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2" r:id="rId3"/>
    <p:sldMasterId id="2147483664" r:id="rId4"/>
    <p:sldMasterId id="2147483674" r:id="rId5"/>
    <p:sldMasterId id="2147483686" r:id="rId6"/>
  </p:sldMasterIdLst>
  <p:notesMasterIdLst>
    <p:notesMasterId r:id="rId35"/>
  </p:notesMasterIdLst>
  <p:sldIdLst>
    <p:sldId id="258" r:id="rId7"/>
    <p:sldId id="308" r:id="rId8"/>
    <p:sldId id="319" r:id="rId9"/>
    <p:sldId id="269" r:id="rId10"/>
    <p:sldId id="309" r:id="rId11"/>
    <p:sldId id="268" r:id="rId12"/>
    <p:sldId id="318" r:id="rId13"/>
    <p:sldId id="273" r:id="rId14"/>
    <p:sldId id="315" r:id="rId15"/>
    <p:sldId id="274" r:id="rId16"/>
    <p:sldId id="317" r:id="rId17"/>
    <p:sldId id="314" r:id="rId18"/>
    <p:sldId id="276" r:id="rId19"/>
    <p:sldId id="279" r:id="rId20"/>
    <p:sldId id="280" r:id="rId21"/>
    <p:sldId id="313" r:id="rId22"/>
    <p:sldId id="287" r:id="rId23"/>
    <p:sldId id="288" r:id="rId24"/>
    <p:sldId id="265" r:id="rId25"/>
    <p:sldId id="270" r:id="rId26"/>
    <p:sldId id="271" r:id="rId27"/>
    <p:sldId id="298" r:id="rId28"/>
    <p:sldId id="302" r:id="rId29"/>
    <p:sldId id="307" r:id="rId30"/>
    <p:sldId id="306" r:id="rId31"/>
    <p:sldId id="305" r:id="rId32"/>
    <p:sldId id="316" r:id="rId33"/>
    <p:sldId id="310" r:id="rId34"/>
  </p:sldIdLst>
  <p:sldSz cx="9144000" cy="6858000" type="screen4x3"/>
  <p:notesSz cx="7077075" cy="9383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33CC"/>
    <a:srgbClr val="CCFFCC"/>
    <a:srgbClr val="17B9DF"/>
    <a:srgbClr val="009900"/>
    <a:srgbClr val="FF99FF"/>
    <a:srgbClr val="FFFF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124" d="100"/>
          <a:sy n="124" d="100"/>
        </p:scale>
        <p:origin x="-120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186"/>
          </a:xfrm>
          <a:prstGeom prst="rect">
            <a:avLst/>
          </a:prstGeom>
        </p:spPr>
        <p:txBody>
          <a:bodyPr vert="horz" lIns="94055" tIns="47028" rIns="94055" bIns="47028" rtlCol="0"/>
          <a:lstStyle>
            <a:lvl1pPr algn="l">
              <a:defRPr sz="1200"/>
            </a:lvl1pPr>
          </a:lstStyle>
          <a:p>
            <a:endParaRPr lang="en-US"/>
          </a:p>
        </p:txBody>
      </p:sp>
      <p:sp>
        <p:nvSpPr>
          <p:cNvPr id="3" name="Date Placeholder 2"/>
          <p:cNvSpPr>
            <a:spLocks noGrp="1"/>
          </p:cNvSpPr>
          <p:nvPr>
            <p:ph type="dt" idx="1"/>
          </p:nvPr>
        </p:nvSpPr>
        <p:spPr>
          <a:xfrm>
            <a:off x="4008705" y="0"/>
            <a:ext cx="3066733" cy="469186"/>
          </a:xfrm>
          <a:prstGeom prst="rect">
            <a:avLst/>
          </a:prstGeom>
        </p:spPr>
        <p:txBody>
          <a:bodyPr vert="horz" lIns="94055" tIns="47028" rIns="94055" bIns="47028" rtlCol="0"/>
          <a:lstStyle>
            <a:lvl1pPr algn="r">
              <a:defRPr sz="1200"/>
            </a:lvl1pPr>
          </a:lstStyle>
          <a:p>
            <a:fld id="{9EE1124A-8259-2F43-AA9E-1AB80762BA4E}" type="datetimeFigureOut">
              <a:rPr lang="en-US" smtClean="0"/>
              <a:pPr/>
              <a:t>1/14/2016</a:t>
            </a:fld>
            <a:endParaRPr lang="en-US"/>
          </a:p>
        </p:txBody>
      </p:sp>
      <p:sp>
        <p:nvSpPr>
          <p:cNvPr id="4" name="Slide Image Placeholder 3"/>
          <p:cNvSpPr>
            <a:spLocks noGrp="1" noRot="1" noChangeAspect="1"/>
          </p:cNvSpPr>
          <p:nvPr>
            <p:ph type="sldImg" idx="2"/>
          </p:nvPr>
        </p:nvSpPr>
        <p:spPr>
          <a:xfrm>
            <a:off x="1192213" y="703263"/>
            <a:ext cx="4692650" cy="3519487"/>
          </a:xfrm>
          <a:prstGeom prst="rect">
            <a:avLst/>
          </a:prstGeom>
          <a:noFill/>
          <a:ln w="12700">
            <a:solidFill>
              <a:prstClr val="black"/>
            </a:solidFill>
          </a:ln>
        </p:spPr>
        <p:txBody>
          <a:bodyPr vert="horz" lIns="94055" tIns="47028" rIns="94055" bIns="47028" rtlCol="0" anchor="ctr"/>
          <a:lstStyle/>
          <a:p>
            <a:endParaRPr lang="en-US"/>
          </a:p>
        </p:txBody>
      </p:sp>
      <p:sp>
        <p:nvSpPr>
          <p:cNvPr id="5" name="Notes Placeholder 4"/>
          <p:cNvSpPr>
            <a:spLocks noGrp="1"/>
          </p:cNvSpPr>
          <p:nvPr>
            <p:ph type="body" sz="quarter" idx="3"/>
          </p:nvPr>
        </p:nvSpPr>
        <p:spPr>
          <a:xfrm>
            <a:off x="707708" y="4457264"/>
            <a:ext cx="5661660" cy="4222671"/>
          </a:xfrm>
          <a:prstGeom prst="rect">
            <a:avLst/>
          </a:prstGeom>
        </p:spPr>
        <p:txBody>
          <a:bodyPr vert="horz" lIns="94055" tIns="47028" rIns="94055" bIns="470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2899"/>
            <a:ext cx="3066733" cy="469186"/>
          </a:xfrm>
          <a:prstGeom prst="rect">
            <a:avLst/>
          </a:prstGeom>
        </p:spPr>
        <p:txBody>
          <a:bodyPr vert="horz" lIns="94055" tIns="47028" rIns="94055" bIns="4702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912899"/>
            <a:ext cx="3066733" cy="469186"/>
          </a:xfrm>
          <a:prstGeom prst="rect">
            <a:avLst/>
          </a:prstGeom>
        </p:spPr>
        <p:txBody>
          <a:bodyPr vert="horz" lIns="94055" tIns="47028" rIns="94055" bIns="47028" rtlCol="0" anchor="b"/>
          <a:lstStyle>
            <a:lvl1pPr algn="r">
              <a:defRPr sz="1200"/>
            </a:lvl1pPr>
          </a:lstStyle>
          <a:p>
            <a:fld id="{16653114-0D40-384A-9E11-76EB88F8D7B8}" type="slidenum">
              <a:rPr lang="en-US" smtClean="0"/>
              <a:pPr/>
              <a:t>‹#›</a:t>
            </a:fld>
            <a:endParaRPr lang="en-US"/>
          </a:p>
        </p:txBody>
      </p:sp>
    </p:spTree>
    <p:extLst>
      <p:ext uri="{BB962C8B-B14F-4D97-AF65-F5344CB8AC3E}">
        <p14:creationId xmlns:p14="http://schemas.microsoft.com/office/powerpoint/2010/main" val="29996430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92021" tIns="46008" rIns="92021" bIns="46008"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2</a:t>
            </a:fld>
            <a:endParaRPr lang="en-US" dirty="0">
              <a:solidFill>
                <a:srgbClr val="000000"/>
              </a:solidFill>
            </a:endParaRPr>
          </a:p>
        </p:txBody>
      </p:sp>
      <p:sp>
        <p:nvSpPr>
          <p:cNvPr id="39939" name="Rectangle 2"/>
          <p:cNvSpPr>
            <a:spLocks noGrp="1" noRot="1" noChangeAspect="1" noChangeArrowheads="1" noTextEdit="1"/>
          </p:cNvSpPr>
          <p:nvPr>
            <p:ph type="sldImg"/>
          </p:nvPr>
        </p:nvSpPr>
        <p:spPr bwMode="auto">
          <a:xfrm>
            <a:off x="1203325" y="708025"/>
            <a:ext cx="4681538" cy="351155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204172">
              <a:spcBef>
                <a:spcPct val="0"/>
              </a:spcBef>
            </a:pPr>
            <a:endParaRPr lang="en-US" dirty="0"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92021" tIns="46008" rIns="92021" bIns="46008"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5</a:t>
            </a:fld>
            <a:endParaRPr lang="en-US" dirty="0">
              <a:solidFill>
                <a:srgbClr val="000000"/>
              </a:solidFill>
            </a:endParaRPr>
          </a:p>
        </p:txBody>
      </p:sp>
      <p:sp>
        <p:nvSpPr>
          <p:cNvPr id="39939" name="Rectangle 2"/>
          <p:cNvSpPr>
            <a:spLocks noGrp="1" noRot="1" noChangeAspect="1" noChangeArrowheads="1" noTextEdit="1"/>
          </p:cNvSpPr>
          <p:nvPr>
            <p:ph type="sldImg"/>
          </p:nvPr>
        </p:nvSpPr>
        <p:spPr bwMode="auto">
          <a:xfrm>
            <a:off x="1203325" y="708025"/>
            <a:ext cx="4681538" cy="351155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204172">
              <a:spcBef>
                <a:spcPct val="0"/>
              </a:spcBef>
            </a:pPr>
            <a:endParaRPr lang="en-US" dirty="0"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a:ln/>
        </p:spPr>
      </p:sp>
      <p:sp>
        <p:nvSpPr>
          <p:cNvPr id="58371" name="Notes Placeholder 2"/>
          <p:cNvSpPr>
            <a:spLocks noGrp="1"/>
          </p:cNvSpPr>
          <p:nvPr>
            <p:ph type="body" idx="1"/>
          </p:nvPr>
        </p:nvSpPr>
        <p:spPr>
          <a:noFill/>
          <a:ln w="9525"/>
        </p:spPr>
        <p:txBody>
          <a:bodyPr/>
          <a:lstStyle/>
          <a:p>
            <a:pPr defTabSz="470276">
              <a:defRPr/>
            </a:pPr>
            <a:r>
              <a:rPr lang="en-US" dirty="0"/>
              <a:t>To meet the physics requirements of high statistics measurements for exclusive processes, the equipment underwent major upgrades. CLAS12 has two major parts to its base equipment with different functions, the Forward Detector (FD) and the Central Detector (CD). The FD covers polar angle range of 5◦ to 35◦ and the CD from about 35◦ to 125◦. </a:t>
            </a:r>
            <a:endParaRPr lang="en-US" dirty="0" smtClean="0"/>
          </a:p>
          <a:p>
            <a:r>
              <a:rPr lang="en-US" dirty="0"/>
              <a:t> The TORUS has six superconducting coils symmetrically arranged around the beam line, and provides six sectors for charged particle detection. Each sector has its own tracking and particle identification detectors. Tracking is accomplished with a set of 3 regions of drift chambers with 12 layers of hexagonal drift cells arranged in a pattern optimized to provide  measurements for pattern recognition and subsequently track reconstruction; then PID (K/p separation up to 4.5 </a:t>
            </a:r>
            <a:r>
              <a:rPr lang="en-US" dirty="0" err="1"/>
              <a:t>GeV</a:t>
            </a:r>
            <a:r>
              <a:rPr lang="en-US" dirty="0"/>
              <a:t>) is obtained using the time-of-flight system from beta measurements.  For improved PID, measurements from 2 </a:t>
            </a:r>
            <a:r>
              <a:rPr lang="en-US" dirty="0" err="1"/>
              <a:t>Cherenkovs</a:t>
            </a:r>
            <a:r>
              <a:rPr lang="en-US" dirty="0"/>
              <a:t> are employed: a high threshold counter for e-/pi separation and a low threshold counter for K/pi separation. Neutral reconstruction done using the calorimeters; physics program require the identification of single high energy photons and separation from π0 → </a:t>
            </a:r>
            <a:r>
              <a:rPr lang="en-US" dirty="0" err="1"/>
              <a:t>γγ</a:t>
            </a:r>
            <a:r>
              <a:rPr lang="en-US" dirty="0"/>
              <a:t> up to 9 </a:t>
            </a:r>
            <a:r>
              <a:rPr lang="en-US" dirty="0" err="1"/>
              <a:t>GeV</a:t>
            </a:r>
            <a:r>
              <a:rPr lang="en-US" dirty="0"/>
              <a:t> achieved by adding a </a:t>
            </a:r>
            <a:r>
              <a:rPr lang="en-US" dirty="0" err="1"/>
              <a:t>preshower</a:t>
            </a:r>
            <a:r>
              <a:rPr lang="en-US" dirty="0"/>
              <a:t> calorimeter (PCAL) in from of the electromagnetic calorimeter. For tracks produced at angles larger than 35◦ tracking is done using the Silicon Vertex tracker (up to 4 space points) and PID from beta measurement obtained from C. Time of Flight scintillator barrel.  Several upgrades including the </a:t>
            </a:r>
            <a:r>
              <a:rPr lang="en-US" dirty="0" err="1"/>
              <a:t>micromega</a:t>
            </a:r>
            <a:r>
              <a:rPr lang="en-US" dirty="0"/>
              <a:t> detectors are aimed at improving tracking resolutions; the RICH with improve charged particle ID, the CND give neutron ID. A quasi-real photon forward tagging system (FT) will measure electrons at scattering angles from 2◦ - 4◦ .</a:t>
            </a:r>
            <a:endParaRPr lang="en-US" dirty="0" smtClean="0"/>
          </a:p>
          <a:p>
            <a:pPr defTabSz="470276">
              <a:defRPr/>
            </a:pPr>
            <a:endParaRPr lang="en-US" dirty="0" smtClean="0"/>
          </a:p>
          <a:p>
            <a:endParaRPr lang="en-US" dirty="0" smtClean="0">
              <a:latin typeface="Arial" pitchFamily="34" charset="0"/>
            </a:endParaRPr>
          </a:p>
        </p:txBody>
      </p:sp>
      <p:sp>
        <p:nvSpPr>
          <p:cNvPr id="58372" name="Slide Number Placeholder 3"/>
          <p:cNvSpPr>
            <a:spLocks noGrp="1"/>
          </p:cNvSpPr>
          <p:nvPr>
            <p:ph type="sldNum" sz="quarter" idx="4294967295"/>
          </p:nvPr>
        </p:nvSpPr>
        <p:spPr bwMode="auto">
          <a:xfrm>
            <a:off x="4008852" y="8913248"/>
            <a:ext cx="3066626" cy="468865"/>
          </a:xfrm>
          <a:prstGeom prst="rect">
            <a:avLst/>
          </a:prstGeom>
          <a:noFill/>
          <a:ln>
            <a:miter lim="800000"/>
            <a:headEnd/>
            <a:tailEnd/>
          </a:ln>
        </p:spPr>
        <p:txBody>
          <a:bodyPr lIns="92423" tIns="46213" rIns="92423" bIns="46213"/>
          <a:lstStyle/>
          <a:p>
            <a:pPr algn="ctr" eaLnBrk="0" hangingPunct="0"/>
            <a:fld id="{6BB2F47E-F193-4D70-B546-24E07DA967B7}" type="slidenum">
              <a:rPr lang="en-US"/>
              <a:pPr algn="ctr" eaLnBrk="0" hangingPunct="0"/>
              <a:t>26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92021" tIns="46008" rIns="92021" bIns="46008"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28</a:t>
            </a:fld>
            <a:endParaRPr lang="en-US" dirty="0">
              <a:solidFill>
                <a:srgbClr val="000000"/>
              </a:solidFill>
            </a:endParaRPr>
          </a:p>
        </p:txBody>
      </p:sp>
      <p:sp>
        <p:nvSpPr>
          <p:cNvPr id="39939" name="Rectangle 2"/>
          <p:cNvSpPr>
            <a:spLocks noGrp="1" noRot="1" noChangeAspect="1" noChangeArrowheads="1" noTextEdit="1"/>
          </p:cNvSpPr>
          <p:nvPr>
            <p:ph type="sldImg"/>
          </p:nvPr>
        </p:nvSpPr>
        <p:spPr bwMode="auto">
          <a:xfrm>
            <a:off x="1203325" y="708025"/>
            <a:ext cx="4681538" cy="351155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204172">
              <a:spcBef>
                <a:spcPct val="0"/>
              </a:spcBef>
            </a:pPr>
            <a:endParaRPr lang="en-US" dirty="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2" name="Rectangle 11"/>
          <p:cNvSpPr/>
          <p:nvPr userDrawn="1"/>
        </p:nvSpPr>
        <p:spPr>
          <a:xfrm>
            <a:off x="0" y="6437376"/>
            <a:ext cx="9143999" cy="42062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3505200" y="6394375"/>
            <a:ext cx="2133600" cy="365125"/>
          </a:xfrm>
          <a:prstGeom prst="rect">
            <a:avLst/>
          </a:prstGeom>
        </p:spPr>
        <p:txBody>
          <a:bodyPr/>
          <a:lstStyle/>
          <a:p>
            <a:fld id="{65109F8C-9F4D-5945-807D-33CC9F4EE4DF}" type="datetimeFigureOut">
              <a:rPr lang="en-US" smtClean="0">
                <a:solidFill>
                  <a:prstClr val="white"/>
                </a:solidFill>
              </a:rPr>
              <a:pPr/>
              <a:t>1/14/2016</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3505200" y="6645425"/>
            <a:ext cx="2133600" cy="190125"/>
          </a:xfrm>
          <a:prstGeom prst="rect">
            <a:avLst/>
          </a:prstGeom>
        </p:spPr>
        <p:txBody>
          <a:bodyPr/>
          <a:lstStyle/>
          <a:p>
            <a:fld id="{B58F48A6-A3E1-4848-9AC3-B43F560BE4F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29460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0"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
        <p:nvSpPr>
          <p:cNvPr id="6" name="Rectangle 5"/>
          <p:cNvSpPr/>
          <p:nvPr userDrawn="1"/>
        </p:nvSpPr>
        <p:spPr>
          <a:xfrm>
            <a:off x="2276087" y="6528705"/>
            <a:ext cx="1845377"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UGBOD Meeting – Jan 14, 2016</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4050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2" name="Rectangle 11"/>
          <p:cNvSpPr/>
          <p:nvPr userDrawn="1"/>
        </p:nvSpPr>
        <p:spPr>
          <a:xfrm>
            <a:off x="0" y="6437376"/>
            <a:ext cx="9143999" cy="42062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21836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457200" y="1290918"/>
            <a:ext cx="8229600" cy="4835245"/>
          </a:xfr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63929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1"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27931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0"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
        <p:nvSpPr>
          <p:cNvPr id="5" name="Rectangle 4"/>
          <p:cNvSpPr/>
          <p:nvPr userDrawn="1"/>
        </p:nvSpPr>
        <p:spPr>
          <a:xfrm>
            <a:off x="2276087" y="6528705"/>
            <a:ext cx="1845377"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UGBOD Meeting – Jan 14, 2016</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8774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9"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
        <p:nvSpPr>
          <p:cNvPr id="5" name="Rectangle 4"/>
          <p:cNvSpPr/>
          <p:nvPr userDrawn="1"/>
        </p:nvSpPr>
        <p:spPr>
          <a:xfrm>
            <a:off x="2276087" y="6528705"/>
            <a:ext cx="1845377"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UGBOD Meeting – Jan 14, 2016</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965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2"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
        <p:nvSpPr>
          <p:cNvPr id="8" name="Rectangle 7"/>
          <p:cNvSpPr/>
          <p:nvPr userDrawn="1"/>
        </p:nvSpPr>
        <p:spPr>
          <a:xfrm>
            <a:off x="2276087" y="6528705"/>
            <a:ext cx="1845377"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UGBOD Meeting – Jan 14, 2016</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6581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2"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
        <p:nvSpPr>
          <p:cNvPr id="8" name="Rectangle 7"/>
          <p:cNvSpPr/>
          <p:nvPr userDrawn="1"/>
        </p:nvSpPr>
        <p:spPr>
          <a:xfrm>
            <a:off x="2276087" y="6528705"/>
            <a:ext cx="1845377"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UGBOD Meeting – Jan 14, 2016</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8169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1"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
        <p:nvSpPr>
          <p:cNvPr id="7" name="Rectangle 6"/>
          <p:cNvSpPr/>
          <p:nvPr userDrawn="1"/>
        </p:nvSpPr>
        <p:spPr>
          <a:xfrm>
            <a:off x="2276087" y="6528705"/>
            <a:ext cx="1845377"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UGBOD Meeting – Jan 14, 2016</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6797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457200" y="1290918"/>
            <a:ext cx="8229600" cy="4835245"/>
          </a:xfr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1"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
        <p:nvSpPr>
          <p:cNvPr id="7" name="Rectangle 6"/>
          <p:cNvSpPr/>
          <p:nvPr userDrawn="1"/>
        </p:nvSpPr>
        <p:spPr>
          <a:xfrm>
            <a:off x="2276087" y="6528705"/>
            <a:ext cx="1845377"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UGBOD Meeting – Jan 14, 2016</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9711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366"/>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838200"/>
            <a:ext cx="8686800" cy="5287566"/>
          </a:xfrm>
        </p:spPr>
        <p:txBody>
          <a:bodyPr/>
          <a:lstStyle/>
          <a:p>
            <a:endParaRPr lang="en-US" dirty="0"/>
          </a:p>
        </p:txBody>
      </p:sp>
    </p:spTree>
    <p:extLst>
      <p:ext uri="{BB962C8B-B14F-4D97-AF65-F5344CB8AC3E}">
        <p14:creationId xmlns:p14="http://schemas.microsoft.com/office/powerpoint/2010/main" val="346762091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2" name="Rectangle 11"/>
          <p:cNvSpPr/>
          <p:nvPr userDrawn="1"/>
        </p:nvSpPr>
        <p:spPr>
          <a:xfrm>
            <a:off x="0" y="6437376"/>
            <a:ext cx="9143999" cy="42062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78697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457200" y="1290918"/>
            <a:ext cx="8229600" cy="4835245"/>
          </a:xfr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5"/>
          <p:cNvSpPr/>
          <p:nvPr userDrawn="1"/>
        </p:nvSpPr>
        <p:spPr>
          <a:xfrm>
            <a:off x="2276087" y="6528705"/>
            <a:ext cx="1845377"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UGBOD Meeting – Jan 14, 2016</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8041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Rectangle 4"/>
          <p:cNvSpPr/>
          <p:nvPr userDrawn="1"/>
        </p:nvSpPr>
        <p:spPr>
          <a:xfrm>
            <a:off x="2276087" y="6528705"/>
            <a:ext cx="1845377"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UGBOD Meeting – Jan 14, 2016</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76114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userDrawn="1"/>
        </p:nvSpPr>
        <p:spPr>
          <a:xfrm>
            <a:off x="2276087" y="6528705"/>
            <a:ext cx="1845377"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UGBOD Meeting – Jan 14, 2016</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368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Rectangle 8"/>
          <p:cNvSpPr/>
          <p:nvPr userDrawn="1"/>
        </p:nvSpPr>
        <p:spPr>
          <a:xfrm>
            <a:off x="2276087" y="6528705"/>
            <a:ext cx="1845377"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UGBOD Meeting – Jan 14, 2016</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78456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Rectangle 8"/>
          <p:cNvSpPr/>
          <p:nvPr userDrawn="1"/>
        </p:nvSpPr>
        <p:spPr>
          <a:xfrm>
            <a:off x="2276087" y="6528705"/>
            <a:ext cx="1845377"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UGBOD Meeting – Jan 14, 2016</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37901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p:nvPr userDrawn="1"/>
        </p:nvSpPr>
        <p:spPr>
          <a:xfrm>
            <a:off x="2276087" y="6528705"/>
            <a:ext cx="1845377"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UGBOD Meeting – Jan 14, 2016</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1131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p:nvPr userDrawn="1"/>
        </p:nvSpPr>
        <p:spPr>
          <a:xfrm>
            <a:off x="2276087" y="6528705"/>
            <a:ext cx="1845377"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UGBOD Meeting – Jan 14, 2016</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5342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1"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Rectangle 5"/>
          <p:cNvSpPr/>
          <p:nvPr userDrawn="1"/>
        </p:nvSpPr>
        <p:spPr>
          <a:xfrm>
            <a:off x="2276087" y="6528705"/>
            <a:ext cx="1845377"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UGBOD Meeting – Jan 14, 2016</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3512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838200"/>
            <a:ext cx="4038600" cy="5287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5287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2276087" y="6528705"/>
            <a:ext cx="1845377"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UGBOD Meeting – Jan 14, 2016</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67111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229600" cy="6126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1"/>
          </p:nvPr>
        </p:nvSpPr>
        <p:spPr>
          <a:xfrm>
            <a:off x="3505200" y="6477000"/>
            <a:ext cx="2133600" cy="381000"/>
          </a:xfrm>
          <a:prstGeom prst="rect">
            <a:avLst/>
          </a:prstGeom>
        </p:spPr>
        <p:txBody>
          <a:bodyPr/>
          <a:lstStyle>
            <a:lvl1pPr algn="ctr">
              <a:defRPr/>
            </a:lvl1pPr>
          </a:lstStyle>
          <a:p>
            <a:fld id="{B58F48A6-A3E1-4848-9AC3-B43F560BE4FE}" type="slidenum">
              <a:rPr lang="en-US" smtClean="0">
                <a:solidFill>
                  <a:prstClr val="white"/>
                </a:solidFill>
              </a:rPr>
              <a:pPr/>
              <a:t>‹#›</a:t>
            </a:fld>
            <a:endParaRPr lang="en-US" dirty="0">
              <a:solidFill>
                <a:prstClr val="white"/>
              </a:solidFill>
            </a:endParaRPr>
          </a:p>
        </p:txBody>
      </p:sp>
      <p:sp>
        <p:nvSpPr>
          <p:cNvPr id="5" name="Title 4"/>
          <p:cNvSpPr>
            <a:spLocks noGrp="1"/>
          </p:cNvSpPr>
          <p:nvPr>
            <p:ph type="title"/>
          </p:nvPr>
        </p:nvSpPr>
        <p:spPr>
          <a:xfrm>
            <a:off x="457200" y="195263"/>
            <a:ext cx="8229600" cy="5930900"/>
          </a:xfrm>
        </p:spPr>
        <p:txBody>
          <a:bodyPr/>
          <a:lstStyle/>
          <a:p>
            <a:r>
              <a:rPr lang="en-US" smtClean="0"/>
              <a:t>Click to edit Master title style</a:t>
            </a:r>
            <a:endParaRPr lang="en-US"/>
          </a:p>
        </p:txBody>
      </p:sp>
    </p:spTree>
    <p:extLst>
      <p:ext uri="{BB962C8B-B14F-4D97-AF65-F5344CB8AC3E}">
        <p14:creationId xmlns:p14="http://schemas.microsoft.com/office/powerpoint/2010/main" val="278819913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2" name="Rectangle 11"/>
          <p:cNvSpPr/>
          <p:nvPr userDrawn="1"/>
        </p:nvSpPr>
        <p:spPr>
          <a:xfrm>
            <a:off x="0" y="6437376"/>
            <a:ext cx="9143999" cy="42062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5754250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457200" y="1290918"/>
            <a:ext cx="8229600" cy="4835245"/>
          </a:xfr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5"/>
          <p:cNvSpPr/>
          <p:nvPr userDrawn="1"/>
        </p:nvSpPr>
        <p:spPr>
          <a:xfrm>
            <a:off x="2276087" y="6528705"/>
            <a:ext cx="1845377"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UGBOD Meeting – Jan 14, 2016</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63920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Box 3"/>
          <p:cNvSpPr txBox="1"/>
          <p:nvPr userDrawn="1"/>
        </p:nvSpPr>
        <p:spPr>
          <a:xfrm>
            <a:off x="2247900" y="6550362"/>
            <a:ext cx="1962150" cy="246221"/>
          </a:xfrm>
          <a:prstGeom prst="rect">
            <a:avLst/>
          </a:prstGeom>
          <a:noFill/>
        </p:spPr>
        <p:txBody>
          <a:bodyPr wrap="square" rtlCol="0">
            <a:spAutoFit/>
          </a:bodyPr>
          <a:lstStyle/>
          <a:p>
            <a:r>
              <a:rPr lang="en-US" sz="1000" dirty="0" smtClean="0">
                <a:solidFill>
                  <a:prstClr val="white"/>
                </a:solidFill>
                <a:latin typeface="Arial" panose="020B0604020202020204" pitchFamily="34" charset="0"/>
                <a:cs typeface="Arial" panose="020B0604020202020204" pitchFamily="34" charset="0"/>
              </a:rPr>
              <a:t>October 6-7, 2015</a:t>
            </a:r>
            <a:endParaRPr lang="en-US" sz="1000" dirty="0">
              <a:solidFill>
                <a:prstClr val="white"/>
              </a:solidFill>
              <a:latin typeface="Arial" panose="020B0604020202020204" pitchFamily="34" charset="0"/>
              <a:cs typeface="Arial" panose="020B0604020202020204" pitchFamily="34" charset="0"/>
            </a:endParaRPr>
          </a:p>
        </p:txBody>
      </p:sp>
      <p:sp>
        <p:nvSpPr>
          <p:cNvPr id="5" name="TextBox 4"/>
          <p:cNvSpPr txBox="1"/>
          <p:nvPr userDrawn="1"/>
        </p:nvSpPr>
        <p:spPr>
          <a:xfrm>
            <a:off x="5867400" y="6520200"/>
            <a:ext cx="1828800" cy="246221"/>
          </a:xfrm>
          <a:prstGeom prst="rect">
            <a:avLst/>
          </a:prstGeom>
          <a:noFill/>
        </p:spPr>
        <p:txBody>
          <a:bodyPr wrap="square" rtlCol="0">
            <a:spAutoFit/>
          </a:bodyPr>
          <a:lstStyle/>
          <a:p>
            <a:r>
              <a:rPr lang="en-US" sz="1000" dirty="0" smtClean="0">
                <a:solidFill>
                  <a:prstClr val="white"/>
                </a:solidFill>
                <a:latin typeface="Arial" panose="020B0604020202020204" pitchFamily="34" charset="0"/>
                <a:cs typeface="Arial" panose="020B0604020202020204" pitchFamily="34" charset="0"/>
              </a:rPr>
              <a:t>SC OPA Review of 12 </a:t>
            </a:r>
            <a:r>
              <a:rPr lang="en-US" sz="1000" dirty="0" err="1" smtClean="0">
                <a:solidFill>
                  <a:prstClr val="white"/>
                </a:solidFill>
                <a:latin typeface="Arial" panose="020B0604020202020204" pitchFamily="34" charset="0"/>
                <a:cs typeface="Arial" panose="020B0604020202020204" pitchFamily="34" charset="0"/>
              </a:rPr>
              <a:t>GeV</a:t>
            </a:r>
            <a:endParaRPr lang="en-US" sz="1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25009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2"/>
          <p:cNvSpPr txBox="1"/>
          <p:nvPr userDrawn="1"/>
        </p:nvSpPr>
        <p:spPr>
          <a:xfrm>
            <a:off x="2247900" y="6550362"/>
            <a:ext cx="1962150" cy="246221"/>
          </a:xfrm>
          <a:prstGeom prst="rect">
            <a:avLst/>
          </a:prstGeom>
          <a:noFill/>
        </p:spPr>
        <p:txBody>
          <a:bodyPr wrap="square" rtlCol="0">
            <a:spAutoFit/>
          </a:bodyPr>
          <a:lstStyle/>
          <a:p>
            <a:r>
              <a:rPr lang="en-US" sz="1000" dirty="0">
                <a:solidFill>
                  <a:prstClr val="white"/>
                </a:solidFill>
                <a:latin typeface="Arial" panose="020B0604020202020204" pitchFamily="34" charset="0"/>
                <a:cs typeface="Arial" panose="020B0604020202020204" pitchFamily="34" charset="0"/>
              </a:rPr>
              <a:t>September 2014</a:t>
            </a:r>
          </a:p>
        </p:txBody>
      </p:sp>
    </p:spTree>
    <p:extLst>
      <p:ext uri="{BB962C8B-B14F-4D97-AF65-F5344CB8AC3E}">
        <p14:creationId xmlns:p14="http://schemas.microsoft.com/office/powerpoint/2010/main" val="24618575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TextBox 5"/>
          <p:cNvSpPr txBox="1"/>
          <p:nvPr userDrawn="1"/>
        </p:nvSpPr>
        <p:spPr>
          <a:xfrm>
            <a:off x="2247900" y="6550362"/>
            <a:ext cx="1962150" cy="246221"/>
          </a:xfrm>
          <a:prstGeom prst="rect">
            <a:avLst/>
          </a:prstGeom>
          <a:noFill/>
        </p:spPr>
        <p:txBody>
          <a:bodyPr wrap="square" rtlCol="0">
            <a:spAutoFit/>
          </a:bodyPr>
          <a:lstStyle/>
          <a:p>
            <a:r>
              <a:rPr lang="en-US" sz="1000" dirty="0">
                <a:solidFill>
                  <a:prstClr val="white"/>
                </a:solidFill>
                <a:latin typeface="Arial" panose="020B0604020202020204" pitchFamily="34" charset="0"/>
                <a:cs typeface="Arial" panose="020B0604020202020204" pitchFamily="34" charset="0"/>
              </a:rPr>
              <a:t>September 2014</a:t>
            </a:r>
          </a:p>
        </p:txBody>
      </p:sp>
    </p:spTree>
    <p:extLst>
      <p:ext uri="{BB962C8B-B14F-4D97-AF65-F5344CB8AC3E}">
        <p14:creationId xmlns:p14="http://schemas.microsoft.com/office/powerpoint/2010/main" val="31712355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TextBox 5"/>
          <p:cNvSpPr txBox="1"/>
          <p:nvPr userDrawn="1"/>
        </p:nvSpPr>
        <p:spPr>
          <a:xfrm>
            <a:off x="2247900" y="6550362"/>
            <a:ext cx="1962150" cy="246221"/>
          </a:xfrm>
          <a:prstGeom prst="rect">
            <a:avLst/>
          </a:prstGeom>
          <a:noFill/>
        </p:spPr>
        <p:txBody>
          <a:bodyPr wrap="square" rtlCol="0">
            <a:spAutoFit/>
          </a:bodyPr>
          <a:lstStyle/>
          <a:p>
            <a:r>
              <a:rPr lang="en-US" sz="1000" dirty="0">
                <a:solidFill>
                  <a:prstClr val="white"/>
                </a:solidFill>
                <a:latin typeface="Arial" panose="020B0604020202020204" pitchFamily="34" charset="0"/>
                <a:cs typeface="Arial" panose="020B0604020202020204" pitchFamily="34" charset="0"/>
              </a:rPr>
              <a:t>September 2014</a:t>
            </a:r>
          </a:p>
        </p:txBody>
      </p:sp>
    </p:spTree>
    <p:extLst>
      <p:ext uri="{BB962C8B-B14F-4D97-AF65-F5344CB8AC3E}">
        <p14:creationId xmlns:p14="http://schemas.microsoft.com/office/powerpoint/2010/main" val="17726376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userDrawn="1"/>
        </p:nvSpPr>
        <p:spPr>
          <a:xfrm>
            <a:off x="2247900" y="6550362"/>
            <a:ext cx="1962150" cy="246221"/>
          </a:xfrm>
          <a:prstGeom prst="rect">
            <a:avLst/>
          </a:prstGeom>
          <a:noFill/>
        </p:spPr>
        <p:txBody>
          <a:bodyPr wrap="square" rtlCol="0">
            <a:spAutoFit/>
          </a:bodyPr>
          <a:lstStyle/>
          <a:p>
            <a:r>
              <a:rPr lang="en-US" sz="1000" dirty="0">
                <a:solidFill>
                  <a:prstClr val="white"/>
                </a:solidFill>
                <a:latin typeface="Arial" panose="020B0604020202020204" pitchFamily="34" charset="0"/>
                <a:cs typeface="Arial" panose="020B0604020202020204" pitchFamily="34" charset="0"/>
              </a:rPr>
              <a:t>September 2014</a:t>
            </a:r>
          </a:p>
        </p:txBody>
      </p:sp>
    </p:spTree>
    <p:extLst>
      <p:ext uri="{BB962C8B-B14F-4D97-AF65-F5344CB8AC3E}">
        <p14:creationId xmlns:p14="http://schemas.microsoft.com/office/powerpoint/2010/main" val="363326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0"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6" name="Rectangle 5"/>
          <p:cNvSpPr/>
          <p:nvPr userDrawn="1"/>
        </p:nvSpPr>
        <p:spPr>
          <a:xfrm>
            <a:off x="2276087" y="6528705"/>
            <a:ext cx="1845377"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UGBOD Meeting – Jan 14, 2016</a:t>
            </a:r>
            <a:endParaRPr lang="en-US" sz="900" i="1" dirty="0">
              <a:solidFill>
                <a:prstClr val="white"/>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userDrawn="1"/>
        </p:nvSpPr>
        <p:spPr>
          <a:xfrm>
            <a:off x="2247900" y="6550362"/>
            <a:ext cx="1962150" cy="246221"/>
          </a:xfrm>
          <a:prstGeom prst="rect">
            <a:avLst/>
          </a:prstGeom>
          <a:noFill/>
        </p:spPr>
        <p:txBody>
          <a:bodyPr wrap="square" rtlCol="0">
            <a:spAutoFit/>
          </a:bodyPr>
          <a:lstStyle/>
          <a:p>
            <a:r>
              <a:rPr lang="en-US" sz="1000" dirty="0">
                <a:solidFill>
                  <a:prstClr val="white"/>
                </a:solidFill>
                <a:latin typeface="Arial" panose="020B0604020202020204" pitchFamily="34" charset="0"/>
                <a:cs typeface="Arial" panose="020B0604020202020204" pitchFamily="34" charset="0"/>
              </a:rPr>
              <a:t>September 2014</a:t>
            </a:r>
          </a:p>
        </p:txBody>
      </p:sp>
    </p:spTree>
    <p:extLst>
      <p:ext uri="{BB962C8B-B14F-4D97-AF65-F5344CB8AC3E}">
        <p14:creationId xmlns:p14="http://schemas.microsoft.com/office/powerpoint/2010/main" val="18883656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extBox 2"/>
          <p:cNvSpPr txBox="1"/>
          <p:nvPr userDrawn="1"/>
        </p:nvSpPr>
        <p:spPr>
          <a:xfrm>
            <a:off x="2247900" y="6550362"/>
            <a:ext cx="1962150" cy="246221"/>
          </a:xfrm>
          <a:prstGeom prst="rect">
            <a:avLst/>
          </a:prstGeom>
          <a:noFill/>
        </p:spPr>
        <p:txBody>
          <a:bodyPr wrap="square" rtlCol="0">
            <a:spAutoFit/>
          </a:bodyPr>
          <a:lstStyle/>
          <a:p>
            <a:r>
              <a:rPr lang="en-US" sz="1000" dirty="0">
                <a:solidFill>
                  <a:prstClr val="white"/>
                </a:solidFill>
                <a:latin typeface="Arial" panose="020B0604020202020204" pitchFamily="34" charset="0"/>
                <a:cs typeface="Arial" panose="020B0604020202020204" pitchFamily="34" charset="0"/>
              </a:rPr>
              <a:t>September 2014</a:t>
            </a:r>
          </a:p>
        </p:txBody>
      </p:sp>
    </p:spTree>
    <p:extLst>
      <p:ext uri="{BB962C8B-B14F-4D97-AF65-F5344CB8AC3E}">
        <p14:creationId xmlns:p14="http://schemas.microsoft.com/office/powerpoint/2010/main" val="244339450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229600" cy="6126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1"/>
          </p:nvPr>
        </p:nvSpPr>
        <p:spPr>
          <a:xfrm>
            <a:off x="3505200" y="6477000"/>
            <a:ext cx="2133600" cy="381000"/>
          </a:xfrm>
          <a:prstGeom prst="rect">
            <a:avLst/>
          </a:prstGeom>
        </p:spPr>
        <p:txBody>
          <a:bodyPr/>
          <a:lstStyle>
            <a:lvl1pPr algn="ctr">
              <a:defRPr/>
            </a:lvl1pPr>
          </a:lstStyle>
          <a:p>
            <a:fld id="{B58F48A6-A3E1-4848-9AC3-B43F560BE4FE}" type="slidenum">
              <a:rPr lang="en-US" smtClean="0">
                <a:solidFill>
                  <a:prstClr val="white"/>
                </a:solidFill>
              </a:rPr>
              <a:pPr/>
              <a:t>‹#›</a:t>
            </a:fld>
            <a:endParaRPr lang="en-US" dirty="0">
              <a:solidFill>
                <a:prstClr val="white"/>
              </a:solidFill>
            </a:endParaRPr>
          </a:p>
        </p:txBody>
      </p:sp>
      <p:sp>
        <p:nvSpPr>
          <p:cNvPr id="5" name="Title 4"/>
          <p:cNvSpPr>
            <a:spLocks noGrp="1"/>
          </p:cNvSpPr>
          <p:nvPr>
            <p:ph type="title"/>
          </p:nvPr>
        </p:nvSpPr>
        <p:spPr>
          <a:xfrm>
            <a:off x="457200" y="195263"/>
            <a:ext cx="8229600" cy="5930900"/>
          </a:xfrm>
        </p:spPr>
        <p:txBody>
          <a:bodyPr/>
          <a:lstStyle/>
          <a:p>
            <a:r>
              <a:rPr lang="en-US" smtClean="0"/>
              <a:t>Click to edit Master title style</a:t>
            </a:r>
            <a:endParaRPr lang="en-US"/>
          </a:p>
        </p:txBody>
      </p:sp>
    </p:spTree>
    <p:extLst>
      <p:ext uri="{BB962C8B-B14F-4D97-AF65-F5344CB8AC3E}">
        <p14:creationId xmlns:p14="http://schemas.microsoft.com/office/powerpoint/2010/main" val="124657096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9"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4" name="Rectangle 3"/>
          <p:cNvSpPr/>
          <p:nvPr userDrawn="1"/>
        </p:nvSpPr>
        <p:spPr>
          <a:xfrm>
            <a:off x="2276087" y="6528705"/>
            <a:ext cx="1883849"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 and T Review July 28-30  2015</a:t>
            </a:r>
            <a:endParaRPr kumimoji="0" lang="en-US" sz="9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2"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7" name="Rectangle 6"/>
          <p:cNvSpPr/>
          <p:nvPr userDrawn="1"/>
        </p:nvSpPr>
        <p:spPr>
          <a:xfrm>
            <a:off x="2276087" y="6528705"/>
            <a:ext cx="1883849"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 and T Review July 28-30  2015</a:t>
            </a:r>
            <a:endParaRPr kumimoji="0" lang="en-US" sz="9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2"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7" name="Rectangle 6"/>
          <p:cNvSpPr/>
          <p:nvPr userDrawn="1"/>
        </p:nvSpPr>
        <p:spPr>
          <a:xfrm>
            <a:off x="2276087" y="6528705"/>
            <a:ext cx="1883849"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 and T Review July 28-30  2015</a:t>
            </a:r>
            <a:endParaRPr kumimoji="0" lang="en-US" sz="9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1"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6" name="Rectangle 5"/>
          <p:cNvSpPr/>
          <p:nvPr userDrawn="1"/>
        </p:nvSpPr>
        <p:spPr>
          <a:xfrm>
            <a:off x="2276087" y="6528705"/>
            <a:ext cx="1883849"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 and T Review July 28-30  2015</a:t>
            </a:r>
            <a:endParaRPr kumimoji="0" lang="en-US" sz="9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1"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6" name="Rectangle 5"/>
          <p:cNvSpPr/>
          <p:nvPr userDrawn="1"/>
        </p:nvSpPr>
        <p:spPr>
          <a:xfrm>
            <a:off x="2276087" y="6528705"/>
            <a:ext cx="1883849"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 and T Review July 28-30  2015</a:t>
            </a:r>
            <a:endParaRPr kumimoji="0" lang="en-US" sz="9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1.xml"/><Relationship Id="rId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4.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jpe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5.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2.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2.jp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1.jpe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6.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94726"/>
            <a:ext cx="9144000" cy="39793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0"/>
            <a:ext cx="8229600" cy="492601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6"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7" name="Rectangle 6"/>
          <p:cNvSpPr/>
          <p:nvPr userDrawn="1"/>
        </p:nvSpPr>
        <p:spPr>
          <a:xfrm>
            <a:off x="2276087" y="6528705"/>
            <a:ext cx="1845377"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UGBOD Meeting – Jan 14, 2016</a:t>
            </a:r>
            <a:endParaRPr lang="en-US" sz="900" i="1" dirty="0">
              <a:solidFill>
                <a:prstClr val="white"/>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6" r:id="rId6"/>
    <p:sldLayoutId id="2147483657" r:id="rId7"/>
    <p:sldLayoutId id="2147483658" r:id="rId8"/>
    <p:sldLayoutId id="2147483659" r:id="rId9"/>
  </p:sldLayoutIdLst>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4726"/>
            <a:ext cx="8229600" cy="39793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05200" y="6394375"/>
            <a:ext cx="2133600" cy="365125"/>
          </a:xfrm>
          <a:prstGeom prst="rect">
            <a:avLst/>
          </a:prstGeom>
        </p:spPr>
        <p:txBody>
          <a:bodyPr vert="horz" lIns="91440" tIns="45720" rIns="91440" bIns="45720" rtlCol="0" anchor="ctr"/>
          <a:lstStyle>
            <a:lvl1pPr algn="ctr">
              <a:defRPr sz="1000">
                <a:solidFill>
                  <a:schemeClr val="bg1"/>
                </a:solidFill>
                <a:latin typeface="Minion Pro"/>
              </a:defRPr>
            </a:lvl1pPr>
          </a:lstStyle>
          <a:p>
            <a:fld id="{65109F8C-9F4D-5945-807D-33CC9F4EE4DF}" type="datetimeFigureOut">
              <a:rPr lang="en-US" smtClean="0">
                <a:solidFill>
                  <a:prstClr val="white"/>
                </a:solidFill>
              </a:rPr>
              <a:pPr/>
              <a:t>1/14/2016</a:t>
            </a:fld>
            <a:endParaRPr lang="en-US" dirty="0">
              <a:solidFill>
                <a:prstClr val="white"/>
              </a:solidFill>
            </a:endParaRPr>
          </a:p>
        </p:txBody>
      </p:sp>
      <p:sp>
        <p:nvSpPr>
          <p:cNvPr id="6" name="Slide Number Placeholder 5"/>
          <p:cNvSpPr>
            <a:spLocks noGrp="1"/>
          </p:cNvSpPr>
          <p:nvPr>
            <p:ph type="sldNum" sz="quarter" idx="4"/>
          </p:nvPr>
        </p:nvSpPr>
        <p:spPr>
          <a:xfrm>
            <a:off x="3505200" y="6645425"/>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fld id="{B58F48A6-A3E1-4848-9AC3-B43F560BE4F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68837660"/>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200" kern="1200">
          <a:solidFill>
            <a:schemeClr val="tx1"/>
          </a:solidFill>
          <a:latin typeface="Minion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94726"/>
            <a:ext cx="9144000" cy="39793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0"/>
            <a:ext cx="8229600" cy="492601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6"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
        <p:nvSpPr>
          <p:cNvPr id="7" name="Rectangle 6"/>
          <p:cNvSpPr/>
          <p:nvPr userDrawn="1"/>
        </p:nvSpPr>
        <p:spPr>
          <a:xfrm>
            <a:off x="2276087" y="6528705"/>
            <a:ext cx="1845377"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UGBOD Meeting – Jan 14, 2016</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928789"/>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12"/>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94726"/>
            <a:ext cx="9144000" cy="39793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0"/>
            <a:ext cx="8229600" cy="492601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6"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prstClr val="white"/>
                </a:solidFill>
              </a:rPr>
              <a:pPr/>
              <a:t>‹#›</a:t>
            </a:fld>
            <a:endParaRPr lang="en-US" dirty="0">
              <a:solidFill>
                <a:prstClr val="white"/>
              </a:solidFill>
            </a:endParaRPr>
          </a:p>
        </p:txBody>
      </p:sp>
      <p:sp>
        <p:nvSpPr>
          <p:cNvPr id="7" name="Rectangle 6"/>
          <p:cNvSpPr/>
          <p:nvPr userDrawn="1"/>
        </p:nvSpPr>
        <p:spPr>
          <a:xfrm>
            <a:off x="2276087" y="6528705"/>
            <a:ext cx="1845377" cy="230832"/>
          </a:xfrm>
          <a:prstGeom prst="rect">
            <a:avLst/>
          </a:prstGeom>
        </p:spPr>
        <p:txBody>
          <a:bodyPr wrap="none">
            <a:spAutoFit/>
          </a:bodyPr>
          <a:lstStyle/>
          <a:p>
            <a:pPr>
              <a:defRPr/>
            </a:pPr>
            <a:r>
              <a:rPr lang="en-US" sz="900" i="1" dirty="0" smtClean="0">
                <a:solidFill>
                  <a:prstClr val="white"/>
                </a:solidFill>
                <a:latin typeface="Arial" panose="020B0604020202020204" pitchFamily="34" charset="0"/>
                <a:cs typeface="Arial" panose="020B0604020202020204" pitchFamily="34" charset="0"/>
              </a:rPr>
              <a:t>UGBOD Meeting – Jan 14, 2016</a:t>
            </a:r>
            <a:endParaRPr lang="en-US" sz="9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650869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97" r:id="rId10"/>
  </p:sldLayoutIdLst>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94726"/>
            <a:ext cx="9144000" cy="39793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0"/>
            <a:ext cx="8229600" cy="492601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6"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z="1200" smtClean="0">
                <a:solidFill>
                  <a:prstClr val="white"/>
                </a:solidFill>
              </a:rPr>
              <a:pPr/>
              <a:t>‹#›</a:t>
            </a:fld>
            <a:endParaRPr lang="en-US" sz="1200" dirty="0">
              <a:solidFill>
                <a:prstClr val="white"/>
              </a:solidFill>
            </a:endParaRPr>
          </a:p>
        </p:txBody>
      </p:sp>
    </p:spTree>
    <p:extLst>
      <p:ext uri="{BB962C8B-B14F-4D97-AF65-F5344CB8AC3E}">
        <p14:creationId xmlns:p14="http://schemas.microsoft.com/office/powerpoint/2010/main" val="17223125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1">
          <a:blip r:embed="rId12"/>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94726"/>
            <a:ext cx="9144000" cy="39793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0"/>
            <a:ext cx="8229600" cy="492601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6"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z="1200" smtClean="0">
                <a:solidFill>
                  <a:prstClr val="white"/>
                </a:solidFill>
              </a:rPr>
              <a:pPr/>
              <a:t>‹#›</a:t>
            </a:fld>
            <a:endParaRPr lang="en-US" sz="1200" dirty="0">
              <a:solidFill>
                <a:prstClr val="white"/>
              </a:solidFill>
            </a:endParaRPr>
          </a:p>
        </p:txBody>
      </p:sp>
    </p:spTree>
    <p:extLst>
      <p:ext uri="{BB962C8B-B14F-4D97-AF65-F5344CB8AC3E}">
        <p14:creationId xmlns:p14="http://schemas.microsoft.com/office/powerpoint/2010/main" val="46369849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jpeg"/><Relationship Id="rId7" Type="http://schemas.microsoft.com/office/2007/relationships/hdphoto" Target="../media/hdphoto4.wdp"/><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60.jpeg"/><Relationship Id="rId5" Type="http://schemas.microsoft.com/office/2007/relationships/hdphoto" Target="../media/hdphoto5.wdp"/><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2.xml"/><Relationship Id="rId6" Type="http://schemas.openxmlformats.org/officeDocument/2006/relationships/image" Target="../media/image64.png"/><Relationship Id="rId5" Type="http://schemas.microsoft.com/office/2007/relationships/hdphoto" Target="../media/hdphoto6.wdp"/><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21.xml"/><Relationship Id="rId5" Type="http://schemas.openxmlformats.org/officeDocument/2006/relationships/image" Target="../media/image8.JP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3.wdp"/><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Arial" panose="020B0604020202020204" pitchFamily="34" charset="0"/>
                <a:cs typeface="Arial" panose="020B0604020202020204" pitchFamily="34" charset="0"/>
              </a:rPr>
              <a:t>Click to add title</a:t>
            </a:r>
            <a:endParaRPr lang="en-US"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p:txBody>
          <a:bodyPr/>
          <a:lstStyle/>
          <a:p>
            <a:r>
              <a:rPr lang="en-US" dirty="0" smtClean="0">
                <a:latin typeface="Arial" panose="020B0604020202020204" pitchFamily="34" charset="0"/>
                <a:cs typeface="Arial" panose="020B0604020202020204" pitchFamily="34" charset="0"/>
              </a:rPr>
              <a:t>Click to add subtitle</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135"/>
          <a:stretch/>
        </p:blipFill>
        <p:spPr>
          <a:xfrm>
            <a:off x="-195" y="647701"/>
            <a:ext cx="9144000" cy="5372099"/>
          </a:xfrm>
          <a:prstGeom prst="rect">
            <a:avLst/>
          </a:prstGeom>
        </p:spPr>
      </p:pic>
      <p:sp>
        <p:nvSpPr>
          <p:cNvPr id="5" name="Rectangle 4"/>
          <p:cNvSpPr/>
          <p:nvPr/>
        </p:nvSpPr>
        <p:spPr>
          <a:xfrm>
            <a:off x="152399" y="5988424"/>
            <a:ext cx="4534862" cy="738664"/>
          </a:xfrm>
          <a:prstGeom prst="rect">
            <a:avLst/>
          </a:prstGeom>
        </p:spPr>
        <p:txBody>
          <a:bodyPr wrap="square">
            <a:spAutoFit/>
          </a:bodyPr>
          <a:lstStyle/>
          <a:p>
            <a:r>
              <a:rPr lang="en-US" sz="1400" b="1" dirty="0" smtClean="0">
                <a:solidFill>
                  <a:srgbClr val="FFFFFF"/>
                </a:solidFill>
                <a:latin typeface="Arial" pitchFamily="34" charset="0"/>
                <a:cs typeface="Arial" pitchFamily="34" charset="0"/>
              </a:rPr>
              <a:t>Allison Lung        </a:t>
            </a:r>
          </a:p>
          <a:p>
            <a:r>
              <a:rPr lang="en-US" sz="1400" b="1" dirty="0" smtClean="0">
                <a:solidFill>
                  <a:srgbClr val="FFFFFF"/>
                </a:solidFill>
                <a:latin typeface="Arial" pitchFamily="34" charset="0"/>
                <a:cs typeface="Arial" pitchFamily="34" charset="0"/>
              </a:rPr>
              <a:t>UGBOD Meeting</a:t>
            </a:r>
          </a:p>
          <a:p>
            <a:r>
              <a:rPr lang="en-US" sz="1400" b="1" dirty="0" smtClean="0">
                <a:solidFill>
                  <a:srgbClr val="FFFFFF"/>
                </a:solidFill>
                <a:latin typeface="Arial" pitchFamily="34" charset="0"/>
                <a:cs typeface="Arial" pitchFamily="34" charset="0"/>
              </a:rPr>
              <a:t>January 14, 2016</a:t>
            </a:r>
            <a:endParaRPr lang="en-US" sz="1400" b="1" dirty="0">
              <a:solidFill>
                <a:srgbClr val="000000"/>
              </a:solidFill>
            </a:endParaRPr>
          </a:p>
        </p:txBody>
      </p:sp>
      <p:sp>
        <p:nvSpPr>
          <p:cNvPr id="6" name="TextBox 5"/>
          <p:cNvSpPr txBox="1"/>
          <p:nvPr/>
        </p:nvSpPr>
        <p:spPr>
          <a:xfrm>
            <a:off x="0" y="0"/>
            <a:ext cx="9144000" cy="1107996"/>
          </a:xfrm>
          <a:prstGeom prst="rect">
            <a:avLst/>
          </a:prstGeom>
          <a:noFill/>
        </p:spPr>
        <p:style>
          <a:lnRef idx="0">
            <a:scrgbClr r="0" g="0" b="0"/>
          </a:lnRef>
          <a:fillRef idx="1003">
            <a:schemeClr val="dk2"/>
          </a:fillRef>
          <a:effectRef idx="0">
            <a:scrgbClr r="0" g="0" b="0"/>
          </a:effectRef>
          <a:fontRef idx="major"/>
        </p:style>
        <p:txBody>
          <a:bodyPr wrap="square" rtlCol="0" anchor="t">
            <a:spAutoFit/>
          </a:bodyPr>
          <a:lstStyle/>
          <a:p>
            <a:pPr algn="r"/>
            <a:r>
              <a:rPr lang="en-US" sz="3000" b="1" dirty="0">
                <a:solidFill>
                  <a:srgbClr val="FFFFFF"/>
                </a:solidFill>
                <a:latin typeface="Arial" pitchFamily="34" charset="0"/>
                <a:cs typeface="Arial" pitchFamily="34" charset="0"/>
              </a:rPr>
              <a:t>  </a:t>
            </a:r>
            <a:r>
              <a:rPr lang="en-US" sz="3000" dirty="0" smtClean="0">
                <a:solidFill>
                  <a:srgbClr val="FFFFFF"/>
                </a:solidFill>
                <a:latin typeface="Arial" pitchFamily="34" charset="0"/>
                <a:cs typeface="Arial" pitchFamily="34" charset="0"/>
              </a:rPr>
              <a:t>12 </a:t>
            </a:r>
            <a:r>
              <a:rPr lang="en-US" sz="3000" dirty="0" err="1" smtClean="0">
                <a:solidFill>
                  <a:srgbClr val="FFFFFF"/>
                </a:solidFill>
                <a:latin typeface="Arial" pitchFamily="34" charset="0"/>
                <a:cs typeface="Arial" pitchFamily="34" charset="0"/>
              </a:rPr>
              <a:t>GeV</a:t>
            </a:r>
            <a:r>
              <a:rPr lang="en-US" sz="3000" dirty="0" smtClean="0">
                <a:solidFill>
                  <a:srgbClr val="FFFFFF"/>
                </a:solidFill>
                <a:latin typeface="Arial" pitchFamily="34" charset="0"/>
                <a:cs typeface="Arial" pitchFamily="34" charset="0"/>
              </a:rPr>
              <a:t> Upgrade Project - Status</a:t>
            </a:r>
            <a:endParaRPr lang="en-US" sz="3000" dirty="0">
              <a:solidFill>
                <a:srgbClr val="FFFFFF"/>
              </a:solidFill>
              <a:latin typeface="Arial" pitchFamily="34" charset="0"/>
              <a:cs typeface="Arial" pitchFamily="34" charset="0"/>
            </a:endParaRPr>
          </a:p>
          <a:p>
            <a:pPr algn="r"/>
            <a:r>
              <a:rPr lang="en-US" sz="2800" dirty="0">
                <a:solidFill>
                  <a:srgbClr val="FFFFFF"/>
                </a:solidFill>
                <a:latin typeface="Arial" pitchFamily="34" charset="0"/>
                <a:cs typeface="Arial" pitchFamily="34" charset="0"/>
              </a:rPr>
              <a:t>  </a:t>
            </a:r>
            <a:endParaRPr lang="en-US" sz="600" dirty="0">
              <a:solidFill>
                <a:srgbClr val="FFFFFF"/>
              </a:solidFill>
              <a:latin typeface="Arial" pitchFamily="34" charset="0"/>
              <a:cs typeface="Arial" pitchFamily="34" charset="0"/>
            </a:endParaRPr>
          </a:p>
          <a:p>
            <a:endParaRPr lang="en-US" sz="600"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32378737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sz="3200" dirty="0" smtClean="0"/>
              <a:t>Hall C: SHMS HB and Q1 Magnets</a:t>
            </a:r>
            <a:endParaRPr lang="en-US" sz="3200" dirty="0"/>
          </a:p>
        </p:txBody>
      </p:sp>
      <p:sp>
        <p:nvSpPr>
          <p:cNvPr id="21" name="Slide Number Placeholder 2"/>
          <p:cNvSpPr>
            <a:spLocks noGrp="1"/>
          </p:cNvSpPr>
          <p:nvPr>
            <p:ph type="sldNum" sz="quarter" idx="4294967295"/>
          </p:nvPr>
        </p:nvSpPr>
        <p:spPr>
          <a:xfrm>
            <a:off x="5853479" y="6445327"/>
            <a:ext cx="2133600" cy="365125"/>
          </a:xfrm>
          <a:prstGeom prst="rect">
            <a:avLst/>
          </a:prstGeom>
        </p:spPr>
        <p:txBody>
          <a:bodyPr/>
          <a:lstStyle/>
          <a:p>
            <a:fld id="{B9A5DFB4-3D23-4866-8D46-AE36D04BFD7D}" type="slidenum">
              <a:rPr lang="en-US" smtClean="0"/>
              <a:pPr/>
              <a:t>10</a:t>
            </a:fld>
            <a:endParaRPr lang="en-US" dirty="0"/>
          </a:p>
        </p:txBody>
      </p:sp>
      <p:grpSp>
        <p:nvGrpSpPr>
          <p:cNvPr id="3" name="Group 2"/>
          <p:cNvGrpSpPr/>
          <p:nvPr/>
        </p:nvGrpSpPr>
        <p:grpSpPr>
          <a:xfrm>
            <a:off x="167057" y="918645"/>
            <a:ext cx="6909937" cy="4491458"/>
            <a:chOff x="2074689" y="922085"/>
            <a:chExt cx="4879361" cy="3171584"/>
          </a:xfrm>
        </p:grpSpPr>
        <p:pic>
          <p:nvPicPr>
            <p:cNvPr id="14" name="Picture 13" descr="DSC_0093 SHMS April 2015.JPG"/>
            <p:cNvPicPr>
              <a:picLocks noChangeAspect="1"/>
            </p:cNvPicPr>
            <p:nvPr/>
          </p:nvPicPr>
          <p:blipFill rotWithShape="1">
            <a:blip r:embed="rId2" cstate="print"/>
            <a:srcRect l="4438" t="3249" r="8220" b="11037"/>
            <a:stretch/>
          </p:blipFill>
          <p:spPr>
            <a:xfrm>
              <a:off x="2074689" y="922085"/>
              <a:ext cx="4879361" cy="3171584"/>
            </a:xfrm>
            <a:prstGeom prst="rect">
              <a:avLst/>
            </a:prstGeom>
          </p:spPr>
        </p:pic>
        <p:sp>
          <p:nvSpPr>
            <p:cNvPr id="4" name="TextBox 3"/>
            <p:cNvSpPr txBox="1"/>
            <p:nvPr/>
          </p:nvSpPr>
          <p:spPr>
            <a:xfrm>
              <a:off x="3197478" y="3547111"/>
              <a:ext cx="405880" cy="276999"/>
            </a:xfrm>
            <a:prstGeom prst="rect">
              <a:avLst/>
            </a:prstGeom>
            <a:solidFill>
              <a:srgbClr val="FCF4EA"/>
            </a:solidFill>
            <a:ln>
              <a:solidFill>
                <a:schemeClr val="tx2">
                  <a:lumMod val="75000"/>
                </a:schemeClr>
              </a:solidFill>
            </a:ln>
          </p:spPr>
          <p:txBody>
            <a:bodyPr wrap="none" rtlCol="0">
              <a:spAutoFit/>
            </a:bodyPr>
            <a:lstStyle/>
            <a:p>
              <a:pPr algn="ctr" defTabSz="457200"/>
              <a:r>
                <a:rPr lang="en-US" sz="1200" b="1" dirty="0" smtClean="0">
                  <a:solidFill>
                    <a:prstClr val="black"/>
                  </a:solidFill>
                  <a:latin typeface="Arial" panose="020B0604020202020204" pitchFamily="34" charset="0"/>
                  <a:cs typeface="Arial" panose="020B0604020202020204" pitchFamily="34" charset="0"/>
                </a:rPr>
                <a:t>HB</a:t>
              </a:r>
              <a:endParaRPr lang="en-US" sz="1000" dirty="0">
                <a:solidFill>
                  <a:prstClr val="black"/>
                </a:solidFill>
                <a:latin typeface="Arial" panose="020B0604020202020204" pitchFamily="34" charset="0"/>
                <a:cs typeface="Arial" panose="020B0604020202020204" pitchFamily="34" charset="0"/>
              </a:endParaRPr>
            </a:p>
          </p:txBody>
        </p:sp>
        <p:sp>
          <p:nvSpPr>
            <p:cNvPr id="35" name="TextBox 34"/>
            <p:cNvSpPr txBox="1"/>
            <p:nvPr/>
          </p:nvSpPr>
          <p:spPr>
            <a:xfrm>
              <a:off x="4319444" y="2740215"/>
              <a:ext cx="389850" cy="276999"/>
            </a:xfrm>
            <a:prstGeom prst="rect">
              <a:avLst/>
            </a:prstGeom>
            <a:solidFill>
              <a:srgbClr val="FCF4EA"/>
            </a:solidFill>
            <a:ln>
              <a:solidFill>
                <a:schemeClr val="tx2">
                  <a:lumMod val="75000"/>
                </a:schemeClr>
              </a:solidFill>
            </a:ln>
          </p:spPr>
          <p:txBody>
            <a:bodyPr wrap="none" rtlCol="0">
              <a:spAutoFit/>
            </a:bodyPr>
            <a:lstStyle/>
            <a:p>
              <a:pPr algn="ctr" defTabSz="457200"/>
              <a:r>
                <a:rPr lang="en-US" sz="1200" b="1" dirty="0" smtClean="0">
                  <a:solidFill>
                    <a:prstClr val="black"/>
                  </a:solidFill>
                  <a:latin typeface="Arial" panose="020B0604020202020204" pitchFamily="34" charset="0"/>
                  <a:cs typeface="Arial" panose="020B0604020202020204" pitchFamily="34" charset="0"/>
                </a:rPr>
                <a:t>Q1</a:t>
              </a:r>
              <a:endParaRPr lang="en-US" sz="1000" dirty="0">
                <a:solidFill>
                  <a:prstClr val="black"/>
                </a:solidFill>
                <a:latin typeface="Arial" panose="020B0604020202020204" pitchFamily="34" charset="0"/>
                <a:cs typeface="Arial" panose="020B0604020202020204" pitchFamily="34" charset="0"/>
              </a:endParaRPr>
            </a:p>
          </p:txBody>
        </p:sp>
      </p:grpSp>
      <p:sp>
        <p:nvSpPr>
          <p:cNvPr id="15" name="TextBox 14"/>
          <p:cNvSpPr txBox="1"/>
          <p:nvPr/>
        </p:nvSpPr>
        <p:spPr>
          <a:xfrm>
            <a:off x="6437940" y="3689538"/>
            <a:ext cx="2575432" cy="2677656"/>
          </a:xfrm>
          <a:prstGeom prst="rect">
            <a:avLst/>
          </a:prstGeom>
          <a:solidFill>
            <a:srgbClr val="FFFFCC"/>
          </a:solidFill>
          <a:ln w="19050">
            <a:solidFill>
              <a:schemeClr val="tx1"/>
            </a:solidFill>
          </a:ln>
        </p:spPr>
        <p:txBody>
          <a:bodyPr wrap="square" rtlCol="0">
            <a:spAutoFit/>
          </a:bodyPr>
          <a:lstStyle/>
          <a:p>
            <a:r>
              <a:rPr lang="en-US" sz="1200" b="1" dirty="0" smtClean="0">
                <a:latin typeface="Arial" panose="020B0604020202020204" pitchFamily="34" charset="0"/>
                <a:cs typeface="Arial" panose="020B0604020202020204" pitchFamily="34" charset="0"/>
              </a:rPr>
              <a:t>Q1 (SMI, UK)</a:t>
            </a:r>
          </a:p>
          <a:p>
            <a:pPr marL="342900" indent="-342900">
              <a:buFont typeface="Arial" panose="020B0604020202020204" pitchFamily="34" charset="0"/>
              <a:buChar char="•"/>
            </a:pPr>
            <a:r>
              <a:rPr lang="en-US" sz="1200" b="1" dirty="0" smtClean="0">
                <a:latin typeface="Arial" panose="020B0604020202020204" pitchFamily="34" charset="0"/>
                <a:cs typeface="Arial" panose="020B0604020202020204" pitchFamily="34" charset="0"/>
              </a:rPr>
              <a:t>Installed on carriage</a:t>
            </a:r>
          </a:p>
          <a:p>
            <a:pPr marL="342900" indent="-342900">
              <a:buFont typeface="Arial" panose="020B0604020202020204" pitchFamily="34" charset="0"/>
              <a:buChar char="•"/>
            </a:pPr>
            <a:r>
              <a:rPr lang="en-US" sz="1200" b="1" dirty="0" smtClean="0">
                <a:latin typeface="Arial" panose="020B0604020202020204" pitchFamily="34" charset="0"/>
                <a:cs typeface="Arial" panose="020B0604020202020204" pitchFamily="34" charset="0"/>
              </a:rPr>
              <a:t>Cooled down</a:t>
            </a:r>
          </a:p>
          <a:p>
            <a:pPr marL="342900" indent="-342900">
              <a:buFont typeface="Arial" panose="020B0604020202020204" pitchFamily="34" charset="0"/>
              <a:buChar char="•"/>
            </a:pPr>
            <a:r>
              <a:rPr lang="en-US" sz="1200" b="1" dirty="0" smtClean="0">
                <a:solidFill>
                  <a:srgbClr val="008000"/>
                </a:solidFill>
                <a:latin typeface="Arial" panose="020B0604020202020204" pitchFamily="34" charset="0"/>
                <a:cs typeface="Arial" panose="020B0604020202020204" pitchFamily="34" charset="0"/>
              </a:rPr>
              <a:t>Power test to 110% of operational current</a:t>
            </a:r>
          </a:p>
          <a:p>
            <a:pPr marL="342900" indent="-342900">
              <a:buFont typeface="Arial" panose="020B0604020202020204" pitchFamily="34" charset="0"/>
              <a:buChar char="•"/>
            </a:pPr>
            <a:r>
              <a:rPr lang="en-US" sz="1200" b="1" dirty="0" smtClean="0">
                <a:solidFill>
                  <a:srgbClr val="008000"/>
                </a:solidFill>
                <a:latin typeface="Arial" panose="020B0604020202020204" pitchFamily="34" charset="0"/>
                <a:cs typeface="Arial" panose="020B0604020202020204" pitchFamily="34" charset="0"/>
              </a:rPr>
              <a:t>Acceptance tests complete</a:t>
            </a:r>
          </a:p>
          <a:p>
            <a:pPr marL="342900" indent="-342900">
              <a:buFont typeface="Arial" panose="020B0604020202020204" pitchFamily="34" charset="0"/>
              <a:buChar char="•"/>
            </a:pPr>
            <a:endParaRPr lang="en-US" sz="1200" b="1" dirty="0">
              <a:latin typeface="Arial" panose="020B0604020202020204" pitchFamily="34" charset="0"/>
              <a:cs typeface="Arial" panose="020B0604020202020204" pitchFamily="34" charset="0"/>
            </a:endParaRPr>
          </a:p>
          <a:p>
            <a:r>
              <a:rPr lang="en-US" sz="1200" b="1" dirty="0" smtClean="0">
                <a:latin typeface="Arial" panose="020B0604020202020204" pitchFamily="34" charset="0"/>
                <a:cs typeface="Arial" panose="020B0604020202020204" pitchFamily="34" charset="0"/>
              </a:rPr>
              <a:t>HB (MSU/FRIB)</a:t>
            </a:r>
            <a:endParaRPr lang="en-US" sz="12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1" dirty="0" smtClean="0">
                <a:latin typeface="Arial" panose="020B0604020202020204" pitchFamily="34" charset="0"/>
                <a:cs typeface="Arial" panose="020B0604020202020204" pitchFamily="34" charset="0"/>
              </a:rPr>
              <a:t>   Installed </a:t>
            </a:r>
            <a:r>
              <a:rPr lang="en-US" sz="1200" b="1" dirty="0">
                <a:latin typeface="Arial" panose="020B0604020202020204" pitchFamily="34" charset="0"/>
                <a:cs typeface="Arial" panose="020B0604020202020204" pitchFamily="34" charset="0"/>
              </a:rPr>
              <a:t>on carriage</a:t>
            </a:r>
          </a:p>
          <a:p>
            <a:pPr marL="285750" indent="-285750">
              <a:buFont typeface="Arial" panose="020B0604020202020204" pitchFamily="34" charset="0"/>
              <a:buChar char="•"/>
            </a:pPr>
            <a:r>
              <a:rPr lang="en-US" sz="1200" b="1" dirty="0" smtClean="0">
                <a:latin typeface="Arial" panose="020B0604020202020204" pitchFamily="34" charset="0"/>
                <a:cs typeface="Arial" panose="020B0604020202020204" pitchFamily="34" charset="0"/>
              </a:rPr>
              <a:t>Cooled down</a:t>
            </a:r>
          </a:p>
          <a:p>
            <a:pPr marL="285750" indent="-285750">
              <a:buFont typeface="Arial" panose="020B0604020202020204" pitchFamily="34" charset="0"/>
              <a:buChar char="•"/>
            </a:pPr>
            <a:r>
              <a:rPr lang="en-US" sz="1200" b="1" dirty="0">
                <a:solidFill>
                  <a:srgbClr val="FF0000"/>
                </a:solidFill>
                <a:latin typeface="Arial" panose="020B0604020202020204" pitchFamily="34" charset="0"/>
                <a:cs typeface="Arial" panose="020B0604020202020204" pitchFamily="34" charset="0"/>
              </a:rPr>
              <a:t>ERR - one open </a:t>
            </a:r>
            <a:r>
              <a:rPr lang="en-US" sz="1200" b="1" dirty="0" smtClean="0">
                <a:solidFill>
                  <a:srgbClr val="FF0000"/>
                </a:solidFill>
                <a:latin typeface="Arial" panose="020B0604020202020204" pitchFamily="34" charset="0"/>
                <a:cs typeface="Arial" panose="020B0604020202020204" pitchFamily="34" charset="0"/>
              </a:rPr>
              <a:t>issue</a:t>
            </a:r>
            <a:endParaRPr lang="en-US" sz="1200" b="1" dirty="0" smtClean="0">
              <a:solidFill>
                <a:srgbClr val="008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1" dirty="0" smtClean="0">
                <a:solidFill>
                  <a:srgbClr val="008000"/>
                </a:solidFill>
                <a:latin typeface="Arial" panose="020B0604020202020204" pitchFamily="34" charset="0"/>
                <a:cs typeface="Arial" panose="020B0604020202020204" pitchFamily="34" charset="0"/>
              </a:rPr>
              <a:t>Power test to ~90% of   operational current</a:t>
            </a:r>
          </a:p>
          <a:p>
            <a:pPr marL="285750" indent="-285750">
              <a:buFont typeface="Arial" panose="020B0604020202020204" pitchFamily="34" charset="0"/>
              <a:buChar char="•"/>
            </a:pPr>
            <a:r>
              <a:rPr lang="en-US" sz="1200" b="1" dirty="0" smtClean="0">
                <a:solidFill>
                  <a:srgbClr val="008000"/>
                </a:solidFill>
                <a:latin typeface="Arial" panose="020B0604020202020204" pitchFamily="34" charset="0"/>
                <a:cs typeface="Arial" panose="020B0604020202020204" pitchFamily="34" charset="0"/>
              </a:rPr>
              <a:t>Full current test next week</a:t>
            </a:r>
          </a:p>
        </p:txBody>
      </p:sp>
    </p:spTree>
    <p:extLst>
      <p:ext uri="{BB962C8B-B14F-4D97-AF65-F5344CB8AC3E}">
        <p14:creationId xmlns:p14="http://schemas.microsoft.com/office/powerpoint/2010/main" val="2588199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sz="3200" dirty="0" smtClean="0"/>
              <a:t>Hall C: SHMS D/Q2/Q3 Magnets</a:t>
            </a:r>
            <a:endParaRPr lang="en-US" sz="3200" dirty="0"/>
          </a:p>
        </p:txBody>
      </p:sp>
      <p:grpSp>
        <p:nvGrpSpPr>
          <p:cNvPr id="5" name="Group 4"/>
          <p:cNvGrpSpPr/>
          <p:nvPr/>
        </p:nvGrpSpPr>
        <p:grpSpPr>
          <a:xfrm>
            <a:off x="142168" y="885405"/>
            <a:ext cx="2968912" cy="2226684"/>
            <a:chOff x="95644" y="4199964"/>
            <a:chExt cx="2968912" cy="2226684"/>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44" y="4199964"/>
              <a:ext cx="2968912" cy="2226684"/>
            </a:xfrm>
            <a:prstGeom prst="rect">
              <a:avLst/>
            </a:prstGeom>
          </p:spPr>
        </p:pic>
        <p:sp>
          <p:nvSpPr>
            <p:cNvPr id="36" name="TextBox 35"/>
            <p:cNvSpPr txBox="1"/>
            <p:nvPr/>
          </p:nvSpPr>
          <p:spPr>
            <a:xfrm>
              <a:off x="1662296" y="5951508"/>
              <a:ext cx="1367682" cy="430887"/>
            </a:xfrm>
            <a:prstGeom prst="rect">
              <a:avLst/>
            </a:prstGeom>
            <a:solidFill>
              <a:srgbClr val="FCF4EA"/>
            </a:solidFill>
            <a:ln>
              <a:solidFill>
                <a:schemeClr val="tx2">
                  <a:lumMod val="75000"/>
                </a:schemeClr>
              </a:solidFill>
            </a:ln>
          </p:spPr>
          <p:txBody>
            <a:bodyPr wrap="none" rtlCol="0">
              <a:spAutoFit/>
            </a:bodyPr>
            <a:lstStyle/>
            <a:p>
              <a:pPr algn="ctr" defTabSz="457200"/>
              <a:r>
                <a:rPr lang="en-US" sz="1200" b="1" dirty="0" smtClean="0">
                  <a:solidFill>
                    <a:prstClr val="black"/>
                  </a:solidFill>
                  <a:latin typeface="Arial" panose="020B0604020202020204" pitchFamily="34" charset="0"/>
                  <a:cs typeface="Arial" panose="020B0604020202020204" pitchFamily="34" charset="0"/>
                </a:rPr>
                <a:t>Dipole Collaring</a:t>
              </a:r>
              <a:endParaRPr lang="en-US" sz="1200" b="1" dirty="0">
                <a:solidFill>
                  <a:prstClr val="black"/>
                </a:solidFill>
                <a:latin typeface="Arial" panose="020B0604020202020204" pitchFamily="34" charset="0"/>
                <a:cs typeface="Arial" panose="020B0604020202020204" pitchFamily="34" charset="0"/>
              </a:endParaRPr>
            </a:p>
            <a:p>
              <a:pPr algn="ctr" defTabSz="457200"/>
              <a:r>
                <a:rPr lang="en-US" sz="1000" dirty="0">
                  <a:solidFill>
                    <a:prstClr val="black"/>
                  </a:solidFill>
                  <a:latin typeface="Arial" panose="020B0604020202020204" pitchFamily="34" charset="0"/>
                  <a:cs typeface="Arial" panose="020B0604020202020204" pitchFamily="34" charset="0"/>
                </a:rPr>
                <a:t>(Sigma Phi, France)</a:t>
              </a:r>
            </a:p>
          </p:txBody>
        </p:sp>
      </p:grpSp>
      <p:sp>
        <p:nvSpPr>
          <p:cNvPr id="21" name="Slide Number Placeholder 2"/>
          <p:cNvSpPr>
            <a:spLocks noGrp="1"/>
          </p:cNvSpPr>
          <p:nvPr>
            <p:ph type="sldNum" sz="quarter" idx="4294967295"/>
          </p:nvPr>
        </p:nvSpPr>
        <p:spPr>
          <a:xfrm>
            <a:off x="5853479" y="6445327"/>
            <a:ext cx="2133600" cy="365125"/>
          </a:xfrm>
          <a:prstGeom prst="rect">
            <a:avLst/>
          </a:prstGeom>
        </p:spPr>
        <p:txBody>
          <a:bodyPr/>
          <a:lstStyle/>
          <a:p>
            <a:fld id="{B9A5DFB4-3D23-4866-8D46-AE36D04BFD7D}" type="slidenum">
              <a:rPr lang="en-US" smtClean="0"/>
              <a:pPr/>
              <a:t>11</a:t>
            </a:fld>
            <a:endParaRPr lang="en-US" dirty="0"/>
          </a:p>
        </p:txBody>
      </p:sp>
      <p:sp>
        <p:nvSpPr>
          <p:cNvPr id="28" name="TextBox 27"/>
          <p:cNvSpPr txBox="1"/>
          <p:nvPr/>
        </p:nvSpPr>
        <p:spPr>
          <a:xfrm>
            <a:off x="6582128" y="5990686"/>
            <a:ext cx="1721946" cy="430887"/>
          </a:xfrm>
          <a:prstGeom prst="rect">
            <a:avLst/>
          </a:prstGeom>
          <a:solidFill>
            <a:srgbClr val="FCF4EA"/>
          </a:solidFill>
          <a:ln>
            <a:solidFill>
              <a:schemeClr val="tx2">
                <a:lumMod val="75000"/>
              </a:schemeClr>
            </a:solidFill>
          </a:ln>
        </p:spPr>
        <p:txBody>
          <a:bodyPr wrap="none" rtlCol="0">
            <a:spAutoFit/>
          </a:bodyPr>
          <a:lstStyle/>
          <a:p>
            <a:pPr algn="ctr" defTabSz="457200"/>
            <a:r>
              <a:rPr lang="en-US" sz="1200" b="1" dirty="0" smtClean="0">
                <a:solidFill>
                  <a:prstClr val="black"/>
                </a:solidFill>
                <a:latin typeface="Arial" panose="020B0604020202020204" pitchFamily="34" charset="0"/>
                <a:cs typeface="Arial" panose="020B0604020202020204" pitchFamily="34" charset="0"/>
              </a:rPr>
              <a:t>Q3 </a:t>
            </a:r>
            <a:r>
              <a:rPr lang="en-US" sz="1200" b="1" dirty="0">
                <a:solidFill>
                  <a:prstClr val="black"/>
                </a:solidFill>
                <a:latin typeface="Arial" panose="020B0604020202020204" pitchFamily="34" charset="0"/>
                <a:cs typeface="Arial" panose="020B0604020202020204" pitchFamily="34" charset="0"/>
              </a:rPr>
              <a:t>i</a:t>
            </a:r>
            <a:r>
              <a:rPr lang="en-US" sz="1200" b="1" dirty="0" smtClean="0">
                <a:solidFill>
                  <a:prstClr val="black"/>
                </a:solidFill>
                <a:latin typeface="Arial" panose="020B0604020202020204" pitchFamily="34" charset="0"/>
                <a:cs typeface="Arial" panose="020B0604020202020204" pitchFamily="34" charset="0"/>
              </a:rPr>
              <a:t>nspect He vessel</a:t>
            </a:r>
            <a:endParaRPr lang="en-US" sz="1200" b="1" dirty="0">
              <a:solidFill>
                <a:prstClr val="black"/>
              </a:solidFill>
              <a:latin typeface="Arial" panose="020B0604020202020204" pitchFamily="34" charset="0"/>
              <a:cs typeface="Arial" panose="020B0604020202020204" pitchFamily="34" charset="0"/>
            </a:endParaRPr>
          </a:p>
          <a:p>
            <a:pPr algn="ctr" defTabSz="457200"/>
            <a:r>
              <a:rPr lang="en-US" sz="1000" dirty="0">
                <a:solidFill>
                  <a:prstClr val="black"/>
                </a:solidFill>
                <a:latin typeface="Arial" panose="020B0604020202020204" pitchFamily="34" charset="0"/>
                <a:cs typeface="Arial" panose="020B0604020202020204" pitchFamily="34" charset="0"/>
              </a:rPr>
              <a:t>(</a:t>
            </a:r>
            <a:r>
              <a:rPr lang="en-US" sz="1000" dirty="0" smtClean="0">
                <a:solidFill>
                  <a:prstClr val="black"/>
                </a:solidFill>
                <a:latin typeface="Arial" panose="020B0604020202020204" pitchFamily="34" charset="0"/>
                <a:cs typeface="Arial" panose="020B0604020202020204" pitchFamily="34" charset="0"/>
              </a:rPr>
              <a:t>SDMS, </a:t>
            </a:r>
            <a:r>
              <a:rPr lang="en-US" sz="1000" dirty="0">
                <a:solidFill>
                  <a:prstClr val="black"/>
                </a:solidFill>
                <a:latin typeface="Arial" panose="020B0604020202020204" pitchFamily="34" charset="0"/>
                <a:cs typeface="Arial" panose="020B0604020202020204" pitchFamily="34" charset="0"/>
              </a:rPr>
              <a:t>France)</a:t>
            </a:r>
          </a:p>
        </p:txBody>
      </p:sp>
      <p:pic>
        <p:nvPicPr>
          <p:cNvPr id="18" name="Picture 2" descr="\\jlabhome\home\mont\montdocs\jlab\jlab management\12 GeV\sc magnets\hall c\IMG_0340.JPG"/>
          <p:cNvPicPr>
            <a:picLocks noChangeAspect="1" noChangeArrowheads="1"/>
          </p:cNvPicPr>
          <p:nvPr/>
        </p:nvPicPr>
        <p:blipFill rotWithShape="1">
          <a:blip r:embed="rId3">
            <a:extLst>
              <a:ext uri="{28A0092B-C50C-407E-A947-70E740481C1C}">
                <a14:useLocalDpi xmlns:a14="http://schemas.microsoft.com/office/drawing/2010/main" val="0"/>
              </a:ext>
            </a:extLst>
          </a:blip>
          <a:srcRect t="10245" b="6129"/>
          <a:stretch/>
        </p:blipFill>
        <p:spPr bwMode="auto">
          <a:xfrm>
            <a:off x="6357993" y="868186"/>
            <a:ext cx="2683240" cy="22439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lung\AppData\Local\Temp\SDMS LH  15-11-18  1130  Q2 bore tube and end pla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73" y="3963726"/>
            <a:ext cx="2512906" cy="19952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descr="C:\Users\lung\AppData\Local\Temp\SDMS LH  15-11-18  1130  Q2 rad shields being tacke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5308" y="3976463"/>
            <a:ext cx="2971837" cy="19825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368789" y="5982019"/>
            <a:ext cx="1898277" cy="430887"/>
          </a:xfrm>
          <a:prstGeom prst="rect">
            <a:avLst/>
          </a:prstGeom>
          <a:solidFill>
            <a:srgbClr val="FCF4EA"/>
          </a:solidFill>
          <a:ln>
            <a:solidFill>
              <a:schemeClr val="tx2">
                <a:lumMod val="75000"/>
              </a:schemeClr>
            </a:solidFill>
          </a:ln>
        </p:spPr>
        <p:txBody>
          <a:bodyPr wrap="none" rtlCol="0">
            <a:spAutoFit/>
          </a:bodyPr>
          <a:lstStyle/>
          <a:p>
            <a:pPr algn="ctr" defTabSz="457200"/>
            <a:r>
              <a:rPr lang="en-US" sz="1200" b="1" dirty="0" smtClean="0">
                <a:solidFill>
                  <a:prstClr val="black"/>
                </a:solidFill>
                <a:latin typeface="Arial" panose="020B0604020202020204" pitchFamily="34" charset="0"/>
                <a:cs typeface="Arial" panose="020B0604020202020204" pitchFamily="34" charset="0"/>
              </a:rPr>
              <a:t>Q2 bore tube / endplate</a:t>
            </a:r>
            <a:endParaRPr lang="en-US" sz="1200" b="1" dirty="0">
              <a:solidFill>
                <a:prstClr val="black"/>
              </a:solidFill>
              <a:latin typeface="Arial" panose="020B0604020202020204" pitchFamily="34" charset="0"/>
              <a:cs typeface="Arial" panose="020B0604020202020204" pitchFamily="34" charset="0"/>
            </a:endParaRPr>
          </a:p>
          <a:p>
            <a:pPr algn="ctr" defTabSz="457200"/>
            <a:r>
              <a:rPr lang="en-US" sz="1000" dirty="0">
                <a:solidFill>
                  <a:prstClr val="black"/>
                </a:solidFill>
                <a:latin typeface="Arial" panose="020B0604020202020204" pitchFamily="34" charset="0"/>
                <a:cs typeface="Arial" panose="020B0604020202020204" pitchFamily="34" charset="0"/>
              </a:rPr>
              <a:t>(</a:t>
            </a:r>
            <a:r>
              <a:rPr lang="en-US" sz="1000" dirty="0" smtClean="0">
                <a:solidFill>
                  <a:prstClr val="black"/>
                </a:solidFill>
                <a:latin typeface="Arial" panose="020B0604020202020204" pitchFamily="34" charset="0"/>
                <a:cs typeface="Arial" panose="020B0604020202020204" pitchFamily="34" charset="0"/>
              </a:rPr>
              <a:t>SDMS, </a:t>
            </a:r>
            <a:r>
              <a:rPr lang="en-US" sz="1000" dirty="0">
                <a:solidFill>
                  <a:prstClr val="black"/>
                </a:solidFill>
                <a:latin typeface="Arial" panose="020B0604020202020204" pitchFamily="34" charset="0"/>
                <a:cs typeface="Arial" panose="020B0604020202020204" pitchFamily="34" charset="0"/>
              </a:rPr>
              <a:t>France)</a:t>
            </a:r>
          </a:p>
        </p:txBody>
      </p:sp>
      <p:sp>
        <p:nvSpPr>
          <p:cNvPr id="23" name="TextBox 22"/>
          <p:cNvSpPr txBox="1"/>
          <p:nvPr/>
        </p:nvSpPr>
        <p:spPr>
          <a:xfrm>
            <a:off x="3433520" y="5992844"/>
            <a:ext cx="1614546" cy="430887"/>
          </a:xfrm>
          <a:prstGeom prst="rect">
            <a:avLst/>
          </a:prstGeom>
          <a:solidFill>
            <a:srgbClr val="FCF4EA"/>
          </a:solidFill>
          <a:ln>
            <a:solidFill>
              <a:schemeClr val="tx2">
                <a:lumMod val="75000"/>
              </a:schemeClr>
            </a:solidFill>
          </a:ln>
        </p:spPr>
        <p:txBody>
          <a:bodyPr wrap="none" rtlCol="0">
            <a:spAutoFit/>
          </a:bodyPr>
          <a:lstStyle/>
          <a:p>
            <a:pPr algn="ctr" defTabSz="457200"/>
            <a:r>
              <a:rPr lang="en-US" sz="1200" b="1" dirty="0" smtClean="0">
                <a:solidFill>
                  <a:prstClr val="black"/>
                </a:solidFill>
                <a:latin typeface="Arial" panose="020B0604020202020204" pitchFamily="34" charset="0"/>
                <a:cs typeface="Arial" panose="020B0604020202020204" pitchFamily="34" charset="0"/>
              </a:rPr>
              <a:t>Q2 shield tack weld</a:t>
            </a:r>
            <a:endParaRPr lang="en-US" sz="1200" b="1" dirty="0">
              <a:solidFill>
                <a:prstClr val="black"/>
              </a:solidFill>
              <a:latin typeface="Arial" panose="020B0604020202020204" pitchFamily="34" charset="0"/>
              <a:cs typeface="Arial" panose="020B0604020202020204" pitchFamily="34" charset="0"/>
            </a:endParaRPr>
          </a:p>
          <a:p>
            <a:pPr algn="ctr" defTabSz="457200"/>
            <a:r>
              <a:rPr lang="en-US" sz="1000" dirty="0">
                <a:solidFill>
                  <a:prstClr val="black"/>
                </a:solidFill>
                <a:latin typeface="Arial" panose="020B0604020202020204" pitchFamily="34" charset="0"/>
                <a:cs typeface="Arial" panose="020B0604020202020204" pitchFamily="34" charset="0"/>
              </a:rPr>
              <a:t>(</a:t>
            </a:r>
            <a:r>
              <a:rPr lang="en-US" sz="1000" dirty="0" smtClean="0">
                <a:solidFill>
                  <a:prstClr val="black"/>
                </a:solidFill>
                <a:latin typeface="Arial" panose="020B0604020202020204" pitchFamily="34" charset="0"/>
                <a:cs typeface="Arial" panose="020B0604020202020204" pitchFamily="34" charset="0"/>
              </a:rPr>
              <a:t>SDMS, </a:t>
            </a:r>
            <a:r>
              <a:rPr lang="en-US" sz="1000" dirty="0">
                <a:solidFill>
                  <a:prstClr val="black"/>
                </a:solidFill>
                <a:latin typeface="Arial" panose="020B0604020202020204" pitchFamily="34" charset="0"/>
                <a:cs typeface="Arial" panose="020B0604020202020204" pitchFamily="34" charset="0"/>
              </a:rPr>
              <a:t>France)</a:t>
            </a:r>
          </a:p>
        </p:txBody>
      </p:sp>
      <p:pic>
        <p:nvPicPr>
          <p:cNvPr id="1028" name="Picture 4" descr="C:\Users\lung\AppData\Local\Temp\SDMS LH  15-11-19  1615  Q3 helium vessel examination.jpg"/>
          <p:cNvPicPr>
            <a:picLocks noChangeAspect="1" noChangeArrowheads="1"/>
          </p:cNvPicPr>
          <p:nvPr/>
        </p:nvPicPr>
        <p:blipFill rotWithShape="1">
          <a:blip r:embed="rId6">
            <a:extLst>
              <a:ext uri="{28A0092B-C50C-407E-A947-70E740481C1C}">
                <a14:useLocalDpi xmlns:a14="http://schemas.microsoft.com/office/drawing/2010/main" val="0"/>
              </a:ext>
            </a:extLst>
          </a:blip>
          <a:srcRect l="15502" t="15931" r="4152" b="9346"/>
          <a:stretch/>
        </p:blipFill>
        <p:spPr bwMode="auto">
          <a:xfrm>
            <a:off x="6070386" y="3976463"/>
            <a:ext cx="2843092" cy="19825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7582562" y="2643687"/>
            <a:ext cx="1443024" cy="430887"/>
          </a:xfrm>
          <a:prstGeom prst="rect">
            <a:avLst/>
          </a:prstGeom>
          <a:solidFill>
            <a:srgbClr val="FCF4EA"/>
          </a:solidFill>
          <a:ln>
            <a:solidFill>
              <a:schemeClr val="tx2">
                <a:lumMod val="75000"/>
              </a:schemeClr>
            </a:solidFill>
          </a:ln>
        </p:spPr>
        <p:txBody>
          <a:bodyPr wrap="none" rtlCol="0">
            <a:spAutoFit/>
          </a:bodyPr>
          <a:lstStyle/>
          <a:p>
            <a:pPr algn="ctr" defTabSz="457200"/>
            <a:r>
              <a:rPr lang="en-US" sz="1200" b="1" dirty="0" smtClean="0">
                <a:solidFill>
                  <a:prstClr val="black"/>
                </a:solidFill>
                <a:latin typeface="Arial" panose="020B0604020202020204" pitchFamily="34" charset="0"/>
                <a:cs typeface="Arial" panose="020B0604020202020204" pitchFamily="34" charset="0"/>
              </a:rPr>
              <a:t>Dipole Integrated</a:t>
            </a:r>
            <a:endParaRPr lang="en-US" sz="1200" b="1" dirty="0">
              <a:solidFill>
                <a:prstClr val="black"/>
              </a:solidFill>
              <a:latin typeface="Arial" panose="020B0604020202020204" pitchFamily="34" charset="0"/>
              <a:cs typeface="Arial" panose="020B0604020202020204" pitchFamily="34" charset="0"/>
            </a:endParaRPr>
          </a:p>
          <a:p>
            <a:pPr algn="ctr" defTabSz="457200"/>
            <a:r>
              <a:rPr lang="en-US" sz="1000" dirty="0">
                <a:solidFill>
                  <a:prstClr val="black"/>
                </a:solidFill>
                <a:latin typeface="Arial" panose="020B0604020202020204" pitchFamily="34" charset="0"/>
                <a:cs typeface="Arial" panose="020B0604020202020204" pitchFamily="34" charset="0"/>
              </a:rPr>
              <a:t>(Sigma Phi, France)</a:t>
            </a:r>
          </a:p>
        </p:txBody>
      </p:sp>
      <p:sp>
        <p:nvSpPr>
          <p:cNvPr id="11" name="TextBox 10"/>
          <p:cNvSpPr txBox="1"/>
          <p:nvPr/>
        </p:nvSpPr>
        <p:spPr>
          <a:xfrm>
            <a:off x="484095" y="3219611"/>
            <a:ext cx="8149410" cy="584775"/>
          </a:xfrm>
          <a:prstGeom prst="rect">
            <a:avLst/>
          </a:prstGeom>
          <a:solidFill>
            <a:schemeClr val="accent3">
              <a:lumMod val="20000"/>
              <a:lumOff val="80000"/>
            </a:schemeClr>
          </a:solidFill>
          <a:ln>
            <a:solidFill>
              <a:schemeClr val="tx1"/>
            </a:solidFill>
          </a:ln>
        </p:spPr>
        <p:txBody>
          <a:bodyPr wrap="none" rtlCol="0">
            <a:spAutoFit/>
          </a:bodyPr>
          <a:lstStyle/>
          <a:p>
            <a:pPr marL="285750" indent="-285750">
              <a:buFont typeface="Arial" panose="020B0604020202020204" pitchFamily="34" charset="0"/>
              <a:buChar char="•"/>
            </a:pPr>
            <a:r>
              <a:rPr lang="en-US" sz="1600" b="1" dirty="0" smtClean="0">
                <a:solidFill>
                  <a:srgbClr val="0033CC"/>
                </a:solidFill>
              </a:rPr>
              <a:t>Delay ~3 months due to QA problems on magnet thermal shield fab at subcontractor’s sub</a:t>
            </a:r>
          </a:p>
          <a:p>
            <a:pPr marL="285750" indent="-285750">
              <a:buFont typeface="Arial" panose="020B0604020202020204" pitchFamily="34" charset="0"/>
              <a:buChar char="•"/>
            </a:pPr>
            <a:r>
              <a:rPr lang="en-US" sz="1600" b="1" dirty="0" smtClean="0">
                <a:solidFill>
                  <a:srgbClr val="0033CC"/>
                </a:solidFill>
              </a:rPr>
              <a:t>Significant progress in Dec/Jan; Dipole delivery to </a:t>
            </a:r>
            <a:r>
              <a:rPr lang="en-US" sz="1600" b="1" dirty="0" err="1" smtClean="0">
                <a:solidFill>
                  <a:srgbClr val="0033CC"/>
                </a:solidFill>
              </a:rPr>
              <a:t>JLab</a:t>
            </a:r>
            <a:r>
              <a:rPr lang="en-US" sz="1600" b="1" dirty="0" smtClean="0">
                <a:solidFill>
                  <a:srgbClr val="0033CC"/>
                </a:solidFill>
              </a:rPr>
              <a:t> planned April 2016</a:t>
            </a:r>
            <a:endParaRPr lang="en-US" sz="1600" b="1" dirty="0">
              <a:solidFill>
                <a:srgbClr val="0033CC"/>
              </a:solidFill>
            </a:endParaRPr>
          </a:p>
        </p:txBody>
      </p:sp>
      <p:pic>
        <p:nvPicPr>
          <p:cNvPr id="26" name="Picture 25"/>
          <p:cNvPicPr>
            <a:picLocks noChangeAspect="1"/>
          </p:cNvPicPr>
          <p:nvPr/>
        </p:nvPicPr>
        <p:blipFill rotWithShape="1">
          <a:blip r:embed="rId7"/>
          <a:srcRect l="8874" t="25288" b="9642"/>
          <a:stretch/>
        </p:blipFill>
        <p:spPr>
          <a:xfrm>
            <a:off x="3164120" y="893061"/>
            <a:ext cx="3090684" cy="2212429"/>
          </a:xfrm>
          <a:prstGeom prst="rect">
            <a:avLst/>
          </a:prstGeom>
        </p:spPr>
      </p:pic>
      <p:sp>
        <p:nvSpPr>
          <p:cNvPr id="27" name="TextBox 26"/>
          <p:cNvSpPr txBox="1"/>
          <p:nvPr/>
        </p:nvSpPr>
        <p:spPr>
          <a:xfrm>
            <a:off x="4575708" y="2621626"/>
            <a:ext cx="1635192" cy="430887"/>
          </a:xfrm>
          <a:prstGeom prst="rect">
            <a:avLst/>
          </a:prstGeom>
          <a:solidFill>
            <a:srgbClr val="FCF4EA"/>
          </a:solidFill>
          <a:ln>
            <a:solidFill>
              <a:schemeClr val="tx2">
                <a:lumMod val="75000"/>
              </a:schemeClr>
            </a:solidFill>
          </a:ln>
        </p:spPr>
        <p:txBody>
          <a:bodyPr wrap="none" rtlCol="0">
            <a:spAutoFit/>
          </a:bodyPr>
          <a:lstStyle/>
          <a:p>
            <a:pPr algn="ctr" defTabSz="457200"/>
            <a:r>
              <a:rPr lang="en-US" sz="1200" b="1" dirty="0" smtClean="0">
                <a:solidFill>
                  <a:prstClr val="black"/>
                </a:solidFill>
                <a:latin typeface="Arial" panose="020B0604020202020204" pitchFamily="34" charset="0"/>
                <a:cs typeface="Arial" panose="020B0604020202020204" pitchFamily="34" charset="0"/>
              </a:rPr>
              <a:t>Dipole He Leak Test</a:t>
            </a:r>
            <a:endParaRPr lang="en-US" sz="1200" b="1" dirty="0">
              <a:solidFill>
                <a:prstClr val="black"/>
              </a:solidFill>
              <a:latin typeface="Arial" panose="020B0604020202020204" pitchFamily="34" charset="0"/>
              <a:cs typeface="Arial" panose="020B0604020202020204" pitchFamily="34" charset="0"/>
            </a:endParaRPr>
          </a:p>
          <a:p>
            <a:pPr algn="ctr" defTabSz="457200"/>
            <a:r>
              <a:rPr lang="en-US" sz="1000" dirty="0" smtClean="0">
                <a:solidFill>
                  <a:prstClr val="black"/>
                </a:solidFill>
                <a:latin typeface="Arial" panose="020B0604020202020204" pitchFamily="34" charset="0"/>
                <a:cs typeface="Arial" panose="020B0604020202020204" pitchFamily="34" charset="0"/>
              </a:rPr>
              <a:t>(SDMS, </a:t>
            </a:r>
            <a:r>
              <a:rPr lang="en-US" sz="1000" dirty="0">
                <a:solidFill>
                  <a:prstClr val="black"/>
                </a:solidFill>
                <a:latin typeface="Arial" panose="020B0604020202020204" pitchFamily="34" charset="0"/>
                <a:cs typeface="Arial" panose="020B0604020202020204" pitchFamily="34" charset="0"/>
              </a:rPr>
              <a:t>France)</a:t>
            </a:r>
          </a:p>
        </p:txBody>
      </p:sp>
    </p:spTree>
    <p:extLst>
      <p:ext uri="{BB962C8B-B14F-4D97-AF65-F5344CB8AC3E}">
        <p14:creationId xmlns:p14="http://schemas.microsoft.com/office/powerpoint/2010/main" val="863590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Hall C Schedule</a:t>
            </a:r>
            <a:endParaRPr lang="en-US" dirty="0"/>
          </a:p>
        </p:txBody>
      </p:sp>
      <p:grpSp>
        <p:nvGrpSpPr>
          <p:cNvPr id="10" name="Group 9"/>
          <p:cNvGrpSpPr/>
          <p:nvPr/>
        </p:nvGrpSpPr>
        <p:grpSpPr>
          <a:xfrm>
            <a:off x="304801" y="1282"/>
            <a:ext cx="8839198" cy="6433336"/>
            <a:chOff x="304801" y="1282"/>
            <a:chExt cx="8839198" cy="6433336"/>
          </a:xfrm>
        </p:grpSpPr>
        <p:pic>
          <p:nvPicPr>
            <p:cNvPr id="13" name="Picture 12"/>
            <p:cNvPicPr>
              <a:picLocks noChangeAspect="1"/>
            </p:cNvPicPr>
            <p:nvPr/>
          </p:nvPicPr>
          <p:blipFill>
            <a:blip r:embed="rId2"/>
            <a:stretch>
              <a:fillRect/>
            </a:stretch>
          </p:blipFill>
          <p:spPr>
            <a:xfrm>
              <a:off x="304801" y="785779"/>
              <a:ext cx="8610599" cy="5648839"/>
            </a:xfrm>
            <a:prstGeom prst="rect">
              <a:avLst/>
            </a:prstGeom>
          </p:spPr>
        </p:pic>
        <p:pic>
          <p:nvPicPr>
            <p:cNvPr id="15" name="Picture 14"/>
            <p:cNvPicPr>
              <a:picLocks noChangeAspect="1"/>
            </p:cNvPicPr>
            <p:nvPr/>
          </p:nvPicPr>
          <p:blipFill>
            <a:blip r:embed="rId3"/>
            <a:stretch>
              <a:fillRect/>
            </a:stretch>
          </p:blipFill>
          <p:spPr>
            <a:xfrm>
              <a:off x="7192280" y="1282"/>
              <a:ext cx="1951719" cy="787658"/>
            </a:xfrm>
            <a:prstGeom prst="rect">
              <a:avLst/>
            </a:prstGeom>
          </p:spPr>
        </p:pic>
      </p:grpSp>
      <p:sp>
        <p:nvSpPr>
          <p:cNvPr id="3" name="TextBox 2"/>
          <p:cNvSpPr txBox="1"/>
          <p:nvPr/>
        </p:nvSpPr>
        <p:spPr>
          <a:xfrm>
            <a:off x="7257887" y="6087858"/>
            <a:ext cx="1172116" cy="276999"/>
          </a:xfrm>
          <a:prstGeom prst="rect">
            <a:avLst/>
          </a:prstGeom>
          <a:solidFill>
            <a:srgbClr val="FFFF00"/>
          </a:solidFill>
        </p:spPr>
        <p:txBody>
          <a:bodyPr wrap="none" rtlCol="0">
            <a:spAutoFit/>
          </a:bodyPr>
          <a:lstStyle/>
          <a:p>
            <a:r>
              <a:rPr lang="en-US" sz="1200" b="1" dirty="0" smtClean="0">
                <a:solidFill>
                  <a:srgbClr val="008000"/>
                </a:solidFill>
              </a:rPr>
              <a:t>Beam Dec 2016</a:t>
            </a:r>
            <a:endParaRPr lang="en-US" sz="1200" b="1" dirty="0">
              <a:solidFill>
                <a:srgbClr val="008000"/>
              </a:solidFill>
            </a:endParaRPr>
          </a:p>
        </p:txBody>
      </p:sp>
      <p:sp>
        <p:nvSpPr>
          <p:cNvPr id="21" name="TextBox 20"/>
          <p:cNvSpPr txBox="1"/>
          <p:nvPr/>
        </p:nvSpPr>
        <p:spPr>
          <a:xfrm>
            <a:off x="6314471" y="2866758"/>
            <a:ext cx="1295547" cy="276999"/>
          </a:xfrm>
          <a:prstGeom prst="rect">
            <a:avLst/>
          </a:prstGeom>
          <a:solidFill>
            <a:srgbClr val="FFFF00"/>
          </a:solidFill>
        </p:spPr>
        <p:txBody>
          <a:bodyPr wrap="none" rtlCol="0">
            <a:spAutoFit/>
          </a:bodyPr>
          <a:lstStyle/>
          <a:p>
            <a:r>
              <a:rPr lang="en-US" sz="1200" b="1" dirty="0" smtClean="0">
                <a:solidFill>
                  <a:srgbClr val="008000"/>
                </a:solidFill>
              </a:rPr>
              <a:t>Dipole April 2016</a:t>
            </a:r>
            <a:endParaRPr lang="en-US" sz="1200" b="1" dirty="0">
              <a:solidFill>
                <a:srgbClr val="008000"/>
              </a:solidFill>
            </a:endParaRPr>
          </a:p>
        </p:txBody>
      </p:sp>
      <p:sp>
        <p:nvSpPr>
          <p:cNvPr id="22" name="TextBox 21"/>
          <p:cNvSpPr txBox="1"/>
          <p:nvPr/>
        </p:nvSpPr>
        <p:spPr>
          <a:xfrm>
            <a:off x="6810842" y="3356794"/>
            <a:ext cx="1033103" cy="276999"/>
          </a:xfrm>
          <a:prstGeom prst="rect">
            <a:avLst/>
          </a:prstGeom>
          <a:solidFill>
            <a:srgbClr val="FFFF00"/>
          </a:solidFill>
        </p:spPr>
        <p:txBody>
          <a:bodyPr wrap="none" rtlCol="0">
            <a:spAutoFit/>
          </a:bodyPr>
          <a:lstStyle/>
          <a:p>
            <a:r>
              <a:rPr lang="en-US" sz="1200" b="1" dirty="0" smtClean="0">
                <a:solidFill>
                  <a:srgbClr val="008000"/>
                </a:solidFill>
              </a:rPr>
              <a:t>Q2 May 2016</a:t>
            </a:r>
            <a:endParaRPr lang="en-US" sz="1200" b="1" dirty="0">
              <a:solidFill>
                <a:srgbClr val="008000"/>
              </a:solidFill>
            </a:endParaRPr>
          </a:p>
        </p:txBody>
      </p:sp>
      <p:sp>
        <p:nvSpPr>
          <p:cNvPr id="23" name="TextBox 22"/>
          <p:cNvSpPr txBox="1"/>
          <p:nvPr/>
        </p:nvSpPr>
        <p:spPr>
          <a:xfrm>
            <a:off x="6949153" y="3862659"/>
            <a:ext cx="1048685" cy="276999"/>
          </a:xfrm>
          <a:prstGeom prst="rect">
            <a:avLst/>
          </a:prstGeom>
          <a:solidFill>
            <a:srgbClr val="FFFF00"/>
          </a:solidFill>
        </p:spPr>
        <p:txBody>
          <a:bodyPr wrap="none" rtlCol="0">
            <a:spAutoFit/>
          </a:bodyPr>
          <a:lstStyle/>
          <a:p>
            <a:r>
              <a:rPr lang="en-US" sz="1200" b="1" dirty="0" smtClean="0">
                <a:solidFill>
                  <a:srgbClr val="008000"/>
                </a:solidFill>
              </a:rPr>
              <a:t>Q3 June 2016</a:t>
            </a:r>
            <a:endParaRPr lang="en-US" sz="1200" b="1" dirty="0">
              <a:solidFill>
                <a:srgbClr val="008000"/>
              </a:solidFill>
            </a:endParaRPr>
          </a:p>
        </p:txBody>
      </p:sp>
    </p:spTree>
    <p:extLst>
      <p:ext uri="{BB962C8B-B14F-4D97-AF65-F5344CB8AC3E}">
        <p14:creationId xmlns:p14="http://schemas.microsoft.com/office/powerpoint/2010/main" val="3788337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595" y="-76200"/>
            <a:ext cx="8412095" cy="914400"/>
          </a:xfrm>
        </p:spPr>
        <p:txBody>
          <a:bodyPr/>
          <a:lstStyle/>
          <a:p>
            <a:r>
              <a:rPr lang="en-US" dirty="0" smtClean="0"/>
              <a:t>Hall B: Detector Construction Complete!</a:t>
            </a:r>
            <a:endParaRPr lang="en-US" b="0" dirty="0"/>
          </a:p>
        </p:txBody>
      </p:sp>
      <p:grpSp>
        <p:nvGrpSpPr>
          <p:cNvPr id="10" name="Group 9"/>
          <p:cNvGrpSpPr/>
          <p:nvPr/>
        </p:nvGrpSpPr>
        <p:grpSpPr>
          <a:xfrm>
            <a:off x="2980610" y="953164"/>
            <a:ext cx="2772577" cy="2493653"/>
            <a:chOff x="1893886" y="992701"/>
            <a:chExt cx="2772577" cy="2493653"/>
          </a:xfrm>
        </p:grpSpPr>
        <p:pic>
          <p:nvPicPr>
            <p:cNvPr id="20" name="Picture 19" descr="fc-2-28.jpg"/>
            <p:cNvPicPr>
              <a:picLocks noChangeAspect="1"/>
            </p:cNvPicPr>
            <p:nvPr/>
          </p:nvPicPr>
          <p:blipFill>
            <a:blip r:embed="rId2" cstate="print"/>
            <a:stretch>
              <a:fillRect/>
            </a:stretch>
          </p:blipFill>
          <p:spPr>
            <a:xfrm>
              <a:off x="1893886" y="992701"/>
              <a:ext cx="2772577" cy="2079433"/>
            </a:xfrm>
            <a:prstGeom prst="rect">
              <a:avLst/>
            </a:prstGeom>
            <a:scene3d>
              <a:camera prst="orthographicFront"/>
              <a:lightRig rig="threePt" dir="t"/>
            </a:scene3d>
            <a:sp3d>
              <a:bevelT/>
            </a:sp3d>
          </p:spPr>
        </p:pic>
        <p:sp>
          <p:nvSpPr>
            <p:cNvPr id="11" name="TextBox 10"/>
            <p:cNvSpPr txBox="1"/>
            <p:nvPr/>
          </p:nvSpPr>
          <p:spPr>
            <a:xfrm>
              <a:off x="2046808" y="3024689"/>
              <a:ext cx="1564687" cy="461665"/>
            </a:xfrm>
            <a:prstGeom prst="rect">
              <a:avLst/>
            </a:prstGeom>
            <a:solidFill>
              <a:schemeClr val="accent5">
                <a:lumMod val="90000"/>
              </a:schemeClr>
            </a:solidFill>
          </p:spPr>
          <p:txBody>
            <a:bodyPr wrap="square" rtlCol="0">
              <a:spAutoFit/>
            </a:bodyPr>
            <a:lstStyle/>
            <a:p>
              <a:pPr algn="ctr"/>
              <a:r>
                <a:rPr lang="en-US" sz="1200" dirty="0" smtClean="0">
                  <a:latin typeface="Arial" panose="020B0604020202020204" pitchFamily="34" charset="0"/>
                  <a:cs typeface="Arial" panose="020B0604020202020204" pitchFamily="34" charset="0"/>
                </a:rPr>
                <a:t>FTOF 1-a, 1-b Installed (USC)</a:t>
              </a:r>
              <a:endParaRPr lang="en-US" sz="1200" dirty="0">
                <a:latin typeface="Arial" panose="020B0604020202020204" pitchFamily="34" charset="0"/>
                <a:cs typeface="Arial" panose="020B0604020202020204" pitchFamily="34" charset="0"/>
              </a:endParaRPr>
            </a:p>
          </p:txBody>
        </p:sp>
      </p:grpSp>
      <p:grpSp>
        <p:nvGrpSpPr>
          <p:cNvPr id="7" name="Group 6"/>
          <p:cNvGrpSpPr/>
          <p:nvPr/>
        </p:nvGrpSpPr>
        <p:grpSpPr>
          <a:xfrm>
            <a:off x="6068143" y="950833"/>
            <a:ext cx="2744650" cy="2306029"/>
            <a:chOff x="4849498" y="996937"/>
            <a:chExt cx="2744650" cy="2306029"/>
          </a:xfrm>
        </p:grpSpPr>
        <p:pic>
          <p:nvPicPr>
            <p:cNvPr id="21" name="Picture 20" descr="R1-ISU-HV-cabling.JPG"/>
            <p:cNvPicPr>
              <a:picLocks noChangeAspect="1"/>
            </p:cNvPicPr>
            <p:nvPr/>
          </p:nvPicPr>
          <p:blipFill>
            <a:blip r:embed="rId3" cstate="print"/>
            <a:stretch>
              <a:fillRect/>
            </a:stretch>
          </p:blipFill>
          <p:spPr>
            <a:xfrm>
              <a:off x="4849498" y="996937"/>
              <a:ext cx="2744650" cy="2058487"/>
            </a:xfrm>
            <a:prstGeom prst="rect">
              <a:avLst/>
            </a:prstGeom>
            <a:scene3d>
              <a:camera prst="orthographicFront"/>
              <a:lightRig rig="threePt" dir="t"/>
            </a:scene3d>
            <a:sp3d>
              <a:bevelT/>
            </a:sp3d>
          </p:spPr>
        </p:pic>
        <p:sp>
          <p:nvSpPr>
            <p:cNvPr id="8" name="TextBox 7"/>
            <p:cNvSpPr txBox="1"/>
            <p:nvPr/>
          </p:nvSpPr>
          <p:spPr>
            <a:xfrm>
              <a:off x="4849498" y="2841301"/>
              <a:ext cx="1518281" cy="461665"/>
            </a:xfrm>
            <a:prstGeom prst="rect">
              <a:avLst/>
            </a:prstGeom>
            <a:solidFill>
              <a:schemeClr val="accent5">
                <a:lumMod val="90000"/>
              </a:schemeClr>
            </a:solidFill>
          </p:spPr>
          <p:txBody>
            <a:bodyPr wrap="square" rtlCol="0">
              <a:spAutoFit/>
            </a:bodyPr>
            <a:lstStyle/>
            <a:p>
              <a:pPr algn="ctr"/>
              <a:r>
                <a:rPr lang="en-US" sz="1200" dirty="0" smtClean="0">
                  <a:latin typeface="Arial" panose="020B0604020202020204" pitchFamily="34" charset="0"/>
                  <a:cs typeface="Arial" panose="020B0604020202020204" pitchFamily="34" charset="0"/>
                </a:rPr>
                <a:t>Drift Chambers</a:t>
              </a:r>
            </a:p>
            <a:p>
              <a:pPr algn="ctr"/>
              <a:r>
                <a:rPr lang="en-US" sz="1200" dirty="0" smtClean="0">
                  <a:latin typeface="Arial" panose="020B0604020202020204" pitchFamily="34" charset="0"/>
                  <a:cs typeface="Arial" panose="020B0604020202020204" pitchFamily="34" charset="0"/>
                </a:rPr>
                <a:t>(ODU, ISU, </a:t>
              </a:r>
              <a:r>
                <a:rPr lang="en-US" sz="1200" dirty="0" err="1" smtClean="0">
                  <a:latin typeface="Arial" panose="020B0604020202020204" pitchFamily="34" charset="0"/>
                  <a:cs typeface="Arial" panose="020B0604020202020204" pitchFamily="34" charset="0"/>
                </a:rPr>
                <a:t>JLab</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p:txBody>
        </p:sp>
      </p:grpSp>
      <p:grpSp>
        <p:nvGrpSpPr>
          <p:cNvPr id="13" name="Group 12"/>
          <p:cNvGrpSpPr/>
          <p:nvPr/>
        </p:nvGrpSpPr>
        <p:grpSpPr>
          <a:xfrm>
            <a:off x="707341" y="847735"/>
            <a:ext cx="1739793" cy="2659101"/>
            <a:chOff x="100305" y="847735"/>
            <a:chExt cx="1739793" cy="2659101"/>
          </a:xfrm>
        </p:grpSpPr>
        <p:pic>
          <p:nvPicPr>
            <p:cNvPr id="24" name="Picture 23" descr="Pcal-installe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05" y="847735"/>
              <a:ext cx="1739793" cy="2446207"/>
            </a:xfrm>
            <a:prstGeom prst="rect">
              <a:avLst/>
            </a:prstGeom>
            <a:scene3d>
              <a:camera prst="orthographicFront"/>
              <a:lightRig rig="threePt" dir="t"/>
            </a:scene3d>
            <a:sp3d>
              <a:bevelT/>
            </a:sp3d>
          </p:spPr>
        </p:pic>
        <p:sp>
          <p:nvSpPr>
            <p:cNvPr id="9" name="TextBox 8"/>
            <p:cNvSpPr txBox="1"/>
            <p:nvPr/>
          </p:nvSpPr>
          <p:spPr>
            <a:xfrm>
              <a:off x="123357" y="3045171"/>
              <a:ext cx="1271708" cy="461665"/>
            </a:xfrm>
            <a:prstGeom prst="rect">
              <a:avLst/>
            </a:prstGeom>
            <a:solidFill>
              <a:schemeClr val="accent5">
                <a:lumMod val="90000"/>
              </a:schemeClr>
            </a:solidFill>
          </p:spPr>
          <p:txBody>
            <a:bodyPr wrap="square" rtlCol="0">
              <a:spAutoFit/>
            </a:bodyPr>
            <a:lstStyle/>
            <a:p>
              <a:pPr algn="ctr"/>
              <a:r>
                <a:rPr lang="en-US" sz="1200" dirty="0" smtClean="0">
                  <a:latin typeface="Arial" panose="020B0604020202020204" pitchFamily="34" charset="0"/>
                  <a:cs typeface="Arial" panose="020B0604020202020204" pitchFamily="34" charset="0"/>
                </a:rPr>
                <a:t>PCAL Installed</a:t>
              </a:r>
            </a:p>
            <a:p>
              <a:pPr algn="ctr"/>
              <a:r>
                <a:rPr lang="en-US" sz="1200" dirty="0" smtClean="0">
                  <a:latin typeface="Arial" panose="020B0604020202020204" pitchFamily="34" charset="0"/>
                  <a:cs typeface="Arial" panose="020B0604020202020204" pitchFamily="34" charset="0"/>
                </a:rPr>
                <a:t>(OU)</a:t>
              </a:r>
              <a:endParaRPr lang="en-US" sz="1200" dirty="0">
                <a:latin typeface="Arial" panose="020B0604020202020204" pitchFamily="34" charset="0"/>
                <a:cs typeface="Arial" panose="020B0604020202020204" pitchFamily="34" charset="0"/>
              </a:endParaRPr>
            </a:p>
          </p:txBody>
        </p:sp>
      </p:grpSp>
      <p:grpSp>
        <p:nvGrpSpPr>
          <p:cNvPr id="5" name="Group 4"/>
          <p:cNvGrpSpPr/>
          <p:nvPr/>
        </p:nvGrpSpPr>
        <p:grpSpPr>
          <a:xfrm>
            <a:off x="38420" y="4007198"/>
            <a:ext cx="2600219" cy="2427508"/>
            <a:chOff x="6461316" y="3240199"/>
            <a:chExt cx="2600219" cy="2427508"/>
          </a:xfrm>
        </p:grpSpPr>
        <p:pic>
          <p:nvPicPr>
            <p:cNvPr id="18" name="Picture 17"/>
            <p:cNvPicPr/>
            <p:nvPr/>
          </p:nvPicPr>
          <p:blipFill rotWithShape="1">
            <a:blip r:embed="rId5" cstate="print">
              <a:extLst>
                <a:ext uri="{28A0092B-C50C-407E-A947-70E740481C1C}">
                  <a14:useLocalDpi xmlns:a14="http://schemas.microsoft.com/office/drawing/2010/main" val="0"/>
                </a:ext>
              </a:extLst>
            </a:blip>
            <a:srcRect l="9289" r="22272"/>
            <a:stretch/>
          </p:blipFill>
          <p:spPr bwMode="auto">
            <a:xfrm>
              <a:off x="6461316" y="3240199"/>
              <a:ext cx="2600219" cy="2165877"/>
            </a:xfrm>
            <a:prstGeom prst="rect">
              <a:avLst/>
            </a:prstGeom>
            <a:ln>
              <a:solidFill>
                <a:schemeClr val="tx1"/>
              </a:solidFill>
            </a:ln>
            <a:extLst>
              <a:ext uri="{53640926-AAD7-44D8-BBD7-CCE9431645EC}">
                <a14:shadowObscured xmlns:a14="http://schemas.microsoft.com/office/drawing/2010/main"/>
              </a:ext>
            </a:extLst>
          </p:spPr>
        </p:pic>
        <p:sp>
          <p:nvSpPr>
            <p:cNvPr id="22" name="TextBox 21"/>
            <p:cNvSpPr txBox="1"/>
            <p:nvPr/>
          </p:nvSpPr>
          <p:spPr>
            <a:xfrm>
              <a:off x="6904530" y="5390708"/>
              <a:ext cx="1892111" cy="276999"/>
            </a:xfrm>
            <a:prstGeom prst="rect">
              <a:avLst/>
            </a:prstGeom>
            <a:solidFill>
              <a:schemeClr val="accent5">
                <a:lumMod val="90000"/>
              </a:schemeClr>
            </a:solidFill>
            <a:ln>
              <a:solidFill>
                <a:schemeClr val="tx1"/>
              </a:solidFill>
            </a:ln>
          </p:spPr>
          <p:txBody>
            <a:bodyPr wrap="square" rtlCol="0">
              <a:spAutoFit/>
            </a:bodyPr>
            <a:lstStyle/>
            <a:p>
              <a:pPr algn="ctr"/>
              <a:r>
                <a:rPr lang="en-US" sz="1200" dirty="0" smtClean="0">
                  <a:latin typeface="Arial" panose="020B0604020202020204" pitchFamily="34" charset="0"/>
                  <a:cs typeface="Arial" panose="020B0604020202020204" pitchFamily="34" charset="0"/>
                </a:rPr>
                <a:t>HTCC Mirror in Vessel</a:t>
              </a:r>
            </a:p>
          </p:txBody>
        </p:sp>
      </p:grpSp>
      <p:sp>
        <p:nvSpPr>
          <p:cNvPr id="25" name="TextBox 24"/>
          <p:cNvSpPr txBox="1"/>
          <p:nvPr/>
        </p:nvSpPr>
        <p:spPr>
          <a:xfrm>
            <a:off x="6461406" y="5865319"/>
            <a:ext cx="2682594" cy="584775"/>
          </a:xfrm>
          <a:prstGeom prst="rect">
            <a:avLst/>
          </a:prstGeom>
          <a:solidFill>
            <a:srgbClr val="FFFFCC"/>
          </a:solidFill>
        </p:spPr>
        <p:txBody>
          <a:bodyPr wrap="none" rtlCol="0">
            <a:spAutoFit/>
          </a:bodyPr>
          <a:lstStyle/>
          <a:p>
            <a:pPr marL="285750" indent="-285750">
              <a:buFont typeface="Arial" panose="020B0604020202020204" pitchFamily="34" charset="0"/>
              <a:buChar char="•"/>
            </a:pPr>
            <a:r>
              <a:rPr lang="en-US" sz="1600" b="1" dirty="0" smtClean="0">
                <a:solidFill>
                  <a:srgbClr val="009900"/>
                </a:solidFill>
              </a:rPr>
              <a:t>Bit of last LTCC box to do</a:t>
            </a:r>
          </a:p>
          <a:p>
            <a:pPr marL="285750" indent="-285750">
              <a:buFont typeface="Arial" panose="020B0604020202020204" pitchFamily="34" charset="0"/>
              <a:buChar char="•"/>
            </a:pPr>
            <a:r>
              <a:rPr lang="en-US" sz="1600" b="1" dirty="0" smtClean="0">
                <a:solidFill>
                  <a:srgbClr val="009900"/>
                </a:solidFill>
              </a:rPr>
              <a:t>Some CTOF install tooling </a:t>
            </a:r>
          </a:p>
        </p:txBody>
      </p:sp>
      <p:grpSp>
        <p:nvGrpSpPr>
          <p:cNvPr id="6" name="Group 5"/>
          <p:cNvGrpSpPr/>
          <p:nvPr/>
        </p:nvGrpSpPr>
        <p:grpSpPr>
          <a:xfrm>
            <a:off x="2491375" y="3808683"/>
            <a:ext cx="2240239" cy="2387631"/>
            <a:chOff x="2172924" y="3903683"/>
            <a:chExt cx="2240239" cy="2387631"/>
          </a:xfrm>
        </p:grpSpPr>
        <p:pic>
          <p:nvPicPr>
            <p:cNvPr id="23" name="Picture 22"/>
            <p:cNvPicPr/>
            <p:nvPr/>
          </p:nvPicPr>
          <p:blipFill rotWithShape="1">
            <a:blip r:embed="rId6" cstate="print">
              <a:extLst>
                <a:ext uri="{28A0092B-C50C-407E-A947-70E740481C1C}">
                  <a14:useLocalDpi xmlns:a14="http://schemas.microsoft.com/office/drawing/2010/main" val="0"/>
                </a:ext>
              </a:extLst>
            </a:blip>
            <a:srcRect l="26591" t="2463" r="6353"/>
            <a:stretch/>
          </p:blipFill>
          <p:spPr bwMode="auto">
            <a:xfrm>
              <a:off x="2172924" y="3903683"/>
              <a:ext cx="2240239" cy="2109650"/>
            </a:xfrm>
            <a:prstGeom prst="rect">
              <a:avLst/>
            </a:prstGeom>
            <a:noFill/>
            <a:ln>
              <a:solidFill>
                <a:schemeClr val="tx1"/>
              </a:solidFill>
            </a:ln>
            <a:extLst>
              <a:ext uri="{53640926-AAD7-44D8-BBD7-CCE9431645EC}">
                <a14:shadowObscured xmlns:a14="http://schemas.microsoft.com/office/drawing/2010/main"/>
              </a:ext>
            </a:extLst>
          </p:spPr>
        </p:pic>
        <p:sp>
          <p:nvSpPr>
            <p:cNvPr id="12" name="TextBox 11"/>
            <p:cNvSpPr txBox="1"/>
            <p:nvPr/>
          </p:nvSpPr>
          <p:spPr>
            <a:xfrm>
              <a:off x="2684312" y="6014315"/>
              <a:ext cx="1419048" cy="276999"/>
            </a:xfrm>
            <a:prstGeom prst="rect">
              <a:avLst/>
            </a:prstGeom>
            <a:solidFill>
              <a:schemeClr val="accent5">
                <a:lumMod val="90000"/>
              </a:schemeClr>
            </a:solidFill>
            <a:ln>
              <a:solidFill>
                <a:schemeClr val="tx1"/>
              </a:solidFill>
            </a:ln>
          </p:spPr>
          <p:txBody>
            <a:bodyPr wrap="square" rtlCol="0">
              <a:spAutoFit/>
            </a:bodyPr>
            <a:lstStyle/>
            <a:p>
              <a:pPr algn="ctr"/>
              <a:r>
                <a:rPr lang="en-US" sz="1200" dirty="0" smtClean="0">
                  <a:latin typeface="Arial" panose="020B0604020202020204" pitchFamily="34" charset="0"/>
                  <a:cs typeface="Arial" panose="020B0604020202020204" pitchFamily="34" charset="0"/>
                </a:rPr>
                <a:t>SVT Region 4</a:t>
              </a:r>
            </a:p>
          </p:txBody>
        </p:sp>
      </p:grpSp>
      <p:grpSp>
        <p:nvGrpSpPr>
          <p:cNvPr id="4" name="Group 3"/>
          <p:cNvGrpSpPr/>
          <p:nvPr/>
        </p:nvGrpSpPr>
        <p:grpSpPr>
          <a:xfrm>
            <a:off x="4568544" y="3640445"/>
            <a:ext cx="2224669" cy="2261710"/>
            <a:chOff x="4279448" y="3544943"/>
            <a:chExt cx="2224669" cy="2261710"/>
          </a:xfrm>
        </p:grpSpPr>
        <p:pic>
          <p:nvPicPr>
            <p:cNvPr id="28" name="Content Placeholder 3"/>
            <p:cNvPicPr>
              <a:picLocks noChangeAspect="1"/>
            </p:cNvPicPr>
            <p:nvPr/>
          </p:nvPicPr>
          <p:blipFill rotWithShape="1">
            <a:blip r:embed="rId7" cstate="print">
              <a:extLst>
                <a:ext uri="{28A0092B-C50C-407E-A947-70E740481C1C}">
                  <a14:useLocalDpi xmlns:a14="http://schemas.microsoft.com/office/drawing/2010/main" val="0"/>
                </a:ext>
              </a:extLst>
            </a:blip>
            <a:srcRect l="8070" r="7930"/>
            <a:stretch/>
          </p:blipFill>
          <p:spPr>
            <a:xfrm>
              <a:off x="4279448" y="3544943"/>
              <a:ext cx="2224669" cy="1986323"/>
            </a:xfrm>
            <a:prstGeom prst="rect">
              <a:avLst/>
            </a:prstGeom>
            <a:ln>
              <a:solidFill>
                <a:schemeClr val="tx1"/>
              </a:solidFill>
            </a:ln>
          </p:spPr>
        </p:pic>
        <p:sp>
          <p:nvSpPr>
            <p:cNvPr id="19" name="TextBox 18"/>
            <p:cNvSpPr txBox="1"/>
            <p:nvPr/>
          </p:nvSpPr>
          <p:spPr>
            <a:xfrm>
              <a:off x="4674147" y="5529654"/>
              <a:ext cx="1611061" cy="276999"/>
            </a:xfrm>
            <a:prstGeom prst="rect">
              <a:avLst/>
            </a:prstGeom>
            <a:solidFill>
              <a:schemeClr val="accent5">
                <a:lumMod val="90000"/>
              </a:schemeClr>
            </a:solidFill>
            <a:ln>
              <a:solidFill>
                <a:schemeClr val="tx1"/>
              </a:solidFill>
            </a:ln>
          </p:spPr>
          <p:txBody>
            <a:bodyPr wrap="square" rtlCol="0">
              <a:spAutoFit/>
            </a:bodyPr>
            <a:lstStyle/>
            <a:p>
              <a:pPr algn="ctr"/>
              <a:r>
                <a:rPr lang="en-US" sz="1200" dirty="0" smtClean="0">
                  <a:latin typeface="Arial" panose="020B0604020202020204" pitchFamily="34" charset="0"/>
                  <a:cs typeface="Arial" panose="020B0604020202020204" pitchFamily="34" charset="0"/>
                </a:rPr>
                <a:t>CTOF Counters </a:t>
              </a:r>
            </a:p>
          </p:txBody>
        </p:sp>
      </p:grpSp>
      <p:grpSp>
        <p:nvGrpSpPr>
          <p:cNvPr id="3" name="Group 2"/>
          <p:cNvGrpSpPr/>
          <p:nvPr/>
        </p:nvGrpSpPr>
        <p:grpSpPr>
          <a:xfrm>
            <a:off x="6635776" y="3492921"/>
            <a:ext cx="2391983" cy="2070987"/>
            <a:chOff x="71581" y="4355540"/>
            <a:chExt cx="2391983" cy="2070987"/>
          </a:xfrm>
        </p:grpSpPr>
        <p:pic>
          <p:nvPicPr>
            <p:cNvPr id="1027" name="Picture 3" descr="E:\DCIM\100M1033\100_434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581" y="4355540"/>
              <a:ext cx="2391983" cy="17939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41878" y="6149528"/>
              <a:ext cx="911513" cy="276999"/>
            </a:xfrm>
            <a:prstGeom prst="rect">
              <a:avLst/>
            </a:prstGeom>
            <a:solidFill>
              <a:schemeClr val="accent5">
                <a:lumMod val="90000"/>
              </a:schemeClr>
            </a:solidFill>
            <a:ln>
              <a:solidFill>
                <a:schemeClr val="tx1"/>
              </a:solidFill>
            </a:ln>
          </p:spPr>
          <p:txBody>
            <a:bodyPr wrap="square" rtlCol="0">
              <a:spAutoFit/>
            </a:bodyPr>
            <a:lstStyle/>
            <a:p>
              <a:pPr algn="ctr"/>
              <a:r>
                <a:rPr lang="en-US" sz="1200" dirty="0" smtClean="0">
                  <a:latin typeface="Arial" panose="020B0604020202020204" pitchFamily="34" charset="0"/>
                  <a:cs typeface="Arial" panose="020B0604020202020204" pitchFamily="34" charset="0"/>
                </a:rPr>
                <a:t>LTCC</a:t>
              </a: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sz="3200" dirty="0" smtClean="0"/>
              <a:t>Hall B: CLAS12 Magnets</a:t>
            </a:r>
            <a:endParaRPr lang="en-US" sz="3200" dirty="0"/>
          </a:p>
        </p:txBody>
      </p:sp>
      <p:sp>
        <p:nvSpPr>
          <p:cNvPr id="38" name="TextBox 37"/>
          <p:cNvSpPr txBox="1"/>
          <p:nvPr/>
        </p:nvSpPr>
        <p:spPr>
          <a:xfrm>
            <a:off x="435558" y="856180"/>
            <a:ext cx="2441602" cy="276999"/>
          </a:xfrm>
          <a:prstGeom prst="rect">
            <a:avLst/>
          </a:prstGeom>
          <a:solidFill>
            <a:srgbClr val="FFFFCC"/>
          </a:solidFill>
          <a:ln>
            <a:solidFill>
              <a:schemeClr val="tx2">
                <a:lumMod val="75000"/>
              </a:schemeClr>
            </a:solidFill>
          </a:ln>
        </p:spPr>
        <p:txBody>
          <a:bodyPr wrap="square" rtlCol="0">
            <a:spAutoFit/>
          </a:bodyPr>
          <a:lstStyle/>
          <a:p>
            <a:pPr algn="ctr" defTabSz="457200"/>
            <a:r>
              <a:rPr lang="en-US" sz="1200" b="1" dirty="0" smtClean="0">
                <a:solidFill>
                  <a:prstClr val="black"/>
                </a:solidFill>
                <a:latin typeface="Arial" panose="020B0604020202020204" pitchFamily="34" charset="0"/>
                <a:cs typeface="Arial" panose="020B0604020202020204" pitchFamily="34" charset="0"/>
              </a:rPr>
              <a:t>Schematic @ ETI (PA</a:t>
            </a:r>
            <a:r>
              <a:rPr lang="en-US" sz="1200" b="1" dirty="0">
                <a:solidFill>
                  <a:prstClr val="black"/>
                </a:solidFill>
                <a:latin typeface="Arial" panose="020B0604020202020204" pitchFamily="34" charset="0"/>
                <a:cs typeface="Arial" panose="020B0604020202020204" pitchFamily="34" charset="0"/>
              </a:rPr>
              <a:t>)</a:t>
            </a:r>
          </a:p>
        </p:txBody>
      </p:sp>
      <p:sp>
        <p:nvSpPr>
          <p:cNvPr id="21" name="Slide Number Placeholder 2"/>
          <p:cNvSpPr>
            <a:spLocks noGrp="1"/>
          </p:cNvSpPr>
          <p:nvPr>
            <p:ph type="sldNum" sz="quarter" idx="4294967295"/>
          </p:nvPr>
        </p:nvSpPr>
        <p:spPr>
          <a:xfrm>
            <a:off x="5853479" y="6445327"/>
            <a:ext cx="2133600" cy="365125"/>
          </a:xfrm>
          <a:prstGeom prst="rect">
            <a:avLst/>
          </a:prstGeom>
        </p:spPr>
        <p:txBody>
          <a:bodyPr/>
          <a:lstStyle/>
          <a:p>
            <a:fld id="{B9A5DFB4-3D23-4866-8D46-AE36D04BFD7D}" type="slidenum">
              <a:rPr lang="en-US" smtClean="0"/>
              <a:pPr/>
              <a:t>14</a:t>
            </a:fld>
            <a:endParaRPr lang="en-US" dirty="0"/>
          </a:p>
        </p:txBody>
      </p:sp>
      <p:sp>
        <p:nvSpPr>
          <p:cNvPr id="24" name="TextBox 23"/>
          <p:cNvSpPr txBox="1"/>
          <p:nvPr/>
        </p:nvSpPr>
        <p:spPr>
          <a:xfrm rot="16200000">
            <a:off x="-102740" y="1813411"/>
            <a:ext cx="939681" cy="307777"/>
          </a:xfrm>
          <a:prstGeom prst="rect">
            <a:avLst/>
          </a:prstGeom>
          <a:solidFill>
            <a:srgbClr val="CCFFFF"/>
          </a:solidFill>
          <a:ln>
            <a:solidFill>
              <a:schemeClr val="tx2">
                <a:lumMod val="75000"/>
              </a:schemeClr>
            </a:solidFill>
          </a:ln>
        </p:spPr>
        <p:txBody>
          <a:bodyPr wrap="none" rtlCol="0">
            <a:spAutoFit/>
          </a:bodyPr>
          <a:lstStyle/>
          <a:p>
            <a:pPr algn="ctr" defTabSz="457200"/>
            <a:r>
              <a:rPr lang="en-US" sz="1400" b="1" dirty="0" smtClean="0">
                <a:solidFill>
                  <a:prstClr val="black"/>
                </a:solidFill>
                <a:latin typeface="Arial" panose="020B0604020202020204" pitchFamily="34" charset="0"/>
                <a:cs typeface="Arial" panose="020B0604020202020204" pitchFamily="34" charset="0"/>
              </a:rPr>
              <a:t>Solenoid</a:t>
            </a:r>
            <a:endParaRPr lang="en-US" sz="1400" b="1" dirty="0">
              <a:solidFill>
                <a:prstClr val="black"/>
              </a:solidFill>
              <a:latin typeface="Arial" panose="020B0604020202020204" pitchFamily="34" charset="0"/>
              <a:cs typeface="Arial" panose="020B0604020202020204" pitchFamily="34" charset="0"/>
            </a:endParaRPr>
          </a:p>
        </p:txBody>
      </p:sp>
      <p:sp>
        <p:nvSpPr>
          <p:cNvPr id="27" name="TextBox 26"/>
          <p:cNvSpPr txBox="1"/>
          <p:nvPr/>
        </p:nvSpPr>
        <p:spPr>
          <a:xfrm rot="16200000">
            <a:off x="30529" y="4796974"/>
            <a:ext cx="668261" cy="307777"/>
          </a:xfrm>
          <a:prstGeom prst="rect">
            <a:avLst/>
          </a:prstGeom>
          <a:solidFill>
            <a:srgbClr val="CCFFFF"/>
          </a:solidFill>
          <a:ln>
            <a:solidFill>
              <a:schemeClr val="tx2">
                <a:lumMod val="75000"/>
              </a:schemeClr>
            </a:solidFill>
          </a:ln>
        </p:spPr>
        <p:txBody>
          <a:bodyPr wrap="none" rtlCol="0">
            <a:spAutoFit/>
          </a:bodyPr>
          <a:lstStyle/>
          <a:p>
            <a:pPr algn="ctr" defTabSz="457200"/>
            <a:r>
              <a:rPr lang="en-US" sz="1400" b="1" dirty="0" smtClean="0">
                <a:solidFill>
                  <a:prstClr val="black"/>
                </a:solidFill>
                <a:latin typeface="Arial" panose="020B0604020202020204" pitchFamily="34" charset="0"/>
                <a:cs typeface="Arial" panose="020B0604020202020204" pitchFamily="34" charset="0"/>
              </a:rPr>
              <a:t>Torus</a:t>
            </a:r>
            <a:endParaRPr lang="en-US" sz="1400" b="1" dirty="0">
              <a:solidFill>
                <a:prstClr val="black"/>
              </a:solidFill>
              <a:latin typeface="Arial" panose="020B0604020202020204" pitchFamily="34" charset="0"/>
              <a:cs typeface="Arial" panose="020B0604020202020204" pitchFamily="34" charset="0"/>
            </a:endParaRPr>
          </a:p>
        </p:txBody>
      </p:sp>
      <p:pic>
        <p:nvPicPr>
          <p:cNvPr id="3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9974" y="4043523"/>
            <a:ext cx="2679074" cy="2031333"/>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880373" y="6106856"/>
            <a:ext cx="2056593" cy="276999"/>
          </a:xfrm>
          <a:prstGeom prst="rect">
            <a:avLst/>
          </a:prstGeom>
          <a:solidFill>
            <a:srgbClr val="FFFFCC"/>
          </a:solidFill>
          <a:ln>
            <a:solidFill>
              <a:schemeClr val="tx1"/>
            </a:solidFill>
          </a:ln>
        </p:spPr>
        <p:txBody>
          <a:bodyPr wrap="square" rtlCol="0">
            <a:spAutoFit/>
          </a:bodyPr>
          <a:lstStyle/>
          <a:p>
            <a:pPr algn="ctr" fontAlgn="base">
              <a:spcBef>
                <a:spcPct val="0"/>
              </a:spcBef>
              <a:spcAft>
                <a:spcPct val="0"/>
              </a:spcAft>
            </a:pPr>
            <a:r>
              <a:rPr lang="en-US" sz="1200" b="1" dirty="0" smtClean="0">
                <a:solidFill>
                  <a:srgbClr val="000000"/>
                </a:solidFill>
                <a:latin typeface="Arial" pitchFamily="34" charset="0"/>
                <a:cs typeface="Arial" pitchFamily="34" charset="0"/>
              </a:rPr>
              <a:t>Trial fit 1</a:t>
            </a:r>
            <a:r>
              <a:rPr lang="en-US" sz="1200" b="1" baseline="30000" dirty="0" smtClean="0">
                <a:solidFill>
                  <a:srgbClr val="000000"/>
                </a:solidFill>
                <a:latin typeface="Arial" pitchFamily="34" charset="0"/>
                <a:cs typeface="Arial" pitchFamily="34" charset="0"/>
              </a:rPr>
              <a:t>st</a:t>
            </a:r>
            <a:r>
              <a:rPr lang="en-US" sz="1200" b="1" dirty="0" smtClean="0">
                <a:solidFill>
                  <a:srgbClr val="000000"/>
                </a:solidFill>
                <a:latin typeface="Arial" pitchFamily="34" charset="0"/>
                <a:cs typeface="Arial" pitchFamily="34" charset="0"/>
              </a:rPr>
              <a:t> coil on hub</a:t>
            </a:r>
            <a:endParaRPr lang="en-US" sz="1200" b="1" dirty="0">
              <a:solidFill>
                <a:srgbClr val="000000"/>
              </a:solidFill>
              <a:latin typeface="Arial" pitchFamily="34" charset="0"/>
              <a:cs typeface="Arial" pitchFamily="34" charset="0"/>
            </a:endParaRPr>
          </a:p>
        </p:txBody>
      </p:sp>
      <p:pic>
        <p:nvPicPr>
          <p:cNvPr id="3074" name="Picture 2" descr="C:\Users\lung\AppData\Local\Temp\20150512_083613-1.jpg"/>
          <p:cNvPicPr>
            <a:picLocks noChangeAspect="1" noChangeArrowheads="1"/>
          </p:cNvPicPr>
          <p:nvPr/>
        </p:nvPicPr>
        <p:blipFill rotWithShape="1">
          <a:blip r:embed="rId3">
            <a:extLst>
              <a:ext uri="{28A0092B-C50C-407E-A947-70E740481C1C}">
                <a14:useLocalDpi xmlns:a14="http://schemas.microsoft.com/office/drawing/2010/main" val="0"/>
              </a:ext>
            </a:extLst>
          </a:blip>
          <a:srcRect l="6079" r="4084"/>
          <a:stretch/>
        </p:blipFill>
        <p:spPr bwMode="auto">
          <a:xfrm>
            <a:off x="2952334" y="1482089"/>
            <a:ext cx="2126812" cy="177556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2990754" y="865835"/>
            <a:ext cx="2126812" cy="276999"/>
          </a:xfrm>
          <a:prstGeom prst="rect">
            <a:avLst/>
          </a:prstGeom>
          <a:solidFill>
            <a:srgbClr val="FFFFCC"/>
          </a:solidFill>
          <a:ln>
            <a:solidFill>
              <a:schemeClr val="tx2">
                <a:lumMod val="75000"/>
              </a:schemeClr>
            </a:solidFill>
          </a:ln>
        </p:spPr>
        <p:txBody>
          <a:bodyPr wrap="square" rtlCol="0">
            <a:spAutoFit/>
          </a:bodyPr>
          <a:lstStyle/>
          <a:p>
            <a:pPr algn="ctr" defTabSz="457200"/>
            <a:r>
              <a:rPr lang="en-US" sz="1200" b="1" dirty="0">
                <a:solidFill>
                  <a:prstClr val="black"/>
                </a:solidFill>
                <a:latin typeface="Arial" panose="020B0604020202020204" pitchFamily="34" charset="0"/>
                <a:cs typeface="Arial" panose="020B0604020202020204" pitchFamily="34" charset="0"/>
              </a:rPr>
              <a:t>2</a:t>
            </a:r>
            <a:r>
              <a:rPr lang="en-US" sz="1200" b="1" dirty="0" smtClean="0">
                <a:solidFill>
                  <a:prstClr val="black"/>
                </a:solidFill>
                <a:latin typeface="Arial" panose="020B0604020202020204" pitchFamily="34" charset="0"/>
                <a:cs typeface="Arial" panose="020B0604020202020204" pitchFamily="34" charset="0"/>
              </a:rPr>
              <a:t> Inner coils wound/potted</a:t>
            </a:r>
            <a:endParaRPr lang="en-US" sz="1200" b="1" dirty="0">
              <a:solidFill>
                <a:prstClr val="black"/>
              </a:solidFill>
              <a:latin typeface="Arial" panose="020B0604020202020204" pitchFamily="34" charset="0"/>
              <a:cs typeface="Arial" panose="020B0604020202020204" pitchFamily="34" charset="0"/>
            </a:endParaRPr>
          </a:p>
        </p:txBody>
      </p:sp>
      <p:sp>
        <p:nvSpPr>
          <p:cNvPr id="4" name="AutoShape 5" descr="imap://lung@mail.jlab.org:993/fetch%3EUID%3E/INBOX%3E301031?part=1.2&amp;type=image/jpeg&amp;filename=C3%20Conductor%20Reel%20Mounting_DSC0095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TextBox 25"/>
          <p:cNvSpPr txBox="1"/>
          <p:nvPr/>
        </p:nvSpPr>
        <p:spPr>
          <a:xfrm>
            <a:off x="5173704" y="871610"/>
            <a:ext cx="1983114" cy="461665"/>
          </a:xfrm>
          <a:prstGeom prst="rect">
            <a:avLst/>
          </a:prstGeom>
          <a:solidFill>
            <a:srgbClr val="FFFFCC"/>
          </a:solidFill>
          <a:ln>
            <a:solidFill>
              <a:schemeClr val="tx2">
                <a:lumMod val="75000"/>
              </a:schemeClr>
            </a:solidFill>
          </a:ln>
        </p:spPr>
        <p:txBody>
          <a:bodyPr wrap="square" rtlCol="0">
            <a:spAutoFit/>
          </a:bodyPr>
          <a:lstStyle/>
          <a:p>
            <a:pPr algn="ctr" defTabSz="457200"/>
            <a:r>
              <a:rPr lang="en-US" sz="1200" b="1" dirty="0" smtClean="0">
                <a:solidFill>
                  <a:prstClr val="black"/>
                </a:solidFill>
                <a:latin typeface="Arial" panose="020B0604020202020204" pitchFamily="34" charset="0"/>
                <a:cs typeface="Arial" panose="020B0604020202020204" pitchFamily="34" charset="0"/>
              </a:rPr>
              <a:t>2 </a:t>
            </a:r>
            <a:r>
              <a:rPr lang="en-US" sz="1200" b="1" dirty="0" err="1" smtClean="0">
                <a:solidFill>
                  <a:prstClr val="black"/>
                </a:solidFill>
                <a:latin typeface="Arial" panose="020B0604020202020204" pitchFamily="34" charset="0"/>
                <a:cs typeface="Arial" panose="020B0604020202020204" pitchFamily="34" charset="0"/>
              </a:rPr>
              <a:t>intermed</a:t>
            </a:r>
            <a:r>
              <a:rPr lang="en-US" sz="1200" b="1" dirty="0" smtClean="0">
                <a:solidFill>
                  <a:prstClr val="black"/>
                </a:solidFill>
                <a:latin typeface="Arial" panose="020B0604020202020204" pitchFamily="34" charset="0"/>
                <a:cs typeface="Arial" panose="020B0604020202020204" pitchFamily="34" charset="0"/>
              </a:rPr>
              <a:t> coils wound;</a:t>
            </a:r>
          </a:p>
          <a:p>
            <a:pPr algn="ctr" defTabSz="457200"/>
            <a:r>
              <a:rPr lang="en-US" sz="1200" b="1" dirty="0" smtClean="0">
                <a:solidFill>
                  <a:prstClr val="black"/>
                </a:solidFill>
                <a:latin typeface="Arial" panose="020B0604020202020204" pitchFamily="34" charset="0"/>
                <a:cs typeface="Arial" panose="020B0604020202020204" pitchFamily="34" charset="0"/>
              </a:rPr>
              <a:t>1 potted, 1 in progress</a:t>
            </a:r>
            <a:endParaRPr lang="en-US" sz="1200" b="1" dirty="0">
              <a:solidFill>
                <a:prstClr val="black"/>
              </a:solidFill>
              <a:latin typeface="Arial" panose="020B0604020202020204" pitchFamily="34" charset="0"/>
              <a:cs typeface="Arial" panose="020B0604020202020204" pitchFamily="34" charset="0"/>
            </a:endParaRPr>
          </a:p>
        </p:txBody>
      </p:sp>
      <p:pic>
        <p:nvPicPr>
          <p:cNvPr id="19" name="Picture 2" descr="C:\Users\gyoung\AppData\Local\Temp\IMG_244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116469" y="3736044"/>
            <a:ext cx="2989089" cy="224181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639220" y="6112668"/>
            <a:ext cx="1795740" cy="276999"/>
          </a:xfrm>
          <a:prstGeom prst="rect">
            <a:avLst/>
          </a:prstGeom>
          <a:solidFill>
            <a:srgbClr val="FFFFCC"/>
          </a:solidFill>
          <a:ln>
            <a:solidFill>
              <a:schemeClr val="tx1"/>
            </a:solidFill>
          </a:ln>
        </p:spPr>
        <p:txBody>
          <a:bodyPr wrap="square" rtlCol="0">
            <a:spAutoFit/>
          </a:bodyPr>
          <a:lstStyle/>
          <a:p>
            <a:pPr algn="ctr" fontAlgn="base">
              <a:spcBef>
                <a:spcPct val="0"/>
              </a:spcBef>
              <a:spcAft>
                <a:spcPct val="0"/>
              </a:spcAft>
            </a:pPr>
            <a:r>
              <a:rPr lang="en-US" sz="1200" b="1" dirty="0" smtClean="0">
                <a:solidFill>
                  <a:srgbClr val="000000"/>
                </a:solidFill>
                <a:latin typeface="Arial" pitchFamily="34" charset="0"/>
                <a:cs typeface="Arial" pitchFamily="34" charset="0"/>
              </a:rPr>
              <a:t>All 6 coils installed</a:t>
            </a:r>
            <a:endParaRPr lang="en-US" sz="1200" b="1" dirty="0">
              <a:solidFill>
                <a:srgbClr val="000000"/>
              </a:solidFill>
              <a:latin typeface="Arial" pitchFamily="34" charset="0"/>
              <a:cs typeface="Arial" pitchFamily="34" charset="0"/>
            </a:endParaRPr>
          </a:p>
        </p:txBody>
      </p:sp>
      <p:grpSp>
        <p:nvGrpSpPr>
          <p:cNvPr id="6" name="Group 5"/>
          <p:cNvGrpSpPr/>
          <p:nvPr/>
        </p:nvGrpSpPr>
        <p:grpSpPr>
          <a:xfrm>
            <a:off x="468391" y="1174935"/>
            <a:ext cx="2397753" cy="2753736"/>
            <a:chOff x="514495" y="1174935"/>
            <a:chExt cx="2397753" cy="2753736"/>
          </a:xfrm>
        </p:grpSpPr>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6044" t="23671" r="9479" b="18232"/>
            <a:stretch/>
          </p:blipFill>
          <p:spPr bwMode="auto">
            <a:xfrm>
              <a:off x="689130" y="1175543"/>
              <a:ext cx="2223118" cy="2630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02173" y="1736466"/>
              <a:ext cx="465192" cy="246221"/>
            </a:xfrm>
            <a:prstGeom prst="rect">
              <a:avLst/>
            </a:prstGeom>
            <a:solidFill>
              <a:schemeClr val="accent6">
                <a:lumMod val="20000"/>
                <a:lumOff val="80000"/>
              </a:schemeClr>
            </a:solidFill>
          </p:spPr>
          <p:txBody>
            <a:bodyPr wrap="none" rtlCol="0">
              <a:spAutoFit/>
            </a:bodyPr>
            <a:lstStyle/>
            <a:p>
              <a:r>
                <a:rPr lang="en-US" sz="1000" b="1" dirty="0" smtClean="0"/>
                <a:t>Inner</a:t>
              </a:r>
              <a:endParaRPr lang="en-US" sz="1000" b="1" dirty="0"/>
            </a:p>
          </p:txBody>
        </p:sp>
        <p:sp>
          <p:nvSpPr>
            <p:cNvPr id="22" name="TextBox 21"/>
            <p:cNvSpPr txBox="1"/>
            <p:nvPr/>
          </p:nvSpPr>
          <p:spPr>
            <a:xfrm>
              <a:off x="1977678" y="3682450"/>
              <a:ext cx="881973" cy="246221"/>
            </a:xfrm>
            <a:prstGeom prst="rect">
              <a:avLst/>
            </a:prstGeom>
            <a:solidFill>
              <a:schemeClr val="accent6">
                <a:lumMod val="20000"/>
                <a:lumOff val="80000"/>
              </a:schemeClr>
            </a:solidFill>
          </p:spPr>
          <p:txBody>
            <a:bodyPr wrap="none" rtlCol="0">
              <a:spAutoFit/>
            </a:bodyPr>
            <a:lstStyle/>
            <a:p>
              <a:r>
                <a:rPr lang="en-US" sz="1000" b="1" dirty="0" smtClean="0"/>
                <a:t>Intermediate</a:t>
              </a:r>
              <a:endParaRPr lang="en-US" sz="1000" b="1" dirty="0"/>
            </a:p>
          </p:txBody>
        </p:sp>
        <p:sp>
          <p:nvSpPr>
            <p:cNvPr id="23" name="TextBox 22"/>
            <p:cNvSpPr txBox="1"/>
            <p:nvPr/>
          </p:nvSpPr>
          <p:spPr>
            <a:xfrm>
              <a:off x="2308091" y="1721078"/>
              <a:ext cx="511679" cy="246221"/>
            </a:xfrm>
            <a:prstGeom prst="rect">
              <a:avLst/>
            </a:prstGeom>
            <a:solidFill>
              <a:schemeClr val="accent6">
                <a:lumMod val="20000"/>
                <a:lumOff val="80000"/>
              </a:schemeClr>
            </a:solidFill>
          </p:spPr>
          <p:txBody>
            <a:bodyPr wrap="none" rtlCol="0">
              <a:spAutoFit/>
            </a:bodyPr>
            <a:lstStyle/>
            <a:p>
              <a:r>
                <a:rPr lang="en-US" sz="1000" b="1" dirty="0" smtClean="0"/>
                <a:t>Shield</a:t>
              </a:r>
              <a:endParaRPr lang="en-US" sz="1000" b="1" dirty="0"/>
            </a:p>
          </p:txBody>
        </p:sp>
        <p:sp>
          <p:nvSpPr>
            <p:cNvPr id="28" name="TextBox 27"/>
            <p:cNvSpPr txBox="1"/>
            <p:nvPr/>
          </p:nvSpPr>
          <p:spPr>
            <a:xfrm>
              <a:off x="514495" y="3404700"/>
              <a:ext cx="776175" cy="246221"/>
            </a:xfrm>
            <a:prstGeom prst="rect">
              <a:avLst/>
            </a:prstGeom>
            <a:solidFill>
              <a:schemeClr val="accent6">
                <a:lumMod val="20000"/>
                <a:lumOff val="80000"/>
              </a:schemeClr>
            </a:solidFill>
          </p:spPr>
          <p:txBody>
            <a:bodyPr wrap="none" rtlCol="0">
              <a:spAutoFit/>
            </a:bodyPr>
            <a:lstStyle/>
            <a:p>
              <a:r>
                <a:rPr lang="en-US" sz="1000" b="1" dirty="0" smtClean="0"/>
                <a:t>He channel</a:t>
              </a:r>
              <a:endParaRPr lang="en-US" sz="1000" b="1" dirty="0"/>
            </a:p>
          </p:txBody>
        </p:sp>
        <p:sp>
          <p:nvSpPr>
            <p:cNvPr id="29" name="TextBox 28"/>
            <p:cNvSpPr txBox="1"/>
            <p:nvPr/>
          </p:nvSpPr>
          <p:spPr>
            <a:xfrm>
              <a:off x="1290670" y="1174935"/>
              <a:ext cx="827471" cy="246221"/>
            </a:xfrm>
            <a:prstGeom prst="rect">
              <a:avLst/>
            </a:prstGeom>
            <a:solidFill>
              <a:schemeClr val="accent6">
                <a:lumMod val="20000"/>
                <a:lumOff val="80000"/>
              </a:schemeClr>
            </a:solidFill>
          </p:spPr>
          <p:txBody>
            <a:bodyPr wrap="none" rtlCol="0">
              <a:spAutoFit/>
            </a:bodyPr>
            <a:lstStyle/>
            <a:p>
              <a:r>
                <a:rPr lang="en-US" sz="1000" b="1" dirty="0" smtClean="0"/>
                <a:t>C1-4 bobbin</a:t>
              </a:r>
              <a:endParaRPr lang="en-US" sz="1000" b="1" dirty="0"/>
            </a:p>
          </p:txBody>
        </p:sp>
      </p:grpSp>
      <p:pic>
        <p:nvPicPr>
          <p:cNvPr id="5"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3361" r="23617" b="7425"/>
          <a:stretch/>
        </p:blipFill>
        <p:spPr bwMode="auto">
          <a:xfrm>
            <a:off x="5219808" y="1476958"/>
            <a:ext cx="1839466" cy="1746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r="16806"/>
          <a:stretch/>
        </p:blipFill>
        <p:spPr bwMode="auto">
          <a:xfrm>
            <a:off x="7156818" y="1482090"/>
            <a:ext cx="1918026" cy="1729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7291514" y="821158"/>
            <a:ext cx="1721857" cy="646331"/>
          </a:xfrm>
          <a:prstGeom prst="rect">
            <a:avLst/>
          </a:prstGeom>
          <a:solidFill>
            <a:srgbClr val="FFFFCC"/>
          </a:solidFill>
          <a:ln>
            <a:solidFill>
              <a:schemeClr val="tx2">
                <a:lumMod val="75000"/>
              </a:schemeClr>
            </a:solidFill>
          </a:ln>
        </p:spPr>
        <p:txBody>
          <a:bodyPr wrap="square" rtlCol="0">
            <a:spAutoFit/>
          </a:bodyPr>
          <a:lstStyle/>
          <a:p>
            <a:pPr algn="ctr" defTabSz="457200"/>
            <a:r>
              <a:rPr lang="en-US" sz="1200" b="1" dirty="0" smtClean="0">
                <a:solidFill>
                  <a:prstClr val="black"/>
                </a:solidFill>
                <a:latin typeface="Arial" panose="020B0604020202020204" pitchFamily="34" charset="0"/>
                <a:cs typeface="Arial" panose="020B0604020202020204" pitchFamily="34" charset="0"/>
              </a:rPr>
              <a:t>Shield coil winding bobbin 3-month delay</a:t>
            </a:r>
            <a:endParaRPr lang="en-US" sz="1200" b="1" dirty="0">
              <a:solidFill>
                <a:prstClr val="black"/>
              </a:solidFill>
              <a:latin typeface="Arial" panose="020B0604020202020204" pitchFamily="34" charset="0"/>
              <a:cs typeface="Arial" panose="020B0604020202020204" pitchFamily="34" charset="0"/>
            </a:endParaRPr>
          </a:p>
        </p:txBody>
      </p:sp>
      <p:pic>
        <p:nvPicPr>
          <p:cNvPr id="35" name="Picture 34"/>
          <p:cNvPicPr>
            <a:picLocks noChangeAspect="1"/>
          </p:cNvPicPr>
          <p:nvPr/>
        </p:nvPicPr>
        <p:blipFill>
          <a:blip r:embed="rId9"/>
          <a:stretch>
            <a:fillRect/>
          </a:stretch>
        </p:blipFill>
        <p:spPr>
          <a:xfrm>
            <a:off x="5978754" y="3381647"/>
            <a:ext cx="2980825" cy="2986839"/>
          </a:xfrm>
          <a:prstGeom prst="rect">
            <a:avLst/>
          </a:prstGeom>
          <a:ln>
            <a:noFill/>
          </a:ln>
          <a:effectLst>
            <a:outerShdw blurRad="292100" dist="139700" dir="2700000" algn="tl" rotWithShape="0">
              <a:srgbClr val="333333">
                <a:alpha val="65000"/>
              </a:srgbClr>
            </a:outerShdw>
          </a:effectLst>
        </p:spPr>
      </p:pic>
      <p:sp>
        <p:nvSpPr>
          <p:cNvPr id="32" name="TextBox 31"/>
          <p:cNvSpPr txBox="1"/>
          <p:nvPr/>
        </p:nvSpPr>
        <p:spPr>
          <a:xfrm>
            <a:off x="5922635" y="6112461"/>
            <a:ext cx="3090736" cy="276999"/>
          </a:xfrm>
          <a:prstGeom prst="rect">
            <a:avLst/>
          </a:prstGeom>
          <a:solidFill>
            <a:srgbClr val="FFFFCC"/>
          </a:solidFill>
          <a:ln>
            <a:solidFill>
              <a:schemeClr val="tx1"/>
            </a:solidFill>
          </a:ln>
        </p:spPr>
        <p:txBody>
          <a:bodyPr wrap="square" rtlCol="0">
            <a:spAutoFit/>
          </a:bodyPr>
          <a:lstStyle/>
          <a:p>
            <a:pPr algn="ctr" fontAlgn="base">
              <a:spcBef>
                <a:spcPct val="0"/>
              </a:spcBef>
              <a:spcAft>
                <a:spcPct val="0"/>
              </a:spcAft>
            </a:pPr>
            <a:r>
              <a:rPr lang="en-US" sz="1200" b="1" dirty="0" smtClean="0">
                <a:solidFill>
                  <a:srgbClr val="000000"/>
                </a:solidFill>
                <a:latin typeface="Arial" pitchFamily="34" charset="0"/>
                <a:cs typeface="Arial" pitchFamily="34" charset="0"/>
              </a:rPr>
              <a:t>6 Coils connected through hex beams</a:t>
            </a:r>
            <a:endParaRPr lang="en-US" sz="12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51442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368300" y="-63500"/>
            <a:ext cx="8551863" cy="914400"/>
          </a:xfrm>
        </p:spPr>
        <p:txBody>
          <a:bodyPr/>
          <a:lstStyle/>
          <a:p>
            <a:pPr eaLnBrk="1" hangingPunct="1"/>
            <a:r>
              <a:rPr lang="en-US" altLang="en-US" smtClean="0"/>
              <a:t>12 GeV </a:t>
            </a:r>
            <a:r>
              <a:rPr lang="en-US" altLang="en-US" u="sng" smtClean="0">
                <a:solidFill>
                  <a:srgbClr val="008000"/>
                </a:solidFill>
              </a:rPr>
              <a:t>Project</a:t>
            </a:r>
            <a:r>
              <a:rPr lang="en-US" altLang="en-US" smtClean="0"/>
              <a:t>: University Detector Work</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98119479"/>
              </p:ext>
            </p:extLst>
          </p:nvPr>
        </p:nvGraphicFramePr>
        <p:xfrm>
          <a:off x="371475" y="825500"/>
          <a:ext cx="6450012" cy="5242016"/>
        </p:xfrm>
        <a:graphic>
          <a:graphicData uri="http://schemas.openxmlformats.org/drawingml/2006/table">
            <a:tbl>
              <a:tblPr firstRow="1" bandRow="1">
                <a:tableStyleId>{5C22544A-7EE6-4342-B048-85BDC9FD1C3A}</a:tableStyleId>
              </a:tblPr>
              <a:tblGrid>
                <a:gridCol w="781143"/>
                <a:gridCol w="2017582"/>
                <a:gridCol w="2422739"/>
                <a:gridCol w="1228548"/>
              </a:tblGrid>
              <a:tr h="365724">
                <a:tc>
                  <a:txBody>
                    <a:bodyPr/>
                    <a:lstStyle/>
                    <a:p>
                      <a:pPr algn="ctr"/>
                      <a:r>
                        <a:rPr lang="en-US" sz="1800" dirty="0" smtClean="0">
                          <a:solidFill>
                            <a:schemeClr val="tx1"/>
                          </a:solidFill>
                          <a:latin typeface="Arial" panose="020B0604020202020204" pitchFamily="34" charset="0"/>
                          <a:cs typeface="Arial" panose="020B0604020202020204" pitchFamily="34" charset="0"/>
                        </a:rPr>
                        <a:t>Hall</a:t>
                      </a:r>
                      <a:endParaRPr lang="en-US" sz="1800" dirty="0">
                        <a:solidFill>
                          <a:schemeClr val="tx1"/>
                        </a:solidFill>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1800" dirty="0" smtClean="0">
                          <a:solidFill>
                            <a:schemeClr val="tx1"/>
                          </a:solidFill>
                          <a:latin typeface="Arial" panose="020B0604020202020204" pitchFamily="34" charset="0"/>
                          <a:cs typeface="Arial" panose="020B0604020202020204" pitchFamily="34" charset="0"/>
                        </a:rPr>
                        <a:t>University</a:t>
                      </a:r>
                      <a:endParaRPr lang="en-US" sz="1800" dirty="0">
                        <a:solidFill>
                          <a:schemeClr val="tx1"/>
                        </a:solidFill>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1800" dirty="0" smtClean="0">
                          <a:solidFill>
                            <a:schemeClr val="tx1"/>
                          </a:solidFill>
                          <a:latin typeface="Arial" panose="020B0604020202020204" pitchFamily="34" charset="0"/>
                          <a:cs typeface="Arial" panose="020B0604020202020204" pitchFamily="34" charset="0"/>
                        </a:rPr>
                        <a:t>Activity</a:t>
                      </a:r>
                      <a:endParaRPr lang="en-US" sz="1800" dirty="0">
                        <a:solidFill>
                          <a:schemeClr val="tx1"/>
                        </a:solidFill>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1800" dirty="0" smtClean="0">
                          <a:solidFill>
                            <a:schemeClr val="tx1"/>
                          </a:solidFill>
                          <a:latin typeface="Arial" panose="020B0604020202020204" pitchFamily="34" charset="0"/>
                          <a:cs typeface="Arial" panose="020B0604020202020204" pitchFamily="34" charset="0"/>
                        </a:rPr>
                        <a:t>Status</a:t>
                      </a:r>
                      <a:endParaRPr lang="en-US" sz="1800" dirty="0">
                        <a:solidFill>
                          <a:schemeClr val="tx1"/>
                        </a:solidFill>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304765">
                <a:tc>
                  <a:txBody>
                    <a:bodyPr/>
                    <a:lstStyle/>
                    <a:p>
                      <a:pPr algn="ctr"/>
                      <a:r>
                        <a:rPr lang="en-US" sz="1400" dirty="0" smtClean="0">
                          <a:latin typeface="Arial" panose="020B0604020202020204" pitchFamily="34" charset="0"/>
                          <a:cs typeface="Arial" panose="020B0604020202020204" pitchFamily="34" charset="0"/>
                        </a:rPr>
                        <a:t>B</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dirty="0" smtClean="0">
                          <a:latin typeface="Arial" panose="020B0604020202020204" pitchFamily="34" charset="0"/>
                          <a:cs typeface="Arial" panose="020B0604020202020204" pitchFamily="34" charset="0"/>
                        </a:rPr>
                        <a:t>Idaho State U</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dirty="0" smtClean="0">
                          <a:latin typeface="Arial" panose="020B0604020202020204" pitchFamily="34" charset="0"/>
                          <a:cs typeface="Arial" panose="020B0604020202020204" pitchFamily="34" charset="0"/>
                        </a:rPr>
                        <a:t>Drift Chamber</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B</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Old Dominion U</a:t>
                      </a: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Drift Chamber</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B</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U South</a:t>
                      </a:r>
                      <a:r>
                        <a:rPr lang="en-US" sz="1400" baseline="0" dirty="0" smtClean="0">
                          <a:latin typeface="Arial" panose="020B0604020202020204" pitchFamily="34" charset="0"/>
                          <a:cs typeface="Arial" panose="020B0604020202020204" pitchFamily="34" charset="0"/>
                        </a:rPr>
                        <a:t> Carolina</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TOF Counters</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B</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400" dirty="0" smtClean="0">
                          <a:solidFill>
                            <a:srgbClr val="0000FF"/>
                          </a:solidFill>
                          <a:latin typeface="Arial" panose="020B0604020202020204" pitchFamily="34" charset="0"/>
                          <a:cs typeface="Arial" panose="020B0604020202020204" pitchFamily="34" charset="0"/>
                        </a:rPr>
                        <a:t>Moscow State U (RU)</a:t>
                      </a:r>
                      <a:endParaRPr lang="en-US" sz="1400" dirty="0">
                        <a:solidFill>
                          <a:srgbClr val="0000FF"/>
                        </a:solidFill>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400" dirty="0" smtClean="0">
                          <a:latin typeface="Arial" panose="020B0604020202020204" pitchFamily="34" charset="0"/>
                          <a:cs typeface="Arial" panose="020B0604020202020204" pitchFamily="34" charset="0"/>
                        </a:rPr>
                        <a:t>SVT Testing</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C</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dirty="0" smtClean="0">
                          <a:latin typeface="Arial" panose="020B0604020202020204" pitchFamily="34" charset="0"/>
                          <a:cs typeface="Arial" panose="020B0604020202020204" pitchFamily="34" charset="0"/>
                        </a:rPr>
                        <a:t>Michigan</a:t>
                      </a:r>
                      <a:r>
                        <a:rPr lang="en-US" sz="1400" baseline="0" dirty="0" smtClean="0">
                          <a:latin typeface="Arial" panose="020B0604020202020204" pitchFamily="34" charset="0"/>
                          <a:cs typeface="Arial" panose="020B0604020202020204" pitchFamily="34" charset="0"/>
                        </a:rPr>
                        <a:t> State U</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dirty="0" smtClean="0">
                          <a:latin typeface="Arial" panose="020B0604020202020204" pitchFamily="34" charset="0"/>
                          <a:cs typeface="Arial" panose="020B0604020202020204" pitchFamily="34" charset="0"/>
                        </a:rPr>
                        <a:t>HB Magnet</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dirty="0" smtClean="0">
                          <a:latin typeface="Arial" panose="020B0604020202020204" pitchFamily="34" charset="0"/>
                          <a:cs typeface="Arial" panose="020B0604020202020204" pitchFamily="34" charset="0"/>
                        </a:rPr>
                        <a:t>Testing</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04765">
                <a:tc>
                  <a:txBody>
                    <a:bodyPr/>
                    <a:lstStyle/>
                    <a:p>
                      <a:pPr algn="ctr"/>
                      <a:r>
                        <a:rPr lang="en-US" sz="1400" dirty="0" smtClean="0">
                          <a:latin typeface="Arial" panose="020B0604020202020204" pitchFamily="34" charset="0"/>
                          <a:cs typeface="Arial" panose="020B0604020202020204" pitchFamily="34" charset="0"/>
                        </a:rPr>
                        <a:t>C</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400" dirty="0" smtClean="0">
                          <a:latin typeface="Arial" panose="020B0604020202020204" pitchFamily="34" charset="0"/>
                          <a:cs typeface="Arial" panose="020B0604020202020204" pitchFamily="34" charset="0"/>
                        </a:rPr>
                        <a:t>U Virginia</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400" dirty="0" smtClean="0">
                          <a:latin typeface="Arial" panose="020B0604020202020204" pitchFamily="34" charset="0"/>
                          <a:cs typeface="Arial" panose="020B0604020202020204" pitchFamily="34" charset="0"/>
                        </a:rPr>
                        <a:t>Noble Gas Cerenkov</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D</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dirty="0" smtClean="0">
                          <a:solidFill>
                            <a:srgbClr val="0000FF"/>
                          </a:solidFill>
                          <a:latin typeface="Arial" panose="020B0604020202020204" pitchFamily="34" charset="0"/>
                          <a:cs typeface="Arial" panose="020B0604020202020204" pitchFamily="34" charset="0"/>
                        </a:rPr>
                        <a:t>U Athens (GR)</a:t>
                      </a:r>
                      <a:endParaRPr lang="en-US" sz="1400" dirty="0">
                        <a:solidFill>
                          <a:srgbClr val="0000FF"/>
                        </a:solidFill>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dirty="0" smtClean="0">
                          <a:latin typeface="Arial" panose="020B0604020202020204" pitchFamily="34" charset="0"/>
                          <a:cs typeface="Arial" panose="020B0604020202020204" pitchFamily="34" charset="0"/>
                        </a:rPr>
                        <a:t>Monitoring BCAL, FCAL</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D</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Carnegie Mellon U</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Central Drift Chamber</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D</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Catholic U</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Tagger Hodoscope</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D</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U Connecticut</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Tagger Microscope</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3F9FA"/>
                    </a:solidFill>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D</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Florida International U</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Start Counter</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D</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Florida State U</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TOF Counters</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D</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Indiana U</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Forward Calorimeter</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D</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solidFill>
                            <a:srgbClr val="0000FF"/>
                          </a:solidFill>
                          <a:latin typeface="Arial" panose="020B0604020202020204" pitchFamily="34" charset="0"/>
                          <a:cs typeface="Arial" panose="020B0604020202020204" pitchFamily="34" charset="0"/>
                        </a:rPr>
                        <a:t>U Regina (CA)</a:t>
                      </a:r>
                      <a:endParaRPr lang="en-US" sz="1400" dirty="0">
                        <a:solidFill>
                          <a:srgbClr val="0000FF"/>
                        </a:solidFill>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Barrel Calorimeter</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D</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400" dirty="0" smtClean="0">
                          <a:solidFill>
                            <a:srgbClr val="0000FF"/>
                          </a:solidFill>
                          <a:latin typeface="Arial" panose="020B0604020202020204" pitchFamily="34" charset="0"/>
                          <a:cs typeface="Arial" panose="020B0604020202020204" pitchFamily="34" charset="0"/>
                        </a:rPr>
                        <a:t>U Santa Maria (CL)</a:t>
                      </a:r>
                      <a:endParaRPr lang="en-US" sz="1400" dirty="0">
                        <a:solidFill>
                          <a:srgbClr val="0000FF"/>
                        </a:solidFill>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400" dirty="0" smtClean="0">
                          <a:latin typeface="Arial" panose="020B0604020202020204" pitchFamily="34" charset="0"/>
                          <a:cs typeface="Arial" panose="020B0604020202020204" pitchFamily="34" charset="0"/>
                        </a:rPr>
                        <a:t>SiPM, </a:t>
                      </a:r>
                      <a:r>
                        <a:rPr lang="en-US" sz="1400" dirty="0" err="1" smtClean="0">
                          <a:latin typeface="Arial" panose="020B0604020202020204" pitchFamily="34" charset="0"/>
                          <a:cs typeface="Arial" panose="020B0604020202020204" pitchFamily="34" charset="0"/>
                        </a:rPr>
                        <a:t>Lightguides</a:t>
                      </a:r>
                      <a:r>
                        <a:rPr lang="en-US" sz="1400" dirty="0" smtClean="0">
                          <a:latin typeface="Arial" panose="020B0604020202020204" pitchFamily="34" charset="0"/>
                          <a:cs typeface="Arial" panose="020B0604020202020204" pitchFamily="34" charset="0"/>
                        </a:rPr>
                        <a:t> for BCAL</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B, C, D</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latin typeface="Arial" panose="020B0604020202020204" pitchFamily="34" charset="0"/>
                          <a:cs typeface="Arial" panose="020B0604020202020204" pitchFamily="34" charset="0"/>
                        </a:rPr>
                        <a:t>U Massachusetts</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latin typeface="Arial" panose="020B0604020202020204" pitchFamily="34" charset="0"/>
                          <a:cs typeface="Arial" panose="020B0604020202020204" pitchFamily="34" charset="0"/>
                        </a:rPr>
                        <a:t>Electronics Testing</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r>
            </a:tbl>
          </a:graphicData>
        </a:graphic>
      </p:graphicFrame>
      <p:sp>
        <p:nvSpPr>
          <p:cNvPr id="34916" name="TextBox 2"/>
          <p:cNvSpPr txBox="1">
            <a:spLocks noChangeArrowheads="1"/>
          </p:cNvSpPr>
          <p:nvPr/>
        </p:nvSpPr>
        <p:spPr bwMode="auto">
          <a:xfrm>
            <a:off x="6989763" y="2449513"/>
            <a:ext cx="22240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400" b="1">
                <a:solidFill>
                  <a:srgbClr val="7030A0"/>
                </a:solidFill>
              </a:rPr>
              <a:t>NSF-MRIs funded most</a:t>
            </a:r>
          </a:p>
          <a:p>
            <a:pPr eaLnBrk="1" hangingPunct="1">
              <a:spcBef>
                <a:spcPct val="0"/>
              </a:spcBef>
              <a:buFontTx/>
              <a:buNone/>
            </a:pPr>
            <a:r>
              <a:rPr lang="en-US" altLang="en-US" sz="1400" b="1">
                <a:solidFill>
                  <a:srgbClr val="7030A0"/>
                </a:solidFill>
              </a:rPr>
              <a:t>12 GeV Hall C Detectors</a:t>
            </a:r>
          </a:p>
        </p:txBody>
      </p:sp>
      <p:sp>
        <p:nvSpPr>
          <p:cNvPr id="34917" name="TextBox 4"/>
          <p:cNvSpPr txBox="1">
            <a:spLocks noChangeArrowheads="1"/>
          </p:cNvSpPr>
          <p:nvPr/>
        </p:nvSpPr>
        <p:spPr bwMode="auto">
          <a:xfrm>
            <a:off x="6945897" y="3746500"/>
            <a:ext cx="2181225" cy="738188"/>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400" b="1" dirty="0" err="1">
                <a:solidFill>
                  <a:srgbClr val="7030A0"/>
                </a:solidFill>
              </a:rPr>
              <a:t>Internat’l</a:t>
            </a:r>
            <a:r>
              <a:rPr lang="en-US" altLang="en-US" sz="1400" b="1" dirty="0">
                <a:solidFill>
                  <a:srgbClr val="7030A0"/>
                </a:solidFill>
              </a:rPr>
              <a:t> contributions </a:t>
            </a:r>
          </a:p>
          <a:p>
            <a:pPr eaLnBrk="1" hangingPunct="1">
              <a:spcBef>
                <a:spcPct val="0"/>
              </a:spcBef>
              <a:buFontTx/>
              <a:buNone/>
            </a:pPr>
            <a:r>
              <a:rPr lang="en-US" altLang="en-US" sz="1400" b="1" dirty="0">
                <a:solidFill>
                  <a:srgbClr val="7030A0"/>
                </a:solidFill>
              </a:rPr>
              <a:t>for detectors beyond </a:t>
            </a:r>
          </a:p>
          <a:p>
            <a:pPr eaLnBrk="1" hangingPunct="1">
              <a:spcBef>
                <a:spcPct val="0"/>
              </a:spcBef>
              <a:buFontTx/>
              <a:buNone/>
            </a:pPr>
            <a:r>
              <a:rPr lang="en-US" altLang="en-US" sz="1400" b="1" dirty="0">
                <a:solidFill>
                  <a:srgbClr val="7030A0"/>
                </a:solidFill>
              </a:rPr>
              <a:t>base equipment</a:t>
            </a:r>
          </a:p>
        </p:txBody>
      </p:sp>
      <p:sp>
        <p:nvSpPr>
          <p:cNvPr id="34918" name="TextBox 2"/>
          <p:cNvSpPr txBox="1">
            <a:spLocks noChangeArrowheads="1"/>
          </p:cNvSpPr>
          <p:nvPr/>
        </p:nvSpPr>
        <p:spPr bwMode="auto">
          <a:xfrm>
            <a:off x="7007225" y="1511300"/>
            <a:ext cx="20986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400" b="1">
                <a:solidFill>
                  <a:srgbClr val="7030A0"/>
                </a:solidFill>
              </a:rPr>
              <a:t>NSF-MRIs funded </a:t>
            </a:r>
          </a:p>
          <a:p>
            <a:pPr eaLnBrk="1" hangingPunct="1">
              <a:spcBef>
                <a:spcPct val="0"/>
              </a:spcBef>
              <a:buFontTx/>
              <a:buNone/>
            </a:pPr>
            <a:r>
              <a:rPr lang="en-US" altLang="en-US" sz="1400" b="1">
                <a:solidFill>
                  <a:srgbClr val="7030A0"/>
                </a:solidFill>
              </a:rPr>
              <a:t>Hall B PCAL Detector,</a:t>
            </a:r>
          </a:p>
          <a:p>
            <a:pPr eaLnBrk="1" hangingPunct="1">
              <a:spcBef>
                <a:spcPct val="0"/>
              </a:spcBef>
              <a:buFontTx/>
              <a:buNone/>
            </a:pPr>
            <a:r>
              <a:rPr lang="en-US" altLang="en-US" sz="1400" b="1">
                <a:solidFill>
                  <a:srgbClr val="7030A0"/>
                </a:solidFill>
              </a:rPr>
              <a:t>Long. Polarized Target</a:t>
            </a:r>
          </a:p>
        </p:txBody>
      </p:sp>
    </p:spTree>
    <p:extLst>
      <p:ext uri="{BB962C8B-B14F-4D97-AF65-F5344CB8AC3E}">
        <p14:creationId xmlns:p14="http://schemas.microsoft.com/office/powerpoint/2010/main" val="12235142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5460"/>
            <a:ext cx="7696200" cy="533400"/>
          </a:xfrm>
        </p:spPr>
        <p:txBody>
          <a:bodyPr/>
          <a:lstStyle/>
          <a:p>
            <a:r>
              <a:rPr lang="en-US" dirty="0" smtClean="0"/>
              <a:t>Key Dates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80119486"/>
              </p:ext>
            </p:extLst>
          </p:nvPr>
        </p:nvGraphicFramePr>
        <p:xfrm>
          <a:off x="990600" y="1143000"/>
          <a:ext cx="7239000" cy="4572002"/>
        </p:xfrm>
        <a:graphic>
          <a:graphicData uri="http://schemas.openxmlformats.org/drawingml/2006/table">
            <a:tbl>
              <a:tblPr firstRow="1" bandRow="1">
                <a:tableStyleId>{5C22544A-7EE6-4342-B048-85BDC9FD1C3A}</a:tableStyleId>
              </a:tblPr>
              <a:tblGrid>
                <a:gridCol w="656399"/>
                <a:gridCol w="3329118"/>
                <a:gridCol w="3253483"/>
              </a:tblGrid>
              <a:tr h="455329">
                <a:tc>
                  <a:txBody>
                    <a:bodyPr/>
                    <a:lstStyle/>
                    <a:p>
                      <a:pPr algn="ctr"/>
                      <a:r>
                        <a:rPr lang="en-US" dirty="0" smtClean="0">
                          <a:solidFill>
                            <a:schemeClr val="tx1"/>
                          </a:solidFill>
                          <a:latin typeface="Arial" panose="020B0604020202020204" pitchFamily="34" charset="0"/>
                          <a:cs typeface="Arial" panose="020B0604020202020204" pitchFamily="34" charset="0"/>
                        </a:rPr>
                        <a:t>Hall</a:t>
                      </a:r>
                      <a:endParaRPr lang="en-US"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r>
                        <a:rPr lang="en-US" dirty="0" smtClean="0">
                          <a:solidFill>
                            <a:schemeClr val="tx1"/>
                          </a:solidFill>
                          <a:latin typeface="Arial" panose="020B0604020202020204" pitchFamily="34" charset="0"/>
                          <a:cs typeface="Arial" panose="020B0604020202020204" pitchFamily="34" charset="0"/>
                        </a:rPr>
                        <a:t>Key Event</a:t>
                      </a:r>
                      <a:endParaRPr lang="en-US"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r>
                        <a:rPr lang="en-US" dirty="0" smtClean="0">
                          <a:solidFill>
                            <a:schemeClr val="tx1"/>
                          </a:solidFill>
                          <a:latin typeface="Arial" panose="020B0604020202020204" pitchFamily="34" charset="0"/>
                          <a:cs typeface="Arial" panose="020B0604020202020204" pitchFamily="34" charset="0"/>
                        </a:rPr>
                        <a:t>Projected</a:t>
                      </a:r>
                      <a:r>
                        <a:rPr lang="en-US" baseline="0" dirty="0" smtClean="0">
                          <a:solidFill>
                            <a:schemeClr val="tx1"/>
                          </a:solidFill>
                          <a:latin typeface="Arial" panose="020B0604020202020204" pitchFamily="34" charset="0"/>
                          <a:cs typeface="Arial" panose="020B0604020202020204" pitchFamily="34" charset="0"/>
                        </a:rPr>
                        <a:t> Date</a:t>
                      </a:r>
                      <a:endParaRPr lang="en-US" dirty="0">
                        <a:solidFill>
                          <a:schemeClr val="tx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r>
              <a:tr h="374243">
                <a:tc>
                  <a:txBody>
                    <a:bodyPr/>
                    <a:lstStyle/>
                    <a:p>
                      <a:pPr algn="ctr"/>
                      <a:r>
                        <a:rPr lang="en-US" sz="1400" b="1" dirty="0" smtClean="0">
                          <a:solidFill>
                            <a:srgbClr val="008000"/>
                          </a:solidFill>
                          <a:latin typeface="Arial" panose="020B0604020202020204" pitchFamily="34" charset="0"/>
                          <a:cs typeface="Arial" panose="020B0604020202020204" pitchFamily="34" charset="0"/>
                        </a:rPr>
                        <a:t>B</a:t>
                      </a:r>
                      <a:endParaRPr lang="en-US" sz="1400" b="1" dirty="0">
                        <a:solidFill>
                          <a:srgbClr val="008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b="1" dirty="0" smtClean="0">
                          <a:solidFill>
                            <a:srgbClr val="008000"/>
                          </a:solidFill>
                          <a:latin typeface="Arial" panose="020B0604020202020204" pitchFamily="34" charset="0"/>
                          <a:cs typeface="Arial" panose="020B0604020202020204" pitchFamily="34" charset="0"/>
                        </a:rPr>
                        <a:t>Torus 1</a:t>
                      </a:r>
                      <a:r>
                        <a:rPr lang="en-US" sz="1400" b="1" baseline="30000" dirty="0" smtClean="0">
                          <a:solidFill>
                            <a:srgbClr val="008000"/>
                          </a:solidFill>
                          <a:latin typeface="Arial" panose="020B0604020202020204" pitchFamily="34" charset="0"/>
                          <a:cs typeface="Arial" panose="020B0604020202020204" pitchFamily="34" charset="0"/>
                        </a:rPr>
                        <a:t>st</a:t>
                      </a:r>
                      <a:r>
                        <a:rPr lang="en-US" sz="1400" b="1" dirty="0" smtClean="0">
                          <a:solidFill>
                            <a:srgbClr val="008000"/>
                          </a:solidFill>
                          <a:latin typeface="Arial" panose="020B0604020202020204" pitchFamily="34" charset="0"/>
                          <a:cs typeface="Arial" panose="020B0604020202020204" pitchFamily="34" charset="0"/>
                        </a:rPr>
                        <a:t> Coil Cold Mass Arrived</a:t>
                      </a:r>
                    </a:p>
                  </a:txBody>
                  <a:tcPr anchor="ctr">
                    <a:lnT w="12700" cap="flat" cmpd="sng" algn="ctr">
                      <a:solidFill>
                        <a:schemeClr val="tx1"/>
                      </a:solidFill>
                      <a:prstDash val="solid"/>
                      <a:round/>
                      <a:headEnd type="none" w="med" len="med"/>
                      <a:tailEnd type="none" w="med" len="med"/>
                    </a:lnT>
                  </a:tcPr>
                </a:tc>
                <a:tc>
                  <a:txBody>
                    <a:bodyPr/>
                    <a:lstStyle/>
                    <a:p>
                      <a:r>
                        <a:rPr lang="en-US" sz="1400" b="1" dirty="0" smtClean="0">
                          <a:solidFill>
                            <a:srgbClr val="008000"/>
                          </a:solidFill>
                          <a:latin typeface="Arial" panose="020B0604020202020204" pitchFamily="34" charset="0"/>
                          <a:cs typeface="Arial" panose="020B0604020202020204" pitchFamily="34" charset="0"/>
                        </a:rPr>
                        <a:t>November 2014</a:t>
                      </a:r>
                      <a:endParaRPr lang="en-US" sz="1400" b="1" dirty="0">
                        <a:solidFill>
                          <a:srgbClr val="008000"/>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74243">
                <a:tc>
                  <a:txBody>
                    <a:bodyPr/>
                    <a:lstStyle/>
                    <a:p>
                      <a:pPr algn="ctr"/>
                      <a:r>
                        <a:rPr lang="en-US" sz="1400" b="1" dirty="0" smtClean="0">
                          <a:solidFill>
                            <a:srgbClr val="008000"/>
                          </a:solidFill>
                          <a:latin typeface="Arial" panose="020B0604020202020204" pitchFamily="34" charset="0"/>
                          <a:cs typeface="Arial" panose="020B0604020202020204" pitchFamily="34" charset="0"/>
                        </a:rPr>
                        <a:t>B</a:t>
                      </a:r>
                      <a:endParaRPr lang="en-US" sz="1400" b="1" dirty="0">
                        <a:solidFill>
                          <a:srgbClr val="008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tcPr>
                </a:tc>
                <a:tc>
                  <a:txBody>
                    <a:bodyPr/>
                    <a:lstStyle/>
                    <a:p>
                      <a:r>
                        <a:rPr lang="en-US" sz="1400" b="1" dirty="0" smtClean="0">
                          <a:solidFill>
                            <a:srgbClr val="008000"/>
                          </a:solidFill>
                          <a:latin typeface="Arial" panose="020B0604020202020204" pitchFamily="34" charset="0"/>
                          <a:cs typeface="Arial" panose="020B0604020202020204" pitchFamily="34" charset="0"/>
                        </a:rPr>
                        <a:t>Torus</a:t>
                      </a:r>
                      <a:r>
                        <a:rPr lang="en-US" sz="1400" b="1" baseline="0" dirty="0" smtClean="0">
                          <a:solidFill>
                            <a:srgbClr val="008000"/>
                          </a:solidFill>
                          <a:latin typeface="Arial" panose="020B0604020202020204" pitchFamily="34" charset="0"/>
                          <a:cs typeface="Arial" panose="020B0604020202020204" pitchFamily="34" charset="0"/>
                        </a:rPr>
                        <a:t> 6</a:t>
                      </a:r>
                      <a:r>
                        <a:rPr lang="en-US" sz="1400" b="1" baseline="30000" dirty="0" smtClean="0">
                          <a:solidFill>
                            <a:srgbClr val="008000"/>
                          </a:solidFill>
                          <a:latin typeface="Arial" panose="020B0604020202020204" pitchFamily="34" charset="0"/>
                          <a:cs typeface="Arial" panose="020B0604020202020204" pitchFamily="34" charset="0"/>
                        </a:rPr>
                        <a:t>th</a:t>
                      </a:r>
                      <a:r>
                        <a:rPr lang="en-US" sz="1400" b="1" baseline="0" dirty="0" smtClean="0">
                          <a:solidFill>
                            <a:srgbClr val="008000"/>
                          </a:solidFill>
                          <a:latin typeface="Arial" panose="020B0604020202020204" pitchFamily="34" charset="0"/>
                          <a:cs typeface="Arial" panose="020B0604020202020204" pitchFamily="34" charset="0"/>
                        </a:rPr>
                        <a:t> Coil in </a:t>
                      </a:r>
                      <a:r>
                        <a:rPr lang="en-US" sz="1400" b="1" dirty="0" smtClean="0">
                          <a:solidFill>
                            <a:srgbClr val="008000"/>
                          </a:solidFill>
                          <a:latin typeface="Arial" panose="020B0604020202020204" pitchFamily="34" charset="0"/>
                          <a:cs typeface="Arial" panose="020B0604020202020204" pitchFamily="34" charset="0"/>
                        </a:rPr>
                        <a:t>Cryostat Done</a:t>
                      </a:r>
                      <a:endParaRPr lang="en-US" sz="1400" b="1" dirty="0">
                        <a:solidFill>
                          <a:srgbClr val="008000"/>
                        </a:solidFill>
                        <a:latin typeface="Arial" panose="020B0604020202020204" pitchFamily="34" charset="0"/>
                        <a:cs typeface="Arial" panose="020B0604020202020204" pitchFamily="34" charset="0"/>
                      </a:endParaRPr>
                    </a:p>
                  </a:txBody>
                  <a:tcPr anchor="ctr"/>
                </a:tc>
                <a:tc>
                  <a:txBody>
                    <a:bodyPr/>
                    <a:lstStyle/>
                    <a:p>
                      <a:r>
                        <a:rPr lang="en-US" sz="1400" b="1" dirty="0" smtClean="0">
                          <a:solidFill>
                            <a:srgbClr val="008000"/>
                          </a:solidFill>
                          <a:latin typeface="Arial" panose="020B0604020202020204" pitchFamily="34" charset="0"/>
                          <a:cs typeface="Arial" panose="020B0604020202020204" pitchFamily="34" charset="0"/>
                        </a:rPr>
                        <a:t>June 2015</a:t>
                      </a:r>
                      <a:endParaRPr lang="en-US" sz="1400" b="1" dirty="0">
                        <a:solidFill>
                          <a:srgbClr val="008000"/>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r>
              <a:tr h="374243">
                <a:tc>
                  <a:txBody>
                    <a:bodyPr/>
                    <a:lstStyle/>
                    <a:p>
                      <a:pPr algn="ctr"/>
                      <a:r>
                        <a:rPr lang="en-US" sz="1400" dirty="0" smtClean="0">
                          <a:latin typeface="Arial" panose="020B0604020202020204" pitchFamily="34" charset="0"/>
                          <a:cs typeface="Arial" panose="020B0604020202020204" pitchFamily="34" charset="0"/>
                        </a:rPr>
                        <a:t>B</a:t>
                      </a:r>
                      <a:endParaRPr 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tcPr>
                </a:tc>
                <a:tc>
                  <a:txBody>
                    <a:bodyPr/>
                    <a:lstStyle/>
                    <a:p>
                      <a:r>
                        <a:rPr lang="en-US" sz="1400" dirty="0" smtClean="0">
                          <a:latin typeface="Arial" panose="020B0604020202020204" pitchFamily="34" charset="0"/>
                          <a:cs typeface="Arial" panose="020B0604020202020204" pitchFamily="34" charset="0"/>
                        </a:rPr>
                        <a:t>Torus</a:t>
                      </a:r>
                      <a:r>
                        <a:rPr lang="en-US" sz="1400" baseline="0" dirty="0" smtClean="0">
                          <a:latin typeface="Arial" panose="020B0604020202020204" pitchFamily="34" charset="0"/>
                          <a:cs typeface="Arial" panose="020B0604020202020204" pitchFamily="34" charset="0"/>
                        </a:rPr>
                        <a:t> Installation</a:t>
                      </a:r>
                      <a:endParaRPr lang="en-US" sz="1400" dirty="0">
                        <a:latin typeface="Arial" panose="020B0604020202020204" pitchFamily="34" charset="0"/>
                        <a:cs typeface="Arial" panose="020B0604020202020204" pitchFamily="34" charset="0"/>
                      </a:endParaRPr>
                    </a:p>
                  </a:txBody>
                  <a:tcPr anchor="ctr"/>
                </a:tc>
                <a:tc>
                  <a:txBody>
                    <a:bodyPr/>
                    <a:lstStyle/>
                    <a:p>
                      <a:r>
                        <a:rPr lang="en-US" sz="1400" b="1" dirty="0" smtClean="0">
                          <a:solidFill>
                            <a:srgbClr val="008000"/>
                          </a:solidFill>
                          <a:latin typeface="Arial" panose="020B0604020202020204" pitchFamily="34" charset="0"/>
                          <a:cs typeface="Arial" panose="020B0604020202020204" pitchFamily="34" charset="0"/>
                        </a:rPr>
                        <a:t>October 2014 (‘spit’) </a:t>
                      </a:r>
                      <a:r>
                        <a:rPr lang="en-US" sz="1400" dirty="0" smtClean="0">
                          <a:latin typeface="Arial" panose="020B0604020202020204" pitchFamily="34" charset="0"/>
                          <a:cs typeface="Arial" panose="020B0604020202020204" pitchFamily="34" charset="0"/>
                        </a:rPr>
                        <a:t>– May</a:t>
                      </a:r>
                      <a:r>
                        <a:rPr lang="en-US" sz="1400" baseline="0" dirty="0" smtClean="0">
                          <a:latin typeface="Arial" panose="020B0604020202020204" pitchFamily="34" charset="0"/>
                          <a:cs typeface="Arial" panose="020B0604020202020204" pitchFamily="34" charset="0"/>
                        </a:rPr>
                        <a:t> 2016</a:t>
                      </a:r>
                      <a:endParaRPr lang="en-US" sz="1400" dirty="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r>
              <a:tr h="374243">
                <a:tc>
                  <a:txBody>
                    <a:bodyPr/>
                    <a:lstStyle/>
                    <a:p>
                      <a:pPr algn="ctr"/>
                      <a:r>
                        <a:rPr lang="en-US" sz="1400" dirty="0" smtClean="0">
                          <a:latin typeface="Arial" panose="020B0604020202020204" pitchFamily="34" charset="0"/>
                          <a:cs typeface="Arial" panose="020B0604020202020204" pitchFamily="34" charset="0"/>
                        </a:rPr>
                        <a:t>B</a:t>
                      </a:r>
                      <a:endParaRPr 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tcPr>
                </a:tc>
                <a:tc>
                  <a:txBody>
                    <a:bodyPr/>
                    <a:lstStyle/>
                    <a:p>
                      <a:r>
                        <a:rPr lang="en-US" sz="1400" dirty="0" smtClean="0">
                          <a:latin typeface="Arial" panose="020B0604020202020204" pitchFamily="34" charset="0"/>
                          <a:cs typeface="Arial" panose="020B0604020202020204" pitchFamily="34" charset="0"/>
                        </a:rPr>
                        <a:t>Solenoid Coil Winding</a:t>
                      </a:r>
                      <a:endParaRPr lang="en-US" sz="1400" dirty="0">
                        <a:latin typeface="Arial" panose="020B0604020202020204" pitchFamily="34" charset="0"/>
                        <a:cs typeface="Arial" panose="020B0604020202020204" pitchFamily="34" charset="0"/>
                      </a:endParaRPr>
                    </a:p>
                  </a:txBody>
                  <a:tcPr anchor="ctr"/>
                </a:tc>
                <a:tc>
                  <a:txBody>
                    <a:bodyPr/>
                    <a:lstStyle/>
                    <a:p>
                      <a:r>
                        <a:rPr lang="en-US" sz="1400" b="1" baseline="0" dirty="0" smtClean="0">
                          <a:solidFill>
                            <a:srgbClr val="008000"/>
                          </a:solidFill>
                          <a:latin typeface="Arial" panose="020B0604020202020204" pitchFamily="34" charset="0"/>
                          <a:cs typeface="Arial" panose="020B0604020202020204" pitchFamily="34" charset="0"/>
                        </a:rPr>
                        <a:t>March 2015 </a:t>
                      </a:r>
                      <a:r>
                        <a:rPr lang="en-US" sz="1400" baseline="0" dirty="0" smtClean="0">
                          <a:latin typeface="Arial" panose="020B0604020202020204" pitchFamily="34" charset="0"/>
                          <a:cs typeface="Arial" panose="020B0604020202020204" pitchFamily="34" charset="0"/>
                        </a:rPr>
                        <a:t>– March 2016</a:t>
                      </a:r>
                      <a:endParaRPr lang="en-US" sz="1400" dirty="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r>
              <a:tr h="374243">
                <a:tc>
                  <a:txBody>
                    <a:bodyPr/>
                    <a:lstStyle/>
                    <a:p>
                      <a:pPr algn="ctr"/>
                      <a:r>
                        <a:rPr lang="en-US" sz="1400" dirty="0" smtClean="0">
                          <a:latin typeface="Arial" panose="020B0604020202020204" pitchFamily="34" charset="0"/>
                          <a:cs typeface="Arial" panose="020B0604020202020204" pitchFamily="34" charset="0"/>
                        </a:rPr>
                        <a:t>B</a:t>
                      </a:r>
                      <a:endParaRPr 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tcPr>
                </a:tc>
                <a:tc>
                  <a:txBody>
                    <a:bodyPr/>
                    <a:lstStyle/>
                    <a:p>
                      <a:r>
                        <a:rPr lang="en-US" sz="1400" dirty="0" smtClean="0">
                          <a:latin typeface="Arial" panose="020B0604020202020204" pitchFamily="34" charset="0"/>
                          <a:cs typeface="Arial" panose="020B0604020202020204" pitchFamily="34" charset="0"/>
                        </a:rPr>
                        <a:t>Solenoid</a:t>
                      </a:r>
                      <a:r>
                        <a:rPr lang="en-US" sz="1400" baseline="0" dirty="0" smtClean="0">
                          <a:latin typeface="Arial" panose="020B0604020202020204" pitchFamily="34" charset="0"/>
                          <a:cs typeface="Arial" panose="020B0604020202020204" pitchFamily="34" charset="0"/>
                        </a:rPr>
                        <a:t> Arrives</a:t>
                      </a:r>
                      <a:endParaRPr lang="en-US" sz="1400" dirty="0">
                        <a:latin typeface="Arial" panose="020B0604020202020204" pitchFamily="34" charset="0"/>
                        <a:cs typeface="Arial" panose="020B0604020202020204" pitchFamily="34" charset="0"/>
                      </a:endParaRPr>
                    </a:p>
                  </a:txBody>
                  <a:tcPr anchor="ctr"/>
                </a:tc>
                <a:tc>
                  <a:txBody>
                    <a:bodyPr/>
                    <a:lstStyle/>
                    <a:p>
                      <a:r>
                        <a:rPr lang="en-US" sz="1400" baseline="0" dirty="0" smtClean="0">
                          <a:latin typeface="Arial" panose="020B0604020202020204" pitchFamily="34" charset="0"/>
                          <a:cs typeface="Arial" panose="020B0604020202020204" pitchFamily="34" charset="0"/>
                        </a:rPr>
                        <a:t>September </a:t>
                      </a:r>
                      <a:r>
                        <a:rPr lang="en-US" sz="1400" dirty="0" smtClean="0">
                          <a:latin typeface="Arial" panose="020B0604020202020204" pitchFamily="34" charset="0"/>
                          <a:cs typeface="Arial" panose="020B0604020202020204" pitchFamily="34" charset="0"/>
                        </a:rPr>
                        <a:t>2016</a:t>
                      </a:r>
                      <a:endParaRPr lang="en-US" sz="1400" dirty="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r>
              <a:tr h="374243">
                <a:tc>
                  <a:txBody>
                    <a:bodyPr/>
                    <a:lstStyle/>
                    <a:p>
                      <a:pPr algn="ctr"/>
                      <a:r>
                        <a:rPr lang="en-US" sz="1400" dirty="0" smtClean="0">
                          <a:latin typeface="Arial" panose="020B0604020202020204" pitchFamily="34" charset="0"/>
                          <a:cs typeface="Arial" panose="020B0604020202020204" pitchFamily="34" charset="0"/>
                        </a:rPr>
                        <a:t>B</a:t>
                      </a:r>
                      <a:endParaRPr 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Detector Commission with Beam</a:t>
                      </a:r>
                    </a:p>
                  </a:txBody>
                  <a:tcPr anchor="ctr">
                    <a:lnB w="12700" cap="flat" cmpd="sng" algn="ctr">
                      <a:solidFill>
                        <a:schemeClr val="tx1"/>
                      </a:solidFill>
                      <a:prstDash val="solid"/>
                      <a:round/>
                      <a:headEnd type="none" w="med" len="med"/>
                      <a:tailEnd type="none" w="med" len="med"/>
                    </a:lnB>
                  </a:tcPr>
                </a:tc>
                <a:tc>
                  <a:txBody>
                    <a:bodyPr/>
                    <a:lstStyle/>
                    <a:p>
                      <a:r>
                        <a:rPr lang="en-US" sz="1400" dirty="0" smtClean="0">
                          <a:latin typeface="Arial" panose="020B0604020202020204" pitchFamily="34" charset="0"/>
                          <a:cs typeface="Arial" panose="020B0604020202020204" pitchFamily="34" charset="0"/>
                        </a:rPr>
                        <a:t>March 2017</a:t>
                      </a:r>
                      <a:endParaRPr lang="en-US" sz="1400" dirty="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374243">
                <a:tc>
                  <a:txBody>
                    <a:bodyPr/>
                    <a:lstStyle/>
                    <a:p>
                      <a:pPr algn="ctr"/>
                      <a:r>
                        <a:rPr lang="en-US" sz="1400" b="1" dirty="0" smtClean="0">
                          <a:solidFill>
                            <a:srgbClr val="008000"/>
                          </a:solidFill>
                          <a:latin typeface="Arial" panose="020B0604020202020204" pitchFamily="34" charset="0"/>
                          <a:cs typeface="Arial" panose="020B0604020202020204" pitchFamily="34" charset="0"/>
                        </a:rPr>
                        <a:t>C</a:t>
                      </a:r>
                      <a:endParaRPr lang="en-US" sz="1400" b="1" dirty="0">
                        <a:solidFill>
                          <a:srgbClr val="008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b="1" dirty="0" smtClean="0">
                          <a:solidFill>
                            <a:srgbClr val="008000"/>
                          </a:solidFill>
                          <a:latin typeface="Arial" panose="020B0604020202020204" pitchFamily="34" charset="0"/>
                          <a:cs typeface="Arial" panose="020B0604020202020204" pitchFamily="34" charset="0"/>
                        </a:rPr>
                        <a:t>1</a:t>
                      </a:r>
                      <a:r>
                        <a:rPr lang="en-US" sz="1400" b="1" baseline="30000" dirty="0" smtClean="0">
                          <a:solidFill>
                            <a:srgbClr val="008000"/>
                          </a:solidFill>
                          <a:latin typeface="Arial" panose="020B0604020202020204" pitchFamily="34" charset="0"/>
                          <a:cs typeface="Arial" panose="020B0604020202020204" pitchFamily="34" charset="0"/>
                        </a:rPr>
                        <a:t>st</a:t>
                      </a:r>
                      <a:r>
                        <a:rPr lang="en-US" sz="1400" b="1" dirty="0" smtClean="0">
                          <a:solidFill>
                            <a:srgbClr val="008000"/>
                          </a:solidFill>
                          <a:latin typeface="Arial" panose="020B0604020202020204" pitchFamily="34" charset="0"/>
                          <a:cs typeface="Arial" panose="020B0604020202020204" pitchFamily="34" charset="0"/>
                        </a:rPr>
                        <a:t> Magnet</a:t>
                      </a:r>
                      <a:r>
                        <a:rPr lang="en-US" sz="1400" b="1" baseline="0" dirty="0" smtClean="0">
                          <a:solidFill>
                            <a:srgbClr val="008000"/>
                          </a:solidFill>
                          <a:latin typeface="Arial" panose="020B0604020202020204" pitchFamily="34" charset="0"/>
                          <a:cs typeface="Arial" panose="020B0604020202020204" pitchFamily="34" charset="0"/>
                        </a:rPr>
                        <a:t> (Q1) Arrived</a:t>
                      </a:r>
                      <a:endParaRPr lang="en-US" sz="1400" b="1" dirty="0">
                        <a:solidFill>
                          <a:srgbClr val="008000"/>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r>
                        <a:rPr lang="en-US" sz="1400" b="1" baseline="0" dirty="0" smtClean="0">
                          <a:solidFill>
                            <a:srgbClr val="008000"/>
                          </a:solidFill>
                          <a:latin typeface="Arial" panose="020B0604020202020204" pitchFamily="34" charset="0"/>
                          <a:cs typeface="Arial" panose="020B0604020202020204" pitchFamily="34" charset="0"/>
                        </a:rPr>
                        <a:t>January </a:t>
                      </a:r>
                      <a:r>
                        <a:rPr lang="en-US" sz="1400" b="1" dirty="0" smtClean="0">
                          <a:solidFill>
                            <a:srgbClr val="008000"/>
                          </a:solidFill>
                          <a:latin typeface="Arial" panose="020B0604020202020204" pitchFamily="34" charset="0"/>
                          <a:cs typeface="Arial" panose="020B0604020202020204" pitchFamily="34" charset="0"/>
                        </a:rPr>
                        <a:t>2015</a:t>
                      </a:r>
                      <a:endParaRPr lang="en-US" sz="1400" b="1" dirty="0">
                        <a:solidFill>
                          <a:srgbClr val="008000"/>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74243">
                <a:tc>
                  <a:txBody>
                    <a:bodyPr/>
                    <a:lstStyle/>
                    <a:p>
                      <a:pPr algn="ctr"/>
                      <a:r>
                        <a:rPr lang="en-US" sz="1400" b="1" dirty="0" smtClean="0">
                          <a:solidFill>
                            <a:srgbClr val="008000"/>
                          </a:solidFill>
                          <a:latin typeface="Arial" panose="020B0604020202020204" pitchFamily="34" charset="0"/>
                          <a:cs typeface="Arial" panose="020B0604020202020204" pitchFamily="34" charset="0"/>
                        </a:rPr>
                        <a:t>C</a:t>
                      </a:r>
                      <a:endParaRPr lang="en-US" sz="1400" b="1" dirty="0">
                        <a:solidFill>
                          <a:srgbClr val="008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tcPr>
                </a:tc>
                <a:tc>
                  <a:txBody>
                    <a:bodyPr/>
                    <a:lstStyle/>
                    <a:p>
                      <a:r>
                        <a:rPr lang="en-US" sz="1400" b="1" dirty="0" smtClean="0">
                          <a:solidFill>
                            <a:srgbClr val="008000"/>
                          </a:solidFill>
                          <a:latin typeface="Arial" panose="020B0604020202020204" pitchFamily="34" charset="0"/>
                          <a:cs typeface="Arial" panose="020B0604020202020204" pitchFamily="34" charset="0"/>
                        </a:rPr>
                        <a:t>2</a:t>
                      </a:r>
                      <a:r>
                        <a:rPr lang="en-US" sz="1400" b="1" baseline="30000" dirty="0" smtClean="0">
                          <a:solidFill>
                            <a:srgbClr val="008000"/>
                          </a:solidFill>
                          <a:latin typeface="Arial" panose="020B0604020202020204" pitchFamily="34" charset="0"/>
                          <a:cs typeface="Arial" panose="020B0604020202020204" pitchFamily="34" charset="0"/>
                        </a:rPr>
                        <a:t>nd</a:t>
                      </a:r>
                      <a:r>
                        <a:rPr lang="en-US" sz="1400" b="1" dirty="0" smtClean="0">
                          <a:solidFill>
                            <a:srgbClr val="008000"/>
                          </a:solidFill>
                          <a:latin typeface="Arial" panose="020B0604020202020204" pitchFamily="34" charset="0"/>
                          <a:cs typeface="Arial" panose="020B0604020202020204" pitchFamily="34" charset="0"/>
                        </a:rPr>
                        <a:t> Magnet (HB) Arrived</a:t>
                      </a:r>
                      <a:endParaRPr lang="en-US" sz="1400" b="1" dirty="0">
                        <a:solidFill>
                          <a:srgbClr val="008000"/>
                        </a:solidFill>
                        <a:latin typeface="Arial" panose="020B0604020202020204" pitchFamily="34" charset="0"/>
                        <a:cs typeface="Arial" panose="020B0604020202020204" pitchFamily="34" charset="0"/>
                      </a:endParaRPr>
                    </a:p>
                  </a:txBody>
                  <a:tcPr anchor="ctr"/>
                </a:tc>
                <a:tc>
                  <a:txBody>
                    <a:bodyPr/>
                    <a:lstStyle/>
                    <a:p>
                      <a:r>
                        <a:rPr lang="en-US" sz="1400" b="1" baseline="0" dirty="0" smtClean="0">
                          <a:solidFill>
                            <a:srgbClr val="008000"/>
                          </a:solidFill>
                          <a:latin typeface="Arial" panose="020B0604020202020204" pitchFamily="34" charset="0"/>
                          <a:cs typeface="Arial" panose="020B0604020202020204" pitchFamily="34" charset="0"/>
                        </a:rPr>
                        <a:t>March </a:t>
                      </a:r>
                      <a:r>
                        <a:rPr lang="en-US" sz="1400" b="1" dirty="0" smtClean="0">
                          <a:solidFill>
                            <a:srgbClr val="008000"/>
                          </a:solidFill>
                          <a:latin typeface="Arial" panose="020B0604020202020204" pitchFamily="34" charset="0"/>
                          <a:cs typeface="Arial" panose="020B0604020202020204" pitchFamily="34" charset="0"/>
                        </a:rPr>
                        <a:t>2015</a:t>
                      </a:r>
                      <a:endParaRPr lang="en-US" sz="1400" b="1" dirty="0">
                        <a:solidFill>
                          <a:srgbClr val="008000"/>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r>
              <a:tr h="374243">
                <a:tc>
                  <a:txBody>
                    <a:bodyPr/>
                    <a:lstStyle/>
                    <a:p>
                      <a:pPr algn="ctr"/>
                      <a:r>
                        <a:rPr lang="en-US" sz="1400" dirty="0" smtClean="0">
                          <a:latin typeface="Arial" panose="020B0604020202020204" pitchFamily="34" charset="0"/>
                          <a:cs typeface="Arial" panose="020B0604020202020204" pitchFamily="34" charset="0"/>
                        </a:rPr>
                        <a:t>C</a:t>
                      </a:r>
                      <a:endParaRPr 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tcPr>
                </a:tc>
                <a:tc>
                  <a:txBody>
                    <a:bodyPr/>
                    <a:lstStyle/>
                    <a:p>
                      <a:r>
                        <a:rPr lang="en-US" sz="1400" dirty="0" smtClean="0">
                          <a:latin typeface="Arial" panose="020B0604020202020204" pitchFamily="34" charset="0"/>
                          <a:cs typeface="Arial" panose="020B0604020202020204" pitchFamily="34" charset="0"/>
                        </a:rPr>
                        <a:t>Last</a:t>
                      </a:r>
                      <a:r>
                        <a:rPr lang="en-US" sz="1400" baseline="0" dirty="0" smtClean="0">
                          <a:latin typeface="Arial" panose="020B0604020202020204" pitchFamily="34" charset="0"/>
                          <a:cs typeface="Arial" panose="020B0604020202020204" pitchFamily="34" charset="0"/>
                        </a:rPr>
                        <a:t> Magnet (Q3) Arrives</a:t>
                      </a:r>
                      <a:endParaRPr lang="en-US" sz="1400" dirty="0">
                        <a:latin typeface="Arial" panose="020B0604020202020204" pitchFamily="34" charset="0"/>
                        <a:cs typeface="Arial" panose="020B0604020202020204" pitchFamily="34" charset="0"/>
                      </a:endParaRPr>
                    </a:p>
                  </a:txBody>
                  <a:tcPr anchor="ctr"/>
                </a:tc>
                <a:tc>
                  <a:txBody>
                    <a:bodyPr/>
                    <a:lstStyle/>
                    <a:p>
                      <a:r>
                        <a:rPr lang="en-US" sz="1400" baseline="0" dirty="0" smtClean="0">
                          <a:latin typeface="Arial" panose="020B0604020202020204" pitchFamily="34" charset="0"/>
                          <a:cs typeface="Arial" panose="020B0604020202020204" pitchFamily="34" charset="0"/>
                        </a:rPr>
                        <a:t>June </a:t>
                      </a:r>
                      <a:r>
                        <a:rPr lang="en-US" sz="1400" dirty="0" smtClean="0">
                          <a:latin typeface="Arial" panose="020B0604020202020204" pitchFamily="34" charset="0"/>
                          <a:cs typeface="Arial" panose="020B0604020202020204" pitchFamily="34" charset="0"/>
                        </a:rPr>
                        <a:t>2016</a:t>
                      </a:r>
                      <a:endParaRPr lang="en-US" sz="1400" dirty="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r>
              <a:tr h="374243">
                <a:tc>
                  <a:txBody>
                    <a:bodyPr/>
                    <a:lstStyle/>
                    <a:p>
                      <a:pPr algn="ctr"/>
                      <a:r>
                        <a:rPr lang="en-US" sz="1400" dirty="0" smtClean="0">
                          <a:latin typeface="Arial" panose="020B0604020202020204" pitchFamily="34" charset="0"/>
                          <a:cs typeface="Arial" panose="020B0604020202020204" pitchFamily="34" charset="0"/>
                        </a:rPr>
                        <a:t>C</a:t>
                      </a:r>
                      <a:endParaRPr 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tcPr>
                </a:tc>
                <a:tc>
                  <a:txBody>
                    <a:bodyPr/>
                    <a:lstStyle/>
                    <a:p>
                      <a:r>
                        <a:rPr lang="en-US" sz="1400" dirty="0" smtClean="0">
                          <a:latin typeface="Arial" panose="020B0604020202020204" pitchFamily="34" charset="0"/>
                          <a:cs typeface="Arial" panose="020B0604020202020204" pitchFamily="34" charset="0"/>
                        </a:rPr>
                        <a:t>Last Magnet Tests</a:t>
                      </a:r>
                      <a:endParaRPr lang="en-US" sz="1400" dirty="0">
                        <a:latin typeface="Arial" panose="020B0604020202020204" pitchFamily="34" charset="0"/>
                        <a:cs typeface="Arial" panose="020B0604020202020204" pitchFamily="34" charset="0"/>
                      </a:endParaRPr>
                    </a:p>
                  </a:txBody>
                  <a:tcPr anchor="ctr"/>
                </a:tc>
                <a:tc>
                  <a:txBody>
                    <a:bodyPr/>
                    <a:lstStyle/>
                    <a:p>
                      <a:r>
                        <a:rPr lang="en-US" sz="1400" baseline="0" dirty="0" smtClean="0">
                          <a:latin typeface="Arial" panose="020B0604020202020204" pitchFamily="34" charset="0"/>
                          <a:cs typeface="Arial" panose="020B0604020202020204" pitchFamily="34" charset="0"/>
                        </a:rPr>
                        <a:t>November </a:t>
                      </a:r>
                      <a:r>
                        <a:rPr lang="en-US" sz="1400" dirty="0" smtClean="0">
                          <a:latin typeface="Arial" panose="020B0604020202020204" pitchFamily="34" charset="0"/>
                          <a:cs typeface="Arial" panose="020B0604020202020204" pitchFamily="34" charset="0"/>
                        </a:rPr>
                        <a:t>2016</a:t>
                      </a:r>
                      <a:endParaRPr lang="en-US" sz="1400" dirty="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tcPr>
                </a:tc>
              </a:tr>
              <a:tr h="374243">
                <a:tc>
                  <a:txBody>
                    <a:bodyPr/>
                    <a:lstStyle/>
                    <a:p>
                      <a:pPr algn="ctr"/>
                      <a:r>
                        <a:rPr lang="en-US" sz="1400" dirty="0" smtClean="0">
                          <a:latin typeface="Arial" panose="020B0604020202020204" pitchFamily="34" charset="0"/>
                          <a:cs typeface="Arial" panose="020B0604020202020204" pitchFamily="34" charset="0"/>
                        </a:rPr>
                        <a:t>C</a:t>
                      </a:r>
                      <a:endParaRPr 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1400" dirty="0" smtClean="0">
                          <a:latin typeface="Arial" panose="020B0604020202020204" pitchFamily="34" charset="0"/>
                          <a:cs typeface="Arial" panose="020B0604020202020204" pitchFamily="34" charset="0"/>
                        </a:rPr>
                        <a:t>Detector Commission with Beam</a:t>
                      </a:r>
                      <a:endParaRPr lang="en-US" sz="1400" dirty="0">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r>
                        <a:rPr lang="en-US" sz="1400" dirty="0" smtClean="0">
                          <a:latin typeface="Arial" panose="020B0604020202020204" pitchFamily="34" charset="0"/>
                          <a:cs typeface="Arial" panose="020B0604020202020204" pitchFamily="34" charset="0"/>
                        </a:rPr>
                        <a:t>December 2016</a:t>
                      </a:r>
                      <a:endParaRPr lang="en-US" sz="1400" dirty="0">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034106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685800" y="112713"/>
            <a:ext cx="7772400" cy="914400"/>
          </a:xfrm>
        </p:spPr>
        <p:txBody>
          <a:bodyPr anchor="t"/>
          <a:lstStyle/>
          <a:p>
            <a:pPr eaLnBrk="1" hangingPunct="1"/>
            <a:r>
              <a:rPr lang="en-US" altLang="en-US" dirty="0" smtClean="0"/>
              <a:t>SUMMARY</a:t>
            </a:r>
          </a:p>
        </p:txBody>
      </p:sp>
      <p:sp>
        <p:nvSpPr>
          <p:cNvPr id="41987" name="Content Placeholder 4"/>
          <p:cNvSpPr txBox="1">
            <a:spLocks/>
          </p:cNvSpPr>
          <p:nvPr/>
        </p:nvSpPr>
        <p:spPr bwMode="auto">
          <a:xfrm>
            <a:off x="81776" y="899670"/>
            <a:ext cx="9062223" cy="3695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8" tIns="45634" rIns="91268" bIns="45634"/>
          <a:lstStyle>
            <a:lvl1pPr marL="230188" indent="-174625" eaLnBrk="0" hangingPunct="0">
              <a:spcBef>
                <a:spcPct val="20000"/>
              </a:spcBef>
              <a:buChar char="•"/>
              <a:defRPr sz="2400">
                <a:solidFill>
                  <a:schemeClr val="tx1"/>
                </a:solidFill>
                <a:latin typeface="Arial" pitchFamily="34" charset="0"/>
                <a:cs typeface="Arial" pitchFamily="34" charset="0"/>
              </a:defRPr>
            </a:lvl1pPr>
            <a:lvl2pPr marL="460375" indent="-230188" eaLnBrk="0" hangingPunct="0">
              <a:spcBef>
                <a:spcPct val="20000"/>
              </a:spcBef>
              <a:buChar char="–"/>
              <a:defRPr sz="2400">
                <a:solidFill>
                  <a:schemeClr val="tx1"/>
                </a:solidFill>
                <a:latin typeface="Arial" pitchFamily="34" charset="0"/>
                <a:cs typeface="Arial" pitchFamily="34" charset="0"/>
              </a:defRPr>
            </a:lvl2pPr>
            <a:lvl3pPr marL="1139825" indent="-227013" eaLnBrk="0" hangingPunct="0">
              <a:spcBef>
                <a:spcPct val="20000"/>
              </a:spcBef>
              <a:buChar char="•"/>
              <a:defRPr sz="2400">
                <a:solidFill>
                  <a:schemeClr val="tx1"/>
                </a:solidFill>
                <a:latin typeface="Arial" pitchFamily="34" charset="0"/>
                <a:cs typeface="Arial" pitchFamily="34" charset="0"/>
              </a:defRPr>
            </a:lvl3pPr>
            <a:lvl4pPr marL="1597025" indent="-227013" eaLnBrk="0" hangingPunct="0">
              <a:spcBef>
                <a:spcPct val="20000"/>
              </a:spcBef>
              <a:buChar char="–"/>
              <a:defRPr sz="2400">
                <a:solidFill>
                  <a:schemeClr val="tx1"/>
                </a:solidFill>
                <a:latin typeface="Arial" pitchFamily="34" charset="0"/>
                <a:cs typeface="Arial" pitchFamily="34" charset="0"/>
              </a:defRPr>
            </a:lvl4pPr>
            <a:lvl5pPr marL="2052638" indent="-227013" eaLnBrk="0" hangingPunct="0">
              <a:spcBef>
                <a:spcPct val="20000"/>
              </a:spcBef>
              <a:buChar char="»"/>
              <a:defRPr sz="2400">
                <a:solidFill>
                  <a:schemeClr val="tx1"/>
                </a:solidFill>
                <a:latin typeface="Arial" pitchFamily="34" charset="0"/>
                <a:cs typeface="Arial" pitchFamily="34" charset="0"/>
              </a:defRPr>
            </a:lvl5pPr>
            <a:lvl6pPr marL="2509838" indent="-227013"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67038" indent="-227013"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4238" indent="-227013"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1438" indent="-227013"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marL="55563" indent="0" eaLnBrk="1" hangingPunct="1">
              <a:buNone/>
            </a:pPr>
            <a:r>
              <a:rPr lang="en-US" altLang="en-US" sz="1800" b="1" u="sng" dirty="0" smtClean="0"/>
              <a:t>12 GeV Upgrade Project  =  96% Complete</a:t>
            </a:r>
          </a:p>
          <a:p>
            <a:pPr lvl="1" eaLnBrk="1" hangingPunct="1">
              <a:buFont typeface="Courier New" panose="02070309020205020404" pitchFamily="49" charset="0"/>
              <a:buChar char="o"/>
            </a:pPr>
            <a:r>
              <a:rPr lang="en-US" altLang="en-US" sz="1600" b="1" dirty="0" smtClean="0">
                <a:solidFill>
                  <a:srgbClr val="008000"/>
                </a:solidFill>
              </a:rPr>
              <a:t>Accelerator complete &amp; commissioned</a:t>
            </a:r>
          </a:p>
          <a:p>
            <a:pPr lvl="1" eaLnBrk="1" hangingPunct="1">
              <a:buFont typeface="Courier New" panose="02070309020205020404" pitchFamily="49" charset="0"/>
              <a:buChar char="o"/>
            </a:pPr>
            <a:r>
              <a:rPr lang="en-US" altLang="en-US" sz="1600" b="1" dirty="0">
                <a:solidFill>
                  <a:srgbClr val="008000"/>
                </a:solidFill>
              </a:rPr>
              <a:t>Civil Construction </a:t>
            </a:r>
            <a:r>
              <a:rPr lang="en-US" altLang="en-US" sz="1600" b="1" dirty="0" smtClean="0">
                <a:solidFill>
                  <a:srgbClr val="008000"/>
                </a:solidFill>
              </a:rPr>
              <a:t>including </a:t>
            </a:r>
            <a:r>
              <a:rPr lang="en-US" altLang="en-US" sz="1600" b="1" dirty="0" smtClean="0">
                <a:solidFill>
                  <a:srgbClr val="0033CC"/>
                </a:solidFill>
              </a:rPr>
              <a:t>Tunnel AC complete</a:t>
            </a:r>
            <a:r>
              <a:rPr lang="en-US" altLang="en-US" sz="1600" b="1" dirty="0" smtClean="0">
                <a:solidFill>
                  <a:srgbClr val="008000"/>
                </a:solidFill>
              </a:rPr>
              <a:t> </a:t>
            </a:r>
          </a:p>
          <a:p>
            <a:pPr lvl="1" eaLnBrk="1" hangingPunct="1">
              <a:buFont typeface="Courier New" panose="02070309020205020404" pitchFamily="49" charset="0"/>
              <a:buChar char="o"/>
            </a:pPr>
            <a:r>
              <a:rPr lang="en-US" sz="1600" b="1" kern="0" dirty="0" smtClean="0">
                <a:solidFill>
                  <a:srgbClr val="008000"/>
                </a:solidFill>
              </a:rPr>
              <a:t>Hall A complete ; Hall </a:t>
            </a:r>
            <a:r>
              <a:rPr lang="en-US" sz="1600" b="1" kern="0" dirty="0">
                <a:solidFill>
                  <a:srgbClr val="008000"/>
                </a:solidFill>
              </a:rPr>
              <a:t>D / </a:t>
            </a:r>
            <a:r>
              <a:rPr lang="en-US" sz="1600" b="1" kern="0" dirty="0" err="1">
                <a:solidFill>
                  <a:srgbClr val="008000"/>
                </a:solidFill>
              </a:rPr>
              <a:t>GlueX</a:t>
            </a:r>
            <a:r>
              <a:rPr lang="en-US" sz="1600" b="1" kern="0" dirty="0">
                <a:solidFill>
                  <a:srgbClr val="008000"/>
                </a:solidFill>
              </a:rPr>
              <a:t> complete</a:t>
            </a:r>
            <a:endParaRPr lang="en-US" altLang="en-US" sz="1600" b="1" dirty="0">
              <a:solidFill>
                <a:srgbClr val="008000"/>
              </a:solidFill>
            </a:endParaRPr>
          </a:p>
          <a:p>
            <a:pPr lvl="1" eaLnBrk="1" hangingPunct="1">
              <a:buFont typeface="Courier New" panose="02070309020205020404" pitchFamily="49" charset="0"/>
              <a:buChar char="o"/>
            </a:pPr>
            <a:r>
              <a:rPr lang="en-US" altLang="en-US" sz="1600" b="1" dirty="0" smtClean="0">
                <a:solidFill>
                  <a:srgbClr val="008000"/>
                </a:solidFill>
              </a:rPr>
              <a:t>5.5 </a:t>
            </a:r>
            <a:r>
              <a:rPr lang="en-US" altLang="en-US" sz="1600" b="1" dirty="0">
                <a:solidFill>
                  <a:srgbClr val="008000"/>
                </a:solidFill>
              </a:rPr>
              <a:t>passes  &gt; 10 GeV </a:t>
            </a:r>
            <a:r>
              <a:rPr lang="en-US" altLang="en-US" sz="1600" b="1" dirty="0" smtClean="0">
                <a:solidFill>
                  <a:srgbClr val="008000"/>
                </a:solidFill>
              </a:rPr>
              <a:t>achieved ……… </a:t>
            </a:r>
            <a:r>
              <a:rPr lang="en-US" altLang="en-US" sz="1600" b="1" u="sng" dirty="0" smtClean="0">
                <a:solidFill>
                  <a:srgbClr val="008000"/>
                </a:solidFill>
              </a:rPr>
              <a:t>Hall D Key Performance Parameter met</a:t>
            </a:r>
          </a:p>
          <a:p>
            <a:pPr marL="55563" lvl="0" indent="0" eaLnBrk="1" hangingPunct="1">
              <a:spcBef>
                <a:spcPts val="0"/>
              </a:spcBef>
              <a:buNone/>
            </a:pPr>
            <a:endParaRPr lang="en-US" altLang="en-US" sz="1200" b="1" dirty="0" smtClean="0">
              <a:solidFill>
                <a:prstClr val="black"/>
              </a:solidFill>
            </a:endParaRPr>
          </a:p>
          <a:p>
            <a:pPr marL="55563" lvl="0" indent="0" eaLnBrk="1" hangingPunct="1">
              <a:spcBef>
                <a:spcPts val="0"/>
              </a:spcBef>
              <a:buNone/>
            </a:pPr>
            <a:endParaRPr lang="en-US" altLang="en-US" sz="1200" b="1" dirty="0">
              <a:solidFill>
                <a:prstClr val="black"/>
              </a:solidFill>
            </a:endParaRPr>
          </a:p>
          <a:p>
            <a:pPr marL="55563" lvl="0" indent="0" eaLnBrk="1" hangingPunct="1">
              <a:spcBef>
                <a:spcPts val="0"/>
              </a:spcBef>
              <a:buNone/>
            </a:pPr>
            <a:r>
              <a:rPr lang="en-US" altLang="en-US" sz="1800" b="1" dirty="0" smtClean="0">
                <a:solidFill>
                  <a:prstClr val="black"/>
                </a:solidFill>
              </a:rPr>
              <a:t>Strong University collaborations critical to detector construction/commissioning</a:t>
            </a:r>
          </a:p>
        </p:txBody>
      </p:sp>
      <p:sp>
        <p:nvSpPr>
          <p:cNvPr id="2" name="TextBox 1"/>
          <p:cNvSpPr txBox="1"/>
          <p:nvPr/>
        </p:nvSpPr>
        <p:spPr>
          <a:xfrm>
            <a:off x="81777" y="3511603"/>
            <a:ext cx="4026743" cy="1938992"/>
          </a:xfrm>
          <a:prstGeom prst="rect">
            <a:avLst/>
          </a:prstGeom>
          <a:noFill/>
        </p:spPr>
        <p:txBody>
          <a:bodyPr wrap="none" rtlCol="0">
            <a:spAutoFit/>
          </a:bodyPr>
          <a:lstStyle/>
          <a:p>
            <a:pPr marL="55563" lvl="1"/>
            <a:r>
              <a:rPr lang="en-US" altLang="en-US" b="1" u="sng" dirty="0">
                <a:latin typeface="Arial" panose="020B0604020202020204" pitchFamily="34" charset="0"/>
                <a:cs typeface="Arial" panose="020B0604020202020204" pitchFamily="34" charset="0"/>
              </a:rPr>
              <a:t>Hall </a:t>
            </a:r>
            <a:r>
              <a:rPr lang="en-US" altLang="en-US" b="1" u="sng" dirty="0" smtClean="0">
                <a:latin typeface="Arial" panose="020B0604020202020204" pitchFamily="34" charset="0"/>
                <a:cs typeface="Arial" panose="020B0604020202020204" pitchFamily="34" charset="0"/>
              </a:rPr>
              <a:t>B:</a:t>
            </a:r>
            <a:endParaRPr lang="en-US" altLang="en-US" b="1" u="sng" dirty="0">
              <a:latin typeface="Arial" panose="020B0604020202020204" pitchFamily="34" charset="0"/>
              <a:cs typeface="Arial" panose="020B0604020202020204" pitchFamily="34" charset="0"/>
            </a:endParaRPr>
          </a:p>
          <a:p>
            <a:pPr marL="341312" indent="-285750">
              <a:buFont typeface="Courier New" panose="02070309020205020404" pitchFamily="49" charset="0"/>
              <a:buChar char="o"/>
              <a:defRPr/>
            </a:pPr>
            <a:r>
              <a:rPr lang="en-US" sz="1400" b="1" kern="0" dirty="0" smtClean="0">
                <a:solidFill>
                  <a:srgbClr val="008000"/>
                </a:solidFill>
                <a:latin typeface="Arial" panose="020B0604020202020204" pitchFamily="34" charset="0"/>
                <a:cs typeface="Arial" panose="020B0604020202020204" pitchFamily="34" charset="0"/>
              </a:rPr>
              <a:t>Detectors complete*</a:t>
            </a:r>
          </a:p>
          <a:p>
            <a:pPr marL="341312" indent="-285750">
              <a:buFont typeface="Courier New" panose="02070309020205020404" pitchFamily="49" charset="0"/>
              <a:buChar char="o"/>
              <a:defRPr/>
            </a:pPr>
            <a:r>
              <a:rPr lang="en-US" sz="1400" b="1" kern="0" dirty="0" smtClean="0">
                <a:solidFill>
                  <a:srgbClr val="008000"/>
                </a:solidFill>
                <a:latin typeface="Arial" panose="020B0604020202020204" pitchFamily="34" charset="0"/>
                <a:cs typeface="Arial" panose="020B0604020202020204" pitchFamily="34" charset="0"/>
              </a:rPr>
              <a:t>Torus – all coils installed; </a:t>
            </a:r>
            <a:r>
              <a:rPr lang="en-US" sz="1400" b="1" kern="0" dirty="0" err="1" smtClean="0">
                <a:solidFill>
                  <a:srgbClr val="008000"/>
                </a:solidFill>
                <a:latin typeface="Arial" panose="020B0604020202020204" pitchFamily="34" charset="0"/>
                <a:cs typeface="Arial" panose="020B0604020202020204" pitchFamily="34" charset="0"/>
              </a:rPr>
              <a:t>cryo</a:t>
            </a:r>
            <a:r>
              <a:rPr lang="en-US" sz="1400" b="1" kern="0" dirty="0" smtClean="0">
                <a:solidFill>
                  <a:srgbClr val="008000"/>
                </a:solidFill>
                <a:latin typeface="Arial" panose="020B0604020202020204" pitchFamily="34" charset="0"/>
                <a:cs typeface="Arial" panose="020B0604020202020204" pitchFamily="34" charset="0"/>
              </a:rPr>
              <a:t> underway</a:t>
            </a:r>
          </a:p>
          <a:p>
            <a:pPr marL="341312" indent="-285750">
              <a:buFont typeface="Courier New" panose="02070309020205020404" pitchFamily="49" charset="0"/>
              <a:buChar char="o"/>
              <a:defRPr/>
            </a:pPr>
            <a:r>
              <a:rPr lang="en-US" sz="1400" b="1" kern="0" dirty="0" smtClean="0">
                <a:solidFill>
                  <a:srgbClr val="008000"/>
                </a:solidFill>
                <a:latin typeface="Arial" panose="020B0604020202020204" pitchFamily="34" charset="0"/>
                <a:cs typeface="Arial" panose="020B0604020202020204" pitchFamily="34" charset="0"/>
              </a:rPr>
              <a:t>Solenoid </a:t>
            </a:r>
            <a:r>
              <a:rPr lang="en-US" sz="1400" b="1" kern="0" dirty="0">
                <a:solidFill>
                  <a:srgbClr val="008000"/>
                </a:solidFill>
                <a:latin typeface="Arial" panose="020B0604020202020204" pitchFamily="34" charset="0"/>
                <a:cs typeface="Arial" panose="020B0604020202020204" pitchFamily="34" charset="0"/>
              </a:rPr>
              <a:t>4</a:t>
            </a:r>
            <a:r>
              <a:rPr lang="en-US" sz="1400" b="1" kern="0" dirty="0" smtClean="0">
                <a:solidFill>
                  <a:srgbClr val="008000"/>
                </a:solidFill>
                <a:latin typeface="Arial" panose="020B0604020202020204" pitchFamily="34" charset="0"/>
                <a:cs typeface="Arial" panose="020B0604020202020204" pitchFamily="34" charset="0"/>
              </a:rPr>
              <a:t> </a:t>
            </a:r>
            <a:r>
              <a:rPr lang="en-US" sz="1400" b="1" kern="0" dirty="0">
                <a:solidFill>
                  <a:srgbClr val="008000"/>
                </a:solidFill>
                <a:latin typeface="Arial" panose="020B0604020202020204" pitchFamily="34" charset="0"/>
                <a:cs typeface="Arial" panose="020B0604020202020204" pitchFamily="34" charset="0"/>
              </a:rPr>
              <a:t>(of 5) coils </a:t>
            </a:r>
            <a:r>
              <a:rPr lang="en-US" sz="1400" b="1" kern="0" dirty="0" smtClean="0">
                <a:solidFill>
                  <a:srgbClr val="008000"/>
                </a:solidFill>
                <a:latin typeface="Arial" panose="020B0604020202020204" pitchFamily="34" charset="0"/>
                <a:cs typeface="Arial" panose="020B0604020202020204" pitchFamily="34" charset="0"/>
              </a:rPr>
              <a:t>wound/potted*</a:t>
            </a:r>
          </a:p>
          <a:p>
            <a:pPr marL="798512" lvl="1" indent="-285750">
              <a:buFont typeface="Arial" panose="020B0604020202020204" pitchFamily="34" charset="0"/>
              <a:buChar char="•"/>
              <a:defRPr/>
            </a:pPr>
            <a:r>
              <a:rPr lang="en-US" sz="1400" b="1" kern="0" dirty="0" smtClean="0">
                <a:solidFill>
                  <a:srgbClr val="008000"/>
                </a:solidFill>
                <a:latin typeface="Arial" panose="020B0604020202020204" pitchFamily="34" charset="0"/>
                <a:cs typeface="Arial" panose="020B0604020202020204" pitchFamily="34" charset="0"/>
              </a:rPr>
              <a:t>Delay due to shield coil bobbin fab</a:t>
            </a:r>
          </a:p>
          <a:p>
            <a:pPr marL="798512" lvl="1" indent="-285750">
              <a:buFont typeface="Arial" panose="020B0604020202020204" pitchFamily="34" charset="0"/>
              <a:buChar char="•"/>
              <a:defRPr/>
            </a:pPr>
            <a:r>
              <a:rPr lang="en-US" sz="1400" b="1" kern="0" dirty="0" smtClean="0">
                <a:solidFill>
                  <a:srgbClr val="008000"/>
                </a:solidFill>
                <a:latin typeface="Arial" panose="020B0604020202020204" pitchFamily="34" charset="0"/>
                <a:cs typeface="Arial" panose="020B0604020202020204" pitchFamily="34" charset="0"/>
              </a:rPr>
              <a:t>Must complete all prep work asap</a:t>
            </a:r>
          </a:p>
          <a:p>
            <a:pPr marL="341312" indent="-285750">
              <a:buFont typeface="Courier New" panose="02070309020205020404" pitchFamily="49" charset="0"/>
              <a:buChar char="o"/>
              <a:defRPr/>
            </a:pPr>
            <a:r>
              <a:rPr lang="en-US" sz="1400" b="1" kern="0" dirty="0" smtClean="0">
                <a:solidFill>
                  <a:srgbClr val="FF0000"/>
                </a:solidFill>
                <a:latin typeface="Arial" panose="020B0604020202020204" pitchFamily="34" charset="0"/>
                <a:cs typeface="Arial" panose="020B0604020202020204" pitchFamily="34" charset="0"/>
              </a:rPr>
              <a:t>Solenoid is Project </a:t>
            </a:r>
            <a:r>
              <a:rPr lang="en-US" sz="1400" b="1" kern="0" dirty="0">
                <a:solidFill>
                  <a:srgbClr val="FF0000"/>
                </a:solidFill>
                <a:latin typeface="Arial" panose="020B0604020202020204" pitchFamily="34" charset="0"/>
                <a:cs typeface="Arial" panose="020B0604020202020204" pitchFamily="34" charset="0"/>
              </a:rPr>
              <a:t>critical path</a:t>
            </a:r>
          </a:p>
          <a:p>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4477352" y="3488550"/>
            <a:ext cx="4281621" cy="1938992"/>
          </a:xfrm>
          <a:prstGeom prst="rect">
            <a:avLst/>
          </a:prstGeom>
          <a:noFill/>
        </p:spPr>
        <p:txBody>
          <a:bodyPr wrap="none" rtlCol="0">
            <a:spAutoFit/>
          </a:bodyPr>
          <a:lstStyle/>
          <a:p>
            <a:pPr marL="55563" lvl="1"/>
            <a:r>
              <a:rPr lang="en-US" altLang="en-US" b="1" u="sng" dirty="0">
                <a:latin typeface="Arial" panose="020B0604020202020204" pitchFamily="34" charset="0"/>
                <a:cs typeface="Arial" panose="020B0604020202020204" pitchFamily="34" charset="0"/>
              </a:rPr>
              <a:t>Hall </a:t>
            </a:r>
            <a:r>
              <a:rPr lang="en-US" altLang="en-US" b="1" u="sng" dirty="0" smtClean="0">
                <a:latin typeface="Arial" panose="020B0604020202020204" pitchFamily="34" charset="0"/>
                <a:cs typeface="Arial" panose="020B0604020202020204" pitchFamily="34" charset="0"/>
              </a:rPr>
              <a:t>C:</a:t>
            </a:r>
            <a:endParaRPr lang="en-US" altLang="en-US" b="1" u="sng" dirty="0">
              <a:latin typeface="Arial" panose="020B0604020202020204" pitchFamily="34" charset="0"/>
              <a:cs typeface="Arial" panose="020B0604020202020204" pitchFamily="34" charset="0"/>
            </a:endParaRPr>
          </a:p>
          <a:p>
            <a:pPr marL="341312" indent="-285750">
              <a:buFont typeface="Courier New" panose="02070309020205020404" pitchFamily="49" charset="0"/>
              <a:buChar char="o"/>
              <a:defRPr/>
            </a:pPr>
            <a:r>
              <a:rPr lang="en-US" sz="1400" b="1" kern="0" dirty="0">
                <a:solidFill>
                  <a:srgbClr val="008000"/>
                </a:solidFill>
                <a:latin typeface="Arial" panose="020B0604020202020204" pitchFamily="34" charset="0"/>
                <a:cs typeface="Arial" panose="020B0604020202020204" pitchFamily="34" charset="0"/>
              </a:rPr>
              <a:t>D</a:t>
            </a:r>
            <a:r>
              <a:rPr lang="en-US" sz="1400" b="1" kern="0" dirty="0" smtClean="0">
                <a:solidFill>
                  <a:srgbClr val="008000"/>
                </a:solidFill>
                <a:latin typeface="Arial" panose="020B0604020202020204" pitchFamily="34" charset="0"/>
                <a:cs typeface="Arial" panose="020B0604020202020204" pitchFamily="34" charset="0"/>
              </a:rPr>
              <a:t>etectors complete</a:t>
            </a:r>
          </a:p>
          <a:p>
            <a:pPr marL="341312" indent="-285750">
              <a:buFont typeface="Courier New" panose="02070309020205020404" pitchFamily="49" charset="0"/>
              <a:buChar char="o"/>
              <a:defRPr/>
            </a:pPr>
            <a:r>
              <a:rPr lang="en-US" sz="1400" b="1" kern="0" dirty="0" smtClean="0">
                <a:solidFill>
                  <a:srgbClr val="008000"/>
                </a:solidFill>
                <a:latin typeface="Arial" panose="020B0604020202020204" pitchFamily="34" charset="0"/>
                <a:cs typeface="Arial" panose="020B0604020202020204" pitchFamily="34" charset="0"/>
              </a:rPr>
              <a:t>Q1 </a:t>
            </a:r>
            <a:r>
              <a:rPr lang="en-US" sz="1400" b="1" kern="0" dirty="0">
                <a:solidFill>
                  <a:srgbClr val="008000"/>
                </a:solidFill>
                <a:latin typeface="Arial" panose="020B0604020202020204" pitchFamily="34" charset="0"/>
                <a:cs typeface="Arial" panose="020B0604020202020204" pitchFamily="34" charset="0"/>
              </a:rPr>
              <a:t>magnet installed &amp; fully </a:t>
            </a:r>
            <a:r>
              <a:rPr lang="en-US" sz="1400" b="1" kern="0" dirty="0" smtClean="0">
                <a:solidFill>
                  <a:srgbClr val="008000"/>
                </a:solidFill>
                <a:latin typeface="Arial" panose="020B0604020202020204" pitchFamily="34" charset="0"/>
                <a:cs typeface="Arial" panose="020B0604020202020204" pitchFamily="34" charset="0"/>
              </a:rPr>
              <a:t>tested</a:t>
            </a:r>
          </a:p>
          <a:p>
            <a:pPr marL="341312" indent="-285750">
              <a:buFont typeface="Courier New" panose="02070309020205020404" pitchFamily="49" charset="0"/>
              <a:buChar char="o"/>
              <a:defRPr/>
            </a:pPr>
            <a:r>
              <a:rPr lang="en-US" sz="1400" b="1" kern="0" dirty="0" smtClean="0">
                <a:solidFill>
                  <a:srgbClr val="008000"/>
                </a:solidFill>
                <a:latin typeface="Arial" panose="020B0604020202020204" pitchFamily="34" charset="0"/>
                <a:cs typeface="Arial" panose="020B0604020202020204" pitchFamily="34" charset="0"/>
              </a:rPr>
              <a:t>HB </a:t>
            </a:r>
            <a:r>
              <a:rPr lang="en-US" sz="1400" b="1" kern="0" dirty="0">
                <a:solidFill>
                  <a:srgbClr val="008000"/>
                </a:solidFill>
                <a:latin typeface="Arial" panose="020B0604020202020204" pitchFamily="34" charset="0"/>
                <a:cs typeface="Arial" panose="020B0604020202020204" pitchFamily="34" charset="0"/>
              </a:rPr>
              <a:t>magnet installed; </a:t>
            </a:r>
            <a:r>
              <a:rPr lang="en-US" sz="1400" b="1" kern="0" dirty="0" smtClean="0">
                <a:solidFill>
                  <a:srgbClr val="008000"/>
                </a:solidFill>
                <a:latin typeface="Arial" panose="020B0604020202020204" pitchFamily="34" charset="0"/>
                <a:cs typeface="Arial" panose="020B0604020202020204" pitchFamily="34" charset="0"/>
              </a:rPr>
              <a:t>tested to ~90% current</a:t>
            </a:r>
            <a:endParaRPr lang="en-US" sz="1400" b="1" kern="0" dirty="0">
              <a:solidFill>
                <a:srgbClr val="008000"/>
              </a:solidFill>
              <a:latin typeface="Arial" panose="020B0604020202020204" pitchFamily="34" charset="0"/>
              <a:cs typeface="Arial" panose="020B0604020202020204" pitchFamily="34" charset="0"/>
            </a:endParaRPr>
          </a:p>
          <a:p>
            <a:pPr marL="341312" indent="-285750">
              <a:buFont typeface="Courier New" panose="02070309020205020404" pitchFamily="49" charset="0"/>
              <a:buChar char="o"/>
              <a:defRPr/>
            </a:pPr>
            <a:r>
              <a:rPr lang="en-US" sz="1400" b="1" kern="0" dirty="0" smtClean="0">
                <a:solidFill>
                  <a:srgbClr val="008000"/>
                </a:solidFill>
                <a:latin typeface="Arial" panose="020B0604020202020204" pitchFamily="34" charset="0"/>
                <a:cs typeface="Arial" panose="020B0604020202020204" pitchFamily="34" charset="0"/>
              </a:rPr>
              <a:t>D/Q2/Q3 </a:t>
            </a:r>
            <a:r>
              <a:rPr lang="en-US" sz="1400" b="1" kern="0" dirty="0">
                <a:solidFill>
                  <a:srgbClr val="008000"/>
                </a:solidFill>
                <a:latin typeface="Arial" panose="020B0604020202020204" pitchFamily="34" charset="0"/>
                <a:cs typeface="Arial" panose="020B0604020202020204" pitchFamily="34" charset="0"/>
              </a:rPr>
              <a:t>construction making </a:t>
            </a:r>
            <a:r>
              <a:rPr lang="en-US" sz="1400" b="1" kern="0" dirty="0" smtClean="0">
                <a:solidFill>
                  <a:srgbClr val="008000"/>
                </a:solidFill>
                <a:latin typeface="Arial" panose="020B0604020202020204" pitchFamily="34" charset="0"/>
                <a:cs typeface="Arial" panose="020B0604020202020204" pitchFamily="34" charset="0"/>
              </a:rPr>
              <a:t>progress</a:t>
            </a:r>
          </a:p>
          <a:p>
            <a:pPr marL="798512" lvl="1" indent="-285750">
              <a:buFont typeface="Arial" panose="020B0604020202020204" pitchFamily="34" charset="0"/>
              <a:buChar char="•"/>
              <a:defRPr/>
            </a:pPr>
            <a:r>
              <a:rPr lang="en-US" sz="1400" b="1" kern="0" dirty="0" smtClean="0">
                <a:solidFill>
                  <a:srgbClr val="008000"/>
                </a:solidFill>
                <a:latin typeface="Arial" panose="020B0604020202020204" pitchFamily="34" charset="0"/>
                <a:cs typeface="Arial" panose="020B0604020202020204" pitchFamily="34" charset="0"/>
              </a:rPr>
              <a:t>Delay due to thermal shield fab</a:t>
            </a:r>
          </a:p>
          <a:p>
            <a:pPr marL="798512" lvl="1" indent="-285750">
              <a:buFont typeface="Arial" panose="020B0604020202020204" pitchFamily="34" charset="0"/>
              <a:buChar char="•"/>
              <a:defRPr/>
            </a:pPr>
            <a:r>
              <a:rPr lang="en-US" sz="1400" b="1" kern="0" dirty="0" smtClean="0">
                <a:solidFill>
                  <a:srgbClr val="008000"/>
                </a:solidFill>
                <a:latin typeface="Arial" panose="020B0604020202020204" pitchFamily="34" charset="0"/>
                <a:cs typeface="Arial" panose="020B0604020202020204" pitchFamily="34" charset="0"/>
              </a:rPr>
              <a:t>Issue now resolved for D/Q2</a:t>
            </a:r>
            <a:endParaRPr lang="en-US" sz="1400" b="1" kern="0" dirty="0">
              <a:solidFill>
                <a:srgbClr val="008000"/>
              </a:solidFill>
              <a:latin typeface="Arial" panose="020B0604020202020204" pitchFamily="34" charset="0"/>
              <a:cs typeface="Arial" panose="020B0604020202020204" pitchFamily="34" charset="0"/>
            </a:endParaRPr>
          </a:p>
          <a:p>
            <a:endParaRPr lang="en-US" dirty="0">
              <a:solidFill>
                <a:srgbClr val="009900"/>
              </a:solidFill>
              <a:latin typeface="Arial" panose="020B0604020202020204" pitchFamily="34" charset="0"/>
              <a:cs typeface="Arial" panose="020B0604020202020204" pitchFamily="34" charset="0"/>
            </a:endParaRPr>
          </a:p>
        </p:txBody>
      </p:sp>
      <p:sp>
        <p:nvSpPr>
          <p:cNvPr id="3" name="TextBox 2"/>
          <p:cNvSpPr txBox="1"/>
          <p:nvPr/>
        </p:nvSpPr>
        <p:spPr>
          <a:xfrm>
            <a:off x="2726517" y="5631336"/>
            <a:ext cx="3244799" cy="461665"/>
          </a:xfrm>
          <a:prstGeom prst="rect">
            <a:avLst/>
          </a:prstGeom>
          <a:noFill/>
        </p:spPr>
        <p:txBody>
          <a:bodyPr wrap="none" rtlCol="0">
            <a:spAutoFit/>
          </a:bodyPr>
          <a:lstStyle/>
          <a:p>
            <a:pPr algn="ctr"/>
            <a:r>
              <a:rPr lang="en-US" sz="2400" b="1" i="1" kern="0" dirty="0">
                <a:solidFill>
                  <a:srgbClr val="7030A0"/>
                </a:solidFill>
              </a:rPr>
              <a:t>Great Progress in </a:t>
            </a:r>
            <a:r>
              <a:rPr lang="en-US" sz="2400" b="1" i="1" kern="0" dirty="0" smtClean="0">
                <a:solidFill>
                  <a:srgbClr val="7030A0"/>
                </a:solidFill>
              </a:rPr>
              <a:t>2015 !</a:t>
            </a:r>
          </a:p>
        </p:txBody>
      </p:sp>
    </p:spTree>
    <p:extLst>
      <p:ext uri="{BB962C8B-B14F-4D97-AF65-F5344CB8AC3E}">
        <p14:creationId xmlns:p14="http://schemas.microsoft.com/office/powerpoint/2010/main" val="24788714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538163" y="-88900"/>
            <a:ext cx="8377237" cy="914400"/>
          </a:xfrm>
        </p:spPr>
        <p:txBody>
          <a:bodyPr/>
          <a:lstStyle/>
          <a:p>
            <a:r>
              <a:rPr lang="en-US" altLang="en-US" dirty="0" smtClean="0"/>
              <a:t>Accelerator Construction: 100% Complete</a:t>
            </a:r>
          </a:p>
        </p:txBody>
      </p:sp>
      <p:pic>
        <p:nvPicPr>
          <p:cNvPr id="8" name="Picture 1039" descr="DSC00944"/>
          <p:cNvPicPr>
            <a:picLocks noChangeAspect="1" noChangeArrowheads="1"/>
          </p:cNvPicPr>
          <p:nvPr/>
        </p:nvPicPr>
        <p:blipFill>
          <a:blip r:embed="rId2"/>
          <a:srcRect/>
          <a:stretch>
            <a:fillRect/>
          </a:stretch>
        </p:blipFill>
        <p:spPr bwMode="auto">
          <a:xfrm>
            <a:off x="3420506" y="4239520"/>
            <a:ext cx="2843213" cy="21320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34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83988" y="2819257"/>
            <a:ext cx="2537895" cy="2063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422957" y="723853"/>
            <a:ext cx="2151551" cy="400110"/>
          </a:xfrm>
          <a:prstGeom prst="rect">
            <a:avLst/>
          </a:prstGeom>
          <a:solidFill>
            <a:srgbClr val="FFFFCC"/>
          </a:solidFill>
          <a:ln>
            <a:solidFill>
              <a:schemeClr val="tx1"/>
            </a:solidFill>
          </a:ln>
        </p:spPr>
        <p:txBody>
          <a:bodyPr wrap="none" rtlCol="0">
            <a:spAutoFit/>
          </a:bodyPr>
          <a:lstStyle/>
          <a:p>
            <a:r>
              <a:rPr lang="en-US" sz="2000" b="1" dirty="0" smtClean="0">
                <a:solidFill>
                  <a:srgbClr val="002060"/>
                </a:solidFill>
                <a:latin typeface="Arial" pitchFamily="34" charset="0"/>
                <a:cs typeface="Arial" pitchFamily="34" charset="0"/>
              </a:rPr>
              <a:t>September 2014</a:t>
            </a:r>
          </a:p>
        </p:txBody>
      </p:sp>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80325" y="2081361"/>
            <a:ext cx="2966170" cy="1975809"/>
          </a:xfrm>
          <a:prstGeom prst="rect">
            <a:avLst/>
          </a:prstGeom>
          <a:ln w="28575">
            <a:solidFill>
              <a:schemeClr val="bg1"/>
            </a:solidFill>
          </a:ln>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4978" y="2083005"/>
            <a:ext cx="2294391" cy="1529594"/>
          </a:xfrm>
          <a:prstGeom prst="rect">
            <a:avLst/>
          </a:prstGeom>
        </p:spPr>
      </p:pic>
      <p:sp>
        <p:nvSpPr>
          <p:cNvPr id="3" name="TextBox 2"/>
          <p:cNvSpPr txBox="1"/>
          <p:nvPr/>
        </p:nvSpPr>
        <p:spPr>
          <a:xfrm>
            <a:off x="2047776" y="3542770"/>
            <a:ext cx="1026884" cy="461665"/>
          </a:xfrm>
          <a:prstGeom prst="rect">
            <a:avLst/>
          </a:prstGeom>
          <a:noFill/>
        </p:spPr>
        <p:txBody>
          <a:bodyPr wrap="none" rtlCol="0">
            <a:spAutoFit/>
          </a:bodyPr>
          <a:lstStyle/>
          <a:p>
            <a:pPr algn="ctr"/>
            <a:r>
              <a:rPr lang="en-US" sz="1200" b="1" dirty="0" smtClean="0"/>
              <a:t>N. </a:t>
            </a:r>
            <a:r>
              <a:rPr lang="en-US" sz="1200" b="1" dirty="0" err="1" smtClean="0"/>
              <a:t>Linac</a:t>
            </a:r>
            <a:r>
              <a:rPr lang="en-US" sz="1200" b="1" dirty="0" smtClean="0"/>
              <a:t> </a:t>
            </a:r>
          </a:p>
          <a:p>
            <a:pPr algn="ctr"/>
            <a:r>
              <a:rPr lang="en-US" sz="1200" b="1" dirty="0" err="1" smtClean="0"/>
              <a:t>Cryomodules</a:t>
            </a:r>
            <a:endParaRPr lang="en-US" sz="1200" b="1" dirty="0"/>
          </a:p>
        </p:txBody>
      </p:sp>
      <p:sp>
        <p:nvSpPr>
          <p:cNvPr id="13" name="TextBox 12"/>
          <p:cNvSpPr txBox="1"/>
          <p:nvPr/>
        </p:nvSpPr>
        <p:spPr>
          <a:xfrm>
            <a:off x="3945128" y="3635102"/>
            <a:ext cx="1045735" cy="276999"/>
          </a:xfrm>
          <a:prstGeom prst="rect">
            <a:avLst/>
          </a:prstGeom>
          <a:noFill/>
        </p:spPr>
        <p:txBody>
          <a:bodyPr wrap="none" rtlCol="0">
            <a:spAutoFit/>
          </a:bodyPr>
          <a:lstStyle/>
          <a:p>
            <a:r>
              <a:rPr lang="en-US" sz="1200" b="1" dirty="0" smtClean="0"/>
              <a:t>RF - Klystrons</a:t>
            </a:r>
            <a:endParaRPr lang="en-US" sz="1200" b="1" dirty="0"/>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6421"/>
          <a:stretch/>
        </p:blipFill>
        <p:spPr>
          <a:xfrm>
            <a:off x="180324" y="4257056"/>
            <a:ext cx="2989611" cy="2129845"/>
          </a:xfrm>
          <a:prstGeom prst="rect">
            <a:avLst/>
          </a:prstGeom>
        </p:spPr>
      </p:pic>
      <p:sp>
        <p:nvSpPr>
          <p:cNvPr id="15" name="TextBox 14"/>
          <p:cNvSpPr txBox="1"/>
          <p:nvPr/>
        </p:nvSpPr>
        <p:spPr>
          <a:xfrm>
            <a:off x="258102" y="4433321"/>
            <a:ext cx="705771" cy="276999"/>
          </a:xfrm>
          <a:prstGeom prst="rect">
            <a:avLst/>
          </a:prstGeom>
          <a:noFill/>
        </p:spPr>
        <p:txBody>
          <a:bodyPr wrap="none" rtlCol="0">
            <a:spAutoFit/>
          </a:bodyPr>
          <a:lstStyle/>
          <a:p>
            <a:r>
              <a:rPr lang="en-US" sz="1200" b="1" dirty="0" err="1" smtClean="0"/>
              <a:t>Coldbox</a:t>
            </a:r>
            <a:endParaRPr lang="en-US" sz="1200" b="1" dirty="0"/>
          </a:p>
        </p:txBody>
      </p:sp>
      <p:sp>
        <p:nvSpPr>
          <p:cNvPr id="16" name="TextBox 15"/>
          <p:cNvSpPr txBox="1"/>
          <p:nvPr/>
        </p:nvSpPr>
        <p:spPr>
          <a:xfrm>
            <a:off x="8244569" y="4435274"/>
            <a:ext cx="586443" cy="276999"/>
          </a:xfrm>
          <a:prstGeom prst="rect">
            <a:avLst/>
          </a:prstGeom>
          <a:noFill/>
        </p:spPr>
        <p:txBody>
          <a:bodyPr wrap="none" rtlCol="0">
            <a:spAutoFit/>
          </a:bodyPr>
          <a:lstStyle/>
          <a:p>
            <a:r>
              <a:rPr lang="en-US" sz="1200" b="1" dirty="0" smtClean="0"/>
              <a:t>Arc 10</a:t>
            </a:r>
            <a:endParaRPr lang="en-US" sz="1200" b="1" dirty="0"/>
          </a:p>
        </p:txBody>
      </p:sp>
      <p:sp>
        <p:nvSpPr>
          <p:cNvPr id="17" name="TextBox 16"/>
          <p:cNvSpPr txBox="1"/>
          <p:nvPr/>
        </p:nvSpPr>
        <p:spPr>
          <a:xfrm>
            <a:off x="5235670" y="6042381"/>
            <a:ext cx="954300" cy="276999"/>
          </a:xfrm>
          <a:prstGeom prst="rect">
            <a:avLst/>
          </a:prstGeom>
          <a:noFill/>
        </p:spPr>
        <p:txBody>
          <a:bodyPr wrap="none" rtlCol="0">
            <a:spAutoFit/>
          </a:bodyPr>
          <a:lstStyle/>
          <a:p>
            <a:r>
              <a:rPr lang="en-US" sz="1200" b="1" dirty="0" err="1" smtClean="0"/>
              <a:t>Recombiner</a:t>
            </a:r>
            <a:endParaRPr lang="en-US" sz="1200" b="1" dirty="0"/>
          </a:p>
        </p:txBody>
      </p:sp>
      <p:pic>
        <p:nvPicPr>
          <p:cNvPr id="18"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1688" r="26582"/>
          <a:stretch/>
        </p:blipFill>
        <p:spPr bwMode="auto">
          <a:xfrm>
            <a:off x="6642784" y="4943009"/>
            <a:ext cx="2403382" cy="1443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8178813" y="6109903"/>
            <a:ext cx="867353" cy="276999"/>
          </a:xfrm>
          <a:prstGeom prst="rect">
            <a:avLst/>
          </a:prstGeom>
          <a:noFill/>
        </p:spPr>
        <p:txBody>
          <a:bodyPr wrap="none" rtlCol="0">
            <a:spAutoFit/>
          </a:bodyPr>
          <a:lstStyle/>
          <a:p>
            <a:r>
              <a:rPr lang="en-US" sz="1200" b="1" dirty="0" smtClean="0"/>
              <a:t>Extraction </a:t>
            </a:r>
            <a:endParaRPr lang="en-US" sz="1200" b="1" dirty="0"/>
          </a:p>
        </p:txBody>
      </p:sp>
      <p:sp>
        <p:nvSpPr>
          <p:cNvPr id="20" name="Rectangle 4"/>
          <p:cNvSpPr txBox="1">
            <a:spLocks noChangeArrowheads="1"/>
          </p:cNvSpPr>
          <p:nvPr/>
        </p:nvSpPr>
        <p:spPr>
          <a:xfrm>
            <a:off x="0" y="858337"/>
            <a:ext cx="4204812" cy="1346981"/>
          </a:xfrm>
          <a:prstGeom prst="rect">
            <a:avLst/>
          </a:prstGeom>
        </p:spPr>
        <p:txBody>
          <a:bodyPr lIns="45720" rIns="0"/>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altLang="en-US" sz="1400" b="1" u="sng" dirty="0" smtClean="0"/>
              <a:t>Acceleration:</a:t>
            </a:r>
          </a:p>
          <a:p>
            <a:pPr lvl="1">
              <a:lnSpc>
                <a:spcPct val="90000"/>
              </a:lnSpc>
            </a:pPr>
            <a:r>
              <a:rPr lang="en-US" altLang="en-US" sz="1400" dirty="0" smtClean="0"/>
              <a:t>10 new </a:t>
            </a:r>
            <a:r>
              <a:rPr lang="en-US" altLang="en-US" sz="1400" dirty="0" err="1" smtClean="0"/>
              <a:t>cryomodules</a:t>
            </a:r>
            <a:r>
              <a:rPr lang="en-US" altLang="en-US" sz="1400" dirty="0" smtClean="0"/>
              <a:t>; 8 cavities each</a:t>
            </a:r>
          </a:p>
          <a:p>
            <a:pPr lvl="1">
              <a:lnSpc>
                <a:spcPct val="90000"/>
              </a:lnSpc>
            </a:pPr>
            <a:r>
              <a:rPr lang="en-US" altLang="en-US" sz="1400" dirty="0" smtClean="0"/>
              <a:t>high-performance, quadruple the gradient</a:t>
            </a:r>
          </a:p>
          <a:p>
            <a:pPr lvl="1">
              <a:lnSpc>
                <a:spcPct val="90000"/>
              </a:lnSpc>
            </a:pPr>
            <a:r>
              <a:rPr lang="en-US" altLang="en-US" sz="1400" dirty="0"/>
              <a:t>e</a:t>
            </a:r>
            <a:r>
              <a:rPr lang="en-US" altLang="en-US" sz="1400" dirty="0" smtClean="0"/>
              <a:t>ach cavity has dedicated </a:t>
            </a:r>
            <a:r>
              <a:rPr lang="en-US" altLang="en-US" sz="1400" dirty="0" smtClean="0">
                <a:latin typeface="Symbol" panose="05050102010706020507" pitchFamily="18" charset="2"/>
              </a:rPr>
              <a:t>m-</a:t>
            </a:r>
            <a:r>
              <a:rPr lang="en-US" altLang="en-US" sz="1400" dirty="0" smtClean="0"/>
              <a:t>wave source</a:t>
            </a:r>
          </a:p>
          <a:p>
            <a:pPr lvl="1">
              <a:lnSpc>
                <a:spcPct val="90000"/>
              </a:lnSpc>
            </a:pPr>
            <a:r>
              <a:rPr lang="en-US" altLang="en-US" sz="1400" dirty="0"/>
              <a:t>d</a:t>
            </a:r>
            <a:r>
              <a:rPr lang="en-US" altLang="en-US" sz="1400" dirty="0" smtClean="0"/>
              <a:t>uplicate existing cryogenics plant</a:t>
            </a:r>
          </a:p>
          <a:p>
            <a:pPr marL="457200" lvl="1" indent="0">
              <a:lnSpc>
                <a:spcPct val="90000"/>
              </a:lnSpc>
              <a:buNone/>
            </a:pPr>
            <a:endParaRPr lang="en-US" altLang="en-US" sz="1400" dirty="0"/>
          </a:p>
        </p:txBody>
      </p:sp>
      <p:graphicFrame>
        <p:nvGraphicFramePr>
          <p:cNvPr id="4" name="Table 3"/>
          <p:cNvGraphicFramePr>
            <a:graphicFrameLocks noGrp="1"/>
          </p:cNvGraphicFramePr>
          <p:nvPr>
            <p:extLst>
              <p:ext uri="{D42A27DB-BD31-4B8C-83A1-F6EECF244321}">
                <p14:modId xmlns:p14="http://schemas.microsoft.com/office/powerpoint/2010/main" val="1179974138"/>
              </p:ext>
            </p:extLst>
          </p:nvPr>
        </p:nvGraphicFramePr>
        <p:xfrm>
          <a:off x="5574508" y="858337"/>
          <a:ext cx="3471658" cy="1889760"/>
        </p:xfrm>
        <a:graphic>
          <a:graphicData uri="http://schemas.openxmlformats.org/drawingml/2006/table">
            <a:tbl>
              <a:tblPr firstRow="1" bandRow="1">
                <a:tableStyleId>{5C22544A-7EE6-4342-B048-85BDC9FD1C3A}</a:tableStyleId>
              </a:tblPr>
              <a:tblGrid>
                <a:gridCol w="1289283"/>
                <a:gridCol w="1375552"/>
                <a:gridCol w="806823"/>
              </a:tblGrid>
              <a:tr h="370840">
                <a:tc>
                  <a:txBody>
                    <a:bodyPr/>
                    <a:lstStyle/>
                    <a:p>
                      <a:r>
                        <a:rPr lang="en-US" sz="1400" dirty="0" smtClean="0">
                          <a:solidFill>
                            <a:schemeClr val="tx1"/>
                          </a:solidFill>
                        </a:rPr>
                        <a:t>BEAM</a:t>
                      </a:r>
                    </a:p>
                    <a:p>
                      <a:r>
                        <a:rPr lang="en-US" sz="1400" dirty="0" smtClean="0">
                          <a:solidFill>
                            <a:schemeClr val="tx1"/>
                          </a:solidFill>
                        </a:rPr>
                        <a:t>TRANSPORT</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400" dirty="0" smtClean="0">
                          <a:solidFill>
                            <a:schemeClr val="tx1"/>
                          </a:solidFill>
                        </a:rPr>
                        <a:t>Existing</a:t>
                      </a:r>
                    </a:p>
                    <a:p>
                      <a:pPr algn="ctr"/>
                      <a:r>
                        <a:rPr lang="en-US" sz="1200" dirty="0" smtClean="0">
                          <a:solidFill>
                            <a:schemeClr val="tx1"/>
                          </a:solidFill>
                        </a:rPr>
                        <a:t>Upgrade/Replace</a:t>
                      </a:r>
                      <a:endParaRPr lang="en-US" sz="1200" dirty="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solidFill>
                            <a:schemeClr val="tx1"/>
                          </a:solidFill>
                        </a:rPr>
                        <a:t>Arc 10</a:t>
                      </a:r>
                    </a:p>
                    <a:p>
                      <a:pPr algn="ctr"/>
                      <a:r>
                        <a:rPr lang="en-US" sz="1200" dirty="0" smtClean="0">
                          <a:solidFill>
                            <a:schemeClr val="tx1"/>
                          </a:solidFill>
                        </a:rPr>
                        <a:t>New</a:t>
                      </a:r>
                      <a:endParaRPr lang="en-US" sz="1200"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4320">
                <a:tc>
                  <a:txBody>
                    <a:bodyPr/>
                    <a:lstStyle/>
                    <a:p>
                      <a:r>
                        <a:rPr lang="en-US" sz="1200" dirty="0" smtClean="0">
                          <a:solidFill>
                            <a:schemeClr val="tx1"/>
                          </a:solidFill>
                          <a:latin typeface="Arial" panose="020B0604020202020204" pitchFamily="34" charset="0"/>
                          <a:cs typeface="Arial" panose="020B0604020202020204" pitchFamily="34" charset="0"/>
                        </a:rPr>
                        <a:t>Dipoles</a:t>
                      </a:r>
                      <a:endParaRPr 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a:r>
                        <a:rPr lang="en-US" sz="1200" dirty="0" smtClean="0">
                          <a:solidFill>
                            <a:schemeClr val="tx1"/>
                          </a:solidFill>
                          <a:latin typeface="Arial" panose="020B0604020202020204" pitchFamily="34" charset="0"/>
                          <a:cs typeface="Arial" panose="020B0604020202020204" pitchFamily="34" charset="0"/>
                        </a:rPr>
                        <a:t>357</a:t>
                      </a:r>
                      <a:endParaRPr lang="en-US" sz="120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US" sz="1200" dirty="0" smtClean="0">
                          <a:solidFill>
                            <a:schemeClr val="tx1"/>
                          </a:solidFill>
                          <a:latin typeface="Arial" panose="020B0604020202020204" pitchFamily="34" charset="0"/>
                          <a:cs typeface="Arial" panose="020B0604020202020204" pitchFamily="34" charset="0"/>
                        </a:rPr>
                        <a:t>32</a:t>
                      </a:r>
                      <a:endParaRPr lang="en-US" sz="1200" dirty="0">
                        <a:solidFill>
                          <a:schemeClr val="tx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r>
              <a:tr h="274320">
                <a:tc>
                  <a:txBody>
                    <a:bodyPr/>
                    <a:lstStyle/>
                    <a:p>
                      <a:r>
                        <a:rPr lang="en-US" sz="1200" dirty="0" smtClean="0">
                          <a:solidFill>
                            <a:schemeClr val="tx1"/>
                          </a:solidFill>
                          <a:latin typeface="Arial" panose="020B0604020202020204" pitchFamily="34" charset="0"/>
                          <a:cs typeface="Arial" panose="020B0604020202020204" pitchFamily="34" charset="0"/>
                        </a:rPr>
                        <a:t>Quads</a:t>
                      </a:r>
                      <a:endParaRPr 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noFill/>
                  </a:tcPr>
                </a:tc>
                <a:tc>
                  <a:txBody>
                    <a:bodyPr/>
                    <a:lstStyle/>
                    <a:p>
                      <a:pPr algn="ctr"/>
                      <a:r>
                        <a:rPr lang="en-US" sz="1200" dirty="0" smtClean="0">
                          <a:solidFill>
                            <a:schemeClr val="tx1"/>
                          </a:solidFill>
                          <a:latin typeface="Arial" panose="020B0604020202020204" pitchFamily="34" charset="0"/>
                          <a:cs typeface="Arial" panose="020B0604020202020204" pitchFamily="34" charset="0"/>
                        </a:rPr>
                        <a:t>730</a:t>
                      </a:r>
                      <a:endParaRPr lang="en-US" sz="1200" dirty="0">
                        <a:solidFill>
                          <a:schemeClr val="tx1"/>
                        </a:solidFill>
                        <a:latin typeface="Arial" panose="020B0604020202020204" pitchFamily="34" charset="0"/>
                        <a:cs typeface="Arial" panose="020B0604020202020204" pitchFamily="34" charset="0"/>
                      </a:endParaRPr>
                    </a:p>
                  </a:txBody>
                  <a:tcPr anchor="ctr">
                    <a:noFill/>
                  </a:tcPr>
                </a:tc>
                <a:tc>
                  <a:txBody>
                    <a:bodyPr/>
                    <a:lstStyle/>
                    <a:p>
                      <a:pPr algn="ctr"/>
                      <a:r>
                        <a:rPr lang="en-US" sz="1200" dirty="0" smtClean="0">
                          <a:solidFill>
                            <a:schemeClr val="tx1"/>
                          </a:solidFill>
                          <a:latin typeface="Arial" panose="020B0604020202020204" pitchFamily="34" charset="0"/>
                          <a:cs typeface="Arial" panose="020B0604020202020204" pitchFamily="34" charset="0"/>
                        </a:rPr>
                        <a:t>40</a:t>
                      </a:r>
                      <a:endParaRPr lang="en-US" sz="1200" dirty="0">
                        <a:solidFill>
                          <a:schemeClr val="tx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noFill/>
                  </a:tcPr>
                </a:tc>
              </a:tr>
              <a:tr h="274320">
                <a:tc>
                  <a:txBody>
                    <a:bodyPr/>
                    <a:lstStyle/>
                    <a:p>
                      <a:r>
                        <a:rPr lang="en-US" sz="1200" dirty="0" smtClean="0">
                          <a:solidFill>
                            <a:schemeClr val="tx1"/>
                          </a:solidFill>
                          <a:latin typeface="Arial" panose="020B0604020202020204" pitchFamily="34" charset="0"/>
                          <a:cs typeface="Arial" panose="020B0604020202020204" pitchFamily="34" charset="0"/>
                        </a:rPr>
                        <a:t>Power Supplies</a:t>
                      </a:r>
                      <a:endParaRPr 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noFill/>
                  </a:tcPr>
                </a:tc>
                <a:tc>
                  <a:txBody>
                    <a:bodyPr/>
                    <a:lstStyle/>
                    <a:p>
                      <a:pPr algn="ctr"/>
                      <a:r>
                        <a:rPr lang="en-US" sz="1200" dirty="0" smtClean="0">
                          <a:solidFill>
                            <a:schemeClr val="tx1"/>
                          </a:solidFill>
                          <a:latin typeface="Arial" panose="020B0604020202020204" pitchFamily="34" charset="0"/>
                          <a:cs typeface="Arial" panose="020B0604020202020204" pitchFamily="34" charset="0"/>
                        </a:rPr>
                        <a:t>&gt; 2000</a:t>
                      </a:r>
                      <a:endParaRPr lang="en-US" sz="1200" dirty="0">
                        <a:solidFill>
                          <a:schemeClr val="tx1"/>
                        </a:solidFill>
                        <a:latin typeface="Arial" panose="020B0604020202020204" pitchFamily="34" charset="0"/>
                        <a:cs typeface="Arial" panose="020B0604020202020204" pitchFamily="34" charset="0"/>
                      </a:endParaRPr>
                    </a:p>
                  </a:txBody>
                  <a:tcPr anchor="ctr">
                    <a:noFill/>
                  </a:tcPr>
                </a:tc>
                <a:tc>
                  <a:txBody>
                    <a:bodyPr/>
                    <a:lstStyle/>
                    <a:p>
                      <a:pPr algn="ctr"/>
                      <a:r>
                        <a:rPr lang="en-US" sz="1200" dirty="0" smtClean="0">
                          <a:solidFill>
                            <a:schemeClr val="tx1"/>
                          </a:solidFill>
                          <a:latin typeface="Arial" panose="020B0604020202020204" pitchFamily="34" charset="0"/>
                          <a:cs typeface="Arial" panose="020B0604020202020204" pitchFamily="34" charset="0"/>
                        </a:rPr>
                        <a:t>81</a:t>
                      </a:r>
                      <a:endParaRPr lang="en-US" sz="1200" dirty="0">
                        <a:solidFill>
                          <a:schemeClr val="tx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noFill/>
                  </a:tcPr>
                </a:tc>
              </a:tr>
              <a:tr h="274320">
                <a:tc>
                  <a:txBody>
                    <a:bodyPr/>
                    <a:lstStyle/>
                    <a:p>
                      <a:r>
                        <a:rPr lang="en-US" sz="1200" dirty="0" smtClean="0">
                          <a:solidFill>
                            <a:schemeClr val="tx1"/>
                          </a:solidFill>
                          <a:latin typeface="Arial" panose="020B0604020202020204" pitchFamily="34" charset="0"/>
                          <a:cs typeface="Arial" panose="020B0604020202020204" pitchFamily="34" charset="0"/>
                        </a:rPr>
                        <a:t>Diagnostics</a:t>
                      </a:r>
                      <a:endParaRPr 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noFill/>
                  </a:tcPr>
                </a:tc>
                <a:tc>
                  <a:txBody>
                    <a:bodyPr/>
                    <a:lstStyle/>
                    <a:p>
                      <a:pPr algn="ctr"/>
                      <a:r>
                        <a:rPr lang="en-US" sz="1200" dirty="0" smtClean="0">
                          <a:solidFill>
                            <a:schemeClr val="tx1"/>
                          </a:solidFill>
                          <a:latin typeface="Arial" panose="020B0604020202020204" pitchFamily="34" charset="0"/>
                          <a:cs typeface="Arial" panose="020B0604020202020204" pitchFamily="34" charset="0"/>
                        </a:rPr>
                        <a:t>&gt; 700</a:t>
                      </a:r>
                      <a:endParaRPr lang="en-US" sz="1200" dirty="0">
                        <a:solidFill>
                          <a:schemeClr val="tx1"/>
                        </a:solidFill>
                        <a:latin typeface="Arial" panose="020B0604020202020204" pitchFamily="34" charset="0"/>
                        <a:cs typeface="Arial" panose="020B0604020202020204" pitchFamily="34" charset="0"/>
                      </a:endParaRPr>
                    </a:p>
                  </a:txBody>
                  <a:tcPr anchor="ctr">
                    <a:noFill/>
                  </a:tcPr>
                </a:tc>
                <a:tc>
                  <a:txBody>
                    <a:bodyPr/>
                    <a:lstStyle/>
                    <a:p>
                      <a:pPr algn="ctr"/>
                      <a:r>
                        <a:rPr lang="en-US" sz="1200" dirty="0" smtClean="0">
                          <a:solidFill>
                            <a:schemeClr val="tx1"/>
                          </a:solidFill>
                          <a:latin typeface="Arial" panose="020B0604020202020204" pitchFamily="34" charset="0"/>
                          <a:cs typeface="Arial" panose="020B0604020202020204" pitchFamily="34" charset="0"/>
                        </a:rPr>
                        <a:t>32</a:t>
                      </a:r>
                      <a:endParaRPr lang="en-US" sz="1200" dirty="0">
                        <a:solidFill>
                          <a:schemeClr val="tx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noFill/>
                  </a:tcPr>
                </a:tc>
              </a:tr>
              <a:tr h="274320">
                <a:tc>
                  <a:txBody>
                    <a:bodyPr/>
                    <a:lstStyle/>
                    <a:p>
                      <a:r>
                        <a:rPr lang="en-US" sz="1200" dirty="0" smtClean="0">
                          <a:solidFill>
                            <a:schemeClr val="tx1"/>
                          </a:solidFill>
                          <a:latin typeface="Arial" panose="020B0604020202020204" pitchFamily="34" charset="0"/>
                          <a:cs typeface="Arial" panose="020B0604020202020204" pitchFamily="34" charset="0"/>
                        </a:rPr>
                        <a:t>Vacuum Line</a:t>
                      </a:r>
                      <a:endParaRPr 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r>
                        <a:rPr lang="en-US" sz="1200" dirty="0" smtClean="0">
                          <a:solidFill>
                            <a:schemeClr val="tx1"/>
                          </a:solidFill>
                          <a:latin typeface="Arial" panose="020B0604020202020204" pitchFamily="34" charset="0"/>
                          <a:cs typeface="Arial" panose="020B0604020202020204" pitchFamily="34" charset="0"/>
                        </a:rPr>
                        <a:t>&gt; 5 km</a:t>
                      </a:r>
                      <a:endParaRPr lang="en-US" sz="120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US" sz="1200" dirty="0" smtClean="0">
                          <a:solidFill>
                            <a:schemeClr val="tx1"/>
                          </a:solidFill>
                          <a:latin typeface="Arial" panose="020B0604020202020204" pitchFamily="34" charset="0"/>
                          <a:cs typeface="Arial" panose="020B0604020202020204" pitchFamily="34" charset="0"/>
                        </a:rPr>
                        <a:t>0.3 km</a:t>
                      </a:r>
                      <a:endParaRPr lang="en-US" sz="1200" dirty="0">
                        <a:solidFill>
                          <a:schemeClr val="tx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8150651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15875"/>
            <a:ext cx="9144000" cy="777875"/>
          </a:xfrm>
        </p:spPr>
        <p:txBody>
          <a:bodyPr rtlCol="0">
            <a:normAutofit/>
          </a:bodyPr>
          <a:lstStyle/>
          <a:p>
            <a:pPr fontAlgn="auto">
              <a:spcAft>
                <a:spcPts val="0"/>
              </a:spcAft>
              <a:defRPr/>
            </a:pPr>
            <a:r>
              <a:rPr lang="en-US" b="1" dirty="0" smtClean="0">
                <a:solidFill>
                  <a:schemeClr val="tx1"/>
                </a:solidFill>
              </a:rPr>
              <a:t>12 GeV Upgrade Project</a:t>
            </a:r>
          </a:p>
        </p:txBody>
      </p:sp>
      <p:grpSp>
        <p:nvGrpSpPr>
          <p:cNvPr id="2" name="Group 341"/>
          <p:cNvGrpSpPr/>
          <p:nvPr/>
        </p:nvGrpSpPr>
        <p:grpSpPr>
          <a:xfrm>
            <a:off x="1674738" y="1554736"/>
            <a:ext cx="6747606" cy="4151461"/>
            <a:chOff x="1060450" y="1790700"/>
            <a:chExt cx="7245350" cy="4457698"/>
          </a:xfrm>
        </p:grpSpPr>
        <p:grpSp>
          <p:nvGrpSpPr>
            <p:cNvPr id="3" name="Group 327"/>
            <p:cNvGrpSpPr>
              <a:grpSpLocks/>
            </p:cNvGrpSpPr>
            <p:nvPr/>
          </p:nvGrpSpPr>
          <p:grpSpPr bwMode="auto">
            <a:xfrm>
              <a:off x="1060450" y="1790700"/>
              <a:ext cx="6330386" cy="4457698"/>
              <a:chOff x="198440" y="1524000"/>
              <a:chExt cx="6291260" cy="4610105"/>
            </a:xfrm>
          </p:grpSpPr>
          <p:grpSp>
            <p:nvGrpSpPr>
              <p:cNvPr id="4" name="Group 408"/>
              <p:cNvGrpSpPr>
                <a:grpSpLocks/>
              </p:cNvGrpSpPr>
              <p:nvPr/>
            </p:nvGrpSpPr>
            <p:grpSpPr bwMode="auto">
              <a:xfrm>
                <a:off x="3810000" y="1524000"/>
                <a:ext cx="2679700" cy="1509713"/>
                <a:chOff x="2400" y="960"/>
                <a:chExt cx="1688" cy="951"/>
              </a:xfrm>
            </p:grpSpPr>
            <p:grpSp>
              <p:nvGrpSpPr>
                <p:cNvPr id="5" name="Group 407"/>
                <p:cNvGrpSpPr>
                  <a:grpSpLocks/>
                </p:cNvGrpSpPr>
                <p:nvPr/>
              </p:nvGrpSpPr>
              <p:grpSpPr bwMode="auto">
                <a:xfrm>
                  <a:off x="2477" y="960"/>
                  <a:ext cx="1611" cy="912"/>
                  <a:chOff x="2477" y="960"/>
                  <a:chExt cx="1611" cy="912"/>
                </a:xfrm>
              </p:grpSpPr>
              <p:sp>
                <p:nvSpPr>
                  <p:cNvPr id="9542" name="Text Box 5"/>
                  <p:cNvSpPr txBox="1">
                    <a:spLocks noChangeArrowheads="1"/>
                  </p:cNvSpPr>
                  <p:nvPr/>
                </p:nvSpPr>
                <p:spPr bwMode="auto">
                  <a:xfrm>
                    <a:off x="3589" y="1053"/>
                    <a:ext cx="499" cy="180"/>
                  </a:xfrm>
                  <a:prstGeom prst="rect">
                    <a:avLst/>
                  </a:prstGeom>
                  <a:noFill/>
                  <a:ln w="9525">
                    <a:noFill/>
                    <a:miter lim="800000"/>
                    <a:headEnd/>
                    <a:tailEnd/>
                  </a:ln>
                </p:spPr>
                <p:txBody>
                  <a:bodyPr wrap="none">
                    <a:spAutoFit/>
                  </a:bodyPr>
                  <a:lstStyle/>
                  <a:p>
                    <a:pPr algn="ctr" defTabSz="457200" eaLnBrk="0" hangingPunct="0"/>
                    <a:r>
                      <a:rPr lang="en-US" sz="1200" dirty="0">
                        <a:solidFill>
                          <a:srgbClr val="000000"/>
                        </a:solidFill>
                        <a:latin typeface="Arial" pitchFamily="34" charset="0"/>
                        <a:cs typeface="Arial" pitchFamily="34" charset="0"/>
                      </a:rPr>
                      <a:t>New Hall</a:t>
                    </a:r>
                  </a:p>
                </p:txBody>
              </p:sp>
              <p:sp>
                <p:nvSpPr>
                  <p:cNvPr id="9543" name="Line 70"/>
                  <p:cNvSpPr>
                    <a:spLocks noChangeShapeType="1"/>
                  </p:cNvSpPr>
                  <p:nvPr/>
                </p:nvSpPr>
                <p:spPr bwMode="auto">
                  <a:xfrm flipH="1" flipV="1">
                    <a:off x="2477" y="1870"/>
                    <a:ext cx="0" cy="2"/>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44" name="Freeform 318"/>
                  <p:cNvSpPr>
                    <a:spLocks/>
                  </p:cNvSpPr>
                  <p:nvPr/>
                </p:nvSpPr>
                <p:spPr bwMode="auto">
                  <a:xfrm>
                    <a:off x="3303" y="1036"/>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545" name="Freeform 319"/>
                  <p:cNvSpPr>
                    <a:spLocks/>
                  </p:cNvSpPr>
                  <p:nvPr/>
                </p:nvSpPr>
                <p:spPr bwMode="auto">
                  <a:xfrm>
                    <a:off x="3303" y="1036"/>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path>
                    </a:pathLst>
                  </a:custGeom>
                  <a:noFill/>
                  <a:ln w="3175">
                    <a:solidFill>
                      <a:srgbClr val="000000"/>
                    </a:solidFill>
                    <a:round/>
                    <a:headEnd/>
                    <a:tailEnd/>
                  </a:ln>
                </p:spPr>
                <p:txBody>
                  <a:bodyPr/>
                  <a:lstStyle/>
                  <a:p>
                    <a:pPr defTabSz="457200"/>
                    <a:endParaRPr lang="en-US" dirty="0">
                      <a:solidFill>
                        <a:prstClr val="black"/>
                      </a:solidFill>
                    </a:endParaRPr>
                  </a:p>
                </p:txBody>
              </p:sp>
              <p:sp>
                <p:nvSpPr>
                  <p:cNvPr id="9546" name="Freeform 320"/>
                  <p:cNvSpPr>
                    <a:spLocks/>
                  </p:cNvSpPr>
                  <p:nvPr/>
                </p:nvSpPr>
                <p:spPr bwMode="auto">
                  <a:xfrm>
                    <a:off x="3303" y="960"/>
                    <a:ext cx="323" cy="115"/>
                  </a:xfrm>
                  <a:custGeom>
                    <a:avLst/>
                    <a:gdLst>
                      <a:gd name="T0" fmla="*/ 239 w 323"/>
                      <a:gd name="T1" fmla="*/ 0 h 117"/>
                      <a:gd name="T2" fmla="*/ 0 w 323"/>
                      <a:gd name="T3" fmla="*/ 66 h 117"/>
                      <a:gd name="T4" fmla="*/ 89 w 323"/>
                      <a:gd name="T5" fmla="*/ 97 h 117"/>
                      <a:gd name="T6" fmla="*/ 323 w 323"/>
                      <a:gd name="T7" fmla="*/ 24 h 117"/>
                      <a:gd name="T8" fmla="*/ 239 w 323"/>
                      <a:gd name="T9" fmla="*/ 0 h 117"/>
                      <a:gd name="T10" fmla="*/ 0 60000 65536"/>
                      <a:gd name="T11" fmla="*/ 0 60000 65536"/>
                      <a:gd name="T12" fmla="*/ 0 60000 65536"/>
                      <a:gd name="T13" fmla="*/ 0 60000 65536"/>
                      <a:gd name="T14" fmla="*/ 0 60000 65536"/>
                      <a:gd name="T15" fmla="*/ 0 w 323"/>
                      <a:gd name="T16" fmla="*/ 0 h 117"/>
                      <a:gd name="T17" fmla="*/ 323 w 323"/>
                      <a:gd name="T18" fmla="*/ 117 h 117"/>
                    </a:gdLst>
                    <a:ahLst/>
                    <a:cxnLst>
                      <a:cxn ang="T10">
                        <a:pos x="T0" y="T1"/>
                      </a:cxn>
                      <a:cxn ang="T11">
                        <a:pos x="T2" y="T3"/>
                      </a:cxn>
                      <a:cxn ang="T12">
                        <a:pos x="T4" y="T5"/>
                      </a:cxn>
                      <a:cxn ang="T13">
                        <a:pos x="T6" y="T7"/>
                      </a:cxn>
                      <a:cxn ang="T14">
                        <a:pos x="T8" y="T9"/>
                      </a:cxn>
                    </a:cxnLst>
                    <a:rect l="T15" t="T16" r="T17" b="T18"/>
                    <a:pathLst>
                      <a:path w="323" h="117">
                        <a:moveTo>
                          <a:pt x="239" y="0"/>
                        </a:moveTo>
                        <a:lnTo>
                          <a:pt x="0" y="76"/>
                        </a:lnTo>
                        <a:lnTo>
                          <a:pt x="89" y="117"/>
                        </a:lnTo>
                        <a:lnTo>
                          <a:pt x="323" y="24"/>
                        </a:lnTo>
                        <a:lnTo>
                          <a:pt x="239" y="0"/>
                        </a:lnTo>
                        <a:close/>
                      </a:path>
                    </a:pathLst>
                  </a:custGeom>
                  <a:solidFill>
                    <a:srgbClr val="6666FF"/>
                  </a:solidFill>
                  <a:ln w="0">
                    <a:solidFill>
                      <a:srgbClr val="6666FF"/>
                    </a:solidFill>
                    <a:round/>
                    <a:headEnd/>
                    <a:tailEnd/>
                  </a:ln>
                </p:spPr>
                <p:txBody>
                  <a:bodyPr/>
                  <a:lstStyle/>
                  <a:p>
                    <a:pPr defTabSz="457200"/>
                    <a:endParaRPr lang="en-US" dirty="0">
                      <a:solidFill>
                        <a:prstClr val="black"/>
                      </a:solidFill>
                    </a:endParaRPr>
                  </a:p>
                </p:txBody>
              </p:sp>
              <p:sp>
                <p:nvSpPr>
                  <p:cNvPr id="9547" name="Freeform 321"/>
                  <p:cNvSpPr>
                    <a:spLocks/>
                  </p:cNvSpPr>
                  <p:nvPr/>
                </p:nvSpPr>
                <p:spPr bwMode="auto">
                  <a:xfrm>
                    <a:off x="3303" y="960"/>
                    <a:ext cx="323" cy="115"/>
                  </a:xfrm>
                  <a:custGeom>
                    <a:avLst/>
                    <a:gdLst>
                      <a:gd name="T0" fmla="*/ 239 w 323"/>
                      <a:gd name="T1" fmla="*/ 0 h 117"/>
                      <a:gd name="T2" fmla="*/ 0 w 323"/>
                      <a:gd name="T3" fmla="*/ 66 h 117"/>
                      <a:gd name="T4" fmla="*/ 89 w 323"/>
                      <a:gd name="T5" fmla="*/ 97 h 117"/>
                      <a:gd name="T6" fmla="*/ 323 w 323"/>
                      <a:gd name="T7" fmla="*/ 24 h 117"/>
                      <a:gd name="T8" fmla="*/ 0 60000 65536"/>
                      <a:gd name="T9" fmla="*/ 0 60000 65536"/>
                      <a:gd name="T10" fmla="*/ 0 60000 65536"/>
                      <a:gd name="T11" fmla="*/ 0 60000 65536"/>
                      <a:gd name="T12" fmla="*/ 0 w 323"/>
                      <a:gd name="T13" fmla="*/ 0 h 117"/>
                      <a:gd name="T14" fmla="*/ 323 w 323"/>
                      <a:gd name="T15" fmla="*/ 117 h 117"/>
                    </a:gdLst>
                    <a:ahLst/>
                    <a:cxnLst>
                      <a:cxn ang="T8">
                        <a:pos x="T0" y="T1"/>
                      </a:cxn>
                      <a:cxn ang="T9">
                        <a:pos x="T2" y="T3"/>
                      </a:cxn>
                      <a:cxn ang="T10">
                        <a:pos x="T4" y="T5"/>
                      </a:cxn>
                      <a:cxn ang="T11">
                        <a:pos x="T6" y="T7"/>
                      </a:cxn>
                    </a:cxnLst>
                    <a:rect l="T12" t="T13" r="T14" b="T15"/>
                    <a:pathLst>
                      <a:path w="323" h="117">
                        <a:moveTo>
                          <a:pt x="239" y="0"/>
                        </a:moveTo>
                        <a:lnTo>
                          <a:pt x="0" y="76"/>
                        </a:lnTo>
                        <a:lnTo>
                          <a:pt x="89" y="117"/>
                        </a:lnTo>
                        <a:lnTo>
                          <a:pt x="323" y="24"/>
                        </a:lnTo>
                      </a:path>
                    </a:pathLst>
                  </a:custGeom>
                  <a:noFill/>
                  <a:ln w="3175">
                    <a:solidFill>
                      <a:srgbClr val="000000"/>
                    </a:solidFill>
                    <a:round/>
                    <a:headEnd/>
                    <a:tailEnd/>
                  </a:ln>
                </p:spPr>
                <p:txBody>
                  <a:bodyPr/>
                  <a:lstStyle/>
                  <a:p>
                    <a:pPr defTabSz="457200"/>
                    <a:endParaRPr lang="en-US" dirty="0">
                      <a:solidFill>
                        <a:prstClr val="black"/>
                      </a:solidFill>
                    </a:endParaRPr>
                  </a:p>
                </p:txBody>
              </p:sp>
              <p:sp>
                <p:nvSpPr>
                  <p:cNvPr id="9548" name="Freeform 322"/>
                  <p:cNvSpPr>
                    <a:spLocks/>
                  </p:cNvSpPr>
                  <p:nvPr/>
                </p:nvSpPr>
                <p:spPr bwMode="auto">
                  <a:xfrm>
                    <a:off x="3392" y="986"/>
                    <a:ext cx="236" cy="177"/>
                  </a:xfrm>
                  <a:custGeom>
                    <a:avLst/>
                    <a:gdLst>
                      <a:gd name="T0" fmla="*/ 0 w 236"/>
                      <a:gd name="T1" fmla="*/ 150 h 180"/>
                      <a:gd name="T2" fmla="*/ 0 w 236"/>
                      <a:gd name="T3" fmla="*/ 80 h 180"/>
                      <a:gd name="T4" fmla="*/ 236 w 236"/>
                      <a:gd name="T5" fmla="*/ 0 h 180"/>
                      <a:gd name="T6" fmla="*/ 234 w 236"/>
                      <a:gd name="T7" fmla="*/ 77 h 180"/>
                      <a:gd name="T8" fmla="*/ 0 w 236"/>
                      <a:gd name="T9" fmla="*/ 150 h 180"/>
                      <a:gd name="T10" fmla="*/ 0 60000 65536"/>
                      <a:gd name="T11" fmla="*/ 0 60000 65536"/>
                      <a:gd name="T12" fmla="*/ 0 60000 65536"/>
                      <a:gd name="T13" fmla="*/ 0 60000 65536"/>
                      <a:gd name="T14" fmla="*/ 0 60000 65536"/>
                      <a:gd name="T15" fmla="*/ 0 w 236"/>
                      <a:gd name="T16" fmla="*/ 0 h 180"/>
                      <a:gd name="T17" fmla="*/ 236 w 236"/>
                      <a:gd name="T18" fmla="*/ 180 h 180"/>
                    </a:gdLst>
                    <a:ahLst/>
                    <a:cxnLst>
                      <a:cxn ang="T10">
                        <a:pos x="T0" y="T1"/>
                      </a:cxn>
                      <a:cxn ang="T11">
                        <a:pos x="T2" y="T3"/>
                      </a:cxn>
                      <a:cxn ang="T12">
                        <a:pos x="T4" y="T5"/>
                      </a:cxn>
                      <a:cxn ang="T13">
                        <a:pos x="T6" y="T7"/>
                      </a:cxn>
                      <a:cxn ang="T14">
                        <a:pos x="T8" y="T9"/>
                      </a:cxn>
                    </a:cxnLst>
                    <a:rect l="T15" t="T16" r="T17" b="T18"/>
                    <a:pathLst>
                      <a:path w="236" h="180">
                        <a:moveTo>
                          <a:pt x="0" y="180"/>
                        </a:moveTo>
                        <a:lnTo>
                          <a:pt x="0" y="91"/>
                        </a:lnTo>
                        <a:lnTo>
                          <a:pt x="236" y="0"/>
                        </a:lnTo>
                        <a:lnTo>
                          <a:pt x="234" y="87"/>
                        </a:lnTo>
                        <a:lnTo>
                          <a:pt x="0" y="180"/>
                        </a:lnTo>
                        <a:close/>
                      </a:path>
                    </a:pathLst>
                  </a:custGeom>
                  <a:solidFill>
                    <a:srgbClr val="6666FF"/>
                  </a:solidFill>
                  <a:ln w="0">
                    <a:solidFill>
                      <a:srgbClr val="6666FF"/>
                    </a:solidFill>
                    <a:round/>
                    <a:headEnd/>
                    <a:tailEnd/>
                  </a:ln>
                </p:spPr>
                <p:txBody>
                  <a:bodyPr/>
                  <a:lstStyle/>
                  <a:p>
                    <a:pPr defTabSz="457200"/>
                    <a:endParaRPr lang="en-US" dirty="0">
                      <a:solidFill>
                        <a:prstClr val="black"/>
                      </a:solidFill>
                    </a:endParaRPr>
                  </a:p>
                </p:txBody>
              </p:sp>
              <p:sp>
                <p:nvSpPr>
                  <p:cNvPr id="9549" name="Freeform 323"/>
                  <p:cNvSpPr>
                    <a:spLocks/>
                  </p:cNvSpPr>
                  <p:nvPr/>
                </p:nvSpPr>
                <p:spPr bwMode="auto">
                  <a:xfrm>
                    <a:off x="3392" y="986"/>
                    <a:ext cx="236" cy="177"/>
                  </a:xfrm>
                  <a:custGeom>
                    <a:avLst/>
                    <a:gdLst>
                      <a:gd name="T0" fmla="*/ 0 w 236"/>
                      <a:gd name="T1" fmla="*/ 150 h 180"/>
                      <a:gd name="T2" fmla="*/ 0 w 236"/>
                      <a:gd name="T3" fmla="*/ 80 h 180"/>
                      <a:gd name="T4" fmla="*/ 236 w 236"/>
                      <a:gd name="T5" fmla="*/ 0 h 180"/>
                      <a:gd name="T6" fmla="*/ 234 w 236"/>
                      <a:gd name="T7" fmla="*/ 77 h 180"/>
                      <a:gd name="T8" fmla="*/ 0 w 236"/>
                      <a:gd name="T9" fmla="*/ 150 h 180"/>
                      <a:gd name="T10" fmla="*/ 0 60000 65536"/>
                      <a:gd name="T11" fmla="*/ 0 60000 65536"/>
                      <a:gd name="T12" fmla="*/ 0 60000 65536"/>
                      <a:gd name="T13" fmla="*/ 0 60000 65536"/>
                      <a:gd name="T14" fmla="*/ 0 60000 65536"/>
                      <a:gd name="T15" fmla="*/ 0 w 236"/>
                      <a:gd name="T16" fmla="*/ 0 h 180"/>
                      <a:gd name="T17" fmla="*/ 236 w 236"/>
                      <a:gd name="T18" fmla="*/ 180 h 180"/>
                    </a:gdLst>
                    <a:ahLst/>
                    <a:cxnLst>
                      <a:cxn ang="T10">
                        <a:pos x="T0" y="T1"/>
                      </a:cxn>
                      <a:cxn ang="T11">
                        <a:pos x="T2" y="T3"/>
                      </a:cxn>
                      <a:cxn ang="T12">
                        <a:pos x="T4" y="T5"/>
                      </a:cxn>
                      <a:cxn ang="T13">
                        <a:pos x="T6" y="T7"/>
                      </a:cxn>
                      <a:cxn ang="T14">
                        <a:pos x="T8" y="T9"/>
                      </a:cxn>
                    </a:cxnLst>
                    <a:rect l="T15" t="T16" r="T17" b="T18"/>
                    <a:pathLst>
                      <a:path w="236" h="180">
                        <a:moveTo>
                          <a:pt x="0" y="180"/>
                        </a:moveTo>
                        <a:lnTo>
                          <a:pt x="0" y="91"/>
                        </a:lnTo>
                        <a:lnTo>
                          <a:pt x="236" y="0"/>
                        </a:lnTo>
                        <a:lnTo>
                          <a:pt x="234" y="87"/>
                        </a:lnTo>
                        <a:lnTo>
                          <a:pt x="0" y="180"/>
                        </a:lnTo>
                      </a:path>
                    </a:pathLst>
                  </a:custGeom>
                  <a:noFill/>
                  <a:ln w="3175">
                    <a:solidFill>
                      <a:srgbClr val="000000"/>
                    </a:solidFill>
                    <a:round/>
                    <a:headEnd/>
                    <a:tailEnd/>
                  </a:ln>
                </p:spPr>
                <p:txBody>
                  <a:bodyPr/>
                  <a:lstStyle/>
                  <a:p>
                    <a:pPr defTabSz="457200"/>
                    <a:endParaRPr lang="en-US" dirty="0">
                      <a:solidFill>
                        <a:prstClr val="black"/>
                      </a:solidFill>
                    </a:endParaRPr>
                  </a:p>
                </p:txBody>
              </p:sp>
              <p:sp>
                <p:nvSpPr>
                  <p:cNvPr id="9550" name="Freeform 324"/>
                  <p:cNvSpPr>
                    <a:spLocks noEditPoints="1"/>
                  </p:cNvSpPr>
                  <p:nvPr/>
                </p:nvSpPr>
                <p:spPr bwMode="auto">
                  <a:xfrm>
                    <a:off x="3452" y="1006"/>
                    <a:ext cx="90" cy="106"/>
                  </a:xfrm>
                  <a:custGeom>
                    <a:avLst/>
                    <a:gdLst>
                      <a:gd name="T0" fmla="*/ 42 w 90"/>
                      <a:gd name="T1" fmla="*/ 19 h 108"/>
                      <a:gd name="T2" fmla="*/ 48 w 90"/>
                      <a:gd name="T3" fmla="*/ 19 h 108"/>
                      <a:gd name="T4" fmla="*/ 53 w 90"/>
                      <a:gd name="T5" fmla="*/ 21 h 108"/>
                      <a:gd name="T6" fmla="*/ 59 w 90"/>
                      <a:gd name="T7" fmla="*/ 22 h 108"/>
                      <a:gd name="T8" fmla="*/ 63 w 90"/>
                      <a:gd name="T9" fmla="*/ 27 h 108"/>
                      <a:gd name="T10" fmla="*/ 64 w 90"/>
                      <a:gd name="T11" fmla="*/ 27 h 108"/>
                      <a:gd name="T12" fmla="*/ 66 w 90"/>
                      <a:gd name="T13" fmla="*/ 33 h 108"/>
                      <a:gd name="T14" fmla="*/ 66 w 90"/>
                      <a:gd name="T15" fmla="*/ 42 h 108"/>
                      <a:gd name="T16" fmla="*/ 66 w 90"/>
                      <a:gd name="T17" fmla="*/ 53 h 108"/>
                      <a:gd name="T18" fmla="*/ 64 w 90"/>
                      <a:gd name="T19" fmla="*/ 63 h 108"/>
                      <a:gd name="T20" fmla="*/ 61 w 90"/>
                      <a:gd name="T21" fmla="*/ 70 h 108"/>
                      <a:gd name="T22" fmla="*/ 55 w 90"/>
                      <a:gd name="T23" fmla="*/ 73 h 108"/>
                      <a:gd name="T24" fmla="*/ 50 w 90"/>
                      <a:gd name="T25" fmla="*/ 74 h 108"/>
                      <a:gd name="T26" fmla="*/ 42 w 90"/>
                      <a:gd name="T27" fmla="*/ 75 h 108"/>
                      <a:gd name="T28" fmla="*/ 20 w 90"/>
                      <a:gd name="T29" fmla="*/ 75 h 108"/>
                      <a:gd name="T30" fmla="*/ 20 w 90"/>
                      <a:gd name="T31" fmla="*/ 19 h 108"/>
                      <a:gd name="T32" fmla="*/ 42 w 90"/>
                      <a:gd name="T33" fmla="*/ 19 h 108"/>
                      <a:gd name="T34" fmla="*/ 46 w 90"/>
                      <a:gd name="T35" fmla="*/ 0 h 108"/>
                      <a:gd name="T36" fmla="*/ 0 w 90"/>
                      <a:gd name="T37" fmla="*/ 0 h 108"/>
                      <a:gd name="T38" fmla="*/ 0 w 90"/>
                      <a:gd name="T39" fmla="*/ 88 h 108"/>
                      <a:gd name="T40" fmla="*/ 46 w 90"/>
                      <a:gd name="T41" fmla="*/ 88 h 108"/>
                      <a:gd name="T42" fmla="*/ 61 w 90"/>
                      <a:gd name="T43" fmla="*/ 84 h 108"/>
                      <a:gd name="T44" fmla="*/ 72 w 90"/>
                      <a:gd name="T45" fmla="*/ 79 h 108"/>
                      <a:gd name="T46" fmla="*/ 81 w 90"/>
                      <a:gd name="T47" fmla="*/ 74 h 108"/>
                      <a:gd name="T48" fmla="*/ 89 w 90"/>
                      <a:gd name="T49" fmla="*/ 61 h 108"/>
                      <a:gd name="T50" fmla="*/ 90 w 90"/>
                      <a:gd name="T51" fmla="*/ 40 h 108"/>
                      <a:gd name="T52" fmla="*/ 89 w 90"/>
                      <a:gd name="T53" fmla="*/ 33 h 108"/>
                      <a:gd name="T54" fmla="*/ 89 w 90"/>
                      <a:gd name="T55" fmla="*/ 27 h 108"/>
                      <a:gd name="T56" fmla="*/ 85 w 90"/>
                      <a:gd name="T57" fmla="*/ 24 h 108"/>
                      <a:gd name="T58" fmla="*/ 81 w 90"/>
                      <a:gd name="T59" fmla="*/ 15 h 108"/>
                      <a:gd name="T60" fmla="*/ 76 w 90"/>
                      <a:gd name="T61" fmla="*/ 9 h 108"/>
                      <a:gd name="T62" fmla="*/ 68 w 90"/>
                      <a:gd name="T63" fmla="*/ 6 h 108"/>
                      <a:gd name="T64" fmla="*/ 63 w 90"/>
                      <a:gd name="T65" fmla="*/ 2 h 108"/>
                      <a:gd name="T66" fmla="*/ 55 w 90"/>
                      <a:gd name="T67" fmla="*/ 0 h 108"/>
                      <a:gd name="T68" fmla="*/ 46 w 90"/>
                      <a:gd name="T69" fmla="*/ 0 h 1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0"/>
                      <a:gd name="T106" fmla="*/ 0 h 108"/>
                      <a:gd name="T107" fmla="*/ 90 w 90"/>
                      <a:gd name="T108" fmla="*/ 108 h 10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0" h="108">
                        <a:moveTo>
                          <a:pt x="42" y="19"/>
                        </a:moveTo>
                        <a:lnTo>
                          <a:pt x="48" y="19"/>
                        </a:lnTo>
                        <a:lnTo>
                          <a:pt x="53" y="21"/>
                        </a:lnTo>
                        <a:lnTo>
                          <a:pt x="59" y="22"/>
                        </a:lnTo>
                        <a:lnTo>
                          <a:pt x="63" y="28"/>
                        </a:lnTo>
                        <a:lnTo>
                          <a:pt x="64" y="34"/>
                        </a:lnTo>
                        <a:lnTo>
                          <a:pt x="66" y="43"/>
                        </a:lnTo>
                        <a:lnTo>
                          <a:pt x="66" y="52"/>
                        </a:lnTo>
                        <a:lnTo>
                          <a:pt x="66" y="63"/>
                        </a:lnTo>
                        <a:lnTo>
                          <a:pt x="64" y="73"/>
                        </a:lnTo>
                        <a:lnTo>
                          <a:pt x="61" y="80"/>
                        </a:lnTo>
                        <a:lnTo>
                          <a:pt x="55" y="86"/>
                        </a:lnTo>
                        <a:lnTo>
                          <a:pt x="50" y="87"/>
                        </a:lnTo>
                        <a:lnTo>
                          <a:pt x="42" y="89"/>
                        </a:lnTo>
                        <a:lnTo>
                          <a:pt x="20" y="89"/>
                        </a:lnTo>
                        <a:lnTo>
                          <a:pt x="20" y="19"/>
                        </a:lnTo>
                        <a:lnTo>
                          <a:pt x="42" y="19"/>
                        </a:lnTo>
                        <a:close/>
                        <a:moveTo>
                          <a:pt x="46" y="0"/>
                        </a:moveTo>
                        <a:lnTo>
                          <a:pt x="0" y="0"/>
                        </a:lnTo>
                        <a:lnTo>
                          <a:pt x="0" y="108"/>
                        </a:lnTo>
                        <a:lnTo>
                          <a:pt x="46" y="108"/>
                        </a:lnTo>
                        <a:lnTo>
                          <a:pt x="61" y="104"/>
                        </a:lnTo>
                        <a:lnTo>
                          <a:pt x="72" y="98"/>
                        </a:lnTo>
                        <a:lnTo>
                          <a:pt x="81" y="87"/>
                        </a:lnTo>
                        <a:lnTo>
                          <a:pt x="89" y="71"/>
                        </a:lnTo>
                        <a:lnTo>
                          <a:pt x="90" y="50"/>
                        </a:lnTo>
                        <a:lnTo>
                          <a:pt x="89" y="43"/>
                        </a:lnTo>
                        <a:lnTo>
                          <a:pt x="89" y="34"/>
                        </a:lnTo>
                        <a:lnTo>
                          <a:pt x="85" y="24"/>
                        </a:lnTo>
                        <a:lnTo>
                          <a:pt x="81" y="15"/>
                        </a:lnTo>
                        <a:lnTo>
                          <a:pt x="76" y="9"/>
                        </a:lnTo>
                        <a:lnTo>
                          <a:pt x="68" y="6"/>
                        </a:lnTo>
                        <a:lnTo>
                          <a:pt x="63" y="2"/>
                        </a:lnTo>
                        <a:lnTo>
                          <a:pt x="55" y="0"/>
                        </a:lnTo>
                        <a:lnTo>
                          <a:pt x="46" y="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551" name="Freeform 325"/>
                  <p:cNvSpPr>
                    <a:spLocks/>
                  </p:cNvSpPr>
                  <p:nvPr/>
                </p:nvSpPr>
                <p:spPr bwMode="auto">
                  <a:xfrm>
                    <a:off x="3472" y="1025"/>
                    <a:ext cx="46" cy="69"/>
                  </a:xfrm>
                  <a:custGeom>
                    <a:avLst/>
                    <a:gdLst>
                      <a:gd name="T0" fmla="*/ 22 w 46"/>
                      <a:gd name="T1" fmla="*/ 0 h 70"/>
                      <a:gd name="T2" fmla="*/ 28 w 46"/>
                      <a:gd name="T3" fmla="*/ 0 h 70"/>
                      <a:gd name="T4" fmla="*/ 33 w 46"/>
                      <a:gd name="T5" fmla="*/ 2 h 70"/>
                      <a:gd name="T6" fmla="*/ 39 w 46"/>
                      <a:gd name="T7" fmla="*/ 3 h 70"/>
                      <a:gd name="T8" fmla="*/ 43 w 46"/>
                      <a:gd name="T9" fmla="*/ 9 h 70"/>
                      <a:gd name="T10" fmla="*/ 44 w 46"/>
                      <a:gd name="T11" fmla="*/ 15 h 70"/>
                      <a:gd name="T12" fmla="*/ 46 w 46"/>
                      <a:gd name="T13" fmla="*/ 24 h 70"/>
                      <a:gd name="T14" fmla="*/ 46 w 46"/>
                      <a:gd name="T15" fmla="*/ 33 h 70"/>
                      <a:gd name="T16" fmla="*/ 46 w 46"/>
                      <a:gd name="T17" fmla="*/ 35 h 70"/>
                      <a:gd name="T18" fmla="*/ 44 w 46"/>
                      <a:gd name="T19" fmla="*/ 44 h 70"/>
                      <a:gd name="T20" fmla="*/ 41 w 46"/>
                      <a:gd name="T21" fmla="*/ 51 h 70"/>
                      <a:gd name="T22" fmla="*/ 35 w 46"/>
                      <a:gd name="T23" fmla="*/ 57 h 70"/>
                      <a:gd name="T24" fmla="*/ 30 w 46"/>
                      <a:gd name="T25" fmla="*/ 58 h 70"/>
                      <a:gd name="T26" fmla="*/ 22 w 46"/>
                      <a:gd name="T27" fmla="*/ 60 h 70"/>
                      <a:gd name="T28" fmla="*/ 0 w 46"/>
                      <a:gd name="T29" fmla="*/ 60 h 70"/>
                      <a:gd name="T30" fmla="*/ 0 w 46"/>
                      <a:gd name="T31" fmla="*/ 0 h 70"/>
                      <a:gd name="T32" fmla="*/ 22 w 46"/>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70"/>
                      <a:gd name="T53" fmla="*/ 46 w 46"/>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70">
                        <a:moveTo>
                          <a:pt x="22" y="0"/>
                        </a:moveTo>
                        <a:lnTo>
                          <a:pt x="28" y="0"/>
                        </a:lnTo>
                        <a:lnTo>
                          <a:pt x="33" y="2"/>
                        </a:lnTo>
                        <a:lnTo>
                          <a:pt x="39" y="3"/>
                        </a:lnTo>
                        <a:lnTo>
                          <a:pt x="43" y="9"/>
                        </a:lnTo>
                        <a:lnTo>
                          <a:pt x="44" y="15"/>
                        </a:lnTo>
                        <a:lnTo>
                          <a:pt x="46" y="24"/>
                        </a:lnTo>
                        <a:lnTo>
                          <a:pt x="46" y="33"/>
                        </a:lnTo>
                        <a:lnTo>
                          <a:pt x="46" y="44"/>
                        </a:lnTo>
                        <a:lnTo>
                          <a:pt x="44" y="54"/>
                        </a:lnTo>
                        <a:lnTo>
                          <a:pt x="41" y="61"/>
                        </a:lnTo>
                        <a:lnTo>
                          <a:pt x="35" y="67"/>
                        </a:lnTo>
                        <a:lnTo>
                          <a:pt x="30" y="68"/>
                        </a:lnTo>
                        <a:lnTo>
                          <a:pt x="22" y="70"/>
                        </a:lnTo>
                        <a:lnTo>
                          <a:pt x="0" y="70"/>
                        </a:lnTo>
                        <a:lnTo>
                          <a:pt x="0" y="0"/>
                        </a:lnTo>
                        <a:lnTo>
                          <a:pt x="22"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552" name="Freeform 326"/>
                  <p:cNvSpPr>
                    <a:spLocks/>
                  </p:cNvSpPr>
                  <p:nvPr/>
                </p:nvSpPr>
                <p:spPr bwMode="auto">
                  <a:xfrm>
                    <a:off x="3452" y="1006"/>
                    <a:ext cx="90" cy="106"/>
                  </a:xfrm>
                  <a:custGeom>
                    <a:avLst/>
                    <a:gdLst>
                      <a:gd name="T0" fmla="*/ 46 w 90"/>
                      <a:gd name="T1" fmla="*/ 0 h 108"/>
                      <a:gd name="T2" fmla="*/ 0 w 90"/>
                      <a:gd name="T3" fmla="*/ 0 h 108"/>
                      <a:gd name="T4" fmla="*/ 0 w 90"/>
                      <a:gd name="T5" fmla="*/ 88 h 108"/>
                      <a:gd name="T6" fmla="*/ 46 w 90"/>
                      <a:gd name="T7" fmla="*/ 88 h 108"/>
                      <a:gd name="T8" fmla="*/ 61 w 90"/>
                      <a:gd name="T9" fmla="*/ 84 h 108"/>
                      <a:gd name="T10" fmla="*/ 72 w 90"/>
                      <a:gd name="T11" fmla="*/ 79 h 108"/>
                      <a:gd name="T12" fmla="*/ 81 w 90"/>
                      <a:gd name="T13" fmla="*/ 74 h 108"/>
                      <a:gd name="T14" fmla="*/ 89 w 90"/>
                      <a:gd name="T15" fmla="*/ 61 h 108"/>
                      <a:gd name="T16" fmla="*/ 90 w 90"/>
                      <a:gd name="T17" fmla="*/ 40 h 108"/>
                      <a:gd name="T18" fmla="*/ 89 w 90"/>
                      <a:gd name="T19" fmla="*/ 33 h 108"/>
                      <a:gd name="T20" fmla="*/ 89 w 90"/>
                      <a:gd name="T21" fmla="*/ 27 h 108"/>
                      <a:gd name="T22" fmla="*/ 85 w 90"/>
                      <a:gd name="T23" fmla="*/ 24 h 108"/>
                      <a:gd name="T24" fmla="*/ 81 w 90"/>
                      <a:gd name="T25" fmla="*/ 15 h 108"/>
                      <a:gd name="T26" fmla="*/ 76 w 90"/>
                      <a:gd name="T27" fmla="*/ 9 h 108"/>
                      <a:gd name="T28" fmla="*/ 68 w 90"/>
                      <a:gd name="T29" fmla="*/ 6 h 108"/>
                      <a:gd name="T30" fmla="*/ 63 w 90"/>
                      <a:gd name="T31" fmla="*/ 2 h 108"/>
                      <a:gd name="T32" fmla="*/ 55 w 90"/>
                      <a:gd name="T33" fmla="*/ 0 h 108"/>
                      <a:gd name="T34" fmla="*/ 46 w 90"/>
                      <a:gd name="T35" fmla="*/ 0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108"/>
                      <a:gd name="T56" fmla="*/ 90 w 90"/>
                      <a:gd name="T57" fmla="*/ 108 h 1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108">
                        <a:moveTo>
                          <a:pt x="46" y="0"/>
                        </a:moveTo>
                        <a:lnTo>
                          <a:pt x="0" y="0"/>
                        </a:lnTo>
                        <a:lnTo>
                          <a:pt x="0" y="108"/>
                        </a:lnTo>
                        <a:lnTo>
                          <a:pt x="46" y="108"/>
                        </a:lnTo>
                        <a:lnTo>
                          <a:pt x="61" y="104"/>
                        </a:lnTo>
                        <a:lnTo>
                          <a:pt x="72" y="98"/>
                        </a:lnTo>
                        <a:lnTo>
                          <a:pt x="81" y="87"/>
                        </a:lnTo>
                        <a:lnTo>
                          <a:pt x="89" y="71"/>
                        </a:lnTo>
                        <a:lnTo>
                          <a:pt x="90" y="50"/>
                        </a:lnTo>
                        <a:lnTo>
                          <a:pt x="89" y="43"/>
                        </a:lnTo>
                        <a:lnTo>
                          <a:pt x="89" y="34"/>
                        </a:lnTo>
                        <a:lnTo>
                          <a:pt x="85" y="24"/>
                        </a:lnTo>
                        <a:lnTo>
                          <a:pt x="81" y="15"/>
                        </a:lnTo>
                        <a:lnTo>
                          <a:pt x="76" y="9"/>
                        </a:lnTo>
                        <a:lnTo>
                          <a:pt x="68" y="6"/>
                        </a:lnTo>
                        <a:lnTo>
                          <a:pt x="63" y="2"/>
                        </a:lnTo>
                        <a:lnTo>
                          <a:pt x="55" y="0"/>
                        </a:lnTo>
                        <a:lnTo>
                          <a:pt x="46"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553" name="Freeform 327"/>
                  <p:cNvSpPr>
                    <a:spLocks/>
                  </p:cNvSpPr>
                  <p:nvPr/>
                </p:nvSpPr>
                <p:spPr bwMode="auto">
                  <a:xfrm>
                    <a:off x="2925" y="1160"/>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554" name="Freeform 328"/>
                  <p:cNvSpPr>
                    <a:spLocks/>
                  </p:cNvSpPr>
                  <p:nvPr/>
                </p:nvSpPr>
                <p:spPr bwMode="auto">
                  <a:xfrm>
                    <a:off x="2925" y="1160"/>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path>
                    </a:pathLst>
                  </a:custGeom>
                  <a:noFill/>
                  <a:ln w="3175">
                    <a:solidFill>
                      <a:srgbClr val="000000"/>
                    </a:solidFill>
                    <a:round/>
                    <a:headEnd/>
                    <a:tailEnd/>
                  </a:ln>
                </p:spPr>
                <p:txBody>
                  <a:bodyPr/>
                  <a:lstStyle/>
                  <a:p>
                    <a:pPr defTabSz="457200"/>
                    <a:endParaRPr lang="en-US" dirty="0">
                      <a:solidFill>
                        <a:prstClr val="black"/>
                      </a:solidFill>
                    </a:endParaRPr>
                  </a:p>
                </p:txBody>
              </p:sp>
              <p:sp>
                <p:nvSpPr>
                  <p:cNvPr id="9555" name="Freeform 329"/>
                  <p:cNvSpPr>
                    <a:spLocks/>
                  </p:cNvSpPr>
                  <p:nvPr/>
                </p:nvSpPr>
                <p:spPr bwMode="auto">
                  <a:xfrm>
                    <a:off x="2925" y="1130"/>
                    <a:ext cx="176" cy="70"/>
                  </a:xfrm>
                  <a:custGeom>
                    <a:avLst/>
                    <a:gdLst>
                      <a:gd name="T0" fmla="*/ 176 w 176"/>
                      <a:gd name="T1" fmla="*/ 35 h 71"/>
                      <a:gd name="T2" fmla="*/ 89 w 176"/>
                      <a:gd name="T3" fmla="*/ 61 h 71"/>
                      <a:gd name="T4" fmla="*/ 0 w 176"/>
                      <a:gd name="T5" fmla="*/ 30 h 71"/>
                      <a:gd name="T6" fmla="*/ 87 w 176"/>
                      <a:gd name="T7" fmla="*/ 0 h 71"/>
                      <a:gd name="T8" fmla="*/ 176 w 176"/>
                      <a:gd name="T9" fmla="*/ 35 h 71"/>
                      <a:gd name="T10" fmla="*/ 0 60000 65536"/>
                      <a:gd name="T11" fmla="*/ 0 60000 65536"/>
                      <a:gd name="T12" fmla="*/ 0 60000 65536"/>
                      <a:gd name="T13" fmla="*/ 0 60000 65536"/>
                      <a:gd name="T14" fmla="*/ 0 60000 65536"/>
                      <a:gd name="T15" fmla="*/ 0 w 176"/>
                      <a:gd name="T16" fmla="*/ 0 h 71"/>
                      <a:gd name="T17" fmla="*/ 176 w 176"/>
                      <a:gd name="T18" fmla="*/ 71 h 71"/>
                    </a:gdLst>
                    <a:ahLst/>
                    <a:cxnLst>
                      <a:cxn ang="T10">
                        <a:pos x="T0" y="T1"/>
                      </a:cxn>
                      <a:cxn ang="T11">
                        <a:pos x="T2" y="T3"/>
                      </a:cxn>
                      <a:cxn ang="T12">
                        <a:pos x="T4" y="T5"/>
                      </a:cxn>
                      <a:cxn ang="T13">
                        <a:pos x="T6" y="T7"/>
                      </a:cxn>
                      <a:cxn ang="T14">
                        <a:pos x="T8" y="T9"/>
                      </a:cxn>
                    </a:cxnLst>
                    <a:rect l="T15" t="T16" r="T17" b="T18"/>
                    <a:pathLst>
                      <a:path w="176" h="71">
                        <a:moveTo>
                          <a:pt x="176" y="39"/>
                        </a:moveTo>
                        <a:lnTo>
                          <a:pt x="89" y="71"/>
                        </a:lnTo>
                        <a:lnTo>
                          <a:pt x="0" y="30"/>
                        </a:lnTo>
                        <a:lnTo>
                          <a:pt x="87" y="0"/>
                        </a:lnTo>
                        <a:lnTo>
                          <a:pt x="176" y="39"/>
                        </a:lnTo>
                        <a:close/>
                      </a:path>
                    </a:pathLst>
                  </a:custGeom>
                  <a:solidFill>
                    <a:srgbClr val="6666FF"/>
                  </a:solidFill>
                  <a:ln w="0">
                    <a:solidFill>
                      <a:srgbClr val="6666FF"/>
                    </a:solidFill>
                    <a:round/>
                    <a:headEnd/>
                    <a:tailEnd/>
                  </a:ln>
                </p:spPr>
                <p:txBody>
                  <a:bodyPr/>
                  <a:lstStyle/>
                  <a:p>
                    <a:pPr defTabSz="457200"/>
                    <a:endParaRPr lang="en-US" dirty="0">
                      <a:solidFill>
                        <a:prstClr val="black"/>
                      </a:solidFill>
                    </a:endParaRPr>
                  </a:p>
                </p:txBody>
              </p:sp>
              <p:sp>
                <p:nvSpPr>
                  <p:cNvPr id="9556" name="Freeform 330"/>
                  <p:cNvSpPr>
                    <a:spLocks/>
                  </p:cNvSpPr>
                  <p:nvPr/>
                </p:nvSpPr>
                <p:spPr bwMode="auto">
                  <a:xfrm>
                    <a:off x="3014" y="1169"/>
                    <a:ext cx="87" cy="119"/>
                  </a:xfrm>
                  <a:custGeom>
                    <a:avLst/>
                    <a:gdLst>
                      <a:gd name="T0" fmla="*/ 0 w 87"/>
                      <a:gd name="T1" fmla="*/ 101 h 121"/>
                      <a:gd name="T2" fmla="*/ 0 w 87"/>
                      <a:gd name="T3" fmla="*/ 30 h 121"/>
                      <a:gd name="T4" fmla="*/ 87 w 87"/>
                      <a:gd name="T5" fmla="*/ 0 h 121"/>
                      <a:gd name="T6" fmla="*/ 87 w 87"/>
                      <a:gd name="T7" fmla="*/ 76 h 121"/>
                      <a:gd name="T8" fmla="*/ 0 w 87"/>
                      <a:gd name="T9" fmla="*/ 101 h 121"/>
                      <a:gd name="T10" fmla="*/ 0 60000 65536"/>
                      <a:gd name="T11" fmla="*/ 0 60000 65536"/>
                      <a:gd name="T12" fmla="*/ 0 60000 65536"/>
                      <a:gd name="T13" fmla="*/ 0 60000 65536"/>
                      <a:gd name="T14" fmla="*/ 0 60000 65536"/>
                      <a:gd name="T15" fmla="*/ 0 w 87"/>
                      <a:gd name="T16" fmla="*/ 0 h 121"/>
                      <a:gd name="T17" fmla="*/ 87 w 87"/>
                      <a:gd name="T18" fmla="*/ 121 h 121"/>
                    </a:gdLst>
                    <a:ahLst/>
                    <a:cxnLst>
                      <a:cxn ang="T10">
                        <a:pos x="T0" y="T1"/>
                      </a:cxn>
                      <a:cxn ang="T11">
                        <a:pos x="T2" y="T3"/>
                      </a:cxn>
                      <a:cxn ang="T12">
                        <a:pos x="T4" y="T5"/>
                      </a:cxn>
                      <a:cxn ang="T13">
                        <a:pos x="T6" y="T7"/>
                      </a:cxn>
                      <a:cxn ang="T14">
                        <a:pos x="T8" y="T9"/>
                      </a:cxn>
                    </a:cxnLst>
                    <a:rect l="T15" t="T16" r="T17" b="T18"/>
                    <a:pathLst>
                      <a:path w="87" h="121">
                        <a:moveTo>
                          <a:pt x="0" y="121"/>
                        </a:moveTo>
                        <a:lnTo>
                          <a:pt x="0" y="32"/>
                        </a:lnTo>
                        <a:lnTo>
                          <a:pt x="87" y="0"/>
                        </a:lnTo>
                        <a:lnTo>
                          <a:pt x="87" y="86"/>
                        </a:lnTo>
                        <a:lnTo>
                          <a:pt x="0" y="121"/>
                        </a:lnTo>
                        <a:close/>
                      </a:path>
                    </a:pathLst>
                  </a:custGeom>
                  <a:solidFill>
                    <a:srgbClr val="6666FF"/>
                  </a:solidFill>
                  <a:ln w="0">
                    <a:solidFill>
                      <a:srgbClr val="6666FF"/>
                    </a:solidFill>
                    <a:round/>
                    <a:headEnd/>
                    <a:tailEnd/>
                  </a:ln>
                </p:spPr>
                <p:txBody>
                  <a:bodyPr/>
                  <a:lstStyle/>
                  <a:p>
                    <a:pPr defTabSz="457200"/>
                    <a:endParaRPr lang="en-US" dirty="0">
                      <a:solidFill>
                        <a:prstClr val="black"/>
                      </a:solidFill>
                    </a:endParaRPr>
                  </a:p>
                </p:txBody>
              </p:sp>
              <p:sp>
                <p:nvSpPr>
                  <p:cNvPr id="9557" name="Freeform 332"/>
                  <p:cNvSpPr>
                    <a:spLocks/>
                  </p:cNvSpPr>
                  <p:nvPr/>
                </p:nvSpPr>
                <p:spPr bwMode="auto">
                  <a:xfrm>
                    <a:off x="3099" y="1110"/>
                    <a:ext cx="238" cy="105"/>
                  </a:xfrm>
                  <a:custGeom>
                    <a:avLst/>
                    <a:gdLst>
                      <a:gd name="T0" fmla="*/ 238 w 238"/>
                      <a:gd name="T1" fmla="*/ 0 h 106"/>
                      <a:gd name="T2" fmla="*/ 206 w 238"/>
                      <a:gd name="T3" fmla="*/ 30 h 106"/>
                      <a:gd name="T4" fmla="*/ 184 w 238"/>
                      <a:gd name="T5" fmla="*/ 15 h 106"/>
                      <a:gd name="T6" fmla="*/ 165 w 238"/>
                      <a:gd name="T7" fmla="*/ 41 h 106"/>
                      <a:gd name="T8" fmla="*/ 145 w 238"/>
                      <a:gd name="T9" fmla="*/ 26 h 106"/>
                      <a:gd name="T10" fmla="*/ 132 w 238"/>
                      <a:gd name="T11" fmla="*/ 53 h 106"/>
                      <a:gd name="T12" fmla="*/ 112 w 238"/>
                      <a:gd name="T13" fmla="*/ 43 h 106"/>
                      <a:gd name="T14" fmla="*/ 100 w 238"/>
                      <a:gd name="T15" fmla="*/ 61 h 106"/>
                      <a:gd name="T16" fmla="*/ 78 w 238"/>
                      <a:gd name="T17" fmla="*/ 53 h 106"/>
                      <a:gd name="T18" fmla="*/ 67 w 238"/>
                      <a:gd name="T19" fmla="*/ 73 h 106"/>
                      <a:gd name="T20" fmla="*/ 45 w 238"/>
                      <a:gd name="T21" fmla="*/ 59 h 106"/>
                      <a:gd name="T22" fmla="*/ 32 w 238"/>
                      <a:gd name="T23" fmla="*/ 86 h 106"/>
                      <a:gd name="T24" fmla="*/ 15 w 238"/>
                      <a:gd name="T25" fmla="*/ 68 h 106"/>
                      <a:gd name="T26" fmla="*/ 0 w 238"/>
                      <a:gd name="T27" fmla="*/ 96 h 1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8"/>
                      <a:gd name="T43" fmla="*/ 0 h 106"/>
                      <a:gd name="T44" fmla="*/ 238 w 238"/>
                      <a:gd name="T45" fmla="*/ 106 h 1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8" h="106">
                        <a:moveTo>
                          <a:pt x="238" y="0"/>
                        </a:moveTo>
                        <a:lnTo>
                          <a:pt x="206" y="30"/>
                        </a:lnTo>
                        <a:lnTo>
                          <a:pt x="184" y="15"/>
                        </a:lnTo>
                        <a:lnTo>
                          <a:pt x="165" y="41"/>
                        </a:lnTo>
                        <a:lnTo>
                          <a:pt x="145" y="26"/>
                        </a:lnTo>
                        <a:lnTo>
                          <a:pt x="132" y="54"/>
                        </a:lnTo>
                        <a:lnTo>
                          <a:pt x="112" y="43"/>
                        </a:lnTo>
                        <a:lnTo>
                          <a:pt x="100" y="71"/>
                        </a:lnTo>
                        <a:lnTo>
                          <a:pt x="78" y="56"/>
                        </a:lnTo>
                        <a:lnTo>
                          <a:pt x="67" y="83"/>
                        </a:lnTo>
                        <a:lnTo>
                          <a:pt x="45" y="69"/>
                        </a:lnTo>
                        <a:lnTo>
                          <a:pt x="32" y="96"/>
                        </a:lnTo>
                        <a:lnTo>
                          <a:pt x="15" y="78"/>
                        </a:lnTo>
                        <a:lnTo>
                          <a:pt x="0" y="106"/>
                        </a:lnTo>
                      </a:path>
                    </a:pathLst>
                  </a:custGeom>
                  <a:noFill/>
                  <a:ln w="11113">
                    <a:solidFill>
                      <a:srgbClr val="0000FF"/>
                    </a:solidFill>
                    <a:round/>
                    <a:headEnd/>
                    <a:tailEnd/>
                  </a:ln>
                </p:spPr>
                <p:txBody>
                  <a:bodyPr/>
                  <a:lstStyle/>
                  <a:p>
                    <a:pPr defTabSz="457200"/>
                    <a:endParaRPr lang="en-US" dirty="0">
                      <a:solidFill>
                        <a:prstClr val="black"/>
                      </a:solidFill>
                    </a:endParaRPr>
                  </a:p>
                </p:txBody>
              </p:sp>
              <p:sp>
                <p:nvSpPr>
                  <p:cNvPr id="9558" name="Line 333"/>
                  <p:cNvSpPr>
                    <a:spLocks noChangeShapeType="1"/>
                  </p:cNvSpPr>
                  <p:nvPr/>
                </p:nvSpPr>
                <p:spPr bwMode="auto">
                  <a:xfrm flipV="1">
                    <a:off x="2877" y="1234"/>
                    <a:ext cx="92" cy="40"/>
                  </a:xfrm>
                  <a:prstGeom prst="line">
                    <a:avLst/>
                  </a:prstGeom>
                  <a:noFill/>
                  <a:ln w="11113">
                    <a:solidFill>
                      <a:srgbClr val="0000FF"/>
                    </a:solidFill>
                    <a:round/>
                    <a:headEnd/>
                    <a:tailEnd/>
                  </a:ln>
                </p:spPr>
                <p:txBody>
                  <a:bodyPr/>
                  <a:lstStyle/>
                  <a:p>
                    <a:pPr defTabSz="457200"/>
                    <a:endParaRPr lang="en-US" dirty="0">
                      <a:solidFill>
                        <a:prstClr val="black"/>
                      </a:solidFill>
                    </a:endParaRPr>
                  </a:p>
                </p:txBody>
              </p:sp>
            </p:grpSp>
            <p:sp>
              <p:nvSpPr>
                <p:cNvPr id="9541" name="Freeform 331"/>
                <p:cNvSpPr>
                  <a:spLocks/>
                </p:cNvSpPr>
                <p:nvPr/>
              </p:nvSpPr>
              <p:spPr bwMode="auto">
                <a:xfrm>
                  <a:off x="2400" y="1275"/>
                  <a:ext cx="477" cy="636"/>
                </a:xfrm>
                <a:custGeom>
                  <a:avLst/>
                  <a:gdLst>
                    <a:gd name="T0" fmla="*/ 0 w 477"/>
                    <a:gd name="T1" fmla="*/ 636 h 636"/>
                    <a:gd name="T2" fmla="*/ 247 w 477"/>
                    <a:gd name="T3" fmla="*/ 493 h 636"/>
                    <a:gd name="T4" fmla="*/ 477 w 477"/>
                    <a:gd name="T5" fmla="*/ 0 h 636"/>
                    <a:gd name="T6" fmla="*/ 0 60000 65536"/>
                    <a:gd name="T7" fmla="*/ 0 60000 65536"/>
                    <a:gd name="T8" fmla="*/ 0 60000 65536"/>
                    <a:gd name="T9" fmla="*/ 0 w 477"/>
                    <a:gd name="T10" fmla="*/ 0 h 636"/>
                    <a:gd name="T11" fmla="*/ 477 w 477"/>
                    <a:gd name="T12" fmla="*/ 636 h 636"/>
                  </a:gdLst>
                  <a:ahLst/>
                  <a:cxnLst>
                    <a:cxn ang="T6">
                      <a:pos x="T0" y="T1"/>
                    </a:cxn>
                    <a:cxn ang="T7">
                      <a:pos x="T2" y="T3"/>
                    </a:cxn>
                    <a:cxn ang="T8">
                      <a:pos x="T4" y="T5"/>
                    </a:cxn>
                  </a:cxnLst>
                  <a:rect l="T9" t="T10" r="T11" b="T12"/>
                  <a:pathLst>
                    <a:path w="477" h="636">
                      <a:moveTo>
                        <a:pt x="0" y="636"/>
                      </a:moveTo>
                      <a:lnTo>
                        <a:pt x="247" y="493"/>
                      </a:lnTo>
                      <a:lnTo>
                        <a:pt x="477" y="0"/>
                      </a:lnTo>
                    </a:path>
                  </a:pathLst>
                </a:custGeom>
                <a:noFill/>
                <a:ln w="11113">
                  <a:solidFill>
                    <a:srgbClr val="0000FF"/>
                  </a:solidFill>
                  <a:round/>
                  <a:headEnd/>
                  <a:tailEnd/>
                </a:ln>
              </p:spPr>
              <p:txBody>
                <a:bodyPr/>
                <a:lstStyle/>
                <a:p>
                  <a:pPr defTabSz="457200"/>
                  <a:endParaRPr lang="en-US" dirty="0">
                    <a:solidFill>
                      <a:prstClr val="black"/>
                    </a:solidFill>
                  </a:endParaRPr>
                </a:p>
              </p:txBody>
            </p:sp>
          </p:grpSp>
          <p:grpSp>
            <p:nvGrpSpPr>
              <p:cNvPr id="6" name="Group 429"/>
              <p:cNvGrpSpPr>
                <a:grpSpLocks/>
              </p:cNvGrpSpPr>
              <p:nvPr/>
            </p:nvGrpSpPr>
            <p:grpSpPr bwMode="auto">
              <a:xfrm>
                <a:off x="962025" y="2286001"/>
                <a:ext cx="4654551" cy="2616201"/>
                <a:chOff x="558" y="1440"/>
                <a:chExt cx="2932" cy="1648"/>
              </a:xfrm>
            </p:grpSpPr>
            <p:sp>
              <p:nvSpPr>
                <p:cNvPr id="9348" name="Freeform 135"/>
                <p:cNvSpPr>
                  <a:spLocks/>
                </p:cNvSpPr>
                <p:nvPr/>
              </p:nvSpPr>
              <p:spPr bwMode="auto">
                <a:xfrm>
                  <a:off x="672" y="2400"/>
                  <a:ext cx="1687" cy="688"/>
                </a:xfrm>
                <a:custGeom>
                  <a:avLst/>
                  <a:gdLst>
                    <a:gd name="T0" fmla="*/ 934 w 1687"/>
                    <a:gd name="T1" fmla="*/ 0 h 688"/>
                    <a:gd name="T2" fmla="*/ 794 w 1687"/>
                    <a:gd name="T3" fmla="*/ 17 h 688"/>
                    <a:gd name="T4" fmla="*/ 756 w 1687"/>
                    <a:gd name="T5" fmla="*/ 39 h 688"/>
                    <a:gd name="T6" fmla="*/ 727 w 1687"/>
                    <a:gd name="T7" fmla="*/ 60 h 688"/>
                    <a:gd name="T8" fmla="*/ 705 w 1687"/>
                    <a:gd name="T9" fmla="*/ 76 h 688"/>
                    <a:gd name="T10" fmla="*/ 692 w 1687"/>
                    <a:gd name="T11" fmla="*/ 89 h 688"/>
                    <a:gd name="T12" fmla="*/ 682 w 1687"/>
                    <a:gd name="T13" fmla="*/ 99 h 688"/>
                    <a:gd name="T14" fmla="*/ 680 w 1687"/>
                    <a:gd name="T15" fmla="*/ 101 h 688"/>
                    <a:gd name="T16" fmla="*/ 649 w 1687"/>
                    <a:gd name="T17" fmla="*/ 136 h 688"/>
                    <a:gd name="T18" fmla="*/ 628 w 1687"/>
                    <a:gd name="T19" fmla="*/ 169 h 688"/>
                    <a:gd name="T20" fmla="*/ 616 w 1687"/>
                    <a:gd name="T21" fmla="*/ 202 h 688"/>
                    <a:gd name="T22" fmla="*/ 612 w 1687"/>
                    <a:gd name="T23" fmla="*/ 232 h 688"/>
                    <a:gd name="T24" fmla="*/ 614 w 1687"/>
                    <a:gd name="T25" fmla="*/ 260 h 688"/>
                    <a:gd name="T26" fmla="*/ 617 w 1687"/>
                    <a:gd name="T27" fmla="*/ 286 h 688"/>
                    <a:gd name="T28" fmla="*/ 627 w 1687"/>
                    <a:gd name="T29" fmla="*/ 308 h 688"/>
                    <a:gd name="T30" fmla="*/ 634 w 1687"/>
                    <a:gd name="T31" fmla="*/ 325 h 688"/>
                    <a:gd name="T32" fmla="*/ 643 w 1687"/>
                    <a:gd name="T33" fmla="*/ 338 h 688"/>
                    <a:gd name="T34" fmla="*/ 649 w 1687"/>
                    <a:gd name="T35" fmla="*/ 347 h 688"/>
                    <a:gd name="T36" fmla="*/ 651 w 1687"/>
                    <a:gd name="T37" fmla="*/ 349 h 688"/>
                    <a:gd name="T38" fmla="*/ 682 w 1687"/>
                    <a:gd name="T39" fmla="*/ 384 h 688"/>
                    <a:gd name="T40" fmla="*/ 719 w 1687"/>
                    <a:gd name="T41" fmla="*/ 412 h 688"/>
                    <a:gd name="T42" fmla="*/ 758 w 1687"/>
                    <a:gd name="T43" fmla="*/ 434 h 688"/>
                    <a:gd name="T44" fmla="*/ 797 w 1687"/>
                    <a:gd name="T45" fmla="*/ 451 h 688"/>
                    <a:gd name="T46" fmla="*/ 834 w 1687"/>
                    <a:gd name="T47" fmla="*/ 462 h 688"/>
                    <a:gd name="T48" fmla="*/ 866 w 1687"/>
                    <a:gd name="T49" fmla="*/ 471 h 688"/>
                    <a:gd name="T50" fmla="*/ 892 w 1687"/>
                    <a:gd name="T51" fmla="*/ 477 h 688"/>
                    <a:gd name="T52" fmla="*/ 910 w 1687"/>
                    <a:gd name="T53" fmla="*/ 479 h 688"/>
                    <a:gd name="T54" fmla="*/ 916 w 1687"/>
                    <a:gd name="T55" fmla="*/ 481 h 688"/>
                    <a:gd name="T56" fmla="*/ 992 w 1687"/>
                    <a:gd name="T57" fmla="*/ 486 h 688"/>
                    <a:gd name="T58" fmla="*/ 1059 w 1687"/>
                    <a:gd name="T59" fmla="*/ 488 h 688"/>
                    <a:gd name="T60" fmla="*/ 1114 w 1687"/>
                    <a:gd name="T61" fmla="*/ 488 h 688"/>
                    <a:gd name="T62" fmla="*/ 1161 w 1687"/>
                    <a:gd name="T63" fmla="*/ 486 h 688"/>
                    <a:gd name="T64" fmla="*/ 1198 w 1687"/>
                    <a:gd name="T65" fmla="*/ 482 h 688"/>
                    <a:gd name="T66" fmla="*/ 1227 w 1687"/>
                    <a:gd name="T67" fmla="*/ 479 h 688"/>
                    <a:gd name="T68" fmla="*/ 1250 w 1687"/>
                    <a:gd name="T69" fmla="*/ 473 h 688"/>
                    <a:gd name="T70" fmla="*/ 1265 w 1687"/>
                    <a:gd name="T71" fmla="*/ 470 h 688"/>
                    <a:gd name="T72" fmla="*/ 1274 w 1687"/>
                    <a:gd name="T73" fmla="*/ 468 h 688"/>
                    <a:gd name="T74" fmla="*/ 1277 w 1687"/>
                    <a:gd name="T75" fmla="*/ 466 h 688"/>
                    <a:gd name="T76" fmla="*/ 1320 w 1687"/>
                    <a:gd name="T77" fmla="*/ 453 h 688"/>
                    <a:gd name="T78" fmla="*/ 1361 w 1687"/>
                    <a:gd name="T79" fmla="*/ 436 h 688"/>
                    <a:gd name="T80" fmla="*/ 1402 w 1687"/>
                    <a:gd name="T81" fmla="*/ 419 h 688"/>
                    <a:gd name="T82" fmla="*/ 1441 w 1687"/>
                    <a:gd name="T83" fmla="*/ 401 h 688"/>
                    <a:gd name="T84" fmla="*/ 1478 w 1687"/>
                    <a:gd name="T85" fmla="*/ 382 h 688"/>
                    <a:gd name="T86" fmla="*/ 1509 w 1687"/>
                    <a:gd name="T87" fmla="*/ 364 h 688"/>
                    <a:gd name="T88" fmla="*/ 1537 w 1687"/>
                    <a:gd name="T89" fmla="*/ 347 h 688"/>
                    <a:gd name="T90" fmla="*/ 1561 w 1687"/>
                    <a:gd name="T91" fmla="*/ 332 h 688"/>
                    <a:gd name="T92" fmla="*/ 1578 w 1687"/>
                    <a:gd name="T93" fmla="*/ 321 h 688"/>
                    <a:gd name="T94" fmla="*/ 1589 w 1687"/>
                    <a:gd name="T95" fmla="*/ 314 h 688"/>
                    <a:gd name="T96" fmla="*/ 1593 w 1687"/>
                    <a:gd name="T97" fmla="*/ 312 h 688"/>
                    <a:gd name="T98" fmla="*/ 1687 w 1687"/>
                    <a:gd name="T99" fmla="*/ 317 h 688"/>
                    <a:gd name="T100" fmla="*/ 1096 w 1687"/>
                    <a:gd name="T101" fmla="*/ 651 h 688"/>
                    <a:gd name="T102" fmla="*/ 1092 w 1687"/>
                    <a:gd name="T103" fmla="*/ 653 h 688"/>
                    <a:gd name="T104" fmla="*/ 1079 w 1687"/>
                    <a:gd name="T105" fmla="*/ 657 h 688"/>
                    <a:gd name="T106" fmla="*/ 1059 w 1687"/>
                    <a:gd name="T107" fmla="*/ 664 h 688"/>
                    <a:gd name="T108" fmla="*/ 1033 w 1687"/>
                    <a:gd name="T109" fmla="*/ 672 h 688"/>
                    <a:gd name="T110" fmla="*/ 999 w 1687"/>
                    <a:gd name="T111" fmla="*/ 679 h 688"/>
                    <a:gd name="T112" fmla="*/ 960 w 1687"/>
                    <a:gd name="T113" fmla="*/ 685 h 688"/>
                    <a:gd name="T114" fmla="*/ 916 w 1687"/>
                    <a:gd name="T115" fmla="*/ 688 h 688"/>
                    <a:gd name="T116" fmla="*/ 868 w 1687"/>
                    <a:gd name="T117" fmla="*/ 688 h 688"/>
                    <a:gd name="T118" fmla="*/ 0 w 1687"/>
                    <a:gd name="T119" fmla="*/ 668 h 6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87"/>
                    <a:gd name="T181" fmla="*/ 0 h 688"/>
                    <a:gd name="T182" fmla="*/ 1687 w 1687"/>
                    <a:gd name="T183" fmla="*/ 688 h 6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87" h="688">
                      <a:moveTo>
                        <a:pt x="934" y="0"/>
                      </a:moveTo>
                      <a:lnTo>
                        <a:pt x="794" y="17"/>
                      </a:lnTo>
                      <a:lnTo>
                        <a:pt x="756" y="39"/>
                      </a:lnTo>
                      <a:lnTo>
                        <a:pt x="727" y="60"/>
                      </a:lnTo>
                      <a:lnTo>
                        <a:pt x="705" y="76"/>
                      </a:lnTo>
                      <a:lnTo>
                        <a:pt x="692" y="89"/>
                      </a:lnTo>
                      <a:lnTo>
                        <a:pt x="682" y="99"/>
                      </a:lnTo>
                      <a:lnTo>
                        <a:pt x="680" y="101"/>
                      </a:lnTo>
                      <a:lnTo>
                        <a:pt x="649" y="136"/>
                      </a:lnTo>
                      <a:lnTo>
                        <a:pt x="628" y="169"/>
                      </a:lnTo>
                      <a:lnTo>
                        <a:pt x="616" y="202"/>
                      </a:lnTo>
                      <a:lnTo>
                        <a:pt x="612" y="232"/>
                      </a:lnTo>
                      <a:lnTo>
                        <a:pt x="614" y="260"/>
                      </a:lnTo>
                      <a:lnTo>
                        <a:pt x="617" y="286"/>
                      </a:lnTo>
                      <a:lnTo>
                        <a:pt x="627" y="308"/>
                      </a:lnTo>
                      <a:lnTo>
                        <a:pt x="634" y="325"/>
                      </a:lnTo>
                      <a:lnTo>
                        <a:pt x="643" y="338"/>
                      </a:lnTo>
                      <a:lnTo>
                        <a:pt x="649" y="347"/>
                      </a:lnTo>
                      <a:lnTo>
                        <a:pt x="651" y="349"/>
                      </a:lnTo>
                      <a:lnTo>
                        <a:pt x="682" y="384"/>
                      </a:lnTo>
                      <a:lnTo>
                        <a:pt x="719" y="412"/>
                      </a:lnTo>
                      <a:lnTo>
                        <a:pt x="758" y="434"/>
                      </a:lnTo>
                      <a:lnTo>
                        <a:pt x="797" y="451"/>
                      </a:lnTo>
                      <a:lnTo>
                        <a:pt x="834" y="462"/>
                      </a:lnTo>
                      <a:lnTo>
                        <a:pt x="866" y="471"/>
                      </a:lnTo>
                      <a:lnTo>
                        <a:pt x="892" y="477"/>
                      </a:lnTo>
                      <a:lnTo>
                        <a:pt x="910" y="479"/>
                      </a:lnTo>
                      <a:lnTo>
                        <a:pt x="916" y="481"/>
                      </a:lnTo>
                      <a:lnTo>
                        <a:pt x="992" y="486"/>
                      </a:lnTo>
                      <a:lnTo>
                        <a:pt x="1059" y="488"/>
                      </a:lnTo>
                      <a:lnTo>
                        <a:pt x="1114" y="488"/>
                      </a:lnTo>
                      <a:lnTo>
                        <a:pt x="1161" y="486"/>
                      </a:lnTo>
                      <a:lnTo>
                        <a:pt x="1198" y="482"/>
                      </a:lnTo>
                      <a:lnTo>
                        <a:pt x="1227" y="479"/>
                      </a:lnTo>
                      <a:lnTo>
                        <a:pt x="1250" y="473"/>
                      </a:lnTo>
                      <a:lnTo>
                        <a:pt x="1265" y="470"/>
                      </a:lnTo>
                      <a:lnTo>
                        <a:pt x="1274" y="468"/>
                      </a:lnTo>
                      <a:lnTo>
                        <a:pt x="1277" y="466"/>
                      </a:lnTo>
                      <a:lnTo>
                        <a:pt x="1320" y="453"/>
                      </a:lnTo>
                      <a:lnTo>
                        <a:pt x="1361" y="436"/>
                      </a:lnTo>
                      <a:lnTo>
                        <a:pt x="1402" y="419"/>
                      </a:lnTo>
                      <a:lnTo>
                        <a:pt x="1441" y="401"/>
                      </a:lnTo>
                      <a:lnTo>
                        <a:pt x="1478" y="382"/>
                      </a:lnTo>
                      <a:lnTo>
                        <a:pt x="1509" y="364"/>
                      </a:lnTo>
                      <a:lnTo>
                        <a:pt x="1537" y="347"/>
                      </a:lnTo>
                      <a:lnTo>
                        <a:pt x="1561" y="332"/>
                      </a:lnTo>
                      <a:lnTo>
                        <a:pt x="1578" y="321"/>
                      </a:lnTo>
                      <a:lnTo>
                        <a:pt x="1589" y="314"/>
                      </a:lnTo>
                      <a:lnTo>
                        <a:pt x="1593" y="312"/>
                      </a:lnTo>
                      <a:lnTo>
                        <a:pt x="1687" y="317"/>
                      </a:lnTo>
                      <a:lnTo>
                        <a:pt x="1096" y="651"/>
                      </a:lnTo>
                      <a:lnTo>
                        <a:pt x="1092" y="653"/>
                      </a:lnTo>
                      <a:lnTo>
                        <a:pt x="1079" y="657"/>
                      </a:lnTo>
                      <a:lnTo>
                        <a:pt x="1059" y="664"/>
                      </a:lnTo>
                      <a:lnTo>
                        <a:pt x="1033" y="672"/>
                      </a:lnTo>
                      <a:lnTo>
                        <a:pt x="999" y="679"/>
                      </a:lnTo>
                      <a:lnTo>
                        <a:pt x="960" y="685"/>
                      </a:lnTo>
                      <a:lnTo>
                        <a:pt x="916" y="688"/>
                      </a:lnTo>
                      <a:lnTo>
                        <a:pt x="868" y="688"/>
                      </a:lnTo>
                      <a:lnTo>
                        <a:pt x="0" y="668"/>
                      </a:lnTo>
                    </a:path>
                  </a:pathLst>
                </a:custGeom>
                <a:noFill/>
                <a:ln w="11113">
                  <a:solidFill>
                    <a:srgbClr val="FF0000"/>
                  </a:solidFill>
                  <a:round/>
                  <a:headEnd/>
                  <a:tailEnd/>
                </a:ln>
              </p:spPr>
              <p:txBody>
                <a:bodyPr/>
                <a:lstStyle/>
                <a:p>
                  <a:pPr defTabSz="457200"/>
                  <a:endParaRPr lang="en-US" dirty="0">
                    <a:solidFill>
                      <a:prstClr val="black"/>
                    </a:solidFill>
                  </a:endParaRPr>
                </a:p>
              </p:txBody>
            </p:sp>
            <p:grpSp>
              <p:nvGrpSpPr>
                <p:cNvPr id="7" name="Group 428"/>
                <p:cNvGrpSpPr>
                  <a:grpSpLocks/>
                </p:cNvGrpSpPr>
                <p:nvPr/>
              </p:nvGrpSpPr>
              <p:grpSpPr bwMode="auto">
                <a:xfrm>
                  <a:off x="558" y="1440"/>
                  <a:ext cx="2932" cy="1485"/>
                  <a:chOff x="558" y="1440"/>
                  <a:chExt cx="2932" cy="1485"/>
                </a:xfrm>
              </p:grpSpPr>
              <p:grpSp>
                <p:nvGrpSpPr>
                  <p:cNvPr id="8" name="Group 425"/>
                  <p:cNvGrpSpPr>
                    <a:grpSpLocks/>
                  </p:cNvGrpSpPr>
                  <p:nvPr/>
                </p:nvGrpSpPr>
                <p:grpSpPr bwMode="auto">
                  <a:xfrm>
                    <a:off x="944" y="1440"/>
                    <a:ext cx="2546" cy="1485"/>
                    <a:chOff x="944" y="1440"/>
                    <a:chExt cx="2546" cy="1485"/>
                  </a:xfrm>
                </p:grpSpPr>
                <p:sp>
                  <p:nvSpPr>
                    <p:cNvPr id="9352" name="Freeform 118"/>
                    <p:cNvSpPr>
                      <a:spLocks/>
                    </p:cNvSpPr>
                    <p:nvPr/>
                  </p:nvSpPr>
                  <p:spPr bwMode="auto">
                    <a:xfrm>
                      <a:off x="1603" y="1964"/>
                      <a:ext cx="665" cy="401"/>
                    </a:xfrm>
                    <a:custGeom>
                      <a:avLst/>
                      <a:gdLst>
                        <a:gd name="T0" fmla="*/ 647 w 665"/>
                        <a:gd name="T1" fmla="*/ 0 h 401"/>
                        <a:gd name="T2" fmla="*/ 647 w 665"/>
                        <a:gd name="T3" fmla="*/ 2 h 401"/>
                        <a:gd name="T4" fmla="*/ 651 w 665"/>
                        <a:gd name="T5" fmla="*/ 4 h 401"/>
                        <a:gd name="T6" fmla="*/ 654 w 665"/>
                        <a:gd name="T7" fmla="*/ 6 h 401"/>
                        <a:gd name="T8" fmla="*/ 658 w 665"/>
                        <a:gd name="T9" fmla="*/ 10 h 401"/>
                        <a:gd name="T10" fmla="*/ 662 w 665"/>
                        <a:gd name="T11" fmla="*/ 13 h 401"/>
                        <a:gd name="T12" fmla="*/ 664 w 665"/>
                        <a:gd name="T13" fmla="*/ 19 h 401"/>
                        <a:gd name="T14" fmla="*/ 665 w 665"/>
                        <a:gd name="T15" fmla="*/ 23 h 401"/>
                        <a:gd name="T16" fmla="*/ 15 w 665"/>
                        <a:gd name="T17" fmla="*/ 401 h 401"/>
                        <a:gd name="T18" fmla="*/ 0 w 665"/>
                        <a:gd name="T19" fmla="*/ 379 h 401"/>
                        <a:gd name="T20" fmla="*/ 647 w 665"/>
                        <a:gd name="T21" fmla="*/ 0 h 4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5"/>
                        <a:gd name="T34" fmla="*/ 0 h 401"/>
                        <a:gd name="T35" fmla="*/ 665 w 665"/>
                        <a:gd name="T36" fmla="*/ 401 h 4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5" h="401">
                          <a:moveTo>
                            <a:pt x="647" y="0"/>
                          </a:moveTo>
                          <a:lnTo>
                            <a:pt x="647" y="2"/>
                          </a:lnTo>
                          <a:lnTo>
                            <a:pt x="651" y="4"/>
                          </a:lnTo>
                          <a:lnTo>
                            <a:pt x="654" y="6"/>
                          </a:lnTo>
                          <a:lnTo>
                            <a:pt x="658" y="10"/>
                          </a:lnTo>
                          <a:lnTo>
                            <a:pt x="662" y="13"/>
                          </a:lnTo>
                          <a:lnTo>
                            <a:pt x="664" y="19"/>
                          </a:lnTo>
                          <a:lnTo>
                            <a:pt x="665" y="23"/>
                          </a:lnTo>
                          <a:lnTo>
                            <a:pt x="15" y="401"/>
                          </a:lnTo>
                          <a:lnTo>
                            <a:pt x="0" y="379"/>
                          </a:lnTo>
                          <a:lnTo>
                            <a:pt x="647" y="0"/>
                          </a:lnTo>
                          <a:close/>
                        </a:path>
                      </a:pathLst>
                    </a:custGeom>
                    <a:solidFill>
                      <a:srgbClr val="FFD5D5"/>
                    </a:solidFill>
                    <a:ln w="0">
                      <a:solidFill>
                        <a:srgbClr val="FFD5D5"/>
                      </a:solidFill>
                      <a:round/>
                      <a:headEnd/>
                      <a:tailEnd/>
                    </a:ln>
                  </p:spPr>
                  <p:txBody>
                    <a:bodyPr/>
                    <a:lstStyle/>
                    <a:p>
                      <a:pPr defTabSz="457200"/>
                      <a:endParaRPr lang="en-US" dirty="0">
                        <a:solidFill>
                          <a:prstClr val="black"/>
                        </a:solidFill>
                      </a:endParaRPr>
                    </a:p>
                  </p:txBody>
                </p:sp>
                <p:sp>
                  <p:nvSpPr>
                    <p:cNvPr id="9353" name="Line 153"/>
                    <p:cNvSpPr>
                      <a:spLocks noChangeShapeType="1"/>
                    </p:cNvSpPr>
                    <p:nvPr/>
                  </p:nvSpPr>
                  <p:spPr bwMode="auto">
                    <a:xfrm flipH="1">
                      <a:off x="1925" y="2649"/>
                      <a:ext cx="95" cy="276"/>
                    </a:xfrm>
                    <a:prstGeom prst="line">
                      <a:avLst/>
                    </a:prstGeom>
                    <a:noFill/>
                    <a:ln w="6350">
                      <a:solidFill>
                        <a:srgbClr val="0000FF"/>
                      </a:solidFill>
                      <a:round/>
                      <a:headEnd/>
                      <a:tailEnd/>
                    </a:ln>
                  </p:spPr>
                  <p:txBody>
                    <a:bodyPr/>
                    <a:lstStyle/>
                    <a:p>
                      <a:pPr defTabSz="457200"/>
                      <a:endParaRPr lang="en-US" dirty="0">
                        <a:solidFill>
                          <a:prstClr val="black"/>
                        </a:solidFill>
                      </a:endParaRPr>
                    </a:p>
                  </p:txBody>
                </p:sp>
                <p:sp>
                  <p:nvSpPr>
                    <p:cNvPr id="9354" name="Line 154"/>
                    <p:cNvSpPr>
                      <a:spLocks noChangeShapeType="1"/>
                    </p:cNvSpPr>
                    <p:nvPr/>
                  </p:nvSpPr>
                  <p:spPr bwMode="auto">
                    <a:xfrm flipH="1">
                      <a:off x="1925" y="2706"/>
                      <a:ext cx="95" cy="219"/>
                    </a:xfrm>
                    <a:prstGeom prst="line">
                      <a:avLst/>
                    </a:prstGeom>
                    <a:noFill/>
                    <a:ln w="6350">
                      <a:solidFill>
                        <a:srgbClr val="0000FF"/>
                      </a:solidFill>
                      <a:round/>
                      <a:headEnd/>
                      <a:tailEnd/>
                    </a:ln>
                  </p:spPr>
                  <p:txBody>
                    <a:bodyPr/>
                    <a:lstStyle/>
                    <a:p>
                      <a:pPr defTabSz="457200"/>
                      <a:endParaRPr lang="en-US" dirty="0">
                        <a:solidFill>
                          <a:prstClr val="black"/>
                        </a:solidFill>
                      </a:endParaRPr>
                    </a:p>
                  </p:txBody>
                </p:sp>
                <p:sp>
                  <p:nvSpPr>
                    <p:cNvPr id="9355" name="Line 155"/>
                    <p:cNvSpPr>
                      <a:spLocks noChangeShapeType="1"/>
                    </p:cNvSpPr>
                    <p:nvPr/>
                  </p:nvSpPr>
                  <p:spPr bwMode="auto">
                    <a:xfrm flipH="1">
                      <a:off x="1925" y="2754"/>
                      <a:ext cx="95" cy="171"/>
                    </a:xfrm>
                    <a:prstGeom prst="line">
                      <a:avLst/>
                    </a:prstGeom>
                    <a:noFill/>
                    <a:ln w="6350">
                      <a:solidFill>
                        <a:srgbClr val="0000FF"/>
                      </a:solidFill>
                      <a:round/>
                      <a:headEnd/>
                      <a:tailEnd/>
                    </a:ln>
                  </p:spPr>
                  <p:txBody>
                    <a:bodyPr/>
                    <a:lstStyle/>
                    <a:p>
                      <a:pPr defTabSz="457200"/>
                      <a:endParaRPr lang="en-US" dirty="0">
                        <a:solidFill>
                          <a:prstClr val="black"/>
                        </a:solidFill>
                      </a:endParaRPr>
                    </a:p>
                  </p:txBody>
                </p:sp>
                <p:sp>
                  <p:nvSpPr>
                    <p:cNvPr id="9356" name="Line 156"/>
                    <p:cNvSpPr>
                      <a:spLocks noChangeShapeType="1"/>
                    </p:cNvSpPr>
                    <p:nvPr/>
                  </p:nvSpPr>
                  <p:spPr bwMode="auto">
                    <a:xfrm flipH="1">
                      <a:off x="1925" y="2808"/>
                      <a:ext cx="95" cy="117"/>
                    </a:xfrm>
                    <a:prstGeom prst="line">
                      <a:avLst/>
                    </a:prstGeom>
                    <a:noFill/>
                    <a:ln w="6350">
                      <a:solidFill>
                        <a:srgbClr val="0000FF"/>
                      </a:solidFill>
                      <a:round/>
                      <a:headEnd/>
                      <a:tailEnd/>
                    </a:ln>
                  </p:spPr>
                  <p:txBody>
                    <a:bodyPr/>
                    <a:lstStyle/>
                    <a:p>
                      <a:pPr defTabSz="457200"/>
                      <a:endParaRPr lang="en-US" dirty="0">
                        <a:solidFill>
                          <a:prstClr val="black"/>
                        </a:solidFill>
                      </a:endParaRPr>
                    </a:p>
                  </p:txBody>
                </p:sp>
                <p:sp>
                  <p:nvSpPr>
                    <p:cNvPr id="9357" name="Freeform 171"/>
                    <p:cNvSpPr>
                      <a:spLocks/>
                    </p:cNvSpPr>
                    <p:nvPr/>
                  </p:nvSpPr>
                  <p:spPr bwMode="auto">
                    <a:xfrm>
                      <a:off x="2022" y="2808"/>
                      <a:ext cx="68" cy="89"/>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358" name="Freeform 172"/>
                    <p:cNvSpPr>
                      <a:spLocks/>
                    </p:cNvSpPr>
                    <p:nvPr/>
                  </p:nvSpPr>
                  <p:spPr bwMode="auto">
                    <a:xfrm>
                      <a:off x="2022" y="2808"/>
                      <a:ext cx="68" cy="89"/>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359" name="Freeform 173"/>
                    <p:cNvSpPr>
                      <a:spLocks/>
                    </p:cNvSpPr>
                    <p:nvPr/>
                  </p:nvSpPr>
                  <p:spPr bwMode="auto">
                    <a:xfrm>
                      <a:off x="2027" y="2797"/>
                      <a:ext cx="69" cy="91"/>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close/>
                        </a:path>
                      </a:pathLst>
                    </a:custGeom>
                    <a:solidFill>
                      <a:srgbClr val="FFFF00"/>
                    </a:solidFill>
                    <a:ln w="0">
                      <a:solidFill>
                        <a:srgbClr val="FFFF00"/>
                      </a:solidFill>
                      <a:round/>
                      <a:headEnd/>
                      <a:tailEnd/>
                    </a:ln>
                  </p:spPr>
                  <p:txBody>
                    <a:bodyPr/>
                    <a:lstStyle/>
                    <a:p>
                      <a:pPr defTabSz="457200"/>
                      <a:endParaRPr lang="en-US" dirty="0">
                        <a:solidFill>
                          <a:prstClr val="black"/>
                        </a:solidFill>
                      </a:endParaRPr>
                    </a:p>
                  </p:txBody>
                </p:sp>
                <p:sp>
                  <p:nvSpPr>
                    <p:cNvPr id="9360" name="Freeform 174"/>
                    <p:cNvSpPr>
                      <a:spLocks/>
                    </p:cNvSpPr>
                    <p:nvPr/>
                  </p:nvSpPr>
                  <p:spPr bwMode="auto">
                    <a:xfrm>
                      <a:off x="2027" y="2797"/>
                      <a:ext cx="69" cy="91"/>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361" name="Freeform 334"/>
                    <p:cNvSpPr>
                      <a:spLocks/>
                    </p:cNvSpPr>
                    <p:nvPr/>
                  </p:nvSpPr>
                  <p:spPr bwMode="auto">
                    <a:xfrm>
                      <a:off x="1269" y="2389"/>
                      <a:ext cx="1075" cy="510"/>
                    </a:xfrm>
                    <a:custGeom>
                      <a:avLst/>
                      <a:gdLst>
                        <a:gd name="T0" fmla="*/ 323 w 1075"/>
                        <a:gd name="T1" fmla="*/ 0 h 510"/>
                        <a:gd name="T2" fmla="*/ 184 w 1075"/>
                        <a:gd name="T3" fmla="*/ 39 h 510"/>
                        <a:gd name="T4" fmla="*/ 145 w 1075"/>
                        <a:gd name="T5" fmla="*/ 61 h 510"/>
                        <a:gd name="T6" fmla="*/ 117 w 1075"/>
                        <a:gd name="T7" fmla="*/ 82 h 510"/>
                        <a:gd name="T8" fmla="*/ 95 w 1075"/>
                        <a:gd name="T9" fmla="*/ 98 h 510"/>
                        <a:gd name="T10" fmla="*/ 80 w 1075"/>
                        <a:gd name="T11" fmla="*/ 111 h 510"/>
                        <a:gd name="T12" fmla="*/ 70 w 1075"/>
                        <a:gd name="T13" fmla="*/ 120 h 510"/>
                        <a:gd name="T14" fmla="*/ 69 w 1075"/>
                        <a:gd name="T15" fmla="*/ 122 h 510"/>
                        <a:gd name="T16" fmla="*/ 37 w 1075"/>
                        <a:gd name="T17" fmla="*/ 158 h 510"/>
                        <a:gd name="T18" fmla="*/ 17 w 1075"/>
                        <a:gd name="T19" fmla="*/ 191 h 510"/>
                        <a:gd name="T20" fmla="*/ 6 w 1075"/>
                        <a:gd name="T21" fmla="*/ 224 h 510"/>
                        <a:gd name="T22" fmla="*/ 0 w 1075"/>
                        <a:gd name="T23" fmla="*/ 254 h 510"/>
                        <a:gd name="T24" fmla="*/ 2 w 1075"/>
                        <a:gd name="T25" fmla="*/ 282 h 510"/>
                        <a:gd name="T26" fmla="*/ 7 w 1075"/>
                        <a:gd name="T27" fmla="*/ 308 h 510"/>
                        <a:gd name="T28" fmla="*/ 15 w 1075"/>
                        <a:gd name="T29" fmla="*/ 328 h 510"/>
                        <a:gd name="T30" fmla="*/ 24 w 1075"/>
                        <a:gd name="T31" fmla="*/ 347 h 510"/>
                        <a:gd name="T32" fmla="*/ 31 w 1075"/>
                        <a:gd name="T33" fmla="*/ 360 h 510"/>
                        <a:gd name="T34" fmla="*/ 37 w 1075"/>
                        <a:gd name="T35" fmla="*/ 369 h 510"/>
                        <a:gd name="T36" fmla="*/ 41 w 1075"/>
                        <a:gd name="T37" fmla="*/ 371 h 510"/>
                        <a:gd name="T38" fmla="*/ 67 w 1075"/>
                        <a:gd name="T39" fmla="*/ 402 h 510"/>
                        <a:gd name="T40" fmla="*/ 98 w 1075"/>
                        <a:gd name="T41" fmla="*/ 428 h 510"/>
                        <a:gd name="T42" fmla="*/ 133 w 1075"/>
                        <a:gd name="T43" fmla="*/ 449 h 510"/>
                        <a:gd name="T44" fmla="*/ 172 w 1075"/>
                        <a:gd name="T45" fmla="*/ 467 h 510"/>
                        <a:gd name="T46" fmla="*/ 213 w 1075"/>
                        <a:gd name="T47" fmla="*/ 480 h 510"/>
                        <a:gd name="T48" fmla="*/ 250 w 1075"/>
                        <a:gd name="T49" fmla="*/ 489 h 510"/>
                        <a:gd name="T50" fmla="*/ 286 w 1075"/>
                        <a:gd name="T51" fmla="*/ 497 h 510"/>
                        <a:gd name="T52" fmla="*/ 317 w 1075"/>
                        <a:gd name="T53" fmla="*/ 502 h 510"/>
                        <a:gd name="T54" fmla="*/ 341 w 1075"/>
                        <a:gd name="T55" fmla="*/ 504 h 510"/>
                        <a:gd name="T56" fmla="*/ 356 w 1075"/>
                        <a:gd name="T57" fmla="*/ 506 h 510"/>
                        <a:gd name="T58" fmla="*/ 362 w 1075"/>
                        <a:gd name="T59" fmla="*/ 506 h 510"/>
                        <a:gd name="T60" fmla="*/ 395 w 1075"/>
                        <a:gd name="T61" fmla="*/ 510 h 510"/>
                        <a:gd name="T62" fmla="*/ 432 w 1075"/>
                        <a:gd name="T63" fmla="*/ 510 h 510"/>
                        <a:gd name="T64" fmla="*/ 473 w 1075"/>
                        <a:gd name="T65" fmla="*/ 508 h 510"/>
                        <a:gd name="T66" fmla="*/ 514 w 1075"/>
                        <a:gd name="T67" fmla="*/ 504 h 510"/>
                        <a:gd name="T68" fmla="*/ 553 w 1075"/>
                        <a:gd name="T69" fmla="*/ 501 h 510"/>
                        <a:gd name="T70" fmla="*/ 588 w 1075"/>
                        <a:gd name="T71" fmla="*/ 497 h 510"/>
                        <a:gd name="T72" fmla="*/ 619 w 1075"/>
                        <a:gd name="T73" fmla="*/ 493 h 510"/>
                        <a:gd name="T74" fmla="*/ 643 w 1075"/>
                        <a:gd name="T75" fmla="*/ 491 h 510"/>
                        <a:gd name="T76" fmla="*/ 660 w 1075"/>
                        <a:gd name="T77" fmla="*/ 488 h 510"/>
                        <a:gd name="T78" fmla="*/ 666 w 1075"/>
                        <a:gd name="T79" fmla="*/ 488 h 510"/>
                        <a:gd name="T80" fmla="*/ 708 w 1075"/>
                        <a:gd name="T81" fmla="*/ 475 h 510"/>
                        <a:gd name="T82" fmla="*/ 751 w 1075"/>
                        <a:gd name="T83" fmla="*/ 458 h 510"/>
                        <a:gd name="T84" fmla="*/ 792 w 1075"/>
                        <a:gd name="T85" fmla="*/ 441 h 510"/>
                        <a:gd name="T86" fmla="*/ 831 w 1075"/>
                        <a:gd name="T87" fmla="*/ 423 h 510"/>
                        <a:gd name="T88" fmla="*/ 866 w 1075"/>
                        <a:gd name="T89" fmla="*/ 404 h 510"/>
                        <a:gd name="T90" fmla="*/ 897 w 1075"/>
                        <a:gd name="T91" fmla="*/ 386 h 510"/>
                        <a:gd name="T92" fmla="*/ 927 w 1075"/>
                        <a:gd name="T93" fmla="*/ 369 h 510"/>
                        <a:gd name="T94" fmla="*/ 949 w 1075"/>
                        <a:gd name="T95" fmla="*/ 354 h 510"/>
                        <a:gd name="T96" fmla="*/ 966 w 1075"/>
                        <a:gd name="T97" fmla="*/ 343 h 510"/>
                        <a:gd name="T98" fmla="*/ 977 w 1075"/>
                        <a:gd name="T99" fmla="*/ 336 h 510"/>
                        <a:gd name="T100" fmla="*/ 981 w 1075"/>
                        <a:gd name="T101" fmla="*/ 332 h 510"/>
                        <a:gd name="T102" fmla="*/ 1075 w 1075"/>
                        <a:gd name="T103" fmla="*/ 317 h 5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75"/>
                        <a:gd name="T157" fmla="*/ 0 h 510"/>
                        <a:gd name="T158" fmla="*/ 1075 w 1075"/>
                        <a:gd name="T159" fmla="*/ 510 h 5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75" h="510">
                          <a:moveTo>
                            <a:pt x="323" y="0"/>
                          </a:moveTo>
                          <a:lnTo>
                            <a:pt x="184" y="39"/>
                          </a:lnTo>
                          <a:lnTo>
                            <a:pt x="145" y="61"/>
                          </a:lnTo>
                          <a:lnTo>
                            <a:pt x="117" y="82"/>
                          </a:lnTo>
                          <a:lnTo>
                            <a:pt x="95" y="98"/>
                          </a:lnTo>
                          <a:lnTo>
                            <a:pt x="80" y="111"/>
                          </a:lnTo>
                          <a:lnTo>
                            <a:pt x="70" y="120"/>
                          </a:lnTo>
                          <a:lnTo>
                            <a:pt x="69" y="122"/>
                          </a:lnTo>
                          <a:lnTo>
                            <a:pt x="37" y="158"/>
                          </a:lnTo>
                          <a:lnTo>
                            <a:pt x="17" y="191"/>
                          </a:lnTo>
                          <a:lnTo>
                            <a:pt x="6" y="224"/>
                          </a:lnTo>
                          <a:lnTo>
                            <a:pt x="0" y="254"/>
                          </a:lnTo>
                          <a:lnTo>
                            <a:pt x="2" y="282"/>
                          </a:lnTo>
                          <a:lnTo>
                            <a:pt x="7" y="308"/>
                          </a:lnTo>
                          <a:lnTo>
                            <a:pt x="15" y="328"/>
                          </a:lnTo>
                          <a:lnTo>
                            <a:pt x="24" y="347"/>
                          </a:lnTo>
                          <a:lnTo>
                            <a:pt x="31" y="360"/>
                          </a:lnTo>
                          <a:lnTo>
                            <a:pt x="37" y="369"/>
                          </a:lnTo>
                          <a:lnTo>
                            <a:pt x="41" y="371"/>
                          </a:lnTo>
                          <a:lnTo>
                            <a:pt x="67" y="402"/>
                          </a:lnTo>
                          <a:lnTo>
                            <a:pt x="98" y="428"/>
                          </a:lnTo>
                          <a:lnTo>
                            <a:pt x="133" y="449"/>
                          </a:lnTo>
                          <a:lnTo>
                            <a:pt x="172" y="467"/>
                          </a:lnTo>
                          <a:lnTo>
                            <a:pt x="213" y="480"/>
                          </a:lnTo>
                          <a:lnTo>
                            <a:pt x="250" y="489"/>
                          </a:lnTo>
                          <a:lnTo>
                            <a:pt x="286" y="497"/>
                          </a:lnTo>
                          <a:lnTo>
                            <a:pt x="317" y="502"/>
                          </a:lnTo>
                          <a:lnTo>
                            <a:pt x="341" y="504"/>
                          </a:lnTo>
                          <a:lnTo>
                            <a:pt x="356" y="506"/>
                          </a:lnTo>
                          <a:lnTo>
                            <a:pt x="362" y="506"/>
                          </a:lnTo>
                          <a:lnTo>
                            <a:pt x="395" y="510"/>
                          </a:lnTo>
                          <a:lnTo>
                            <a:pt x="432" y="510"/>
                          </a:lnTo>
                          <a:lnTo>
                            <a:pt x="473" y="508"/>
                          </a:lnTo>
                          <a:lnTo>
                            <a:pt x="514" y="504"/>
                          </a:lnTo>
                          <a:lnTo>
                            <a:pt x="553" y="501"/>
                          </a:lnTo>
                          <a:lnTo>
                            <a:pt x="588" y="497"/>
                          </a:lnTo>
                          <a:lnTo>
                            <a:pt x="619" y="493"/>
                          </a:lnTo>
                          <a:lnTo>
                            <a:pt x="643" y="491"/>
                          </a:lnTo>
                          <a:lnTo>
                            <a:pt x="660" y="488"/>
                          </a:lnTo>
                          <a:lnTo>
                            <a:pt x="666" y="488"/>
                          </a:lnTo>
                          <a:lnTo>
                            <a:pt x="708" y="475"/>
                          </a:lnTo>
                          <a:lnTo>
                            <a:pt x="751" y="458"/>
                          </a:lnTo>
                          <a:lnTo>
                            <a:pt x="792" y="441"/>
                          </a:lnTo>
                          <a:lnTo>
                            <a:pt x="831" y="423"/>
                          </a:lnTo>
                          <a:lnTo>
                            <a:pt x="866" y="404"/>
                          </a:lnTo>
                          <a:lnTo>
                            <a:pt x="897" y="386"/>
                          </a:lnTo>
                          <a:lnTo>
                            <a:pt x="927" y="369"/>
                          </a:lnTo>
                          <a:lnTo>
                            <a:pt x="949" y="354"/>
                          </a:lnTo>
                          <a:lnTo>
                            <a:pt x="966" y="343"/>
                          </a:lnTo>
                          <a:lnTo>
                            <a:pt x="977" y="336"/>
                          </a:lnTo>
                          <a:lnTo>
                            <a:pt x="981" y="332"/>
                          </a:lnTo>
                          <a:lnTo>
                            <a:pt x="1075" y="317"/>
                          </a:lnTo>
                        </a:path>
                      </a:pathLst>
                    </a:custGeom>
                    <a:noFill/>
                    <a:ln w="11113">
                      <a:solidFill>
                        <a:srgbClr val="0000FF"/>
                      </a:solidFill>
                      <a:round/>
                      <a:headEnd/>
                      <a:tailEnd/>
                    </a:ln>
                  </p:spPr>
                  <p:txBody>
                    <a:bodyPr/>
                    <a:lstStyle/>
                    <a:p>
                      <a:pPr defTabSz="457200"/>
                      <a:endParaRPr lang="en-US" dirty="0">
                        <a:solidFill>
                          <a:prstClr val="black"/>
                        </a:solidFill>
                      </a:endParaRPr>
                    </a:p>
                  </p:txBody>
                </p:sp>
                <p:sp>
                  <p:nvSpPr>
                    <p:cNvPr id="9362" name="Freeform 13"/>
                    <p:cNvSpPr>
                      <a:spLocks/>
                    </p:cNvSpPr>
                    <p:nvPr/>
                  </p:nvSpPr>
                  <p:spPr bwMode="auto">
                    <a:xfrm>
                      <a:off x="1276" y="2469"/>
                      <a:ext cx="126" cy="103"/>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363" name="Freeform 14"/>
                    <p:cNvSpPr>
                      <a:spLocks/>
                    </p:cNvSpPr>
                    <p:nvPr/>
                  </p:nvSpPr>
                  <p:spPr bwMode="auto">
                    <a:xfrm>
                      <a:off x="1276" y="2469"/>
                      <a:ext cx="126" cy="103"/>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364" name="Freeform 15"/>
                    <p:cNvSpPr>
                      <a:spLocks/>
                    </p:cNvSpPr>
                    <p:nvPr/>
                  </p:nvSpPr>
                  <p:spPr bwMode="auto">
                    <a:xfrm>
                      <a:off x="1282" y="2471"/>
                      <a:ext cx="120" cy="94"/>
                    </a:xfrm>
                    <a:custGeom>
                      <a:avLst/>
                      <a:gdLst>
                        <a:gd name="T0" fmla="*/ 35 w 120"/>
                        <a:gd name="T1" fmla="*/ 94 h 94"/>
                        <a:gd name="T2" fmla="*/ 0 w 120"/>
                        <a:gd name="T3" fmla="*/ 48 h 94"/>
                        <a:gd name="T4" fmla="*/ 83 w 120"/>
                        <a:gd name="T5" fmla="*/ 0 h 94"/>
                        <a:gd name="T6" fmla="*/ 85 w 120"/>
                        <a:gd name="T7" fmla="*/ 0 h 94"/>
                        <a:gd name="T8" fmla="*/ 91 w 120"/>
                        <a:gd name="T9" fmla="*/ 0 h 94"/>
                        <a:gd name="T10" fmla="*/ 98 w 120"/>
                        <a:gd name="T11" fmla="*/ 1 h 94"/>
                        <a:gd name="T12" fmla="*/ 107 w 120"/>
                        <a:gd name="T13" fmla="*/ 5 h 94"/>
                        <a:gd name="T14" fmla="*/ 115 w 120"/>
                        <a:gd name="T15" fmla="*/ 14 h 94"/>
                        <a:gd name="T16" fmla="*/ 119 w 120"/>
                        <a:gd name="T17" fmla="*/ 27 h 94"/>
                        <a:gd name="T18" fmla="*/ 120 w 120"/>
                        <a:gd name="T19" fmla="*/ 46 h 94"/>
                        <a:gd name="T20" fmla="*/ 35 w 120"/>
                        <a:gd name="T21" fmla="*/ 94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
                        <a:gd name="T34" fmla="*/ 0 h 94"/>
                        <a:gd name="T35" fmla="*/ 120 w 12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 h="94">
                          <a:moveTo>
                            <a:pt x="35" y="94"/>
                          </a:moveTo>
                          <a:lnTo>
                            <a:pt x="0" y="48"/>
                          </a:lnTo>
                          <a:lnTo>
                            <a:pt x="83" y="0"/>
                          </a:lnTo>
                          <a:lnTo>
                            <a:pt x="85" y="0"/>
                          </a:lnTo>
                          <a:lnTo>
                            <a:pt x="91" y="0"/>
                          </a:lnTo>
                          <a:lnTo>
                            <a:pt x="98" y="1"/>
                          </a:lnTo>
                          <a:lnTo>
                            <a:pt x="107" y="5"/>
                          </a:lnTo>
                          <a:lnTo>
                            <a:pt x="115" y="14"/>
                          </a:lnTo>
                          <a:lnTo>
                            <a:pt x="119" y="27"/>
                          </a:lnTo>
                          <a:lnTo>
                            <a:pt x="120" y="46"/>
                          </a:lnTo>
                          <a:lnTo>
                            <a:pt x="35" y="94"/>
                          </a:lnTo>
                          <a:close/>
                        </a:path>
                      </a:pathLst>
                    </a:custGeom>
                    <a:solidFill>
                      <a:srgbClr val="2B2BFF"/>
                    </a:solidFill>
                    <a:ln w="0">
                      <a:solidFill>
                        <a:srgbClr val="2B2BFF"/>
                      </a:solidFill>
                      <a:round/>
                      <a:headEnd/>
                      <a:tailEnd/>
                    </a:ln>
                  </p:spPr>
                  <p:txBody>
                    <a:bodyPr/>
                    <a:lstStyle/>
                    <a:p>
                      <a:pPr defTabSz="457200"/>
                      <a:endParaRPr lang="en-US" dirty="0">
                        <a:solidFill>
                          <a:prstClr val="black"/>
                        </a:solidFill>
                      </a:endParaRPr>
                    </a:p>
                  </p:txBody>
                </p:sp>
                <p:sp>
                  <p:nvSpPr>
                    <p:cNvPr id="9365" name="Freeform 16"/>
                    <p:cNvSpPr>
                      <a:spLocks/>
                    </p:cNvSpPr>
                    <p:nvPr/>
                  </p:nvSpPr>
                  <p:spPr bwMode="auto">
                    <a:xfrm>
                      <a:off x="1287" y="2471"/>
                      <a:ext cx="114" cy="89"/>
                    </a:xfrm>
                    <a:custGeom>
                      <a:avLst/>
                      <a:gdLst>
                        <a:gd name="T0" fmla="*/ 30 w 114"/>
                        <a:gd name="T1" fmla="*/ 89 h 89"/>
                        <a:gd name="T2" fmla="*/ 0 w 114"/>
                        <a:gd name="T3" fmla="*/ 48 h 89"/>
                        <a:gd name="T4" fmla="*/ 82 w 114"/>
                        <a:gd name="T5" fmla="*/ 0 h 89"/>
                        <a:gd name="T6" fmla="*/ 84 w 114"/>
                        <a:gd name="T7" fmla="*/ 1 h 89"/>
                        <a:gd name="T8" fmla="*/ 91 w 114"/>
                        <a:gd name="T9" fmla="*/ 1 h 89"/>
                        <a:gd name="T10" fmla="*/ 99 w 114"/>
                        <a:gd name="T11" fmla="*/ 5 h 89"/>
                        <a:gd name="T12" fmla="*/ 108 w 114"/>
                        <a:gd name="T13" fmla="*/ 12 h 89"/>
                        <a:gd name="T14" fmla="*/ 114 w 114"/>
                        <a:gd name="T15" fmla="*/ 24 h 89"/>
                        <a:gd name="T16" fmla="*/ 114 w 114"/>
                        <a:gd name="T17" fmla="*/ 40 h 89"/>
                        <a:gd name="T18" fmla="*/ 30 w 114"/>
                        <a:gd name="T19" fmla="*/ 89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89"/>
                        <a:gd name="T32" fmla="*/ 114 w 114"/>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89">
                          <a:moveTo>
                            <a:pt x="30" y="89"/>
                          </a:moveTo>
                          <a:lnTo>
                            <a:pt x="0" y="48"/>
                          </a:lnTo>
                          <a:lnTo>
                            <a:pt x="82" y="0"/>
                          </a:lnTo>
                          <a:lnTo>
                            <a:pt x="84" y="1"/>
                          </a:lnTo>
                          <a:lnTo>
                            <a:pt x="91" y="1"/>
                          </a:lnTo>
                          <a:lnTo>
                            <a:pt x="99" y="5"/>
                          </a:lnTo>
                          <a:lnTo>
                            <a:pt x="108" y="12"/>
                          </a:lnTo>
                          <a:lnTo>
                            <a:pt x="114" y="24"/>
                          </a:lnTo>
                          <a:lnTo>
                            <a:pt x="114" y="40"/>
                          </a:lnTo>
                          <a:lnTo>
                            <a:pt x="30" y="89"/>
                          </a:lnTo>
                          <a:close/>
                        </a:path>
                      </a:pathLst>
                    </a:custGeom>
                    <a:solidFill>
                      <a:srgbClr val="5555FF"/>
                    </a:solidFill>
                    <a:ln w="0">
                      <a:solidFill>
                        <a:srgbClr val="5555FF"/>
                      </a:solidFill>
                      <a:round/>
                      <a:headEnd/>
                      <a:tailEnd/>
                    </a:ln>
                  </p:spPr>
                  <p:txBody>
                    <a:bodyPr/>
                    <a:lstStyle/>
                    <a:p>
                      <a:pPr defTabSz="457200"/>
                      <a:endParaRPr lang="en-US" dirty="0">
                        <a:solidFill>
                          <a:prstClr val="black"/>
                        </a:solidFill>
                      </a:endParaRPr>
                    </a:p>
                  </p:txBody>
                </p:sp>
                <p:sp>
                  <p:nvSpPr>
                    <p:cNvPr id="9366" name="Freeform 17"/>
                    <p:cNvSpPr>
                      <a:spLocks/>
                    </p:cNvSpPr>
                    <p:nvPr/>
                  </p:nvSpPr>
                  <p:spPr bwMode="auto">
                    <a:xfrm>
                      <a:off x="1293" y="2472"/>
                      <a:ext cx="108" cy="82"/>
                    </a:xfrm>
                    <a:custGeom>
                      <a:avLst/>
                      <a:gdLst>
                        <a:gd name="T0" fmla="*/ 24 w 108"/>
                        <a:gd name="T1" fmla="*/ 82 h 82"/>
                        <a:gd name="T2" fmla="*/ 0 w 108"/>
                        <a:gd name="T3" fmla="*/ 49 h 82"/>
                        <a:gd name="T4" fmla="*/ 80 w 108"/>
                        <a:gd name="T5" fmla="*/ 0 h 82"/>
                        <a:gd name="T6" fmla="*/ 82 w 108"/>
                        <a:gd name="T7" fmla="*/ 0 h 82"/>
                        <a:gd name="T8" fmla="*/ 87 w 108"/>
                        <a:gd name="T9" fmla="*/ 2 h 82"/>
                        <a:gd name="T10" fmla="*/ 95 w 108"/>
                        <a:gd name="T11" fmla="*/ 6 h 82"/>
                        <a:gd name="T12" fmla="*/ 102 w 108"/>
                        <a:gd name="T13" fmla="*/ 11 h 82"/>
                        <a:gd name="T14" fmla="*/ 106 w 108"/>
                        <a:gd name="T15" fmla="*/ 21 h 82"/>
                        <a:gd name="T16" fmla="*/ 108 w 108"/>
                        <a:gd name="T17" fmla="*/ 36 h 82"/>
                        <a:gd name="T18" fmla="*/ 24 w 108"/>
                        <a:gd name="T19" fmla="*/ 82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8"/>
                        <a:gd name="T31" fmla="*/ 0 h 82"/>
                        <a:gd name="T32" fmla="*/ 108 w 108"/>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8" h="82">
                          <a:moveTo>
                            <a:pt x="24" y="82"/>
                          </a:moveTo>
                          <a:lnTo>
                            <a:pt x="0" y="49"/>
                          </a:lnTo>
                          <a:lnTo>
                            <a:pt x="80" y="0"/>
                          </a:lnTo>
                          <a:lnTo>
                            <a:pt x="82" y="0"/>
                          </a:lnTo>
                          <a:lnTo>
                            <a:pt x="87" y="2"/>
                          </a:lnTo>
                          <a:lnTo>
                            <a:pt x="95" y="6"/>
                          </a:lnTo>
                          <a:lnTo>
                            <a:pt x="102" y="11"/>
                          </a:lnTo>
                          <a:lnTo>
                            <a:pt x="106" y="21"/>
                          </a:lnTo>
                          <a:lnTo>
                            <a:pt x="108" y="36"/>
                          </a:lnTo>
                          <a:lnTo>
                            <a:pt x="24" y="82"/>
                          </a:lnTo>
                          <a:close/>
                        </a:path>
                      </a:pathLst>
                    </a:custGeom>
                    <a:solidFill>
                      <a:srgbClr val="8080FF"/>
                    </a:solidFill>
                    <a:ln w="0">
                      <a:solidFill>
                        <a:srgbClr val="8080FF"/>
                      </a:solidFill>
                      <a:round/>
                      <a:headEnd/>
                      <a:tailEnd/>
                    </a:ln>
                  </p:spPr>
                  <p:txBody>
                    <a:bodyPr/>
                    <a:lstStyle/>
                    <a:p>
                      <a:pPr defTabSz="457200"/>
                      <a:endParaRPr lang="en-US" dirty="0">
                        <a:solidFill>
                          <a:prstClr val="black"/>
                        </a:solidFill>
                      </a:endParaRPr>
                    </a:p>
                  </p:txBody>
                </p:sp>
                <p:sp>
                  <p:nvSpPr>
                    <p:cNvPr id="9367" name="Freeform 18"/>
                    <p:cNvSpPr>
                      <a:spLocks/>
                    </p:cNvSpPr>
                    <p:nvPr/>
                  </p:nvSpPr>
                  <p:spPr bwMode="auto">
                    <a:xfrm>
                      <a:off x="1299" y="2474"/>
                      <a:ext cx="100" cy="74"/>
                    </a:xfrm>
                    <a:custGeom>
                      <a:avLst/>
                      <a:gdLst>
                        <a:gd name="T0" fmla="*/ 18 w 100"/>
                        <a:gd name="T1" fmla="*/ 74 h 74"/>
                        <a:gd name="T2" fmla="*/ 0 w 100"/>
                        <a:gd name="T3" fmla="*/ 47 h 74"/>
                        <a:gd name="T4" fmla="*/ 77 w 100"/>
                        <a:gd name="T5" fmla="*/ 0 h 74"/>
                        <a:gd name="T6" fmla="*/ 79 w 100"/>
                        <a:gd name="T7" fmla="*/ 0 h 74"/>
                        <a:gd name="T8" fmla="*/ 81 w 100"/>
                        <a:gd name="T9" fmla="*/ 0 h 74"/>
                        <a:gd name="T10" fmla="*/ 85 w 100"/>
                        <a:gd name="T11" fmla="*/ 2 h 74"/>
                        <a:gd name="T12" fmla="*/ 89 w 100"/>
                        <a:gd name="T13" fmla="*/ 4 h 74"/>
                        <a:gd name="T14" fmla="*/ 92 w 100"/>
                        <a:gd name="T15" fmla="*/ 8 h 74"/>
                        <a:gd name="T16" fmla="*/ 96 w 100"/>
                        <a:gd name="T17" fmla="*/ 11 h 74"/>
                        <a:gd name="T18" fmla="*/ 98 w 100"/>
                        <a:gd name="T19" fmla="*/ 15 h 74"/>
                        <a:gd name="T20" fmla="*/ 100 w 100"/>
                        <a:gd name="T21" fmla="*/ 21 h 74"/>
                        <a:gd name="T22" fmla="*/ 100 w 100"/>
                        <a:gd name="T23" fmla="*/ 28 h 74"/>
                        <a:gd name="T24" fmla="*/ 18 w 100"/>
                        <a:gd name="T25" fmla="*/ 74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74"/>
                        <a:gd name="T41" fmla="*/ 100 w 100"/>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74">
                          <a:moveTo>
                            <a:pt x="18" y="74"/>
                          </a:moveTo>
                          <a:lnTo>
                            <a:pt x="0" y="47"/>
                          </a:lnTo>
                          <a:lnTo>
                            <a:pt x="77" y="0"/>
                          </a:lnTo>
                          <a:lnTo>
                            <a:pt x="79" y="0"/>
                          </a:lnTo>
                          <a:lnTo>
                            <a:pt x="81" y="0"/>
                          </a:lnTo>
                          <a:lnTo>
                            <a:pt x="85" y="2"/>
                          </a:lnTo>
                          <a:lnTo>
                            <a:pt x="89" y="4"/>
                          </a:lnTo>
                          <a:lnTo>
                            <a:pt x="92" y="8"/>
                          </a:lnTo>
                          <a:lnTo>
                            <a:pt x="96" y="11"/>
                          </a:lnTo>
                          <a:lnTo>
                            <a:pt x="98" y="15"/>
                          </a:lnTo>
                          <a:lnTo>
                            <a:pt x="100" y="21"/>
                          </a:lnTo>
                          <a:lnTo>
                            <a:pt x="100" y="28"/>
                          </a:lnTo>
                          <a:lnTo>
                            <a:pt x="18" y="74"/>
                          </a:lnTo>
                          <a:close/>
                        </a:path>
                      </a:pathLst>
                    </a:custGeom>
                    <a:solidFill>
                      <a:srgbClr val="AAAAFF"/>
                    </a:solidFill>
                    <a:ln w="0">
                      <a:solidFill>
                        <a:srgbClr val="AAAAFF"/>
                      </a:solidFill>
                      <a:round/>
                      <a:headEnd/>
                      <a:tailEnd/>
                    </a:ln>
                  </p:spPr>
                  <p:txBody>
                    <a:bodyPr/>
                    <a:lstStyle/>
                    <a:p>
                      <a:pPr defTabSz="457200"/>
                      <a:endParaRPr lang="en-US" dirty="0">
                        <a:solidFill>
                          <a:prstClr val="black"/>
                        </a:solidFill>
                      </a:endParaRPr>
                    </a:p>
                  </p:txBody>
                </p:sp>
                <p:sp>
                  <p:nvSpPr>
                    <p:cNvPr id="9368" name="Freeform 19"/>
                    <p:cNvSpPr>
                      <a:spLocks/>
                    </p:cNvSpPr>
                    <p:nvPr/>
                  </p:nvSpPr>
                  <p:spPr bwMode="auto">
                    <a:xfrm>
                      <a:off x="1304" y="2474"/>
                      <a:ext cx="95" cy="67"/>
                    </a:xfrm>
                    <a:custGeom>
                      <a:avLst/>
                      <a:gdLst>
                        <a:gd name="T0" fmla="*/ 13 w 95"/>
                        <a:gd name="T1" fmla="*/ 67 h 67"/>
                        <a:gd name="T2" fmla="*/ 0 w 95"/>
                        <a:gd name="T3" fmla="*/ 47 h 67"/>
                        <a:gd name="T4" fmla="*/ 76 w 95"/>
                        <a:gd name="T5" fmla="*/ 0 h 67"/>
                        <a:gd name="T6" fmla="*/ 78 w 95"/>
                        <a:gd name="T7" fmla="*/ 2 h 67"/>
                        <a:gd name="T8" fmla="*/ 80 w 95"/>
                        <a:gd name="T9" fmla="*/ 4 h 67"/>
                        <a:gd name="T10" fmla="*/ 84 w 95"/>
                        <a:gd name="T11" fmla="*/ 6 h 67"/>
                        <a:gd name="T12" fmla="*/ 87 w 95"/>
                        <a:gd name="T13" fmla="*/ 9 h 67"/>
                        <a:gd name="T14" fmla="*/ 91 w 95"/>
                        <a:gd name="T15" fmla="*/ 13 h 67"/>
                        <a:gd name="T16" fmla="*/ 95 w 95"/>
                        <a:gd name="T17" fmla="*/ 19 h 67"/>
                        <a:gd name="T18" fmla="*/ 95 w 95"/>
                        <a:gd name="T19" fmla="*/ 22 h 67"/>
                        <a:gd name="T20" fmla="*/ 13 w 95"/>
                        <a:gd name="T21" fmla="*/ 67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
                        <a:gd name="T34" fmla="*/ 0 h 67"/>
                        <a:gd name="T35" fmla="*/ 95 w 95"/>
                        <a:gd name="T36" fmla="*/ 67 h 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 h="67">
                          <a:moveTo>
                            <a:pt x="13" y="67"/>
                          </a:moveTo>
                          <a:lnTo>
                            <a:pt x="0" y="47"/>
                          </a:lnTo>
                          <a:lnTo>
                            <a:pt x="76" y="0"/>
                          </a:lnTo>
                          <a:lnTo>
                            <a:pt x="78" y="2"/>
                          </a:lnTo>
                          <a:lnTo>
                            <a:pt x="80" y="4"/>
                          </a:lnTo>
                          <a:lnTo>
                            <a:pt x="84" y="6"/>
                          </a:lnTo>
                          <a:lnTo>
                            <a:pt x="87" y="9"/>
                          </a:lnTo>
                          <a:lnTo>
                            <a:pt x="91" y="13"/>
                          </a:lnTo>
                          <a:lnTo>
                            <a:pt x="95" y="19"/>
                          </a:lnTo>
                          <a:lnTo>
                            <a:pt x="95" y="22"/>
                          </a:lnTo>
                          <a:lnTo>
                            <a:pt x="13" y="67"/>
                          </a:lnTo>
                          <a:close/>
                        </a:path>
                      </a:pathLst>
                    </a:custGeom>
                    <a:solidFill>
                      <a:srgbClr val="D5D5FF"/>
                    </a:solidFill>
                    <a:ln w="0">
                      <a:solidFill>
                        <a:srgbClr val="D5D5FF"/>
                      </a:solidFill>
                      <a:round/>
                      <a:headEnd/>
                      <a:tailEnd/>
                    </a:ln>
                  </p:spPr>
                  <p:txBody>
                    <a:bodyPr/>
                    <a:lstStyle/>
                    <a:p>
                      <a:pPr defTabSz="457200"/>
                      <a:endParaRPr lang="en-US" dirty="0">
                        <a:solidFill>
                          <a:prstClr val="black"/>
                        </a:solidFill>
                      </a:endParaRPr>
                    </a:p>
                  </p:txBody>
                </p:sp>
                <p:sp>
                  <p:nvSpPr>
                    <p:cNvPr id="9369" name="Freeform 20"/>
                    <p:cNvSpPr>
                      <a:spLocks/>
                    </p:cNvSpPr>
                    <p:nvPr/>
                  </p:nvSpPr>
                  <p:spPr bwMode="auto">
                    <a:xfrm>
                      <a:off x="1310" y="2476"/>
                      <a:ext cx="89" cy="59"/>
                    </a:xfrm>
                    <a:custGeom>
                      <a:avLst/>
                      <a:gdLst>
                        <a:gd name="T0" fmla="*/ 89 w 89"/>
                        <a:gd name="T1" fmla="*/ 15 h 59"/>
                        <a:gd name="T2" fmla="*/ 7 w 89"/>
                        <a:gd name="T3" fmla="*/ 59 h 59"/>
                        <a:gd name="T4" fmla="*/ 0 w 89"/>
                        <a:gd name="T5" fmla="*/ 45 h 59"/>
                        <a:gd name="T6" fmla="*/ 74 w 89"/>
                        <a:gd name="T7" fmla="*/ 0 h 59"/>
                        <a:gd name="T8" fmla="*/ 89 w 89"/>
                        <a:gd name="T9" fmla="*/ 15 h 59"/>
                        <a:gd name="T10" fmla="*/ 0 60000 65536"/>
                        <a:gd name="T11" fmla="*/ 0 60000 65536"/>
                        <a:gd name="T12" fmla="*/ 0 60000 65536"/>
                        <a:gd name="T13" fmla="*/ 0 60000 65536"/>
                        <a:gd name="T14" fmla="*/ 0 60000 65536"/>
                        <a:gd name="T15" fmla="*/ 0 w 89"/>
                        <a:gd name="T16" fmla="*/ 0 h 59"/>
                        <a:gd name="T17" fmla="*/ 89 w 89"/>
                        <a:gd name="T18" fmla="*/ 59 h 59"/>
                      </a:gdLst>
                      <a:ahLst/>
                      <a:cxnLst>
                        <a:cxn ang="T10">
                          <a:pos x="T0" y="T1"/>
                        </a:cxn>
                        <a:cxn ang="T11">
                          <a:pos x="T2" y="T3"/>
                        </a:cxn>
                        <a:cxn ang="T12">
                          <a:pos x="T4" y="T5"/>
                        </a:cxn>
                        <a:cxn ang="T13">
                          <a:pos x="T6" y="T7"/>
                        </a:cxn>
                        <a:cxn ang="T14">
                          <a:pos x="T8" y="T9"/>
                        </a:cxn>
                      </a:cxnLst>
                      <a:rect l="T15" t="T16" r="T17" b="T18"/>
                      <a:pathLst>
                        <a:path w="89" h="59">
                          <a:moveTo>
                            <a:pt x="89" y="15"/>
                          </a:moveTo>
                          <a:lnTo>
                            <a:pt x="7" y="59"/>
                          </a:lnTo>
                          <a:lnTo>
                            <a:pt x="0" y="45"/>
                          </a:lnTo>
                          <a:lnTo>
                            <a:pt x="74" y="0"/>
                          </a:lnTo>
                          <a:lnTo>
                            <a:pt x="89" y="15"/>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370" name="Freeform 21"/>
                    <p:cNvSpPr>
                      <a:spLocks/>
                    </p:cNvSpPr>
                    <p:nvPr/>
                  </p:nvSpPr>
                  <p:spPr bwMode="auto">
                    <a:xfrm>
                      <a:off x="1262" y="2517"/>
                      <a:ext cx="63" cy="68"/>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371" name="Freeform 22"/>
                    <p:cNvSpPr>
                      <a:spLocks/>
                    </p:cNvSpPr>
                    <p:nvPr/>
                  </p:nvSpPr>
                  <p:spPr bwMode="auto">
                    <a:xfrm>
                      <a:off x="1262" y="2517"/>
                      <a:ext cx="63" cy="68"/>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372" name="Freeform 24"/>
                    <p:cNvSpPr>
                      <a:spLocks/>
                    </p:cNvSpPr>
                    <p:nvPr/>
                  </p:nvSpPr>
                  <p:spPr bwMode="auto">
                    <a:xfrm>
                      <a:off x="1584" y="1961"/>
                      <a:ext cx="686" cy="430"/>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close/>
                        </a:path>
                      </a:pathLst>
                    </a:custGeom>
                    <a:solidFill>
                      <a:srgbClr val="FF0000"/>
                    </a:solidFill>
                    <a:ln w="0">
                      <a:solidFill>
                        <a:srgbClr val="FF0000"/>
                      </a:solidFill>
                      <a:round/>
                      <a:headEnd/>
                      <a:tailEnd/>
                    </a:ln>
                  </p:spPr>
                  <p:txBody>
                    <a:bodyPr/>
                    <a:lstStyle/>
                    <a:p>
                      <a:pPr defTabSz="457200"/>
                      <a:endParaRPr lang="en-US" dirty="0">
                        <a:solidFill>
                          <a:prstClr val="black"/>
                        </a:solidFill>
                      </a:endParaRPr>
                    </a:p>
                  </p:txBody>
                </p:sp>
                <p:sp>
                  <p:nvSpPr>
                    <p:cNvPr id="9373" name="Freeform 25"/>
                    <p:cNvSpPr>
                      <a:spLocks/>
                    </p:cNvSpPr>
                    <p:nvPr/>
                  </p:nvSpPr>
                  <p:spPr bwMode="auto">
                    <a:xfrm>
                      <a:off x="1584" y="1961"/>
                      <a:ext cx="686" cy="430"/>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374" name="Line 26"/>
                    <p:cNvSpPr>
                      <a:spLocks noChangeShapeType="1"/>
                    </p:cNvSpPr>
                    <p:nvPr/>
                  </p:nvSpPr>
                  <p:spPr bwMode="auto">
                    <a:xfrm flipH="1">
                      <a:off x="1592" y="2407"/>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75" name="Line 27"/>
                    <p:cNvSpPr>
                      <a:spLocks noChangeShapeType="1"/>
                    </p:cNvSpPr>
                    <p:nvPr/>
                  </p:nvSpPr>
                  <p:spPr bwMode="auto">
                    <a:xfrm flipH="1">
                      <a:off x="1567" y="2422"/>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76" name="Freeform 28"/>
                    <p:cNvSpPr>
                      <a:spLocks/>
                    </p:cNvSpPr>
                    <p:nvPr/>
                  </p:nvSpPr>
                  <p:spPr bwMode="auto">
                    <a:xfrm>
                      <a:off x="1551" y="2437"/>
                      <a:ext cx="5" cy="9"/>
                    </a:xfrm>
                    <a:custGeom>
                      <a:avLst/>
                      <a:gdLst>
                        <a:gd name="T0" fmla="*/ 5 w 5"/>
                        <a:gd name="T1" fmla="*/ 0 h 9"/>
                        <a:gd name="T2" fmla="*/ 0 w 5"/>
                        <a:gd name="T3" fmla="*/ 6 h 9"/>
                        <a:gd name="T4" fmla="*/ 4 w 5"/>
                        <a:gd name="T5" fmla="*/ 9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5" y="0"/>
                          </a:moveTo>
                          <a:lnTo>
                            <a:pt x="0" y="6"/>
                          </a:lnTo>
                          <a:lnTo>
                            <a:pt x="4" y="9"/>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377" name="Line 29"/>
                    <p:cNvSpPr>
                      <a:spLocks noChangeShapeType="1"/>
                    </p:cNvSpPr>
                    <p:nvPr/>
                  </p:nvSpPr>
                  <p:spPr bwMode="auto">
                    <a:xfrm>
                      <a:off x="1566" y="2456"/>
                      <a:ext cx="11" cy="11"/>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78" name="Line 30"/>
                    <p:cNvSpPr>
                      <a:spLocks noChangeShapeType="1"/>
                    </p:cNvSpPr>
                    <p:nvPr/>
                  </p:nvSpPr>
                  <p:spPr bwMode="auto">
                    <a:xfrm flipV="1">
                      <a:off x="1588" y="2456"/>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79" name="Line 31"/>
                    <p:cNvSpPr>
                      <a:spLocks noChangeShapeType="1"/>
                    </p:cNvSpPr>
                    <p:nvPr/>
                  </p:nvSpPr>
                  <p:spPr bwMode="auto">
                    <a:xfrm flipV="1">
                      <a:off x="1612" y="2443"/>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0" name="Line 32"/>
                    <p:cNvSpPr>
                      <a:spLocks noChangeShapeType="1"/>
                    </p:cNvSpPr>
                    <p:nvPr/>
                  </p:nvSpPr>
                  <p:spPr bwMode="auto">
                    <a:xfrm flipV="1">
                      <a:off x="1636" y="2428"/>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1" name="Line 33"/>
                    <p:cNvSpPr>
                      <a:spLocks noChangeShapeType="1"/>
                    </p:cNvSpPr>
                    <p:nvPr/>
                  </p:nvSpPr>
                  <p:spPr bwMode="auto">
                    <a:xfrm flipV="1">
                      <a:off x="1662" y="2413"/>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2" name="Line 34"/>
                    <p:cNvSpPr>
                      <a:spLocks noChangeShapeType="1"/>
                    </p:cNvSpPr>
                    <p:nvPr/>
                  </p:nvSpPr>
                  <p:spPr bwMode="auto">
                    <a:xfrm flipV="1">
                      <a:off x="1686" y="2398"/>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3" name="Line 35"/>
                    <p:cNvSpPr>
                      <a:spLocks noChangeShapeType="1"/>
                    </p:cNvSpPr>
                    <p:nvPr/>
                  </p:nvSpPr>
                  <p:spPr bwMode="auto">
                    <a:xfrm flipV="1">
                      <a:off x="1710" y="2385"/>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4" name="Line 36"/>
                    <p:cNvSpPr>
                      <a:spLocks noChangeShapeType="1"/>
                    </p:cNvSpPr>
                    <p:nvPr/>
                  </p:nvSpPr>
                  <p:spPr bwMode="auto">
                    <a:xfrm flipV="1">
                      <a:off x="1736" y="2370"/>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5" name="Line 37"/>
                    <p:cNvSpPr>
                      <a:spLocks noChangeShapeType="1"/>
                    </p:cNvSpPr>
                    <p:nvPr/>
                  </p:nvSpPr>
                  <p:spPr bwMode="auto">
                    <a:xfrm flipV="1">
                      <a:off x="1760" y="2356"/>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6" name="Line 38"/>
                    <p:cNvSpPr>
                      <a:spLocks noChangeShapeType="1"/>
                    </p:cNvSpPr>
                    <p:nvPr/>
                  </p:nvSpPr>
                  <p:spPr bwMode="auto">
                    <a:xfrm flipV="1">
                      <a:off x="1784" y="2343"/>
                      <a:ext cx="13" cy="5"/>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7" name="Line 39"/>
                    <p:cNvSpPr>
                      <a:spLocks noChangeShapeType="1"/>
                    </p:cNvSpPr>
                    <p:nvPr/>
                  </p:nvSpPr>
                  <p:spPr bwMode="auto">
                    <a:xfrm flipV="1">
                      <a:off x="1809" y="2328"/>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8" name="Line 40"/>
                    <p:cNvSpPr>
                      <a:spLocks noChangeShapeType="1"/>
                    </p:cNvSpPr>
                    <p:nvPr/>
                  </p:nvSpPr>
                  <p:spPr bwMode="auto">
                    <a:xfrm flipV="1">
                      <a:off x="1835" y="2313"/>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9" name="Line 41"/>
                    <p:cNvSpPr>
                      <a:spLocks noChangeShapeType="1"/>
                    </p:cNvSpPr>
                    <p:nvPr/>
                  </p:nvSpPr>
                  <p:spPr bwMode="auto">
                    <a:xfrm flipV="1">
                      <a:off x="1859" y="2298"/>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0" name="Line 42"/>
                    <p:cNvSpPr>
                      <a:spLocks noChangeShapeType="1"/>
                    </p:cNvSpPr>
                    <p:nvPr/>
                  </p:nvSpPr>
                  <p:spPr bwMode="auto">
                    <a:xfrm flipV="1">
                      <a:off x="1883" y="2285"/>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1" name="Line 43"/>
                    <p:cNvSpPr>
                      <a:spLocks noChangeShapeType="1"/>
                    </p:cNvSpPr>
                    <p:nvPr/>
                  </p:nvSpPr>
                  <p:spPr bwMode="auto">
                    <a:xfrm flipV="1">
                      <a:off x="1907" y="2270"/>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2" name="Line 44"/>
                    <p:cNvSpPr>
                      <a:spLocks noChangeShapeType="1"/>
                    </p:cNvSpPr>
                    <p:nvPr/>
                  </p:nvSpPr>
                  <p:spPr bwMode="auto">
                    <a:xfrm flipV="1">
                      <a:off x="1933" y="2255"/>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3" name="Line 45"/>
                    <p:cNvSpPr>
                      <a:spLocks noChangeShapeType="1"/>
                    </p:cNvSpPr>
                    <p:nvPr/>
                  </p:nvSpPr>
                  <p:spPr bwMode="auto">
                    <a:xfrm flipV="1">
                      <a:off x="1957" y="2241"/>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4" name="Line 46"/>
                    <p:cNvSpPr>
                      <a:spLocks noChangeShapeType="1"/>
                    </p:cNvSpPr>
                    <p:nvPr/>
                  </p:nvSpPr>
                  <p:spPr bwMode="auto">
                    <a:xfrm flipV="1">
                      <a:off x="1981" y="2228"/>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5" name="Line 47"/>
                    <p:cNvSpPr>
                      <a:spLocks noChangeShapeType="1"/>
                    </p:cNvSpPr>
                    <p:nvPr/>
                  </p:nvSpPr>
                  <p:spPr bwMode="auto">
                    <a:xfrm flipV="1">
                      <a:off x="2007" y="2213"/>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6" name="Line 48"/>
                    <p:cNvSpPr>
                      <a:spLocks noChangeShapeType="1"/>
                    </p:cNvSpPr>
                    <p:nvPr/>
                  </p:nvSpPr>
                  <p:spPr bwMode="auto">
                    <a:xfrm flipV="1">
                      <a:off x="2031" y="2198"/>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7" name="Line 49"/>
                    <p:cNvSpPr>
                      <a:spLocks noChangeShapeType="1"/>
                    </p:cNvSpPr>
                    <p:nvPr/>
                  </p:nvSpPr>
                  <p:spPr bwMode="auto">
                    <a:xfrm>
                      <a:off x="2055" y="2191"/>
                      <a:ext cx="1" cy="1"/>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8" name="Line 97"/>
                    <p:cNvSpPr>
                      <a:spLocks noChangeShapeType="1"/>
                    </p:cNvSpPr>
                    <p:nvPr/>
                  </p:nvSpPr>
                  <p:spPr bwMode="auto">
                    <a:xfrm flipH="1">
                      <a:off x="2563" y="2483"/>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9" name="Line 98"/>
                    <p:cNvSpPr>
                      <a:spLocks noChangeShapeType="1"/>
                    </p:cNvSpPr>
                    <p:nvPr/>
                  </p:nvSpPr>
                  <p:spPr bwMode="auto">
                    <a:xfrm flipH="1">
                      <a:off x="2539" y="2498"/>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0" name="Line 99"/>
                    <p:cNvSpPr>
                      <a:spLocks noChangeShapeType="1"/>
                    </p:cNvSpPr>
                    <p:nvPr/>
                  </p:nvSpPr>
                  <p:spPr bwMode="auto">
                    <a:xfrm flipH="1">
                      <a:off x="2513" y="2511"/>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1" name="Line 100"/>
                    <p:cNvSpPr>
                      <a:spLocks noChangeShapeType="1"/>
                    </p:cNvSpPr>
                    <p:nvPr/>
                  </p:nvSpPr>
                  <p:spPr bwMode="auto">
                    <a:xfrm flipH="1">
                      <a:off x="2489" y="2526"/>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2" name="Line 101"/>
                    <p:cNvSpPr>
                      <a:spLocks noChangeShapeType="1"/>
                    </p:cNvSpPr>
                    <p:nvPr/>
                  </p:nvSpPr>
                  <p:spPr bwMode="auto">
                    <a:xfrm flipH="1">
                      <a:off x="2465" y="2541"/>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3" name="Line 102"/>
                    <p:cNvSpPr>
                      <a:spLocks noChangeShapeType="1"/>
                    </p:cNvSpPr>
                    <p:nvPr/>
                  </p:nvSpPr>
                  <p:spPr bwMode="auto">
                    <a:xfrm flipH="1">
                      <a:off x="2439" y="2554"/>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4" name="Line 103"/>
                    <p:cNvSpPr>
                      <a:spLocks noChangeShapeType="1"/>
                    </p:cNvSpPr>
                    <p:nvPr/>
                  </p:nvSpPr>
                  <p:spPr bwMode="auto">
                    <a:xfrm flipH="1">
                      <a:off x="2415" y="2569"/>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5" name="Line 104"/>
                    <p:cNvSpPr>
                      <a:spLocks noChangeShapeType="1"/>
                    </p:cNvSpPr>
                    <p:nvPr/>
                  </p:nvSpPr>
                  <p:spPr bwMode="auto">
                    <a:xfrm flipH="1">
                      <a:off x="2391" y="2584"/>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6" name="Line 105"/>
                    <p:cNvSpPr>
                      <a:spLocks noChangeShapeType="1"/>
                    </p:cNvSpPr>
                    <p:nvPr/>
                  </p:nvSpPr>
                  <p:spPr bwMode="auto">
                    <a:xfrm flipH="1">
                      <a:off x="2365" y="2598"/>
                      <a:ext cx="13" cy="6"/>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7" name="Line 106"/>
                    <p:cNvSpPr>
                      <a:spLocks noChangeShapeType="1"/>
                    </p:cNvSpPr>
                    <p:nvPr/>
                  </p:nvSpPr>
                  <p:spPr bwMode="auto">
                    <a:xfrm flipH="1">
                      <a:off x="2341" y="2611"/>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8" name="Line 107"/>
                    <p:cNvSpPr>
                      <a:spLocks noChangeShapeType="1"/>
                    </p:cNvSpPr>
                    <p:nvPr/>
                  </p:nvSpPr>
                  <p:spPr bwMode="auto">
                    <a:xfrm flipH="1">
                      <a:off x="2317" y="2626"/>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9" name="Line 108"/>
                    <p:cNvSpPr>
                      <a:spLocks noChangeShapeType="1"/>
                    </p:cNvSpPr>
                    <p:nvPr/>
                  </p:nvSpPr>
                  <p:spPr bwMode="auto">
                    <a:xfrm flipH="1">
                      <a:off x="2293" y="2641"/>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10" name="Line 109"/>
                    <p:cNvSpPr>
                      <a:spLocks noChangeShapeType="1"/>
                    </p:cNvSpPr>
                    <p:nvPr/>
                  </p:nvSpPr>
                  <p:spPr bwMode="auto">
                    <a:xfrm flipH="1">
                      <a:off x="2267" y="2654"/>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11" name="Freeform 110"/>
                    <p:cNvSpPr>
                      <a:spLocks/>
                    </p:cNvSpPr>
                    <p:nvPr/>
                  </p:nvSpPr>
                  <p:spPr bwMode="auto">
                    <a:xfrm>
                      <a:off x="2242" y="2669"/>
                      <a:ext cx="13" cy="7"/>
                    </a:xfrm>
                    <a:custGeom>
                      <a:avLst/>
                      <a:gdLst>
                        <a:gd name="T0" fmla="*/ 13 w 13"/>
                        <a:gd name="T1" fmla="*/ 0 h 7"/>
                        <a:gd name="T2" fmla="*/ 0 w 13"/>
                        <a:gd name="T3" fmla="*/ 7 h 7"/>
                        <a:gd name="T4" fmla="*/ 0 w 13"/>
                        <a:gd name="T5" fmla="*/ 7 h 7"/>
                        <a:gd name="T6" fmla="*/ 0 60000 65536"/>
                        <a:gd name="T7" fmla="*/ 0 60000 65536"/>
                        <a:gd name="T8" fmla="*/ 0 60000 65536"/>
                        <a:gd name="T9" fmla="*/ 0 w 13"/>
                        <a:gd name="T10" fmla="*/ 0 h 7"/>
                        <a:gd name="T11" fmla="*/ 13 w 13"/>
                        <a:gd name="T12" fmla="*/ 7 h 7"/>
                      </a:gdLst>
                      <a:ahLst/>
                      <a:cxnLst>
                        <a:cxn ang="T6">
                          <a:pos x="T0" y="T1"/>
                        </a:cxn>
                        <a:cxn ang="T7">
                          <a:pos x="T2" y="T3"/>
                        </a:cxn>
                        <a:cxn ang="T8">
                          <a:pos x="T4" y="T5"/>
                        </a:cxn>
                      </a:cxnLst>
                      <a:rect l="T9" t="T10" r="T11" b="T12"/>
                      <a:pathLst>
                        <a:path w="13" h="7">
                          <a:moveTo>
                            <a:pt x="13" y="0"/>
                          </a:moveTo>
                          <a:lnTo>
                            <a:pt x="0" y="7"/>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12" name="Line 111"/>
                    <p:cNvSpPr>
                      <a:spLocks noChangeShapeType="1"/>
                    </p:cNvSpPr>
                    <p:nvPr/>
                  </p:nvSpPr>
                  <p:spPr bwMode="auto">
                    <a:xfrm>
                      <a:off x="2254" y="2686"/>
                      <a:ext cx="11" cy="9"/>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13" name="Line 112"/>
                    <p:cNvSpPr>
                      <a:spLocks noChangeShapeType="1"/>
                    </p:cNvSpPr>
                    <p:nvPr/>
                  </p:nvSpPr>
                  <p:spPr bwMode="auto">
                    <a:xfrm flipV="1">
                      <a:off x="2276" y="2680"/>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14" name="Line 113"/>
                    <p:cNvSpPr>
                      <a:spLocks noChangeShapeType="1"/>
                    </p:cNvSpPr>
                    <p:nvPr/>
                  </p:nvSpPr>
                  <p:spPr bwMode="auto">
                    <a:xfrm flipV="1">
                      <a:off x="2300" y="2665"/>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15" name="Freeform 114"/>
                    <p:cNvSpPr>
                      <a:spLocks/>
                    </p:cNvSpPr>
                    <p:nvPr/>
                  </p:nvSpPr>
                  <p:spPr bwMode="auto">
                    <a:xfrm>
                      <a:off x="1579" y="1962"/>
                      <a:ext cx="691" cy="429"/>
                    </a:xfrm>
                    <a:custGeom>
                      <a:avLst/>
                      <a:gdLst>
                        <a:gd name="T0" fmla="*/ 654 w 691"/>
                        <a:gd name="T1" fmla="*/ 0 h 429"/>
                        <a:gd name="T2" fmla="*/ 658 w 691"/>
                        <a:gd name="T3" fmla="*/ 0 h 429"/>
                        <a:gd name="T4" fmla="*/ 663 w 691"/>
                        <a:gd name="T5" fmla="*/ 0 h 429"/>
                        <a:gd name="T6" fmla="*/ 671 w 691"/>
                        <a:gd name="T7" fmla="*/ 2 h 429"/>
                        <a:gd name="T8" fmla="*/ 678 w 691"/>
                        <a:gd name="T9" fmla="*/ 6 h 429"/>
                        <a:gd name="T10" fmla="*/ 686 w 691"/>
                        <a:gd name="T11" fmla="*/ 13 h 429"/>
                        <a:gd name="T12" fmla="*/ 691 w 691"/>
                        <a:gd name="T13" fmla="*/ 28 h 429"/>
                        <a:gd name="T14" fmla="*/ 691 w 691"/>
                        <a:gd name="T15" fmla="*/ 47 h 429"/>
                        <a:gd name="T16" fmla="*/ 35 w 691"/>
                        <a:gd name="T17" fmla="*/ 429 h 429"/>
                        <a:gd name="T18" fmla="*/ 0 w 691"/>
                        <a:gd name="T19" fmla="*/ 381 h 429"/>
                        <a:gd name="T20" fmla="*/ 654 w 691"/>
                        <a:gd name="T21" fmla="*/ 0 h 4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1"/>
                        <a:gd name="T34" fmla="*/ 0 h 429"/>
                        <a:gd name="T35" fmla="*/ 691 w 691"/>
                        <a:gd name="T36" fmla="*/ 429 h 4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1" h="429">
                          <a:moveTo>
                            <a:pt x="654" y="0"/>
                          </a:moveTo>
                          <a:lnTo>
                            <a:pt x="658" y="0"/>
                          </a:lnTo>
                          <a:lnTo>
                            <a:pt x="663" y="0"/>
                          </a:lnTo>
                          <a:lnTo>
                            <a:pt x="671" y="2"/>
                          </a:lnTo>
                          <a:lnTo>
                            <a:pt x="678" y="6"/>
                          </a:lnTo>
                          <a:lnTo>
                            <a:pt x="686" y="13"/>
                          </a:lnTo>
                          <a:lnTo>
                            <a:pt x="691" y="28"/>
                          </a:lnTo>
                          <a:lnTo>
                            <a:pt x="691" y="47"/>
                          </a:lnTo>
                          <a:lnTo>
                            <a:pt x="35" y="429"/>
                          </a:lnTo>
                          <a:lnTo>
                            <a:pt x="0" y="381"/>
                          </a:lnTo>
                          <a:lnTo>
                            <a:pt x="654" y="0"/>
                          </a:lnTo>
                          <a:close/>
                        </a:path>
                      </a:pathLst>
                    </a:custGeom>
                    <a:solidFill>
                      <a:srgbClr val="FF2B2B"/>
                    </a:solidFill>
                    <a:ln w="0">
                      <a:solidFill>
                        <a:srgbClr val="FF2B2B"/>
                      </a:solidFill>
                      <a:round/>
                      <a:headEnd/>
                      <a:tailEnd/>
                    </a:ln>
                  </p:spPr>
                  <p:txBody>
                    <a:bodyPr/>
                    <a:lstStyle/>
                    <a:p>
                      <a:pPr defTabSz="457200"/>
                      <a:endParaRPr lang="en-US" dirty="0">
                        <a:solidFill>
                          <a:prstClr val="black"/>
                        </a:solidFill>
                      </a:endParaRPr>
                    </a:p>
                  </p:txBody>
                </p:sp>
                <p:sp>
                  <p:nvSpPr>
                    <p:cNvPr id="9416" name="Freeform 115"/>
                    <p:cNvSpPr>
                      <a:spLocks/>
                    </p:cNvSpPr>
                    <p:nvPr/>
                  </p:nvSpPr>
                  <p:spPr bwMode="auto">
                    <a:xfrm>
                      <a:off x="1584" y="1962"/>
                      <a:ext cx="686" cy="421"/>
                    </a:xfrm>
                    <a:custGeom>
                      <a:avLst/>
                      <a:gdLst>
                        <a:gd name="T0" fmla="*/ 653 w 686"/>
                        <a:gd name="T1" fmla="*/ 0 h 421"/>
                        <a:gd name="T2" fmla="*/ 657 w 686"/>
                        <a:gd name="T3" fmla="*/ 0 h 421"/>
                        <a:gd name="T4" fmla="*/ 662 w 686"/>
                        <a:gd name="T5" fmla="*/ 2 h 421"/>
                        <a:gd name="T6" fmla="*/ 671 w 686"/>
                        <a:gd name="T7" fmla="*/ 4 h 421"/>
                        <a:gd name="T8" fmla="*/ 679 w 686"/>
                        <a:gd name="T9" fmla="*/ 12 h 421"/>
                        <a:gd name="T10" fmla="*/ 684 w 686"/>
                        <a:gd name="T11" fmla="*/ 23 h 421"/>
                        <a:gd name="T12" fmla="*/ 686 w 686"/>
                        <a:gd name="T13" fmla="*/ 41 h 421"/>
                        <a:gd name="T14" fmla="*/ 32 w 686"/>
                        <a:gd name="T15" fmla="*/ 421 h 421"/>
                        <a:gd name="T16" fmla="*/ 0 w 686"/>
                        <a:gd name="T17" fmla="*/ 381 h 421"/>
                        <a:gd name="T18" fmla="*/ 653 w 686"/>
                        <a:gd name="T19" fmla="*/ 0 h 4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6"/>
                        <a:gd name="T31" fmla="*/ 0 h 421"/>
                        <a:gd name="T32" fmla="*/ 686 w 686"/>
                        <a:gd name="T33" fmla="*/ 421 h 4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6" h="421">
                          <a:moveTo>
                            <a:pt x="653" y="0"/>
                          </a:moveTo>
                          <a:lnTo>
                            <a:pt x="657" y="0"/>
                          </a:lnTo>
                          <a:lnTo>
                            <a:pt x="662" y="2"/>
                          </a:lnTo>
                          <a:lnTo>
                            <a:pt x="671" y="4"/>
                          </a:lnTo>
                          <a:lnTo>
                            <a:pt x="679" y="12"/>
                          </a:lnTo>
                          <a:lnTo>
                            <a:pt x="684" y="23"/>
                          </a:lnTo>
                          <a:lnTo>
                            <a:pt x="686" y="41"/>
                          </a:lnTo>
                          <a:lnTo>
                            <a:pt x="32" y="421"/>
                          </a:lnTo>
                          <a:lnTo>
                            <a:pt x="0" y="381"/>
                          </a:lnTo>
                          <a:lnTo>
                            <a:pt x="653" y="0"/>
                          </a:lnTo>
                          <a:close/>
                        </a:path>
                      </a:pathLst>
                    </a:custGeom>
                    <a:solidFill>
                      <a:srgbClr val="FF5555"/>
                    </a:solidFill>
                    <a:ln w="0">
                      <a:solidFill>
                        <a:srgbClr val="FF5555"/>
                      </a:solidFill>
                      <a:round/>
                      <a:headEnd/>
                      <a:tailEnd/>
                    </a:ln>
                  </p:spPr>
                  <p:txBody>
                    <a:bodyPr/>
                    <a:lstStyle/>
                    <a:p>
                      <a:pPr defTabSz="457200"/>
                      <a:endParaRPr lang="en-US" dirty="0">
                        <a:solidFill>
                          <a:prstClr val="black"/>
                        </a:solidFill>
                      </a:endParaRPr>
                    </a:p>
                  </p:txBody>
                </p:sp>
                <p:sp>
                  <p:nvSpPr>
                    <p:cNvPr id="9417" name="Freeform 116"/>
                    <p:cNvSpPr>
                      <a:spLocks/>
                    </p:cNvSpPr>
                    <p:nvPr/>
                  </p:nvSpPr>
                  <p:spPr bwMode="auto">
                    <a:xfrm>
                      <a:off x="1592" y="1964"/>
                      <a:ext cx="676" cy="414"/>
                    </a:xfrm>
                    <a:custGeom>
                      <a:avLst/>
                      <a:gdLst>
                        <a:gd name="T0" fmla="*/ 650 w 676"/>
                        <a:gd name="T1" fmla="*/ 0 h 414"/>
                        <a:gd name="T2" fmla="*/ 652 w 676"/>
                        <a:gd name="T3" fmla="*/ 0 h 414"/>
                        <a:gd name="T4" fmla="*/ 658 w 676"/>
                        <a:gd name="T5" fmla="*/ 2 h 414"/>
                        <a:gd name="T6" fmla="*/ 665 w 676"/>
                        <a:gd name="T7" fmla="*/ 4 h 414"/>
                        <a:gd name="T8" fmla="*/ 671 w 676"/>
                        <a:gd name="T9" fmla="*/ 11 h 414"/>
                        <a:gd name="T10" fmla="*/ 676 w 676"/>
                        <a:gd name="T11" fmla="*/ 21 h 414"/>
                        <a:gd name="T12" fmla="*/ 676 w 676"/>
                        <a:gd name="T13" fmla="*/ 34 h 414"/>
                        <a:gd name="T14" fmla="*/ 24 w 676"/>
                        <a:gd name="T15" fmla="*/ 414 h 414"/>
                        <a:gd name="T16" fmla="*/ 0 w 676"/>
                        <a:gd name="T17" fmla="*/ 379 h 414"/>
                        <a:gd name="T18" fmla="*/ 650 w 676"/>
                        <a:gd name="T19" fmla="*/ 0 h 4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6"/>
                        <a:gd name="T31" fmla="*/ 0 h 414"/>
                        <a:gd name="T32" fmla="*/ 676 w 676"/>
                        <a:gd name="T33" fmla="*/ 414 h 4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6" h="414">
                          <a:moveTo>
                            <a:pt x="650" y="0"/>
                          </a:moveTo>
                          <a:lnTo>
                            <a:pt x="652" y="0"/>
                          </a:lnTo>
                          <a:lnTo>
                            <a:pt x="658" y="2"/>
                          </a:lnTo>
                          <a:lnTo>
                            <a:pt x="665" y="4"/>
                          </a:lnTo>
                          <a:lnTo>
                            <a:pt x="671" y="11"/>
                          </a:lnTo>
                          <a:lnTo>
                            <a:pt x="676" y="21"/>
                          </a:lnTo>
                          <a:lnTo>
                            <a:pt x="676" y="34"/>
                          </a:lnTo>
                          <a:lnTo>
                            <a:pt x="24" y="414"/>
                          </a:lnTo>
                          <a:lnTo>
                            <a:pt x="0" y="379"/>
                          </a:lnTo>
                          <a:lnTo>
                            <a:pt x="650" y="0"/>
                          </a:lnTo>
                          <a:close/>
                        </a:path>
                      </a:pathLst>
                    </a:custGeom>
                    <a:solidFill>
                      <a:srgbClr val="FF8080"/>
                    </a:solidFill>
                    <a:ln w="0">
                      <a:solidFill>
                        <a:srgbClr val="FF8080"/>
                      </a:solidFill>
                      <a:round/>
                      <a:headEnd/>
                      <a:tailEnd/>
                    </a:ln>
                  </p:spPr>
                  <p:txBody>
                    <a:bodyPr/>
                    <a:lstStyle/>
                    <a:p>
                      <a:pPr defTabSz="457200"/>
                      <a:endParaRPr lang="en-US" dirty="0">
                        <a:solidFill>
                          <a:prstClr val="black"/>
                        </a:solidFill>
                      </a:endParaRPr>
                    </a:p>
                  </p:txBody>
                </p:sp>
                <p:sp>
                  <p:nvSpPr>
                    <p:cNvPr id="9418" name="Freeform 117"/>
                    <p:cNvSpPr>
                      <a:spLocks/>
                    </p:cNvSpPr>
                    <p:nvPr/>
                  </p:nvSpPr>
                  <p:spPr bwMode="auto">
                    <a:xfrm>
                      <a:off x="1597" y="1964"/>
                      <a:ext cx="671" cy="406"/>
                    </a:xfrm>
                    <a:custGeom>
                      <a:avLst/>
                      <a:gdLst>
                        <a:gd name="T0" fmla="*/ 649 w 671"/>
                        <a:gd name="T1" fmla="*/ 0 h 406"/>
                        <a:gd name="T2" fmla="*/ 649 w 671"/>
                        <a:gd name="T3" fmla="*/ 0 h 406"/>
                        <a:gd name="T4" fmla="*/ 651 w 671"/>
                        <a:gd name="T5" fmla="*/ 2 h 406"/>
                        <a:gd name="T6" fmla="*/ 655 w 671"/>
                        <a:gd name="T7" fmla="*/ 2 h 406"/>
                        <a:gd name="T8" fmla="*/ 658 w 671"/>
                        <a:gd name="T9" fmla="*/ 6 h 406"/>
                        <a:gd name="T10" fmla="*/ 662 w 671"/>
                        <a:gd name="T11" fmla="*/ 8 h 406"/>
                        <a:gd name="T12" fmla="*/ 666 w 671"/>
                        <a:gd name="T13" fmla="*/ 11 h 406"/>
                        <a:gd name="T14" fmla="*/ 670 w 671"/>
                        <a:gd name="T15" fmla="*/ 17 h 406"/>
                        <a:gd name="T16" fmla="*/ 671 w 671"/>
                        <a:gd name="T17" fmla="*/ 23 h 406"/>
                        <a:gd name="T18" fmla="*/ 671 w 671"/>
                        <a:gd name="T19" fmla="*/ 28 h 406"/>
                        <a:gd name="T20" fmla="*/ 19 w 671"/>
                        <a:gd name="T21" fmla="*/ 406 h 406"/>
                        <a:gd name="T22" fmla="*/ 0 w 671"/>
                        <a:gd name="T23" fmla="*/ 379 h 406"/>
                        <a:gd name="T24" fmla="*/ 649 w 671"/>
                        <a:gd name="T25" fmla="*/ 0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1"/>
                        <a:gd name="T40" fmla="*/ 0 h 406"/>
                        <a:gd name="T41" fmla="*/ 671 w 671"/>
                        <a:gd name="T42" fmla="*/ 406 h 4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1" h="406">
                          <a:moveTo>
                            <a:pt x="649" y="0"/>
                          </a:moveTo>
                          <a:lnTo>
                            <a:pt x="649" y="0"/>
                          </a:lnTo>
                          <a:lnTo>
                            <a:pt x="651" y="2"/>
                          </a:lnTo>
                          <a:lnTo>
                            <a:pt x="655" y="2"/>
                          </a:lnTo>
                          <a:lnTo>
                            <a:pt x="658" y="6"/>
                          </a:lnTo>
                          <a:lnTo>
                            <a:pt x="662" y="8"/>
                          </a:lnTo>
                          <a:lnTo>
                            <a:pt x="666" y="11"/>
                          </a:lnTo>
                          <a:lnTo>
                            <a:pt x="670" y="17"/>
                          </a:lnTo>
                          <a:lnTo>
                            <a:pt x="671" y="23"/>
                          </a:lnTo>
                          <a:lnTo>
                            <a:pt x="671" y="28"/>
                          </a:lnTo>
                          <a:lnTo>
                            <a:pt x="19" y="406"/>
                          </a:lnTo>
                          <a:lnTo>
                            <a:pt x="0" y="379"/>
                          </a:lnTo>
                          <a:lnTo>
                            <a:pt x="649" y="0"/>
                          </a:lnTo>
                          <a:close/>
                        </a:path>
                      </a:pathLst>
                    </a:custGeom>
                    <a:solidFill>
                      <a:srgbClr val="FFAAAA"/>
                    </a:solidFill>
                    <a:ln w="0">
                      <a:solidFill>
                        <a:srgbClr val="FFAAAA"/>
                      </a:solidFill>
                      <a:round/>
                      <a:headEnd/>
                      <a:tailEnd/>
                    </a:ln>
                  </p:spPr>
                  <p:txBody>
                    <a:bodyPr/>
                    <a:lstStyle/>
                    <a:p>
                      <a:pPr defTabSz="457200"/>
                      <a:endParaRPr lang="en-US" dirty="0">
                        <a:solidFill>
                          <a:prstClr val="black"/>
                        </a:solidFill>
                      </a:endParaRPr>
                    </a:p>
                  </p:txBody>
                </p:sp>
                <p:sp>
                  <p:nvSpPr>
                    <p:cNvPr id="9419" name="Freeform 119"/>
                    <p:cNvSpPr>
                      <a:spLocks/>
                    </p:cNvSpPr>
                    <p:nvPr/>
                  </p:nvSpPr>
                  <p:spPr bwMode="auto">
                    <a:xfrm>
                      <a:off x="1621" y="1966"/>
                      <a:ext cx="646" cy="386"/>
                    </a:xfrm>
                    <a:custGeom>
                      <a:avLst/>
                      <a:gdLst>
                        <a:gd name="T0" fmla="*/ 646 w 646"/>
                        <a:gd name="T1" fmla="*/ 15 h 386"/>
                        <a:gd name="T2" fmla="*/ 8 w 646"/>
                        <a:gd name="T3" fmla="*/ 386 h 386"/>
                        <a:gd name="T4" fmla="*/ 0 w 646"/>
                        <a:gd name="T5" fmla="*/ 371 h 386"/>
                        <a:gd name="T6" fmla="*/ 633 w 646"/>
                        <a:gd name="T7" fmla="*/ 0 h 386"/>
                        <a:gd name="T8" fmla="*/ 646 w 646"/>
                        <a:gd name="T9" fmla="*/ 15 h 386"/>
                        <a:gd name="T10" fmla="*/ 0 60000 65536"/>
                        <a:gd name="T11" fmla="*/ 0 60000 65536"/>
                        <a:gd name="T12" fmla="*/ 0 60000 65536"/>
                        <a:gd name="T13" fmla="*/ 0 60000 65536"/>
                        <a:gd name="T14" fmla="*/ 0 60000 65536"/>
                        <a:gd name="T15" fmla="*/ 0 w 646"/>
                        <a:gd name="T16" fmla="*/ 0 h 386"/>
                        <a:gd name="T17" fmla="*/ 646 w 646"/>
                        <a:gd name="T18" fmla="*/ 386 h 386"/>
                      </a:gdLst>
                      <a:ahLst/>
                      <a:cxnLst>
                        <a:cxn ang="T10">
                          <a:pos x="T0" y="T1"/>
                        </a:cxn>
                        <a:cxn ang="T11">
                          <a:pos x="T2" y="T3"/>
                        </a:cxn>
                        <a:cxn ang="T12">
                          <a:pos x="T4" y="T5"/>
                        </a:cxn>
                        <a:cxn ang="T13">
                          <a:pos x="T6" y="T7"/>
                        </a:cxn>
                        <a:cxn ang="T14">
                          <a:pos x="T8" y="T9"/>
                        </a:cxn>
                      </a:cxnLst>
                      <a:rect l="T15" t="T16" r="T17" b="T18"/>
                      <a:pathLst>
                        <a:path w="646" h="386">
                          <a:moveTo>
                            <a:pt x="646" y="15"/>
                          </a:moveTo>
                          <a:lnTo>
                            <a:pt x="8" y="386"/>
                          </a:lnTo>
                          <a:lnTo>
                            <a:pt x="0" y="371"/>
                          </a:lnTo>
                          <a:lnTo>
                            <a:pt x="633" y="0"/>
                          </a:lnTo>
                          <a:lnTo>
                            <a:pt x="646" y="15"/>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420" name="Freeform 120"/>
                    <p:cNvSpPr>
                      <a:spLocks/>
                    </p:cNvSpPr>
                    <p:nvPr/>
                  </p:nvSpPr>
                  <p:spPr bwMode="auto">
                    <a:xfrm>
                      <a:off x="1573" y="2331"/>
                      <a:ext cx="65" cy="69"/>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close/>
                        </a:path>
                      </a:pathLst>
                    </a:custGeom>
                    <a:solidFill>
                      <a:srgbClr val="CC0000"/>
                    </a:solidFill>
                    <a:ln w="0">
                      <a:solidFill>
                        <a:srgbClr val="CC0000"/>
                      </a:solidFill>
                      <a:round/>
                      <a:headEnd/>
                      <a:tailEnd/>
                    </a:ln>
                  </p:spPr>
                  <p:txBody>
                    <a:bodyPr/>
                    <a:lstStyle/>
                    <a:p>
                      <a:pPr defTabSz="457200"/>
                      <a:endParaRPr lang="en-US" dirty="0">
                        <a:solidFill>
                          <a:prstClr val="black"/>
                        </a:solidFill>
                      </a:endParaRPr>
                    </a:p>
                  </p:txBody>
                </p:sp>
                <p:sp>
                  <p:nvSpPr>
                    <p:cNvPr id="9421" name="Freeform 121"/>
                    <p:cNvSpPr>
                      <a:spLocks/>
                    </p:cNvSpPr>
                    <p:nvPr/>
                  </p:nvSpPr>
                  <p:spPr bwMode="auto">
                    <a:xfrm>
                      <a:off x="1573" y="2331"/>
                      <a:ext cx="65" cy="69"/>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422" name="Line 122"/>
                    <p:cNvSpPr>
                      <a:spLocks noChangeShapeType="1"/>
                    </p:cNvSpPr>
                    <p:nvPr/>
                  </p:nvSpPr>
                  <p:spPr bwMode="auto">
                    <a:xfrm>
                      <a:off x="2061" y="2192"/>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23" name="Freeform 130"/>
                    <p:cNvSpPr>
                      <a:spLocks/>
                    </p:cNvSpPr>
                    <p:nvPr/>
                  </p:nvSpPr>
                  <p:spPr bwMode="auto">
                    <a:xfrm>
                      <a:off x="1108" y="2576"/>
                      <a:ext cx="72" cy="117"/>
                    </a:xfrm>
                    <a:custGeom>
                      <a:avLst/>
                      <a:gdLst>
                        <a:gd name="T0" fmla="*/ 72 w 72"/>
                        <a:gd name="T1" fmla="*/ 117 h 117"/>
                        <a:gd name="T2" fmla="*/ 72 w 72"/>
                        <a:gd name="T3" fmla="*/ 34 h 117"/>
                        <a:gd name="T4" fmla="*/ 0 w 72"/>
                        <a:gd name="T5" fmla="*/ 0 h 117"/>
                        <a:gd name="T6" fmla="*/ 0 w 72"/>
                        <a:gd name="T7" fmla="*/ 84 h 117"/>
                        <a:gd name="T8" fmla="*/ 72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72" y="117"/>
                          </a:moveTo>
                          <a:lnTo>
                            <a:pt x="72" y="34"/>
                          </a:lnTo>
                          <a:lnTo>
                            <a:pt x="0" y="0"/>
                          </a:lnTo>
                          <a:lnTo>
                            <a:pt x="0" y="84"/>
                          </a:lnTo>
                          <a:lnTo>
                            <a:pt x="72" y="117"/>
                          </a:lnTo>
                          <a:close/>
                        </a:path>
                      </a:pathLst>
                    </a:custGeom>
                    <a:solidFill>
                      <a:srgbClr val="00B200"/>
                    </a:solidFill>
                    <a:ln w="0">
                      <a:solidFill>
                        <a:srgbClr val="00B200"/>
                      </a:solidFill>
                      <a:round/>
                      <a:headEnd/>
                      <a:tailEnd/>
                    </a:ln>
                  </p:spPr>
                  <p:txBody>
                    <a:bodyPr/>
                    <a:lstStyle/>
                    <a:p>
                      <a:pPr defTabSz="457200"/>
                      <a:endParaRPr lang="en-US" dirty="0">
                        <a:solidFill>
                          <a:prstClr val="black"/>
                        </a:solidFill>
                      </a:endParaRPr>
                    </a:p>
                  </p:txBody>
                </p:sp>
                <p:sp>
                  <p:nvSpPr>
                    <p:cNvPr id="9424" name="Freeform 131"/>
                    <p:cNvSpPr>
                      <a:spLocks/>
                    </p:cNvSpPr>
                    <p:nvPr/>
                  </p:nvSpPr>
                  <p:spPr bwMode="auto">
                    <a:xfrm>
                      <a:off x="1180" y="2576"/>
                      <a:ext cx="70" cy="117"/>
                    </a:xfrm>
                    <a:custGeom>
                      <a:avLst/>
                      <a:gdLst>
                        <a:gd name="T0" fmla="*/ 0 w 70"/>
                        <a:gd name="T1" fmla="*/ 117 h 117"/>
                        <a:gd name="T2" fmla="*/ 0 w 70"/>
                        <a:gd name="T3" fmla="*/ 34 h 117"/>
                        <a:gd name="T4" fmla="*/ 70 w 70"/>
                        <a:gd name="T5" fmla="*/ 0 h 117"/>
                        <a:gd name="T6" fmla="*/ 70 w 70"/>
                        <a:gd name="T7" fmla="*/ 84 h 117"/>
                        <a:gd name="T8" fmla="*/ 0 w 70"/>
                        <a:gd name="T9" fmla="*/ 117 h 117"/>
                        <a:gd name="T10" fmla="*/ 0 60000 65536"/>
                        <a:gd name="T11" fmla="*/ 0 60000 65536"/>
                        <a:gd name="T12" fmla="*/ 0 60000 65536"/>
                        <a:gd name="T13" fmla="*/ 0 60000 65536"/>
                        <a:gd name="T14" fmla="*/ 0 60000 65536"/>
                        <a:gd name="T15" fmla="*/ 0 w 70"/>
                        <a:gd name="T16" fmla="*/ 0 h 117"/>
                        <a:gd name="T17" fmla="*/ 70 w 70"/>
                        <a:gd name="T18" fmla="*/ 117 h 117"/>
                      </a:gdLst>
                      <a:ahLst/>
                      <a:cxnLst>
                        <a:cxn ang="T10">
                          <a:pos x="T0" y="T1"/>
                        </a:cxn>
                        <a:cxn ang="T11">
                          <a:pos x="T2" y="T3"/>
                        </a:cxn>
                        <a:cxn ang="T12">
                          <a:pos x="T4" y="T5"/>
                        </a:cxn>
                        <a:cxn ang="T13">
                          <a:pos x="T6" y="T7"/>
                        </a:cxn>
                        <a:cxn ang="T14">
                          <a:pos x="T8" y="T9"/>
                        </a:cxn>
                      </a:cxnLst>
                      <a:rect l="T15" t="T16" r="T17" b="T18"/>
                      <a:pathLst>
                        <a:path w="70" h="117">
                          <a:moveTo>
                            <a:pt x="0" y="117"/>
                          </a:moveTo>
                          <a:lnTo>
                            <a:pt x="0" y="34"/>
                          </a:lnTo>
                          <a:lnTo>
                            <a:pt x="70" y="0"/>
                          </a:lnTo>
                          <a:lnTo>
                            <a:pt x="70" y="84"/>
                          </a:lnTo>
                          <a:lnTo>
                            <a:pt x="0" y="117"/>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425" name="Line 132"/>
                    <p:cNvSpPr>
                      <a:spLocks noChangeShapeType="1"/>
                    </p:cNvSpPr>
                    <p:nvPr/>
                  </p:nvSpPr>
                  <p:spPr bwMode="auto">
                    <a:xfrm flipH="1">
                      <a:off x="1250" y="2552"/>
                      <a:ext cx="43" cy="24"/>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26" name="Freeform 133"/>
                    <p:cNvSpPr>
                      <a:spLocks/>
                    </p:cNvSpPr>
                    <p:nvPr/>
                  </p:nvSpPr>
                  <p:spPr bwMode="auto">
                    <a:xfrm>
                      <a:off x="1271" y="2285"/>
                      <a:ext cx="1075" cy="471"/>
                    </a:xfrm>
                    <a:custGeom>
                      <a:avLst/>
                      <a:gdLst>
                        <a:gd name="T0" fmla="*/ 1075 w 1075"/>
                        <a:gd name="T1" fmla="*/ 402 h 471"/>
                        <a:gd name="T2" fmla="*/ 981 w 1075"/>
                        <a:gd name="T3" fmla="*/ 295 h 471"/>
                        <a:gd name="T4" fmla="*/ 977 w 1075"/>
                        <a:gd name="T5" fmla="*/ 297 h 471"/>
                        <a:gd name="T6" fmla="*/ 966 w 1075"/>
                        <a:gd name="T7" fmla="*/ 304 h 471"/>
                        <a:gd name="T8" fmla="*/ 949 w 1075"/>
                        <a:gd name="T9" fmla="*/ 315 h 471"/>
                        <a:gd name="T10" fmla="*/ 925 w 1075"/>
                        <a:gd name="T11" fmla="*/ 330 h 471"/>
                        <a:gd name="T12" fmla="*/ 897 w 1075"/>
                        <a:gd name="T13" fmla="*/ 347 h 471"/>
                        <a:gd name="T14" fmla="*/ 866 w 1075"/>
                        <a:gd name="T15" fmla="*/ 365 h 471"/>
                        <a:gd name="T16" fmla="*/ 829 w 1075"/>
                        <a:gd name="T17" fmla="*/ 384 h 471"/>
                        <a:gd name="T18" fmla="*/ 790 w 1075"/>
                        <a:gd name="T19" fmla="*/ 402 h 471"/>
                        <a:gd name="T20" fmla="*/ 749 w 1075"/>
                        <a:gd name="T21" fmla="*/ 419 h 471"/>
                        <a:gd name="T22" fmla="*/ 708 w 1075"/>
                        <a:gd name="T23" fmla="*/ 436 h 471"/>
                        <a:gd name="T24" fmla="*/ 665 w 1075"/>
                        <a:gd name="T25" fmla="*/ 449 h 471"/>
                        <a:gd name="T26" fmla="*/ 662 w 1075"/>
                        <a:gd name="T27" fmla="*/ 451 h 471"/>
                        <a:gd name="T28" fmla="*/ 653 w 1075"/>
                        <a:gd name="T29" fmla="*/ 453 h 471"/>
                        <a:gd name="T30" fmla="*/ 638 w 1075"/>
                        <a:gd name="T31" fmla="*/ 456 h 471"/>
                        <a:gd name="T32" fmla="*/ 615 w 1075"/>
                        <a:gd name="T33" fmla="*/ 462 h 471"/>
                        <a:gd name="T34" fmla="*/ 586 w 1075"/>
                        <a:gd name="T35" fmla="*/ 466 h 471"/>
                        <a:gd name="T36" fmla="*/ 549 w 1075"/>
                        <a:gd name="T37" fmla="*/ 469 h 471"/>
                        <a:gd name="T38" fmla="*/ 502 w 1075"/>
                        <a:gd name="T39" fmla="*/ 471 h 471"/>
                        <a:gd name="T40" fmla="*/ 447 w 1075"/>
                        <a:gd name="T41" fmla="*/ 471 h 471"/>
                        <a:gd name="T42" fmla="*/ 380 w 1075"/>
                        <a:gd name="T43" fmla="*/ 469 h 471"/>
                        <a:gd name="T44" fmla="*/ 304 w 1075"/>
                        <a:gd name="T45" fmla="*/ 464 h 471"/>
                        <a:gd name="T46" fmla="*/ 298 w 1075"/>
                        <a:gd name="T47" fmla="*/ 462 h 471"/>
                        <a:gd name="T48" fmla="*/ 280 w 1075"/>
                        <a:gd name="T49" fmla="*/ 460 h 471"/>
                        <a:gd name="T50" fmla="*/ 254 w 1075"/>
                        <a:gd name="T51" fmla="*/ 454 h 471"/>
                        <a:gd name="T52" fmla="*/ 222 w 1075"/>
                        <a:gd name="T53" fmla="*/ 445 h 471"/>
                        <a:gd name="T54" fmla="*/ 185 w 1075"/>
                        <a:gd name="T55" fmla="*/ 434 h 471"/>
                        <a:gd name="T56" fmla="*/ 146 w 1075"/>
                        <a:gd name="T57" fmla="*/ 417 h 471"/>
                        <a:gd name="T58" fmla="*/ 107 w 1075"/>
                        <a:gd name="T59" fmla="*/ 395 h 471"/>
                        <a:gd name="T60" fmla="*/ 70 w 1075"/>
                        <a:gd name="T61" fmla="*/ 367 h 471"/>
                        <a:gd name="T62" fmla="*/ 39 w 1075"/>
                        <a:gd name="T63" fmla="*/ 332 h 471"/>
                        <a:gd name="T64" fmla="*/ 37 w 1075"/>
                        <a:gd name="T65" fmla="*/ 330 h 471"/>
                        <a:gd name="T66" fmla="*/ 31 w 1075"/>
                        <a:gd name="T67" fmla="*/ 321 h 471"/>
                        <a:gd name="T68" fmla="*/ 22 w 1075"/>
                        <a:gd name="T69" fmla="*/ 308 h 471"/>
                        <a:gd name="T70" fmla="*/ 15 w 1075"/>
                        <a:gd name="T71" fmla="*/ 291 h 471"/>
                        <a:gd name="T72" fmla="*/ 5 w 1075"/>
                        <a:gd name="T73" fmla="*/ 269 h 471"/>
                        <a:gd name="T74" fmla="*/ 2 w 1075"/>
                        <a:gd name="T75" fmla="*/ 243 h 471"/>
                        <a:gd name="T76" fmla="*/ 0 w 1075"/>
                        <a:gd name="T77" fmla="*/ 215 h 471"/>
                        <a:gd name="T78" fmla="*/ 4 w 1075"/>
                        <a:gd name="T79" fmla="*/ 186 h 471"/>
                        <a:gd name="T80" fmla="*/ 16 w 1075"/>
                        <a:gd name="T81" fmla="*/ 152 h 471"/>
                        <a:gd name="T82" fmla="*/ 37 w 1075"/>
                        <a:gd name="T83" fmla="*/ 119 h 471"/>
                        <a:gd name="T84" fmla="*/ 68 w 1075"/>
                        <a:gd name="T85" fmla="*/ 84 h 471"/>
                        <a:gd name="T86" fmla="*/ 70 w 1075"/>
                        <a:gd name="T87" fmla="*/ 82 h 471"/>
                        <a:gd name="T88" fmla="*/ 80 w 1075"/>
                        <a:gd name="T89" fmla="*/ 72 h 471"/>
                        <a:gd name="T90" fmla="*/ 93 w 1075"/>
                        <a:gd name="T91" fmla="*/ 59 h 471"/>
                        <a:gd name="T92" fmla="*/ 115 w 1075"/>
                        <a:gd name="T93" fmla="*/ 43 h 471"/>
                        <a:gd name="T94" fmla="*/ 144 w 1075"/>
                        <a:gd name="T95" fmla="*/ 22 h 471"/>
                        <a:gd name="T96" fmla="*/ 182 w 1075"/>
                        <a:gd name="T97" fmla="*/ 0 h 471"/>
                        <a:gd name="T98" fmla="*/ 322 w 1075"/>
                        <a:gd name="T99" fmla="*/ 85 h 4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71"/>
                        <a:gd name="T152" fmla="*/ 1075 w 1075"/>
                        <a:gd name="T153" fmla="*/ 471 h 4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71">
                          <a:moveTo>
                            <a:pt x="1075" y="402"/>
                          </a:moveTo>
                          <a:lnTo>
                            <a:pt x="981" y="295"/>
                          </a:lnTo>
                          <a:lnTo>
                            <a:pt x="977" y="297"/>
                          </a:lnTo>
                          <a:lnTo>
                            <a:pt x="966" y="304"/>
                          </a:lnTo>
                          <a:lnTo>
                            <a:pt x="949" y="315"/>
                          </a:lnTo>
                          <a:lnTo>
                            <a:pt x="925" y="330"/>
                          </a:lnTo>
                          <a:lnTo>
                            <a:pt x="897" y="347"/>
                          </a:lnTo>
                          <a:lnTo>
                            <a:pt x="866" y="365"/>
                          </a:lnTo>
                          <a:lnTo>
                            <a:pt x="829" y="384"/>
                          </a:lnTo>
                          <a:lnTo>
                            <a:pt x="790" y="402"/>
                          </a:lnTo>
                          <a:lnTo>
                            <a:pt x="749" y="419"/>
                          </a:lnTo>
                          <a:lnTo>
                            <a:pt x="708" y="436"/>
                          </a:lnTo>
                          <a:lnTo>
                            <a:pt x="665" y="449"/>
                          </a:lnTo>
                          <a:lnTo>
                            <a:pt x="662" y="451"/>
                          </a:lnTo>
                          <a:lnTo>
                            <a:pt x="653" y="453"/>
                          </a:lnTo>
                          <a:lnTo>
                            <a:pt x="638" y="456"/>
                          </a:lnTo>
                          <a:lnTo>
                            <a:pt x="615" y="462"/>
                          </a:lnTo>
                          <a:lnTo>
                            <a:pt x="586" y="466"/>
                          </a:lnTo>
                          <a:lnTo>
                            <a:pt x="549" y="469"/>
                          </a:lnTo>
                          <a:lnTo>
                            <a:pt x="502" y="471"/>
                          </a:lnTo>
                          <a:lnTo>
                            <a:pt x="447" y="471"/>
                          </a:lnTo>
                          <a:lnTo>
                            <a:pt x="380" y="469"/>
                          </a:lnTo>
                          <a:lnTo>
                            <a:pt x="304" y="464"/>
                          </a:lnTo>
                          <a:lnTo>
                            <a:pt x="298" y="462"/>
                          </a:lnTo>
                          <a:lnTo>
                            <a:pt x="280" y="460"/>
                          </a:lnTo>
                          <a:lnTo>
                            <a:pt x="254" y="454"/>
                          </a:lnTo>
                          <a:lnTo>
                            <a:pt x="222" y="445"/>
                          </a:lnTo>
                          <a:lnTo>
                            <a:pt x="185" y="434"/>
                          </a:lnTo>
                          <a:lnTo>
                            <a:pt x="146" y="417"/>
                          </a:lnTo>
                          <a:lnTo>
                            <a:pt x="107" y="395"/>
                          </a:lnTo>
                          <a:lnTo>
                            <a:pt x="70" y="367"/>
                          </a:lnTo>
                          <a:lnTo>
                            <a:pt x="39" y="332"/>
                          </a:lnTo>
                          <a:lnTo>
                            <a:pt x="37" y="330"/>
                          </a:lnTo>
                          <a:lnTo>
                            <a:pt x="31" y="321"/>
                          </a:lnTo>
                          <a:lnTo>
                            <a:pt x="22" y="308"/>
                          </a:lnTo>
                          <a:lnTo>
                            <a:pt x="15" y="291"/>
                          </a:lnTo>
                          <a:lnTo>
                            <a:pt x="5" y="269"/>
                          </a:lnTo>
                          <a:lnTo>
                            <a:pt x="2" y="243"/>
                          </a:lnTo>
                          <a:lnTo>
                            <a:pt x="0" y="215"/>
                          </a:lnTo>
                          <a:lnTo>
                            <a:pt x="4" y="186"/>
                          </a:lnTo>
                          <a:lnTo>
                            <a:pt x="16" y="152"/>
                          </a:lnTo>
                          <a:lnTo>
                            <a:pt x="37" y="119"/>
                          </a:lnTo>
                          <a:lnTo>
                            <a:pt x="68" y="84"/>
                          </a:lnTo>
                          <a:lnTo>
                            <a:pt x="70" y="82"/>
                          </a:lnTo>
                          <a:lnTo>
                            <a:pt x="80" y="72"/>
                          </a:lnTo>
                          <a:lnTo>
                            <a:pt x="93" y="59"/>
                          </a:lnTo>
                          <a:lnTo>
                            <a:pt x="115" y="43"/>
                          </a:lnTo>
                          <a:lnTo>
                            <a:pt x="144" y="22"/>
                          </a:lnTo>
                          <a:lnTo>
                            <a:pt x="182" y="0"/>
                          </a:lnTo>
                          <a:lnTo>
                            <a:pt x="322" y="85"/>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27" name="Freeform 134"/>
                    <p:cNvSpPr>
                      <a:spLocks/>
                    </p:cNvSpPr>
                    <p:nvPr/>
                  </p:nvSpPr>
                  <p:spPr bwMode="auto">
                    <a:xfrm>
                      <a:off x="1260" y="2354"/>
                      <a:ext cx="1075" cy="469"/>
                    </a:xfrm>
                    <a:custGeom>
                      <a:avLst/>
                      <a:gdLst>
                        <a:gd name="T0" fmla="*/ 1075 w 1075"/>
                        <a:gd name="T1" fmla="*/ 354 h 469"/>
                        <a:gd name="T2" fmla="*/ 981 w 1075"/>
                        <a:gd name="T3" fmla="*/ 293 h 469"/>
                        <a:gd name="T4" fmla="*/ 977 w 1075"/>
                        <a:gd name="T5" fmla="*/ 295 h 469"/>
                        <a:gd name="T6" fmla="*/ 966 w 1075"/>
                        <a:gd name="T7" fmla="*/ 303 h 469"/>
                        <a:gd name="T8" fmla="*/ 949 w 1075"/>
                        <a:gd name="T9" fmla="*/ 314 h 469"/>
                        <a:gd name="T10" fmla="*/ 925 w 1075"/>
                        <a:gd name="T11" fmla="*/ 328 h 469"/>
                        <a:gd name="T12" fmla="*/ 897 w 1075"/>
                        <a:gd name="T13" fmla="*/ 345 h 469"/>
                        <a:gd name="T14" fmla="*/ 866 w 1075"/>
                        <a:gd name="T15" fmla="*/ 364 h 469"/>
                        <a:gd name="T16" fmla="*/ 829 w 1075"/>
                        <a:gd name="T17" fmla="*/ 382 h 469"/>
                        <a:gd name="T18" fmla="*/ 790 w 1075"/>
                        <a:gd name="T19" fmla="*/ 401 h 469"/>
                        <a:gd name="T20" fmla="*/ 749 w 1075"/>
                        <a:gd name="T21" fmla="*/ 419 h 469"/>
                        <a:gd name="T22" fmla="*/ 708 w 1075"/>
                        <a:gd name="T23" fmla="*/ 434 h 469"/>
                        <a:gd name="T24" fmla="*/ 665 w 1075"/>
                        <a:gd name="T25" fmla="*/ 447 h 469"/>
                        <a:gd name="T26" fmla="*/ 662 w 1075"/>
                        <a:gd name="T27" fmla="*/ 449 h 469"/>
                        <a:gd name="T28" fmla="*/ 653 w 1075"/>
                        <a:gd name="T29" fmla="*/ 451 h 469"/>
                        <a:gd name="T30" fmla="*/ 638 w 1075"/>
                        <a:gd name="T31" fmla="*/ 456 h 469"/>
                        <a:gd name="T32" fmla="*/ 615 w 1075"/>
                        <a:gd name="T33" fmla="*/ 460 h 469"/>
                        <a:gd name="T34" fmla="*/ 586 w 1075"/>
                        <a:gd name="T35" fmla="*/ 464 h 469"/>
                        <a:gd name="T36" fmla="*/ 549 w 1075"/>
                        <a:gd name="T37" fmla="*/ 468 h 469"/>
                        <a:gd name="T38" fmla="*/ 502 w 1075"/>
                        <a:gd name="T39" fmla="*/ 469 h 469"/>
                        <a:gd name="T40" fmla="*/ 447 w 1075"/>
                        <a:gd name="T41" fmla="*/ 469 h 469"/>
                        <a:gd name="T42" fmla="*/ 380 w 1075"/>
                        <a:gd name="T43" fmla="*/ 468 h 469"/>
                        <a:gd name="T44" fmla="*/ 304 w 1075"/>
                        <a:gd name="T45" fmla="*/ 462 h 469"/>
                        <a:gd name="T46" fmla="*/ 298 w 1075"/>
                        <a:gd name="T47" fmla="*/ 462 h 469"/>
                        <a:gd name="T48" fmla="*/ 280 w 1075"/>
                        <a:gd name="T49" fmla="*/ 458 h 469"/>
                        <a:gd name="T50" fmla="*/ 254 w 1075"/>
                        <a:gd name="T51" fmla="*/ 453 h 469"/>
                        <a:gd name="T52" fmla="*/ 222 w 1075"/>
                        <a:gd name="T53" fmla="*/ 445 h 469"/>
                        <a:gd name="T54" fmla="*/ 185 w 1075"/>
                        <a:gd name="T55" fmla="*/ 432 h 469"/>
                        <a:gd name="T56" fmla="*/ 146 w 1075"/>
                        <a:gd name="T57" fmla="*/ 416 h 469"/>
                        <a:gd name="T58" fmla="*/ 107 w 1075"/>
                        <a:gd name="T59" fmla="*/ 393 h 469"/>
                        <a:gd name="T60" fmla="*/ 70 w 1075"/>
                        <a:gd name="T61" fmla="*/ 366 h 469"/>
                        <a:gd name="T62" fmla="*/ 39 w 1075"/>
                        <a:gd name="T63" fmla="*/ 332 h 469"/>
                        <a:gd name="T64" fmla="*/ 37 w 1075"/>
                        <a:gd name="T65" fmla="*/ 328 h 469"/>
                        <a:gd name="T66" fmla="*/ 31 w 1075"/>
                        <a:gd name="T67" fmla="*/ 321 h 469"/>
                        <a:gd name="T68" fmla="*/ 22 w 1075"/>
                        <a:gd name="T69" fmla="*/ 306 h 469"/>
                        <a:gd name="T70" fmla="*/ 15 w 1075"/>
                        <a:gd name="T71" fmla="*/ 290 h 469"/>
                        <a:gd name="T72" fmla="*/ 5 w 1075"/>
                        <a:gd name="T73" fmla="*/ 267 h 469"/>
                        <a:gd name="T74" fmla="*/ 2 w 1075"/>
                        <a:gd name="T75" fmla="*/ 243 h 469"/>
                        <a:gd name="T76" fmla="*/ 0 w 1075"/>
                        <a:gd name="T77" fmla="*/ 215 h 469"/>
                        <a:gd name="T78" fmla="*/ 4 w 1075"/>
                        <a:gd name="T79" fmla="*/ 184 h 469"/>
                        <a:gd name="T80" fmla="*/ 16 w 1075"/>
                        <a:gd name="T81" fmla="*/ 152 h 469"/>
                        <a:gd name="T82" fmla="*/ 37 w 1075"/>
                        <a:gd name="T83" fmla="*/ 117 h 469"/>
                        <a:gd name="T84" fmla="*/ 68 w 1075"/>
                        <a:gd name="T85" fmla="*/ 84 h 469"/>
                        <a:gd name="T86" fmla="*/ 70 w 1075"/>
                        <a:gd name="T87" fmla="*/ 80 h 469"/>
                        <a:gd name="T88" fmla="*/ 80 w 1075"/>
                        <a:gd name="T89" fmla="*/ 73 h 469"/>
                        <a:gd name="T90" fmla="*/ 93 w 1075"/>
                        <a:gd name="T91" fmla="*/ 60 h 469"/>
                        <a:gd name="T92" fmla="*/ 115 w 1075"/>
                        <a:gd name="T93" fmla="*/ 41 h 469"/>
                        <a:gd name="T94" fmla="*/ 144 w 1075"/>
                        <a:gd name="T95" fmla="*/ 23 h 469"/>
                        <a:gd name="T96" fmla="*/ 182 w 1075"/>
                        <a:gd name="T97" fmla="*/ 0 h 469"/>
                        <a:gd name="T98" fmla="*/ 315 w 1075"/>
                        <a:gd name="T99" fmla="*/ 37 h 4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69"/>
                        <a:gd name="T152" fmla="*/ 1075 w 1075"/>
                        <a:gd name="T153" fmla="*/ 469 h 4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69">
                          <a:moveTo>
                            <a:pt x="1075" y="354"/>
                          </a:moveTo>
                          <a:lnTo>
                            <a:pt x="981" y="293"/>
                          </a:lnTo>
                          <a:lnTo>
                            <a:pt x="977" y="295"/>
                          </a:lnTo>
                          <a:lnTo>
                            <a:pt x="966" y="303"/>
                          </a:lnTo>
                          <a:lnTo>
                            <a:pt x="949" y="314"/>
                          </a:lnTo>
                          <a:lnTo>
                            <a:pt x="925" y="328"/>
                          </a:lnTo>
                          <a:lnTo>
                            <a:pt x="897" y="345"/>
                          </a:lnTo>
                          <a:lnTo>
                            <a:pt x="866" y="364"/>
                          </a:lnTo>
                          <a:lnTo>
                            <a:pt x="829" y="382"/>
                          </a:lnTo>
                          <a:lnTo>
                            <a:pt x="790" y="401"/>
                          </a:lnTo>
                          <a:lnTo>
                            <a:pt x="749" y="419"/>
                          </a:lnTo>
                          <a:lnTo>
                            <a:pt x="708" y="434"/>
                          </a:lnTo>
                          <a:lnTo>
                            <a:pt x="665" y="447"/>
                          </a:lnTo>
                          <a:lnTo>
                            <a:pt x="662" y="449"/>
                          </a:lnTo>
                          <a:lnTo>
                            <a:pt x="653" y="451"/>
                          </a:lnTo>
                          <a:lnTo>
                            <a:pt x="638" y="456"/>
                          </a:lnTo>
                          <a:lnTo>
                            <a:pt x="615" y="460"/>
                          </a:lnTo>
                          <a:lnTo>
                            <a:pt x="586" y="464"/>
                          </a:lnTo>
                          <a:lnTo>
                            <a:pt x="549" y="468"/>
                          </a:lnTo>
                          <a:lnTo>
                            <a:pt x="502" y="469"/>
                          </a:lnTo>
                          <a:lnTo>
                            <a:pt x="447" y="469"/>
                          </a:lnTo>
                          <a:lnTo>
                            <a:pt x="380" y="468"/>
                          </a:lnTo>
                          <a:lnTo>
                            <a:pt x="304" y="462"/>
                          </a:lnTo>
                          <a:lnTo>
                            <a:pt x="298" y="462"/>
                          </a:lnTo>
                          <a:lnTo>
                            <a:pt x="280" y="458"/>
                          </a:lnTo>
                          <a:lnTo>
                            <a:pt x="254" y="453"/>
                          </a:lnTo>
                          <a:lnTo>
                            <a:pt x="222" y="445"/>
                          </a:lnTo>
                          <a:lnTo>
                            <a:pt x="185" y="432"/>
                          </a:lnTo>
                          <a:lnTo>
                            <a:pt x="146" y="416"/>
                          </a:lnTo>
                          <a:lnTo>
                            <a:pt x="107" y="393"/>
                          </a:lnTo>
                          <a:lnTo>
                            <a:pt x="70" y="366"/>
                          </a:lnTo>
                          <a:lnTo>
                            <a:pt x="39" y="332"/>
                          </a:lnTo>
                          <a:lnTo>
                            <a:pt x="37" y="328"/>
                          </a:lnTo>
                          <a:lnTo>
                            <a:pt x="31" y="321"/>
                          </a:lnTo>
                          <a:lnTo>
                            <a:pt x="22" y="306"/>
                          </a:lnTo>
                          <a:lnTo>
                            <a:pt x="15" y="290"/>
                          </a:lnTo>
                          <a:lnTo>
                            <a:pt x="5" y="267"/>
                          </a:lnTo>
                          <a:lnTo>
                            <a:pt x="2" y="243"/>
                          </a:lnTo>
                          <a:lnTo>
                            <a:pt x="0" y="215"/>
                          </a:lnTo>
                          <a:lnTo>
                            <a:pt x="4" y="184"/>
                          </a:lnTo>
                          <a:lnTo>
                            <a:pt x="16" y="152"/>
                          </a:lnTo>
                          <a:lnTo>
                            <a:pt x="37" y="117"/>
                          </a:lnTo>
                          <a:lnTo>
                            <a:pt x="68" y="84"/>
                          </a:lnTo>
                          <a:lnTo>
                            <a:pt x="70" y="80"/>
                          </a:lnTo>
                          <a:lnTo>
                            <a:pt x="80" y="73"/>
                          </a:lnTo>
                          <a:lnTo>
                            <a:pt x="93" y="60"/>
                          </a:lnTo>
                          <a:lnTo>
                            <a:pt x="115" y="41"/>
                          </a:lnTo>
                          <a:lnTo>
                            <a:pt x="144" y="23"/>
                          </a:lnTo>
                          <a:lnTo>
                            <a:pt x="182" y="0"/>
                          </a:lnTo>
                          <a:lnTo>
                            <a:pt x="315" y="37"/>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28" name="Freeform 136"/>
                    <p:cNvSpPr>
                      <a:spLocks/>
                    </p:cNvSpPr>
                    <p:nvPr/>
                  </p:nvSpPr>
                  <p:spPr bwMode="auto">
                    <a:xfrm>
                      <a:off x="2100" y="2572"/>
                      <a:ext cx="44" cy="58"/>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429" name="Freeform 137"/>
                    <p:cNvSpPr>
                      <a:spLocks/>
                    </p:cNvSpPr>
                    <p:nvPr/>
                  </p:nvSpPr>
                  <p:spPr bwMode="auto">
                    <a:xfrm>
                      <a:off x="2100" y="2572"/>
                      <a:ext cx="44" cy="58"/>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30" name="Freeform 138"/>
                    <p:cNvSpPr>
                      <a:spLocks/>
                    </p:cNvSpPr>
                    <p:nvPr/>
                  </p:nvSpPr>
                  <p:spPr bwMode="auto">
                    <a:xfrm>
                      <a:off x="2100" y="2632"/>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431" name="Freeform 139"/>
                    <p:cNvSpPr>
                      <a:spLocks/>
                    </p:cNvSpPr>
                    <p:nvPr/>
                  </p:nvSpPr>
                  <p:spPr bwMode="auto">
                    <a:xfrm>
                      <a:off x="2100" y="2632"/>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32" name="Freeform 140"/>
                    <p:cNvSpPr>
                      <a:spLocks/>
                    </p:cNvSpPr>
                    <p:nvPr/>
                  </p:nvSpPr>
                  <p:spPr bwMode="auto">
                    <a:xfrm>
                      <a:off x="2100" y="2680"/>
                      <a:ext cx="44" cy="58"/>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433" name="Freeform 141"/>
                    <p:cNvSpPr>
                      <a:spLocks/>
                    </p:cNvSpPr>
                    <p:nvPr/>
                  </p:nvSpPr>
                  <p:spPr bwMode="auto">
                    <a:xfrm>
                      <a:off x="2100" y="2680"/>
                      <a:ext cx="44" cy="58"/>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34" name="Freeform 142"/>
                    <p:cNvSpPr>
                      <a:spLocks/>
                    </p:cNvSpPr>
                    <p:nvPr/>
                  </p:nvSpPr>
                  <p:spPr bwMode="auto">
                    <a:xfrm>
                      <a:off x="2100" y="2734"/>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435" name="Freeform 143"/>
                    <p:cNvSpPr>
                      <a:spLocks/>
                    </p:cNvSpPr>
                    <p:nvPr/>
                  </p:nvSpPr>
                  <p:spPr bwMode="auto">
                    <a:xfrm>
                      <a:off x="2100" y="2734"/>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36" name="Freeform 144"/>
                    <p:cNvSpPr>
                      <a:spLocks/>
                    </p:cNvSpPr>
                    <p:nvPr/>
                  </p:nvSpPr>
                  <p:spPr bwMode="auto">
                    <a:xfrm>
                      <a:off x="2105" y="2623"/>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pPr defTabSz="457200"/>
                      <a:endParaRPr lang="en-US" dirty="0">
                        <a:solidFill>
                          <a:prstClr val="black"/>
                        </a:solidFill>
                      </a:endParaRPr>
                    </a:p>
                  </p:txBody>
                </p:sp>
                <p:sp>
                  <p:nvSpPr>
                    <p:cNvPr id="9437" name="Freeform 145"/>
                    <p:cNvSpPr>
                      <a:spLocks/>
                    </p:cNvSpPr>
                    <p:nvPr/>
                  </p:nvSpPr>
                  <p:spPr bwMode="auto">
                    <a:xfrm>
                      <a:off x="2105" y="2623"/>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38" name="Freeform 146"/>
                    <p:cNvSpPr>
                      <a:spLocks/>
                    </p:cNvSpPr>
                    <p:nvPr/>
                  </p:nvSpPr>
                  <p:spPr bwMode="auto">
                    <a:xfrm>
                      <a:off x="2105" y="2671"/>
                      <a:ext cx="45" cy="57"/>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close/>
                        </a:path>
                      </a:pathLst>
                    </a:custGeom>
                    <a:solidFill>
                      <a:srgbClr val="FFFF00"/>
                    </a:solidFill>
                    <a:ln w="0">
                      <a:solidFill>
                        <a:srgbClr val="FFFF00"/>
                      </a:solidFill>
                      <a:round/>
                      <a:headEnd/>
                      <a:tailEnd/>
                    </a:ln>
                  </p:spPr>
                  <p:txBody>
                    <a:bodyPr/>
                    <a:lstStyle/>
                    <a:p>
                      <a:pPr defTabSz="457200"/>
                      <a:endParaRPr lang="en-US" dirty="0">
                        <a:solidFill>
                          <a:prstClr val="black"/>
                        </a:solidFill>
                      </a:endParaRPr>
                    </a:p>
                  </p:txBody>
                </p:sp>
                <p:sp>
                  <p:nvSpPr>
                    <p:cNvPr id="9439" name="Freeform 147"/>
                    <p:cNvSpPr>
                      <a:spLocks/>
                    </p:cNvSpPr>
                    <p:nvPr/>
                  </p:nvSpPr>
                  <p:spPr bwMode="auto">
                    <a:xfrm>
                      <a:off x="2105" y="2671"/>
                      <a:ext cx="45" cy="57"/>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40" name="Freeform 148"/>
                    <p:cNvSpPr>
                      <a:spLocks/>
                    </p:cNvSpPr>
                    <p:nvPr/>
                  </p:nvSpPr>
                  <p:spPr bwMode="auto">
                    <a:xfrm>
                      <a:off x="2105" y="2725"/>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pPr defTabSz="457200"/>
                      <a:endParaRPr lang="en-US" dirty="0">
                        <a:solidFill>
                          <a:prstClr val="black"/>
                        </a:solidFill>
                      </a:endParaRPr>
                    </a:p>
                  </p:txBody>
                </p:sp>
                <p:sp>
                  <p:nvSpPr>
                    <p:cNvPr id="9441" name="Freeform 149"/>
                    <p:cNvSpPr>
                      <a:spLocks/>
                    </p:cNvSpPr>
                    <p:nvPr/>
                  </p:nvSpPr>
                  <p:spPr bwMode="auto">
                    <a:xfrm>
                      <a:off x="2105" y="2725"/>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42" name="Freeform 159"/>
                    <p:cNvSpPr>
                      <a:spLocks/>
                    </p:cNvSpPr>
                    <p:nvPr/>
                  </p:nvSpPr>
                  <p:spPr bwMode="auto">
                    <a:xfrm>
                      <a:off x="2537" y="2166"/>
                      <a:ext cx="673" cy="414"/>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close/>
                        </a:path>
                      </a:pathLst>
                    </a:custGeom>
                    <a:solidFill>
                      <a:srgbClr val="FF0000"/>
                    </a:solidFill>
                    <a:ln w="0">
                      <a:solidFill>
                        <a:srgbClr val="FF0000"/>
                      </a:solidFill>
                      <a:round/>
                      <a:headEnd/>
                      <a:tailEnd/>
                    </a:ln>
                  </p:spPr>
                  <p:txBody>
                    <a:bodyPr/>
                    <a:lstStyle/>
                    <a:p>
                      <a:pPr defTabSz="457200"/>
                      <a:endParaRPr lang="en-US" dirty="0">
                        <a:solidFill>
                          <a:prstClr val="black"/>
                        </a:solidFill>
                      </a:endParaRPr>
                    </a:p>
                  </p:txBody>
                </p:sp>
                <p:sp>
                  <p:nvSpPr>
                    <p:cNvPr id="9443" name="Freeform 160"/>
                    <p:cNvSpPr>
                      <a:spLocks/>
                    </p:cNvSpPr>
                    <p:nvPr/>
                  </p:nvSpPr>
                  <p:spPr bwMode="auto">
                    <a:xfrm>
                      <a:off x="2537" y="2166"/>
                      <a:ext cx="673" cy="414"/>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444" name="Freeform 161"/>
                    <p:cNvSpPr>
                      <a:spLocks/>
                    </p:cNvSpPr>
                    <p:nvPr/>
                  </p:nvSpPr>
                  <p:spPr bwMode="auto">
                    <a:xfrm>
                      <a:off x="2543" y="2168"/>
                      <a:ext cx="667" cy="406"/>
                    </a:xfrm>
                    <a:custGeom>
                      <a:avLst/>
                      <a:gdLst>
                        <a:gd name="T0" fmla="*/ 630 w 667"/>
                        <a:gd name="T1" fmla="*/ 0 h 406"/>
                        <a:gd name="T2" fmla="*/ 632 w 667"/>
                        <a:gd name="T3" fmla="*/ 0 h 406"/>
                        <a:gd name="T4" fmla="*/ 638 w 667"/>
                        <a:gd name="T5" fmla="*/ 0 h 406"/>
                        <a:gd name="T6" fmla="*/ 645 w 667"/>
                        <a:gd name="T7" fmla="*/ 2 h 406"/>
                        <a:gd name="T8" fmla="*/ 654 w 667"/>
                        <a:gd name="T9" fmla="*/ 6 h 406"/>
                        <a:gd name="T10" fmla="*/ 662 w 667"/>
                        <a:gd name="T11" fmla="*/ 15 h 406"/>
                        <a:gd name="T12" fmla="*/ 666 w 667"/>
                        <a:gd name="T13" fmla="*/ 28 h 406"/>
                        <a:gd name="T14" fmla="*/ 667 w 667"/>
                        <a:gd name="T15" fmla="*/ 47 h 406"/>
                        <a:gd name="T16" fmla="*/ 35 w 667"/>
                        <a:gd name="T17" fmla="*/ 406 h 406"/>
                        <a:gd name="T18" fmla="*/ 0 w 667"/>
                        <a:gd name="T19" fmla="*/ 360 h 406"/>
                        <a:gd name="T20" fmla="*/ 630 w 667"/>
                        <a:gd name="T21" fmla="*/ 0 h 4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7"/>
                        <a:gd name="T34" fmla="*/ 0 h 406"/>
                        <a:gd name="T35" fmla="*/ 667 w 667"/>
                        <a:gd name="T36" fmla="*/ 406 h 4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7" h="406">
                          <a:moveTo>
                            <a:pt x="630" y="0"/>
                          </a:moveTo>
                          <a:lnTo>
                            <a:pt x="632" y="0"/>
                          </a:lnTo>
                          <a:lnTo>
                            <a:pt x="638" y="0"/>
                          </a:lnTo>
                          <a:lnTo>
                            <a:pt x="645" y="2"/>
                          </a:lnTo>
                          <a:lnTo>
                            <a:pt x="654" y="6"/>
                          </a:lnTo>
                          <a:lnTo>
                            <a:pt x="662" y="15"/>
                          </a:lnTo>
                          <a:lnTo>
                            <a:pt x="666" y="28"/>
                          </a:lnTo>
                          <a:lnTo>
                            <a:pt x="667" y="47"/>
                          </a:lnTo>
                          <a:lnTo>
                            <a:pt x="35" y="406"/>
                          </a:lnTo>
                          <a:lnTo>
                            <a:pt x="0" y="360"/>
                          </a:lnTo>
                          <a:lnTo>
                            <a:pt x="630" y="0"/>
                          </a:lnTo>
                          <a:close/>
                        </a:path>
                      </a:pathLst>
                    </a:custGeom>
                    <a:solidFill>
                      <a:srgbClr val="FF2B2B"/>
                    </a:solidFill>
                    <a:ln w="0">
                      <a:solidFill>
                        <a:srgbClr val="FF2B2B"/>
                      </a:solidFill>
                      <a:round/>
                      <a:headEnd/>
                      <a:tailEnd/>
                    </a:ln>
                  </p:spPr>
                  <p:txBody>
                    <a:bodyPr/>
                    <a:lstStyle/>
                    <a:p>
                      <a:pPr defTabSz="457200"/>
                      <a:endParaRPr lang="en-US" dirty="0">
                        <a:solidFill>
                          <a:prstClr val="black"/>
                        </a:solidFill>
                      </a:endParaRPr>
                    </a:p>
                  </p:txBody>
                </p:sp>
                <p:sp>
                  <p:nvSpPr>
                    <p:cNvPr id="9445" name="Freeform 162"/>
                    <p:cNvSpPr>
                      <a:spLocks/>
                    </p:cNvSpPr>
                    <p:nvPr/>
                  </p:nvSpPr>
                  <p:spPr bwMode="auto">
                    <a:xfrm>
                      <a:off x="2548" y="2170"/>
                      <a:ext cx="661" cy="397"/>
                    </a:xfrm>
                    <a:custGeom>
                      <a:avLst/>
                      <a:gdLst>
                        <a:gd name="T0" fmla="*/ 629 w 661"/>
                        <a:gd name="T1" fmla="*/ 0 h 397"/>
                        <a:gd name="T2" fmla="*/ 631 w 661"/>
                        <a:gd name="T3" fmla="*/ 0 h 397"/>
                        <a:gd name="T4" fmla="*/ 638 w 661"/>
                        <a:gd name="T5" fmla="*/ 0 h 397"/>
                        <a:gd name="T6" fmla="*/ 646 w 661"/>
                        <a:gd name="T7" fmla="*/ 4 h 397"/>
                        <a:gd name="T8" fmla="*/ 655 w 661"/>
                        <a:gd name="T9" fmla="*/ 11 h 397"/>
                        <a:gd name="T10" fmla="*/ 661 w 661"/>
                        <a:gd name="T11" fmla="*/ 22 h 397"/>
                        <a:gd name="T12" fmla="*/ 661 w 661"/>
                        <a:gd name="T13" fmla="*/ 39 h 397"/>
                        <a:gd name="T14" fmla="*/ 32 w 661"/>
                        <a:gd name="T15" fmla="*/ 397 h 397"/>
                        <a:gd name="T16" fmla="*/ 0 w 661"/>
                        <a:gd name="T17" fmla="*/ 358 h 397"/>
                        <a:gd name="T18" fmla="*/ 629 w 661"/>
                        <a:gd name="T19" fmla="*/ 0 h 3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1"/>
                        <a:gd name="T31" fmla="*/ 0 h 397"/>
                        <a:gd name="T32" fmla="*/ 661 w 661"/>
                        <a:gd name="T33" fmla="*/ 397 h 3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1" h="397">
                          <a:moveTo>
                            <a:pt x="629" y="0"/>
                          </a:moveTo>
                          <a:lnTo>
                            <a:pt x="631" y="0"/>
                          </a:lnTo>
                          <a:lnTo>
                            <a:pt x="638" y="0"/>
                          </a:lnTo>
                          <a:lnTo>
                            <a:pt x="646" y="4"/>
                          </a:lnTo>
                          <a:lnTo>
                            <a:pt x="655" y="11"/>
                          </a:lnTo>
                          <a:lnTo>
                            <a:pt x="661" y="22"/>
                          </a:lnTo>
                          <a:lnTo>
                            <a:pt x="661" y="39"/>
                          </a:lnTo>
                          <a:lnTo>
                            <a:pt x="32" y="397"/>
                          </a:lnTo>
                          <a:lnTo>
                            <a:pt x="0" y="358"/>
                          </a:lnTo>
                          <a:lnTo>
                            <a:pt x="629" y="0"/>
                          </a:lnTo>
                          <a:close/>
                        </a:path>
                      </a:pathLst>
                    </a:custGeom>
                    <a:solidFill>
                      <a:srgbClr val="FF5555"/>
                    </a:solidFill>
                    <a:ln w="0">
                      <a:solidFill>
                        <a:srgbClr val="FF5555"/>
                      </a:solidFill>
                      <a:round/>
                      <a:headEnd/>
                      <a:tailEnd/>
                    </a:ln>
                  </p:spPr>
                  <p:txBody>
                    <a:bodyPr/>
                    <a:lstStyle/>
                    <a:p>
                      <a:pPr defTabSz="457200"/>
                      <a:endParaRPr lang="en-US" dirty="0">
                        <a:solidFill>
                          <a:prstClr val="black"/>
                        </a:solidFill>
                      </a:endParaRPr>
                    </a:p>
                  </p:txBody>
                </p:sp>
                <p:sp>
                  <p:nvSpPr>
                    <p:cNvPr id="9446" name="Freeform 163"/>
                    <p:cNvSpPr>
                      <a:spLocks/>
                    </p:cNvSpPr>
                    <p:nvPr/>
                  </p:nvSpPr>
                  <p:spPr bwMode="auto">
                    <a:xfrm>
                      <a:off x="2556" y="2170"/>
                      <a:ext cx="653" cy="391"/>
                    </a:xfrm>
                    <a:custGeom>
                      <a:avLst/>
                      <a:gdLst>
                        <a:gd name="T0" fmla="*/ 625 w 653"/>
                        <a:gd name="T1" fmla="*/ 0 h 391"/>
                        <a:gd name="T2" fmla="*/ 627 w 653"/>
                        <a:gd name="T3" fmla="*/ 0 h 391"/>
                        <a:gd name="T4" fmla="*/ 632 w 653"/>
                        <a:gd name="T5" fmla="*/ 2 h 391"/>
                        <a:gd name="T6" fmla="*/ 640 w 653"/>
                        <a:gd name="T7" fmla="*/ 6 h 391"/>
                        <a:gd name="T8" fmla="*/ 647 w 653"/>
                        <a:gd name="T9" fmla="*/ 11 h 391"/>
                        <a:gd name="T10" fmla="*/ 651 w 653"/>
                        <a:gd name="T11" fmla="*/ 21 h 391"/>
                        <a:gd name="T12" fmla="*/ 653 w 653"/>
                        <a:gd name="T13" fmla="*/ 33 h 391"/>
                        <a:gd name="T14" fmla="*/ 24 w 653"/>
                        <a:gd name="T15" fmla="*/ 391 h 391"/>
                        <a:gd name="T16" fmla="*/ 0 w 653"/>
                        <a:gd name="T17" fmla="*/ 358 h 391"/>
                        <a:gd name="T18" fmla="*/ 625 w 653"/>
                        <a:gd name="T19" fmla="*/ 0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3"/>
                        <a:gd name="T31" fmla="*/ 0 h 391"/>
                        <a:gd name="T32" fmla="*/ 653 w 653"/>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3" h="391">
                          <a:moveTo>
                            <a:pt x="625" y="0"/>
                          </a:moveTo>
                          <a:lnTo>
                            <a:pt x="627" y="0"/>
                          </a:lnTo>
                          <a:lnTo>
                            <a:pt x="632" y="2"/>
                          </a:lnTo>
                          <a:lnTo>
                            <a:pt x="640" y="6"/>
                          </a:lnTo>
                          <a:lnTo>
                            <a:pt x="647" y="11"/>
                          </a:lnTo>
                          <a:lnTo>
                            <a:pt x="651" y="21"/>
                          </a:lnTo>
                          <a:lnTo>
                            <a:pt x="653" y="33"/>
                          </a:lnTo>
                          <a:lnTo>
                            <a:pt x="24" y="391"/>
                          </a:lnTo>
                          <a:lnTo>
                            <a:pt x="0" y="358"/>
                          </a:lnTo>
                          <a:lnTo>
                            <a:pt x="625" y="0"/>
                          </a:lnTo>
                          <a:close/>
                        </a:path>
                      </a:pathLst>
                    </a:custGeom>
                    <a:solidFill>
                      <a:srgbClr val="FF8080"/>
                    </a:solidFill>
                    <a:ln w="0">
                      <a:solidFill>
                        <a:srgbClr val="FF8080"/>
                      </a:solidFill>
                      <a:round/>
                      <a:headEnd/>
                      <a:tailEnd/>
                    </a:ln>
                  </p:spPr>
                  <p:txBody>
                    <a:bodyPr/>
                    <a:lstStyle/>
                    <a:p>
                      <a:pPr defTabSz="457200"/>
                      <a:endParaRPr lang="en-US" dirty="0">
                        <a:solidFill>
                          <a:prstClr val="black"/>
                        </a:solidFill>
                      </a:endParaRPr>
                    </a:p>
                  </p:txBody>
                </p:sp>
                <p:sp>
                  <p:nvSpPr>
                    <p:cNvPr id="9447" name="Freeform 164"/>
                    <p:cNvSpPr>
                      <a:spLocks/>
                    </p:cNvSpPr>
                    <p:nvPr/>
                  </p:nvSpPr>
                  <p:spPr bwMode="auto">
                    <a:xfrm>
                      <a:off x="2561" y="2170"/>
                      <a:ext cx="646" cy="384"/>
                    </a:xfrm>
                    <a:custGeom>
                      <a:avLst/>
                      <a:gdLst>
                        <a:gd name="T0" fmla="*/ 623 w 646"/>
                        <a:gd name="T1" fmla="*/ 0 h 384"/>
                        <a:gd name="T2" fmla="*/ 625 w 646"/>
                        <a:gd name="T3" fmla="*/ 2 h 384"/>
                        <a:gd name="T4" fmla="*/ 627 w 646"/>
                        <a:gd name="T5" fmla="*/ 2 h 384"/>
                        <a:gd name="T6" fmla="*/ 631 w 646"/>
                        <a:gd name="T7" fmla="*/ 4 h 384"/>
                        <a:gd name="T8" fmla="*/ 635 w 646"/>
                        <a:gd name="T9" fmla="*/ 6 h 384"/>
                        <a:gd name="T10" fmla="*/ 638 w 646"/>
                        <a:gd name="T11" fmla="*/ 9 h 384"/>
                        <a:gd name="T12" fmla="*/ 642 w 646"/>
                        <a:gd name="T13" fmla="*/ 13 h 384"/>
                        <a:gd name="T14" fmla="*/ 644 w 646"/>
                        <a:gd name="T15" fmla="*/ 17 h 384"/>
                        <a:gd name="T16" fmla="*/ 646 w 646"/>
                        <a:gd name="T17" fmla="*/ 22 h 384"/>
                        <a:gd name="T18" fmla="*/ 646 w 646"/>
                        <a:gd name="T19" fmla="*/ 30 h 384"/>
                        <a:gd name="T20" fmla="*/ 19 w 646"/>
                        <a:gd name="T21" fmla="*/ 384 h 384"/>
                        <a:gd name="T22" fmla="*/ 0 w 646"/>
                        <a:gd name="T23" fmla="*/ 358 h 384"/>
                        <a:gd name="T24" fmla="*/ 623 w 646"/>
                        <a:gd name="T25" fmla="*/ 0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6"/>
                        <a:gd name="T40" fmla="*/ 0 h 384"/>
                        <a:gd name="T41" fmla="*/ 646 w 646"/>
                        <a:gd name="T42" fmla="*/ 384 h 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6" h="384">
                          <a:moveTo>
                            <a:pt x="623" y="0"/>
                          </a:moveTo>
                          <a:lnTo>
                            <a:pt x="625" y="2"/>
                          </a:lnTo>
                          <a:lnTo>
                            <a:pt x="627" y="2"/>
                          </a:lnTo>
                          <a:lnTo>
                            <a:pt x="631" y="4"/>
                          </a:lnTo>
                          <a:lnTo>
                            <a:pt x="635" y="6"/>
                          </a:lnTo>
                          <a:lnTo>
                            <a:pt x="638" y="9"/>
                          </a:lnTo>
                          <a:lnTo>
                            <a:pt x="642" y="13"/>
                          </a:lnTo>
                          <a:lnTo>
                            <a:pt x="644" y="17"/>
                          </a:lnTo>
                          <a:lnTo>
                            <a:pt x="646" y="22"/>
                          </a:lnTo>
                          <a:lnTo>
                            <a:pt x="646" y="30"/>
                          </a:lnTo>
                          <a:lnTo>
                            <a:pt x="19" y="384"/>
                          </a:lnTo>
                          <a:lnTo>
                            <a:pt x="0" y="358"/>
                          </a:lnTo>
                          <a:lnTo>
                            <a:pt x="623" y="0"/>
                          </a:lnTo>
                          <a:close/>
                        </a:path>
                      </a:pathLst>
                    </a:custGeom>
                    <a:solidFill>
                      <a:srgbClr val="FFAAAA"/>
                    </a:solidFill>
                    <a:ln w="0">
                      <a:solidFill>
                        <a:srgbClr val="FFAAAA"/>
                      </a:solidFill>
                      <a:round/>
                      <a:headEnd/>
                      <a:tailEnd/>
                    </a:ln>
                  </p:spPr>
                  <p:txBody>
                    <a:bodyPr/>
                    <a:lstStyle/>
                    <a:p>
                      <a:pPr defTabSz="457200"/>
                      <a:endParaRPr lang="en-US" dirty="0">
                        <a:solidFill>
                          <a:prstClr val="black"/>
                        </a:solidFill>
                      </a:endParaRPr>
                    </a:p>
                  </p:txBody>
                </p:sp>
                <p:sp>
                  <p:nvSpPr>
                    <p:cNvPr id="9448" name="Freeform 165"/>
                    <p:cNvSpPr>
                      <a:spLocks/>
                    </p:cNvSpPr>
                    <p:nvPr/>
                  </p:nvSpPr>
                  <p:spPr bwMode="auto">
                    <a:xfrm>
                      <a:off x="2569" y="2172"/>
                      <a:ext cx="638" cy="376"/>
                    </a:xfrm>
                    <a:custGeom>
                      <a:avLst/>
                      <a:gdLst>
                        <a:gd name="T0" fmla="*/ 619 w 638"/>
                        <a:gd name="T1" fmla="*/ 0 h 376"/>
                        <a:gd name="T2" fmla="*/ 621 w 638"/>
                        <a:gd name="T3" fmla="*/ 0 h 376"/>
                        <a:gd name="T4" fmla="*/ 623 w 638"/>
                        <a:gd name="T5" fmla="*/ 2 h 376"/>
                        <a:gd name="T6" fmla="*/ 627 w 638"/>
                        <a:gd name="T7" fmla="*/ 6 h 376"/>
                        <a:gd name="T8" fmla="*/ 632 w 638"/>
                        <a:gd name="T9" fmla="*/ 9 h 376"/>
                        <a:gd name="T10" fmla="*/ 634 w 638"/>
                        <a:gd name="T11" fmla="*/ 13 h 376"/>
                        <a:gd name="T12" fmla="*/ 638 w 638"/>
                        <a:gd name="T13" fmla="*/ 17 h 376"/>
                        <a:gd name="T14" fmla="*/ 638 w 638"/>
                        <a:gd name="T15" fmla="*/ 22 h 376"/>
                        <a:gd name="T16" fmla="*/ 13 w 638"/>
                        <a:gd name="T17" fmla="*/ 376 h 376"/>
                        <a:gd name="T18" fmla="*/ 0 w 638"/>
                        <a:gd name="T19" fmla="*/ 356 h 376"/>
                        <a:gd name="T20" fmla="*/ 619 w 638"/>
                        <a:gd name="T21" fmla="*/ 0 h 3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8"/>
                        <a:gd name="T34" fmla="*/ 0 h 376"/>
                        <a:gd name="T35" fmla="*/ 638 w 638"/>
                        <a:gd name="T36" fmla="*/ 376 h 3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8" h="376">
                          <a:moveTo>
                            <a:pt x="619" y="0"/>
                          </a:moveTo>
                          <a:lnTo>
                            <a:pt x="621" y="0"/>
                          </a:lnTo>
                          <a:lnTo>
                            <a:pt x="623" y="2"/>
                          </a:lnTo>
                          <a:lnTo>
                            <a:pt x="627" y="6"/>
                          </a:lnTo>
                          <a:lnTo>
                            <a:pt x="632" y="9"/>
                          </a:lnTo>
                          <a:lnTo>
                            <a:pt x="634" y="13"/>
                          </a:lnTo>
                          <a:lnTo>
                            <a:pt x="638" y="17"/>
                          </a:lnTo>
                          <a:lnTo>
                            <a:pt x="638" y="22"/>
                          </a:lnTo>
                          <a:lnTo>
                            <a:pt x="13" y="376"/>
                          </a:lnTo>
                          <a:lnTo>
                            <a:pt x="0" y="356"/>
                          </a:lnTo>
                          <a:lnTo>
                            <a:pt x="619" y="0"/>
                          </a:lnTo>
                          <a:close/>
                        </a:path>
                      </a:pathLst>
                    </a:custGeom>
                    <a:solidFill>
                      <a:srgbClr val="FFD5D5"/>
                    </a:solidFill>
                    <a:ln w="0">
                      <a:solidFill>
                        <a:srgbClr val="FFD5D5"/>
                      </a:solidFill>
                      <a:round/>
                      <a:headEnd/>
                      <a:tailEnd/>
                    </a:ln>
                  </p:spPr>
                  <p:txBody>
                    <a:bodyPr/>
                    <a:lstStyle/>
                    <a:p>
                      <a:pPr defTabSz="457200"/>
                      <a:endParaRPr lang="en-US" dirty="0">
                        <a:solidFill>
                          <a:prstClr val="black"/>
                        </a:solidFill>
                      </a:endParaRPr>
                    </a:p>
                  </p:txBody>
                </p:sp>
                <p:sp>
                  <p:nvSpPr>
                    <p:cNvPr id="9449" name="Freeform 166"/>
                    <p:cNvSpPr>
                      <a:spLocks/>
                    </p:cNvSpPr>
                    <p:nvPr/>
                  </p:nvSpPr>
                  <p:spPr bwMode="auto">
                    <a:xfrm>
                      <a:off x="2574" y="2172"/>
                      <a:ext cx="633" cy="371"/>
                    </a:xfrm>
                    <a:custGeom>
                      <a:avLst/>
                      <a:gdLst>
                        <a:gd name="T0" fmla="*/ 633 w 633"/>
                        <a:gd name="T1" fmla="*/ 17 h 371"/>
                        <a:gd name="T2" fmla="*/ 8 w 633"/>
                        <a:gd name="T3" fmla="*/ 371 h 371"/>
                        <a:gd name="T4" fmla="*/ 0 w 633"/>
                        <a:gd name="T5" fmla="*/ 356 h 371"/>
                        <a:gd name="T6" fmla="*/ 620 w 633"/>
                        <a:gd name="T7" fmla="*/ 0 h 371"/>
                        <a:gd name="T8" fmla="*/ 633 w 633"/>
                        <a:gd name="T9" fmla="*/ 17 h 371"/>
                        <a:gd name="T10" fmla="*/ 0 60000 65536"/>
                        <a:gd name="T11" fmla="*/ 0 60000 65536"/>
                        <a:gd name="T12" fmla="*/ 0 60000 65536"/>
                        <a:gd name="T13" fmla="*/ 0 60000 65536"/>
                        <a:gd name="T14" fmla="*/ 0 60000 65536"/>
                        <a:gd name="T15" fmla="*/ 0 w 633"/>
                        <a:gd name="T16" fmla="*/ 0 h 371"/>
                        <a:gd name="T17" fmla="*/ 633 w 633"/>
                        <a:gd name="T18" fmla="*/ 371 h 371"/>
                      </a:gdLst>
                      <a:ahLst/>
                      <a:cxnLst>
                        <a:cxn ang="T10">
                          <a:pos x="T0" y="T1"/>
                        </a:cxn>
                        <a:cxn ang="T11">
                          <a:pos x="T2" y="T3"/>
                        </a:cxn>
                        <a:cxn ang="T12">
                          <a:pos x="T4" y="T5"/>
                        </a:cxn>
                        <a:cxn ang="T13">
                          <a:pos x="T6" y="T7"/>
                        </a:cxn>
                        <a:cxn ang="T14">
                          <a:pos x="T8" y="T9"/>
                        </a:cxn>
                      </a:cxnLst>
                      <a:rect l="T15" t="T16" r="T17" b="T18"/>
                      <a:pathLst>
                        <a:path w="633" h="371">
                          <a:moveTo>
                            <a:pt x="633" y="17"/>
                          </a:moveTo>
                          <a:lnTo>
                            <a:pt x="8" y="371"/>
                          </a:lnTo>
                          <a:lnTo>
                            <a:pt x="0" y="356"/>
                          </a:lnTo>
                          <a:lnTo>
                            <a:pt x="620" y="0"/>
                          </a:lnTo>
                          <a:lnTo>
                            <a:pt x="633" y="17"/>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450" name="Freeform 167"/>
                    <p:cNvSpPr>
                      <a:spLocks/>
                    </p:cNvSpPr>
                    <p:nvPr/>
                  </p:nvSpPr>
                  <p:spPr bwMode="auto">
                    <a:xfrm>
                      <a:off x="2522" y="2522"/>
                      <a:ext cx="65" cy="67"/>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close/>
                        </a:path>
                      </a:pathLst>
                    </a:custGeom>
                    <a:solidFill>
                      <a:srgbClr val="CC0000"/>
                    </a:solidFill>
                    <a:ln w="0">
                      <a:solidFill>
                        <a:srgbClr val="CC0000"/>
                      </a:solidFill>
                      <a:round/>
                      <a:headEnd/>
                      <a:tailEnd/>
                    </a:ln>
                  </p:spPr>
                  <p:txBody>
                    <a:bodyPr/>
                    <a:lstStyle/>
                    <a:p>
                      <a:pPr defTabSz="457200"/>
                      <a:endParaRPr lang="en-US" dirty="0">
                        <a:solidFill>
                          <a:prstClr val="black"/>
                        </a:solidFill>
                      </a:endParaRPr>
                    </a:p>
                  </p:txBody>
                </p:sp>
                <p:sp>
                  <p:nvSpPr>
                    <p:cNvPr id="9451" name="Freeform 168"/>
                    <p:cNvSpPr>
                      <a:spLocks/>
                    </p:cNvSpPr>
                    <p:nvPr/>
                  </p:nvSpPr>
                  <p:spPr bwMode="auto">
                    <a:xfrm>
                      <a:off x="2522" y="2522"/>
                      <a:ext cx="65" cy="67"/>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452" name="Freeform 169"/>
                    <p:cNvSpPr>
                      <a:spLocks/>
                    </p:cNvSpPr>
                    <p:nvPr/>
                  </p:nvSpPr>
                  <p:spPr bwMode="auto">
                    <a:xfrm>
                      <a:off x="1109" y="2545"/>
                      <a:ext cx="141" cy="63"/>
                    </a:xfrm>
                    <a:custGeom>
                      <a:avLst/>
                      <a:gdLst>
                        <a:gd name="T0" fmla="*/ 0 w 141"/>
                        <a:gd name="T1" fmla="*/ 31 h 63"/>
                        <a:gd name="T2" fmla="*/ 75 w 141"/>
                        <a:gd name="T3" fmla="*/ 0 h 63"/>
                        <a:gd name="T4" fmla="*/ 141 w 141"/>
                        <a:gd name="T5" fmla="*/ 29 h 63"/>
                        <a:gd name="T6" fmla="*/ 71 w 141"/>
                        <a:gd name="T7" fmla="*/ 63 h 63"/>
                        <a:gd name="T8" fmla="*/ 0 w 141"/>
                        <a:gd name="T9" fmla="*/ 31 h 63"/>
                        <a:gd name="T10" fmla="*/ 0 60000 65536"/>
                        <a:gd name="T11" fmla="*/ 0 60000 65536"/>
                        <a:gd name="T12" fmla="*/ 0 60000 65536"/>
                        <a:gd name="T13" fmla="*/ 0 60000 65536"/>
                        <a:gd name="T14" fmla="*/ 0 60000 65536"/>
                        <a:gd name="T15" fmla="*/ 0 w 141"/>
                        <a:gd name="T16" fmla="*/ 0 h 63"/>
                        <a:gd name="T17" fmla="*/ 141 w 141"/>
                        <a:gd name="T18" fmla="*/ 63 h 63"/>
                      </a:gdLst>
                      <a:ahLst/>
                      <a:cxnLst>
                        <a:cxn ang="T10">
                          <a:pos x="T0" y="T1"/>
                        </a:cxn>
                        <a:cxn ang="T11">
                          <a:pos x="T2" y="T3"/>
                        </a:cxn>
                        <a:cxn ang="T12">
                          <a:pos x="T4" y="T5"/>
                        </a:cxn>
                        <a:cxn ang="T13">
                          <a:pos x="T6" y="T7"/>
                        </a:cxn>
                        <a:cxn ang="T14">
                          <a:pos x="T8" y="T9"/>
                        </a:cxn>
                      </a:cxnLst>
                      <a:rect l="T15" t="T16" r="T17" b="T18"/>
                      <a:pathLst>
                        <a:path w="141" h="63">
                          <a:moveTo>
                            <a:pt x="0" y="31"/>
                          </a:moveTo>
                          <a:lnTo>
                            <a:pt x="75" y="0"/>
                          </a:lnTo>
                          <a:lnTo>
                            <a:pt x="141" y="29"/>
                          </a:lnTo>
                          <a:lnTo>
                            <a:pt x="71" y="63"/>
                          </a:lnTo>
                          <a:lnTo>
                            <a:pt x="0" y="31"/>
                          </a:lnTo>
                          <a:close/>
                        </a:path>
                      </a:pathLst>
                    </a:custGeom>
                    <a:solidFill>
                      <a:srgbClr val="80FF80"/>
                    </a:solidFill>
                    <a:ln w="0">
                      <a:solidFill>
                        <a:srgbClr val="80FF80"/>
                      </a:solidFill>
                      <a:round/>
                      <a:headEnd/>
                      <a:tailEnd/>
                    </a:ln>
                  </p:spPr>
                  <p:txBody>
                    <a:bodyPr/>
                    <a:lstStyle/>
                    <a:p>
                      <a:pPr defTabSz="457200"/>
                      <a:endParaRPr lang="en-US" dirty="0">
                        <a:solidFill>
                          <a:prstClr val="black"/>
                        </a:solidFill>
                      </a:endParaRPr>
                    </a:p>
                  </p:txBody>
                </p:sp>
                <p:sp>
                  <p:nvSpPr>
                    <p:cNvPr id="9453" name="Freeform 175"/>
                    <p:cNvSpPr>
                      <a:spLocks/>
                    </p:cNvSpPr>
                    <p:nvPr/>
                  </p:nvSpPr>
                  <p:spPr bwMode="auto">
                    <a:xfrm>
                      <a:off x="1271" y="2228"/>
                      <a:ext cx="1073" cy="471"/>
                    </a:xfrm>
                    <a:custGeom>
                      <a:avLst/>
                      <a:gdLst>
                        <a:gd name="T0" fmla="*/ 1073 w 1073"/>
                        <a:gd name="T1" fmla="*/ 456 h 471"/>
                        <a:gd name="T2" fmla="*/ 981 w 1073"/>
                        <a:gd name="T3" fmla="*/ 294 h 471"/>
                        <a:gd name="T4" fmla="*/ 977 w 1073"/>
                        <a:gd name="T5" fmla="*/ 296 h 471"/>
                        <a:gd name="T6" fmla="*/ 966 w 1073"/>
                        <a:gd name="T7" fmla="*/ 304 h 471"/>
                        <a:gd name="T8" fmla="*/ 949 w 1073"/>
                        <a:gd name="T9" fmla="*/ 315 h 471"/>
                        <a:gd name="T10" fmla="*/ 925 w 1073"/>
                        <a:gd name="T11" fmla="*/ 330 h 471"/>
                        <a:gd name="T12" fmla="*/ 897 w 1073"/>
                        <a:gd name="T13" fmla="*/ 346 h 471"/>
                        <a:gd name="T14" fmla="*/ 866 w 1073"/>
                        <a:gd name="T15" fmla="*/ 365 h 471"/>
                        <a:gd name="T16" fmla="*/ 829 w 1073"/>
                        <a:gd name="T17" fmla="*/ 383 h 471"/>
                        <a:gd name="T18" fmla="*/ 790 w 1073"/>
                        <a:gd name="T19" fmla="*/ 402 h 471"/>
                        <a:gd name="T20" fmla="*/ 749 w 1073"/>
                        <a:gd name="T21" fmla="*/ 421 h 471"/>
                        <a:gd name="T22" fmla="*/ 708 w 1073"/>
                        <a:gd name="T23" fmla="*/ 435 h 471"/>
                        <a:gd name="T24" fmla="*/ 665 w 1073"/>
                        <a:gd name="T25" fmla="*/ 448 h 471"/>
                        <a:gd name="T26" fmla="*/ 662 w 1073"/>
                        <a:gd name="T27" fmla="*/ 450 h 471"/>
                        <a:gd name="T28" fmla="*/ 653 w 1073"/>
                        <a:gd name="T29" fmla="*/ 452 h 471"/>
                        <a:gd name="T30" fmla="*/ 638 w 1073"/>
                        <a:gd name="T31" fmla="*/ 456 h 471"/>
                        <a:gd name="T32" fmla="*/ 615 w 1073"/>
                        <a:gd name="T33" fmla="*/ 461 h 471"/>
                        <a:gd name="T34" fmla="*/ 586 w 1073"/>
                        <a:gd name="T35" fmla="*/ 465 h 471"/>
                        <a:gd name="T36" fmla="*/ 549 w 1073"/>
                        <a:gd name="T37" fmla="*/ 469 h 471"/>
                        <a:gd name="T38" fmla="*/ 502 w 1073"/>
                        <a:gd name="T39" fmla="*/ 471 h 471"/>
                        <a:gd name="T40" fmla="*/ 447 w 1073"/>
                        <a:gd name="T41" fmla="*/ 471 h 471"/>
                        <a:gd name="T42" fmla="*/ 380 w 1073"/>
                        <a:gd name="T43" fmla="*/ 469 h 471"/>
                        <a:gd name="T44" fmla="*/ 304 w 1073"/>
                        <a:gd name="T45" fmla="*/ 463 h 471"/>
                        <a:gd name="T46" fmla="*/ 298 w 1073"/>
                        <a:gd name="T47" fmla="*/ 463 h 471"/>
                        <a:gd name="T48" fmla="*/ 280 w 1073"/>
                        <a:gd name="T49" fmla="*/ 459 h 471"/>
                        <a:gd name="T50" fmla="*/ 254 w 1073"/>
                        <a:gd name="T51" fmla="*/ 454 h 471"/>
                        <a:gd name="T52" fmla="*/ 222 w 1073"/>
                        <a:gd name="T53" fmla="*/ 446 h 471"/>
                        <a:gd name="T54" fmla="*/ 185 w 1073"/>
                        <a:gd name="T55" fmla="*/ 433 h 471"/>
                        <a:gd name="T56" fmla="*/ 146 w 1073"/>
                        <a:gd name="T57" fmla="*/ 417 h 471"/>
                        <a:gd name="T58" fmla="*/ 107 w 1073"/>
                        <a:gd name="T59" fmla="*/ 395 h 471"/>
                        <a:gd name="T60" fmla="*/ 70 w 1073"/>
                        <a:gd name="T61" fmla="*/ 367 h 471"/>
                        <a:gd name="T62" fmla="*/ 39 w 1073"/>
                        <a:gd name="T63" fmla="*/ 333 h 471"/>
                        <a:gd name="T64" fmla="*/ 37 w 1073"/>
                        <a:gd name="T65" fmla="*/ 330 h 471"/>
                        <a:gd name="T66" fmla="*/ 31 w 1073"/>
                        <a:gd name="T67" fmla="*/ 322 h 471"/>
                        <a:gd name="T68" fmla="*/ 22 w 1073"/>
                        <a:gd name="T69" fmla="*/ 307 h 471"/>
                        <a:gd name="T70" fmla="*/ 15 w 1073"/>
                        <a:gd name="T71" fmla="*/ 291 h 471"/>
                        <a:gd name="T72" fmla="*/ 5 w 1073"/>
                        <a:gd name="T73" fmla="*/ 268 h 471"/>
                        <a:gd name="T74" fmla="*/ 2 w 1073"/>
                        <a:gd name="T75" fmla="*/ 244 h 471"/>
                        <a:gd name="T76" fmla="*/ 0 w 1073"/>
                        <a:gd name="T77" fmla="*/ 215 h 471"/>
                        <a:gd name="T78" fmla="*/ 4 w 1073"/>
                        <a:gd name="T79" fmla="*/ 185 h 471"/>
                        <a:gd name="T80" fmla="*/ 16 w 1073"/>
                        <a:gd name="T81" fmla="*/ 154 h 471"/>
                        <a:gd name="T82" fmla="*/ 37 w 1073"/>
                        <a:gd name="T83" fmla="*/ 118 h 471"/>
                        <a:gd name="T84" fmla="*/ 68 w 1073"/>
                        <a:gd name="T85" fmla="*/ 85 h 471"/>
                        <a:gd name="T86" fmla="*/ 70 w 1073"/>
                        <a:gd name="T87" fmla="*/ 81 h 471"/>
                        <a:gd name="T88" fmla="*/ 80 w 1073"/>
                        <a:gd name="T89" fmla="*/ 72 h 471"/>
                        <a:gd name="T90" fmla="*/ 93 w 1073"/>
                        <a:gd name="T91" fmla="*/ 61 h 471"/>
                        <a:gd name="T92" fmla="*/ 115 w 1073"/>
                        <a:gd name="T93" fmla="*/ 42 h 471"/>
                        <a:gd name="T94" fmla="*/ 144 w 1073"/>
                        <a:gd name="T95" fmla="*/ 24 h 471"/>
                        <a:gd name="T96" fmla="*/ 182 w 1073"/>
                        <a:gd name="T97" fmla="*/ 0 h 471"/>
                        <a:gd name="T98" fmla="*/ 328 w 1073"/>
                        <a:gd name="T99" fmla="*/ 141 h 471"/>
                        <a:gd name="T100" fmla="*/ 137 w 1073"/>
                        <a:gd name="T101" fmla="*/ 259 h 4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3"/>
                        <a:gd name="T154" fmla="*/ 0 h 471"/>
                        <a:gd name="T155" fmla="*/ 1073 w 1073"/>
                        <a:gd name="T156" fmla="*/ 471 h 47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3" h="471">
                          <a:moveTo>
                            <a:pt x="1073" y="456"/>
                          </a:moveTo>
                          <a:lnTo>
                            <a:pt x="981" y="294"/>
                          </a:lnTo>
                          <a:lnTo>
                            <a:pt x="977" y="296"/>
                          </a:lnTo>
                          <a:lnTo>
                            <a:pt x="966" y="304"/>
                          </a:lnTo>
                          <a:lnTo>
                            <a:pt x="949" y="315"/>
                          </a:lnTo>
                          <a:lnTo>
                            <a:pt x="925" y="330"/>
                          </a:lnTo>
                          <a:lnTo>
                            <a:pt x="897" y="346"/>
                          </a:lnTo>
                          <a:lnTo>
                            <a:pt x="866" y="365"/>
                          </a:lnTo>
                          <a:lnTo>
                            <a:pt x="829" y="383"/>
                          </a:lnTo>
                          <a:lnTo>
                            <a:pt x="790" y="402"/>
                          </a:lnTo>
                          <a:lnTo>
                            <a:pt x="749" y="421"/>
                          </a:lnTo>
                          <a:lnTo>
                            <a:pt x="708" y="435"/>
                          </a:lnTo>
                          <a:lnTo>
                            <a:pt x="665" y="448"/>
                          </a:lnTo>
                          <a:lnTo>
                            <a:pt x="662" y="450"/>
                          </a:lnTo>
                          <a:lnTo>
                            <a:pt x="653" y="452"/>
                          </a:lnTo>
                          <a:lnTo>
                            <a:pt x="638" y="456"/>
                          </a:lnTo>
                          <a:lnTo>
                            <a:pt x="615" y="461"/>
                          </a:lnTo>
                          <a:lnTo>
                            <a:pt x="586" y="465"/>
                          </a:lnTo>
                          <a:lnTo>
                            <a:pt x="549" y="469"/>
                          </a:lnTo>
                          <a:lnTo>
                            <a:pt x="502" y="471"/>
                          </a:lnTo>
                          <a:lnTo>
                            <a:pt x="447" y="471"/>
                          </a:lnTo>
                          <a:lnTo>
                            <a:pt x="380" y="469"/>
                          </a:lnTo>
                          <a:lnTo>
                            <a:pt x="304" y="463"/>
                          </a:lnTo>
                          <a:lnTo>
                            <a:pt x="298" y="463"/>
                          </a:lnTo>
                          <a:lnTo>
                            <a:pt x="280" y="459"/>
                          </a:lnTo>
                          <a:lnTo>
                            <a:pt x="254" y="454"/>
                          </a:lnTo>
                          <a:lnTo>
                            <a:pt x="222" y="446"/>
                          </a:lnTo>
                          <a:lnTo>
                            <a:pt x="185" y="433"/>
                          </a:lnTo>
                          <a:lnTo>
                            <a:pt x="146" y="417"/>
                          </a:lnTo>
                          <a:lnTo>
                            <a:pt x="107" y="395"/>
                          </a:lnTo>
                          <a:lnTo>
                            <a:pt x="70" y="367"/>
                          </a:lnTo>
                          <a:lnTo>
                            <a:pt x="39" y="333"/>
                          </a:lnTo>
                          <a:lnTo>
                            <a:pt x="37" y="330"/>
                          </a:lnTo>
                          <a:lnTo>
                            <a:pt x="31" y="322"/>
                          </a:lnTo>
                          <a:lnTo>
                            <a:pt x="22" y="307"/>
                          </a:lnTo>
                          <a:lnTo>
                            <a:pt x="15" y="291"/>
                          </a:lnTo>
                          <a:lnTo>
                            <a:pt x="5" y="268"/>
                          </a:lnTo>
                          <a:lnTo>
                            <a:pt x="2" y="244"/>
                          </a:lnTo>
                          <a:lnTo>
                            <a:pt x="0" y="215"/>
                          </a:lnTo>
                          <a:lnTo>
                            <a:pt x="4" y="185"/>
                          </a:lnTo>
                          <a:lnTo>
                            <a:pt x="16" y="154"/>
                          </a:lnTo>
                          <a:lnTo>
                            <a:pt x="37" y="118"/>
                          </a:lnTo>
                          <a:lnTo>
                            <a:pt x="68" y="85"/>
                          </a:lnTo>
                          <a:lnTo>
                            <a:pt x="70" y="81"/>
                          </a:lnTo>
                          <a:lnTo>
                            <a:pt x="80" y="72"/>
                          </a:lnTo>
                          <a:lnTo>
                            <a:pt x="93" y="61"/>
                          </a:lnTo>
                          <a:lnTo>
                            <a:pt x="115" y="42"/>
                          </a:lnTo>
                          <a:lnTo>
                            <a:pt x="144" y="24"/>
                          </a:lnTo>
                          <a:lnTo>
                            <a:pt x="182" y="0"/>
                          </a:lnTo>
                          <a:lnTo>
                            <a:pt x="328" y="141"/>
                          </a:lnTo>
                          <a:lnTo>
                            <a:pt x="137" y="259"/>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54" name="Freeform 176"/>
                    <p:cNvSpPr>
                      <a:spLocks/>
                    </p:cNvSpPr>
                    <p:nvPr/>
                  </p:nvSpPr>
                  <p:spPr bwMode="auto">
                    <a:xfrm>
                      <a:off x="2105" y="2563"/>
                      <a:ext cx="45" cy="58"/>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close/>
                        </a:path>
                      </a:pathLst>
                    </a:custGeom>
                    <a:solidFill>
                      <a:srgbClr val="FFFF00"/>
                    </a:solidFill>
                    <a:ln w="0">
                      <a:solidFill>
                        <a:srgbClr val="FFFF00"/>
                      </a:solidFill>
                      <a:round/>
                      <a:headEnd/>
                      <a:tailEnd/>
                    </a:ln>
                  </p:spPr>
                  <p:txBody>
                    <a:bodyPr/>
                    <a:lstStyle/>
                    <a:p>
                      <a:pPr defTabSz="457200"/>
                      <a:endParaRPr lang="en-US" dirty="0">
                        <a:solidFill>
                          <a:prstClr val="black"/>
                        </a:solidFill>
                      </a:endParaRPr>
                    </a:p>
                  </p:txBody>
                </p:sp>
                <p:sp>
                  <p:nvSpPr>
                    <p:cNvPr id="9455" name="Freeform 177"/>
                    <p:cNvSpPr>
                      <a:spLocks/>
                    </p:cNvSpPr>
                    <p:nvPr/>
                  </p:nvSpPr>
                  <p:spPr bwMode="auto">
                    <a:xfrm>
                      <a:off x="2105" y="2563"/>
                      <a:ext cx="45" cy="58"/>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56" name="Freeform 178"/>
                    <p:cNvSpPr>
                      <a:spLocks/>
                    </p:cNvSpPr>
                    <p:nvPr/>
                  </p:nvSpPr>
                  <p:spPr bwMode="auto">
                    <a:xfrm>
                      <a:off x="2450" y="1440"/>
                      <a:ext cx="1040" cy="732"/>
                    </a:xfrm>
                    <a:custGeom>
                      <a:avLst/>
                      <a:gdLst>
                        <a:gd name="T0" fmla="*/ 0 w 1040"/>
                        <a:gd name="T1" fmla="*/ 420 h 732"/>
                        <a:gd name="T2" fmla="*/ 72 w 1040"/>
                        <a:gd name="T3" fmla="*/ 166 h 732"/>
                        <a:gd name="T4" fmla="*/ 78 w 1040"/>
                        <a:gd name="T5" fmla="*/ 165 h 732"/>
                        <a:gd name="T6" fmla="*/ 89 w 1040"/>
                        <a:gd name="T7" fmla="*/ 155 h 732"/>
                        <a:gd name="T8" fmla="*/ 110 w 1040"/>
                        <a:gd name="T9" fmla="*/ 144 h 732"/>
                        <a:gd name="T10" fmla="*/ 136 w 1040"/>
                        <a:gd name="T11" fmla="*/ 129 h 732"/>
                        <a:gd name="T12" fmla="*/ 167 w 1040"/>
                        <a:gd name="T13" fmla="*/ 113 h 732"/>
                        <a:gd name="T14" fmla="*/ 206 w 1040"/>
                        <a:gd name="T15" fmla="*/ 92 h 732"/>
                        <a:gd name="T16" fmla="*/ 247 w 1040"/>
                        <a:gd name="T17" fmla="*/ 74 h 732"/>
                        <a:gd name="T18" fmla="*/ 295 w 1040"/>
                        <a:gd name="T19" fmla="*/ 55 h 732"/>
                        <a:gd name="T20" fmla="*/ 345 w 1040"/>
                        <a:gd name="T21" fmla="*/ 37 h 732"/>
                        <a:gd name="T22" fmla="*/ 397 w 1040"/>
                        <a:gd name="T23" fmla="*/ 22 h 732"/>
                        <a:gd name="T24" fmla="*/ 453 w 1040"/>
                        <a:gd name="T25" fmla="*/ 11 h 732"/>
                        <a:gd name="T26" fmla="*/ 510 w 1040"/>
                        <a:gd name="T27" fmla="*/ 3 h 732"/>
                        <a:gd name="T28" fmla="*/ 568 w 1040"/>
                        <a:gd name="T29" fmla="*/ 0 h 732"/>
                        <a:gd name="T30" fmla="*/ 575 w 1040"/>
                        <a:gd name="T31" fmla="*/ 0 h 732"/>
                        <a:gd name="T32" fmla="*/ 592 w 1040"/>
                        <a:gd name="T33" fmla="*/ 0 h 732"/>
                        <a:gd name="T34" fmla="*/ 619 w 1040"/>
                        <a:gd name="T35" fmla="*/ 1 h 732"/>
                        <a:gd name="T36" fmla="*/ 655 w 1040"/>
                        <a:gd name="T37" fmla="*/ 3 h 732"/>
                        <a:gd name="T38" fmla="*/ 696 w 1040"/>
                        <a:gd name="T39" fmla="*/ 7 h 732"/>
                        <a:gd name="T40" fmla="*/ 740 w 1040"/>
                        <a:gd name="T41" fmla="*/ 14 h 732"/>
                        <a:gd name="T42" fmla="*/ 788 w 1040"/>
                        <a:gd name="T43" fmla="*/ 22 h 732"/>
                        <a:gd name="T44" fmla="*/ 836 w 1040"/>
                        <a:gd name="T45" fmla="*/ 35 h 732"/>
                        <a:gd name="T46" fmla="*/ 883 w 1040"/>
                        <a:gd name="T47" fmla="*/ 51 h 732"/>
                        <a:gd name="T48" fmla="*/ 927 w 1040"/>
                        <a:gd name="T49" fmla="*/ 72 h 732"/>
                        <a:gd name="T50" fmla="*/ 966 w 1040"/>
                        <a:gd name="T51" fmla="*/ 98 h 732"/>
                        <a:gd name="T52" fmla="*/ 998 w 1040"/>
                        <a:gd name="T53" fmla="*/ 127 h 732"/>
                        <a:gd name="T54" fmla="*/ 1001 w 1040"/>
                        <a:gd name="T55" fmla="*/ 131 h 732"/>
                        <a:gd name="T56" fmla="*/ 1009 w 1040"/>
                        <a:gd name="T57" fmla="*/ 142 h 732"/>
                        <a:gd name="T58" fmla="*/ 1018 w 1040"/>
                        <a:gd name="T59" fmla="*/ 159 h 732"/>
                        <a:gd name="T60" fmla="*/ 1027 w 1040"/>
                        <a:gd name="T61" fmla="*/ 179 h 732"/>
                        <a:gd name="T62" fmla="*/ 1037 w 1040"/>
                        <a:gd name="T63" fmla="*/ 207 h 732"/>
                        <a:gd name="T64" fmla="*/ 1040 w 1040"/>
                        <a:gd name="T65" fmla="*/ 239 h 732"/>
                        <a:gd name="T66" fmla="*/ 1040 w 1040"/>
                        <a:gd name="T67" fmla="*/ 274 h 732"/>
                        <a:gd name="T68" fmla="*/ 1031 w 1040"/>
                        <a:gd name="T69" fmla="*/ 311 h 732"/>
                        <a:gd name="T70" fmla="*/ 1013 w 1040"/>
                        <a:gd name="T71" fmla="*/ 352 h 732"/>
                        <a:gd name="T72" fmla="*/ 1011 w 1040"/>
                        <a:gd name="T73" fmla="*/ 356 h 732"/>
                        <a:gd name="T74" fmla="*/ 1003 w 1040"/>
                        <a:gd name="T75" fmla="*/ 365 h 732"/>
                        <a:gd name="T76" fmla="*/ 990 w 1040"/>
                        <a:gd name="T77" fmla="*/ 378 h 732"/>
                        <a:gd name="T78" fmla="*/ 976 w 1040"/>
                        <a:gd name="T79" fmla="*/ 394 h 732"/>
                        <a:gd name="T80" fmla="*/ 955 w 1040"/>
                        <a:gd name="T81" fmla="*/ 413 h 732"/>
                        <a:gd name="T82" fmla="*/ 933 w 1040"/>
                        <a:gd name="T83" fmla="*/ 430 h 732"/>
                        <a:gd name="T84" fmla="*/ 907 w 1040"/>
                        <a:gd name="T85" fmla="*/ 448 h 732"/>
                        <a:gd name="T86" fmla="*/ 877 w 1040"/>
                        <a:gd name="T87" fmla="*/ 463 h 732"/>
                        <a:gd name="T88" fmla="*/ 759 w 1040"/>
                        <a:gd name="T89" fmla="*/ 732 h 7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0"/>
                        <a:gd name="T136" fmla="*/ 0 h 732"/>
                        <a:gd name="T137" fmla="*/ 1040 w 1040"/>
                        <a:gd name="T138" fmla="*/ 732 h 7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0" h="732">
                          <a:moveTo>
                            <a:pt x="0" y="420"/>
                          </a:moveTo>
                          <a:lnTo>
                            <a:pt x="72" y="166"/>
                          </a:lnTo>
                          <a:lnTo>
                            <a:pt x="78" y="165"/>
                          </a:lnTo>
                          <a:lnTo>
                            <a:pt x="89" y="155"/>
                          </a:lnTo>
                          <a:lnTo>
                            <a:pt x="110" y="144"/>
                          </a:lnTo>
                          <a:lnTo>
                            <a:pt x="136" y="129"/>
                          </a:lnTo>
                          <a:lnTo>
                            <a:pt x="167" y="113"/>
                          </a:lnTo>
                          <a:lnTo>
                            <a:pt x="206" y="92"/>
                          </a:lnTo>
                          <a:lnTo>
                            <a:pt x="247" y="74"/>
                          </a:lnTo>
                          <a:lnTo>
                            <a:pt x="295" y="55"/>
                          </a:lnTo>
                          <a:lnTo>
                            <a:pt x="345" y="37"/>
                          </a:lnTo>
                          <a:lnTo>
                            <a:pt x="397" y="22"/>
                          </a:lnTo>
                          <a:lnTo>
                            <a:pt x="453" y="11"/>
                          </a:lnTo>
                          <a:lnTo>
                            <a:pt x="510" y="3"/>
                          </a:lnTo>
                          <a:lnTo>
                            <a:pt x="568" y="0"/>
                          </a:lnTo>
                          <a:lnTo>
                            <a:pt x="575" y="0"/>
                          </a:lnTo>
                          <a:lnTo>
                            <a:pt x="592" y="0"/>
                          </a:lnTo>
                          <a:lnTo>
                            <a:pt x="619" y="1"/>
                          </a:lnTo>
                          <a:lnTo>
                            <a:pt x="655" y="3"/>
                          </a:lnTo>
                          <a:lnTo>
                            <a:pt x="696" y="7"/>
                          </a:lnTo>
                          <a:lnTo>
                            <a:pt x="740" y="14"/>
                          </a:lnTo>
                          <a:lnTo>
                            <a:pt x="788" y="22"/>
                          </a:lnTo>
                          <a:lnTo>
                            <a:pt x="836" y="35"/>
                          </a:lnTo>
                          <a:lnTo>
                            <a:pt x="883" y="51"/>
                          </a:lnTo>
                          <a:lnTo>
                            <a:pt x="927" y="72"/>
                          </a:lnTo>
                          <a:lnTo>
                            <a:pt x="966" y="98"/>
                          </a:lnTo>
                          <a:lnTo>
                            <a:pt x="998" y="127"/>
                          </a:lnTo>
                          <a:lnTo>
                            <a:pt x="1001" y="131"/>
                          </a:lnTo>
                          <a:lnTo>
                            <a:pt x="1009" y="142"/>
                          </a:lnTo>
                          <a:lnTo>
                            <a:pt x="1018" y="159"/>
                          </a:lnTo>
                          <a:lnTo>
                            <a:pt x="1027" y="179"/>
                          </a:lnTo>
                          <a:lnTo>
                            <a:pt x="1037" y="207"/>
                          </a:lnTo>
                          <a:lnTo>
                            <a:pt x="1040" y="239"/>
                          </a:lnTo>
                          <a:lnTo>
                            <a:pt x="1040" y="274"/>
                          </a:lnTo>
                          <a:lnTo>
                            <a:pt x="1031" y="311"/>
                          </a:lnTo>
                          <a:lnTo>
                            <a:pt x="1013" y="352"/>
                          </a:lnTo>
                          <a:lnTo>
                            <a:pt x="1011" y="356"/>
                          </a:lnTo>
                          <a:lnTo>
                            <a:pt x="1003" y="365"/>
                          </a:lnTo>
                          <a:lnTo>
                            <a:pt x="990" y="378"/>
                          </a:lnTo>
                          <a:lnTo>
                            <a:pt x="976" y="394"/>
                          </a:lnTo>
                          <a:lnTo>
                            <a:pt x="955" y="413"/>
                          </a:lnTo>
                          <a:lnTo>
                            <a:pt x="933" y="430"/>
                          </a:lnTo>
                          <a:lnTo>
                            <a:pt x="907" y="448"/>
                          </a:lnTo>
                          <a:lnTo>
                            <a:pt x="877" y="463"/>
                          </a:lnTo>
                          <a:lnTo>
                            <a:pt x="759" y="732"/>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57" name="Freeform 179"/>
                    <p:cNvSpPr>
                      <a:spLocks/>
                    </p:cNvSpPr>
                    <p:nvPr/>
                  </p:nvSpPr>
                  <p:spPr bwMode="auto">
                    <a:xfrm>
                      <a:off x="2448" y="1497"/>
                      <a:ext cx="1042" cy="677"/>
                    </a:xfrm>
                    <a:custGeom>
                      <a:avLst/>
                      <a:gdLst>
                        <a:gd name="T0" fmla="*/ 0 w 1042"/>
                        <a:gd name="T1" fmla="*/ 369 h 677"/>
                        <a:gd name="T2" fmla="*/ 74 w 1042"/>
                        <a:gd name="T3" fmla="*/ 167 h 677"/>
                        <a:gd name="T4" fmla="*/ 80 w 1042"/>
                        <a:gd name="T5" fmla="*/ 165 h 677"/>
                        <a:gd name="T6" fmla="*/ 91 w 1042"/>
                        <a:gd name="T7" fmla="*/ 156 h 677"/>
                        <a:gd name="T8" fmla="*/ 112 w 1042"/>
                        <a:gd name="T9" fmla="*/ 145 h 677"/>
                        <a:gd name="T10" fmla="*/ 138 w 1042"/>
                        <a:gd name="T11" fmla="*/ 130 h 677"/>
                        <a:gd name="T12" fmla="*/ 169 w 1042"/>
                        <a:gd name="T13" fmla="*/ 111 h 677"/>
                        <a:gd name="T14" fmla="*/ 208 w 1042"/>
                        <a:gd name="T15" fmla="*/ 93 h 677"/>
                        <a:gd name="T16" fmla="*/ 249 w 1042"/>
                        <a:gd name="T17" fmla="*/ 74 h 677"/>
                        <a:gd name="T18" fmla="*/ 297 w 1042"/>
                        <a:gd name="T19" fmla="*/ 56 h 677"/>
                        <a:gd name="T20" fmla="*/ 347 w 1042"/>
                        <a:gd name="T21" fmla="*/ 37 h 677"/>
                        <a:gd name="T22" fmla="*/ 399 w 1042"/>
                        <a:gd name="T23" fmla="*/ 22 h 677"/>
                        <a:gd name="T24" fmla="*/ 455 w 1042"/>
                        <a:gd name="T25" fmla="*/ 11 h 677"/>
                        <a:gd name="T26" fmla="*/ 512 w 1042"/>
                        <a:gd name="T27" fmla="*/ 2 h 677"/>
                        <a:gd name="T28" fmla="*/ 570 w 1042"/>
                        <a:gd name="T29" fmla="*/ 0 h 677"/>
                        <a:gd name="T30" fmla="*/ 577 w 1042"/>
                        <a:gd name="T31" fmla="*/ 0 h 677"/>
                        <a:gd name="T32" fmla="*/ 594 w 1042"/>
                        <a:gd name="T33" fmla="*/ 0 h 677"/>
                        <a:gd name="T34" fmla="*/ 621 w 1042"/>
                        <a:gd name="T35" fmla="*/ 2 h 677"/>
                        <a:gd name="T36" fmla="*/ 657 w 1042"/>
                        <a:gd name="T37" fmla="*/ 4 h 677"/>
                        <a:gd name="T38" fmla="*/ 698 w 1042"/>
                        <a:gd name="T39" fmla="*/ 7 h 677"/>
                        <a:gd name="T40" fmla="*/ 742 w 1042"/>
                        <a:gd name="T41" fmla="*/ 13 h 677"/>
                        <a:gd name="T42" fmla="*/ 790 w 1042"/>
                        <a:gd name="T43" fmla="*/ 22 h 677"/>
                        <a:gd name="T44" fmla="*/ 838 w 1042"/>
                        <a:gd name="T45" fmla="*/ 35 h 677"/>
                        <a:gd name="T46" fmla="*/ 885 w 1042"/>
                        <a:gd name="T47" fmla="*/ 52 h 677"/>
                        <a:gd name="T48" fmla="*/ 929 w 1042"/>
                        <a:gd name="T49" fmla="*/ 72 h 677"/>
                        <a:gd name="T50" fmla="*/ 968 w 1042"/>
                        <a:gd name="T51" fmla="*/ 98 h 677"/>
                        <a:gd name="T52" fmla="*/ 1000 w 1042"/>
                        <a:gd name="T53" fmla="*/ 128 h 677"/>
                        <a:gd name="T54" fmla="*/ 1003 w 1042"/>
                        <a:gd name="T55" fmla="*/ 132 h 677"/>
                        <a:gd name="T56" fmla="*/ 1011 w 1042"/>
                        <a:gd name="T57" fmla="*/ 143 h 677"/>
                        <a:gd name="T58" fmla="*/ 1020 w 1042"/>
                        <a:gd name="T59" fmla="*/ 158 h 677"/>
                        <a:gd name="T60" fmla="*/ 1029 w 1042"/>
                        <a:gd name="T61" fmla="*/ 180 h 677"/>
                        <a:gd name="T62" fmla="*/ 1039 w 1042"/>
                        <a:gd name="T63" fmla="*/ 208 h 677"/>
                        <a:gd name="T64" fmla="*/ 1042 w 1042"/>
                        <a:gd name="T65" fmla="*/ 237 h 677"/>
                        <a:gd name="T66" fmla="*/ 1042 w 1042"/>
                        <a:gd name="T67" fmla="*/ 273 h 677"/>
                        <a:gd name="T68" fmla="*/ 1033 w 1042"/>
                        <a:gd name="T69" fmla="*/ 312 h 677"/>
                        <a:gd name="T70" fmla="*/ 1015 w 1042"/>
                        <a:gd name="T71" fmla="*/ 352 h 677"/>
                        <a:gd name="T72" fmla="*/ 1013 w 1042"/>
                        <a:gd name="T73" fmla="*/ 356 h 677"/>
                        <a:gd name="T74" fmla="*/ 1005 w 1042"/>
                        <a:gd name="T75" fmla="*/ 365 h 677"/>
                        <a:gd name="T76" fmla="*/ 992 w 1042"/>
                        <a:gd name="T77" fmla="*/ 378 h 677"/>
                        <a:gd name="T78" fmla="*/ 978 w 1042"/>
                        <a:gd name="T79" fmla="*/ 395 h 677"/>
                        <a:gd name="T80" fmla="*/ 957 w 1042"/>
                        <a:gd name="T81" fmla="*/ 412 h 677"/>
                        <a:gd name="T82" fmla="*/ 935 w 1042"/>
                        <a:gd name="T83" fmla="*/ 430 h 677"/>
                        <a:gd name="T84" fmla="*/ 909 w 1042"/>
                        <a:gd name="T85" fmla="*/ 447 h 677"/>
                        <a:gd name="T86" fmla="*/ 879 w 1042"/>
                        <a:gd name="T87" fmla="*/ 462 h 677"/>
                        <a:gd name="T88" fmla="*/ 766 w 1042"/>
                        <a:gd name="T89" fmla="*/ 677 h 6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2"/>
                        <a:gd name="T136" fmla="*/ 0 h 677"/>
                        <a:gd name="T137" fmla="*/ 1042 w 1042"/>
                        <a:gd name="T138" fmla="*/ 677 h 67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2" h="677">
                          <a:moveTo>
                            <a:pt x="0" y="369"/>
                          </a:moveTo>
                          <a:lnTo>
                            <a:pt x="74" y="167"/>
                          </a:lnTo>
                          <a:lnTo>
                            <a:pt x="80" y="165"/>
                          </a:lnTo>
                          <a:lnTo>
                            <a:pt x="91" y="156"/>
                          </a:lnTo>
                          <a:lnTo>
                            <a:pt x="112" y="145"/>
                          </a:lnTo>
                          <a:lnTo>
                            <a:pt x="138" y="130"/>
                          </a:lnTo>
                          <a:lnTo>
                            <a:pt x="169" y="111"/>
                          </a:lnTo>
                          <a:lnTo>
                            <a:pt x="208" y="93"/>
                          </a:lnTo>
                          <a:lnTo>
                            <a:pt x="249" y="74"/>
                          </a:lnTo>
                          <a:lnTo>
                            <a:pt x="297" y="56"/>
                          </a:lnTo>
                          <a:lnTo>
                            <a:pt x="347" y="37"/>
                          </a:lnTo>
                          <a:lnTo>
                            <a:pt x="399" y="22"/>
                          </a:lnTo>
                          <a:lnTo>
                            <a:pt x="455" y="11"/>
                          </a:lnTo>
                          <a:lnTo>
                            <a:pt x="512" y="2"/>
                          </a:lnTo>
                          <a:lnTo>
                            <a:pt x="570" y="0"/>
                          </a:lnTo>
                          <a:lnTo>
                            <a:pt x="577" y="0"/>
                          </a:lnTo>
                          <a:lnTo>
                            <a:pt x="594" y="0"/>
                          </a:lnTo>
                          <a:lnTo>
                            <a:pt x="621" y="2"/>
                          </a:lnTo>
                          <a:lnTo>
                            <a:pt x="657" y="4"/>
                          </a:lnTo>
                          <a:lnTo>
                            <a:pt x="698" y="7"/>
                          </a:lnTo>
                          <a:lnTo>
                            <a:pt x="742" y="13"/>
                          </a:lnTo>
                          <a:lnTo>
                            <a:pt x="790" y="22"/>
                          </a:lnTo>
                          <a:lnTo>
                            <a:pt x="838" y="35"/>
                          </a:lnTo>
                          <a:lnTo>
                            <a:pt x="885" y="52"/>
                          </a:lnTo>
                          <a:lnTo>
                            <a:pt x="929" y="72"/>
                          </a:lnTo>
                          <a:lnTo>
                            <a:pt x="968" y="98"/>
                          </a:lnTo>
                          <a:lnTo>
                            <a:pt x="1000" y="128"/>
                          </a:lnTo>
                          <a:lnTo>
                            <a:pt x="1003" y="132"/>
                          </a:lnTo>
                          <a:lnTo>
                            <a:pt x="1011" y="143"/>
                          </a:lnTo>
                          <a:lnTo>
                            <a:pt x="1020" y="158"/>
                          </a:lnTo>
                          <a:lnTo>
                            <a:pt x="1029" y="180"/>
                          </a:lnTo>
                          <a:lnTo>
                            <a:pt x="1039" y="208"/>
                          </a:lnTo>
                          <a:lnTo>
                            <a:pt x="1042" y="237"/>
                          </a:lnTo>
                          <a:lnTo>
                            <a:pt x="1042" y="273"/>
                          </a:lnTo>
                          <a:lnTo>
                            <a:pt x="1033" y="312"/>
                          </a:lnTo>
                          <a:lnTo>
                            <a:pt x="1015" y="352"/>
                          </a:lnTo>
                          <a:lnTo>
                            <a:pt x="1013" y="356"/>
                          </a:lnTo>
                          <a:lnTo>
                            <a:pt x="1005" y="365"/>
                          </a:lnTo>
                          <a:lnTo>
                            <a:pt x="992" y="378"/>
                          </a:lnTo>
                          <a:lnTo>
                            <a:pt x="978" y="395"/>
                          </a:lnTo>
                          <a:lnTo>
                            <a:pt x="957" y="412"/>
                          </a:lnTo>
                          <a:lnTo>
                            <a:pt x="935" y="430"/>
                          </a:lnTo>
                          <a:lnTo>
                            <a:pt x="909" y="447"/>
                          </a:lnTo>
                          <a:lnTo>
                            <a:pt x="879" y="462"/>
                          </a:lnTo>
                          <a:lnTo>
                            <a:pt x="766" y="677"/>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58" name="Freeform 180"/>
                    <p:cNvSpPr>
                      <a:spLocks/>
                    </p:cNvSpPr>
                    <p:nvPr/>
                  </p:nvSpPr>
                  <p:spPr bwMode="auto">
                    <a:xfrm>
                      <a:off x="2442" y="1574"/>
                      <a:ext cx="1034" cy="632"/>
                    </a:xfrm>
                    <a:custGeom>
                      <a:avLst/>
                      <a:gdLst>
                        <a:gd name="T0" fmla="*/ 0 w 1034"/>
                        <a:gd name="T1" fmla="*/ 311 h 632"/>
                        <a:gd name="T2" fmla="*/ 66 w 1034"/>
                        <a:gd name="T3" fmla="*/ 167 h 632"/>
                        <a:gd name="T4" fmla="*/ 72 w 1034"/>
                        <a:gd name="T5" fmla="*/ 163 h 632"/>
                        <a:gd name="T6" fmla="*/ 83 w 1034"/>
                        <a:gd name="T7" fmla="*/ 155 h 632"/>
                        <a:gd name="T8" fmla="*/ 104 w 1034"/>
                        <a:gd name="T9" fmla="*/ 144 h 632"/>
                        <a:gd name="T10" fmla="*/ 130 w 1034"/>
                        <a:gd name="T11" fmla="*/ 128 h 632"/>
                        <a:gd name="T12" fmla="*/ 161 w 1034"/>
                        <a:gd name="T13" fmla="*/ 111 h 632"/>
                        <a:gd name="T14" fmla="*/ 200 w 1034"/>
                        <a:gd name="T15" fmla="*/ 92 h 632"/>
                        <a:gd name="T16" fmla="*/ 241 w 1034"/>
                        <a:gd name="T17" fmla="*/ 72 h 632"/>
                        <a:gd name="T18" fmla="*/ 289 w 1034"/>
                        <a:gd name="T19" fmla="*/ 53 h 632"/>
                        <a:gd name="T20" fmla="*/ 339 w 1034"/>
                        <a:gd name="T21" fmla="*/ 37 h 632"/>
                        <a:gd name="T22" fmla="*/ 391 w 1034"/>
                        <a:gd name="T23" fmla="*/ 22 h 632"/>
                        <a:gd name="T24" fmla="*/ 447 w 1034"/>
                        <a:gd name="T25" fmla="*/ 9 h 632"/>
                        <a:gd name="T26" fmla="*/ 504 w 1034"/>
                        <a:gd name="T27" fmla="*/ 1 h 632"/>
                        <a:gd name="T28" fmla="*/ 562 w 1034"/>
                        <a:gd name="T29" fmla="*/ 0 h 632"/>
                        <a:gd name="T30" fmla="*/ 569 w 1034"/>
                        <a:gd name="T31" fmla="*/ 0 h 632"/>
                        <a:gd name="T32" fmla="*/ 586 w 1034"/>
                        <a:gd name="T33" fmla="*/ 0 h 632"/>
                        <a:gd name="T34" fmla="*/ 613 w 1034"/>
                        <a:gd name="T35" fmla="*/ 0 h 632"/>
                        <a:gd name="T36" fmla="*/ 649 w 1034"/>
                        <a:gd name="T37" fmla="*/ 1 h 632"/>
                        <a:gd name="T38" fmla="*/ 690 w 1034"/>
                        <a:gd name="T39" fmla="*/ 7 h 632"/>
                        <a:gd name="T40" fmla="*/ 734 w 1034"/>
                        <a:gd name="T41" fmla="*/ 13 h 632"/>
                        <a:gd name="T42" fmla="*/ 782 w 1034"/>
                        <a:gd name="T43" fmla="*/ 22 h 632"/>
                        <a:gd name="T44" fmla="*/ 830 w 1034"/>
                        <a:gd name="T45" fmla="*/ 35 h 632"/>
                        <a:gd name="T46" fmla="*/ 877 w 1034"/>
                        <a:gd name="T47" fmla="*/ 50 h 632"/>
                        <a:gd name="T48" fmla="*/ 921 w 1034"/>
                        <a:gd name="T49" fmla="*/ 70 h 632"/>
                        <a:gd name="T50" fmla="*/ 960 w 1034"/>
                        <a:gd name="T51" fmla="*/ 96 h 632"/>
                        <a:gd name="T52" fmla="*/ 992 w 1034"/>
                        <a:gd name="T53" fmla="*/ 128 h 632"/>
                        <a:gd name="T54" fmla="*/ 995 w 1034"/>
                        <a:gd name="T55" fmla="*/ 131 h 632"/>
                        <a:gd name="T56" fmla="*/ 1003 w 1034"/>
                        <a:gd name="T57" fmla="*/ 141 h 632"/>
                        <a:gd name="T58" fmla="*/ 1012 w 1034"/>
                        <a:gd name="T59" fmla="*/ 157 h 632"/>
                        <a:gd name="T60" fmla="*/ 1021 w 1034"/>
                        <a:gd name="T61" fmla="*/ 180 h 632"/>
                        <a:gd name="T62" fmla="*/ 1031 w 1034"/>
                        <a:gd name="T63" fmla="*/ 205 h 632"/>
                        <a:gd name="T64" fmla="*/ 1034 w 1034"/>
                        <a:gd name="T65" fmla="*/ 237 h 632"/>
                        <a:gd name="T66" fmla="*/ 1034 w 1034"/>
                        <a:gd name="T67" fmla="*/ 272 h 632"/>
                        <a:gd name="T68" fmla="*/ 1025 w 1034"/>
                        <a:gd name="T69" fmla="*/ 311 h 632"/>
                        <a:gd name="T70" fmla="*/ 1007 w 1034"/>
                        <a:gd name="T71" fmla="*/ 352 h 632"/>
                        <a:gd name="T72" fmla="*/ 1005 w 1034"/>
                        <a:gd name="T73" fmla="*/ 356 h 632"/>
                        <a:gd name="T74" fmla="*/ 997 w 1034"/>
                        <a:gd name="T75" fmla="*/ 363 h 632"/>
                        <a:gd name="T76" fmla="*/ 984 w 1034"/>
                        <a:gd name="T77" fmla="*/ 378 h 632"/>
                        <a:gd name="T78" fmla="*/ 970 w 1034"/>
                        <a:gd name="T79" fmla="*/ 393 h 632"/>
                        <a:gd name="T80" fmla="*/ 949 w 1034"/>
                        <a:gd name="T81" fmla="*/ 411 h 632"/>
                        <a:gd name="T82" fmla="*/ 927 w 1034"/>
                        <a:gd name="T83" fmla="*/ 430 h 632"/>
                        <a:gd name="T84" fmla="*/ 901 w 1034"/>
                        <a:gd name="T85" fmla="*/ 447 h 632"/>
                        <a:gd name="T86" fmla="*/ 871 w 1034"/>
                        <a:gd name="T87" fmla="*/ 461 h 632"/>
                        <a:gd name="T88" fmla="*/ 758 w 1034"/>
                        <a:gd name="T89" fmla="*/ 632 h 6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632"/>
                        <a:gd name="T137" fmla="*/ 1034 w 1034"/>
                        <a:gd name="T138" fmla="*/ 632 h 6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632">
                          <a:moveTo>
                            <a:pt x="0" y="311"/>
                          </a:moveTo>
                          <a:lnTo>
                            <a:pt x="66" y="167"/>
                          </a:lnTo>
                          <a:lnTo>
                            <a:pt x="72" y="163"/>
                          </a:lnTo>
                          <a:lnTo>
                            <a:pt x="83" y="155"/>
                          </a:lnTo>
                          <a:lnTo>
                            <a:pt x="104" y="144"/>
                          </a:lnTo>
                          <a:lnTo>
                            <a:pt x="130" y="128"/>
                          </a:lnTo>
                          <a:lnTo>
                            <a:pt x="161" y="111"/>
                          </a:lnTo>
                          <a:lnTo>
                            <a:pt x="200" y="92"/>
                          </a:lnTo>
                          <a:lnTo>
                            <a:pt x="241" y="72"/>
                          </a:lnTo>
                          <a:lnTo>
                            <a:pt x="289" y="53"/>
                          </a:lnTo>
                          <a:lnTo>
                            <a:pt x="339" y="37"/>
                          </a:lnTo>
                          <a:lnTo>
                            <a:pt x="391" y="22"/>
                          </a:lnTo>
                          <a:lnTo>
                            <a:pt x="447" y="9"/>
                          </a:lnTo>
                          <a:lnTo>
                            <a:pt x="504" y="1"/>
                          </a:lnTo>
                          <a:lnTo>
                            <a:pt x="562" y="0"/>
                          </a:lnTo>
                          <a:lnTo>
                            <a:pt x="569" y="0"/>
                          </a:lnTo>
                          <a:lnTo>
                            <a:pt x="586" y="0"/>
                          </a:lnTo>
                          <a:lnTo>
                            <a:pt x="613" y="0"/>
                          </a:lnTo>
                          <a:lnTo>
                            <a:pt x="649" y="1"/>
                          </a:lnTo>
                          <a:lnTo>
                            <a:pt x="690" y="7"/>
                          </a:lnTo>
                          <a:lnTo>
                            <a:pt x="734" y="13"/>
                          </a:lnTo>
                          <a:lnTo>
                            <a:pt x="782" y="22"/>
                          </a:lnTo>
                          <a:lnTo>
                            <a:pt x="830" y="35"/>
                          </a:lnTo>
                          <a:lnTo>
                            <a:pt x="877" y="50"/>
                          </a:lnTo>
                          <a:lnTo>
                            <a:pt x="921" y="70"/>
                          </a:lnTo>
                          <a:lnTo>
                            <a:pt x="960" y="96"/>
                          </a:lnTo>
                          <a:lnTo>
                            <a:pt x="992" y="128"/>
                          </a:lnTo>
                          <a:lnTo>
                            <a:pt x="995" y="131"/>
                          </a:lnTo>
                          <a:lnTo>
                            <a:pt x="1003" y="141"/>
                          </a:lnTo>
                          <a:lnTo>
                            <a:pt x="1012" y="157"/>
                          </a:lnTo>
                          <a:lnTo>
                            <a:pt x="1021" y="180"/>
                          </a:lnTo>
                          <a:lnTo>
                            <a:pt x="1031" y="205"/>
                          </a:lnTo>
                          <a:lnTo>
                            <a:pt x="1034" y="237"/>
                          </a:lnTo>
                          <a:lnTo>
                            <a:pt x="1034" y="272"/>
                          </a:lnTo>
                          <a:lnTo>
                            <a:pt x="1025" y="311"/>
                          </a:lnTo>
                          <a:lnTo>
                            <a:pt x="1007" y="352"/>
                          </a:lnTo>
                          <a:lnTo>
                            <a:pt x="1005" y="356"/>
                          </a:lnTo>
                          <a:lnTo>
                            <a:pt x="997" y="363"/>
                          </a:lnTo>
                          <a:lnTo>
                            <a:pt x="984" y="378"/>
                          </a:lnTo>
                          <a:lnTo>
                            <a:pt x="970" y="393"/>
                          </a:lnTo>
                          <a:lnTo>
                            <a:pt x="949" y="411"/>
                          </a:lnTo>
                          <a:lnTo>
                            <a:pt x="927" y="430"/>
                          </a:lnTo>
                          <a:lnTo>
                            <a:pt x="901" y="447"/>
                          </a:lnTo>
                          <a:lnTo>
                            <a:pt x="871" y="461"/>
                          </a:lnTo>
                          <a:lnTo>
                            <a:pt x="758" y="632"/>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59" name="Freeform 181"/>
                    <p:cNvSpPr>
                      <a:spLocks/>
                    </p:cNvSpPr>
                    <p:nvPr/>
                  </p:nvSpPr>
                  <p:spPr bwMode="auto">
                    <a:xfrm>
                      <a:off x="2456" y="1599"/>
                      <a:ext cx="1034" cy="586"/>
                    </a:xfrm>
                    <a:custGeom>
                      <a:avLst/>
                      <a:gdLst>
                        <a:gd name="T0" fmla="*/ 0 w 1034"/>
                        <a:gd name="T1" fmla="*/ 276 h 586"/>
                        <a:gd name="T2" fmla="*/ 66 w 1034"/>
                        <a:gd name="T3" fmla="*/ 167 h 586"/>
                        <a:gd name="T4" fmla="*/ 72 w 1034"/>
                        <a:gd name="T5" fmla="*/ 163 h 586"/>
                        <a:gd name="T6" fmla="*/ 83 w 1034"/>
                        <a:gd name="T7" fmla="*/ 156 h 586"/>
                        <a:gd name="T8" fmla="*/ 104 w 1034"/>
                        <a:gd name="T9" fmla="*/ 145 h 586"/>
                        <a:gd name="T10" fmla="*/ 130 w 1034"/>
                        <a:gd name="T11" fmla="*/ 130 h 586"/>
                        <a:gd name="T12" fmla="*/ 161 w 1034"/>
                        <a:gd name="T13" fmla="*/ 111 h 586"/>
                        <a:gd name="T14" fmla="*/ 200 w 1034"/>
                        <a:gd name="T15" fmla="*/ 93 h 586"/>
                        <a:gd name="T16" fmla="*/ 241 w 1034"/>
                        <a:gd name="T17" fmla="*/ 74 h 586"/>
                        <a:gd name="T18" fmla="*/ 289 w 1034"/>
                        <a:gd name="T19" fmla="*/ 56 h 586"/>
                        <a:gd name="T20" fmla="*/ 339 w 1034"/>
                        <a:gd name="T21" fmla="*/ 37 h 586"/>
                        <a:gd name="T22" fmla="*/ 391 w 1034"/>
                        <a:gd name="T23" fmla="*/ 22 h 586"/>
                        <a:gd name="T24" fmla="*/ 447 w 1034"/>
                        <a:gd name="T25" fmla="*/ 11 h 586"/>
                        <a:gd name="T26" fmla="*/ 504 w 1034"/>
                        <a:gd name="T27" fmla="*/ 2 h 586"/>
                        <a:gd name="T28" fmla="*/ 562 w 1034"/>
                        <a:gd name="T29" fmla="*/ 0 h 586"/>
                        <a:gd name="T30" fmla="*/ 569 w 1034"/>
                        <a:gd name="T31" fmla="*/ 0 h 586"/>
                        <a:gd name="T32" fmla="*/ 586 w 1034"/>
                        <a:gd name="T33" fmla="*/ 0 h 586"/>
                        <a:gd name="T34" fmla="*/ 613 w 1034"/>
                        <a:gd name="T35" fmla="*/ 0 h 586"/>
                        <a:gd name="T36" fmla="*/ 649 w 1034"/>
                        <a:gd name="T37" fmla="*/ 4 h 586"/>
                        <a:gd name="T38" fmla="*/ 690 w 1034"/>
                        <a:gd name="T39" fmla="*/ 7 h 586"/>
                        <a:gd name="T40" fmla="*/ 734 w 1034"/>
                        <a:gd name="T41" fmla="*/ 13 h 586"/>
                        <a:gd name="T42" fmla="*/ 782 w 1034"/>
                        <a:gd name="T43" fmla="*/ 22 h 586"/>
                        <a:gd name="T44" fmla="*/ 830 w 1034"/>
                        <a:gd name="T45" fmla="*/ 35 h 586"/>
                        <a:gd name="T46" fmla="*/ 877 w 1034"/>
                        <a:gd name="T47" fmla="*/ 52 h 586"/>
                        <a:gd name="T48" fmla="*/ 921 w 1034"/>
                        <a:gd name="T49" fmla="*/ 72 h 586"/>
                        <a:gd name="T50" fmla="*/ 960 w 1034"/>
                        <a:gd name="T51" fmla="*/ 96 h 586"/>
                        <a:gd name="T52" fmla="*/ 992 w 1034"/>
                        <a:gd name="T53" fmla="*/ 128 h 586"/>
                        <a:gd name="T54" fmla="*/ 995 w 1034"/>
                        <a:gd name="T55" fmla="*/ 132 h 586"/>
                        <a:gd name="T56" fmla="*/ 1003 w 1034"/>
                        <a:gd name="T57" fmla="*/ 143 h 586"/>
                        <a:gd name="T58" fmla="*/ 1012 w 1034"/>
                        <a:gd name="T59" fmla="*/ 158 h 586"/>
                        <a:gd name="T60" fmla="*/ 1021 w 1034"/>
                        <a:gd name="T61" fmla="*/ 180 h 586"/>
                        <a:gd name="T62" fmla="*/ 1031 w 1034"/>
                        <a:gd name="T63" fmla="*/ 208 h 586"/>
                        <a:gd name="T64" fmla="*/ 1034 w 1034"/>
                        <a:gd name="T65" fmla="*/ 237 h 586"/>
                        <a:gd name="T66" fmla="*/ 1034 w 1034"/>
                        <a:gd name="T67" fmla="*/ 273 h 586"/>
                        <a:gd name="T68" fmla="*/ 1025 w 1034"/>
                        <a:gd name="T69" fmla="*/ 312 h 586"/>
                        <a:gd name="T70" fmla="*/ 1007 w 1034"/>
                        <a:gd name="T71" fmla="*/ 352 h 586"/>
                        <a:gd name="T72" fmla="*/ 1005 w 1034"/>
                        <a:gd name="T73" fmla="*/ 356 h 586"/>
                        <a:gd name="T74" fmla="*/ 997 w 1034"/>
                        <a:gd name="T75" fmla="*/ 365 h 586"/>
                        <a:gd name="T76" fmla="*/ 984 w 1034"/>
                        <a:gd name="T77" fmla="*/ 378 h 586"/>
                        <a:gd name="T78" fmla="*/ 970 w 1034"/>
                        <a:gd name="T79" fmla="*/ 395 h 586"/>
                        <a:gd name="T80" fmla="*/ 949 w 1034"/>
                        <a:gd name="T81" fmla="*/ 412 h 586"/>
                        <a:gd name="T82" fmla="*/ 927 w 1034"/>
                        <a:gd name="T83" fmla="*/ 430 h 586"/>
                        <a:gd name="T84" fmla="*/ 901 w 1034"/>
                        <a:gd name="T85" fmla="*/ 447 h 586"/>
                        <a:gd name="T86" fmla="*/ 871 w 1034"/>
                        <a:gd name="T87" fmla="*/ 462 h 586"/>
                        <a:gd name="T88" fmla="*/ 758 w 1034"/>
                        <a:gd name="T89" fmla="*/ 586 h 5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586"/>
                        <a:gd name="T137" fmla="*/ 1034 w 1034"/>
                        <a:gd name="T138" fmla="*/ 586 h 5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586">
                          <a:moveTo>
                            <a:pt x="0" y="276"/>
                          </a:moveTo>
                          <a:lnTo>
                            <a:pt x="66" y="167"/>
                          </a:lnTo>
                          <a:lnTo>
                            <a:pt x="72" y="163"/>
                          </a:lnTo>
                          <a:lnTo>
                            <a:pt x="83" y="156"/>
                          </a:lnTo>
                          <a:lnTo>
                            <a:pt x="104" y="145"/>
                          </a:lnTo>
                          <a:lnTo>
                            <a:pt x="130" y="130"/>
                          </a:lnTo>
                          <a:lnTo>
                            <a:pt x="161" y="111"/>
                          </a:lnTo>
                          <a:lnTo>
                            <a:pt x="200" y="93"/>
                          </a:lnTo>
                          <a:lnTo>
                            <a:pt x="241" y="74"/>
                          </a:lnTo>
                          <a:lnTo>
                            <a:pt x="289" y="56"/>
                          </a:lnTo>
                          <a:lnTo>
                            <a:pt x="339" y="37"/>
                          </a:lnTo>
                          <a:lnTo>
                            <a:pt x="391" y="22"/>
                          </a:lnTo>
                          <a:lnTo>
                            <a:pt x="447" y="11"/>
                          </a:lnTo>
                          <a:lnTo>
                            <a:pt x="504" y="2"/>
                          </a:lnTo>
                          <a:lnTo>
                            <a:pt x="562" y="0"/>
                          </a:lnTo>
                          <a:lnTo>
                            <a:pt x="569" y="0"/>
                          </a:lnTo>
                          <a:lnTo>
                            <a:pt x="586" y="0"/>
                          </a:lnTo>
                          <a:lnTo>
                            <a:pt x="613" y="0"/>
                          </a:lnTo>
                          <a:lnTo>
                            <a:pt x="649" y="4"/>
                          </a:lnTo>
                          <a:lnTo>
                            <a:pt x="690" y="7"/>
                          </a:lnTo>
                          <a:lnTo>
                            <a:pt x="734" y="13"/>
                          </a:lnTo>
                          <a:lnTo>
                            <a:pt x="782" y="22"/>
                          </a:lnTo>
                          <a:lnTo>
                            <a:pt x="830" y="35"/>
                          </a:lnTo>
                          <a:lnTo>
                            <a:pt x="877" y="52"/>
                          </a:lnTo>
                          <a:lnTo>
                            <a:pt x="921" y="72"/>
                          </a:lnTo>
                          <a:lnTo>
                            <a:pt x="960" y="96"/>
                          </a:lnTo>
                          <a:lnTo>
                            <a:pt x="992" y="128"/>
                          </a:lnTo>
                          <a:lnTo>
                            <a:pt x="995" y="132"/>
                          </a:lnTo>
                          <a:lnTo>
                            <a:pt x="1003" y="143"/>
                          </a:lnTo>
                          <a:lnTo>
                            <a:pt x="1012" y="158"/>
                          </a:lnTo>
                          <a:lnTo>
                            <a:pt x="1021" y="180"/>
                          </a:lnTo>
                          <a:lnTo>
                            <a:pt x="1031" y="208"/>
                          </a:lnTo>
                          <a:lnTo>
                            <a:pt x="1034" y="237"/>
                          </a:lnTo>
                          <a:lnTo>
                            <a:pt x="1034" y="273"/>
                          </a:lnTo>
                          <a:lnTo>
                            <a:pt x="1025" y="312"/>
                          </a:lnTo>
                          <a:lnTo>
                            <a:pt x="1007" y="352"/>
                          </a:lnTo>
                          <a:lnTo>
                            <a:pt x="1005" y="356"/>
                          </a:lnTo>
                          <a:lnTo>
                            <a:pt x="997" y="365"/>
                          </a:lnTo>
                          <a:lnTo>
                            <a:pt x="984" y="378"/>
                          </a:lnTo>
                          <a:lnTo>
                            <a:pt x="970" y="395"/>
                          </a:lnTo>
                          <a:lnTo>
                            <a:pt x="949" y="412"/>
                          </a:lnTo>
                          <a:lnTo>
                            <a:pt x="927" y="430"/>
                          </a:lnTo>
                          <a:lnTo>
                            <a:pt x="901" y="447"/>
                          </a:lnTo>
                          <a:lnTo>
                            <a:pt x="871" y="462"/>
                          </a:lnTo>
                          <a:lnTo>
                            <a:pt x="758" y="586"/>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60" name="Freeform 182"/>
                    <p:cNvSpPr>
                      <a:spLocks/>
                    </p:cNvSpPr>
                    <p:nvPr/>
                  </p:nvSpPr>
                  <p:spPr bwMode="auto">
                    <a:xfrm>
                      <a:off x="2463" y="1651"/>
                      <a:ext cx="1027" cy="534"/>
                    </a:xfrm>
                    <a:custGeom>
                      <a:avLst/>
                      <a:gdLst>
                        <a:gd name="T0" fmla="*/ 0 w 1027"/>
                        <a:gd name="T1" fmla="*/ 221 h 534"/>
                        <a:gd name="T2" fmla="*/ 59 w 1027"/>
                        <a:gd name="T3" fmla="*/ 169 h 534"/>
                        <a:gd name="T4" fmla="*/ 65 w 1027"/>
                        <a:gd name="T5" fmla="*/ 165 h 534"/>
                        <a:gd name="T6" fmla="*/ 76 w 1027"/>
                        <a:gd name="T7" fmla="*/ 158 h 534"/>
                        <a:gd name="T8" fmla="*/ 97 w 1027"/>
                        <a:gd name="T9" fmla="*/ 145 h 534"/>
                        <a:gd name="T10" fmla="*/ 123 w 1027"/>
                        <a:gd name="T11" fmla="*/ 130 h 534"/>
                        <a:gd name="T12" fmla="*/ 154 w 1027"/>
                        <a:gd name="T13" fmla="*/ 113 h 534"/>
                        <a:gd name="T14" fmla="*/ 193 w 1027"/>
                        <a:gd name="T15" fmla="*/ 94 h 534"/>
                        <a:gd name="T16" fmla="*/ 234 w 1027"/>
                        <a:gd name="T17" fmla="*/ 74 h 534"/>
                        <a:gd name="T18" fmla="*/ 282 w 1027"/>
                        <a:gd name="T19" fmla="*/ 56 h 534"/>
                        <a:gd name="T20" fmla="*/ 332 w 1027"/>
                        <a:gd name="T21" fmla="*/ 39 h 534"/>
                        <a:gd name="T22" fmla="*/ 384 w 1027"/>
                        <a:gd name="T23" fmla="*/ 24 h 534"/>
                        <a:gd name="T24" fmla="*/ 440 w 1027"/>
                        <a:gd name="T25" fmla="*/ 11 h 534"/>
                        <a:gd name="T26" fmla="*/ 497 w 1027"/>
                        <a:gd name="T27" fmla="*/ 4 h 534"/>
                        <a:gd name="T28" fmla="*/ 555 w 1027"/>
                        <a:gd name="T29" fmla="*/ 0 h 534"/>
                        <a:gd name="T30" fmla="*/ 562 w 1027"/>
                        <a:gd name="T31" fmla="*/ 0 h 534"/>
                        <a:gd name="T32" fmla="*/ 579 w 1027"/>
                        <a:gd name="T33" fmla="*/ 2 h 534"/>
                        <a:gd name="T34" fmla="*/ 606 w 1027"/>
                        <a:gd name="T35" fmla="*/ 2 h 534"/>
                        <a:gd name="T36" fmla="*/ 642 w 1027"/>
                        <a:gd name="T37" fmla="*/ 4 h 534"/>
                        <a:gd name="T38" fmla="*/ 683 w 1027"/>
                        <a:gd name="T39" fmla="*/ 7 h 534"/>
                        <a:gd name="T40" fmla="*/ 727 w 1027"/>
                        <a:gd name="T41" fmla="*/ 15 h 534"/>
                        <a:gd name="T42" fmla="*/ 775 w 1027"/>
                        <a:gd name="T43" fmla="*/ 24 h 534"/>
                        <a:gd name="T44" fmla="*/ 823 w 1027"/>
                        <a:gd name="T45" fmla="*/ 35 h 534"/>
                        <a:gd name="T46" fmla="*/ 870 w 1027"/>
                        <a:gd name="T47" fmla="*/ 52 h 534"/>
                        <a:gd name="T48" fmla="*/ 914 w 1027"/>
                        <a:gd name="T49" fmla="*/ 72 h 534"/>
                        <a:gd name="T50" fmla="*/ 953 w 1027"/>
                        <a:gd name="T51" fmla="*/ 98 h 534"/>
                        <a:gd name="T52" fmla="*/ 985 w 1027"/>
                        <a:gd name="T53" fmla="*/ 130 h 534"/>
                        <a:gd name="T54" fmla="*/ 988 w 1027"/>
                        <a:gd name="T55" fmla="*/ 133 h 534"/>
                        <a:gd name="T56" fmla="*/ 996 w 1027"/>
                        <a:gd name="T57" fmla="*/ 143 h 534"/>
                        <a:gd name="T58" fmla="*/ 1005 w 1027"/>
                        <a:gd name="T59" fmla="*/ 159 h 534"/>
                        <a:gd name="T60" fmla="*/ 1014 w 1027"/>
                        <a:gd name="T61" fmla="*/ 182 h 534"/>
                        <a:gd name="T62" fmla="*/ 1024 w 1027"/>
                        <a:gd name="T63" fmla="*/ 208 h 534"/>
                        <a:gd name="T64" fmla="*/ 1027 w 1027"/>
                        <a:gd name="T65" fmla="*/ 239 h 534"/>
                        <a:gd name="T66" fmla="*/ 1027 w 1027"/>
                        <a:gd name="T67" fmla="*/ 274 h 534"/>
                        <a:gd name="T68" fmla="*/ 1018 w 1027"/>
                        <a:gd name="T69" fmla="*/ 311 h 534"/>
                        <a:gd name="T70" fmla="*/ 1000 w 1027"/>
                        <a:gd name="T71" fmla="*/ 354 h 534"/>
                        <a:gd name="T72" fmla="*/ 998 w 1027"/>
                        <a:gd name="T73" fmla="*/ 356 h 534"/>
                        <a:gd name="T74" fmla="*/ 990 w 1027"/>
                        <a:gd name="T75" fmla="*/ 365 h 534"/>
                        <a:gd name="T76" fmla="*/ 977 w 1027"/>
                        <a:gd name="T77" fmla="*/ 378 h 534"/>
                        <a:gd name="T78" fmla="*/ 963 w 1027"/>
                        <a:gd name="T79" fmla="*/ 395 h 534"/>
                        <a:gd name="T80" fmla="*/ 942 w 1027"/>
                        <a:gd name="T81" fmla="*/ 413 h 534"/>
                        <a:gd name="T82" fmla="*/ 920 w 1027"/>
                        <a:gd name="T83" fmla="*/ 432 h 534"/>
                        <a:gd name="T84" fmla="*/ 894 w 1027"/>
                        <a:gd name="T85" fmla="*/ 449 h 534"/>
                        <a:gd name="T86" fmla="*/ 864 w 1027"/>
                        <a:gd name="T87" fmla="*/ 463 h 534"/>
                        <a:gd name="T88" fmla="*/ 751 w 1027"/>
                        <a:gd name="T89" fmla="*/ 534 h 5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7"/>
                        <a:gd name="T136" fmla="*/ 0 h 534"/>
                        <a:gd name="T137" fmla="*/ 1027 w 1027"/>
                        <a:gd name="T138" fmla="*/ 534 h 53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7" h="534">
                          <a:moveTo>
                            <a:pt x="0" y="221"/>
                          </a:moveTo>
                          <a:lnTo>
                            <a:pt x="59" y="169"/>
                          </a:lnTo>
                          <a:lnTo>
                            <a:pt x="65" y="165"/>
                          </a:lnTo>
                          <a:lnTo>
                            <a:pt x="76" y="158"/>
                          </a:lnTo>
                          <a:lnTo>
                            <a:pt x="97" y="145"/>
                          </a:lnTo>
                          <a:lnTo>
                            <a:pt x="123" y="130"/>
                          </a:lnTo>
                          <a:lnTo>
                            <a:pt x="154" y="113"/>
                          </a:lnTo>
                          <a:lnTo>
                            <a:pt x="193" y="94"/>
                          </a:lnTo>
                          <a:lnTo>
                            <a:pt x="234" y="74"/>
                          </a:lnTo>
                          <a:lnTo>
                            <a:pt x="282" y="56"/>
                          </a:lnTo>
                          <a:lnTo>
                            <a:pt x="332" y="39"/>
                          </a:lnTo>
                          <a:lnTo>
                            <a:pt x="384" y="24"/>
                          </a:lnTo>
                          <a:lnTo>
                            <a:pt x="440" y="11"/>
                          </a:lnTo>
                          <a:lnTo>
                            <a:pt x="497" y="4"/>
                          </a:lnTo>
                          <a:lnTo>
                            <a:pt x="555" y="0"/>
                          </a:lnTo>
                          <a:lnTo>
                            <a:pt x="562" y="0"/>
                          </a:lnTo>
                          <a:lnTo>
                            <a:pt x="579" y="2"/>
                          </a:lnTo>
                          <a:lnTo>
                            <a:pt x="606" y="2"/>
                          </a:lnTo>
                          <a:lnTo>
                            <a:pt x="642" y="4"/>
                          </a:lnTo>
                          <a:lnTo>
                            <a:pt x="683" y="7"/>
                          </a:lnTo>
                          <a:lnTo>
                            <a:pt x="727" y="15"/>
                          </a:lnTo>
                          <a:lnTo>
                            <a:pt x="775" y="24"/>
                          </a:lnTo>
                          <a:lnTo>
                            <a:pt x="823" y="35"/>
                          </a:lnTo>
                          <a:lnTo>
                            <a:pt x="870" y="52"/>
                          </a:lnTo>
                          <a:lnTo>
                            <a:pt x="914" y="72"/>
                          </a:lnTo>
                          <a:lnTo>
                            <a:pt x="953" y="98"/>
                          </a:lnTo>
                          <a:lnTo>
                            <a:pt x="985" y="130"/>
                          </a:lnTo>
                          <a:lnTo>
                            <a:pt x="988" y="133"/>
                          </a:lnTo>
                          <a:lnTo>
                            <a:pt x="996" y="143"/>
                          </a:lnTo>
                          <a:lnTo>
                            <a:pt x="1005" y="159"/>
                          </a:lnTo>
                          <a:lnTo>
                            <a:pt x="1014" y="182"/>
                          </a:lnTo>
                          <a:lnTo>
                            <a:pt x="1024" y="208"/>
                          </a:lnTo>
                          <a:lnTo>
                            <a:pt x="1027" y="239"/>
                          </a:lnTo>
                          <a:lnTo>
                            <a:pt x="1027" y="274"/>
                          </a:lnTo>
                          <a:lnTo>
                            <a:pt x="1018" y="311"/>
                          </a:lnTo>
                          <a:lnTo>
                            <a:pt x="1000" y="354"/>
                          </a:lnTo>
                          <a:lnTo>
                            <a:pt x="998" y="356"/>
                          </a:lnTo>
                          <a:lnTo>
                            <a:pt x="990" y="365"/>
                          </a:lnTo>
                          <a:lnTo>
                            <a:pt x="977" y="378"/>
                          </a:lnTo>
                          <a:lnTo>
                            <a:pt x="963" y="395"/>
                          </a:lnTo>
                          <a:lnTo>
                            <a:pt x="942" y="413"/>
                          </a:lnTo>
                          <a:lnTo>
                            <a:pt x="920" y="432"/>
                          </a:lnTo>
                          <a:lnTo>
                            <a:pt x="894" y="449"/>
                          </a:lnTo>
                          <a:lnTo>
                            <a:pt x="864" y="463"/>
                          </a:lnTo>
                          <a:lnTo>
                            <a:pt x="751" y="534"/>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61" name="Freeform 251"/>
                    <p:cNvSpPr>
                      <a:spLocks/>
                    </p:cNvSpPr>
                    <p:nvPr/>
                  </p:nvSpPr>
                  <p:spPr bwMode="auto">
                    <a:xfrm>
                      <a:off x="2524" y="2521"/>
                      <a:ext cx="63" cy="64"/>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close/>
                        </a:path>
                      </a:pathLst>
                    </a:custGeom>
                    <a:solidFill>
                      <a:srgbClr val="D90000"/>
                    </a:solidFill>
                    <a:ln w="0">
                      <a:solidFill>
                        <a:srgbClr val="D90000"/>
                      </a:solidFill>
                      <a:round/>
                      <a:headEnd/>
                      <a:tailEnd/>
                    </a:ln>
                  </p:spPr>
                  <p:txBody>
                    <a:bodyPr/>
                    <a:lstStyle/>
                    <a:p>
                      <a:pPr defTabSz="457200"/>
                      <a:endParaRPr lang="en-US" dirty="0">
                        <a:solidFill>
                          <a:prstClr val="black"/>
                        </a:solidFill>
                      </a:endParaRPr>
                    </a:p>
                  </p:txBody>
                </p:sp>
                <p:sp>
                  <p:nvSpPr>
                    <p:cNvPr id="9462" name="Freeform 252"/>
                    <p:cNvSpPr>
                      <a:spLocks/>
                    </p:cNvSpPr>
                    <p:nvPr/>
                  </p:nvSpPr>
                  <p:spPr bwMode="auto">
                    <a:xfrm>
                      <a:off x="2524" y="2521"/>
                      <a:ext cx="63" cy="64"/>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path>
                      </a:pathLst>
                    </a:custGeom>
                    <a:noFill/>
                    <a:ln w="9525">
                      <a:solidFill>
                        <a:srgbClr val="000000"/>
                      </a:solidFill>
                      <a:round/>
                      <a:headEnd/>
                      <a:tailEnd/>
                    </a:ln>
                  </p:spPr>
                  <p:txBody>
                    <a:bodyPr/>
                    <a:lstStyle/>
                    <a:p>
                      <a:pPr defTabSz="457200"/>
                      <a:endParaRPr lang="en-US" dirty="0">
                        <a:solidFill>
                          <a:prstClr val="black"/>
                        </a:solidFill>
                      </a:endParaRPr>
                    </a:p>
                  </p:txBody>
                </p:sp>
                <p:sp>
                  <p:nvSpPr>
                    <p:cNvPr id="9463" name="Line 254"/>
                    <p:cNvSpPr>
                      <a:spLocks noChangeShapeType="1"/>
                    </p:cNvSpPr>
                    <p:nvPr/>
                  </p:nvSpPr>
                  <p:spPr bwMode="auto">
                    <a:xfrm flipV="1">
                      <a:off x="2350" y="2569"/>
                      <a:ext cx="185" cy="111"/>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64" name="Freeform 296"/>
                    <p:cNvSpPr>
                      <a:spLocks/>
                    </p:cNvSpPr>
                    <p:nvPr/>
                  </p:nvSpPr>
                  <p:spPr bwMode="auto">
                    <a:xfrm>
                      <a:off x="2343" y="2530"/>
                      <a:ext cx="235" cy="172"/>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465" name="Freeform 297"/>
                    <p:cNvSpPr>
                      <a:spLocks/>
                    </p:cNvSpPr>
                    <p:nvPr/>
                  </p:nvSpPr>
                  <p:spPr bwMode="auto">
                    <a:xfrm>
                      <a:off x="2343" y="2530"/>
                      <a:ext cx="235" cy="172"/>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466" name="Freeform 298"/>
                    <p:cNvSpPr>
                      <a:spLocks/>
                    </p:cNvSpPr>
                    <p:nvPr/>
                  </p:nvSpPr>
                  <p:spPr bwMode="auto">
                    <a:xfrm>
                      <a:off x="2348" y="2532"/>
                      <a:ext cx="228" cy="165"/>
                    </a:xfrm>
                    <a:custGeom>
                      <a:avLst/>
                      <a:gdLst>
                        <a:gd name="T0" fmla="*/ 191 w 228"/>
                        <a:gd name="T1" fmla="*/ 0 h 165"/>
                        <a:gd name="T2" fmla="*/ 193 w 228"/>
                        <a:gd name="T3" fmla="*/ 0 h 165"/>
                        <a:gd name="T4" fmla="*/ 200 w 228"/>
                        <a:gd name="T5" fmla="*/ 0 h 165"/>
                        <a:gd name="T6" fmla="*/ 208 w 228"/>
                        <a:gd name="T7" fmla="*/ 2 h 165"/>
                        <a:gd name="T8" fmla="*/ 215 w 228"/>
                        <a:gd name="T9" fmla="*/ 5 h 165"/>
                        <a:gd name="T10" fmla="*/ 223 w 228"/>
                        <a:gd name="T11" fmla="*/ 15 h 165"/>
                        <a:gd name="T12" fmla="*/ 228 w 228"/>
                        <a:gd name="T13" fmla="*/ 28 h 165"/>
                        <a:gd name="T14" fmla="*/ 228 w 228"/>
                        <a:gd name="T15" fmla="*/ 48 h 165"/>
                        <a:gd name="T16" fmla="*/ 35 w 228"/>
                        <a:gd name="T17" fmla="*/ 165 h 165"/>
                        <a:gd name="T18" fmla="*/ 39 w 228"/>
                        <a:gd name="T19" fmla="*/ 142 h 165"/>
                        <a:gd name="T20" fmla="*/ 37 w 228"/>
                        <a:gd name="T21" fmla="*/ 128 h 165"/>
                        <a:gd name="T22" fmla="*/ 34 w 228"/>
                        <a:gd name="T23" fmla="*/ 118 h 165"/>
                        <a:gd name="T24" fmla="*/ 28 w 228"/>
                        <a:gd name="T25" fmla="*/ 113 h 165"/>
                        <a:gd name="T26" fmla="*/ 21 w 228"/>
                        <a:gd name="T27" fmla="*/ 111 h 165"/>
                        <a:gd name="T28" fmla="*/ 13 w 228"/>
                        <a:gd name="T29" fmla="*/ 111 h 165"/>
                        <a:gd name="T30" fmla="*/ 6 w 228"/>
                        <a:gd name="T31" fmla="*/ 113 h 165"/>
                        <a:gd name="T32" fmla="*/ 2 w 228"/>
                        <a:gd name="T33" fmla="*/ 115 h 165"/>
                        <a:gd name="T34" fmla="*/ 0 w 228"/>
                        <a:gd name="T35" fmla="*/ 115 h 165"/>
                        <a:gd name="T36" fmla="*/ 191 w 228"/>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8"/>
                        <a:gd name="T58" fmla="*/ 0 h 165"/>
                        <a:gd name="T59" fmla="*/ 228 w 228"/>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8" h="165">
                          <a:moveTo>
                            <a:pt x="191" y="0"/>
                          </a:moveTo>
                          <a:lnTo>
                            <a:pt x="193" y="0"/>
                          </a:lnTo>
                          <a:lnTo>
                            <a:pt x="200" y="0"/>
                          </a:lnTo>
                          <a:lnTo>
                            <a:pt x="208" y="2"/>
                          </a:lnTo>
                          <a:lnTo>
                            <a:pt x="215" y="5"/>
                          </a:lnTo>
                          <a:lnTo>
                            <a:pt x="223" y="15"/>
                          </a:lnTo>
                          <a:lnTo>
                            <a:pt x="228" y="28"/>
                          </a:lnTo>
                          <a:lnTo>
                            <a:pt x="228" y="48"/>
                          </a:lnTo>
                          <a:lnTo>
                            <a:pt x="35" y="165"/>
                          </a:lnTo>
                          <a:lnTo>
                            <a:pt x="39" y="142"/>
                          </a:lnTo>
                          <a:lnTo>
                            <a:pt x="37" y="128"/>
                          </a:lnTo>
                          <a:lnTo>
                            <a:pt x="34" y="118"/>
                          </a:lnTo>
                          <a:lnTo>
                            <a:pt x="28" y="113"/>
                          </a:lnTo>
                          <a:lnTo>
                            <a:pt x="21" y="111"/>
                          </a:lnTo>
                          <a:lnTo>
                            <a:pt x="13" y="111"/>
                          </a:lnTo>
                          <a:lnTo>
                            <a:pt x="6" y="113"/>
                          </a:lnTo>
                          <a:lnTo>
                            <a:pt x="2" y="115"/>
                          </a:lnTo>
                          <a:lnTo>
                            <a:pt x="0" y="115"/>
                          </a:lnTo>
                          <a:lnTo>
                            <a:pt x="191" y="0"/>
                          </a:lnTo>
                          <a:close/>
                        </a:path>
                      </a:pathLst>
                    </a:custGeom>
                    <a:solidFill>
                      <a:srgbClr val="2424FF"/>
                    </a:solidFill>
                    <a:ln w="0">
                      <a:solidFill>
                        <a:srgbClr val="2424FF"/>
                      </a:solidFill>
                      <a:round/>
                      <a:headEnd/>
                      <a:tailEnd/>
                    </a:ln>
                  </p:spPr>
                  <p:txBody>
                    <a:bodyPr/>
                    <a:lstStyle/>
                    <a:p>
                      <a:pPr defTabSz="457200"/>
                      <a:endParaRPr lang="en-US" dirty="0">
                        <a:solidFill>
                          <a:prstClr val="black"/>
                        </a:solidFill>
                      </a:endParaRPr>
                    </a:p>
                  </p:txBody>
                </p:sp>
                <p:sp>
                  <p:nvSpPr>
                    <p:cNvPr id="9467" name="Freeform 299"/>
                    <p:cNvSpPr>
                      <a:spLocks/>
                    </p:cNvSpPr>
                    <p:nvPr/>
                  </p:nvSpPr>
                  <p:spPr bwMode="auto">
                    <a:xfrm>
                      <a:off x="2354" y="2532"/>
                      <a:ext cx="220" cy="159"/>
                    </a:xfrm>
                    <a:custGeom>
                      <a:avLst/>
                      <a:gdLst>
                        <a:gd name="T0" fmla="*/ 187 w 220"/>
                        <a:gd name="T1" fmla="*/ 0 h 159"/>
                        <a:gd name="T2" fmla="*/ 189 w 220"/>
                        <a:gd name="T3" fmla="*/ 0 h 159"/>
                        <a:gd name="T4" fmla="*/ 194 w 220"/>
                        <a:gd name="T5" fmla="*/ 0 h 159"/>
                        <a:gd name="T6" fmla="*/ 202 w 220"/>
                        <a:gd name="T7" fmla="*/ 2 h 159"/>
                        <a:gd name="T8" fmla="*/ 209 w 220"/>
                        <a:gd name="T9" fmla="*/ 7 h 159"/>
                        <a:gd name="T10" fmla="*/ 217 w 220"/>
                        <a:gd name="T11" fmla="*/ 15 h 159"/>
                        <a:gd name="T12" fmla="*/ 220 w 220"/>
                        <a:gd name="T13" fmla="*/ 26 h 159"/>
                        <a:gd name="T14" fmla="*/ 220 w 220"/>
                        <a:gd name="T15" fmla="*/ 44 h 159"/>
                        <a:gd name="T16" fmla="*/ 31 w 220"/>
                        <a:gd name="T17" fmla="*/ 159 h 159"/>
                        <a:gd name="T18" fmla="*/ 33 w 220"/>
                        <a:gd name="T19" fmla="*/ 139 h 159"/>
                        <a:gd name="T20" fmla="*/ 31 w 220"/>
                        <a:gd name="T21" fmla="*/ 126 h 159"/>
                        <a:gd name="T22" fmla="*/ 28 w 220"/>
                        <a:gd name="T23" fmla="*/ 117 h 159"/>
                        <a:gd name="T24" fmla="*/ 20 w 220"/>
                        <a:gd name="T25" fmla="*/ 113 h 159"/>
                        <a:gd name="T26" fmla="*/ 13 w 220"/>
                        <a:gd name="T27" fmla="*/ 111 h 159"/>
                        <a:gd name="T28" fmla="*/ 5 w 220"/>
                        <a:gd name="T29" fmla="*/ 113 h 159"/>
                        <a:gd name="T30" fmla="*/ 2 w 220"/>
                        <a:gd name="T31" fmla="*/ 115 h 159"/>
                        <a:gd name="T32" fmla="*/ 0 w 220"/>
                        <a:gd name="T33" fmla="*/ 115 h 159"/>
                        <a:gd name="T34" fmla="*/ 187 w 220"/>
                        <a:gd name="T35" fmla="*/ 0 h 1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0"/>
                        <a:gd name="T55" fmla="*/ 0 h 159"/>
                        <a:gd name="T56" fmla="*/ 220 w 220"/>
                        <a:gd name="T57" fmla="*/ 159 h 15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0" h="159">
                          <a:moveTo>
                            <a:pt x="187" y="0"/>
                          </a:moveTo>
                          <a:lnTo>
                            <a:pt x="189" y="0"/>
                          </a:lnTo>
                          <a:lnTo>
                            <a:pt x="194" y="0"/>
                          </a:lnTo>
                          <a:lnTo>
                            <a:pt x="202" y="2"/>
                          </a:lnTo>
                          <a:lnTo>
                            <a:pt x="209" y="7"/>
                          </a:lnTo>
                          <a:lnTo>
                            <a:pt x="217" y="15"/>
                          </a:lnTo>
                          <a:lnTo>
                            <a:pt x="220" y="26"/>
                          </a:lnTo>
                          <a:lnTo>
                            <a:pt x="220" y="44"/>
                          </a:lnTo>
                          <a:lnTo>
                            <a:pt x="31" y="159"/>
                          </a:lnTo>
                          <a:lnTo>
                            <a:pt x="33" y="139"/>
                          </a:lnTo>
                          <a:lnTo>
                            <a:pt x="31" y="126"/>
                          </a:lnTo>
                          <a:lnTo>
                            <a:pt x="28" y="117"/>
                          </a:lnTo>
                          <a:lnTo>
                            <a:pt x="20" y="113"/>
                          </a:lnTo>
                          <a:lnTo>
                            <a:pt x="13" y="111"/>
                          </a:lnTo>
                          <a:lnTo>
                            <a:pt x="5" y="113"/>
                          </a:lnTo>
                          <a:lnTo>
                            <a:pt x="2" y="115"/>
                          </a:lnTo>
                          <a:lnTo>
                            <a:pt x="0" y="115"/>
                          </a:lnTo>
                          <a:lnTo>
                            <a:pt x="187" y="0"/>
                          </a:lnTo>
                          <a:close/>
                        </a:path>
                      </a:pathLst>
                    </a:custGeom>
                    <a:solidFill>
                      <a:srgbClr val="4949FF"/>
                    </a:solidFill>
                    <a:ln w="0">
                      <a:solidFill>
                        <a:srgbClr val="4949FF"/>
                      </a:solidFill>
                      <a:round/>
                      <a:headEnd/>
                      <a:tailEnd/>
                    </a:ln>
                  </p:spPr>
                  <p:txBody>
                    <a:bodyPr/>
                    <a:lstStyle/>
                    <a:p>
                      <a:pPr defTabSz="457200"/>
                      <a:endParaRPr lang="en-US" dirty="0">
                        <a:solidFill>
                          <a:prstClr val="black"/>
                        </a:solidFill>
                      </a:endParaRPr>
                    </a:p>
                  </p:txBody>
                </p:sp>
                <p:sp>
                  <p:nvSpPr>
                    <p:cNvPr id="9468" name="Freeform 300"/>
                    <p:cNvSpPr>
                      <a:spLocks/>
                    </p:cNvSpPr>
                    <p:nvPr/>
                  </p:nvSpPr>
                  <p:spPr bwMode="auto">
                    <a:xfrm>
                      <a:off x="2359" y="2532"/>
                      <a:ext cx="215" cy="154"/>
                    </a:xfrm>
                    <a:custGeom>
                      <a:avLst/>
                      <a:gdLst>
                        <a:gd name="T0" fmla="*/ 184 w 215"/>
                        <a:gd name="T1" fmla="*/ 0 h 154"/>
                        <a:gd name="T2" fmla="*/ 188 w 215"/>
                        <a:gd name="T3" fmla="*/ 0 h 154"/>
                        <a:gd name="T4" fmla="*/ 193 w 215"/>
                        <a:gd name="T5" fmla="*/ 2 h 154"/>
                        <a:gd name="T6" fmla="*/ 201 w 215"/>
                        <a:gd name="T7" fmla="*/ 5 h 154"/>
                        <a:gd name="T8" fmla="*/ 210 w 215"/>
                        <a:gd name="T9" fmla="*/ 11 h 154"/>
                        <a:gd name="T10" fmla="*/ 214 w 215"/>
                        <a:gd name="T11" fmla="*/ 24 h 154"/>
                        <a:gd name="T12" fmla="*/ 215 w 215"/>
                        <a:gd name="T13" fmla="*/ 40 h 154"/>
                        <a:gd name="T14" fmla="*/ 28 w 215"/>
                        <a:gd name="T15" fmla="*/ 154 h 154"/>
                        <a:gd name="T16" fmla="*/ 30 w 215"/>
                        <a:gd name="T17" fmla="*/ 135 h 154"/>
                        <a:gd name="T18" fmla="*/ 26 w 215"/>
                        <a:gd name="T19" fmla="*/ 124 h 154"/>
                        <a:gd name="T20" fmla="*/ 21 w 215"/>
                        <a:gd name="T21" fmla="*/ 117 h 154"/>
                        <a:gd name="T22" fmla="*/ 13 w 215"/>
                        <a:gd name="T23" fmla="*/ 113 h 154"/>
                        <a:gd name="T24" fmla="*/ 8 w 215"/>
                        <a:gd name="T25" fmla="*/ 113 h 154"/>
                        <a:gd name="T26" fmla="*/ 2 w 215"/>
                        <a:gd name="T27" fmla="*/ 113 h 154"/>
                        <a:gd name="T28" fmla="*/ 0 w 215"/>
                        <a:gd name="T29" fmla="*/ 113 h 154"/>
                        <a:gd name="T30" fmla="*/ 184 w 215"/>
                        <a:gd name="T31" fmla="*/ 0 h 1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5"/>
                        <a:gd name="T49" fmla="*/ 0 h 154"/>
                        <a:gd name="T50" fmla="*/ 215 w 215"/>
                        <a:gd name="T51" fmla="*/ 154 h 1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5" h="154">
                          <a:moveTo>
                            <a:pt x="184" y="0"/>
                          </a:moveTo>
                          <a:lnTo>
                            <a:pt x="188" y="0"/>
                          </a:lnTo>
                          <a:lnTo>
                            <a:pt x="193" y="2"/>
                          </a:lnTo>
                          <a:lnTo>
                            <a:pt x="201" y="5"/>
                          </a:lnTo>
                          <a:lnTo>
                            <a:pt x="210" y="11"/>
                          </a:lnTo>
                          <a:lnTo>
                            <a:pt x="214" y="24"/>
                          </a:lnTo>
                          <a:lnTo>
                            <a:pt x="215" y="40"/>
                          </a:lnTo>
                          <a:lnTo>
                            <a:pt x="28" y="154"/>
                          </a:lnTo>
                          <a:lnTo>
                            <a:pt x="30" y="135"/>
                          </a:lnTo>
                          <a:lnTo>
                            <a:pt x="26" y="124"/>
                          </a:lnTo>
                          <a:lnTo>
                            <a:pt x="21" y="117"/>
                          </a:lnTo>
                          <a:lnTo>
                            <a:pt x="13" y="113"/>
                          </a:lnTo>
                          <a:lnTo>
                            <a:pt x="8" y="113"/>
                          </a:lnTo>
                          <a:lnTo>
                            <a:pt x="2" y="113"/>
                          </a:lnTo>
                          <a:lnTo>
                            <a:pt x="0" y="113"/>
                          </a:lnTo>
                          <a:lnTo>
                            <a:pt x="184" y="0"/>
                          </a:lnTo>
                          <a:close/>
                        </a:path>
                      </a:pathLst>
                    </a:custGeom>
                    <a:solidFill>
                      <a:srgbClr val="6D6DFF"/>
                    </a:solidFill>
                    <a:ln w="0">
                      <a:solidFill>
                        <a:srgbClr val="6D6DFF"/>
                      </a:solidFill>
                      <a:round/>
                      <a:headEnd/>
                      <a:tailEnd/>
                    </a:ln>
                  </p:spPr>
                  <p:txBody>
                    <a:bodyPr/>
                    <a:lstStyle/>
                    <a:p>
                      <a:pPr defTabSz="457200"/>
                      <a:endParaRPr lang="en-US" dirty="0">
                        <a:solidFill>
                          <a:prstClr val="black"/>
                        </a:solidFill>
                      </a:endParaRPr>
                    </a:p>
                  </p:txBody>
                </p:sp>
                <p:sp>
                  <p:nvSpPr>
                    <p:cNvPr id="9469" name="Freeform 301"/>
                    <p:cNvSpPr>
                      <a:spLocks/>
                    </p:cNvSpPr>
                    <p:nvPr/>
                  </p:nvSpPr>
                  <p:spPr bwMode="auto">
                    <a:xfrm>
                      <a:off x="2365" y="2534"/>
                      <a:ext cx="208" cy="146"/>
                    </a:xfrm>
                    <a:custGeom>
                      <a:avLst/>
                      <a:gdLst>
                        <a:gd name="T0" fmla="*/ 182 w 208"/>
                        <a:gd name="T1" fmla="*/ 0 h 146"/>
                        <a:gd name="T2" fmla="*/ 183 w 208"/>
                        <a:gd name="T3" fmla="*/ 0 h 146"/>
                        <a:gd name="T4" fmla="*/ 189 w 208"/>
                        <a:gd name="T5" fmla="*/ 1 h 146"/>
                        <a:gd name="T6" fmla="*/ 196 w 208"/>
                        <a:gd name="T7" fmla="*/ 3 h 146"/>
                        <a:gd name="T8" fmla="*/ 202 w 208"/>
                        <a:gd name="T9" fmla="*/ 11 h 146"/>
                        <a:gd name="T10" fmla="*/ 208 w 208"/>
                        <a:gd name="T11" fmla="*/ 20 h 146"/>
                        <a:gd name="T12" fmla="*/ 208 w 208"/>
                        <a:gd name="T13" fmla="*/ 35 h 146"/>
                        <a:gd name="T14" fmla="*/ 24 w 208"/>
                        <a:gd name="T15" fmla="*/ 146 h 146"/>
                        <a:gd name="T16" fmla="*/ 24 w 208"/>
                        <a:gd name="T17" fmla="*/ 129 h 146"/>
                        <a:gd name="T18" fmla="*/ 20 w 208"/>
                        <a:gd name="T19" fmla="*/ 120 h 146"/>
                        <a:gd name="T20" fmla="*/ 15 w 208"/>
                        <a:gd name="T21" fmla="*/ 115 h 146"/>
                        <a:gd name="T22" fmla="*/ 7 w 208"/>
                        <a:gd name="T23" fmla="*/ 111 h 146"/>
                        <a:gd name="T24" fmla="*/ 2 w 208"/>
                        <a:gd name="T25" fmla="*/ 111 h 146"/>
                        <a:gd name="T26" fmla="*/ 0 w 208"/>
                        <a:gd name="T27" fmla="*/ 111 h 146"/>
                        <a:gd name="T28" fmla="*/ 182 w 208"/>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8"/>
                        <a:gd name="T46" fmla="*/ 0 h 146"/>
                        <a:gd name="T47" fmla="*/ 208 w 208"/>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8" h="146">
                          <a:moveTo>
                            <a:pt x="182" y="0"/>
                          </a:moveTo>
                          <a:lnTo>
                            <a:pt x="183" y="0"/>
                          </a:lnTo>
                          <a:lnTo>
                            <a:pt x="189" y="1"/>
                          </a:lnTo>
                          <a:lnTo>
                            <a:pt x="196" y="3"/>
                          </a:lnTo>
                          <a:lnTo>
                            <a:pt x="202" y="11"/>
                          </a:lnTo>
                          <a:lnTo>
                            <a:pt x="208" y="20"/>
                          </a:lnTo>
                          <a:lnTo>
                            <a:pt x="208" y="35"/>
                          </a:lnTo>
                          <a:lnTo>
                            <a:pt x="24" y="146"/>
                          </a:lnTo>
                          <a:lnTo>
                            <a:pt x="24" y="129"/>
                          </a:lnTo>
                          <a:lnTo>
                            <a:pt x="20" y="120"/>
                          </a:lnTo>
                          <a:lnTo>
                            <a:pt x="15" y="115"/>
                          </a:lnTo>
                          <a:lnTo>
                            <a:pt x="7" y="111"/>
                          </a:lnTo>
                          <a:lnTo>
                            <a:pt x="2" y="111"/>
                          </a:lnTo>
                          <a:lnTo>
                            <a:pt x="0" y="111"/>
                          </a:lnTo>
                          <a:lnTo>
                            <a:pt x="182" y="0"/>
                          </a:lnTo>
                          <a:close/>
                        </a:path>
                      </a:pathLst>
                    </a:custGeom>
                    <a:solidFill>
                      <a:srgbClr val="9292FF"/>
                    </a:solidFill>
                    <a:ln w="0">
                      <a:solidFill>
                        <a:srgbClr val="9292FF"/>
                      </a:solidFill>
                      <a:round/>
                      <a:headEnd/>
                      <a:tailEnd/>
                    </a:ln>
                  </p:spPr>
                  <p:txBody>
                    <a:bodyPr/>
                    <a:lstStyle/>
                    <a:p>
                      <a:pPr defTabSz="457200"/>
                      <a:endParaRPr lang="en-US" dirty="0">
                        <a:solidFill>
                          <a:prstClr val="black"/>
                        </a:solidFill>
                      </a:endParaRPr>
                    </a:p>
                  </p:txBody>
                </p:sp>
                <p:sp>
                  <p:nvSpPr>
                    <p:cNvPr id="9470" name="Freeform 302"/>
                    <p:cNvSpPr>
                      <a:spLocks/>
                    </p:cNvSpPr>
                    <p:nvPr/>
                  </p:nvSpPr>
                  <p:spPr bwMode="auto">
                    <a:xfrm>
                      <a:off x="2370" y="2534"/>
                      <a:ext cx="203" cy="140"/>
                    </a:xfrm>
                    <a:custGeom>
                      <a:avLst/>
                      <a:gdLst>
                        <a:gd name="T0" fmla="*/ 178 w 203"/>
                        <a:gd name="T1" fmla="*/ 0 h 140"/>
                        <a:gd name="T2" fmla="*/ 180 w 203"/>
                        <a:gd name="T3" fmla="*/ 0 h 140"/>
                        <a:gd name="T4" fmla="*/ 188 w 203"/>
                        <a:gd name="T5" fmla="*/ 3 h 140"/>
                        <a:gd name="T6" fmla="*/ 195 w 203"/>
                        <a:gd name="T7" fmla="*/ 9 h 140"/>
                        <a:gd name="T8" fmla="*/ 201 w 203"/>
                        <a:gd name="T9" fmla="*/ 18 h 140"/>
                        <a:gd name="T10" fmla="*/ 203 w 203"/>
                        <a:gd name="T11" fmla="*/ 31 h 140"/>
                        <a:gd name="T12" fmla="*/ 21 w 203"/>
                        <a:gd name="T13" fmla="*/ 140 h 140"/>
                        <a:gd name="T14" fmla="*/ 21 w 203"/>
                        <a:gd name="T15" fmla="*/ 127 h 140"/>
                        <a:gd name="T16" fmla="*/ 15 w 203"/>
                        <a:gd name="T17" fmla="*/ 118 h 140"/>
                        <a:gd name="T18" fmla="*/ 8 w 203"/>
                        <a:gd name="T19" fmla="*/ 113 h 140"/>
                        <a:gd name="T20" fmla="*/ 2 w 203"/>
                        <a:gd name="T21" fmla="*/ 111 h 140"/>
                        <a:gd name="T22" fmla="*/ 0 w 203"/>
                        <a:gd name="T23" fmla="*/ 109 h 140"/>
                        <a:gd name="T24" fmla="*/ 178 w 203"/>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3"/>
                        <a:gd name="T40" fmla="*/ 0 h 140"/>
                        <a:gd name="T41" fmla="*/ 203 w 203"/>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3" h="140">
                          <a:moveTo>
                            <a:pt x="178" y="0"/>
                          </a:moveTo>
                          <a:lnTo>
                            <a:pt x="180" y="0"/>
                          </a:lnTo>
                          <a:lnTo>
                            <a:pt x="188" y="3"/>
                          </a:lnTo>
                          <a:lnTo>
                            <a:pt x="195" y="9"/>
                          </a:lnTo>
                          <a:lnTo>
                            <a:pt x="201" y="18"/>
                          </a:lnTo>
                          <a:lnTo>
                            <a:pt x="203" y="31"/>
                          </a:lnTo>
                          <a:lnTo>
                            <a:pt x="21" y="140"/>
                          </a:lnTo>
                          <a:lnTo>
                            <a:pt x="21" y="127"/>
                          </a:lnTo>
                          <a:lnTo>
                            <a:pt x="15" y="118"/>
                          </a:lnTo>
                          <a:lnTo>
                            <a:pt x="8" y="113"/>
                          </a:lnTo>
                          <a:lnTo>
                            <a:pt x="2" y="111"/>
                          </a:lnTo>
                          <a:lnTo>
                            <a:pt x="0" y="109"/>
                          </a:lnTo>
                          <a:lnTo>
                            <a:pt x="178" y="0"/>
                          </a:lnTo>
                          <a:close/>
                        </a:path>
                      </a:pathLst>
                    </a:custGeom>
                    <a:solidFill>
                      <a:srgbClr val="B6B6FF"/>
                    </a:solidFill>
                    <a:ln w="0">
                      <a:solidFill>
                        <a:srgbClr val="B6B6FF"/>
                      </a:solidFill>
                      <a:round/>
                      <a:headEnd/>
                      <a:tailEnd/>
                    </a:ln>
                  </p:spPr>
                  <p:txBody>
                    <a:bodyPr/>
                    <a:lstStyle/>
                    <a:p>
                      <a:pPr defTabSz="457200"/>
                      <a:endParaRPr lang="en-US" dirty="0">
                        <a:solidFill>
                          <a:prstClr val="black"/>
                        </a:solidFill>
                      </a:endParaRPr>
                    </a:p>
                  </p:txBody>
                </p:sp>
                <p:sp>
                  <p:nvSpPr>
                    <p:cNvPr id="9471" name="Freeform 303"/>
                    <p:cNvSpPr>
                      <a:spLocks/>
                    </p:cNvSpPr>
                    <p:nvPr/>
                  </p:nvSpPr>
                  <p:spPr bwMode="auto">
                    <a:xfrm>
                      <a:off x="2376" y="2534"/>
                      <a:ext cx="195" cy="135"/>
                    </a:xfrm>
                    <a:custGeom>
                      <a:avLst/>
                      <a:gdLst>
                        <a:gd name="T0" fmla="*/ 174 w 195"/>
                        <a:gd name="T1" fmla="*/ 0 h 135"/>
                        <a:gd name="T2" fmla="*/ 174 w 195"/>
                        <a:gd name="T3" fmla="*/ 0 h 135"/>
                        <a:gd name="T4" fmla="*/ 178 w 195"/>
                        <a:gd name="T5" fmla="*/ 1 h 135"/>
                        <a:gd name="T6" fmla="*/ 182 w 195"/>
                        <a:gd name="T7" fmla="*/ 3 h 135"/>
                        <a:gd name="T8" fmla="*/ 185 w 195"/>
                        <a:gd name="T9" fmla="*/ 7 h 135"/>
                        <a:gd name="T10" fmla="*/ 189 w 195"/>
                        <a:gd name="T11" fmla="*/ 11 h 135"/>
                        <a:gd name="T12" fmla="*/ 193 w 195"/>
                        <a:gd name="T13" fmla="*/ 14 h 135"/>
                        <a:gd name="T14" fmla="*/ 195 w 195"/>
                        <a:gd name="T15" fmla="*/ 20 h 135"/>
                        <a:gd name="T16" fmla="*/ 195 w 195"/>
                        <a:gd name="T17" fmla="*/ 26 h 135"/>
                        <a:gd name="T18" fmla="*/ 17 w 195"/>
                        <a:gd name="T19" fmla="*/ 135 h 135"/>
                        <a:gd name="T20" fmla="*/ 17 w 195"/>
                        <a:gd name="T21" fmla="*/ 129 h 135"/>
                        <a:gd name="T22" fmla="*/ 15 w 195"/>
                        <a:gd name="T23" fmla="*/ 126 h 135"/>
                        <a:gd name="T24" fmla="*/ 11 w 195"/>
                        <a:gd name="T25" fmla="*/ 120 h 135"/>
                        <a:gd name="T26" fmla="*/ 9 w 195"/>
                        <a:gd name="T27" fmla="*/ 116 h 135"/>
                        <a:gd name="T28" fmla="*/ 6 w 195"/>
                        <a:gd name="T29" fmla="*/ 113 h 135"/>
                        <a:gd name="T30" fmla="*/ 2 w 195"/>
                        <a:gd name="T31" fmla="*/ 111 h 135"/>
                        <a:gd name="T32" fmla="*/ 0 w 195"/>
                        <a:gd name="T33" fmla="*/ 109 h 135"/>
                        <a:gd name="T34" fmla="*/ 0 w 195"/>
                        <a:gd name="T35" fmla="*/ 109 h 135"/>
                        <a:gd name="T36" fmla="*/ 174 w 195"/>
                        <a:gd name="T37" fmla="*/ 0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135"/>
                        <a:gd name="T59" fmla="*/ 195 w 195"/>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135">
                          <a:moveTo>
                            <a:pt x="174" y="0"/>
                          </a:moveTo>
                          <a:lnTo>
                            <a:pt x="174" y="0"/>
                          </a:lnTo>
                          <a:lnTo>
                            <a:pt x="178" y="1"/>
                          </a:lnTo>
                          <a:lnTo>
                            <a:pt x="182" y="3"/>
                          </a:lnTo>
                          <a:lnTo>
                            <a:pt x="185" y="7"/>
                          </a:lnTo>
                          <a:lnTo>
                            <a:pt x="189" y="11"/>
                          </a:lnTo>
                          <a:lnTo>
                            <a:pt x="193" y="14"/>
                          </a:lnTo>
                          <a:lnTo>
                            <a:pt x="195" y="20"/>
                          </a:lnTo>
                          <a:lnTo>
                            <a:pt x="195" y="26"/>
                          </a:lnTo>
                          <a:lnTo>
                            <a:pt x="17" y="135"/>
                          </a:lnTo>
                          <a:lnTo>
                            <a:pt x="17" y="129"/>
                          </a:lnTo>
                          <a:lnTo>
                            <a:pt x="15" y="126"/>
                          </a:lnTo>
                          <a:lnTo>
                            <a:pt x="11" y="120"/>
                          </a:lnTo>
                          <a:lnTo>
                            <a:pt x="9" y="116"/>
                          </a:lnTo>
                          <a:lnTo>
                            <a:pt x="6" y="113"/>
                          </a:lnTo>
                          <a:lnTo>
                            <a:pt x="2" y="111"/>
                          </a:lnTo>
                          <a:lnTo>
                            <a:pt x="0" y="109"/>
                          </a:lnTo>
                          <a:lnTo>
                            <a:pt x="174" y="0"/>
                          </a:lnTo>
                          <a:close/>
                        </a:path>
                      </a:pathLst>
                    </a:custGeom>
                    <a:solidFill>
                      <a:srgbClr val="DBDBFF"/>
                    </a:solidFill>
                    <a:ln w="0">
                      <a:solidFill>
                        <a:srgbClr val="DBDBFF"/>
                      </a:solidFill>
                      <a:round/>
                      <a:headEnd/>
                      <a:tailEnd/>
                    </a:ln>
                  </p:spPr>
                  <p:txBody>
                    <a:bodyPr/>
                    <a:lstStyle/>
                    <a:p>
                      <a:pPr defTabSz="457200"/>
                      <a:endParaRPr lang="en-US" dirty="0">
                        <a:solidFill>
                          <a:prstClr val="black"/>
                        </a:solidFill>
                      </a:endParaRPr>
                    </a:p>
                  </p:txBody>
                </p:sp>
                <p:sp>
                  <p:nvSpPr>
                    <p:cNvPr id="9472" name="Freeform 304"/>
                    <p:cNvSpPr>
                      <a:spLocks/>
                    </p:cNvSpPr>
                    <p:nvPr/>
                  </p:nvSpPr>
                  <p:spPr bwMode="auto">
                    <a:xfrm>
                      <a:off x="2382" y="2535"/>
                      <a:ext cx="189" cy="128"/>
                    </a:xfrm>
                    <a:custGeom>
                      <a:avLst/>
                      <a:gdLst>
                        <a:gd name="T0" fmla="*/ 170 w 189"/>
                        <a:gd name="T1" fmla="*/ 0 h 128"/>
                        <a:gd name="T2" fmla="*/ 172 w 189"/>
                        <a:gd name="T3" fmla="*/ 0 h 128"/>
                        <a:gd name="T4" fmla="*/ 174 w 189"/>
                        <a:gd name="T5" fmla="*/ 2 h 128"/>
                        <a:gd name="T6" fmla="*/ 178 w 189"/>
                        <a:gd name="T7" fmla="*/ 4 h 128"/>
                        <a:gd name="T8" fmla="*/ 181 w 189"/>
                        <a:gd name="T9" fmla="*/ 8 h 128"/>
                        <a:gd name="T10" fmla="*/ 185 w 189"/>
                        <a:gd name="T11" fmla="*/ 12 h 128"/>
                        <a:gd name="T12" fmla="*/ 187 w 189"/>
                        <a:gd name="T13" fmla="*/ 17 h 128"/>
                        <a:gd name="T14" fmla="*/ 189 w 189"/>
                        <a:gd name="T15" fmla="*/ 21 h 128"/>
                        <a:gd name="T16" fmla="*/ 13 w 189"/>
                        <a:gd name="T17" fmla="*/ 128 h 128"/>
                        <a:gd name="T18" fmla="*/ 0 w 189"/>
                        <a:gd name="T19" fmla="*/ 106 h 128"/>
                        <a:gd name="T20" fmla="*/ 170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0" y="0"/>
                          </a:moveTo>
                          <a:lnTo>
                            <a:pt x="172" y="0"/>
                          </a:lnTo>
                          <a:lnTo>
                            <a:pt x="174" y="2"/>
                          </a:lnTo>
                          <a:lnTo>
                            <a:pt x="178" y="4"/>
                          </a:lnTo>
                          <a:lnTo>
                            <a:pt x="181" y="8"/>
                          </a:lnTo>
                          <a:lnTo>
                            <a:pt x="185" y="12"/>
                          </a:lnTo>
                          <a:lnTo>
                            <a:pt x="187" y="17"/>
                          </a:lnTo>
                          <a:lnTo>
                            <a:pt x="189" y="21"/>
                          </a:lnTo>
                          <a:lnTo>
                            <a:pt x="13" y="128"/>
                          </a:lnTo>
                          <a:lnTo>
                            <a:pt x="0" y="106"/>
                          </a:lnTo>
                          <a:lnTo>
                            <a:pt x="170" y="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473" name="Freeform 314"/>
                    <p:cNvSpPr>
                      <a:spLocks/>
                    </p:cNvSpPr>
                    <p:nvPr/>
                  </p:nvSpPr>
                  <p:spPr bwMode="auto">
                    <a:xfrm>
                      <a:off x="2322" y="2647"/>
                      <a:ext cx="63" cy="68"/>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474" name="Freeform 315"/>
                    <p:cNvSpPr>
                      <a:spLocks/>
                    </p:cNvSpPr>
                    <p:nvPr/>
                  </p:nvSpPr>
                  <p:spPr bwMode="auto">
                    <a:xfrm>
                      <a:off x="2322" y="2647"/>
                      <a:ext cx="63" cy="68"/>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path>
                      </a:pathLst>
                    </a:custGeom>
                    <a:noFill/>
                    <a:ln w="9525">
                      <a:solidFill>
                        <a:srgbClr val="000000"/>
                      </a:solidFill>
                      <a:round/>
                      <a:headEnd/>
                      <a:tailEnd/>
                    </a:ln>
                  </p:spPr>
                  <p:txBody>
                    <a:bodyPr/>
                    <a:lstStyle/>
                    <a:p>
                      <a:pPr defTabSz="457200"/>
                      <a:endParaRPr lang="en-US" dirty="0">
                        <a:solidFill>
                          <a:prstClr val="black"/>
                        </a:solidFill>
                      </a:endParaRPr>
                    </a:p>
                  </p:txBody>
                </p:sp>
                <p:sp>
                  <p:nvSpPr>
                    <p:cNvPr id="9475" name="Freeform 317"/>
                    <p:cNvSpPr>
                      <a:spLocks/>
                    </p:cNvSpPr>
                    <p:nvPr/>
                  </p:nvSpPr>
                  <p:spPr bwMode="auto">
                    <a:xfrm>
                      <a:off x="2535" y="2530"/>
                      <a:ext cx="43" cy="54"/>
                    </a:xfrm>
                    <a:custGeom>
                      <a:avLst/>
                      <a:gdLst>
                        <a:gd name="T0" fmla="*/ 0 w 43"/>
                        <a:gd name="T1" fmla="*/ 4 h 54"/>
                        <a:gd name="T2" fmla="*/ 2 w 43"/>
                        <a:gd name="T3" fmla="*/ 4 h 54"/>
                        <a:gd name="T4" fmla="*/ 8 w 43"/>
                        <a:gd name="T5" fmla="*/ 2 h 54"/>
                        <a:gd name="T6" fmla="*/ 13 w 43"/>
                        <a:gd name="T7" fmla="*/ 0 h 54"/>
                        <a:gd name="T8" fmla="*/ 21 w 43"/>
                        <a:gd name="T9" fmla="*/ 0 h 54"/>
                        <a:gd name="T10" fmla="*/ 28 w 43"/>
                        <a:gd name="T11" fmla="*/ 4 h 54"/>
                        <a:gd name="T12" fmla="*/ 36 w 43"/>
                        <a:gd name="T13" fmla="*/ 15 h 54"/>
                        <a:gd name="T14" fmla="*/ 39 w 43"/>
                        <a:gd name="T15" fmla="*/ 30 h 54"/>
                        <a:gd name="T16" fmla="*/ 43 w 43"/>
                        <a:gd name="T17" fmla="*/ 54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54"/>
                        <a:gd name="T29" fmla="*/ 43 w 43"/>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54">
                          <a:moveTo>
                            <a:pt x="0" y="4"/>
                          </a:moveTo>
                          <a:lnTo>
                            <a:pt x="2" y="4"/>
                          </a:lnTo>
                          <a:lnTo>
                            <a:pt x="8" y="2"/>
                          </a:lnTo>
                          <a:lnTo>
                            <a:pt x="13" y="0"/>
                          </a:lnTo>
                          <a:lnTo>
                            <a:pt x="21" y="0"/>
                          </a:lnTo>
                          <a:lnTo>
                            <a:pt x="28" y="4"/>
                          </a:lnTo>
                          <a:lnTo>
                            <a:pt x="36" y="15"/>
                          </a:lnTo>
                          <a:lnTo>
                            <a:pt x="39" y="30"/>
                          </a:lnTo>
                          <a:lnTo>
                            <a:pt x="43" y="54"/>
                          </a:lnTo>
                        </a:path>
                      </a:pathLst>
                    </a:custGeom>
                    <a:noFill/>
                    <a:ln w="11113">
                      <a:solidFill>
                        <a:srgbClr val="0000FF"/>
                      </a:solidFill>
                      <a:round/>
                      <a:headEnd/>
                      <a:tailEnd/>
                    </a:ln>
                  </p:spPr>
                  <p:txBody>
                    <a:bodyPr/>
                    <a:lstStyle/>
                    <a:p>
                      <a:pPr defTabSz="457200"/>
                      <a:endParaRPr lang="en-US" dirty="0">
                        <a:solidFill>
                          <a:prstClr val="black"/>
                        </a:solidFill>
                      </a:endParaRPr>
                    </a:p>
                  </p:txBody>
                </p:sp>
                <p:sp>
                  <p:nvSpPr>
                    <p:cNvPr id="9476" name="Freeform 373"/>
                    <p:cNvSpPr>
                      <a:spLocks/>
                    </p:cNvSpPr>
                    <p:nvPr/>
                  </p:nvSpPr>
                  <p:spPr bwMode="auto">
                    <a:xfrm>
                      <a:off x="944" y="2654"/>
                      <a:ext cx="351" cy="143"/>
                    </a:xfrm>
                    <a:custGeom>
                      <a:avLst/>
                      <a:gdLst>
                        <a:gd name="T0" fmla="*/ 0 w 351"/>
                        <a:gd name="T1" fmla="*/ 0 h 143"/>
                        <a:gd name="T2" fmla="*/ 4 w 351"/>
                        <a:gd name="T3" fmla="*/ 4 h 143"/>
                        <a:gd name="T4" fmla="*/ 15 w 351"/>
                        <a:gd name="T5" fmla="*/ 11 h 143"/>
                        <a:gd name="T6" fmla="*/ 32 w 351"/>
                        <a:gd name="T7" fmla="*/ 22 h 143"/>
                        <a:gd name="T8" fmla="*/ 54 w 351"/>
                        <a:gd name="T9" fmla="*/ 37 h 143"/>
                        <a:gd name="T10" fmla="*/ 80 w 351"/>
                        <a:gd name="T11" fmla="*/ 54 h 143"/>
                        <a:gd name="T12" fmla="*/ 108 w 351"/>
                        <a:gd name="T13" fmla="*/ 70 h 143"/>
                        <a:gd name="T14" fmla="*/ 138 w 351"/>
                        <a:gd name="T15" fmla="*/ 87 h 143"/>
                        <a:gd name="T16" fmla="*/ 169 w 351"/>
                        <a:gd name="T17" fmla="*/ 102 h 143"/>
                        <a:gd name="T18" fmla="*/ 201 w 351"/>
                        <a:gd name="T19" fmla="*/ 115 h 143"/>
                        <a:gd name="T20" fmla="*/ 230 w 351"/>
                        <a:gd name="T21" fmla="*/ 122 h 143"/>
                        <a:gd name="T22" fmla="*/ 258 w 351"/>
                        <a:gd name="T23" fmla="*/ 128 h 143"/>
                        <a:gd name="T24" fmla="*/ 284 w 351"/>
                        <a:gd name="T25" fmla="*/ 126 h 143"/>
                        <a:gd name="T26" fmla="*/ 282 w 351"/>
                        <a:gd name="T27" fmla="*/ 143 h 143"/>
                        <a:gd name="T28" fmla="*/ 351 w 351"/>
                        <a:gd name="T29" fmla="*/ 111 h 143"/>
                        <a:gd name="T30" fmla="*/ 293 w 351"/>
                        <a:gd name="T31" fmla="*/ 61 h 143"/>
                        <a:gd name="T32" fmla="*/ 293 w 351"/>
                        <a:gd name="T33" fmla="*/ 81 h 143"/>
                        <a:gd name="T34" fmla="*/ 286 w 351"/>
                        <a:gd name="T35" fmla="*/ 81 h 143"/>
                        <a:gd name="T36" fmla="*/ 267 w 351"/>
                        <a:gd name="T37" fmla="*/ 83 h 143"/>
                        <a:gd name="T38" fmla="*/ 242 w 351"/>
                        <a:gd name="T39" fmla="*/ 81 h 143"/>
                        <a:gd name="T40" fmla="*/ 206 w 351"/>
                        <a:gd name="T41" fmla="*/ 80 h 143"/>
                        <a:gd name="T42" fmla="*/ 167 w 351"/>
                        <a:gd name="T43" fmla="*/ 74 h 143"/>
                        <a:gd name="T44" fmla="*/ 125 w 351"/>
                        <a:gd name="T45" fmla="*/ 65 h 143"/>
                        <a:gd name="T46" fmla="*/ 80 w 351"/>
                        <a:gd name="T47" fmla="*/ 50 h 143"/>
                        <a:gd name="T48" fmla="*/ 39 w 351"/>
                        <a:gd name="T49" fmla="*/ 29 h 143"/>
                        <a:gd name="T50" fmla="*/ 0 w 351"/>
                        <a:gd name="T51" fmla="*/ 0 h 1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1"/>
                        <a:gd name="T79" fmla="*/ 0 h 143"/>
                        <a:gd name="T80" fmla="*/ 351 w 351"/>
                        <a:gd name="T81" fmla="*/ 143 h 1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1" h="143">
                          <a:moveTo>
                            <a:pt x="0" y="0"/>
                          </a:moveTo>
                          <a:lnTo>
                            <a:pt x="4" y="4"/>
                          </a:lnTo>
                          <a:lnTo>
                            <a:pt x="15" y="11"/>
                          </a:lnTo>
                          <a:lnTo>
                            <a:pt x="32" y="22"/>
                          </a:lnTo>
                          <a:lnTo>
                            <a:pt x="54" y="37"/>
                          </a:lnTo>
                          <a:lnTo>
                            <a:pt x="80" y="54"/>
                          </a:lnTo>
                          <a:lnTo>
                            <a:pt x="108" y="70"/>
                          </a:lnTo>
                          <a:lnTo>
                            <a:pt x="138" y="87"/>
                          </a:lnTo>
                          <a:lnTo>
                            <a:pt x="169" y="102"/>
                          </a:lnTo>
                          <a:lnTo>
                            <a:pt x="201" y="115"/>
                          </a:lnTo>
                          <a:lnTo>
                            <a:pt x="230" y="122"/>
                          </a:lnTo>
                          <a:lnTo>
                            <a:pt x="258" y="128"/>
                          </a:lnTo>
                          <a:lnTo>
                            <a:pt x="284" y="126"/>
                          </a:lnTo>
                          <a:lnTo>
                            <a:pt x="282" y="143"/>
                          </a:lnTo>
                          <a:lnTo>
                            <a:pt x="351" y="111"/>
                          </a:lnTo>
                          <a:lnTo>
                            <a:pt x="293" y="61"/>
                          </a:lnTo>
                          <a:lnTo>
                            <a:pt x="293" y="81"/>
                          </a:lnTo>
                          <a:lnTo>
                            <a:pt x="286" y="81"/>
                          </a:lnTo>
                          <a:lnTo>
                            <a:pt x="267" y="83"/>
                          </a:lnTo>
                          <a:lnTo>
                            <a:pt x="242" y="81"/>
                          </a:lnTo>
                          <a:lnTo>
                            <a:pt x="206" y="80"/>
                          </a:lnTo>
                          <a:lnTo>
                            <a:pt x="167" y="74"/>
                          </a:lnTo>
                          <a:lnTo>
                            <a:pt x="125" y="65"/>
                          </a:lnTo>
                          <a:lnTo>
                            <a:pt x="80" y="50"/>
                          </a:lnTo>
                          <a:lnTo>
                            <a:pt x="39" y="29"/>
                          </a:lnTo>
                          <a:lnTo>
                            <a:pt x="0" y="0"/>
                          </a:lnTo>
                          <a:close/>
                        </a:path>
                      </a:pathLst>
                    </a:custGeom>
                    <a:solidFill>
                      <a:srgbClr val="00FFFF"/>
                    </a:solidFill>
                    <a:ln w="0">
                      <a:solidFill>
                        <a:srgbClr val="00FFFF"/>
                      </a:solidFill>
                      <a:round/>
                      <a:headEnd/>
                      <a:tailEnd/>
                    </a:ln>
                  </p:spPr>
                  <p:txBody>
                    <a:bodyPr/>
                    <a:lstStyle/>
                    <a:p>
                      <a:pPr defTabSz="457200"/>
                      <a:endParaRPr lang="en-US" dirty="0">
                        <a:solidFill>
                          <a:prstClr val="black"/>
                        </a:solidFill>
                      </a:endParaRPr>
                    </a:p>
                  </p:txBody>
                </p:sp>
                <p:sp>
                  <p:nvSpPr>
                    <p:cNvPr id="9477" name="Freeform 374"/>
                    <p:cNvSpPr>
                      <a:spLocks/>
                    </p:cNvSpPr>
                    <p:nvPr/>
                  </p:nvSpPr>
                  <p:spPr bwMode="auto">
                    <a:xfrm>
                      <a:off x="952" y="2648"/>
                      <a:ext cx="347" cy="149"/>
                    </a:xfrm>
                    <a:custGeom>
                      <a:avLst/>
                      <a:gdLst>
                        <a:gd name="T0" fmla="*/ 0 w 347"/>
                        <a:gd name="T1" fmla="*/ 0 h 149"/>
                        <a:gd name="T2" fmla="*/ 4 w 347"/>
                        <a:gd name="T3" fmla="*/ 4 h 149"/>
                        <a:gd name="T4" fmla="*/ 15 w 347"/>
                        <a:gd name="T5" fmla="*/ 11 h 149"/>
                        <a:gd name="T6" fmla="*/ 31 w 347"/>
                        <a:gd name="T7" fmla="*/ 22 h 149"/>
                        <a:gd name="T8" fmla="*/ 52 w 347"/>
                        <a:gd name="T9" fmla="*/ 37 h 149"/>
                        <a:gd name="T10" fmla="*/ 78 w 347"/>
                        <a:gd name="T11" fmla="*/ 54 h 149"/>
                        <a:gd name="T12" fmla="*/ 106 w 347"/>
                        <a:gd name="T13" fmla="*/ 71 h 149"/>
                        <a:gd name="T14" fmla="*/ 135 w 347"/>
                        <a:gd name="T15" fmla="*/ 89 h 149"/>
                        <a:gd name="T16" fmla="*/ 167 w 347"/>
                        <a:gd name="T17" fmla="*/ 104 h 149"/>
                        <a:gd name="T18" fmla="*/ 198 w 347"/>
                        <a:gd name="T19" fmla="*/ 117 h 149"/>
                        <a:gd name="T20" fmla="*/ 228 w 347"/>
                        <a:gd name="T21" fmla="*/ 126 h 149"/>
                        <a:gd name="T22" fmla="*/ 256 w 347"/>
                        <a:gd name="T23" fmla="*/ 132 h 149"/>
                        <a:gd name="T24" fmla="*/ 280 w 347"/>
                        <a:gd name="T25" fmla="*/ 132 h 149"/>
                        <a:gd name="T26" fmla="*/ 278 w 347"/>
                        <a:gd name="T27" fmla="*/ 149 h 149"/>
                        <a:gd name="T28" fmla="*/ 347 w 347"/>
                        <a:gd name="T29" fmla="*/ 121 h 149"/>
                        <a:gd name="T30" fmla="*/ 291 w 347"/>
                        <a:gd name="T31" fmla="*/ 69 h 149"/>
                        <a:gd name="T32" fmla="*/ 291 w 347"/>
                        <a:gd name="T33" fmla="*/ 87 h 149"/>
                        <a:gd name="T34" fmla="*/ 284 w 347"/>
                        <a:gd name="T35" fmla="*/ 87 h 149"/>
                        <a:gd name="T36" fmla="*/ 265 w 347"/>
                        <a:gd name="T37" fmla="*/ 89 h 149"/>
                        <a:gd name="T38" fmla="*/ 239 w 347"/>
                        <a:gd name="T39" fmla="*/ 87 h 149"/>
                        <a:gd name="T40" fmla="*/ 204 w 347"/>
                        <a:gd name="T41" fmla="*/ 86 h 149"/>
                        <a:gd name="T42" fmla="*/ 163 w 347"/>
                        <a:gd name="T43" fmla="*/ 78 h 149"/>
                        <a:gd name="T44" fmla="*/ 122 w 347"/>
                        <a:gd name="T45" fmla="*/ 69 h 149"/>
                        <a:gd name="T46" fmla="*/ 78 w 347"/>
                        <a:gd name="T47" fmla="*/ 52 h 149"/>
                        <a:gd name="T48" fmla="*/ 37 w 347"/>
                        <a:gd name="T49" fmla="*/ 30 h 149"/>
                        <a:gd name="T50" fmla="*/ 0 w 347"/>
                        <a:gd name="T51" fmla="*/ 0 h 1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47"/>
                        <a:gd name="T79" fmla="*/ 0 h 149"/>
                        <a:gd name="T80" fmla="*/ 347 w 347"/>
                        <a:gd name="T81" fmla="*/ 149 h 1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47" h="149">
                          <a:moveTo>
                            <a:pt x="0" y="0"/>
                          </a:moveTo>
                          <a:lnTo>
                            <a:pt x="4" y="4"/>
                          </a:lnTo>
                          <a:lnTo>
                            <a:pt x="15" y="11"/>
                          </a:lnTo>
                          <a:lnTo>
                            <a:pt x="31" y="22"/>
                          </a:lnTo>
                          <a:lnTo>
                            <a:pt x="52" y="37"/>
                          </a:lnTo>
                          <a:lnTo>
                            <a:pt x="78" y="54"/>
                          </a:lnTo>
                          <a:lnTo>
                            <a:pt x="106" y="71"/>
                          </a:lnTo>
                          <a:lnTo>
                            <a:pt x="135" y="89"/>
                          </a:lnTo>
                          <a:lnTo>
                            <a:pt x="167" y="104"/>
                          </a:lnTo>
                          <a:lnTo>
                            <a:pt x="198" y="117"/>
                          </a:lnTo>
                          <a:lnTo>
                            <a:pt x="228" y="126"/>
                          </a:lnTo>
                          <a:lnTo>
                            <a:pt x="256" y="132"/>
                          </a:lnTo>
                          <a:lnTo>
                            <a:pt x="280" y="132"/>
                          </a:lnTo>
                          <a:lnTo>
                            <a:pt x="278" y="149"/>
                          </a:lnTo>
                          <a:lnTo>
                            <a:pt x="347" y="121"/>
                          </a:lnTo>
                          <a:lnTo>
                            <a:pt x="291" y="69"/>
                          </a:lnTo>
                          <a:lnTo>
                            <a:pt x="291" y="87"/>
                          </a:lnTo>
                          <a:lnTo>
                            <a:pt x="284" y="87"/>
                          </a:lnTo>
                          <a:lnTo>
                            <a:pt x="265" y="89"/>
                          </a:lnTo>
                          <a:lnTo>
                            <a:pt x="239" y="87"/>
                          </a:lnTo>
                          <a:lnTo>
                            <a:pt x="204" y="86"/>
                          </a:lnTo>
                          <a:lnTo>
                            <a:pt x="163" y="78"/>
                          </a:lnTo>
                          <a:lnTo>
                            <a:pt x="122" y="69"/>
                          </a:lnTo>
                          <a:lnTo>
                            <a:pt x="78" y="52"/>
                          </a:lnTo>
                          <a:lnTo>
                            <a:pt x="37" y="30"/>
                          </a:lnTo>
                          <a:lnTo>
                            <a:pt x="0" y="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478" name="Line 50"/>
                    <p:cNvSpPr>
                      <a:spLocks noChangeShapeType="1"/>
                    </p:cNvSpPr>
                    <p:nvPr/>
                  </p:nvSpPr>
                  <p:spPr bwMode="auto">
                    <a:xfrm flipV="1">
                      <a:off x="2113" y="2152"/>
                      <a:ext cx="13" cy="5"/>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79" name="Line 52"/>
                    <p:cNvSpPr>
                      <a:spLocks noChangeShapeType="1"/>
                    </p:cNvSpPr>
                    <p:nvPr/>
                  </p:nvSpPr>
                  <p:spPr bwMode="auto">
                    <a:xfrm flipV="1">
                      <a:off x="2163" y="2122"/>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0" name="Line 53"/>
                    <p:cNvSpPr>
                      <a:spLocks noChangeShapeType="1"/>
                    </p:cNvSpPr>
                    <p:nvPr/>
                  </p:nvSpPr>
                  <p:spPr bwMode="auto">
                    <a:xfrm flipV="1">
                      <a:off x="2187" y="2107"/>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1" name="Line 54"/>
                    <p:cNvSpPr>
                      <a:spLocks noChangeShapeType="1"/>
                    </p:cNvSpPr>
                    <p:nvPr/>
                  </p:nvSpPr>
                  <p:spPr bwMode="auto">
                    <a:xfrm flipV="1">
                      <a:off x="2211" y="2094"/>
                      <a:ext cx="13" cy="6"/>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2" name="Line 55"/>
                    <p:cNvSpPr>
                      <a:spLocks noChangeShapeType="1"/>
                    </p:cNvSpPr>
                    <p:nvPr/>
                  </p:nvSpPr>
                  <p:spPr bwMode="auto">
                    <a:xfrm flipV="1">
                      <a:off x="2237" y="2079"/>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3" name="Line 56"/>
                    <p:cNvSpPr>
                      <a:spLocks noChangeShapeType="1"/>
                    </p:cNvSpPr>
                    <p:nvPr/>
                  </p:nvSpPr>
                  <p:spPr bwMode="auto">
                    <a:xfrm flipV="1">
                      <a:off x="2261" y="2064"/>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4" name="Line 57"/>
                    <p:cNvSpPr>
                      <a:spLocks noChangeShapeType="1"/>
                    </p:cNvSpPr>
                    <p:nvPr/>
                  </p:nvSpPr>
                  <p:spPr bwMode="auto">
                    <a:xfrm flipV="1">
                      <a:off x="2285" y="2050"/>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5" name="Line 58"/>
                    <p:cNvSpPr>
                      <a:spLocks noChangeShapeType="1"/>
                    </p:cNvSpPr>
                    <p:nvPr/>
                  </p:nvSpPr>
                  <p:spPr bwMode="auto">
                    <a:xfrm flipV="1">
                      <a:off x="2309" y="2037"/>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6" name="Line 59"/>
                    <p:cNvSpPr>
                      <a:spLocks noChangeShapeType="1"/>
                    </p:cNvSpPr>
                    <p:nvPr/>
                  </p:nvSpPr>
                  <p:spPr bwMode="auto">
                    <a:xfrm flipV="1">
                      <a:off x="2335" y="2022"/>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7" name="Line 60"/>
                    <p:cNvSpPr>
                      <a:spLocks noChangeShapeType="1"/>
                    </p:cNvSpPr>
                    <p:nvPr/>
                  </p:nvSpPr>
                  <p:spPr bwMode="auto">
                    <a:xfrm flipV="1">
                      <a:off x="2359" y="2007"/>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8" name="Line 61"/>
                    <p:cNvSpPr>
                      <a:spLocks noChangeShapeType="1"/>
                    </p:cNvSpPr>
                    <p:nvPr/>
                  </p:nvSpPr>
                  <p:spPr bwMode="auto">
                    <a:xfrm flipV="1">
                      <a:off x="2383" y="1994"/>
                      <a:ext cx="13" cy="6"/>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9" name="Line 62"/>
                    <p:cNvSpPr>
                      <a:spLocks noChangeShapeType="1"/>
                    </p:cNvSpPr>
                    <p:nvPr/>
                  </p:nvSpPr>
                  <p:spPr bwMode="auto">
                    <a:xfrm flipV="1">
                      <a:off x="2407" y="1979"/>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0" name="Line 63"/>
                    <p:cNvSpPr>
                      <a:spLocks noChangeShapeType="1"/>
                    </p:cNvSpPr>
                    <p:nvPr/>
                  </p:nvSpPr>
                  <p:spPr bwMode="auto">
                    <a:xfrm flipV="1">
                      <a:off x="2433" y="1964"/>
                      <a:ext cx="12"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1" name="Line 64"/>
                    <p:cNvSpPr>
                      <a:spLocks noChangeShapeType="1"/>
                    </p:cNvSpPr>
                    <p:nvPr/>
                  </p:nvSpPr>
                  <p:spPr bwMode="auto">
                    <a:xfrm flipV="1">
                      <a:off x="2458" y="1949"/>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2" name="Line 65"/>
                    <p:cNvSpPr>
                      <a:spLocks noChangeShapeType="1"/>
                    </p:cNvSpPr>
                    <p:nvPr/>
                  </p:nvSpPr>
                  <p:spPr bwMode="auto">
                    <a:xfrm flipV="1">
                      <a:off x="2482" y="1936"/>
                      <a:ext cx="13" cy="6"/>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3" name="Line 66"/>
                    <p:cNvSpPr>
                      <a:spLocks noChangeShapeType="1"/>
                    </p:cNvSpPr>
                    <p:nvPr/>
                  </p:nvSpPr>
                  <p:spPr bwMode="auto">
                    <a:xfrm flipV="1">
                      <a:off x="2508" y="1922"/>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4" name="Line 67"/>
                    <p:cNvSpPr>
                      <a:spLocks noChangeShapeType="1"/>
                    </p:cNvSpPr>
                    <p:nvPr/>
                  </p:nvSpPr>
                  <p:spPr bwMode="auto">
                    <a:xfrm flipV="1">
                      <a:off x="2532" y="1907"/>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5" name="Line 71"/>
                    <p:cNvSpPr>
                      <a:spLocks noChangeShapeType="1"/>
                    </p:cNvSpPr>
                    <p:nvPr/>
                  </p:nvSpPr>
                  <p:spPr bwMode="auto">
                    <a:xfrm flipH="1" flipV="1">
                      <a:off x="2425" y="1862"/>
                      <a:ext cx="124" cy="4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grpSp>
                  <p:nvGrpSpPr>
                    <p:cNvPr id="9" name="Group 396"/>
                    <p:cNvGrpSpPr>
                      <a:grpSpLocks/>
                    </p:cNvGrpSpPr>
                    <p:nvPr/>
                  </p:nvGrpSpPr>
                  <p:grpSpPr bwMode="auto">
                    <a:xfrm>
                      <a:off x="2587" y="2137"/>
                      <a:ext cx="616" cy="339"/>
                      <a:chOff x="2582" y="2147"/>
                      <a:chExt cx="616" cy="339"/>
                    </a:xfrm>
                  </p:grpSpPr>
                  <p:sp>
                    <p:nvSpPr>
                      <p:cNvPr id="9511" name="Line 93"/>
                      <p:cNvSpPr>
                        <a:spLocks noChangeShapeType="1"/>
                      </p:cNvSpPr>
                      <p:nvPr/>
                    </p:nvSpPr>
                    <p:spPr bwMode="auto">
                      <a:xfrm flipH="1">
                        <a:off x="2686" y="2419"/>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2" name="Line 94"/>
                      <p:cNvSpPr>
                        <a:spLocks noChangeShapeType="1"/>
                      </p:cNvSpPr>
                      <p:nvPr/>
                    </p:nvSpPr>
                    <p:spPr bwMode="auto">
                      <a:xfrm flipH="1">
                        <a:off x="2673" y="2432"/>
                        <a:ext cx="2" cy="2"/>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3" name="Line 95"/>
                      <p:cNvSpPr>
                        <a:spLocks noChangeShapeType="1"/>
                      </p:cNvSpPr>
                      <p:nvPr/>
                    </p:nvSpPr>
                    <p:spPr bwMode="auto">
                      <a:xfrm flipH="1">
                        <a:off x="2606" y="2466"/>
                        <a:ext cx="13" cy="5"/>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4" name="Line 96"/>
                      <p:cNvSpPr>
                        <a:spLocks noChangeShapeType="1"/>
                      </p:cNvSpPr>
                      <p:nvPr/>
                    </p:nvSpPr>
                    <p:spPr bwMode="auto">
                      <a:xfrm flipH="1">
                        <a:off x="2582" y="2479"/>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5" name="Line 126"/>
                      <p:cNvSpPr>
                        <a:spLocks noChangeShapeType="1"/>
                      </p:cNvSpPr>
                      <p:nvPr/>
                    </p:nvSpPr>
                    <p:spPr bwMode="auto">
                      <a:xfrm flipH="1" flipV="1">
                        <a:off x="2605" y="2455"/>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6" name="Line 127"/>
                      <p:cNvSpPr>
                        <a:spLocks noChangeShapeType="1"/>
                      </p:cNvSpPr>
                      <p:nvPr/>
                    </p:nvSpPr>
                    <p:spPr bwMode="auto">
                      <a:xfrm flipV="1">
                        <a:off x="2612" y="2440"/>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7" name="Line 128"/>
                      <p:cNvSpPr>
                        <a:spLocks noChangeShapeType="1"/>
                      </p:cNvSpPr>
                      <p:nvPr/>
                    </p:nvSpPr>
                    <p:spPr bwMode="auto">
                      <a:xfrm flipV="1">
                        <a:off x="2638" y="2425"/>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8" name="Line 129"/>
                      <p:cNvSpPr>
                        <a:spLocks noChangeShapeType="1"/>
                      </p:cNvSpPr>
                      <p:nvPr/>
                    </p:nvSpPr>
                    <p:spPr bwMode="auto">
                      <a:xfrm>
                        <a:off x="2662" y="2429"/>
                        <a:ext cx="8" cy="3"/>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9" name="Line 72"/>
                      <p:cNvSpPr>
                        <a:spLocks noChangeShapeType="1"/>
                      </p:cNvSpPr>
                      <p:nvPr/>
                    </p:nvSpPr>
                    <p:spPr bwMode="auto">
                      <a:xfrm flipV="1">
                        <a:off x="3187" y="2169"/>
                        <a:ext cx="11" cy="6"/>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0" name="Line 73"/>
                      <p:cNvSpPr>
                        <a:spLocks noChangeShapeType="1"/>
                      </p:cNvSpPr>
                      <p:nvPr/>
                    </p:nvSpPr>
                    <p:spPr bwMode="auto">
                      <a:xfrm flipH="1" flipV="1">
                        <a:off x="3179" y="2152"/>
                        <a:ext cx="12" cy="10"/>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1" name="Line 74"/>
                      <p:cNvSpPr>
                        <a:spLocks noChangeShapeType="1"/>
                      </p:cNvSpPr>
                      <p:nvPr/>
                    </p:nvSpPr>
                    <p:spPr bwMode="auto">
                      <a:xfrm flipH="1">
                        <a:off x="3153" y="2147"/>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2" name="Line 75"/>
                      <p:cNvSpPr>
                        <a:spLocks noChangeShapeType="1"/>
                      </p:cNvSpPr>
                      <p:nvPr/>
                    </p:nvSpPr>
                    <p:spPr bwMode="auto">
                      <a:xfrm flipH="1">
                        <a:off x="3129" y="2160"/>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3" name="Line 76"/>
                      <p:cNvSpPr>
                        <a:spLocks noChangeShapeType="1"/>
                      </p:cNvSpPr>
                      <p:nvPr/>
                    </p:nvSpPr>
                    <p:spPr bwMode="auto">
                      <a:xfrm flipH="1">
                        <a:off x="3105" y="2175"/>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4" name="Line 77"/>
                      <p:cNvSpPr>
                        <a:spLocks noChangeShapeType="1"/>
                      </p:cNvSpPr>
                      <p:nvPr/>
                    </p:nvSpPr>
                    <p:spPr bwMode="auto">
                      <a:xfrm flipH="1">
                        <a:off x="3081" y="2189"/>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5" name="Line 78"/>
                      <p:cNvSpPr>
                        <a:spLocks noChangeShapeType="1"/>
                      </p:cNvSpPr>
                      <p:nvPr/>
                    </p:nvSpPr>
                    <p:spPr bwMode="auto">
                      <a:xfrm flipH="1">
                        <a:off x="3055" y="2204"/>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6" name="Line 79"/>
                      <p:cNvSpPr>
                        <a:spLocks noChangeShapeType="1"/>
                      </p:cNvSpPr>
                      <p:nvPr/>
                    </p:nvSpPr>
                    <p:spPr bwMode="auto">
                      <a:xfrm flipH="1">
                        <a:off x="3031" y="2217"/>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7" name="Line 80"/>
                      <p:cNvSpPr>
                        <a:spLocks noChangeShapeType="1"/>
                      </p:cNvSpPr>
                      <p:nvPr/>
                    </p:nvSpPr>
                    <p:spPr bwMode="auto">
                      <a:xfrm flipH="1">
                        <a:off x="3007" y="2232"/>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8" name="Line 81"/>
                      <p:cNvSpPr>
                        <a:spLocks noChangeShapeType="1"/>
                      </p:cNvSpPr>
                      <p:nvPr/>
                    </p:nvSpPr>
                    <p:spPr bwMode="auto">
                      <a:xfrm flipH="1">
                        <a:off x="2983" y="2247"/>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9" name="Line 82"/>
                      <p:cNvSpPr>
                        <a:spLocks noChangeShapeType="1"/>
                      </p:cNvSpPr>
                      <p:nvPr/>
                    </p:nvSpPr>
                    <p:spPr bwMode="auto">
                      <a:xfrm flipH="1">
                        <a:off x="2957" y="2262"/>
                        <a:ext cx="13" cy="5"/>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0" name="Line 83"/>
                      <p:cNvSpPr>
                        <a:spLocks noChangeShapeType="1"/>
                      </p:cNvSpPr>
                      <p:nvPr/>
                    </p:nvSpPr>
                    <p:spPr bwMode="auto">
                      <a:xfrm flipH="1">
                        <a:off x="2933" y="2275"/>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1" name="Line 84"/>
                      <p:cNvSpPr>
                        <a:spLocks noChangeShapeType="1"/>
                      </p:cNvSpPr>
                      <p:nvPr/>
                    </p:nvSpPr>
                    <p:spPr bwMode="auto">
                      <a:xfrm flipH="1">
                        <a:off x="2909" y="2290"/>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2" name="Line 85"/>
                      <p:cNvSpPr>
                        <a:spLocks noChangeShapeType="1"/>
                      </p:cNvSpPr>
                      <p:nvPr/>
                    </p:nvSpPr>
                    <p:spPr bwMode="auto">
                      <a:xfrm flipH="1">
                        <a:off x="2883" y="2304"/>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3" name="Line 86"/>
                      <p:cNvSpPr>
                        <a:spLocks noChangeShapeType="1"/>
                      </p:cNvSpPr>
                      <p:nvPr/>
                    </p:nvSpPr>
                    <p:spPr bwMode="auto">
                      <a:xfrm flipH="1">
                        <a:off x="2859" y="2319"/>
                        <a:ext cx="13" cy="6"/>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4" name="Line 87"/>
                      <p:cNvSpPr>
                        <a:spLocks noChangeShapeType="1"/>
                      </p:cNvSpPr>
                      <p:nvPr/>
                    </p:nvSpPr>
                    <p:spPr bwMode="auto">
                      <a:xfrm flipH="1">
                        <a:off x="2835" y="2332"/>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5" name="Line 88"/>
                      <p:cNvSpPr>
                        <a:spLocks noChangeShapeType="1"/>
                      </p:cNvSpPr>
                      <p:nvPr/>
                    </p:nvSpPr>
                    <p:spPr bwMode="auto">
                      <a:xfrm flipH="1">
                        <a:off x="2810" y="2347"/>
                        <a:ext cx="12"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6" name="Line 89"/>
                      <p:cNvSpPr>
                        <a:spLocks noChangeShapeType="1"/>
                      </p:cNvSpPr>
                      <p:nvPr/>
                    </p:nvSpPr>
                    <p:spPr bwMode="auto">
                      <a:xfrm flipH="1">
                        <a:off x="2784" y="2362"/>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7" name="Line 90"/>
                      <p:cNvSpPr>
                        <a:spLocks noChangeShapeType="1"/>
                      </p:cNvSpPr>
                      <p:nvPr/>
                    </p:nvSpPr>
                    <p:spPr bwMode="auto">
                      <a:xfrm flipH="1">
                        <a:off x="2760" y="2375"/>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8" name="Line 91"/>
                      <p:cNvSpPr>
                        <a:spLocks noChangeShapeType="1"/>
                      </p:cNvSpPr>
                      <p:nvPr/>
                    </p:nvSpPr>
                    <p:spPr bwMode="auto">
                      <a:xfrm flipH="1">
                        <a:off x="2736" y="2390"/>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9" name="Line 92"/>
                      <p:cNvSpPr>
                        <a:spLocks noChangeShapeType="1"/>
                      </p:cNvSpPr>
                      <p:nvPr/>
                    </p:nvSpPr>
                    <p:spPr bwMode="auto">
                      <a:xfrm flipH="1">
                        <a:off x="2712" y="2404"/>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grpSp>
                <p:sp>
                  <p:nvSpPr>
                    <p:cNvPr id="9497" name="Line 123"/>
                    <p:cNvSpPr>
                      <a:spLocks noChangeShapeType="1"/>
                    </p:cNvSpPr>
                    <p:nvPr/>
                  </p:nvSpPr>
                  <p:spPr bwMode="auto">
                    <a:xfrm flipV="1">
                      <a:off x="2083" y="2192"/>
                      <a:ext cx="13" cy="6"/>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8" name="Line 124"/>
                    <p:cNvSpPr>
                      <a:spLocks noChangeShapeType="1"/>
                    </p:cNvSpPr>
                    <p:nvPr/>
                  </p:nvSpPr>
                  <p:spPr bwMode="auto">
                    <a:xfrm flipV="1">
                      <a:off x="2109" y="2178"/>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9" name="Line 125"/>
                    <p:cNvSpPr>
                      <a:spLocks noChangeShapeType="1"/>
                    </p:cNvSpPr>
                    <p:nvPr/>
                  </p:nvSpPr>
                  <p:spPr bwMode="auto">
                    <a:xfrm flipH="1" flipV="1">
                      <a:off x="2120" y="2163"/>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00" name="Line 253"/>
                    <p:cNvSpPr>
                      <a:spLocks noChangeShapeType="1"/>
                    </p:cNvSpPr>
                    <p:nvPr/>
                  </p:nvSpPr>
                  <p:spPr bwMode="auto">
                    <a:xfrm flipV="1">
                      <a:off x="2267" y="1870"/>
                      <a:ext cx="185" cy="111"/>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01" name="Freeform 305"/>
                    <p:cNvSpPr>
                      <a:spLocks/>
                    </p:cNvSpPr>
                    <p:nvPr/>
                  </p:nvSpPr>
                  <p:spPr bwMode="auto">
                    <a:xfrm>
                      <a:off x="2235" y="1844"/>
                      <a:ext cx="234" cy="170"/>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502" name="Freeform 306"/>
                    <p:cNvSpPr>
                      <a:spLocks/>
                    </p:cNvSpPr>
                    <p:nvPr/>
                  </p:nvSpPr>
                  <p:spPr bwMode="auto">
                    <a:xfrm>
                      <a:off x="2235" y="1844"/>
                      <a:ext cx="234" cy="170"/>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503" name="Freeform 307"/>
                    <p:cNvSpPr>
                      <a:spLocks/>
                    </p:cNvSpPr>
                    <p:nvPr/>
                  </p:nvSpPr>
                  <p:spPr bwMode="auto">
                    <a:xfrm>
                      <a:off x="2239" y="1844"/>
                      <a:ext cx="230" cy="165"/>
                    </a:xfrm>
                    <a:custGeom>
                      <a:avLst/>
                      <a:gdLst>
                        <a:gd name="T0" fmla="*/ 193 w 230"/>
                        <a:gd name="T1" fmla="*/ 0 h 165"/>
                        <a:gd name="T2" fmla="*/ 194 w 230"/>
                        <a:gd name="T3" fmla="*/ 0 h 165"/>
                        <a:gd name="T4" fmla="*/ 200 w 230"/>
                        <a:gd name="T5" fmla="*/ 0 h 165"/>
                        <a:gd name="T6" fmla="*/ 209 w 230"/>
                        <a:gd name="T7" fmla="*/ 2 h 165"/>
                        <a:gd name="T8" fmla="*/ 217 w 230"/>
                        <a:gd name="T9" fmla="*/ 7 h 165"/>
                        <a:gd name="T10" fmla="*/ 224 w 230"/>
                        <a:gd name="T11" fmla="*/ 15 h 165"/>
                        <a:gd name="T12" fmla="*/ 230 w 230"/>
                        <a:gd name="T13" fmla="*/ 29 h 165"/>
                        <a:gd name="T14" fmla="*/ 230 w 230"/>
                        <a:gd name="T15" fmla="*/ 50 h 165"/>
                        <a:gd name="T16" fmla="*/ 37 w 230"/>
                        <a:gd name="T17" fmla="*/ 165 h 165"/>
                        <a:gd name="T18" fmla="*/ 41 w 230"/>
                        <a:gd name="T19" fmla="*/ 144 h 165"/>
                        <a:gd name="T20" fmla="*/ 39 w 230"/>
                        <a:gd name="T21" fmla="*/ 128 h 165"/>
                        <a:gd name="T22" fmla="*/ 35 w 230"/>
                        <a:gd name="T23" fmla="*/ 118 h 165"/>
                        <a:gd name="T24" fmla="*/ 28 w 230"/>
                        <a:gd name="T25" fmla="*/ 113 h 165"/>
                        <a:gd name="T26" fmla="*/ 20 w 230"/>
                        <a:gd name="T27" fmla="*/ 111 h 165"/>
                        <a:gd name="T28" fmla="*/ 13 w 230"/>
                        <a:gd name="T29" fmla="*/ 113 h 165"/>
                        <a:gd name="T30" fmla="*/ 7 w 230"/>
                        <a:gd name="T31" fmla="*/ 115 h 165"/>
                        <a:gd name="T32" fmla="*/ 2 w 230"/>
                        <a:gd name="T33" fmla="*/ 115 h 165"/>
                        <a:gd name="T34" fmla="*/ 0 w 230"/>
                        <a:gd name="T35" fmla="*/ 117 h 165"/>
                        <a:gd name="T36" fmla="*/ 193 w 230"/>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0"/>
                        <a:gd name="T58" fmla="*/ 0 h 165"/>
                        <a:gd name="T59" fmla="*/ 230 w 230"/>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0" h="165">
                          <a:moveTo>
                            <a:pt x="193" y="0"/>
                          </a:moveTo>
                          <a:lnTo>
                            <a:pt x="194" y="0"/>
                          </a:lnTo>
                          <a:lnTo>
                            <a:pt x="200" y="0"/>
                          </a:lnTo>
                          <a:lnTo>
                            <a:pt x="209" y="2"/>
                          </a:lnTo>
                          <a:lnTo>
                            <a:pt x="217" y="7"/>
                          </a:lnTo>
                          <a:lnTo>
                            <a:pt x="224" y="15"/>
                          </a:lnTo>
                          <a:lnTo>
                            <a:pt x="230" y="29"/>
                          </a:lnTo>
                          <a:lnTo>
                            <a:pt x="230" y="50"/>
                          </a:lnTo>
                          <a:lnTo>
                            <a:pt x="37" y="165"/>
                          </a:lnTo>
                          <a:lnTo>
                            <a:pt x="41" y="144"/>
                          </a:lnTo>
                          <a:lnTo>
                            <a:pt x="39" y="128"/>
                          </a:lnTo>
                          <a:lnTo>
                            <a:pt x="35" y="118"/>
                          </a:lnTo>
                          <a:lnTo>
                            <a:pt x="28" y="113"/>
                          </a:lnTo>
                          <a:lnTo>
                            <a:pt x="20" y="111"/>
                          </a:lnTo>
                          <a:lnTo>
                            <a:pt x="13" y="113"/>
                          </a:lnTo>
                          <a:lnTo>
                            <a:pt x="7" y="115"/>
                          </a:lnTo>
                          <a:lnTo>
                            <a:pt x="2" y="115"/>
                          </a:lnTo>
                          <a:lnTo>
                            <a:pt x="0" y="117"/>
                          </a:lnTo>
                          <a:lnTo>
                            <a:pt x="193" y="0"/>
                          </a:lnTo>
                          <a:close/>
                        </a:path>
                      </a:pathLst>
                    </a:custGeom>
                    <a:solidFill>
                      <a:srgbClr val="2424FF"/>
                    </a:solidFill>
                    <a:ln w="0">
                      <a:solidFill>
                        <a:srgbClr val="2424FF"/>
                      </a:solidFill>
                      <a:round/>
                      <a:headEnd/>
                      <a:tailEnd/>
                    </a:ln>
                  </p:spPr>
                  <p:txBody>
                    <a:bodyPr/>
                    <a:lstStyle/>
                    <a:p>
                      <a:pPr defTabSz="457200"/>
                      <a:endParaRPr lang="en-US" dirty="0">
                        <a:solidFill>
                          <a:prstClr val="black"/>
                        </a:solidFill>
                      </a:endParaRPr>
                    </a:p>
                  </p:txBody>
                </p:sp>
                <p:sp>
                  <p:nvSpPr>
                    <p:cNvPr id="9504" name="Freeform 308"/>
                    <p:cNvSpPr>
                      <a:spLocks/>
                    </p:cNvSpPr>
                    <p:nvPr/>
                  </p:nvSpPr>
                  <p:spPr bwMode="auto">
                    <a:xfrm>
                      <a:off x="2244" y="1846"/>
                      <a:ext cx="223" cy="157"/>
                    </a:xfrm>
                    <a:custGeom>
                      <a:avLst/>
                      <a:gdLst>
                        <a:gd name="T0" fmla="*/ 189 w 223"/>
                        <a:gd name="T1" fmla="*/ 0 h 157"/>
                        <a:gd name="T2" fmla="*/ 191 w 223"/>
                        <a:gd name="T3" fmla="*/ 0 h 157"/>
                        <a:gd name="T4" fmla="*/ 197 w 223"/>
                        <a:gd name="T5" fmla="*/ 0 h 157"/>
                        <a:gd name="T6" fmla="*/ 204 w 223"/>
                        <a:gd name="T7" fmla="*/ 1 h 157"/>
                        <a:gd name="T8" fmla="*/ 212 w 223"/>
                        <a:gd name="T9" fmla="*/ 5 h 157"/>
                        <a:gd name="T10" fmla="*/ 219 w 223"/>
                        <a:gd name="T11" fmla="*/ 13 h 157"/>
                        <a:gd name="T12" fmla="*/ 223 w 223"/>
                        <a:gd name="T13" fmla="*/ 26 h 157"/>
                        <a:gd name="T14" fmla="*/ 223 w 223"/>
                        <a:gd name="T15" fmla="*/ 44 h 157"/>
                        <a:gd name="T16" fmla="*/ 34 w 223"/>
                        <a:gd name="T17" fmla="*/ 157 h 157"/>
                        <a:gd name="T18" fmla="*/ 36 w 223"/>
                        <a:gd name="T19" fmla="*/ 137 h 157"/>
                        <a:gd name="T20" fmla="*/ 34 w 223"/>
                        <a:gd name="T21" fmla="*/ 124 h 157"/>
                        <a:gd name="T22" fmla="*/ 28 w 223"/>
                        <a:gd name="T23" fmla="*/ 116 h 157"/>
                        <a:gd name="T24" fmla="*/ 23 w 223"/>
                        <a:gd name="T25" fmla="*/ 113 h 157"/>
                        <a:gd name="T26" fmla="*/ 15 w 223"/>
                        <a:gd name="T27" fmla="*/ 111 h 157"/>
                        <a:gd name="T28" fmla="*/ 8 w 223"/>
                        <a:gd name="T29" fmla="*/ 111 h 157"/>
                        <a:gd name="T30" fmla="*/ 4 w 223"/>
                        <a:gd name="T31" fmla="*/ 113 h 157"/>
                        <a:gd name="T32" fmla="*/ 0 w 223"/>
                        <a:gd name="T33" fmla="*/ 113 h 157"/>
                        <a:gd name="T34" fmla="*/ 189 w 223"/>
                        <a:gd name="T35" fmla="*/ 0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3"/>
                        <a:gd name="T55" fmla="*/ 0 h 157"/>
                        <a:gd name="T56" fmla="*/ 223 w 223"/>
                        <a:gd name="T57" fmla="*/ 157 h 1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3" h="157">
                          <a:moveTo>
                            <a:pt x="189" y="0"/>
                          </a:moveTo>
                          <a:lnTo>
                            <a:pt x="191" y="0"/>
                          </a:lnTo>
                          <a:lnTo>
                            <a:pt x="197" y="0"/>
                          </a:lnTo>
                          <a:lnTo>
                            <a:pt x="204" y="1"/>
                          </a:lnTo>
                          <a:lnTo>
                            <a:pt x="212" y="5"/>
                          </a:lnTo>
                          <a:lnTo>
                            <a:pt x="219" y="13"/>
                          </a:lnTo>
                          <a:lnTo>
                            <a:pt x="223" y="26"/>
                          </a:lnTo>
                          <a:lnTo>
                            <a:pt x="223" y="44"/>
                          </a:lnTo>
                          <a:lnTo>
                            <a:pt x="34" y="157"/>
                          </a:lnTo>
                          <a:lnTo>
                            <a:pt x="36" y="137"/>
                          </a:lnTo>
                          <a:lnTo>
                            <a:pt x="34" y="124"/>
                          </a:lnTo>
                          <a:lnTo>
                            <a:pt x="28" y="116"/>
                          </a:lnTo>
                          <a:lnTo>
                            <a:pt x="23" y="113"/>
                          </a:lnTo>
                          <a:lnTo>
                            <a:pt x="15" y="111"/>
                          </a:lnTo>
                          <a:lnTo>
                            <a:pt x="8" y="111"/>
                          </a:lnTo>
                          <a:lnTo>
                            <a:pt x="4" y="113"/>
                          </a:lnTo>
                          <a:lnTo>
                            <a:pt x="0" y="113"/>
                          </a:lnTo>
                          <a:lnTo>
                            <a:pt x="189" y="0"/>
                          </a:lnTo>
                          <a:close/>
                        </a:path>
                      </a:pathLst>
                    </a:custGeom>
                    <a:solidFill>
                      <a:srgbClr val="4949FF"/>
                    </a:solidFill>
                    <a:ln w="0">
                      <a:solidFill>
                        <a:srgbClr val="4949FF"/>
                      </a:solidFill>
                      <a:round/>
                      <a:headEnd/>
                      <a:tailEnd/>
                    </a:ln>
                  </p:spPr>
                  <p:txBody>
                    <a:bodyPr/>
                    <a:lstStyle/>
                    <a:p>
                      <a:pPr defTabSz="457200"/>
                      <a:endParaRPr lang="en-US" dirty="0">
                        <a:solidFill>
                          <a:prstClr val="black"/>
                        </a:solidFill>
                      </a:endParaRPr>
                    </a:p>
                  </p:txBody>
                </p:sp>
                <p:sp>
                  <p:nvSpPr>
                    <p:cNvPr id="9505" name="Freeform 309"/>
                    <p:cNvSpPr>
                      <a:spLocks/>
                    </p:cNvSpPr>
                    <p:nvPr/>
                  </p:nvSpPr>
                  <p:spPr bwMode="auto">
                    <a:xfrm>
                      <a:off x="2250" y="1846"/>
                      <a:ext cx="217" cy="152"/>
                    </a:xfrm>
                    <a:custGeom>
                      <a:avLst/>
                      <a:gdLst>
                        <a:gd name="T0" fmla="*/ 185 w 217"/>
                        <a:gd name="T1" fmla="*/ 0 h 152"/>
                        <a:gd name="T2" fmla="*/ 187 w 217"/>
                        <a:gd name="T3" fmla="*/ 0 h 152"/>
                        <a:gd name="T4" fmla="*/ 195 w 217"/>
                        <a:gd name="T5" fmla="*/ 1 h 152"/>
                        <a:gd name="T6" fmla="*/ 202 w 217"/>
                        <a:gd name="T7" fmla="*/ 3 h 152"/>
                        <a:gd name="T8" fmla="*/ 209 w 217"/>
                        <a:gd name="T9" fmla="*/ 11 h 152"/>
                        <a:gd name="T10" fmla="*/ 215 w 217"/>
                        <a:gd name="T11" fmla="*/ 22 h 152"/>
                        <a:gd name="T12" fmla="*/ 217 w 217"/>
                        <a:gd name="T13" fmla="*/ 39 h 152"/>
                        <a:gd name="T14" fmla="*/ 30 w 217"/>
                        <a:gd name="T15" fmla="*/ 152 h 152"/>
                        <a:gd name="T16" fmla="*/ 31 w 217"/>
                        <a:gd name="T17" fmla="*/ 133 h 152"/>
                        <a:gd name="T18" fmla="*/ 28 w 217"/>
                        <a:gd name="T19" fmla="*/ 122 h 152"/>
                        <a:gd name="T20" fmla="*/ 22 w 217"/>
                        <a:gd name="T21" fmla="*/ 115 h 152"/>
                        <a:gd name="T22" fmla="*/ 15 w 217"/>
                        <a:gd name="T23" fmla="*/ 113 h 152"/>
                        <a:gd name="T24" fmla="*/ 7 w 217"/>
                        <a:gd name="T25" fmla="*/ 111 h 152"/>
                        <a:gd name="T26" fmla="*/ 4 w 217"/>
                        <a:gd name="T27" fmla="*/ 113 h 152"/>
                        <a:gd name="T28" fmla="*/ 0 w 217"/>
                        <a:gd name="T29" fmla="*/ 113 h 152"/>
                        <a:gd name="T30" fmla="*/ 185 w 217"/>
                        <a:gd name="T31" fmla="*/ 0 h 1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7"/>
                        <a:gd name="T49" fmla="*/ 0 h 152"/>
                        <a:gd name="T50" fmla="*/ 217 w 217"/>
                        <a:gd name="T51" fmla="*/ 152 h 1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7" h="152">
                          <a:moveTo>
                            <a:pt x="185" y="0"/>
                          </a:moveTo>
                          <a:lnTo>
                            <a:pt x="187" y="0"/>
                          </a:lnTo>
                          <a:lnTo>
                            <a:pt x="195" y="1"/>
                          </a:lnTo>
                          <a:lnTo>
                            <a:pt x="202" y="3"/>
                          </a:lnTo>
                          <a:lnTo>
                            <a:pt x="209" y="11"/>
                          </a:lnTo>
                          <a:lnTo>
                            <a:pt x="215" y="22"/>
                          </a:lnTo>
                          <a:lnTo>
                            <a:pt x="217" y="39"/>
                          </a:lnTo>
                          <a:lnTo>
                            <a:pt x="30" y="152"/>
                          </a:lnTo>
                          <a:lnTo>
                            <a:pt x="31" y="133"/>
                          </a:lnTo>
                          <a:lnTo>
                            <a:pt x="28" y="122"/>
                          </a:lnTo>
                          <a:lnTo>
                            <a:pt x="22" y="115"/>
                          </a:lnTo>
                          <a:lnTo>
                            <a:pt x="15" y="113"/>
                          </a:lnTo>
                          <a:lnTo>
                            <a:pt x="7" y="111"/>
                          </a:lnTo>
                          <a:lnTo>
                            <a:pt x="4" y="113"/>
                          </a:lnTo>
                          <a:lnTo>
                            <a:pt x="0" y="113"/>
                          </a:lnTo>
                          <a:lnTo>
                            <a:pt x="185" y="0"/>
                          </a:lnTo>
                          <a:close/>
                        </a:path>
                      </a:pathLst>
                    </a:custGeom>
                    <a:solidFill>
                      <a:srgbClr val="6D6DFF"/>
                    </a:solidFill>
                    <a:ln w="0">
                      <a:solidFill>
                        <a:srgbClr val="6D6DFF"/>
                      </a:solidFill>
                      <a:round/>
                      <a:headEnd/>
                      <a:tailEnd/>
                    </a:ln>
                  </p:spPr>
                  <p:txBody>
                    <a:bodyPr/>
                    <a:lstStyle/>
                    <a:p>
                      <a:pPr defTabSz="457200"/>
                      <a:endParaRPr lang="en-US" dirty="0">
                        <a:solidFill>
                          <a:prstClr val="black"/>
                        </a:solidFill>
                      </a:endParaRPr>
                    </a:p>
                  </p:txBody>
                </p:sp>
                <p:sp>
                  <p:nvSpPr>
                    <p:cNvPr id="9506" name="Freeform 310"/>
                    <p:cNvSpPr>
                      <a:spLocks/>
                    </p:cNvSpPr>
                    <p:nvPr/>
                  </p:nvSpPr>
                  <p:spPr bwMode="auto">
                    <a:xfrm>
                      <a:off x="2255" y="1846"/>
                      <a:ext cx="210" cy="146"/>
                    </a:xfrm>
                    <a:custGeom>
                      <a:avLst/>
                      <a:gdLst>
                        <a:gd name="T0" fmla="*/ 182 w 210"/>
                        <a:gd name="T1" fmla="*/ 0 h 146"/>
                        <a:gd name="T2" fmla="*/ 186 w 210"/>
                        <a:gd name="T3" fmla="*/ 0 h 146"/>
                        <a:gd name="T4" fmla="*/ 190 w 210"/>
                        <a:gd name="T5" fmla="*/ 1 h 146"/>
                        <a:gd name="T6" fmla="*/ 197 w 210"/>
                        <a:gd name="T7" fmla="*/ 5 h 146"/>
                        <a:gd name="T8" fmla="*/ 204 w 210"/>
                        <a:gd name="T9" fmla="*/ 11 h 146"/>
                        <a:gd name="T10" fmla="*/ 210 w 210"/>
                        <a:gd name="T11" fmla="*/ 22 h 146"/>
                        <a:gd name="T12" fmla="*/ 210 w 210"/>
                        <a:gd name="T13" fmla="*/ 35 h 146"/>
                        <a:gd name="T14" fmla="*/ 26 w 210"/>
                        <a:gd name="T15" fmla="*/ 146 h 146"/>
                        <a:gd name="T16" fmla="*/ 26 w 210"/>
                        <a:gd name="T17" fmla="*/ 131 h 146"/>
                        <a:gd name="T18" fmla="*/ 23 w 210"/>
                        <a:gd name="T19" fmla="*/ 120 h 146"/>
                        <a:gd name="T20" fmla="*/ 17 w 210"/>
                        <a:gd name="T21" fmla="*/ 115 h 146"/>
                        <a:gd name="T22" fmla="*/ 10 w 210"/>
                        <a:gd name="T23" fmla="*/ 113 h 146"/>
                        <a:gd name="T24" fmla="*/ 4 w 210"/>
                        <a:gd name="T25" fmla="*/ 111 h 146"/>
                        <a:gd name="T26" fmla="*/ 0 w 210"/>
                        <a:gd name="T27" fmla="*/ 111 h 146"/>
                        <a:gd name="T28" fmla="*/ 182 w 210"/>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0"/>
                        <a:gd name="T46" fmla="*/ 0 h 146"/>
                        <a:gd name="T47" fmla="*/ 210 w 210"/>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0" h="146">
                          <a:moveTo>
                            <a:pt x="182" y="0"/>
                          </a:moveTo>
                          <a:lnTo>
                            <a:pt x="186" y="0"/>
                          </a:lnTo>
                          <a:lnTo>
                            <a:pt x="190" y="1"/>
                          </a:lnTo>
                          <a:lnTo>
                            <a:pt x="197" y="5"/>
                          </a:lnTo>
                          <a:lnTo>
                            <a:pt x="204" y="11"/>
                          </a:lnTo>
                          <a:lnTo>
                            <a:pt x="210" y="22"/>
                          </a:lnTo>
                          <a:lnTo>
                            <a:pt x="210" y="35"/>
                          </a:lnTo>
                          <a:lnTo>
                            <a:pt x="26" y="146"/>
                          </a:lnTo>
                          <a:lnTo>
                            <a:pt x="26" y="131"/>
                          </a:lnTo>
                          <a:lnTo>
                            <a:pt x="23" y="120"/>
                          </a:lnTo>
                          <a:lnTo>
                            <a:pt x="17" y="115"/>
                          </a:lnTo>
                          <a:lnTo>
                            <a:pt x="10" y="113"/>
                          </a:lnTo>
                          <a:lnTo>
                            <a:pt x="4" y="111"/>
                          </a:lnTo>
                          <a:lnTo>
                            <a:pt x="0" y="111"/>
                          </a:lnTo>
                          <a:lnTo>
                            <a:pt x="182" y="0"/>
                          </a:lnTo>
                          <a:close/>
                        </a:path>
                      </a:pathLst>
                    </a:custGeom>
                    <a:solidFill>
                      <a:srgbClr val="9292FF"/>
                    </a:solidFill>
                    <a:ln w="0">
                      <a:solidFill>
                        <a:srgbClr val="9292FF"/>
                      </a:solidFill>
                      <a:round/>
                      <a:headEnd/>
                      <a:tailEnd/>
                    </a:ln>
                  </p:spPr>
                  <p:txBody>
                    <a:bodyPr/>
                    <a:lstStyle/>
                    <a:p>
                      <a:pPr defTabSz="457200"/>
                      <a:endParaRPr lang="en-US" dirty="0">
                        <a:solidFill>
                          <a:prstClr val="black"/>
                        </a:solidFill>
                      </a:endParaRPr>
                    </a:p>
                  </p:txBody>
                </p:sp>
                <p:sp>
                  <p:nvSpPr>
                    <p:cNvPr id="9507" name="Freeform 311"/>
                    <p:cNvSpPr>
                      <a:spLocks/>
                    </p:cNvSpPr>
                    <p:nvPr/>
                  </p:nvSpPr>
                  <p:spPr bwMode="auto">
                    <a:xfrm>
                      <a:off x="2261" y="1846"/>
                      <a:ext cx="202" cy="141"/>
                    </a:xfrm>
                    <a:custGeom>
                      <a:avLst/>
                      <a:gdLst>
                        <a:gd name="T0" fmla="*/ 178 w 202"/>
                        <a:gd name="T1" fmla="*/ 0 h 141"/>
                        <a:gd name="T2" fmla="*/ 182 w 202"/>
                        <a:gd name="T3" fmla="*/ 1 h 141"/>
                        <a:gd name="T4" fmla="*/ 187 w 202"/>
                        <a:gd name="T5" fmla="*/ 3 h 141"/>
                        <a:gd name="T6" fmla="*/ 195 w 202"/>
                        <a:gd name="T7" fmla="*/ 9 h 141"/>
                        <a:gd name="T8" fmla="*/ 202 w 202"/>
                        <a:gd name="T9" fmla="*/ 18 h 141"/>
                        <a:gd name="T10" fmla="*/ 202 w 202"/>
                        <a:gd name="T11" fmla="*/ 31 h 141"/>
                        <a:gd name="T12" fmla="*/ 22 w 202"/>
                        <a:gd name="T13" fmla="*/ 141 h 141"/>
                        <a:gd name="T14" fmla="*/ 20 w 202"/>
                        <a:gd name="T15" fmla="*/ 128 h 141"/>
                        <a:gd name="T16" fmla="*/ 17 w 202"/>
                        <a:gd name="T17" fmla="*/ 120 h 141"/>
                        <a:gd name="T18" fmla="*/ 9 w 202"/>
                        <a:gd name="T19" fmla="*/ 115 h 141"/>
                        <a:gd name="T20" fmla="*/ 4 w 202"/>
                        <a:gd name="T21" fmla="*/ 111 h 141"/>
                        <a:gd name="T22" fmla="*/ 0 w 202"/>
                        <a:gd name="T23" fmla="*/ 111 h 141"/>
                        <a:gd name="T24" fmla="*/ 178 w 202"/>
                        <a:gd name="T25" fmla="*/ 0 h 1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2"/>
                        <a:gd name="T40" fmla="*/ 0 h 141"/>
                        <a:gd name="T41" fmla="*/ 202 w 202"/>
                        <a:gd name="T42" fmla="*/ 141 h 1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2" h="141">
                          <a:moveTo>
                            <a:pt x="178" y="0"/>
                          </a:moveTo>
                          <a:lnTo>
                            <a:pt x="182" y="1"/>
                          </a:lnTo>
                          <a:lnTo>
                            <a:pt x="187" y="3"/>
                          </a:lnTo>
                          <a:lnTo>
                            <a:pt x="195" y="9"/>
                          </a:lnTo>
                          <a:lnTo>
                            <a:pt x="202" y="18"/>
                          </a:lnTo>
                          <a:lnTo>
                            <a:pt x="202" y="31"/>
                          </a:lnTo>
                          <a:lnTo>
                            <a:pt x="22" y="141"/>
                          </a:lnTo>
                          <a:lnTo>
                            <a:pt x="20" y="128"/>
                          </a:lnTo>
                          <a:lnTo>
                            <a:pt x="17" y="120"/>
                          </a:lnTo>
                          <a:lnTo>
                            <a:pt x="9" y="115"/>
                          </a:lnTo>
                          <a:lnTo>
                            <a:pt x="4" y="111"/>
                          </a:lnTo>
                          <a:lnTo>
                            <a:pt x="0" y="111"/>
                          </a:lnTo>
                          <a:lnTo>
                            <a:pt x="178" y="0"/>
                          </a:lnTo>
                          <a:close/>
                        </a:path>
                      </a:pathLst>
                    </a:custGeom>
                    <a:solidFill>
                      <a:srgbClr val="B6B6FF"/>
                    </a:solidFill>
                    <a:ln w="0">
                      <a:solidFill>
                        <a:srgbClr val="B6B6FF"/>
                      </a:solidFill>
                      <a:round/>
                      <a:headEnd/>
                      <a:tailEnd/>
                    </a:ln>
                  </p:spPr>
                  <p:txBody>
                    <a:bodyPr/>
                    <a:lstStyle/>
                    <a:p>
                      <a:pPr defTabSz="457200"/>
                      <a:endParaRPr lang="en-US" dirty="0">
                        <a:solidFill>
                          <a:prstClr val="black"/>
                        </a:solidFill>
                      </a:endParaRPr>
                    </a:p>
                  </p:txBody>
                </p:sp>
                <p:sp>
                  <p:nvSpPr>
                    <p:cNvPr id="9508" name="Freeform 312"/>
                    <p:cNvSpPr>
                      <a:spLocks/>
                    </p:cNvSpPr>
                    <p:nvPr/>
                  </p:nvSpPr>
                  <p:spPr bwMode="auto">
                    <a:xfrm>
                      <a:off x="2267" y="1847"/>
                      <a:ext cx="196" cy="134"/>
                    </a:xfrm>
                    <a:custGeom>
                      <a:avLst/>
                      <a:gdLst>
                        <a:gd name="T0" fmla="*/ 176 w 196"/>
                        <a:gd name="T1" fmla="*/ 0 h 134"/>
                        <a:gd name="T2" fmla="*/ 176 w 196"/>
                        <a:gd name="T3" fmla="*/ 0 h 134"/>
                        <a:gd name="T4" fmla="*/ 179 w 196"/>
                        <a:gd name="T5" fmla="*/ 2 h 134"/>
                        <a:gd name="T6" fmla="*/ 181 w 196"/>
                        <a:gd name="T7" fmla="*/ 4 h 134"/>
                        <a:gd name="T8" fmla="*/ 187 w 196"/>
                        <a:gd name="T9" fmla="*/ 6 h 134"/>
                        <a:gd name="T10" fmla="*/ 191 w 196"/>
                        <a:gd name="T11" fmla="*/ 10 h 134"/>
                        <a:gd name="T12" fmla="*/ 192 w 196"/>
                        <a:gd name="T13" fmla="*/ 15 h 134"/>
                        <a:gd name="T14" fmla="*/ 196 w 196"/>
                        <a:gd name="T15" fmla="*/ 21 h 134"/>
                        <a:gd name="T16" fmla="*/ 196 w 196"/>
                        <a:gd name="T17" fmla="*/ 26 h 134"/>
                        <a:gd name="T18" fmla="*/ 16 w 196"/>
                        <a:gd name="T19" fmla="*/ 134 h 134"/>
                        <a:gd name="T20" fmla="*/ 16 w 196"/>
                        <a:gd name="T21" fmla="*/ 130 h 134"/>
                        <a:gd name="T22" fmla="*/ 16 w 196"/>
                        <a:gd name="T23" fmla="*/ 125 h 134"/>
                        <a:gd name="T24" fmla="*/ 13 w 196"/>
                        <a:gd name="T25" fmla="*/ 121 h 134"/>
                        <a:gd name="T26" fmla="*/ 9 w 196"/>
                        <a:gd name="T27" fmla="*/ 117 h 134"/>
                        <a:gd name="T28" fmla="*/ 7 w 196"/>
                        <a:gd name="T29" fmla="*/ 114 h 134"/>
                        <a:gd name="T30" fmla="*/ 3 w 196"/>
                        <a:gd name="T31" fmla="*/ 112 h 134"/>
                        <a:gd name="T32" fmla="*/ 1 w 196"/>
                        <a:gd name="T33" fmla="*/ 110 h 134"/>
                        <a:gd name="T34" fmla="*/ 0 w 196"/>
                        <a:gd name="T35" fmla="*/ 108 h 134"/>
                        <a:gd name="T36" fmla="*/ 176 w 196"/>
                        <a:gd name="T37" fmla="*/ 0 h 1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6"/>
                        <a:gd name="T58" fmla="*/ 0 h 134"/>
                        <a:gd name="T59" fmla="*/ 196 w 196"/>
                        <a:gd name="T60" fmla="*/ 134 h 1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6" h="134">
                          <a:moveTo>
                            <a:pt x="176" y="0"/>
                          </a:moveTo>
                          <a:lnTo>
                            <a:pt x="176" y="0"/>
                          </a:lnTo>
                          <a:lnTo>
                            <a:pt x="179" y="2"/>
                          </a:lnTo>
                          <a:lnTo>
                            <a:pt x="181" y="4"/>
                          </a:lnTo>
                          <a:lnTo>
                            <a:pt x="187" y="6"/>
                          </a:lnTo>
                          <a:lnTo>
                            <a:pt x="191" y="10"/>
                          </a:lnTo>
                          <a:lnTo>
                            <a:pt x="192" y="15"/>
                          </a:lnTo>
                          <a:lnTo>
                            <a:pt x="196" y="21"/>
                          </a:lnTo>
                          <a:lnTo>
                            <a:pt x="196" y="26"/>
                          </a:lnTo>
                          <a:lnTo>
                            <a:pt x="16" y="134"/>
                          </a:lnTo>
                          <a:lnTo>
                            <a:pt x="16" y="130"/>
                          </a:lnTo>
                          <a:lnTo>
                            <a:pt x="16" y="125"/>
                          </a:lnTo>
                          <a:lnTo>
                            <a:pt x="13" y="121"/>
                          </a:lnTo>
                          <a:lnTo>
                            <a:pt x="9" y="117"/>
                          </a:lnTo>
                          <a:lnTo>
                            <a:pt x="7" y="114"/>
                          </a:lnTo>
                          <a:lnTo>
                            <a:pt x="3" y="112"/>
                          </a:lnTo>
                          <a:lnTo>
                            <a:pt x="1" y="110"/>
                          </a:lnTo>
                          <a:lnTo>
                            <a:pt x="0" y="108"/>
                          </a:lnTo>
                          <a:lnTo>
                            <a:pt x="176" y="0"/>
                          </a:lnTo>
                          <a:close/>
                        </a:path>
                      </a:pathLst>
                    </a:custGeom>
                    <a:solidFill>
                      <a:srgbClr val="DBDBFF"/>
                    </a:solidFill>
                    <a:ln w="0">
                      <a:solidFill>
                        <a:srgbClr val="DBDBFF"/>
                      </a:solidFill>
                      <a:round/>
                      <a:headEnd/>
                      <a:tailEnd/>
                    </a:ln>
                  </p:spPr>
                  <p:txBody>
                    <a:bodyPr/>
                    <a:lstStyle/>
                    <a:p>
                      <a:pPr defTabSz="457200"/>
                      <a:endParaRPr lang="en-US" dirty="0">
                        <a:solidFill>
                          <a:prstClr val="black"/>
                        </a:solidFill>
                      </a:endParaRPr>
                    </a:p>
                  </p:txBody>
                </p:sp>
                <p:sp>
                  <p:nvSpPr>
                    <p:cNvPr id="9509" name="Freeform 313"/>
                    <p:cNvSpPr>
                      <a:spLocks/>
                    </p:cNvSpPr>
                    <p:nvPr/>
                  </p:nvSpPr>
                  <p:spPr bwMode="auto">
                    <a:xfrm>
                      <a:off x="2272" y="1847"/>
                      <a:ext cx="189" cy="128"/>
                    </a:xfrm>
                    <a:custGeom>
                      <a:avLst/>
                      <a:gdLst>
                        <a:gd name="T0" fmla="*/ 173 w 189"/>
                        <a:gd name="T1" fmla="*/ 0 h 128"/>
                        <a:gd name="T2" fmla="*/ 173 w 189"/>
                        <a:gd name="T3" fmla="*/ 0 h 128"/>
                        <a:gd name="T4" fmla="*/ 176 w 189"/>
                        <a:gd name="T5" fmla="*/ 2 h 128"/>
                        <a:gd name="T6" fmla="*/ 180 w 189"/>
                        <a:gd name="T7" fmla="*/ 6 h 128"/>
                        <a:gd name="T8" fmla="*/ 184 w 189"/>
                        <a:gd name="T9" fmla="*/ 10 h 128"/>
                        <a:gd name="T10" fmla="*/ 187 w 189"/>
                        <a:gd name="T11" fmla="*/ 13 h 128"/>
                        <a:gd name="T12" fmla="*/ 189 w 189"/>
                        <a:gd name="T13" fmla="*/ 17 h 128"/>
                        <a:gd name="T14" fmla="*/ 189 w 189"/>
                        <a:gd name="T15" fmla="*/ 23 h 128"/>
                        <a:gd name="T16" fmla="*/ 13 w 189"/>
                        <a:gd name="T17" fmla="*/ 128 h 128"/>
                        <a:gd name="T18" fmla="*/ 0 w 189"/>
                        <a:gd name="T19" fmla="*/ 108 h 128"/>
                        <a:gd name="T20" fmla="*/ 173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3" y="0"/>
                          </a:moveTo>
                          <a:lnTo>
                            <a:pt x="173" y="0"/>
                          </a:lnTo>
                          <a:lnTo>
                            <a:pt x="176" y="2"/>
                          </a:lnTo>
                          <a:lnTo>
                            <a:pt x="180" y="6"/>
                          </a:lnTo>
                          <a:lnTo>
                            <a:pt x="184" y="10"/>
                          </a:lnTo>
                          <a:lnTo>
                            <a:pt x="187" y="13"/>
                          </a:lnTo>
                          <a:lnTo>
                            <a:pt x="189" y="17"/>
                          </a:lnTo>
                          <a:lnTo>
                            <a:pt x="189" y="23"/>
                          </a:lnTo>
                          <a:lnTo>
                            <a:pt x="13" y="128"/>
                          </a:lnTo>
                          <a:lnTo>
                            <a:pt x="0" y="108"/>
                          </a:lnTo>
                          <a:lnTo>
                            <a:pt x="173" y="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510" name="Freeform 316"/>
                    <p:cNvSpPr>
                      <a:spLocks/>
                    </p:cNvSpPr>
                    <p:nvPr/>
                  </p:nvSpPr>
                  <p:spPr bwMode="auto">
                    <a:xfrm>
                      <a:off x="2231" y="1953"/>
                      <a:ext cx="45" cy="61"/>
                    </a:xfrm>
                    <a:custGeom>
                      <a:avLst/>
                      <a:gdLst>
                        <a:gd name="T0" fmla="*/ 0 w 45"/>
                        <a:gd name="T1" fmla="*/ 8 h 61"/>
                        <a:gd name="T2" fmla="*/ 2 w 45"/>
                        <a:gd name="T3" fmla="*/ 8 h 61"/>
                        <a:gd name="T4" fmla="*/ 6 w 45"/>
                        <a:gd name="T5" fmla="*/ 4 h 61"/>
                        <a:gd name="T6" fmla="*/ 13 w 45"/>
                        <a:gd name="T7" fmla="*/ 2 h 61"/>
                        <a:gd name="T8" fmla="*/ 19 w 45"/>
                        <a:gd name="T9" fmla="*/ 0 h 61"/>
                        <a:gd name="T10" fmla="*/ 28 w 45"/>
                        <a:gd name="T11" fmla="*/ 0 h 61"/>
                        <a:gd name="T12" fmla="*/ 34 w 45"/>
                        <a:gd name="T13" fmla="*/ 2 h 61"/>
                        <a:gd name="T14" fmla="*/ 41 w 45"/>
                        <a:gd name="T15" fmla="*/ 9 h 61"/>
                        <a:gd name="T16" fmla="*/ 45 w 45"/>
                        <a:gd name="T17" fmla="*/ 21 h 61"/>
                        <a:gd name="T18" fmla="*/ 45 w 45"/>
                        <a:gd name="T19" fmla="*/ 37 h 61"/>
                        <a:gd name="T20" fmla="*/ 43 w 45"/>
                        <a:gd name="T21" fmla="*/ 61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61"/>
                        <a:gd name="T35" fmla="*/ 45 w 45"/>
                        <a:gd name="T36" fmla="*/ 61 h 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61">
                          <a:moveTo>
                            <a:pt x="0" y="8"/>
                          </a:moveTo>
                          <a:lnTo>
                            <a:pt x="2" y="8"/>
                          </a:lnTo>
                          <a:lnTo>
                            <a:pt x="6" y="4"/>
                          </a:lnTo>
                          <a:lnTo>
                            <a:pt x="13" y="2"/>
                          </a:lnTo>
                          <a:lnTo>
                            <a:pt x="19" y="0"/>
                          </a:lnTo>
                          <a:lnTo>
                            <a:pt x="28" y="0"/>
                          </a:lnTo>
                          <a:lnTo>
                            <a:pt x="34" y="2"/>
                          </a:lnTo>
                          <a:lnTo>
                            <a:pt x="41" y="9"/>
                          </a:lnTo>
                          <a:lnTo>
                            <a:pt x="45" y="21"/>
                          </a:lnTo>
                          <a:lnTo>
                            <a:pt x="45" y="37"/>
                          </a:lnTo>
                          <a:lnTo>
                            <a:pt x="43" y="61"/>
                          </a:lnTo>
                        </a:path>
                      </a:pathLst>
                    </a:custGeom>
                    <a:noFill/>
                    <a:ln w="11113">
                      <a:solidFill>
                        <a:srgbClr val="0000FF"/>
                      </a:solidFill>
                      <a:round/>
                      <a:headEnd/>
                      <a:tailEnd/>
                    </a:ln>
                  </p:spPr>
                  <p:txBody>
                    <a:bodyPr/>
                    <a:lstStyle/>
                    <a:p>
                      <a:pPr defTabSz="457200"/>
                      <a:endParaRPr lang="en-US" dirty="0">
                        <a:solidFill>
                          <a:prstClr val="black"/>
                        </a:solidFill>
                      </a:endParaRPr>
                    </a:p>
                  </p:txBody>
                </p:sp>
              </p:grpSp>
              <p:sp>
                <p:nvSpPr>
                  <p:cNvPr id="9351" name="Text Box 427"/>
                  <p:cNvSpPr txBox="1">
                    <a:spLocks noChangeArrowheads="1"/>
                  </p:cNvSpPr>
                  <p:nvPr/>
                </p:nvSpPr>
                <p:spPr bwMode="auto">
                  <a:xfrm>
                    <a:off x="558" y="2468"/>
                    <a:ext cx="624" cy="180"/>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Add arc</a:t>
                    </a:r>
                  </a:p>
                </p:txBody>
              </p:sp>
            </p:grpSp>
          </p:grpSp>
          <p:grpSp>
            <p:nvGrpSpPr>
              <p:cNvPr id="10" name="Group 432"/>
              <p:cNvGrpSpPr>
                <a:grpSpLocks/>
              </p:cNvGrpSpPr>
              <p:nvPr/>
            </p:nvGrpSpPr>
            <p:grpSpPr bwMode="auto">
              <a:xfrm>
                <a:off x="198440" y="2346326"/>
                <a:ext cx="6067425" cy="3787779"/>
                <a:chOff x="125" y="1478"/>
                <a:chExt cx="3822" cy="2386"/>
              </a:xfrm>
            </p:grpSpPr>
            <p:grpSp>
              <p:nvGrpSpPr>
                <p:cNvPr id="11" name="Group 413"/>
                <p:cNvGrpSpPr>
                  <a:grpSpLocks/>
                </p:cNvGrpSpPr>
                <p:nvPr/>
              </p:nvGrpSpPr>
              <p:grpSpPr bwMode="auto">
                <a:xfrm>
                  <a:off x="1874" y="2195"/>
                  <a:ext cx="714" cy="291"/>
                  <a:chOff x="1913" y="2147"/>
                  <a:chExt cx="714" cy="291"/>
                </a:xfrm>
              </p:grpSpPr>
              <p:sp>
                <p:nvSpPr>
                  <p:cNvPr id="9331" name="Freeform 281"/>
                  <p:cNvSpPr>
                    <a:spLocks/>
                  </p:cNvSpPr>
                  <p:nvPr/>
                </p:nvSpPr>
                <p:spPr bwMode="auto">
                  <a:xfrm>
                    <a:off x="1913" y="2269"/>
                    <a:ext cx="432" cy="124"/>
                  </a:xfrm>
                  <a:custGeom>
                    <a:avLst/>
                    <a:gdLst>
                      <a:gd name="T0" fmla="*/ 0 w 432"/>
                      <a:gd name="T1" fmla="*/ 124 h 124"/>
                      <a:gd name="T2" fmla="*/ 432 w 432"/>
                      <a:gd name="T3" fmla="*/ 80 h 124"/>
                      <a:gd name="T4" fmla="*/ 352 w 432"/>
                      <a:gd name="T5" fmla="*/ 0 h 124"/>
                      <a:gd name="T6" fmla="*/ 0 w 432"/>
                      <a:gd name="T7" fmla="*/ 124 h 124"/>
                      <a:gd name="T8" fmla="*/ 0 60000 65536"/>
                      <a:gd name="T9" fmla="*/ 0 60000 65536"/>
                      <a:gd name="T10" fmla="*/ 0 60000 65536"/>
                      <a:gd name="T11" fmla="*/ 0 60000 65536"/>
                      <a:gd name="T12" fmla="*/ 0 w 432"/>
                      <a:gd name="T13" fmla="*/ 0 h 124"/>
                      <a:gd name="T14" fmla="*/ 432 w 432"/>
                      <a:gd name="T15" fmla="*/ 124 h 124"/>
                    </a:gdLst>
                    <a:ahLst/>
                    <a:cxnLst>
                      <a:cxn ang="T8">
                        <a:pos x="T0" y="T1"/>
                      </a:cxn>
                      <a:cxn ang="T9">
                        <a:pos x="T2" y="T3"/>
                      </a:cxn>
                      <a:cxn ang="T10">
                        <a:pos x="T4" y="T5"/>
                      </a:cxn>
                      <a:cxn ang="T11">
                        <a:pos x="T6" y="T7"/>
                      </a:cxn>
                    </a:cxnLst>
                    <a:rect l="T12" t="T13" r="T14" b="T15"/>
                    <a:pathLst>
                      <a:path w="432" h="124">
                        <a:moveTo>
                          <a:pt x="0" y="124"/>
                        </a:moveTo>
                        <a:lnTo>
                          <a:pt x="432" y="80"/>
                        </a:lnTo>
                        <a:lnTo>
                          <a:pt x="352" y="0"/>
                        </a:lnTo>
                        <a:lnTo>
                          <a:pt x="0" y="124"/>
                        </a:lnTo>
                        <a:close/>
                      </a:path>
                    </a:pathLst>
                  </a:custGeom>
                  <a:solidFill>
                    <a:srgbClr val="BFBFBF"/>
                  </a:solidFill>
                  <a:ln w="0">
                    <a:solidFill>
                      <a:srgbClr val="BFBFBF"/>
                    </a:solidFill>
                    <a:round/>
                    <a:headEnd/>
                    <a:tailEnd/>
                  </a:ln>
                </p:spPr>
                <p:txBody>
                  <a:bodyPr/>
                  <a:lstStyle/>
                  <a:p>
                    <a:pPr defTabSz="457200"/>
                    <a:endParaRPr lang="en-US" dirty="0">
                      <a:solidFill>
                        <a:prstClr val="black"/>
                      </a:solidFill>
                    </a:endParaRPr>
                  </a:p>
                </p:txBody>
              </p:sp>
              <p:sp>
                <p:nvSpPr>
                  <p:cNvPr id="9332" name="Line 23"/>
                  <p:cNvSpPr>
                    <a:spLocks noChangeShapeType="1"/>
                  </p:cNvSpPr>
                  <p:nvPr/>
                </p:nvSpPr>
                <p:spPr bwMode="auto">
                  <a:xfrm>
                    <a:off x="2087" y="2180"/>
                    <a:ext cx="199" cy="97"/>
                  </a:xfrm>
                  <a:prstGeom prst="line">
                    <a:avLst/>
                  </a:prstGeom>
                  <a:noFill/>
                  <a:ln w="23813">
                    <a:solidFill>
                      <a:srgbClr val="FF0000"/>
                    </a:solidFill>
                    <a:round/>
                    <a:headEnd/>
                    <a:tailEnd/>
                  </a:ln>
                </p:spPr>
                <p:txBody>
                  <a:bodyPr/>
                  <a:lstStyle/>
                  <a:p>
                    <a:pPr defTabSz="457200"/>
                    <a:endParaRPr lang="en-US" dirty="0">
                      <a:solidFill>
                        <a:prstClr val="black"/>
                      </a:solidFill>
                    </a:endParaRPr>
                  </a:p>
                </p:txBody>
              </p:sp>
              <p:grpSp>
                <p:nvGrpSpPr>
                  <p:cNvPr id="12" name="Group 397"/>
                  <p:cNvGrpSpPr>
                    <a:grpSpLocks/>
                  </p:cNvGrpSpPr>
                  <p:nvPr/>
                </p:nvGrpSpPr>
                <p:grpSpPr bwMode="auto">
                  <a:xfrm>
                    <a:off x="2132" y="2147"/>
                    <a:ext cx="495" cy="291"/>
                    <a:chOff x="2132" y="2147"/>
                    <a:chExt cx="495" cy="291"/>
                  </a:xfrm>
                </p:grpSpPr>
                <p:sp>
                  <p:nvSpPr>
                    <p:cNvPr id="9334" name="Line 170"/>
                    <p:cNvSpPr>
                      <a:spLocks noChangeShapeType="1"/>
                    </p:cNvSpPr>
                    <p:nvPr/>
                  </p:nvSpPr>
                  <p:spPr bwMode="auto">
                    <a:xfrm>
                      <a:off x="2378" y="2319"/>
                      <a:ext cx="249" cy="119"/>
                    </a:xfrm>
                    <a:prstGeom prst="line">
                      <a:avLst/>
                    </a:prstGeom>
                    <a:noFill/>
                    <a:ln w="23813">
                      <a:solidFill>
                        <a:srgbClr val="FF0000"/>
                      </a:solidFill>
                      <a:round/>
                      <a:headEnd/>
                      <a:tailEnd/>
                    </a:ln>
                  </p:spPr>
                  <p:txBody>
                    <a:bodyPr/>
                    <a:lstStyle/>
                    <a:p>
                      <a:pPr defTabSz="457200"/>
                      <a:endParaRPr lang="en-US" dirty="0">
                        <a:solidFill>
                          <a:prstClr val="black"/>
                        </a:solidFill>
                      </a:endParaRPr>
                    </a:p>
                  </p:txBody>
                </p:sp>
                <p:sp>
                  <p:nvSpPr>
                    <p:cNvPr id="9335" name="Line 51"/>
                    <p:cNvSpPr>
                      <a:spLocks noChangeShapeType="1"/>
                    </p:cNvSpPr>
                    <p:nvPr/>
                  </p:nvSpPr>
                  <p:spPr bwMode="auto">
                    <a:xfrm flipV="1">
                      <a:off x="2132" y="2147"/>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36" name="Freeform 157"/>
                    <p:cNvSpPr>
                      <a:spLocks/>
                    </p:cNvSpPr>
                    <p:nvPr/>
                  </p:nvSpPr>
                  <p:spPr bwMode="auto">
                    <a:xfrm>
                      <a:off x="2288" y="2199"/>
                      <a:ext cx="263" cy="74"/>
                    </a:xfrm>
                    <a:custGeom>
                      <a:avLst/>
                      <a:gdLst>
                        <a:gd name="T0" fmla="*/ 72 w 263"/>
                        <a:gd name="T1" fmla="*/ 5 h 74"/>
                        <a:gd name="T2" fmla="*/ 0 w 263"/>
                        <a:gd name="T3" fmla="*/ 39 h 74"/>
                        <a:gd name="T4" fmla="*/ 68 w 263"/>
                        <a:gd name="T5" fmla="*/ 70 h 74"/>
                        <a:gd name="T6" fmla="*/ 139 w 263"/>
                        <a:gd name="T7" fmla="*/ 39 h 74"/>
                        <a:gd name="T8" fmla="*/ 191 w 263"/>
                        <a:gd name="T9" fmla="*/ 74 h 74"/>
                        <a:gd name="T10" fmla="*/ 263 w 263"/>
                        <a:gd name="T11" fmla="*/ 39 h 74"/>
                        <a:gd name="T12" fmla="*/ 194 w 263"/>
                        <a:gd name="T13" fmla="*/ 0 h 74"/>
                        <a:gd name="T14" fmla="*/ 126 w 263"/>
                        <a:gd name="T15" fmla="*/ 31 h 74"/>
                        <a:gd name="T16" fmla="*/ 72 w 263"/>
                        <a:gd name="T17" fmla="*/ 5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5"/>
                          </a:moveTo>
                          <a:lnTo>
                            <a:pt x="0" y="39"/>
                          </a:lnTo>
                          <a:lnTo>
                            <a:pt x="68" y="70"/>
                          </a:lnTo>
                          <a:lnTo>
                            <a:pt x="139" y="39"/>
                          </a:lnTo>
                          <a:lnTo>
                            <a:pt x="191" y="74"/>
                          </a:lnTo>
                          <a:lnTo>
                            <a:pt x="263" y="39"/>
                          </a:lnTo>
                          <a:lnTo>
                            <a:pt x="194" y="0"/>
                          </a:lnTo>
                          <a:lnTo>
                            <a:pt x="126" y="31"/>
                          </a:lnTo>
                          <a:lnTo>
                            <a:pt x="72" y="5"/>
                          </a:lnTo>
                          <a:close/>
                        </a:path>
                      </a:pathLst>
                    </a:custGeom>
                    <a:solidFill>
                      <a:srgbClr val="80FFFF"/>
                    </a:solidFill>
                    <a:ln w="0">
                      <a:solidFill>
                        <a:srgbClr val="80FFFF"/>
                      </a:solidFill>
                      <a:round/>
                      <a:headEnd/>
                      <a:tailEnd/>
                    </a:ln>
                  </p:spPr>
                  <p:txBody>
                    <a:bodyPr/>
                    <a:lstStyle/>
                    <a:p>
                      <a:pPr defTabSz="457200"/>
                      <a:endParaRPr lang="en-US" dirty="0">
                        <a:solidFill>
                          <a:prstClr val="black"/>
                        </a:solidFill>
                      </a:endParaRPr>
                    </a:p>
                  </p:txBody>
                </p:sp>
                <p:sp>
                  <p:nvSpPr>
                    <p:cNvPr id="9337" name="Freeform 158"/>
                    <p:cNvSpPr>
                      <a:spLocks/>
                    </p:cNvSpPr>
                    <p:nvPr/>
                  </p:nvSpPr>
                  <p:spPr bwMode="auto">
                    <a:xfrm>
                      <a:off x="2158" y="2199"/>
                      <a:ext cx="263" cy="74"/>
                    </a:xfrm>
                    <a:custGeom>
                      <a:avLst/>
                      <a:gdLst>
                        <a:gd name="T0" fmla="*/ 74 w 263"/>
                        <a:gd name="T1" fmla="*/ 5 h 74"/>
                        <a:gd name="T2" fmla="*/ 0 w 263"/>
                        <a:gd name="T3" fmla="*/ 39 h 74"/>
                        <a:gd name="T4" fmla="*/ 68 w 263"/>
                        <a:gd name="T5" fmla="*/ 70 h 74"/>
                        <a:gd name="T6" fmla="*/ 139 w 263"/>
                        <a:gd name="T7" fmla="*/ 39 h 74"/>
                        <a:gd name="T8" fmla="*/ 193 w 263"/>
                        <a:gd name="T9" fmla="*/ 74 h 74"/>
                        <a:gd name="T10" fmla="*/ 263 w 263"/>
                        <a:gd name="T11" fmla="*/ 39 h 74"/>
                        <a:gd name="T12" fmla="*/ 194 w 263"/>
                        <a:gd name="T13" fmla="*/ 0 h 74"/>
                        <a:gd name="T14" fmla="*/ 128 w 263"/>
                        <a:gd name="T15" fmla="*/ 31 h 74"/>
                        <a:gd name="T16" fmla="*/ 74 w 263"/>
                        <a:gd name="T17" fmla="*/ 5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5"/>
                          </a:moveTo>
                          <a:lnTo>
                            <a:pt x="0" y="39"/>
                          </a:lnTo>
                          <a:lnTo>
                            <a:pt x="68" y="70"/>
                          </a:lnTo>
                          <a:lnTo>
                            <a:pt x="139" y="39"/>
                          </a:lnTo>
                          <a:lnTo>
                            <a:pt x="193" y="74"/>
                          </a:lnTo>
                          <a:lnTo>
                            <a:pt x="263" y="39"/>
                          </a:lnTo>
                          <a:lnTo>
                            <a:pt x="194" y="0"/>
                          </a:lnTo>
                          <a:lnTo>
                            <a:pt x="128" y="31"/>
                          </a:lnTo>
                          <a:lnTo>
                            <a:pt x="74" y="5"/>
                          </a:lnTo>
                          <a:close/>
                        </a:path>
                      </a:pathLst>
                    </a:custGeom>
                    <a:solidFill>
                      <a:srgbClr val="80FFFF"/>
                    </a:solidFill>
                    <a:ln w="0">
                      <a:solidFill>
                        <a:srgbClr val="80FFFF"/>
                      </a:solidFill>
                      <a:round/>
                      <a:headEnd/>
                      <a:tailEnd/>
                    </a:ln>
                  </p:spPr>
                  <p:txBody>
                    <a:bodyPr/>
                    <a:lstStyle/>
                    <a:p>
                      <a:pPr defTabSz="457200"/>
                      <a:endParaRPr lang="en-US" dirty="0">
                        <a:solidFill>
                          <a:prstClr val="black"/>
                        </a:solidFill>
                      </a:endParaRPr>
                    </a:p>
                  </p:txBody>
                </p:sp>
                <p:sp>
                  <p:nvSpPr>
                    <p:cNvPr id="9338" name="Freeform 282"/>
                    <p:cNvSpPr>
                      <a:spLocks/>
                    </p:cNvSpPr>
                    <p:nvPr/>
                  </p:nvSpPr>
                  <p:spPr bwMode="auto">
                    <a:xfrm>
                      <a:off x="2356" y="2234"/>
                      <a:ext cx="72" cy="117"/>
                    </a:xfrm>
                    <a:custGeom>
                      <a:avLst/>
                      <a:gdLst>
                        <a:gd name="T0" fmla="*/ 0 w 72"/>
                        <a:gd name="T1" fmla="*/ 117 h 117"/>
                        <a:gd name="T2" fmla="*/ 0 w 72"/>
                        <a:gd name="T3" fmla="*/ 33 h 117"/>
                        <a:gd name="T4" fmla="*/ 72 w 72"/>
                        <a:gd name="T5" fmla="*/ 0 h 117"/>
                        <a:gd name="T6" fmla="*/ 72 w 72"/>
                        <a:gd name="T7" fmla="*/ 83 h 117"/>
                        <a:gd name="T8" fmla="*/ 0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0" y="117"/>
                          </a:moveTo>
                          <a:lnTo>
                            <a:pt x="0" y="33"/>
                          </a:lnTo>
                          <a:lnTo>
                            <a:pt x="72" y="0"/>
                          </a:lnTo>
                          <a:lnTo>
                            <a:pt x="72" y="83"/>
                          </a:lnTo>
                          <a:lnTo>
                            <a:pt x="0" y="117"/>
                          </a:lnTo>
                          <a:close/>
                        </a:path>
                      </a:pathLst>
                    </a:custGeom>
                    <a:solidFill>
                      <a:srgbClr val="707070"/>
                    </a:solidFill>
                    <a:ln w="0">
                      <a:solidFill>
                        <a:srgbClr val="707070"/>
                      </a:solidFill>
                      <a:round/>
                      <a:headEnd/>
                      <a:tailEnd/>
                    </a:ln>
                  </p:spPr>
                  <p:txBody>
                    <a:bodyPr/>
                    <a:lstStyle/>
                    <a:p>
                      <a:pPr defTabSz="457200"/>
                      <a:endParaRPr lang="en-US" dirty="0">
                        <a:solidFill>
                          <a:prstClr val="black"/>
                        </a:solidFill>
                      </a:endParaRPr>
                    </a:p>
                  </p:txBody>
                </p:sp>
                <p:sp>
                  <p:nvSpPr>
                    <p:cNvPr id="9339" name="Freeform 283"/>
                    <p:cNvSpPr>
                      <a:spLocks/>
                    </p:cNvSpPr>
                    <p:nvPr/>
                  </p:nvSpPr>
                  <p:spPr bwMode="auto">
                    <a:xfrm>
                      <a:off x="2428" y="2236"/>
                      <a:ext cx="51" cy="113"/>
                    </a:xfrm>
                    <a:custGeom>
                      <a:avLst/>
                      <a:gdLst>
                        <a:gd name="T0" fmla="*/ 51 w 51"/>
                        <a:gd name="T1" fmla="*/ 113 h 113"/>
                        <a:gd name="T2" fmla="*/ 51 w 51"/>
                        <a:gd name="T3" fmla="*/ 31 h 113"/>
                        <a:gd name="T4" fmla="*/ 0 w 51"/>
                        <a:gd name="T5" fmla="*/ 0 h 113"/>
                        <a:gd name="T6" fmla="*/ 0 w 51"/>
                        <a:gd name="T7" fmla="*/ 81 h 113"/>
                        <a:gd name="T8" fmla="*/ 51 w 51"/>
                        <a:gd name="T9" fmla="*/ 113 h 113"/>
                        <a:gd name="T10" fmla="*/ 0 60000 65536"/>
                        <a:gd name="T11" fmla="*/ 0 60000 65536"/>
                        <a:gd name="T12" fmla="*/ 0 60000 65536"/>
                        <a:gd name="T13" fmla="*/ 0 60000 65536"/>
                        <a:gd name="T14" fmla="*/ 0 60000 65536"/>
                        <a:gd name="T15" fmla="*/ 0 w 51"/>
                        <a:gd name="T16" fmla="*/ 0 h 113"/>
                        <a:gd name="T17" fmla="*/ 51 w 51"/>
                        <a:gd name="T18" fmla="*/ 113 h 113"/>
                      </a:gdLst>
                      <a:ahLst/>
                      <a:cxnLst>
                        <a:cxn ang="T10">
                          <a:pos x="T0" y="T1"/>
                        </a:cxn>
                        <a:cxn ang="T11">
                          <a:pos x="T2" y="T3"/>
                        </a:cxn>
                        <a:cxn ang="T12">
                          <a:pos x="T4" y="T5"/>
                        </a:cxn>
                        <a:cxn ang="T13">
                          <a:pos x="T6" y="T7"/>
                        </a:cxn>
                        <a:cxn ang="T14">
                          <a:pos x="T8" y="T9"/>
                        </a:cxn>
                      </a:cxnLst>
                      <a:rect l="T15" t="T16" r="T17" b="T18"/>
                      <a:pathLst>
                        <a:path w="51" h="113">
                          <a:moveTo>
                            <a:pt x="51" y="113"/>
                          </a:moveTo>
                          <a:lnTo>
                            <a:pt x="51" y="31"/>
                          </a:lnTo>
                          <a:lnTo>
                            <a:pt x="0" y="0"/>
                          </a:lnTo>
                          <a:lnTo>
                            <a:pt x="0" y="81"/>
                          </a:lnTo>
                          <a:lnTo>
                            <a:pt x="51" y="113"/>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340" name="Freeform 284"/>
                    <p:cNvSpPr>
                      <a:spLocks/>
                    </p:cNvSpPr>
                    <p:nvPr/>
                  </p:nvSpPr>
                  <p:spPr bwMode="auto">
                    <a:xfrm>
                      <a:off x="2479" y="2234"/>
                      <a:ext cx="72" cy="117"/>
                    </a:xfrm>
                    <a:custGeom>
                      <a:avLst/>
                      <a:gdLst>
                        <a:gd name="T0" fmla="*/ 0 w 72"/>
                        <a:gd name="T1" fmla="*/ 117 h 117"/>
                        <a:gd name="T2" fmla="*/ 0 w 72"/>
                        <a:gd name="T3" fmla="*/ 33 h 117"/>
                        <a:gd name="T4" fmla="*/ 72 w 72"/>
                        <a:gd name="T5" fmla="*/ 0 h 117"/>
                        <a:gd name="T6" fmla="*/ 72 w 72"/>
                        <a:gd name="T7" fmla="*/ 83 h 117"/>
                        <a:gd name="T8" fmla="*/ 0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0" y="117"/>
                          </a:moveTo>
                          <a:lnTo>
                            <a:pt x="0" y="33"/>
                          </a:lnTo>
                          <a:lnTo>
                            <a:pt x="72" y="0"/>
                          </a:lnTo>
                          <a:lnTo>
                            <a:pt x="72" y="83"/>
                          </a:lnTo>
                          <a:lnTo>
                            <a:pt x="0" y="117"/>
                          </a:lnTo>
                          <a:close/>
                        </a:path>
                      </a:pathLst>
                    </a:custGeom>
                    <a:solidFill>
                      <a:srgbClr val="707070"/>
                    </a:solidFill>
                    <a:ln w="0">
                      <a:solidFill>
                        <a:srgbClr val="707070"/>
                      </a:solidFill>
                      <a:round/>
                      <a:headEnd/>
                      <a:tailEnd/>
                    </a:ln>
                  </p:spPr>
                  <p:txBody>
                    <a:bodyPr/>
                    <a:lstStyle/>
                    <a:p>
                      <a:pPr defTabSz="457200"/>
                      <a:endParaRPr lang="en-US" dirty="0">
                        <a:solidFill>
                          <a:prstClr val="black"/>
                        </a:solidFill>
                      </a:endParaRPr>
                    </a:p>
                  </p:txBody>
                </p:sp>
                <p:sp>
                  <p:nvSpPr>
                    <p:cNvPr id="9341" name="Freeform 285"/>
                    <p:cNvSpPr>
                      <a:spLocks/>
                    </p:cNvSpPr>
                    <p:nvPr/>
                  </p:nvSpPr>
                  <p:spPr bwMode="auto">
                    <a:xfrm>
                      <a:off x="2288" y="2193"/>
                      <a:ext cx="263" cy="74"/>
                    </a:xfrm>
                    <a:custGeom>
                      <a:avLst/>
                      <a:gdLst>
                        <a:gd name="T0" fmla="*/ 72 w 263"/>
                        <a:gd name="T1" fmla="*/ 6 h 74"/>
                        <a:gd name="T2" fmla="*/ 0 w 263"/>
                        <a:gd name="T3" fmla="*/ 39 h 74"/>
                        <a:gd name="T4" fmla="*/ 68 w 263"/>
                        <a:gd name="T5" fmla="*/ 72 h 74"/>
                        <a:gd name="T6" fmla="*/ 139 w 263"/>
                        <a:gd name="T7" fmla="*/ 39 h 74"/>
                        <a:gd name="T8" fmla="*/ 191 w 263"/>
                        <a:gd name="T9" fmla="*/ 74 h 74"/>
                        <a:gd name="T10" fmla="*/ 263 w 263"/>
                        <a:gd name="T11" fmla="*/ 39 h 74"/>
                        <a:gd name="T12" fmla="*/ 194 w 263"/>
                        <a:gd name="T13" fmla="*/ 0 h 74"/>
                        <a:gd name="T14" fmla="*/ 126 w 263"/>
                        <a:gd name="T15" fmla="*/ 32 h 74"/>
                        <a:gd name="T16" fmla="*/ 72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6"/>
                          </a:moveTo>
                          <a:lnTo>
                            <a:pt x="0" y="39"/>
                          </a:lnTo>
                          <a:lnTo>
                            <a:pt x="68" y="72"/>
                          </a:lnTo>
                          <a:lnTo>
                            <a:pt x="139" y="39"/>
                          </a:lnTo>
                          <a:lnTo>
                            <a:pt x="191" y="74"/>
                          </a:lnTo>
                          <a:lnTo>
                            <a:pt x="263" y="39"/>
                          </a:lnTo>
                          <a:lnTo>
                            <a:pt x="194" y="0"/>
                          </a:lnTo>
                          <a:lnTo>
                            <a:pt x="126" y="32"/>
                          </a:lnTo>
                          <a:lnTo>
                            <a:pt x="72" y="6"/>
                          </a:lnTo>
                          <a:close/>
                        </a:path>
                      </a:pathLst>
                    </a:custGeom>
                    <a:solidFill>
                      <a:srgbClr val="ABABAB"/>
                    </a:solidFill>
                    <a:ln w="0">
                      <a:solidFill>
                        <a:srgbClr val="ABABAB"/>
                      </a:solidFill>
                      <a:round/>
                      <a:headEnd/>
                      <a:tailEnd/>
                    </a:ln>
                  </p:spPr>
                  <p:txBody>
                    <a:bodyPr/>
                    <a:lstStyle/>
                    <a:p>
                      <a:pPr defTabSz="457200"/>
                      <a:endParaRPr lang="en-US" dirty="0">
                        <a:solidFill>
                          <a:prstClr val="black"/>
                        </a:solidFill>
                      </a:endParaRPr>
                    </a:p>
                  </p:txBody>
                </p:sp>
                <p:sp>
                  <p:nvSpPr>
                    <p:cNvPr id="9342" name="Freeform 286"/>
                    <p:cNvSpPr>
                      <a:spLocks/>
                    </p:cNvSpPr>
                    <p:nvPr/>
                  </p:nvSpPr>
                  <p:spPr bwMode="auto">
                    <a:xfrm>
                      <a:off x="2288" y="2193"/>
                      <a:ext cx="263" cy="74"/>
                    </a:xfrm>
                    <a:custGeom>
                      <a:avLst/>
                      <a:gdLst>
                        <a:gd name="T0" fmla="*/ 72 w 263"/>
                        <a:gd name="T1" fmla="*/ 6 h 74"/>
                        <a:gd name="T2" fmla="*/ 0 w 263"/>
                        <a:gd name="T3" fmla="*/ 39 h 74"/>
                        <a:gd name="T4" fmla="*/ 68 w 263"/>
                        <a:gd name="T5" fmla="*/ 72 h 74"/>
                        <a:gd name="T6" fmla="*/ 139 w 263"/>
                        <a:gd name="T7" fmla="*/ 39 h 74"/>
                        <a:gd name="T8" fmla="*/ 191 w 263"/>
                        <a:gd name="T9" fmla="*/ 74 h 74"/>
                        <a:gd name="T10" fmla="*/ 263 w 263"/>
                        <a:gd name="T11" fmla="*/ 39 h 74"/>
                        <a:gd name="T12" fmla="*/ 194 w 263"/>
                        <a:gd name="T13" fmla="*/ 0 h 74"/>
                        <a:gd name="T14" fmla="*/ 126 w 263"/>
                        <a:gd name="T15" fmla="*/ 32 h 74"/>
                        <a:gd name="T16" fmla="*/ 72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6"/>
                          </a:moveTo>
                          <a:lnTo>
                            <a:pt x="0" y="39"/>
                          </a:lnTo>
                          <a:lnTo>
                            <a:pt x="68" y="72"/>
                          </a:lnTo>
                          <a:lnTo>
                            <a:pt x="139" y="39"/>
                          </a:lnTo>
                          <a:lnTo>
                            <a:pt x="191" y="74"/>
                          </a:lnTo>
                          <a:lnTo>
                            <a:pt x="263" y="39"/>
                          </a:lnTo>
                          <a:lnTo>
                            <a:pt x="194" y="0"/>
                          </a:lnTo>
                          <a:lnTo>
                            <a:pt x="126" y="32"/>
                          </a:lnTo>
                          <a:lnTo>
                            <a:pt x="72" y="6"/>
                          </a:lnTo>
                        </a:path>
                      </a:pathLst>
                    </a:custGeom>
                    <a:noFill/>
                    <a:ln w="3175">
                      <a:solidFill>
                        <a:srgbClr val="000000"/>
                      </a:solidFill>
                      <a:round/>
                      <a:headEnd/>
                      <a:tailEnd/>
                    </a:ln>
                  </p:spPr>
                  <p:txBody>
                    <a:bodyPr/>
                    <a:lstStyle/>
                    <a:p>
                      <a:pPr defTabSz="457200"/>
                      <a:endParaRPr lang="en-US" dirty="0">
                        <a:solidFill>
                          <a:prstClr val="black"/>
                        </a:solidFill>
                      </a:endParaRPr>
                    </a:p>
                  </p:txBody>
                </p:sp>
                <p:sp>
                  <p:nvSpPr>
                    <p:cNvPr id="9343" name="Freeform 287"/>
                    <p:cNvSpPr>
                      <a:spLocks/>
                    </p:cNvSpPr>
                    <p:nvPr/>
                  </p:nvSpPr>
                  <p:spPr bwMode="auto">
                    <a:xfrm>
                      <a:off x="2156" y="2234"/>
                      <a:ext cx="72" cy="117"/>
                    </a:xfrm>
                    <a:custGeom>
                      <a:avLst/>
                      <a:gdLst>
                        <a:gd name="T0" fmla="*/ 72 w 72"/>
                        <a:gd name="T1" fmla="*/ 117 h 117"/>
                        <a:gd name="T2" fmla="*/ 72 w 72"/>
                        <a:gd name="T3" fmla="*/ 33 h 117"/>
                        <a:gd name="T4" fmla="*/ 0 w 72"/>
                        <a:gd name="T5" fmla="*/ 0 h 117"/>
                        <a:gd name="T6" fmla="*/ 0 w 72"/>
                        <a:gd name="T7" fmla="*/ 83 h 117"/>
                        <a:gd name="T8" fmla="*/ 72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72" y="117"/>
                          </a:moveTo>
                          <a:lnTo>
                            <a:pt x="72" y="33"/>
                          </a:lnTo>
                          <a:lnTo>
                            <a:pt x="0" y="0"/>
                          </a:lnTo>
                          <a:lnTo>
                            <a:pt x="0" y="83"/>
                          </a:lnTo>
                          <a:lnTo>
                            <a:pt x="72" y="117"/>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344" name="Freeform 288"/>
                    <p:cNvSpPr>
                      <a:spLocks/>
                    </p:cNvSpPr>
                    <p:nvPr/>
                  </p:nvSpPr>
                  <p:spPr bwMode="auto">
                    <a:xfrm>
                      <a:off x="2228" y="2234"/>
                      <a:ext cx="71" cy="117"/>
                    </a:xfrm>
                    <a:custGeom>
                      <a:avLst/>
                      <a:gdLst>
                        <a:gd name="T0" fmla="*/ 0 w 71"/>
                        <a:gd name="T1" fmla="*/ 117 h 117"/>
                        <a:gd name="T2" fmla="*/ 0 w 71"/>
                        <a:gd name="T3" fmla="*/ 33 h 117"/>
                        <a:gd name="T4" fmla="*/ 71 w 71"/>
                        <a:gd name="T5" fmla="*/ 0 h 117"/>
                        <a:gd name="T6" fmla="*/ 71 w 71"/>
                        <a:gd name="T7" fmla="*/ 83 h 117"/>
                        <a:gd name="T8" fmla="*/ 0 w 71"/>
                        <a:gd name="T9" fmla="*/ 117 h 117"/>
                        <a:gd name="T10" fmla="*/ 0 60000 65536"/>
                        <a:gd name="T11" fmla="*/ 0 60000 65536"/>
                        <a:gd name="T12" fmla="*/ 0 60000 65536"/>
                        <a:gd name="T13" fmla="*/ 0 60000 65536"/>
                        <a:gd name="T14" fmla="*/ 0 60000 65536"/>
                        <a:gd name="T15" fmla="*/ 0 w 71"/>
                        <a:gd name="T16" fmla="*/ 0 h 117"/>
                        <a:gd name="T17" fmla="*/ 71 w 71"/>
                        <a:gd name="T18" fmla="*/ 117 h 117"/>
                      </a:gdLst>
                      <a:ahLst/>
                      <a:cxnLst>
                        <a:cxn ang="T10">
                          <a:pos x="T0" y="T1"/>
                        </a:cxn>
                        <a:cxn ang="T11">
                          <a:pos x="T2" y="T3"/>
                        </a:cxn>
                        <a:cxn ang="T12">
                          <a:pos x="T4" y="T5"/>
                        </a:cxn>
                        <a:cxn ang="T13">
                          <a:pos x="T6" y="T7"/>
                        </a:cxn>
                        <a:cxn ang="T14">
                          <a:pos x="T8" y="T9"/>
                        </a:cxn>
                      </a:cxnLst>
                      <a:rect l="T15" t="T16" r="T17" b="T18"/>
                      <a:pathLst>
                        <a:path w="71" h="117">
                          <a:moveTo>
                            <a:pt x="0" y="117"/>
                          </a:moveTo>
                          <a:lnTo>
                            <a:pt x="0" y="33"/>
                          </a:lnTo>
                          <a:lnTo>
                            <a:pt x="71" y="0"/>
                          </a:lnTo>
                          <a:lnTo>
                            <a:pt x="71" y="83"/>
                          </a:lnTo>
                          <a:lnTo>
                            <a:pt x="0" y="117"/>
                          </a:lnTo>
                          <a:close/>
                        </a:path>
                      </a:pathLst>
                    </a:custGeom>
                    <a:solidFill>
                      <a:srgbClr val="707070"/>
                    </a:solidFill>
                    <a:ln w="0">
                      <a:solidFill>
                        <a:srgbClr val="707070"/>
                      </a:solidFill>
                      <a:round/>
                      <a:headEnd/>
                      <a:tailEnd/>
                    </a:ln>
                  </p:spPr>
                  <p:txBody>
                    <a:bodyPr/>
                    <a:lstStyle/>
                    <a:p>
                      <a:pPr defTabSz="457200"/>
                      <a:endParaRPr lang="en-US" dirty="0">
                        <a:solidFill>
                          <a:prstClr val="black"/>
                        </a:solidFill>
                      </a:endParaRPr>
                    </a:p>
                  </p:txBody>
                </p:sp>
                <p:sp>
                  <p:nvSpPr>
                    <p:cNvPr id="9345" name="Freeform 289"/>
                    <p:cNvSpPr>
                      <a:spLocks/>
                    </p:cNvSpPr>
                    <p:nvPr/>
                  </p:nvSpPr>
                  <p:spPr bwMode="auto">
                    <a:xfrm>
                      <a:off x="2158" y="2193"/>
                      <a:ext cx="263" cy="74"/>
                    </a:xfrm>
                    <a:custGeom>
                      <a:avLst/>
                      <a:gdLst>
                        <a:gd name="T0" fmla="*/ 74 w 263"/>
                        <a:gd name="T1" fmla="*/ 6 h 74"/>
                        <a:gd name="T2" fmla="*/ 0 w 263"/>
                        <a:gd name="T3" fmla="*/ 39 h 74"/>
                        <a:gd name="T4" fmla="*/ 68 w 263"/>
                        <a:gd name="T5" fmla="*/ 72 h 74"/>
                        <a:gd name="T6" fmla="*/ 139 w 263"/>
                        <a:gd name="T7" fmla="*/ 39 h 74"/>
                        <a:gd name="T8" fmla="*/ 193 w 263"/>
                        <a:gd name="T9" fmla="*/ 74 h 74"/>
                        <a:gd name="T10" fmla="*/ 263 w 263"/>
                        <a:gd name="T11" fmla="*/ 39 h 74"/>
                        <a:gd name="T12" fmla="*/ 194 w 263"/>
                        <a:gd name="T13" fmla="*/ 0 h 74"/>
                        <a:gd name="T14" fmla="*/ 128 w 263"/>
                        <a:gd name="T15" fmla="*/ 32 h 74"/>
                        <a:gd name="T16" fmla="*/ 74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close/>
                        </a:path>
                      </a:pathLst>
                    </a:custGeom>
                    <a:solidFill>
                      <a:srgbClr val="ABABAB"/>
                    </a:solidFill>
                    <a:ln w="0">
                      <a:solidFill>
                        <a:srgbClr val="ABABAB"/>
                      </a:solidFill>
                      <a:round/>
                      <a:headEnd/>
                      <a:tailEnd/>
                    </a:ln>
                  </p:spPr>
                  <p:txBody>
                    <a:bodyPr/>
                    <a:lstStyle/>
                    <a:p>
                      <a:pPr defTabSz="457200"/>
                      <a:endParaRPr lang="en-US" dirty="0">
                        <a:solidFill>
                          <a:prstClr val="black"/>
                        </a:solidFill>
                      </a:endParaRPr>
                    </a:p>
                  </p:txBody>
                </p:sp>
                <p:sp>
                  <p:nvSpPr>
                    <p:cNvPr id="9346" name="Freeform 290"/>
                    <p:cNvSpPr>
                      <a:spLocks/>
                    </p:cNvSpPr>
                    <p:nvPr/>
                  </p:nvSpPr>
                  <p:spPr bwMode="auto">
                    <a:xfrm>
                      <a:off x="2158" y="2193"/>
                      <a:ext cx="263" cy="74"/>
                    </a:xfrm>
                    <a:custGeom>
                      <a:avLst/>
                      <a:gdLst>
                        <a:gd name="T0" fmla="*/ 74 w 263"/>
                        <a:gd name="T1" fmla="*/ 6 h 74"/>
                        <a:gd name="T2" fmla="*/ 0 w 263"/>
                        <a:gd name="T3" fmla="*/ 39 h 74"/>
                        <a:gd name="T4" fmla="*/ 68 w 263"/>
                        <a:gd name="T5" fmla="*/ 72 h 74"/>
                        <a:gd name="T6" fmla="*/ 139 w 263"/>
                        <a:gd name="T7" fmla="*/ 39 h 74"/>
                        <a:gd name="T8" fmla="*/ 193 w 263"/>
                        <a:gd name="T9" fmla="*/ 74 h 74"/>
                        <a:gd name="T10" fmla="*/ 263 w 263"/>
                        <a:gd name="T11" fmla="*/ 39 h 74"/>
                        <a:gd name="T12" fmla="*/ 194 w 263"/>
                        <a:gd name="T13" fmla="*/ 0 h 74"/>
                        <a:gd name="T14" fmla="*/ 128 w 263"/>
                        <a:gd name="T15" fmla="*/ 32 h 74"/>
                        <a:gd name="T16" fmla="*/ 74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path>
                      </a:pathLst>
                    </a:custGeom>
                    <a:noFill/>
                    <a:ln w="3175">
                      <a:solidFill>
                        <a:srgbClr val="000000"/>
                      </a:solidFill>
                      <a:round/>
                      <a:headEnd/>
                      <a:tailEnd/>
                    </a:ln>
                  </p:spPr>
                  <p:txBody>
                    <a:bodyPr/>
                    <a:lstStyle/>
                    <a:p>
                      <a:pPr defTabSz="457200"/>
                      <a:endParaRPr lang="en-US" dirty="0">
                        <a:solidFill>
                          <a:prstClr val="black"/>
                        </a:solidFill>
                      </a:endParaRPr>
                    </a:p>
                  </p:txBody>
                </p:sp>
                <p:sp>
                  <p:nvSpPr>
                    <p:cNvPr id="9347" name="Freeform 291"/>
                    <p:cNvSpPr>
                      <a:spLocks/>
                    </p:cNvSpPr>
                    <p:nvPr/>
                  </p:nvSpPr>
                  <p:spPr bwMode="auto">
                    <a:xfrm>
                      <a:off x="2291" y="2239"/>
                      <a:ext cx="73" cy="117"/>
                    </a:xfrm>
                    <a:custGeom>
                      <a:avLst/>
                      <a:gdLst>
                        <a:gd name="T0" fmla="*/ 73 w 73"/>
                        <a:gd name="T1" fmla="*/ 117 h 117"/>
                        <a:gd name="T2" fmla="*/ 73 w 73"/>
                        <a:gd name="T3" fmla="*/ 36 h 117"/>
                        <a:gd name="T4" fmla="*/ 0 w 73"/>
                        <a:gd name="T5" fmla="*/ 0 h 117"/>
                        <a:gd name="T6" fmla="*/ 0 w 73"/>
                        <a:gd name="T7" fmla="*/ 84 h 117"/>
                        <a:gd name="T8" fmla="*/ 73 w 73"/>
                        <a:gd name="T9" fmla="*/ 117 h 117"/>
                        <a:gd name="T10" fmla="*/ 0 60000 65536"/>
                        <a:gd name="T11" fmla="*/ 0 60000 65536"/>
                        <a:gd name="T12" fmla="*/ 0 60000 65536"/>
                        <a:gd name="T13" fmla="*/ 0 60000 65536"/>
                        <a:gd name="T14" fmla="*/ 0 60000 65536"/>
                        <a:gd name="T15" fmla="*/ 0 w 73"/>
                        <a:gd name="T16" fmla="*/ 0 h 117"/>
                        <a:gd name="T17" fmla="*/ 73 w 73"/>
                        <a:gd name="T18" fmla="*/ 117 h 117"/>
                      </a:gdLst>
                      <a:ahLst/>
                      <a:cxnLst>
                        <a:cxn ang="T10">
                          <a:pos x="T0" y="T1"/>
                        </a:cxn>
                        <a:cxn ang="T11">
                          <a:pos x="T2" y="T3"/>
                        </a:cxn>
                        <a:cxn ang="T12">
                          <a:pos x="T4" y="T5"/>
                        </a:cxn>
                        <a:cxn ang="T13">
                          <a:pos x="T6" y="T7"/>
                        </a:cxn>
                        <a:cxn ang="T14">
                          <a:pos x="T8" y="T9"/>
                        </a:cxn>
                      </a:cxnLst>
                      <a:rect l="T15" t="T16" r="T17" b="T18"/>
                      <a:pathLst>
                        <a:path w="73" h="117">
                          <a:moveTo>
                            <a:pt x="73" y="117"/>
                          </a:moveTo>
                          <a:lnTo>
                            <a:pt x="73" y="36"/>
                          </a:lnTo>
                          <a:lnTo>
                            <a:pt x="0" y="0"/>
                          </a:lnTo>
                          <a:lnTo>
                            <a:pt x="0" y="84"/>
                          </a:lnTo>
                          <a:lnTo>
                            <a:pt x="73" y="117"/>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grpSp>
            </p:grpSp>
            <p:grpSp>
              <p:nvGrpSpPr>
                <p:cNvPr id="13" name="Group 431"/>
                <p:cNvGrpSpPr>
                  <a:grpSpLocks/>
                </p:cNvGrpSpPr>
                <p:nvPr/>
              </p:nvGrpSpPr>
              <p:grpSpPr bwMode="auto">
                <a:xfrm>
                  <a:off x="125" y="1478"/>
                  <a:ext cx="3822" cy="2386"/>
                  <a:chOff x="125" y="1478"/>
                  <a:chExt cx="3822" cy="2386"/>
                </a:xfrm>
              </p:grpSpPr>
              <p:grpSp>
                <p:nvGrpSpPr>
                  <p:cNvPr id="14" name="Group 430"/>
                  <p:cNvGrpSpPr>
                    <a:grpSpLocks/>
                  </p:cNvGrpSpPr>
                  <p:nvPr/>
                </p:nvGrpSpPr>
                <p:grpSpPr bwMode="auto">
                  <a:xfrm>
                    <a:off x="125" y="2742"/>
                    <a:ext cx="1586" cy="1122"/>
                    <a:chOff x="125" y="2742"/>
                    <a:chExt cx="1586" cy="1122"/>
                  </a:xfrm>
                </p:grpSpPr>
                <p:sp>
                  <p:nvSpPr>
                    <p:cNvPr id="9258" name="Text Box 6"/>
                    <p:cNvSpPr txBox="1">
                      <a:spLocks noChangeArrowheads="1"/>
                    </p:cNvSpPr>
                    <p:nvPr/>
                  </p:nvSpPr>
                  <p:spPr bwMode="auto">
                    <a:xfrm>
                      <a:off x="125" y="3514"/>
                      <a:ext cx="1048" cy="301"/>
                    </a:xfrm>
                    <a:prstGeom prst="rect">
                      <a:avLst/>
                    </a:prstGeom>
                    <a:noFill/>
                    <a:ln w="9525">
                      <a:noFill/>
                      <a:miter lim="800000"/>
                      <a:headEnd/>
                      <a:tailEnd/>
                    </a:ln>
                  </p:spPr>
                  <p:txBody>
                    <a:bodyPr wrap="none">
                      <a:spAutoFit/>
                    </a:bodyPr>
                    <a:lstStyle/>
                    <a:p>
                      <a:pPr algn="ctr" defTabSz="457200" eaLnBrk="0" hangingPunct="0"/>
                      <a:r>
                        <a:rPr lang="en-US" sz="1200" dirty="0">
                          <a:solidFill>
                            <a:srgbClr val="000000"/>
                          </a:solidFill>
                          <a:latin typeface="Arial" pitchFamily="34" charset="0"/>
                          <a:cs typeface="Arial" pitchFamily="34" charset="0"/>
                        </a:rPr>
                        <a:t>Enhanced capabilities</a:t>
                      </a:r>
                    </a:p>
                    <a:p>
                      <a:pPr algn="ctr" defTabSz="457200" eaLnBrk="0" hangingPunct="0"/>
                      <a:r>
                        <a:rPr lang="en-US" sz="1200" dirty="0">
                          <a:solidFill>
                            <a:srgbClr val="000000"/>
                          </a:solidFill>
                          <a:latin typeface="Arial" pitchFamily="34" charset="0"/>
                          <a:cs typeface="Arial" pitchFamily="34" charset="0"/>
                        </a:rPr>
                        <a:t>in existing Halls</a:t>
                      </a:r>
                    </a:p>
                  </p:txBody>
                </p:sp>
                <p:sp>
                  <p:nvSpPr>
                    <p:cNvPr id="9259" name="Line 11"/>
                    <p:cNvSpPr>
                      <a:spLocks noChangeShapeType="1"/>
                    </p:cNvSpPr>
                    <p:nvPr/>
                  </p:nvSpPr>
                  <p:spPr bwMode="auto">
                    <a:xfrm flipV="1">
                      <a:off x="832" y="3081"/>
                      <a:ext cx="870" cy="380"/>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260" name="Freeform 12"/>
                    <p:cNvSpPr>
                      <a:spLocks/>
                    </p:cNvSpPr>
                    <p:nvPr/>
                  </p:nvSpPr>
                  <p:spPr bwMode="auto">
                    <a:xfrm>
                      <a:off x="1295" y="3079"/>
                      <a:ext cx="416" cy="725"/>
                    </a:xfrm>
                    <a:custGeom>
                      <a:avLst/>
                      <a:gdLst>
                        <a:gd name="T0" fmla="*/ 0 w 416"/>
                        <a:gd name="T1" fmla="*/ 725 h 725"/>
                        <a:gd name="T2" fmla="*/ 356 w 416"/>
                        <a:gd name="T3" fmla="*/ 48 h 725"/>
                        <a:gd name="T4" fmla="*/ 358 w 416"/>
                        <a:gd name="T5" fmla="*/ 47 h 725"/>
                        <a:gd name="T6" fmla="*/ 362 w 416"/>
                        <a:gd name="T7" fmla="*/ 39 h 725"/>
                        <a:gd name="T8" fmla="*/ 373 w 416"/>
                        <a:gd name="T9" fmla="*/ 28 h 725"/>
                        <a:gd name="T10" fmla="*/ 390 w 416"/>
                        <a:gd name="T11" fmla="*/ 13 h 725"/>
                        <a:gd name="T12" fmla="*/ 416 w 416"/>
                        <a:gd name="T13" fmla="*/ 0 h 725"/>
                        <a:gd name="T14" fmla="*/ 0 60000 65536"/>
                        <a:gd name="T15" fmla="*/ 0 60000 65536"/>
                        <a:gd name="T16" fmla="*/ 0 60000 65536"/>
                        <a:gd name="T17" fmla="*/ 0 60000 65536"/>
                        <a:gd name="T18" fmla="*/ 0 60000 65536"/>
                        <a:gd name="T19" fmla="*/ 0 60000 65536"/>
                        <a:gd name="T20" fmla="*/ 0 60000 65536"/>
                        <a:gd name="T21" fmla="*/ 0 w 416"/>
                        <a:gd name="T22" fmla="*/ 0 h 725"/>
                        <a:gd name="T23" fmla="*/ 416 w 416"/>
                        <a:gd name="T24" fmla="*/ 725 h 7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 h="725">
                          <a:moveTo>
                            <a:pt x="0" y="725"/>
                          </a:moveTo>
                          <a:lnTo>
                            <a:pt x="356" y="48"/>
                          </a:lnTo>
                          <a:lnTo>
                            <a:pt x="358" y="47"/>
                          </a:lnTo>
                          <a:lnTo>
                            <a:pt x="362" y="39"/>
                          </a:lnTo>
                          <a:lnTo>
                            <a:pt x="373" y="28"/>
                          </a:lnTo>
                          <a:lnTo>
                            <a:pt x="390" y="13"/>
                          </a:lnTo>
                          <a:lnTo>
                            <a:pt x="416" y="0"/>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261" name="Freeform 150"/>
                    <p:cNvSpPr>
                      <a:spLocks/>
                    </p:cNvSpPr>
                    <p:nvPr/>
                  </p:nvSpPr>
                  <p:spPr bwMode="auto">
                    <a:xfrm>
                      <a:off x="550" y="3066"/>
                      <a:ext cx="210" cy="54"/>
                    </a:xfrm>
                    <a:custGeom>
                      <a:avLst/>
                      <a:gdLst>
                        <a:gd name="T0" fmla="*/ 210 w 210"/>
                        <a:gd name="T1" fmla="*/ 0 h 54"/>
                        <a:gd name="T2" fmla="*/ 56 w 210"/>
                        <a:gd name="T3" fmla="*/ 0 h 54"/>
                        <a:gd name="T4" fmla="*/ 0 w 210"/>
                        <a:gd name="T5" fmla="*/ 54 h 54"/>
                        <a:gd name="T6" fmla="*/ 172 w 210"/>
                        <a:gd name="T7" fmla="*/ 54 h 54"/>
                        <a:gd name="T8" fmla="*/ 0 60000 65536"/>
                        <a:gd name="T9" fmla="*/ 0 60000 65536"/>
                        <a:gd name="T10" fmla="*/ 0 60000 65536"/>
                        <a:gd name="T11" fmla="*/ 0 60000 65536"/>
                        <a:gd name="T12" fmla="*/ 0 w 210"/>
                        <a:gd name="T13" fmla="*/ 0 h 54"/>
                        <a:gd name="T14" fmla="*/ 210 w 210"/>
                        <a:gd name="T15" fmla="*/ 54 h 54"/>
                      </a:gdLst>
                      <a:ahLst/>
                      <a:cxnLst>
                        <a:cxn ang="T8">
                          <a:pos x="T0" y="T1"/>
                        </a:cxn>
                        <a:cxn ang="T9">
                          <a:pos x="T2" y="T3"/>
                        </a:cxn>
                        <a:cxn ang="T10">
                          <a:pos x="T4" y="T5"/>
                        </a:cxn>
                        <a:cxn ang="T11">
                          <a:pos x="T6" y="T7"/>
                        </a:cxn>
                      </a:cxnLst>
                      <a:rect l="T12" t="T13" r="T14" b="T15"/>
                      <a:pathLst>
                        <a:path w="210" h="54">
                          <a:moveTo>
                            <a:pt x="210" y="0"/>
                          </a:moveTo>
                          <a:lnTo>
                            <a:pt x="56" y="0"/>
                          </a:lnTo>
                          <a:lnTo>
                            <a:pt x="0" y="54"/>
                          </a:lnTo>
                          <a:lnTo>
                            <a:pt x="172" y="54"/>
                          </a:lnTo>
                        </a:path>
                      </a:pathLst>
                    </a:custGeom>
                    <a:noFill/>
                    <a:ln w="17463">
                      <a:solidFill>
                        <a:srgbClr val="000000"/>
                      </a:solidFill>
                      <a:round/>
                      <a:headEnd/>
                      <a:tailEnd/>
                    </a:ln>
                  </p:spPr>
                  <p:txBody>
                    <a:bodyPr/>
                    <a:lstStyle/>
                    <a:p>
                      <a:pPr defTabSz="457200"/>
                      <a:endParaRPr lang="en-US" dirty="0">
                        <a:solidFill>
                          <a:prstClr val="black"/>
                        </a:solidFill>
                      </a:endParaRPr>
                    </a:p>
                  </p:txBody>
                </p:sp>
                <p:sp>
                  <p:nvSpPr>
                    <p:cNvPr id="9262" name="Freeform 151"/>
                    <p:cNvSpPr>
                      <a:spLocks/>
                    </p:cNvSpPr>
                    <p:nvPr/>
                  </p:nvSpPr>
                  <p:spPr bwMode="auto">
                    <a:xfrm>
                      <a:off x="782" y="3391"/>
                      <a:ext cx="196" cy="104"/>
                    </a:xfrm>
                    <a:custGeom>
                      <a:avLst/>
                      <a:gdLst>
                        <a:gd name="T0" fmla="*/ 144 w 196"/>
                        <a:gd name="T1" fmla="*/ 0 h 104"/>
                        <a:gd name="T2" fmla="*/ 0 w 196"/>
                        <a:gd name="T3" fmla="*/ 61 h 104"/>
                        <a:gd name="T4" fmla="*/ 46 w 196"/>
                        <a:gd name="T5" fmla="*/ 104 h 104"/>
                        <a:gd name="T6" fmla="*/ 196 w 196"/>
                        <a:gd name="T7" fmla="*/ 39 h 104"/>
                        <a:gd name="T8" fmla="*/ 0 60000 65536"/>
                        <a:gd name="T9" fmla="*/ 0 60000 65536"/>
                        <a:gd name="T10" fmla="*/ 0 60000 65536"/>
                        <a:gd name="T11" fmla="*/ 0 60000 65536"/>
                        <a:gd name="T12" fmla="*/ 0 w 196"/>
                        <a:gd name="T13" fmla="*/ 0 h 104"/>
                        <a:gd name="T14" fmla="*/ 196 w 196"/>
                        <a:gd name="T15" fmla="*/ 104 h 104"/>
                      </a:gdLst>
                      <a:ahLst/>
                      <a:cxnLst>
                        <a:cxn ang="T8">
                          <a:pos x="T0" y="T1"/>
                        </a:cxn>
                        <a:cxn ang="T9">
                          <a:pos x="T2" y="T3"/>
                        </a:cxn>
                        <a:cxn ang="T10">
                          <a:pos x="T4" y="T5"/>
                        </a:cxn>
                        <a:cxn ang="T11">
                          <a:pos x="T6" y="T7"/>
                        </a:cxn>
                      </a:cxnLst>
                      <a:rect l="T12" t="T13" r="T14" b="T15"/>
                      <a:pathLst>
                        <a:path w="196" h="104">
                          <a:moveTo>
                            <a:pt x="144" y="0"/>
                          </a:moveTo>
                          <a:lnTo>
                            <a:pt x="0" y="61"/>
                          </a:lnTo>
                          <a:lnTo>
                            <a:pt x="46" y="104"/>
                          </a:lnTo>
                          <a:lnTo>
                            <a:pt x="196" y="39"/>
                          </a:lnTo>
                        </a:path>
                      </a:pathLst>
                    </a:custGeom>
                    <a:noFill/>
                    <a:ln w="17463">
                      <a:solidFill>
                        <a:srgbClr val="000000"/>
                      </a:solidFill>
                      <a:round/>
                      <a:headEnd/>
                      <a:tailEnd/>
                    </a:ln>
                  </p:spPr>
                  <p:txBody>
                    <a:bodyPr/>
                    <a:lstStyle/>
                    <a:p>
                      <a:pPr defTabSz="457200"/>
                      <a:endParaRPr lang="en-US" dirty="0">
                        <a:solidFill>
                          <a:prstClr val="black"/>
                        </a:solidFill>
                      </a:endParaRPr>
                    </a:p>
                  </p:txBody>
                </p:sp>
                <p:sp>
                  <p:nvSpPr>
                    <p:cNvPr id="9263" name="Freeform 152"/>
                    <p:cNvSpPr>
                      <a:spLocks/>
                    </p:cNvSpPr>
                    <p:nvPr/>
                  </p:nvSpPr>
                  <p:spPr bwMode="auto">
                    <a:xfrm>
                      <a:off x="1234" y="3695"/>
                      <a:ext cx="171" cy="169"/>
                    </a:xfrm>
                    <a:custGeom>
                      <a:avLst/>
                      <a:gdLst>
                        <a:gd name="T0" fmla="*/ 78 w 171"/>
                        <a:gd name="T1" fmla="*/ 0 h 169"/>
                        <a:gd name="T2" fmla="*/ 0 w 171"/>
                        <a:gd name="T3" fmla="*/ 141 h 169"/>
                        <a:gd name="T4" fmla="*/ 97 w 171"/>
                        <a:gd name="T5" fmla="*/ 169 h 169"/>
                        <a:gd name="T6" fmla="*/ 171 w 171"/>
                        <a:gd name="T7" fmla="*/ 20 h 169"/>
                        <a:gd name="T8" fmla="*/ 0 60000 65536"/>
                        <a:gd name="T9" fmla="*/ 0 60000 65536"/>
                        <a:gd name="T10" fmla="*/ 0 60000 65536"/>
                        <a:gd name="T11" fmla="*/ 0 60000 65536"/>
                        <a:gd name="T12" fmla="*/ 0 w 171"/>
                        <a:gd name="T13" fmla="*/ 0 h 169"/>
                        <a:gd name="T14" fmla="*/ 171 w 171"/>
                        <a:gd name="T15" fmla="*/ 169 h 169"/>
                      </a:gdLst>
                      <a:ahLst/>
                      <a:cxnLst>
                        <a:cxn ang="T8">
                          <a:pos x="T0" y="T1"/>
                        </a:cxn>
                        <a:cxn ang="T9">
                          <a:pos x="T2" y="T3"/>
                        </a:cxn>
                        <a:cxn ang="T10">
                          <a:pos x="T4" y="T5"/>
                        </a:cxn>
                        <a:cxn ang="T11">
                          <a:pos x="T6" y="T7"/>
                        </a:cxn>
                      </a:cxnLst>
                      <a:rect l="T12" t="T13" r="T14" b="T15"/>
                      <a:pathLst>
                        <a:path w="171" h="169">
                          <a:moveTo>
                            <a:pt x="78" y="0"/>
                          </a:moveTo>
                          <a:lnTo>
                            <a:pt x="0" y="141"/>
                          </a:lnTo>
                          <a:lnTo>
                            <a:pt x="97" y="169"/>
                          </a:lnTo>
                          <a:lnTo>
                            <a:pt x="171" y="20"/>
                          </a:lnTo>
                        </a:path>
                      </a:pathLst>
                    </a:custGeom>
                    <a:noFill/>
                    <a:ln w="17463">
                      <a:solidFill>
                        <a:srgbClr val="000000"/>
                      </a:solidFill>
                      <a:round/>
                      <a:headEnd/>
                      <a:tailEnd/>
                    </a:ln>
                  </p:spPr>
                  <p:txBody>
                    <a:bodyPr/>
                    <a:lstStyle/>
                    <a:p>
                      <a:pPr defTabSz="457200"/>
                      <a:endParaRPr lang="en-US" dirty="0">
                        <a:solidFill>
                          <a:prstClr val="black"/>
                        </a:solidFill>
                      </a:endParaRPr>
                    </a:p>
                  </p:txBody>
                </p:sp>
                <p:sp>
                  <p:nvSpPr>
                    <p:cNvPr id="9264" name="Freeform 183"/>
                    <p:cNvSpPr>
                      <a:spLocks/>
                    </p:cNvSpPr>
                    <p:nvPr/>
                  </p:nvSpPr>
                  <p:spPr bwMode="auto">
                    <a:xfrm>
                      <a:off x="1507" y="3233"/>
                      <a:ext cx="41" cy="302"/>
                    </a:xfrm>
                    <a:custGeom>
                      <a:avLst/>
                      <a:gdLst>
                        <a:gd name="T0" fmla="*/ 41 w 41"/>
                        <a:gd name="T1" fmla="*/ 0 h 302"/>
                        <a:gd name="T2" fmla="*/ 41 w 41"/>
                        <a:gd name="T3" fmla="*/ 299 h 302"/>
                        <a:gd name="T4" fmla="*/ 18 w 41"/>
                        <a:gd name="T5" fmla="*/ 302 h 302"/>
                        <a:gd name="T6" fmla="*/ 4 w 41"/>
                        <a:gd name="T7" fmla="*/ 302 h 302"/>
                        <a:gd name="T8" fmla="*/ 0 w 41"/>
                        <a:gd name="T9" fmla="*/ 302 h 302"/>
                        <a:gd name="T10" fmla="*/ 0 w 41"/>
                        <a:gd name="T11" fmla="*/ 2 h 302"/>
                        <a:gd name="T12" fmla="*/ 41 w 41"/>
                        <a:gd name="T13" fmla="*/ 0 h 302"/>
                        <a:gd name="T14" fmla="*/ 0 60000 65536"/>
                        <a:gd name="T15" fmla="*/ 0 60000 65536"/>
                        <a:gd name="T16" fmla="*/ 0 60000 65536"/>
                        <a:gd name="T17" fmla="*/ 0 60000 65536"/>
                        <a:gd name="T18" fmla="*/ 0 60000 65536"/>
                        <a:gd name="T19" fmla="*/ 0 60000 65536"/>
                        <a:gd name="T20" fmla="*/ 0 60000 65536"/>
                        <a:gd name="T21" fmla="*/ 0 w 41"/>
                        <a:gd name="T22" fmla="*/ 0 h 302"/>
                        <a:gd name="T23" fmla="*/ 41 w 4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02">
                          <a:moveTo>
                            <a:pt x="41" y="0"/>
                          </a:moveTo>
                          <a:lnTo>
                            <a:pt x="41" y="299"/>
                          </a:lnTo>
                          <a:lnTo>
                            <a:pt x="18" y="302"/>
                          </a:lnTo>
                          <a:lnTo>
                            <a:pt x="4" y="302"/>
                          </a:lnTo>
                          <a:lnTo>
                            <a:pt x="0" y="302"/>
                          </a:lnTo>
                          <a:lnTo>
                            <a:pt x="0" y="2"/>
                          </a:lnTo>
                          <a:lnTo>
                            <a:pt x="41" y="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265" name="Freeform 184"/>
                    <p:cNvSpPr>
                      <a:spLocks/>
                    </p:cNvSpPr>
                    <p:nvPr/>
                  </p:nvSpPr>
                  <p:spPr bwMode="auto">
                    <a:xfrm>
                      <a:off x="815" y="2864"/>
                      <a:ext cx="384" cy="354"/>
                    </a:xfrm>
                    <a:custGeom>
                      <a:avLst/>
                      <a:gdLst>
                        <a:gd name="T0" fmla="*/ 169 w 384"/>
                        <a:gd name="T1" fmla="*/ 354 h 354"/>
                        <a:gd name="T2" fmla="*/ 128 w 384"/>
                        <a:gd name="T3" fmla="*/ 349 h 354"/>
                        <a:gd name="T4" fmla="*/ 93 w 384"/>
                        <a:gd name="T5" fmla="*/ 339 h 354"/>
                        <a:gd name="T6" fmla="*/ 67 w 384"/>
                        <a:gd name="T7" fmla="*/ 326 h 354"/>
                        <a:gd name="T8" fmla="*/ 45 w 384"/>
                        <a:gd name="T9" fmla="*/ 310 h 354"/>
                        <a:gd name="T10" fmla="*/ 28 w 384"/>
                        <a:gd name="T11" fmla="*/ 295 h 354"/>
                        <a:gd name="T12" fmla="*/ 15 w 384"/>
                        <a:gd name="T13" fmla="*/ 278 h 354"/>
                        <a:gd name="T14" fmla="*/ 8 w 384"/>
                        <a:gd name="T15" fmla="*/ 263 h 354"/>
                        <a:gd name="T16" fmla="*/ 2 w 384"/>
                        <a:gd name="T17" fmla="*/ 252 h 354"/>
                        <a:gd name="T18" fmla="*/ 0 w 384"/>
                        <a:gd name="T19" fmla="*/ 243 h 354"/>
                        <a:gd name="T20" fmla="*/ 0 w 384"/>
                        <a:gd name="T21" fmla="*/ 241 h 354"/>
                        <a:gd name="T22" fmla="*/ 0 w 384"/>
                        <a:gd name="T23" fmla="*/ 0 h 354"/>
                        <a:gd name="T24" fmla="*/ 384 w 384"/>
                        <a:gd name="T25" fmla="*/ 2 h 354"/>
                        <a:gd name="T26" fmla="*/ 384 w 384"/>
                        <a:gd name="T27" fmla="*/ 236 h 354"/>
                        <a:gd name="T28" fmla="*/ 377 w 384"/>
                        <a:gd name="T29" fmla="*/ 254 h 354"/>
                        <a:gd name="T30" fmla="*/ 367 w 384"/>
                        <a:gd name="T31" fmla="*/ 273 h 354"/>
                        <a:gd name="T32" fmla="*/ 360 w 384"/>
                        <a:gd name="T33" fmla="*/ 286 h 354"/>
                        <a:gd name="T34" fmla="*/ 352 w 384"/>
                        <a:gd name="T35" fmla="*/ 297 h 354"/>
                        <a:gd name="T36" fmla="*/ 351 w 384"/>
                        <a:gd name="T37" fmla="*/ 299 h 354"/>
                        <a:gd name="T38" fmla="*/ 330 w 384"/>
                        <a:gd name="T39" fmla="*/ 317 h 354"/>
                        <a:gd name="T40" fmla="*/ 304 w 384"/>
                        <a:gd name="T41" fmla="*/ 330 h 354"/>
                        <a:gd name="T42" fmla="*/ 275 w 384"/>
                        <a:gd name="T43" fmla="*/ 339 h 354"/>
                        <a:gd name="T44" fmla="*/ 243 w 384"/>
                        <a:gd name="T45" fmla="*/ 347 h 354"/>
                        <a:gd name="T46" fmla="*/ 215 w 384"/>
                        <a:gd name="T47" fmla="*/ 351 h 354"/>
                        <a:gd name="T48" fmla="*/ 191 w 384"/>
                        <a:gd name="T49" fmla="*/ 352 h 354"/>
                        <a:gd name="T50" fmla="*/ 174 w 384"/>
                        <a:gd name="T51" fmla="*/ 354 h 354"/>
                        <a:gd name="T52" fmla="*/ 169 w 384"/>
                        <a:gd name="T53" fmla="*/ 354 h 3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4"/>
                        <a:gd name="T82" fmla="*/ 0 h 354"/>
                        <a:gd name="T83" fmla="*/ 384 w 384"/>
                        <a:gd name="T84" fmla="*/ 354 h 3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4" h="354">
                          <a:moveTo>
                            <a:pt x="169" y="354"/>
                          </a:moveTo>
                          <a:lnTo>
                            <a:pt x="128" y="349"/>
                          </a:lnTo>
                          <a:lnTo>
                            <a:pt x="93" y="339"/>
                          </a:lnTo>
                          <a:lnTo>
                            <a:pt x="67" y="326"/>
                          </a:lnTo>
                          <a:lnTo>
                            <a:pt x="45" y="310"/>
                          </a:lnTo>
                          <a:lnTo>
                            <a:pt x="28" y="295"/>
                          </a:lnTo>
                          <a:lnTo>
                            <a:pt x="15" y="278"/>
                          </a:lnTo>
                          <a:lnTo>
                            <a:pt x="8" y="263"/>
                          </a:lnTo>
                          <a:lnTo>
                            <a:pt x="2" y="252"/>
                          </a:lnTo>
                          <a:lnTo>
                            <a:pt x="0" y="243"/>
                          </a:lnTo>
                          <a:lnTo>
                            <a:pt x="0" y="241"/>
                          </a:lnTo>
                          <a:lnTo>
                            <a:pt x="0" y="0"/>
                          </a:lnTo>
                          <a:lnTo>
                            <a:pt x="384" y="2"/>
                          </a:lnTo>
                          <a:lnTo>
                            <a:pt x="384" y="236"/>
                          </a:lnTo>
                          <a:lnTo>
                            <a:pt x="377" y="254"/>
                          </a:lnTo>
                          <a:lnTo>
                            <a:pt x="367" y="273"/>
                          </a:lnTo>
                          <a:lnTo>
                            <a:pt x="360" y="286"/>
                          </a:lnTo>
                          <a:lnTo>
                            <a:pt x="352" y="297"/>
                          </a:lnTo>
                          <a:lnTo>
                            <a:pt x="351" y="299"/>
                          </a:lnTo>
                          <a:lnTo>
                            <a:pt x="330" y="317"/>
                          </a:lnTo>
                          <a:lnTo>
                            <a:pt x="304" y="330"/>
                          </a:lnTo>
                          <a:lnTo>
                            <a:pt x="275" y="339"/>
                          </a:lnTo>
                          <a:lnTo>
                            <a:pt x="243" y="347"/>
                          </a:lnTo>
                          <a:lnTo>
                            <a:pt x="215" y="351"/>
                          </a:lnTo>
                          <a:lnTo>
                            <a:pt x="191" y="352"/>
                          </a:lnTo>
                          <a:lnTo>
                            <a:pt x="174" y="354"/>
                          </a:lnTo>
                          <a:lnTo>
                            <a:pt x="169" y="354"/>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266" name="Freeform 185"/>
                    <p:cNvSpPr>
                      <a:spLocks/>
                    </p:cNvSpPr>
                    <p:nvPr/>
                  </p:nvSpPr>
                  <p:spPr bwMode="auto">
                    <a:xfrm>
                      <a:off x="815" y="2864"/>
                      <a:ext cx="384" cy="354"/>
                    </a:xfrm>
                    <a:custGeom>
                      <a:avLst/>
                      <a:gdLst>
                        <a:gd name="T0" fmla="*/ 169 w 384"/>
                        <a:gd name="T1" fmla="*/ 354 h 354"/>
                        <a:gd name="T2" fmla="*/ 128 w 384"/>
                        <a:gd name="T3" fmla="*/ 349 h 354"/>
                        <a:gd name="T4" fmla="*/ 93 w 384"/>
                        <a:gd name="T5" fmla="*/ 339 h 354"/>
                        <a:gd name="T6" fmla="*/ 67 w 384"/>
                        <a:gd name="T7" fmla="*/ 326 h 354"/>
                        <a:gd name="T8" fmla="*/ 45 w 384"/>
                        <a:gd name="T9" fmla="*/ 310 h 354"/>
                        <a:gd name="T10" fmla="*/ 28 w 384"/>
                        <a:gd name="T11" fmla="*/ 295 h 354"/>
                        <a:gd name="T12" fmla="*/ 15 w 384"/>
                        <a:gd name="T13" fmla="*/ 278 h 354"/>
                        <a:gd name="T14" fmla="*/ 8 w 384"/>
                        <a:gd name="T15" fmla="*/ 263 h 354"/>
                        <a:gd name="T16" fmla="*/ 2 w 384"/>
                        <a:gd name="T17" fmla="*/ 252 h 354"/>
                        <a:gd name="T18" fmla="*/ 0 w 384"/>
                        <a:gd name="T19" fmla="*/ 243 h 354"/>
                        <a:gd name="T20" fmla="*/ 0 w 384"/>
                        <a:gd name="T21" fmla="*/ 241 h 354"/>
                        <a:gd name="T22" fmla="*/ 0 w 384"/>
                        <a:gd name="T23" fmla="*/ 0 h 354"/>
                        <a:gd name="T24" fmla="*/ 384 w 384"/>
                        <a:gd name="T25" fmla="*/ 2 h 354"/>
                        <a:gd name="T26" fmla="*/ 384 w 384"/>
                        <a:gd name="T27" fmla="*/ 236 h 354"/>
                        <a:gd name="T28" fmla="*/ 377 w 384"/>
                        <a:gd name="T29" fmla="*/ 254 h 354"/>
                        <a:gd name="T30" fmla="*/ 367 w 384"/>
                        <a:gd name="T31" fmla="*/ 273 h 354"/>
                        <a:gd name="T32" fmla="*/ 360 w 384"/>
                        <a:gd name="T33" fmla="*/ 286 h 354"/>
                        <a:gd name="T34" fmla="*/ 352 w 384"/>
                        <a:gd name="T35" fmla="*/ 297 h 354"/>
                        <a:gd name="T36" fmla="*/ 351 w 384"/>
                        <a:gd name="T37" fmla="*/ 299 h 354"/>
                        <a:gd name="T38" fmla="*/ 330 w 384"/>
                        <a:gd name="T39" fmla="*/ 317 h 354"/>
                        <a:gd name="T40" fmla="*/ 304 w 384"/>
                        <a:gd name="T41" fmla="*/ 330 h 354"/>
                        <a:gd name="T42" fmla="*/ 275 w 384"/>
                        <a:gd name="T43" fmla="*/ 339 h 354"/>
                        <a:gd name="T44" fmla="*/ 243 w 384"/>
                        <a:gd name="T45" fmla="*/ 347 h 354"/>
                        <a:gd name="T46" fmla="*/ 215 w 384"/>
                        <a:gd name="T47" fmla="*/ 351 h 354"/>
                        <a:gd name="T48" fmla="*/ 191 w 384"/>
                        <a:gd name="T49" fmla="*/ 352 h 354"/>
                        <a:gd name="T50" fmla="*/ 174 w 384"/>
                        <a:gd name="T51" fmla="*/ 354 h 354"/>
                        <a:gd name="T52" fmla="*/ 169 w 384"/>
                        <a:gd name="T53" fmla="*/ 354 h 3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4"/>
                        <a:gd name="T82" fmla="*/ 0 h 354"/>
                        <a:gd name="T83" fmla="*/ 384 w 384"/>
                        <a:gd name="T84" fmla="*/ 354 h 3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4" h="354">
                          <a:moveTo>
                            <a:pt x="169" y="354"/>
                          </a:moveTo>
                          <a:lnTo>
                            <a:pt x="128" y="349"/>
                          </a:lnTo>
                          <a:lnTo>
                            <a:pt x="93" y="339"/>
                          </a:lnTo>
                          <a:lnTo>
                            <a:pt x="67" y="326"/>
                          </a:lnTo>
                          <a:lnTo>
                            <a:pt x="45" y="310"/>
                          </a:lnTo>
                          <a:lnTo>
                            <a:pt x="28" y="295"/>
                          </a:lnTo>
                          <a:lnTo>
                            <a:pt x="15" y="278"/>
                          </a:lnTo>
                          <a:lnTo>
                            <a:pt x="8" y="263"/>
                          </a:lnTo>
                          <a:lnTo>
                            <a:pt x="2" y="252"/>
                          </a:lnTo>
                          <a:lnTo>
                            <a:pt x="0" y="243"/>
                          </a:lnTo>
                          <a:lnTo>
                            <a:pt x="0" y="241"/>
                          </a:lnTo>
                          <a:lnTo>
                            <a:pt x="0" y="0"/>
                          </a:lnTo>
                          <a:lnTo>
                            <a:pt x="384" y="2"/>
                          </a:lnTo>
                          <a:lnTo>
                            <a:pt x="384" y="236"/>
                          </a:lnTo>
                          <a:lnTo>
                            <a:pt x="377" y="254"/>
                          </a:lnTo>
                          <a:lnTo>
                            <a:pt x="367" y="273"/>
                          </a:lnTo>
                          <a:lnTo>
                            <a:pt x="360" y="286"/>
                          </a:lnTo>
                          <a:lnTo>
                            <a:pt x="352" y="297"/>
                          </a:lnTo>
                          <a:lnTo>
                            <a:pt x="351" y="299"/>
                          </a:lnTo>
                          <a:lnTo>
                            <a:pt x="330" y="317"/>
                          </a:lnTo>
                          <a:lnTo>
                            <a:pt x="304" y="330"/>
                          </a:lnTo>
                          <a:lnTo>
                            <a:pt x="275" y="339"/>
                          </a:lnTo>
                          <a:lnTo>
                            <a:pt x="243" y="347"/>
                          </a:lnTo>
                          <a:lnTo>
                            <a:pt x="215" y="351"/>
                          </a:lnTo>
                          <a:lnTo>
                            <a:pt x="191" y="352"/>
                          </a:lnTo>
                          <a:lnTo>
                            <a:pt x="174" y="354"/>
                          </a:lnTo>
                          <a:lnTo>
                            <a:pt x="169" y="354"/>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267" name="Freeform 186"/>
                    <p:cNvSpPr>
                      <a:spLocks/>
                    </p:cNvSpPr>
                    <p:nvPr/>
                  </p:nvSpPr>
                  <p:spPr bwMode="auto">
                    <a:xfrm>
                      <a:off x="836" y="2864"/>
                      <a:ext cx="343" cy="352"/>
                    </a:xfrm>
                    <a:custGeom>
                      <a:avLst/>
                      <a:gdLst>
                        <a:gd name="T0" fmla="*/ 153 w 343"/>
                        <a:gd name="T1" fmla="*/ 352 h 352"/>
                        <a:gd name="T2" fmla="*/ 116 w 343"/>
                        <a:gd name="T3" fmla="*/ 349 h 352"/>
                        <a:gd name="T4" fmla="*/ 87 w 343"/>
                        <a:gd name="T5" fmla="*/ 339 h 352"/>
                        <a:gd name="T6" fmla="*/ 61 w 343"/>
                        <a:gd name="T7" fmla="*/ 328 h 352"/>
                        <a:gd name="T8" fmla="*/ 42 w 343"/>
                        <a:gd name="T9" fmla="*/ 315 h 352"/>
                        <a:gd name="T10" fmla="*/ 27 w 343"/>
                        <a:gd name="T11" fmla="*/ 301 h 352"/>
                        <a:gd name="T12" fmla="*/ 16 w 343"/>
                        <a:gd name="T13" fmla="*/ 288 h 352"/>
                        <a:gd name="T14" fmla="*/ 9 w 343"/>
                        <a:gd name="T15" fmla="*/ 275 h 352"/>
                        <a:gd name="T16" fmla="*/ 3 w 343"/>
                        <a:gd name="T17" fmla="*/ 263 h 352"/>
                        <a:gd name="T18" fmla="*/ 1 w 343"/>
                        <a:gd name="T19" fmla="*/ 256 h 352"/>
                        <a:gd name="T20" fmla="*/ 0 w 343"/>
                        <a:gd name="T21" fmla="*/ 254 h 352"/>
                        <a:gd name="T22" fmla="*/ 0 w 343"/>
                        <a:gd name="T23" fmla="*/ 0 h 352"/>
                        <a:gd name="T24" fmla="*/ 343 w 343"/>
                        <a:gd name="T25" fmla="*/ 2 h 352"/>
                        <a:gd name="T26" fmla="*/ 343 w 343"/>
                        <a:gd name="T27" fmla="*/ 226 h 352"/>
                        <a:gd name="T28" fmla="*/ 335 w 343"/>
                        <a:gd name="T29" fmla="*/ 243 h 352"/>
                        <a:gd name="T30" fmla="*/ 328 w 343"/>
                        <a:gd name="T31" fmla="*/ 260 h 352"/>
                        <a:gd name="T32" fmla="*/ 320 w 343"/>
                        <a:gd name="T33" fmla="*/ 273 h 352"/>
                        <a:gd name="T34" fmla="*/ 315 w 343"/>
                        <a:gd name="T35" fmla="*/ 282 h 352"/>
                        <a:gd name="T36" fmla="*/ 313 w 343"/>
                        <a:gd name="T37" fmla="*/ 286 h 352"/>
                        <a:gd name="T38" fmla="*/ 296 w 343"/>
                        <a:gd name="T39" fmla="*/ 302 h 352"/>
                        <a:gd name="T40" fmla="*/ 272 w 343"/>
                        <a:gd name="T41" fmla="*/ 315 h 352"/>
                        <a:gd name="T42" fmla="*/ 246 w 343"/>
                        <a:gd name="T43" fmla="*/ 326 h 352"/>
                        <a:gd name="T44" fmla="*/ 220 w 343"/>
                        <a:gd name="T45" fmla="*/ 336 h 352"/>
                        <a:gd name="T46" fmla="*/ 194 w 343"/>
                        <a:gd name="T47" fmla="*/ 343 h 352"/>
                        <a:gd name="T48" fmla="*/ 174 w 343"/>
                        <a:gd name="T49" fmla="*/ 349 h 352"/>
                        <a:gd name="T50" fmla="*/ 159 w 343"/>
                        <a:gd name="T51" fmla="*/ 351 h 352"/>
                        <a:gd name="T52" fmla="*/ 153 w 343"/>
                        <a:gd name="T53" fmla="*/ 352 h 3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43"/>
                        <a:gd name="T82" fmla="*/ 0 h 352"/>
                        <a:gd name="T83" fmla="*/ 343 w 343"/>
                        <a:gd name="T84" fmla="*/ 352 h 3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43" h="352">
                          <a:moveTo>
                            <a:pt x="153" y="352"/>
                          </a:moveTo>
                          <a:lnTo>
                            <a:pt x="116" y="349"/>
                          </a:lnTo>
                          <a:lnTo>
                            <a:pt x="87" y="339"/>
                          </a:lnTo>
                          <a:lnTo>
                            <a:pt x="61" y="328"/>
                          </a:lnTo>
                          <a:lnTo>
                            <a:pt x="42" y="315"/>
                          </a:lnTo>
                          <a:lnTo>
                            <a:pt x="27" y="301"/>
                          </a:lnTo>
                          <a:lnTo>
                            <a:pt x="16" y="288"/>
                          </a:lnTo>
                          <a:lnTo>
                            <a:pt x="9" y="275"/>
                          </a:lnTo>
                          <a:lnTo>
                            <a:pt x="3" y="263"/>
                          </a:lnTo>
                          <a:lnTo>
                            <a:pt x="1" y="256"/>
                          </a:lnTo>
                          <a:lnTo>
                            <a:pt x="0" y="254"/>
                          </a:lnTo>
                          <a:lnTo>
                            <a:pt x="0" y="0"/>
                          </a:lnTo>
                          <a:lnTo>
                            <a:pt x="343" y="2"/>
                          </a:lnTo>
                          <a:lnTo>
                            <a:pt x="343" y="226"/>
                          </a:lnTo>
                          <a:lnTo>
                            <a:pt x="335" y="243"/>
                          </a:lnTo>
                          <a:lnTo>
                            <a:pt x="328" y="260"/>
                          </a:lnTo>
                          <a:lnTo>
                            <a:pt x="320" y="273"/>
                          </a:lnTo>
                          <a:lnTo>
                            <a:pt x="315" y="282"/>
                          </a:lnTo>
                          <a:lnTo>
                            <a:pt x="313" y="286"/>
                          </a:lnTo>
                          <a:lnTo>
                            <a:pt x="296" y="302"/>
                          </a:lnTo>
                          <a:lnTo>
                            <a:pt x="272" y="315"/>
                          </a:lnTo>
                          <a:lnTo>
                            <a:pt x="246" y="326"/>
                          </a:lnTo>
                          <a:lnTo>
                            <a:pt x="220" y="336"/>
                          </a:lnTo>
                          <a:lnTo>
                            <a:pt x="194" y="343"/>
                          </a:lnTo>
                          <a:lnTo>
                            <a:pt x="174" y="349"/>
                          </a:lnTo>
                          <a:lnTo>
                            <a:pt x="159" y="351"/>
                          </a:lnTo>
                          <a:lnTo>
                            <a:pt x="153" y="352"/>
                          </a:lnTo>
                          <a:close/>
                        </a:path>
                      </a:pathLst>
                    </a:custGeom>
                    <a:solidFill>
                      <a:srgbClr val="202020"/>
                    </a:solidFill>
                    <a:ln w="0">
                      <a:solidFill>
                        <a:srgbClr val="202020"/>
                      </a:solidFill>
                      <a:round/>
                      <a:headEnd/>
                      <a:tailEnd/>
                    </a:ln>
                  </p:spPr>
                  <p:txBody>
                    <a:bodyPr/>
                    <a:lstStyle/>
                    <a:p>
                      <a:pPr defTabSz="457200"/>
                      <a:endParaRPr lang="en-US" dirty="0">
                        <a:solidFill>
                          <a:prstClr val="black"/>
                        </a:solidFill>
                      </a:endParaRPr>
                    </a:p>
                  </p:txBody>
                </p:sp>
                <p:sp>
                  <p:nvSpPr>
                    <p:cNvPr id="9268" name="Freeform 187"/>
                    <p:cNvSpPr>
                      <a:spLocks/>
                    </p:cNvSpPr>
                    <p:nvPr/>
                  </p:nvSpPr>
                  <p:spPr bwMode="auto">
                    <a:xfrm>
                      <a:off x="858" y="2866"/>
                      <a:ext cx="300" cy="349"/>
                    </a:xfrm>
                    <a:custGeom>
                      <a:avLst/>
                      <a:gdLst>
                        <a:gd name="T0" fmla="*/ 139 w 300"/>
                        <a:gd name="T1" fmla="*/ 349 h 349"/>
                        <a:gd name="T2" fmla="*/ 102 w 300"/>
                        <a:gd name="T3" fmla="*/ 345 h 349"/>
                        <a:gd name="T4" fmla="*/ 74 w 300"/>
                        <a:gd name="T5" fmla="*/ 337 h 349"/>
                        <a:gd name="T6" fmla="*/ 50 w 300"/>
                        <a:gd name="T7" fmla="*/ 326 h 349"/>
                        <a:gd name="T8" fmla="*/ 31 w 300"/>
                        <a:gd name="T9" fmla="*/ 313 h 349"/>
                        <a:gd name="T10" fmla="*/ 18 w 300"/>
                        <a:gd name="T11" fmla="*/ 299 h 349"/>
                        <a:gd name="T12" fmla="*/ 9 w 300"/>
                        <a:gd name="T13" fmla="*/ 286 h 349"/>
                        <a:gd name="T14" fmla="*/ 4 w 300"/>
                        <a:gd name="T15" fmla="*/ 276 h 349"/>
                        <a:gd name="T16" fmla="*/ 0 w 300"/>
                        <a:gd name="T17" fmla="*/ 269 h 349"/>
                        <a:gd name="T18" fmla="*/ 0 w 300"/>
                        <a:gd name="T19" fmla="*/ 265 h 349"/>
                        <a:gd name="T20" fmla="*/ 0 w 300"/>
                        <a:gd name="T21" fmla="*/ 0 h 349"/>
                        <a:gd name="T22" fmla="*/ 300 w 300"/>
                        <a:gd name="T23" fmla="*/ 0 h 349"/>
                        <a:gd name="T24" fmla="*/ 300 w 300"/>
                        <a:gd name="T25" fmla="*/ 213 h 349"/>
                        <a:gd name="T26" fmla="*/ 295 w 300"/>
                        <a:gd name="T27" fmla="*/ 228 h 349"/>
                        <a:gd name="T28" fmla="*/ 287 w 300"/>
                        <a:gd name="T29" fmla="*/ 245 h 349"/>
                        <a:gd name="T30" fmla="*/ 282 w 300"/>
                        <a:gd name="T31" fmla="*/ 258 h 349"/>
                        <a:gd name="T32" fmla="*/ 276 w 300"/>
                        <a:gd name="T33" fmla="*/ 267 h 349"/>
                        <a:gd name="T34" fmla="*/ 274 w 300"/>
                        <a:gd name="T35" fmla="*/ 271 h 349"/>
                        <a:gd name="T36" fmla="*/ 259 w 300"/>
                        <a:gd name="T37" fmla="*/ 286 h 349"/>
                        <a:gd name="T38" fmla="*/ 241 w 300"/>
                        <a:gd name="T39" fmla="*/ 299 h 349"/>
                        <a:gd name="T40" fmla="*/ 219 w 300"/>
                        <a:gd name="T41" fmla="*/ 312 h 349"/>
                        <a:gd name="T42" fmla="*/ 194 w 300"/>
                        <a:gd name="T43" fmla="*/ 324 h 349"/>
                        <a:gd name="T44" fmla="*/ 174 w 300"/>
                        <a:gd name="T45" fmla="*/ 334 h 349"/>
                        <a:gd name="T46" fmla="*/ 156 w 300"/>
                        <a:gd name="T47" fmla="*/ 341 h 349"/>
                        <a:gd name="T48" fmla="*/ 143 w 300"/>
                        <a:gd name="T49" fmla="*/ 347 h 349"/>
                        <a:gd name="T50" fmla="*/ 139 w 300"/>
                        <a:gd name="T51" fmla="*/ 349 h 3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0"/>
                        <a:gd name="T79" fmla="*/ 0 h 349"/>
                        <a:gd name="T80" fmla="*/ 300 w 300"/>
                        <a:gd name="T81" fmla="*/ 349 h 3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0" h="349">
                          <a:moveTo>
                            <a:pt x="139" y="349"/>
                          </a:moveTo>
                          <a:lnTo>
                            <a:pt x="102" y="345"/>
                          </a:lnTo>
                          <a:lnTo>
                            <a:pt x="74" y="337"/>
                          </a:lnTo>
                          <a:lnTo>
                            <a:pt x="50" y="326"/>
                          </a:lnTo>
                          <a:lnTo>
                            <a:pt x="31" y="313"/>
                          </a:lnTo>
                          <a:lnTo>
                            <a:pt x="18" y="299"/>
                          </a:lnTo>
                          <a:lnTo>
                            <a:pt x="9" y="286"/>
                          </a:lnTo>
                          <a:lnTo>
                            <a:pt x="4" y="276"/>
                          </a:lnTo>
                          <a:lnTo>
                            <a:pt x="0" y="269"/>
                          </a:lnTo>
                          <a:lnTo>
                            <a:pt x="0" y="265"/>
                          </a:lnTo>
                          <a:lnTo>
                            <a:pt x="0" y="0"/>
                          </a:lnTo>
                          <a:lnTo>
                            <a:pt x="300" y="0"/>
                          </a:lnTo>
                          <a:lnTo>
                            <a:pt x="300" y="213"/>
                          </a:lnTo>
                          <a:lnTo>
                            <a:pt x="295" y="228"/>
                          </a:lnTo>
                          <a:lnTo>
                            <a:pt x="287" y="245"/>
                          </a:lnTo>
                          <a:lnTo>
                            <a:pt x="282" y="258"/>
                          </a:lnTo>
                          <a:lnTo>
                            <a:pt x="276" y="267"/>
                          </a:lnTo>
                          <a:lnTo>
                            <a:pt x="274" y="271"/>
                          </a:lnTo>
                          <a:lnTo>
                            <a:pt x="259" y="286"/>
                          </a:lnTo>
                          <a:lnTo>
                            <a:pt x="241" y="299"/>
                          </a:lnTo>
                          <a:lnTo>
                            <a:pt x="219" y="312"/>
                          </a:lnTo>
                          <a:lnTo>
                            <a:pt x="194" y="324"/>
                          </a:lnTo>
                          <a:lnTo>
                            <a:pt x="174" y="334"/>
                          </a:lnTo>
                          <a:lnTo>
                            <a:pt x="156" y="341"/>
                          </a:lnTo>
                          <a:lnTo>
                            <a:pt x="143" y="347"/>
                          </a:lnTo>
                          <a:lnTo>
                            <a:pt x="139" y="349"/>
                          </a:lnTo>
                          <a:close/>
                        </a:path>
                      </a:pathLst>
                    </a:custGeom>
                    <a:solidFill>
                      <a:srgbClr val="404040"/>
                    </a:solidFill>
                    <a:ln w="0">
                      <a:solidFill>
                        <a:srgbClr val="404040"/>
                      </a:solidFill>
                      <a:round/>
                      <a:headEnd/>
                      <a:tailEnd/>
                    </a:ln>
                  </p:spPr>
                  <p:txBody>
                    <a:bodyPr/>
                    <a:lstStyle/>
                    <a:p>
                      <a:pPr defTabSz="457200"/>
                      <a:endParaRPr lang="en-US" dirty="0">
                        <a:solidFill>
                          <a:prstClr val="black"/>
                        </a:solidFill>
                      </a:endParaRPr>
                    </a:p>
                  </p:txBody>
                </p:sp>
                <p:sp>
                  <p:nvSpPr>
                    <p:cNvPr id="9269" name="Freeform 188"/>
                    <p:cNvSpPr>
                      <a:spLocks/>
                    </p:cNvSpPr>
                    <p:nvPr/>
                  </p:nvSpPr>
                  <p:spPr bwMode="auto">
                    <a:xfrm>
                      <a:off x="880" y="2866"/>
                      <a:ext cx="258" cy="347"/>
                    </a:xfrm>
                    <a:custGeom>
                      <a:avLst/>
                      <a:gdLst>
                        <a:gd name="T0" fmla="*/ 122 w 258"/>
                        <a:gd name="T1" fmla="*/ 347 h 347"/>
                        <a:gd name="T2" fmla="*/ 87 w 258"/>
                        <a:gd name="T3" fmla="*/ 343 h 347"/>
                        <a:gd name="T4" fmla="*/ 59 w 258"/>
                        <a:gd name="T5" fmla="*/ 336 h 347"/>
                        <a:gd name="T6" fmla="*/ 39 w 258"/>
                        <a:gd name="T7" fmla="*/ 324 h 347"/>
                        <a:gd name="T8" fmla="*/ 22 w 258"/>
                        <a:gd name="T9" fmla="*/ 313 h 347"/>
                        <a:gd name="T10" fmla="*/ 11 w 258"/>
                        <a:gd name="T11" fmla="*/ 300 h 347"/>
                        <a:gd name="T12" fmla="*/ 4 w 258"/>
                        <a:gd name="T13" fmla="*/ 289 h 347"/>
                        <a:gd name="T14" fmla="*/ 0 w 258"/>
                        <a:gd name="T15" fmla="*/ 282 h 347"/>
                        <a:gd name="T16" fmla="*/ 0 w 258"/>
                        <a:gd name="T17" fmla="*/ 280 h 347"/>
                        <a:gd name="T18" fmla="*/ 0 w 258"/>
                        <a:gd name="T19" fmla="*/ 0 h 347"/>
                        <a:gd name="T20" fmla="*/ 258 w 258"/>
                        <a:gd name="T21" fmla="*/ 0 h 347"/>
                        <a:gd name="T22" fmla="*/ 258 w 258"/>
                        <a:gd name="T23" fmla="*/ 204 h 347"/>
                        <a:gd name="T24" fmla="*/ 252 w 258"/>
                        <a:gd name="T25" fmla="*/ 217 h 347"/>
                        <a:gd name="T26" fmla="*/ 247 w 258"/>
                        <a:gd name="T27" fmla="*/ 232 h 347"/>
                        <a:gd name="T28" fmla="*/ 241 w 258"/>
                        <a:gd name="T29" fmla="*/ 243 h 347"/>
                        <a:gd name="T30" fmla="*/ 237 w 258"/>
                        <a:gd name="T31" fmla="*/ 252 h 347"/>
                        <a:gd name="T32" fmla="*/ 237 w 258"/>
                        <a:gd name="T33" fmla="*/ 256 h 347"/>
                        <a:gd name="T34" fmla="*/ 224 w 258"/>
                        <a:gd name="T35" fmla="*/ 271 h 347"/>
                        <a:gd name="T36" fmla="*/ 208 w 258"/>
                        <a:gd name="T37" fmla="*/ 284 h 347"/>
                        <a:gd name="T38" fmla="*/ 189 w 258"/>
                        <a:gd name="T39" fmla="*/ 300 h 347"/>
                        <a:gd name="T40" fmla="*/ 171 w 258"/>
                        <a:gd name="T41" fmla="*/ 315 h 347"/>
                        <a:gd name="T42" fmla="*/ 152 w 258"/>
                        <a:gd name="T43" fmla="*/ 328 h 347"/>
                        <a:gd name="T44" fmla="*/ 137 w 258"/>
                        <a:gd name="T45" fmla="*/ 337 h 347"/>
                        <a:gd name="T46" fmla="*/ 126 w 258"/>
                        <a:gd name="T47" fmla="*/ 345 h 347"/>
                        <a:gd name="T48" fmla="*/ 122 w 258"/>
                        <a:gd name="T49" fmla="*/ 347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8"/>
                        <a:gd name="T76" fmla="*/ 0 h 347"/>
                        <a:gd name="T77" fmla="*/ 258 w 258"/>
                        <a:gd name="T78" fmla="*/ 347 h 3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8" h="347">
                          <a:moveTo>
                            <a:pt x="122" y="347"/>
                          </a:moveTo>
                          <a:lnTo>
                            <a:pt x="87" y="343"/>
                          </a:lnTo>
                          <a:lnTo>
                            <a:pt x="59" y="336"/>
                          </a:lnTo>
                          <a:lnTo>
                            <a:pt x="39" y="324"/>
                          </a:lnTo>
                          <a:lnTo>
                            <a:pt x="22" y="313"/>
                          </a:lnTo>
                          <a:lnTo>
                            <a:pt x="11" y="300"/>
                          </a:lnTo>
                          <a:lnTo>
                            <a:pt x="4" y="289"/>
                          </a:lnTo>
                          <a:lnTo>
                            <a:pt x="0" y="282"/>
                          </a:lnTo>
                          <a:lnTo>
                            <a:pt x="0" y="280"/>
                          </a:lnTo>
                          <a:lnTo>
                            <a:pt x="0" y="0"/>
                          </a:lnTo>
                          <a:lnTo>
                            <a:pt x="258" y="0"/>
                          </a:lnTo>
                          <a:lnTo>
                            <a:pt x="258" y="204"/>
                          </a:lnTo>
                          <a:lnTo>
                            <a:pt x="252" y="217"/>
                          </a:lnTo>
                          <a:lnTo>
                            <a:pt x="247" y="232"/>
                          </a:lnTo>
                          <a:lnTo>
                            <a:pt x="241" y="243"/>
                          </a:lnTo>
                          <a:lnTo>
                            <a:pt x="237" y="252"/>
                          </a:lnTo>
                          <a:lnTo>
                            <a:pt x="237" y="256"/>
                          </a:lnTo>
                          <a:lnTo>
                            <a:pt x="224" y="271"/>
                          </a:lnTo>
                          <a:lnTo>
                            <a:pt x="208" y="284"/>
                          </a:lnTo>
                          <a:lnTo>
                            <a:pt x="189" y="300"/>
                          </a:lnTo>
                          <a:lnTo>
                            <a:pt x="171" y="315"/>
                          </a:lnTo>
                          <a:lnTo>
                            <a:pt x="152" y="328"/>
                          </a:lnTo>
                          <a:lnTo>
                            <a:pt x="137" y="337"/>
                          </a:lnTo>
                          <a:lnTo>
                            <a:pt x="126" y="345"/>
                          </a:lnTo>
                          <a:lnTo>
                            <a:pt x="122" y="347"/>
                          </a:lnTo>
                          <a:close/>
                        </a:path>
                      </a:pathLst>
                    </a:custGeom>
                    <a:solidFill>
                      <a:srgbClr val="606060"/>
                    </a:solidFill>
                    <a:ln w="0">
                      <a:solidFill>
                        <a:srgbClr val="606060"/>
                      </a:solidFill>
                      <a:round/>
                      <a:headEnd/>
                      <a:tailEnd/>
                    </a:ln>
                  </p:spPr>
                  <p:txBody>
                    <a:bodyPr/>
                    <a:lstStyle/>
                    <a:p>
                      <a:pPr defTabSz="457200"/>
                      <a:endParaRPr lang="en-US" dirty="0">
                        <a:solidFill>
                          <a:prstClr val="black"/>
                        </a:solidFill>
                      </a:endParaRPr>
                    </a:p>
                  </p:txBody>
                </p:sp>
                <p:sp>
                  <p:nvSpPr>
                    <p:cNvPr id="9270" name="Freeform 189"/>
                    <p:cNvSpPr>
                      <a:spLocks/>
                    </p:cNvSpPr>
                    <p:nvPr/>
                  </p:nvSpPr>
                  <p:spPr bwMode="auto">
                    <a:xfrm>
                      <a:off x="902" y="2866"/>
                      <a:ext cx="215" cy="347"/>
                    </a:xfrm>
                    <a:custGeom>
                      <a:avLst/>
                      <a:gdLst>
                        <a:gd name="T0" fmla="*/ 108 w 215"/>
                        <a:gd name="T1" fmla="*/ 347 h 347"/>
                        <a:gd name="T2" fmla="*/ 78 w 215"/>
                        <a:gd name="T3" fmla="*/ 343 h 347"/>
                        <a:gd name="T4" fmla="*/ 54 w 215"/>
                        <a:gd name="T5" fmla="*/ 337 h 347"/>
                        <a:gd name="T6" fmla="*/ 34 w 215"/>
                        <a:gd name="T7" fmla="*/ 328 h 347"/>
                        <a:gd name="T8" fmla="*/ 21 w 215"/>
                        <a:gd name="T9" fmla="*/ 319 h 347"/>
                        <a:gd name="T10" fmla="*/ 10 w 215"/>
                        <a:gd name="T11" fmla="*/ 310 h 347"/>
                        <a:gd name="T12" fmla="*/ 4 w 215"/>
                        <a:gd name="T13" fmla="*/ 300 h 347"/>
                        <a:gd name="T14" fmla="*/ 0 w 215"/>
                        <a:gd name="T15" fmla="*/ 295 h 347"/>
                        <a:gd name="T16" fmla="*/ 0 w 215"/>
                        <a:gd name="T17" fmla="*/ 293 h 347"/>
                        <a:gd name="T18" fmla="*/ 0 w 215"/>
                        <a:gd name="T19" fmla="*/ 0 h 347"/>
                        <a:gd name="T20" fmla="*/ 215 w 215"/>
                        <a:gd name="T21" fmla="*/ 0 h 347"/>
                        <a:gd name="T22" fmla="*/ 215 w 215"/>
                        <a:gd name="T23" fmla="*/ 193 h 347"/>
                        <a:gd name="T24" fmla="*/ 212 w 215"/>
                        <a:gd name="T25" fmla="*/ 206 h 347"/>
                        <a:gd name="T26" fmla="*/ 206 w 215"/>
                        <a:gd name="T27" fmla="*/ 217 h 347"/>
                        <a:gd name="T28" fmla="*/ 202 w 215"/>
                        <a:gd name="T29" fmla="*/ 230 h 347"/>
                        <a:gd name="T30" fmla="*/ 199 w 215"/>
                        <a:gd name="T31" fmla="*/ 239 h 347"/>
                        <a:gd name="T32" fmla="*/ 199 w 215"/>
                        <a:gd name="T33" fmla="*/ 243 h 347"/>
                        <a:gd name="T34" fmla="*/ 188 w 215"/>
                        <a:gd name="T35" fmla="*/ 254 h 347"/>
                        <a:gd name="T36" fmla="*/ 175 w 215"/>
                        <a:gd name="T37" fmla="*/ 271 h 347"/>
                        <a:gd name="T38" fmla="*/ 160 w 215"/>
                        <a:gd name="T39" fmla="*/ 287 h 347"/>
                        <a:gd name="T40" fmla="*/ 145 w 215"/>
                        <a:gd name="T41" fmla="*/ 304 h 347"/>
                        <a:gd name="T42" fmla="*/ 130 w 215"/>
                        <a:gd name="T43" fmla="*/ 321 h 347"/>
                        <a:gd name="T44" fmla="*/ 119 w 215"/>
                        <a:gd name="T45" fmla="*/ 334 h 347"/>
                        <a:gd name="T46" fmla="*/ 110 w 215"/>
                        <a:gd name="T47" fmla="*/ 343 h 347"/>
                        <a:gd name="T48" fmla="*/ 108 w 215"/>
                        <a:gd name="T49" fmla="*/ 347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5"/>
                        <a:gd name="T76" fmla="*/ 0 h 347"/>
                        <a:gd name="T77" fmla="*/ 215 w 215"/>
                        <a:gd name="T78" fmla="*/ 347 h 3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5" h="347">
                          <a:moveTo>
                            <a:pt x="108" y="347"/>
                          </a:moveTo>
                          <a:lnTo>
                            <a:pt x="78" y="343"/>
                          </a:lnTo>
                          <a:lnTo>
                            <a:pt x="54" y="337"/>
                          </a:lnTo>
                          <a:lnTo>
                            <a:pt x="34" y="328"/>
                          </a:lnTo>
                          <a:lnTo>
                            <a:pt x="21" y="319"/>
                          </a:lnTo>
                          <a:lnTo>
                            <a:pt x="10" y="310"/>
                          </a:lnTo>
                          <a:lnTo>
                            <a:pt x="4" y="300"/>
                          </a:lnTo>
                          <a:lnTo>
                            <a:pt x="0" y="295"/>
                          </a:lnTo>
                          <a:lnTo>
                            <a:pt x="0" y="293"/>
                          </a:lnTo>
                          <a:lnTo>
                            <a:pt x="0" y="0"/>
                          </a:lnTo>
                          <a:lnTo>
                            <a:pt x="215" y="0"/>
                          </a:lnTo>
                          <a:lnTo>
                            <a:pt x="215" y="193"/>
                          </a:lnTo>
                          <a:lnTo>
                            <a:pt x="212" y="206"/>
                          </a:lnTo>
                          <a:lnTo>
                            <a:pt x="206" y="217"/>
                          </a:lnTo>
                          <a:lnTo>
                            <a:pt x="202" y="230"/>
                          </a:lnTo>
                          <a:lnTo>
                            <a:pt x="199" y="239"/>
                          </a:lnTo>
                          <a:lnTo>
                            <a:pt x="199" y="243"/>
                          </a:lnTo>
                          <a:lnTo>
                            <a:pt x="188" y="254"/>
                          </a:lnTo>
                          <a:lnTo>
                            <a:pt x="175" y="271"/>
                          </a:lnTo>
                          <a:lnTo>
                            <a:pt x="160" y="287"/>
                          </a:lnTo>
                          <a:lnTo>
                            <a:pt x="145" y="304"/>
                          </a:lnTo>
                          <a:lnTo>
                            <a:pt x="130" y="321"/>
                          </a:lnTo>
                          <a:lnTo>
                            <a:pt x="119" y="334"/>
                          </a:lnTo>
                          <a:lnTo>
                            <a:pt x="110" y="343"/>
                          </a:lnTo>
                          <a:lnTo>
                            <a:pt x="108" y="347"/>
                          </a:lnTo>
                          <a:close/>
                        </a:path>
                      </a:pathLst>
                    </a:custGeom>
                    <a:solidFill>
                      <a:srgbClr val="808080"/>
                    </a:solidFill>
                    <a:ln w="0">
                      <a:solidFill>
                        <a:srgbClr val="808080"/>
                      </a:solidFill>
                      <a:round/>
                      <a:headEnd/>
                      <a:tailEnd/>
                    </a:ln>
                  </p:spPr>
                  <p:txBody>
                    <a:bodyPr/>
                    <a:lstStyle/>
                    <a:p>
                      <a:pPr defTabSz="457200"/>
                      <a:endParaRPr lang="en-US" dirty="0">
                        <a:solidFill>
                          <a:prstClr val="black"/>
                        </a:solidFill>
                      </a:endParaRPr>
                    </a:p>
                  </p:txBody>
                </p:sp>
                <p:sp>
                  <p:nvSpPr>
                    <p:cNvPr id="9271" name="Freeform 190"/>
                    <p:cNvSpPr>
                      <a:spLocks/>
                    </p:cNvSpPr>
                    <p:nvPr/>
                  </p:nvSpPr>
                  <p:spPr bwMode="auto">
                    <a:xfrm>
                      <a:off x="923" y="2866"/>
                      <a:ext cx="174" cy="345"/>
                    </a:xfrm>
                    <a:custGeom>
                      <a:avLst/>
                      <a:gdLst>
                        <a:gd name="T0" fmla="*/ 92 w 174"/>
                        <a:gd name="T1" fmla="*/ 345 h 345"/>
                        <a:gd name="T2" fmla="*/ 65 w 174"/>
                        <a:gd name="T3" fmla="*/ 343 h 345"/>
                        <a:gd name="T4" fmla="*/ 42 w 174"/>
                        <a:gd name="T5" fmla="*/ 337 h 345"/>
                        <a:gd name="T6" fmla="*/ 26 w 174"/>
                        <a:gd name="T7" fmla="*/ 330 h 345"/>
                        <a:gd name="T8" fmla="*/ 15 w 174"/>
                        <a:gd name="T9" fmla="*/ 323 h 345"/>
                        <a:gd name="T10" fmla="*/ 5 w 174"/>
                        <a:gd name="T11" fmla="*/ 313 h 345"/>
                        <a:gd name="T12" fmla="*/ 2 w 174"/>
                        <a:gd name="T13" fmla="*/ 308 h 345"/>
                        <a:gd name="T14" fmla="*/ 0 w 174"/>
                        <a:gd name="T15" fmla="*/ 306 h 345"/>
                        <a:gd name="T16" fmla="*/ 0 w 174"/>
                        <a:gd name="T17" fmla="*/ 2 h 345"/>
                        <a:gd name="T18" fmla="*/ 174 w 174"/>
                        <a:gd name="T19" fmla="*/ 0 h 345"/>
                        <a:gd name="T20" fmla="*/ 174 w 174"/>
                        <a:gd name="T21" fmla="*/ 184 h 345"/>
                        <a:gd name="T22" fmla="*/ 170 w 174"/>
                        <a:gd name="T23" fmla="*/ 193 h 345"/>
                        <a:gd name="T24" fmla="*/ 167 w 174"/>
                        <a:gd name="T25" fmla="*/ 204 h 345"/>
                        <a:gd name="T26" fmla="*/ 165 w 174"/>
                        <a:gd name="T27" fmla="*/ 217 h 345"/>
                        <a:gd name="T28" fmla="*/ 163 w 174"/>
                        <a:gd name="T29" fmla="*/ 226 h 345"/>
                        <a:gd name="T30" fmla="*/ 161 w 174"/>
                        <a:gd name="T31" fmla="*/ 228 h 345"/>
                        <a:gd name="T32" fmla="*/ 154 w 174"/>
                        <a:gd name="T33" fmla="*/ 239 h 345"/>
                        <a:gd name="T34" fmla="*/ 144 w 174"/>
                        <a:gd name="T35" fmla="*/ 256 h 345"/>
                        <a:gd name="T36" fmla="*/ 133 w 174"/>
                        <a:gd name="T37" fmla="*/ 274 h 345"/>
                        <a:gd name="T38" fmla="*/ 120 w 174"/>
                        <a:gd name="T39" fmla="*/ 295 h 345"/>
                        <a:gd name="T40" fmla="*/ 111 w 174"/>
                        <a:gd name="T41" fmla="*/ 313 h 345"/>
                        <a:gd name="T42" fmla="*/ 102 w 174"/>
                        <a:gd name="T43" fmla="*/ 330 h 345"/>
                        <a:gd name="T44" fmla="*/ 96 w 174"/>
                        <a:gd name="T45" fmla="*/ 341 h 345"/>
                        <a:gd name="T46" fmla="*/ 92 w 174"/>
                        <a:gd name="T47" fmla="*/ 345 h 3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4"/>
                        <a:gd name="T73" fmla="*/ 0 h 345"/>
                        <a:gd name="T74" fmla="*/ 174 w 174"/>
                        <a:gd name="T75" fmla="*/ 345 h 3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4" h="345">
                          <a:moveTo>
                            <a:pt x="92" y="345"/>
                          </a:moveTo>
                          <a:lnTo>
                            <a:pt x="65" y="343"/>
                          </a:lnTo>
                          <a:lnTo>
                            <a:pt x="42" y="337"/>
                          </a:lnTo>
                          <a:lnTo>
                            <a:pt x="26" y="330"/>
                          </a:lnTo>
                          <a:lnTo>
                            <a:pt x="15" y="323"/>
                          </a:lnTo>
                          <a:lnTo>
                            <a:pt x="5" y="313"/>
                          </a:lnTo>
                          <a:lnTo>
                            <a:pt x="2" y="308"/>
                          </a:lnTo>
                          <a:lnTo>
                            <a:pt x="0" y="306"/>
                          </a:lnTo>
                          <a:lnTo>
                            <a:pt x="0" y="2"/>
                          </a:lnTo>
                          <a:lnTo>
                            <a:pt x="174" y="0"/>
                          </a:lnTo>
                          <a:lnTo>
                            <a:pt x="174" y="184"/>
                          </a:lnTo>
                          <a:lnTo>
                            <a:pt x="170" y="193"/>
                          </a:lnTo>
                          <a:lnTo>
                            <a:pt x="167" y="204"/>
                          </a:lnTo>
                          <a:lnTo>
                            <a:pt x="165" y="217"/>
                          </a:lnTo>
                          <a:lnTo>
                            <a:pt x="163" y="226"/>
                          </a:lnTo>
                          <a:lnTo>
                            <a:pt x="161" y="228"/>
                          </a:lnTo>
                          <a:lnTo>
                            <a:pt x="154" y="239"/>
                          </a:lnTo>
                          <a:lnTo>
                            <a:pt x="144" y="256"/>
                          </a:lnTo>
                          <a:lnTo>
                            <a:pt x="133" y="274"/>
                          </a:lnTo>
                          <a:lnTo>
                            <a:pt x="120" y="295"/>
                          </a:lnTo>
                          <a:lnTo>
                            <a:pt x="111" y="313"/>
                          </a:lnTo>
                          <a:lnTo>
                            <a:pt x="102" y="330"/>
                          </a:lnTo>
                          <a:lnTo>
                            <a:pt x="96" y="341"/>
                          </a:lnTo>
                          <a:lnTo>
                            <a:pt x="92" y="345"/>
                          </a:lnTo>
                          <a:close/>
                        </a:path>
                      </a:pathLst>
                    </a:custGeom>
                    <a:solidFill>
                      <a:srgbClr val="9F9F9F"/>
                    </a:solidFill>
                    <a:ln w="0">
                      <a:solidFill>
                        <a:srgbClr val="9F9F9F"/>
                      </a:solidFill>
                      <a:round/>
                      <a:headEnd/>
                      <a:tailEnd/>
                    </a:ln>
                  </p:spPr>
                  <p:txBody>
                    <a:bodyPr/>
                    <a:lstStyle/>
                    <a:p>
                      <a:pPr defTabSz="457200"/>
                      <a:endParaRPr lang="en-US" dirty="0">
                        <a:solidFill>
                          <a:prstClr val="black"/>
                        </a:solidFill>
                      </a:endParaRPr>
                    </a:p>
                  </p:txBody>
                </p:sp>
                <p:sp>
                  <p:nvSpPr>
                    <p:cNvPr id="9272" name="Freeform 191"/>
                    <p:cNvSpPr>
                      <a:spLocks/>
                    </p:cNvSpPr>
                    <p:nvPr/>
                  </p:nvSpPr>
                  <p:spPr bwMode="auto">
                    <a:xfrm>
                      <a:off x="945" y="2866"/>
                      <a:ext cx="132" cy="343"/>
                    </a:xfrm>
                    <a:custGeom>
                      <a:avLst/>
                      <a:gdLst>
                        <a:gd name="T0" fmla="*/ 78 w 132"/>
                        <a:gd name="T1" fmla="*/ 343 h 343"/>
                        <a:gd name="T2" fmla="*/ 52 w 132"/>
                        <a:gd name="T3" fmla="*/ 343 h 343"/>
                        <a:gd name="T4" fmla="*/ 31 w 132"/>
                        <a:gd name="T5" fmla="*/ 339 h 343"/>
                        <a:gd name="T6" fmla="*/ 17 w 132"/>
                        <a:gd name="T7" fmla="*/ 332 h 343"/>
                        <a:gd name="T8" fmla="*/ 7 w 132"/>
                        <a:gd name="T9" fmla="*/ 326 h 343"/>
                        <a:gd name="T10" fmla="*/ 2 w 132"/>
                        <a:gd name="T11" fmla="*/ 321 h 343"/>
                        <a:gd name="T12" fmla="*/ 0 w 132"/>
                        <a:gd name="T13" fmla="*/ 319 h 343"/>
                        <a:gd name="T14" fmla="*/ 0 w 132"/>
                        <a:gd name="T15" fmla="*/ 2 h 343"/>
                        <a:gd name="T16" fmla="*/ 132 w 132"/>
                        <a:gd name="T17" fmla="*/ 0 h 343"/>
                        <a:gd name="T18" fmla="*/ 132 w 132"/>
                        <a:gd name="T19" fmla="*/ 174 h 343"/>
                        <a:gd name="T20" fmla="*/ 128 w 132"/>
                        <a:gd name="T21" fmla="*/ 184 h 343"/>
                        <a:gd name="T22" fmla="*/ 126 w 132"/>
                        <a:gd name="T23" fmla="*/ 198 h 343"/>
                        <a:gd name="T24" fmla="*/ 124 w 132"/>
                        <a:gd name="T25" fmla="*/ 210 h 343"/>
                        <a:gd name="T26" fmla="*/ 122 w 132"/>
                        <a:gd name="T27" fmla="*/ 215 h 343"/>
                        <a:gd name="T28" fmla="*/ 119 w 132"/>
                        <a:gd name="T29" fmla="*/ 224 h 343"/>
                        <a:gd name="T30" fmla="*/ 111 w 132"/>
                        <a:gd name="T31" fmla="*/ 241 h 343"/>
                        <a:gd name="T32" fmla="*/ 104 w 132"/>
                        <a:gd name="T33" fmla="*/ 261 h 343"/>
                        <a:gd name="T34" fmla="*/ 96 w 132"/>
                        <a:gd name="T35" fmla="*/ 284 h 343"/>
                        <a:gd name="T36" fmla="*/ 89 w 132"/>
                        <a:gd name="T37" fmla="*/ 306 h 343"/>
                        <a:gd name="T38" fmla="*/ 83 w 132"/>
                        <a:gd name="T39" fmla="*/ 324 h 343"/>
                        <a:gd name="T40" fmla="*/ 80 w 132"/>
                        <a:gd name="T41" fmla="*/ 337 h 343"/>
                        <a:gd name="T42" fmla="*/ 78 w 132"/>
                        <a:gd name="T43" fmla="*/ 343 h 3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2"/>
                        <a:gd name="T67" fmla="*/ 0 h 343"/>
                        <a:gd name="T68" fmla="*/ 132 w 132"/>
                        <a:gd name="T69" fmla="*/ 343 h 3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2" h="343">
                          <a:moveTo>
                            <a:pt x="78" y="343"/>
                          </a:moveTo>
                          <a:lnTo>
                            <a:pt x="52" y="343"/>
                          </a:lnTo>
                          <a:lnTo>
                            <a:pt x="31" y="339"/>
                          </a:lnTo>
                          <a:lnTo>
                            <a:pt x="17" y="332"/>
                          </a:lnTo>
                          <a:lnTo>
                            <a:pt x="7" y="326"/>
                          </a:lnTo>
                          <a:lnTo>
                            <a:pt x="2" y="321"/>
                          </a:lnTo>
                          <a:lnTo>
                            <a:pt x="0" y="319"/>
                          </a:lnTo>
                          <a:lnTo>
                            <a:pt x="0" y="2"/>
                          </a:lnTo>
                          <a:lnTo>
                            <a:pt x="132" y="0"/>
                          </a:lnTo>
                          <a:lnTo>
                            <a:pt x="132" y="174"/>
                          </a:lnTo>
                          <a:lnTo>
                            <a:pt x="128" y="184"/>
                          </a:lnTo>
                          <a:lnTo>
                            <a:pt x="126" y="198"/>
                          </a:lnTo>
                          <a:lnTo>
                            <a:pt x="124" y="210"/>
                          </a:lnTo>
                          <a:lnTo>
                            <a:pt x="122" y="215"/>
                          </a:lnTo>
                          <a:lnTo>
                            <a:pt x="119" y="224"/>
                          </a:lnTo>
                          <a:lnTo>
                            <a:pt x="111" y="241"/>
                          </a:lnTo>
                          <a:lnTo>
                            <a:pt x="104" y="261"/>
                          </a:lnTo>
                          <a:lnTo>
                            <a:pt x="96" y="284"/>
                          </a:lnTo>
                          <a:lnTo>
                            <a:pt x="89" y="306"/>
                          </a:lnTo>
                          <a:lnTo>
                            <a:pt x="83" y="324"/>
                          </a:lnTo>
                          <a:lnTo>
                            <a:pt x="80" y="337"/>
                          </a:lnTo>
                          <a:lnTo>
                            <a:pt x="78" y="343"/>
                          </a:lnTo>
                          <a:close/>
                        </a:path>
                      </a:pathLst>
                    </a:custGeom>
                    <a:solidFill>
                      <a:srgbClr val="BFBFBF"/>
                    </a:solidFill>
                    <a:ln w="0">
                      <a:solidFill>
                        <a:srgbClr val="BFBFBF"/>
                      </a:solidFill>
                      <a:round/>
                      <a:headEnd/>
                      <a:tailEnd/>
                    </a:ln>
                  </p:spPr>
                  <p:txBody>
                    <a:bodyPr/>
                    <a:lstStyle/>
                    <a:p>
                      <a:pPr defTabSz="457200"/>
                      <a:endParaRPr lang="en-US" dirty="0">
                        <a:solidFill>
                          <a:prstClr val="black"/>
                        </a:solidFill>
                      </a:endParaRPr>
                    </a:p>
                  </p:txBody>
                </p:sp>
                <p:sp>
                  <p:nvSpPr>
                    <p:cNvPr id="9273" name="Freeform 192"/>
                    <p:cNvSpPr>
                      <a:spLocks/>
                    </p:cNvSpPr>
                    <p:nvPr/>
                  </p:nvSpPr>
                  <p:spPr bwMode="auto">
                    <a:xfrm>
                      <a:off x="967" y="2866"/>
                      <a:ext cx="89" cy="343"/>
                    </a:xfrm>
                    <a:custGeom>
                      <a:avLst/>
                      <a:gdLst>
                        <a:gd name="T0" fmla="*/ 61 w 89"/>
                        <a:gd name="T1" fmla="*/ 341 h 343"/>
                        <a:gd name="T2" fmla="*/ 39 w 89"/>
                        <a:gd name="T3" fmla="*/ 343 h 343"/>
                        <a:gd name="T4" fmla="*/ 22 w 89"/>
                        <a:gd name="T5" fmla="*/ 341 h 343"/>
                        <a:gd name="T6" fmla="*/ 9 w 89"/>
                        <a:gd name="T7" fmla="*/ 337 h 343"/>
                        <a:gd name="T8" fmla="*/ 2 w 89"/>
                        <a:gd name="T9" fmla="*/ 334 h 343"/>
                        <a:gd name="T10" fmla="*/ 0 w 89"/>
                        <a:gd name="T11" fmla="*/ 334 h 343"/>
                        <a:gd name="T12" fmla="*/ 0 w 89"/>
                        <a:gd name="T13" fmla="*/ 2 h 343"/>
                        <a:gd name="T14" fmla="*/ 89 w 89"/>
                        <a:gd name="T15" fmla="*/ 0 h 343"/>
                        <a:gd name="T16" fmla="*/ 89 w 89"/>
                        <a:gd name="T17" fmla="*/ 163 h 343"/>
                        <a:gd name="T18" fmla="*/ 87 w 89"/>
                        <a:gd name="T19" fmla="*/ 171 h 343"/>
                        <a:gd name="T20" fmla="*/ 85 w 89"/>
                        <a:gd name="T21" fmla="*/ 184 h 343"/>
                        <a:gd name="T22" fmla="*/ 85 w 89"/>
                        <a:gd name="T23" fmla="*/ 197 h 343"/>
                        <a:gd name="T24" fmla="*/ 84 w 89"/>
                        <a:gd name="T25" fmla="*/ 202 h 343"/>
                        <a:gd name="T26" fmla="*/ 82 w 89"/>
                        <a:gd name="T27" fmla="*/ 210 h 343"/>
                        <a:gd name="T28" fmla="*/ 78 w 89"/>
                        <a:gd name="T29" fmla="*/ 226 h 343"/>
                        <a:gd name="T30" fmla="*/ 74 w 89"/>
                        <a:gd name="T31" fmla="*/ 248 h 343"/>
                        <a:gd name="T32" fmla="*/ 71 w 89"/>
                        <a:gd name="T33" fmla="*/ 274 h 343"/>
                        <a:gd name="T34" fmla="*/ 67 w 89"/>
                        <a:gd name="T35" fmla="*/ 299 h 343"/>
                        <a:gd name="T36" fmla="*/ 65 w 89"/>
                        <a:gd name="T37" fmla="*/ 321 h 343"/>
                        <a:gd name="T38" fmla="*/ 63 w 89"/>
                        <a:gd name="T39" fmla="*/ 336 h 343"/>
                        <a:gd name="T40" fmla="*/ 61 w 89"/>
                        <a:gd name="T41" fmla="*/ 341 h 3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343"/>
                        <a:gd name="T65" fmla="*/ 89 w 89"/>
                        <a:gd name="T66" fmla="*/ 343 h 3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343">
                          <a:moveTo>
                            <a:pt x="61" y="341"/>
                          </a:moveTo>
                          <a:lnTo>
                            <a:pt x="39" y="343"/>
                          </a:lnTo>
                          <a:lnTo>
                            <a:pt x="22" y="341"/>
                          </a:lnTo>
                          <a:lnTo>
                            <a:pt x="9" y="337"/>
                          </a:lnTo>
                          <a:lnTo>
                            <a:pt x="2" y="334"/>
                          </a:lnTo>
                          <a:lnTo>
                            <a:pt x="0" y="334"/>
                          </a:lnTo>
                          <a:lnTo>
                            <a:pt x="0" y="2"/>
                          </a:lnTo>
                          <a:lnTo>
                            <a:pt x="89" y="0"/>
                          </a:lnTo>
                          <a:lnTo>
                            <a:pt x="89" y="163"/>
                          </a:lnTo>
                          <a:lnTo>
                            <a:pt x="87" y="171"/>
                          </a:lnTo>
                          <a:lnTo>
                            <a:pt x="85" y="184"/>
                          </a:lnTo>
                          <a:lnTo>
                            <a:pt x="85" y="197"/>
                          </a:lnTo>
                          <a:lnTo>
                            <a:pt x="84" y="202"/>
                          </a:lnTo>
                          <a:lnTo>
                            <a:pt x="82" y="210"/>
                          </a:lnTo>
                          <a:lnTo>
                            <a:pt x="78" y="226"/>
                          </a:lnTo>
                          <a:lnTo>
                            <a:pt x="74" y="248"/>
                          </a:lnTo>
                          <a:lnTo>
                            <a:pt x="71" y="274"/>
                          </a:lnTo>
                          <a:lnTo>
                            <a:pt x="67" y="299"/>
                          </a:lnTo>
                          <a:lnTo>
                            <a:pt x="65" y="321"/>
                          </a:lnTo>
                          <a:lnTo>
                            <a:pt x="63" y="336"/>
                          </a:lnTo>
                          <a:lnTo>
                            <a:pt x="61" y="341"/>
                          </a:lnTo>
                          <a:close/>
                        </a:path>
                      </a:pathLst>
                    </a:custGeom>
                    <a:solidFill>
                      <a:srgbClr val="DFDFDF"/>
                    </a:solidFill>
                    <a:ln w="0">
                      <a:solidFill>
                        <a:srgbClr val="DFDFDF"/>
                      </a:solidFill>
                      <a:round/>
                      <a:headEnd/>
                      <a:tailEnd/>
                    </a:ln>
                  </p:spPr>
                  <p:txBody>
                    <a:bodyPr/>
                    <a:lstStyle/>
                    <a:p>
                      <a:pPr defTabSz="457200"/>
                      <a:endParaRPr lang="en-US" dirty="0">
                        <a:solidFill>
                          <a:prstClr val="black"/>
                        </a:solidFill>
                      </a:endParaRPr>
                    </a:p>
                  </p:txBody>
                </p:sp>
                <p:sp>
                  <p:nvSpPr>
                    <p:cNvPr id="9274" name="Freeform 193"/>
                    <p:cNvSpPr>
                      <a:spLocks/>
                    </p:cNvSpPr>
                    <p:nvPr/>
                  </p:nvSpPr>
                  <p:spPr bwMode="auto">
                    <a:xfrm>
                      <a:off x="989" y="2866"/>
                      <a:ext cx="47" cy="347"/>
                    </a:xfrm>
                    <a:custGeom>
                      <a:avLst/>
                      <a:gdLst>
                        <a:gd name="T0" fmla="*/ 47 w 47"/>
                        <a:gd name="T1" fmla="*/ 0 h 347"/>
                        <a:gd name="T2" fmla="*/ 47 w 47"/>
                        <a:gd name="T3" fmla="*/ 341 h 347"/>
                        <a:gd name="T4" fmla="*/ 23 w 47"/>
                        <a:gd name="T5" fmla="*/ 345 h 347"/>
                        <a:gd name="T6" fmla="*/ 6 w 47"/>
                        <a:gd name="T7" fmla="*/ 347 h 347"/>
                        <a:gd name="T8" fmla="*/ 0 w 47"/>
                        <a:gd name="T9" fmla="*/ 347 h 347"/>
                        <a:gd name="T10" fmla="*/ 0 w 47"/>
                        <a:gd name="T11" fmla="*/ 4 h 347"/>
                        <a:gd name="T12" fmla="*/ 47 w 47"/>
                        <a:gd name="T13" fmla="*/ 0 h 347"/>
                        <a:gd name="T14" fmla="*/ 0 60000 65536"/>
                        <a:gd name="T15" fmla="*/ 0 60000 65536"/>
                        <a:gd name="T16" fmla="*/ 0 60000 65536"/>
                        <a:gd name="T17" fmla="*/ 0 60000 65536"/>
                        <a:gd name="T18" fmla="*/ 0 60000 65536"/>
                        <a:gd name="T19" fmla="*/ 0 60000 65536"/>
                        <a:gd name="T20" fmla="*/ 0 60000 65536"/>
                        <a:gd name="T21" fmla="*/ 0 w 47"/>
                        <a:gd name="T22" fmla="*/ 0 h 347"/>
                        <a:gd name="T23" fmla="*/ 47 w 47"/>
                        <a:gd name="T24" fmla="*/ 347 h 3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47">
                          <a:moveTo>
                            <a:pt x="47" y="0"/>
                          </a:moveTo>
                          <a:lnTo>
                            <a:pt x="47" y="341"/>
                          </a:lnTo>
                          <a:lnTo>
                            <a:pt x="23" y="345"/>
                          </a:lnTo>
                          <a:lnTo>
                            <a:pt x="6" y="347"/>
                          </a:lnTo>
                          <a:lnTo>
                            <a:pt x="0" y="347"/>
                          </a:lnTo>
                          <a:lnTo>
                            <a:pt x="0" y="4"/>
                          </a:lnTo>
                          <a:lnTo>
                            <a:pt x="47" y="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275" name="Freeform 194"/>
                    <p:cNvSpPr>
                      <a:spLocks noEditPoints="1"/>
                    </p:cNvSpPr>
                    <p:nvPr/>
                  </p:nvSpPr>
                  <p:spPr bwMode="auto">
                    <a:xfrm>
                      <a:off x="826" y="2998"/>
                      <a:ext cx="102" cy="107"/>
                    </a:xfrm>
                    <a:custGeom>
                      <a:avLst/>
                      <a:gdLst>
                        <a:gd name="T0" fmla="*/ 52 w 102"/>
                        <a:gd name="T1" fmla="*/ 24 h 107"/>
                        <a:gd name="T2" fmla="*/ 65 w 102"/>
                        <a:gd name="T3" fmla="*/ 66 h 107"/>
                        <a:gd name="T4" fmla="*/ 37 w 102"/>
                        <a:gd name="T5" fmla="*/ 66 h 107"/>
                        <a:gd name="T6" fmla="*/ 52 w 102"/>
                        <a:gd name="T7" fmla="*/ 24 h 107"/>
                        <a:gd name="T8" fmla="*/ 0 w 102"/>
                        <a:gd name="T9" fmla="*/ 107 h 107"/>
                        <a:gd name="T10" fmla="*/ 24 w 102"/>
                        <a:gd name="T11" fmla="*/ 107 h 107"/>
                        <a:gd name="T12" fmla="*/ 32 w 102"/>
                        <a:gd name="T13" fmla="*/ 85 h 107"/>
                        <a:gd name="T14" fmla="*/ 71 w 102"/>
                        <a:gd name="T15" fmla="*/ 85 h 107"/>
                        <a:gd name="T16" fmla="*/ 78 w 102"/>
                        <a:gd name="T17" fmla="*/ 107 h 107"/>
                        <a:gd name="T18" fmla="*/ 102 w 102"/>
                        <a:gd name="T19" fmla="*/ 107 h 107"/>
                        <a:gd name="T20" fmla="*/ 65 w 102"/>
                        <a:gd name="T21" fmla="*/ 0 h 107"/>
                        <a:gd name="T22" fmla="*/ 39 w 102"/>
                        <a:gd name="T23" fmla="*/ 0 h 107"/>
                        <a:gd name="T24" fmla="*/ 0 w 102"/>
                        <a:gd name="T25" fmla="*/ 107 h 1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07"/>
                        <a:gd name="T41" fmla="*/ 102 w 102"/>
                        <a:gd name="T42" fmla="*/ 107 h 1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07">
                          <a:moveTo>
                            <a:pt x="52" y="24"/>
                          </a:moveTo>
                          <a:lnTo>
                            <a:pt x="65" y="66"/>
                          </a:lnTo>
                          <a:lnTo>
                            <a:pt x="37" y="66"/>
                          </a:lnTo>
                          <a:lnTo>
                            <a:pt x="52" y="24"/>
                          </a:lnTo>
                          <a:close/>
                          <a:moveTo>
                            <a:pt x="0" y="107"/>
                          </a:moveTo>
                          <a:lnTo>
                            <a:pt x="24" y="107"/>
                          </a:lnTo>
                          <a:lnTo>
                            <a:pt x="32" y="85"/>
                          </a:lnTo>
                          <a:lnTo>
                            <a:pt x="71" y="85"/>
                          </a:lnTo>
                          <a:lnTo>
                            <a:pt x="78" y="107"/>
                          </a:lnTo>
                          <a:lnTo>
                            <a:pt x="102" y="107"/>
                          </a:lnTo>
                          <a:lnTo>
                            <a:pt x="65" y="0"/>
                          </a:lnTo>
                          <a:lnTo>
                            <a:pt x="39" y="0"/>
                          </a:lnTo>
                          <a:lnTo>
                            <a:pt x="0" y="107"/>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276" name="Freeform 195"/>
                    <p:cNvSpPr>
                      <a:spLocks/>
                    </p:cNvSpPr>
                    <p:nvPr/>
                  </p:nvSpPr>
                  <p:spPr bwMode="auto">
                    <a:xfrm>
                      <a:off x="813" y="2762"/>
                      <a:ext cx="386" cy="200"/>
                    </a:xfrm>
                    <a:custGeom>
                      <a:avLst/>
                      <a:gdLst>
                        <a:gd name="T0" fmla="*/ 193 w 386"/>
                        <a:gd name="T1" fmla="*/ 200 h 200"/>
                        <a:gd name="T2" fmla="*/ 238 w 386"/>
                        <a:gd name="T3" fmla="*/ 199 h 200"/>
                        <a:gd name="T4" fmla="*/ 278 w 386"/>
                        <a:gd name="T5" fmla="*/ 191 h 200"/>
                        <a:gd name="T6" fmla="*/ 314 w 386"/>
                        <a:gd name="T7" fmla="*/ 178 h 200"/>
                        <a:gd name="T8" fmla="*/ 343 w 386"/>
                        <a:gd name="T9" fmla="*/ 163 h 200"/>
                        <a:gd name="T10" fmla="*/ 366 w 386"/>
                        <a:gd name="T11" fmla="*/ 145 h 200"/>
                        <a:gd name="T12" fmla="*/ 380 w 386"/>
                        <a:gd name="T13" fmla="*/ 124 h 200"/>
                        <a:gd name="T14" fmla="*/ 386 w 386"/>
                        <a:gd name="T15" fmla="*/ 100 h 200"/>
                        <a:gd name="T16" fmla="*/ 380 w 386"/>
                        <a:gd name="T17" fmla="*/ 78 h 200"/>
                        <a:gd name="T18" fmla="*/ 366 w 386"/>
                        <a:gd name="T19" fmla="*/ 56 h 200"/>
                        <a:gd name="T20" fmla="*/ 343 w 386"/>
                        <a:gd name="T21" fmla="*/ 37 h 200"/>
                        <a:gd name="T22" fmla="*/ 314 w 386"/>
                        <a:gd name="T23" fmla="*/ 22 h 200"/>
                        <a:gd name="T24" fmla="*/ 278 w 386"/>
                        <a:gd name="T25" fmla="*/ 11 h 200"/>
                        <a:gd name="T26" fmla="*/ 238 w 386"/>
                        <a:gd name="T27" fmla="*/ 2 h 200"/>
                        <a:gd name="T28" fmla="*/ 193 w 386"/>
                        <a:gd name="T29" fmla="*/ 0 h 200"/>
                        <a:gd name="T30" fmla="*/ 149 w 386"/>
                        <a:gd name="T31" fmla="*/ 2 h 200"/>
                        <a:gd name="T32" fmla="*/ 110 w 386"/>
                        <a:gd name="T33" fmla="*/ 11 h 200"/>
                        <a:gd name="T34" fmla="*/ 73 w 386"/>
                        <a:gd name="T35" fmla="*/ 22 h 200"/>
                        <a:gd name="T36" fmla="*/ 43 w 386"/>
                        <a:gd name="T37" fmla="*/ 37 h 200"/>
                        <a:gd name="T38" fmla="*/ 21 w 386"/>
                        <a:gd name="T39" fmla="*/ 56 h 200"/>
                        <a:gd name="T40" fmla="*/ 6 w 386"/>
                        <a:gd name="T41" fmla="*/ 78 h 200"/>
                        <a:gd name="T42" fmla="*/ 0 w 386"/>
                        <a:gd name="T43" fmla="*/ 100 h 200"/>
                        <a:gd name="T44" fmla="*/ 6 w 386"/>
                        <a:gd name="T45" fmla="*/ 124 h 200"/>
                        <a:gd name="T46" fmla="*/ 21 w 386"/>
                        <a:gd name="T47" fmla="*/ 145 h 200"/>
                        <a:gd name="T48" fmla="*/ 43 w 386"/>
                        <a:gd name="T49" fmla="*/ 163 h 200"/>
                        <a:gd name="T50" fmla="*/ 73 w 386"/>
                        <a:gd name="T51" fmla="*/ 178 h 200"/>
                        <a:gd name="T52" fmla="*/ 110 w 386"/>
                        <a:gd name="T53" fmla="*/ 191 h 200"/>
                        <a:gd name="T54" fmla="*/ 149 w 386"/>
                        <a:gd name="T55" fmla="*/ 199 h 200"/>
                        <a:gd name="T56" fmla="*/ 193 w 386"/>
                        <a:gd name="T57" fmla="*/ 200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6"/>
                        <a:gd name="T88" fmla="*/ 0 h 200"/>
                        <a:gd name="T89" fmla="*/ 386 w 386"/>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6" h="200">
                          <a:moveTo>
                            <a:pt x="193" y="200"/>
                          </a:moveTo>
                          <a:lnTo>
                            <a:pt x="238" y="199"/>
                          </a:lnTo>
                          <a:lnTo>
                            <a:pt x="278" y="191"/>
                          </a:lnTo>
                          <a:lnTo>
                            <a:pt x="314" y="178"/>
                          </a:lnTo>
                          <a:lnTo>
                            <a:pt x="343" y="163"/>
                          </a:lnTo>
                          <a:lnTo>
                            <a:pt x="366" y="145"/>
                          </a:lnTo>
                          <a:lnTo>
                            <a:pt x="380" y="124"/>
                          </a:lnTo>
                          <a:lnTo>
                            <a:pt x="386" y="100"/>
                          </a:lnTo>
                          <a:lnTo>
                            <a:pt x="380" y="78"/>
                          </a:lnTo>
                          <a:lnTo>
                            <a:pt x="366" y="56"/>
                          </a:lnTo>
                          <a:lnTo>
                            <a:pt x="343" y="37"/>
                          </a:lnTo>
                          <a:lnTo>
                            <a:pt x="314" y="22"/>
                          </a:lnTo>
                          <a:lnTo>
                            <a:pt x="278" y="11"/>
                          </a:lnTo>
                          <a:lnTo>
                            <a:pt x="238" y="2"/>
                          </a:lnTo>
                          <a:lnTo>
                            <a:pt x="193" y="0"/>
                          </a:lnTo>
                          <a:lnTo>
                            <a:pt x="149" y="2"/>
                          </a:lnTo>
                          <a:lnTo>
                            <a:pt x="110" y="11"/>
                          </a:lnTo>
                          <a:lnTo>
                            <a:pt x="73" y="22"/>
                          </a:lnTo>
                          <a:lnTo>
                            <a:pt x="43" y="37"/>
                          </a:lnTo>
                          <a:lnTo>
                            <a:pt x="21" y="56"/>
                          </a:lnTo>
                          <a:lnTo>
                            <a:pt x="6" y="78"/>
                          </a:lnTo>
                          <a:lnTo>
                            <a:pt x="0" y="100"/>
                          </a:lnTo>
                          <a:lnTo>
                            <a:pt x="6" y="124"/>
                          </a:lnTo>
                          <a:lnTo>
                            <a:pt x="21" y="145"/>
                          </a:lnTo>
                          <a:lnTo>
                            <a:pt x="43" y="163"/>
                          </a:lnTo>
                          <a:lnTo>
                            <a:pt x="73" y="178"/>
                          </a:lnTo>
                          <a:lnTo>
                            <a:pt x="110" y="191"/>
                          </a:lnTo>
                          <a:lnTo>
                            <a:pt x="149" y="199"/>
                          </a:lnTo>
                          <a:lnTo>
                            <a:pt x="193" y="200"/>
                          </a:lnTo>
                          <a:close/>
                        </a:path>
                      </a:pathLst>
                    </a:custGeom>
                    <a:solidFill>
                      <a:srgbClr val="BFBFBF"/>
                    </a:solidFill>
                    <a:ln w="0">
                      <a:solidFill>
                        <a:srgbClr val="BFBFBF"/>
                      </a:solidFill>
                      <a:round/>
                      <a:headEnd/>
                      <a:tailEnd/>
                    </a:ln>
                  </p:spPr>
                  <p:txBody>
                    <a:bodyPr/>
                    <a:lstStyle/>
                    <a:p>
                      <a:pPr defTabSz="457200"/>
                      <a:endParaRPr lang="en-US" dirty="0">
                        <a:solidFill>
                          <a:prstClr val="black"/>
                        </a:solidFill>
                      </a:endParaRPr>
                    </a:p>
                  </p:txBody>
                </p:sp>
                <p:sp>
                  <p:nvSpPr>
                    <p:cNvPr id="9277" name="Freeform 196"/>
                    <p:cNvSpPr>
                      <a:spLocks/>
                    </p:cNvSpPr>
                    <p:nvPr/>
                  </p:nvSpPr>
                  <p:spPr bwMode="auto">
                    <a:xfrm>
                      <a:off x="813" y="2762"/>
                      <a:ext cx="386" cy="200"/>
                    </a:xfrm>
                    <a:custGeom>
                      <a:avLst/>
                      <a:gdLst>
                        <a:gd name="T0" fmla="*/ 193 w 386"/>
                        <a:gd name="T1" fmla="*/ 200 h 200"/>
                        <a:gd name="T2" fmla="*/ 238 w 386"/>
                        <a:gd name="T3" fmla="*/ 199 h 200"/>
                        <a:gd name="T4" fmla="*/ 278 w 386"/>
                        <a:gd name="T5" fmla="*/ 191 h 200"/>
                        <a:gd name="T6" fmla="*/ 314 w 386"/>
                        <a:gd name="T7" fmla="*/ 178 h 200"/>
                        <a:gd name="T8" fmla="*/ 343 w 386"/>
                        <a:gd name="T9" fmla="*/ 163 h 200"/>
                        <a:gd name="T10" fmla="*/ 366 w 386"/>
                        <a:gd name="T11" fmla="*/ 145 h 200"/>
                        <a:gd name="T12" fmla="*/ 380 w 386"/>
                        <a:gd name="T13" fmla="*/ 124 h 200"/>
                        <a:gd name="T14" fmla="*/ 386 w 386"/>
                        <a:gd name="T15" fmla="*/ 100 h 200"/>
                        <a:gd name="T16" fmla="*/ 380 w 386"/>
                        <a:gd name="T17" fmla="*/ 78 h 200"/>
                        <a:gd name="T18" fmla="*/ 366 w 386"/>
                        <a:gd name="T19" fmla="*/ 56 h 200"/>
                        <a:gd name="T20" fmla="*/ 343 w 386"/>
                        <a:gd name="T21" fmla="*/ 37 h 200"/>
                        <a:gd name="T22" fmla="*/ 314 w 386"/>
                        <a:gd name="T23" fmla="*/ 22 h 200"/>
                        <a:gd name="T24" fmla="*/ 278 w 386"/>
                        <a:gd name="T25" fmla="*/ 11 h 200"/>
                        <a:gd name="T26" fmla="*/ 238 w 386"/>
                        <a:gd name="T27" fmla="*/ 2 h 200"/>
                        <a:gd name="T28" fmla="*/ 193 w 386"/>
                        <a:gd name="T29" fmla="*/ 0 h 200"/>
                        <a:gd name="T30" fmla="*/ 149 w 386"/>
                        <a:gd name="T31" fmla="*/ 2 h 200"/>
                        <a:gd name="T32" fmla="*/ 110 w 386"/>
                        <a:gd name="T33" fmla="*/ 11 h 200"/>
                        <a:gd name="T34" fmla="*/ 73 w 386"/>
                        <a:gd name="T35" fmla="*/ 22 h 200"/>
                        <a:gd name="T36" fmla="*/ 43 w 386"/>
                        <a:gd name="T37" fmla="*/ 37 h 200"/>
                        <a:gd name="T38" fmla="*/ 21 w 386"/>
                        <a:gd name="T39" fmla="*/ 56 h 200"/>
                        <a:gd name="T40" fmla="*/ 6 w 386"/>
                        <a:gd name="T41" fmla="*/ 78 h 200"/>
                        <a:gd name="T42" fmla="*/ 0 w 386"/>
                        <a:gd name="T43" fmla="*/ 100 h 200"/>
                        <a:gd name="T44" fmla="*/ 6 w 386"/>
                        <a:gd name="T45" fmla="*/ 124 h 200"/>
                        <a:gd name="T46" fmla="*/ 21 w 386"/>
                        <a:gd name="T47" fmla="*/ 145 h 200"/>
                        <a:gd name="T48" fmla="*/ 43 w 386"/>
                        <a:gd name="T49" fmla="*/ 163 h 200"/>
                        <a:gd name="T50" fmla="*/ 73 w 386"/>
                        <a:gd name="T51" fmla="*/ 178 h 200"/>
                        <a:gd name="T52" fmla="*/ 110 w 386"/>
                        <a:gd name="T53" fmla="*/ 191 h 200"/>
                        <a:gd name="T54" fmla="*/ 149 w 386"/>
                        <a:gd name="T55" fmla="*/ 199 h 200"/>
                        <a:gd name="T56" fmla="*/ 193 w 386"/>
                        <a:gd name="T57" fmla="*/ 200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6"/>
                        <a:gd name="T88" fmla="*/ 0 h 200"/>
                        <a:gd name="T89" fmla="*/ 386 w 386"/>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6" h="200">
                          <a:moveTo>
                            <a:pt x="193" y="200"/>
                          </a:moveTo>
                          <a:lnTo>
                            <a:pt x="238" y="199"/>
                          </a:lnTo>
                          <a:lnTo>
                            <a:pt x="278" y="191"/>
                          </a:lnTo>
                          <a:lnTo>
                            <a:pt x="314" y="178"/>
                          </a:lnTo>
                          <a:lnTo>
                            <a:pt x="343" y="163"/>
                          </a:lnTo>
                          <a:lnTo>
                            <a:pt x="366" y="145"/>
                          </a:lnTo>
                          <a:lnTo>
                            <a:pt x="380" y="124"/>
                          </a:lnTo>
                          <a:lnTo>
                            <a:pt x="386" y="100"/>
                          </a:lnTo>
                          <a:lnTo>
                            <a:pt x="380" y="78"/>
                          </a:lnTo>
                          <a:lnTo>
                            <a:pt x="366" y="56"/>
                          </a:lnTo>
                          <a:lnTo>
                            <a:pt x="343" y="37"/>
                          </a:lnTo>
                          <a:lnTo>
                            <a:pt x="314" y="22"/>
                          </a:lnTo>
                          <a:lnTo>
                            <a:pt x="278" y="11"/>
                          </a:lnTo>
                          <a:lnTo>
                            <a:pt x="238" y="2"/>
                          </a:lnTo>
                          <a:lnTo>
                            <a:pt x="193" y="0"/>
                          </a:lnTo>
                          <a:lnTo>
                            <a:pt x="149" y="2"/>
                          </a:lnTo>
                          <a:lnTo>
                            <a:pt x="110" y="11"/>
                          </a:lnTo>
                          <a:lnTo>
                            <a:pt x="73" y="22"/>
                          </a:lnTo>
                          <a:lnTo>
                            <a:pt x="43" y="37"/>
                          </a:lnTo>
                          <a:lnTo>
                            <a:pt x="21" y="56"/>
                          </a:lnTo>
                          <a:lnTo>
                            <a:pt x="6" y="78"/>
                          </a:lnTo>
                          <a:lnTo>
                            <a:pt x="0" y="100"/>
                          </a:lnTo>
                          <a:lnTo>
                            <a:pt x="6" y="124"/>
                          </a:lnTo>
                          <a:lnTo>
                            <a:pt x="21" y="145"/>
                          </a:lnTo>
                          <a:lnTo>
                            <a:pt x="43" y="163"/>
                          </a:lnTo>
                          <a:lnTo>
                            <a:pt x="73" y="178"/>
                          </a:lnTo>
                          <a:lnTo>
                            <a:pt x="110" y="191"/>
                          </a:lnTo>
                          <a:lnTo>
                            <a:pt x="149" y="199"/>
                          </a:lnTo>
                          <a:lnTo>
                            <a:pt x="193" y="20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278" name="Freeform 197"/>
                    <p:cNvSpPr>
                      <a:spLocks/>
                    </p:cNvSpPr>
                    <p:nvPr/>
                  </p:nvSpPr>
                  <p:spPr bwMode="auto">
                    <a:xfrm>
                      <a:off x="849" y="2742"/>
                      <a:ext cx="313" cy="191"/>
                    </a:xfrm>
                    <a:custGeom>
                      <a:avLst/>
                      <a:gdLst>
                        <a:gd name="T0" fmla="*/ 157 w 313"/>
                        <a:gd name="T1" fmla="*/ 191 h 191"/>
                        <a:gd name="T2" fmla="*/ 198 w 313"/>
                        <a:gd name="T3" fmla="*/ 187 h 191"/>
                        <a:gd name="T4" fmla="*/ 235 w 313"/>
                        <a:gd name="T5" fmla="*/ 180 h 191"/>
                        <a:gd name="T6" fmla="*/ 268 w 313"/>
                        <a:gd name="T7" fmla="*/ 167 h 191"/>
                        <a:gd name="T8" fmla="*/ 293 w 313"/>
                        <a:gd name="T9" fmla="*/ 150 h 191"/>
                        <a:gd name="T10" fmla="*/ 307 w 313"/>
                        <a:gd name="T11" fmla="*/ 130 h 191"/>
                        <a:gd name="T12" fmla="*/ 313 w 313"/>
                        <a:gd name="T13" fmla="*/ 107 h 191"/>
                        <a:gd name="T14" fmla="*/ 307 w 313"/>
                        <a:gd name="T15" fmla="*/ 85 h 191"/>
                        <a:gd name="T16" fmla="*/ 293 w 313"/>
                        <a:gd name="T17" fmla="*/ 59 h 191"/>
                        <a:gd name="T18" fmla="*/ 268 w 313"/>
                        <a:gd name="T19" fmla="*/ 37 h 191"/>
                        <a:gd name="T20" fmla="*/ 235 w 313"/>
                        <a:gd name="T21" fmla="*/ 18 h 191"/>
                        <a:gd name="T22" fmla="*/ 198 w 313"/>
                        <a:gd name="T23" fmla="*/ 5 h 191"/>
                        <a:gd name="T24" fmla="*/ 157 w 313"/>
                        <a:gd name="T25" fmla="*/ 0 h 191"/>
                        <a:gd name="T26" fmla="*/ 114 w 313"/>
                        <a:gd name="T27" fmla="*/ 5 h 191"/>
                        <a:gd name="T28" fmla="*/ 77 w 313"/>
                        <a:gd name="T29" fmla="*/ 18 h 191"/>
                        <a:gd name="T30" fmla="*/ 46 w 313"/>
                        <a:gd name="T31" fmla="*/ 37 h 191"/>
                        <a:gd name="T32" fmla="*/ 22 w 313"/>
                        <a:gd name="T33" fmla="*/ 59 h 191"/>
                        <a:gd name="T34" fmla="*/ 5 w 313"/>
                        <a:gd name="T35" fmla="*/ 85 h 191"/>
                        <a:gd name="T36" fmla="*/ 0 w 313"/>
                        <a:gd name="T37" fmla="*/ 107 h 191"/>
                        <a:gd name="T38" fmla="*/ 5 w 313"/>
                        <a:gd name="T39" fmla="*/ 130 h 191"/>
                        <a:gd name="T40" fmla="*/ 22 w 313"/>
                        <a:gd name="T41" fmla="*/ 150 h 191"/>
                        <a:gd name="T42" fmla="*/ 46 w 313"/>
                        <a:gd name="T43" fmla="*/ 167 h 191"/>
                        <a:gd name="T44" fmla="*/ 77 w 313"/>
                        <a:gd name="T45" fmla="*/ 180 h 191"/>
                        <a:gd name="T46" fmla="*/ 114 w 313"/>
                        <a:gd name="T47" fmla="*/ 187 h 191"/>
                        <a:gd name="T48" fmla="*/ 157 w 313"/>
                        <a:gd name="T49" fmla="*/ 191 h 1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3"/>
                        <a:gd name="T76" fmla="*/ 0 h 191"/>
                        <a:gd name="T77" fmla="*/ 313 w 313"/>
                        <a:gd name="T78" fmla="*/ 191 h 1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3" h="191">
                          <a:moveTo>
                            <a:pt x="157" y="191"/>
                          </a:moveTo>
                          <a:lnTo>
                            <a:pt x="198" y="187"/>
                          </a:lnTo>
                          <a:lnTo>
                            <a:pt x="235" y="180"/>
                          </a:lnTo>
                          <a:lnTo>
                            <a:pt x="268" y="167"/>
                          </a:lnTo>
                          <a:lnTo>
                            <a:pt x="293" y="150"/>
                          </a:lnTo>
                          <a:lnTo>
                            <a:pt x="307" y="130"/>
                          </a:lnTo>
                          <a:lnTo>
                            <a:pt x="313" y="107"/>
                          </a:lnTo>
                          <a:lnTo>
                            <a:pt x="307" y="85"/>
                          </a:lnTo>
                          <a:lnTo>
                            <a:pt x="293" y="59"/>
                          </a:lnTo>
                          <a:lnTo>
                            <a:pt x="268" y="37"/>
                          </a:lnTo>
                          <a:lnTo>
                            <a:pt x="235" y="18"/>
                          </a:lnTo>
                          <a:lnTo>
                            <a:pt x="198" y="5"/>
                          </a:lnTo>
                          <a:lnTo>
                            <a:pt x="157" y="0"/>
                          </a:lnTo>
                          <a:lnTo>
                            <a:pt x="114" y="5"/>
                          </a:lnTo>
                          <a:lnTo>
                            <a:pt x="77" y="18"/>
                          </a:lnTo>
                          <a:lnTo>
                            <a:pt x="46" y="37"/>
                          </a:lnTo>
                          <a:lnTo>
                            <a:pt x="22" y="59"/>
                          </a:lnTo>
                          <a:lnTo>
                            <a:pt x="5" y="85"/>
                          </a:lnTo>
                          <a:lnTo>
                            <a:pt x="0" y="107"/>
                          </a:lnTo>
                          <a:lnTo>
                            <a:pt x="5" y="130"/>
                          </a:lnTo>
                          <a:lnTo>
                            <a:pt x="22" y="150"/>
                          </a:lnTo>
                          <a:lnTo>
                            <a:pt x="46" y="167"/>
                          </a:lnTo>
                          <a:lnTo>
                            <a:pt x="77" y="180"/>
                          </a:lnTo>
                          <a:lnTo>
                            <a:pt x="114" y="187"/>
                          </a:lnTo>
                          <a:lnTo>
                            <a:pt x="157" y="191"/>
                          </a:lnTo>
                          <a:close/>
                        </a:path>
                      </a:pathLst>
                    </a:custGeom>
                    <a:solidFill>
                      <a:srgbClr val="404040"/>
                    </a:solidFill>
                    <a:ln w="0">
                      <a:solidFill>
                        <a:srgbClr val="404040"/>
                      </a:solidFill>
                      <a:round/>
                      <a:headEnd/>
                      <a:tailEnd/>
                    </a:ln>
                  </p:spPr>
                  <p:txBody>
                    <a:bodyPr/>
                    <a:lstStyle/>
                    <a:p>
                      <a:pPr defTabSz="457200"/>
                      <a:endParaRPr lang="en-US" dirty="0">
                        <a:solidFill>
                          <a:prstClr val="black"/>
                        </a:solidFill>
                      </a:endParaRPr>
                    </a:p>
                  </p:txBody>
                </p:sp>
                <p:sp>
                  <p:nvSpPr>
                    <p:cNvPr id="9279" name="Freeform 198"/>
                    <p:cNvSpPr>
                      <a:spLocks/>
                    </p:cNvSpPr>
                    <p:nvPr/>
                  </p:nvSpPr>
                  <p:spPr bwMode="auto">
                    <a:xfrm>
                      <a:off x="863" y="2744"/>
                      <a:ext cx="284" cy="170"/>
                    </a:xfrm>
                    <a:custGeom>
                      <a:avLst/>
                      <a:gdLst>
                        <a:gd name="T0" fmla="*/ 143 w 284"/>
                        <a:gd name="T1" fmla="*/ 170 h 170"/>
                        <a:gd name="T2" fmla="*/ 180 w 284"/>
                        <a:gd name="T3" fmla="*/ 168 h 170"/>
                        <a:gd name="T4" fmla="*/ 214 w 284"/>
                        <a:gd name="T5" fmla="*/ 161 h 170"/>
                        <a:gd name="T6" fmla="*/ 243 w 284"/>
                        <a:gd name="T7" fmla="*/ 150 h 170"/>
                        <a:gd name="T8" fmla="*/ 266 w 284"/>
                        <a:gd name="T9" fmla="*/ 135 h 170"/>
                        <a:gd name="T10" fmla="*/ 280 w 284"/>
                        <a:gd name="T11" fmla="*/ 116 h 170"/>
                        <a:gd name="T12" fmla="*/ 284 w 284"/>
                        <a:gd name="T13" fmla="*/ 96 h 170"/>
                        <a:gd name="T14" fmla="*/ 280 w 284"/>
                        <a:gd name="T15" fmla="*/ 76 h 170"/>
                        <a:gd name="T16" fmla="*/ 266 w 284"/>
                        <a:gd name="T17" fmla="*/ 53 h 170"/>
                        <a:gd name="T18" fmla="*/ 243 w 284"/>
                        <a:gd name="T19" fmla="*/ 33 h 170"/>
                        <a:gd name="T20" fmla="*/ 214 w 284"/>
                        <a:gd name="T21" fmla="*/ 16 h 170"/>
                        <a:gd name="T22" fmla="*/ 180 w 284"/>
                        <a:gd name="T23" fmla="*/ 3 h 170"/>
                        <a:gd name="T24" fmla="*/ 143 w 284"/>
                        <a:gd name="T25" fmla="*/ 0 h 170"/>
                        <a:gd name="T26" fmla="*/ 106 w 284"/>
                        <a:gd name="T27" fmla="*/ 3 h 170"/>
                        <a:gd name="T28" fmla="*/ 71 w 284"/>
                        <a:gd name="T29" fmla="*/ 16 h 170"/>
                        <a:gd name="T30" fmla="*/ 43 w 284"/>
                        <a:gd name="T31" fmla="*/ 33 h 170"/>
                        <a:gd name="T32" fmla="*/ 21 w 284"/>
                        <a:gd name="T33" fmla="*/ 53 h 170"/>
                        <a:gd name="T34" fmla="*/ 6 w 284"/>
                        <a:gd name="T35" fmla="*/ 76 h 170"/>
                        <a:gd name="T36" fmla="*/ 0 w 284"/>
                        <a:gd name="T37" fmla="*/ 96 h 170"/>
                        <a:gd name="T38" fmla="*/ 6 w 284"/>
                        <a:gd name="T39" fmla="*/ 116 h 170"/>
                        <a:gd name="T40" fmla="*/ 21 w 284"/>
                        <a:gd name="T41" fmla="*/ 135 h 170"/>
                        <a:gd name="T42" fmla="*/ 43 w 284"/>
                        <a:gd name="T43" fmla="*/ 150 h 170"/>
                        <a:gd name="T44" fmla="*/ 71 w 284"/>
                        <a:gd name="T45" fmla="*/ 161 h 170"/>
                        <a:gd name="T46" fmla="*/ 106 w 284"/>
                        <a:gd name="T47" fmla="*/ 168 h 170"/>
                        <a:gd name="T48" fmla="*/ 143 w 284"/>
                        <a:gd name="T49" fmla="*/ 170 h 1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4"/>
                        <a:gd name="T76" fmla="*/ 0 h 170"/>
                        <a:gd name="T77" fmla="*/ 284 w 284"/>
                        <a:gd name="T78" fmla="*/ 170 h 1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4" h="170">
                          <a:moveTo>
                            <a:pt x="143" y="170"/>
                          </a:moveTo>
                          <a:lnTo>
                            <a:pt x="180" y="168"/>
                          </a:lnTo>
                          <a:lnTo>
                            <a:pt x="214" y="161"/>
                          </a:lnTo>
                          <a:lnTo>
                            <a:pt x="243" y="150"/>
                          </a:lnTo>
                          <a:lnTo>
                            <a:pt x="266" y="135"/>
                          </a:lnTo>
                          <a:lnTo>
                            <a:pt x="280" y="116"/>
                          </a:lnTo>
                          <a:lnTo>
                            <a:pt x="284" y="96"/>
                          </a:lnTo>
                          <a:lnTo>
                            <a:pt x="280" y="76"/>
                          </a:lnTo>
                          <a:lnTo>
                            <a:pt x="266" y="53"/>
                          </a:lnTo>
                          <a:lnTo>
                            <a:pt x="243" y="33"/>
                          </a:lnTo>
                          <a:lnTo>
                            <a:pt x="214" y="16"/>
                          </a:lnTo>
                          <a:lnTo>
                            <a:pt x="180" y="3"/>
                          </a:lnTo>
                          <a:lnTo>
                            <a:pt x="143" y="0"/>
                          </a:lnTo>
                          <a:lnTo>
                            <a:pt x="106" y="3"/>
                          </a:lnTo>
                          <a:lnTo>
                            <a:pt x="71" y="16"/>
                          </a:lnTo>
                          <a:lnTo>
                            <a:pt x="43" y="33"/>
                          </a:lnTo>
                          <a:lnTo>
                            <a:pt x="21" y="53"/>
                          </a:lnTo>
                          <a:lnTo>
                            <a:pt x="6" y="76"/>
                          </a:lnTo>
                          <a:lnTo>
                            <a:pt x="0" y="96"/>
                          </a:lnTo>
                          <a:lnTo>
                            <a:pt x="6" y="116"/>
                          </a:lnTo>
                          <a:lnTo>
                            <a:pt x="21" y="135"/>
                          </a:lnTo>
                          <a:lnTo>
                            <a:pt x="43" y="150"/>
                          </a:lnTo>
                          <a:lnTo>
                            <a:pt x="71" y="161"/>
                          </a:lnTo>
                          <a:lnTo>
                            <a:pt x="106" y="168"/>
                          </a:lnTo>
                          <a:lnTo>
                            <a:pt x="143" y="170"/>
                          </a:lnTo>
                          <a:close/>
                        </a:path>
                      </a:pathLst>
                    </a:custGeom>
                    <a:solidFill>
                      <a:srgbClr val="585858"/>
                    </a:solidFill>
                    <a:ln w="0">
                      <a:solidFill>
                        <a:srgbClr val="585858"/>
                      </a:solidFill>
                      <a:round/>
                      <a:headEnd/>
                      <a:tailEnd/>
                    </a:ln>
                  </p:spPr>
                  <p:txBody>
                    <a:bodyPr/>
                    <a:lstStyle/>
                    <a:p>
                      <a:pPr defTabSz="457200"/>
                      <a:endParaRPr lang="en-US" dirty="0">
                        <a:solidFill>
                          <a:prstClr val="black"/>
                        </a:solidFill>
                      </a:endParaRPr>
                    </a:p>
                  </p:txBody>
                </p:sp>
                <p:sp>
                  <p:nvSpPr>
                    <p:cNvPr id="9280" name="Freeform 199"/>
                    <p:cNvSpPr>
                      <a:spLocks/>
                    </p:cNvSpPr>
                    <p:nvPr/>
                  </p:nvSpPr>
                  <p:spPr bwMode="auto">
                    <a:xfrm>
                      <a:off x="880" y="2745"/>
                      <a:ext cx="252" cy="153"/>
                    </a:xfrm>
                    <a:custGeom>
                      <a:avLst/>
                      <a:gdLst>
                        <a:gd name="T0" fmla="*/ 126 w 252"/>
                        <a:gd name="T1" fmla="*/ 153 h 153"/>
                        <a:gd name="T2" fmla="*/ 160 w 252"/>
                        <a:gd name="T3" fmla="*/ 151 h 153"/>
                        <a:gd name="T4" fmla="*/ 189 w 252"/>
                        <a:gd name="T5" fmla="*/ 143 h 153"/>
                        <a:gd name="T6" fmla="*/ 215 w 252"/>
                        <a:gd name="T7" fmla="*/ 134 h 153"/>
                        <a:gd name="T8" fmla="*/ 236 w 252"/>
                        <a:gd name="T9" fmla="*/ 119 h 153"/>
                        <a:gd name="T10" fmla="*/ 249 w 252"/>
                        <a:gd name="T11" fmla="*/ 104 h 153"/>
                        <a:gd name="T12" fmla="*/ 252 w 252"/>
                        <a:gd name="T13" fmla="*/ 86 h 153"/>
                        <a:gd name="T14" fmla="*/ 249 w 252"/>
                        <a:gd name="T15" fmla="*/ 67 h 153"/>
                        <a:gd name="T16" fmla="*/ 236 w 252"/>
                        <a:gd name="T17" fmla="*/ 49 h 153"/>
                        <a:gd name="T18" fmla="*/ 215 w 252"/>
                        <a:gd name="T19" fmla="*/ 30 h 153"/>
                        <a:gd name="T20" fmla="*/ 189 w 252"/>
                        <a:gd name="T21" fmla="*/ 13 h 153"/>
                        <a:gd name="T22" fmla="*/ 160 w 252"/>
                        <a:gd name="T23" fmla="*/ 4 h 153"/>
                        <a:gd name="T24" fmla="*/ 126 w 252"/>
                        <a:gd name="T25" fmla="*/ 0 h 153"/>
                        <a:gd name="T26" fmla="*/ 93 w 252"/>
                        <a:gd name="T27" fmla="*/ 4 h 153"/>
                        <a:gd name="T28" fmla="*/ 63 w 252"/>
                        <a:gd name="T29" fmla="*/ 13 h 153"/>
                        <a:gd name="T30" fmla="*/ 37 w 252"/>
                        <a:gd name="T31" fmla="*/ 30 h 153"/>
                        <a:gd name="T32" fmla="*/ 17 w 252"/>
                        <a:gd name="T33" fmla="*/ 49 h 153"/>
                        <a:gd name="T34" fmla="*/ 4 w 252"/>
                        <a:gd name="T35" fmla="*/ 67 h 153"/>
                        <a:gd name="T36" fmla="*/ 0 w 252"/>
                        <a:gd name="T37" fmla="*/ 86 h 153"/>
                        <a:gd name="T38" fmla="*/ 4 w 252"/>
                        <a:gd name="T39" fmla="*/ 104 h 153"/>
                        <a:gd name="T40" fmla="*/ 17 w 252"/>
                        <a:gd name="T41" fmla="*/ 119 h 153"/>
                        <a:gd name="T42" fmla="*/ 37 w 252"/>
                        <a:gd name="T43" fmla="*/ 134 h 153"/>
                        <a:gd name="T44" fmla="*/ 63 w 252"/>
                        <a:gd name="T45" fmla="*/ 143 h 153"/>
                        <a:gd name="T46" fmla="*/ 93 w 252"/>
                        <a:gd name="T47" fmla="*/ 151 h 153"/>
                        <a:gd name="T48" fmla="*/ 126 w 252"/>
                        <a:gd name="T49" fmla="*/ 153 h 1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2"/>
                        <a:gd name="T76" fmla="*/ 0 h 153"/>
                        <a:gd name="T77" fmla="*/ 252 w 252"/>
                        <a:gd name="T78" fmla="*/ 153 h 1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2" h="153">
                          <a:moveTo>
                            <a:pt x="126" y="153"/>
                          </a:moveTo>
                          <a:lnTo>
                            <a:pt x="160" y="151"/>
                          </a:lnTo>
                          <a:lnTo>
                            <a:pt x="189" y="143"/>
                          </a:lnTo>
                          <a:lnTo>
                            <a:pt x="215" y="134"/>
                          </a:lnTo>
                          <a:lnTo>
                            <a:pt x="236" y="119"/>
                          </a:lnTo>
                          <a:lnTo>
                            <a:pt x="249" y="104"/>
                          </a:lnTo>
                          <a:lnTo>
                            <a:pt x="252" y="86"/>
                          </a:lnTo>
                          <a:lnTo>
                            <a:pt x="249" y="67"/>
                          </a:lnTo>
                          <a:lnTo>
                            <a:pt x="236" y="49"/>
                          </a:lnTo>
                          <a:lnTo>
                            <a:pt x="215" y="30"/>
                          </a:lnTo>
                          <a:lnTo>
                            <a:pt x="189" y="13"/>
                          </a:lnTo>
                          <a:lnTo>
                            <a:pt x="160" y="4"/>
                          </a:lnTo>
                          <a:lnTo>
                            <a:pt x="126" y="0"/>
                          </a:lnTo>
                          <a:lnTo>
                            <a:pt x="93" y="4"/>
                          </a:lnTo>
                          <a:lnTo>
                            <a:pt x="63" y="13"/>
                          </a:lnTo>
                          <a:lnTo>
                            <a:pt x="37" y="30"/>
                          </a:lnTo>
                          <a:lnTo>
                            <a:pt x="17" y="49"/>
                          </a:lnTo>
                          <a:lnTo>
                            <a:pt x="4" y="67"/>
                          </a:lnTo>
                          <a:lnTo>
                            <a:pt x="0" y="86"/>
                          </a:lnTo>
                          <a:lnTo>
                            <a:pt x="4" y="104"/>
                          </a:lnTo>
                          <a:lnTo>
                            <a:pt x="17" y="119"/>
                          </a:lnTo>
                          <a:lnTo>
                            <a:pt x="37" y="134"/>
                          </a:lnTo>
                          <a:lnTo>
                            <a:pt x="63" y="143"/>
                          </a:lnTo>
                          <a:lnTo>
                            <a:pt x="93" y="151"/>
                          </a:lnTo>
                          <a:lnTo>
                            <a:pt x="126" y="153"/>
                          </a:lnTo>
                          <a:close/>
                        </a:path>
                      </a:pathLst>
                    </a:custGeom>
                    <a:solidFill>
                      <a:srgbClr val="707070"/>
                    </a:solidFill>
                    <a:ln w="0">
                      <a:solidFill>
                        <a:srgbClr val="707070"/>
                      </a:solidFill>
                      <a:round/>
                      <a:headEnd/>
                      <a:tailEnd/>
                    </a:ln>
                  </p:spPr>
                  <p:txBody>
                    <a:bodyPr/>
                    <a:lstStyle/>
                    <a:p>
                      <a:pPr defTabSz="457200"/>
                      <a:endParaRPr lang="en-US" dirty="0">
                        <a:solidFill>
                          <a:prstClr val="black"/>
                        </a:solidFill>
                      </a:endParaRPr>
                    </a:p>
                  </p:txBody>
                </p:sp>
                <p:sp>
                  <p:nvSpPr>
                    <p:cNvPr id="9281" name="Freeform 200"/>
                    <p:cNvSpPr>
                      <a:spLocks/>
                    </p:cNvSpPr>
                    <p:nvPr/>
                  </p:nvSpPr>
                  <p:spPr bwMode="auto">
                    <a:xfrm>
                      <a:off x="895" y="2745"/>
                      <a:ext cx="222" cy="136"/>
                    </a:xfrm>
                    <a:custGeom>
                      <a:avLst/>
                      <a:gdLst>
                        <a:gd name="T0" fmla="*/ 111 w 222"/>
                        <a:gd name="T1" fmla="*/ 136 h 136"/>
                        <a:gd name="T2" fmla="*/ 146 w 222"/>
                        <a:gd name="T3" fmla="*/ 132 h 136"/>
                        <a:gd name="T4" fmla="*/ 176 w 222"/>
                        <a:gd name="T5" fmla="*/ 125 h 136"/>
                        <a:gd name="T6" fmla="*/ 200 w 222"/>
                        <a:gd name="T7" fmla="*/ 112 h 136"/>
                        <a:gd name="T8" fmla="*/ 217 w 222"/>
                        <a:gd name="T9" fmla="*/ 95 h 136"/>
                        <a:gd name="T10" fmla="*/ 222 w 222"/>
                        <a:gd name="T11" fmla="*/ 78 h 136"/>
                        <a:gd name="T12" fmla="*/ 219 w 222"/>
                        <a:gd name="T13" fmla="*/ 62 h 136"/>
                        <a:gd name="T14" fmla="*/ 208 w 222"/>
                        <a:gd name="T15" fmla="*/ 43 h 136"/>
                        <a:gd name="T16" fmla="*/ 189 w 222"/>
                        <a:gd name="T17" fmla="*/ 26 h 136"/>
                        <a:gd name="T18" fmla="*/ 167 w 222"/>
                        <a:gd name="T19" fmla="*/ 13 h 136"/>
                        <a:gd name="T20" fmla="*/ 141 w 222"/>
                        <a:gd name="T21" fmla="*/ 4 h 136"/>
                        <a:gd name="T22" fmla="*/ 111 w 222"/>
                        <a:gd name="T23" fmla="*/ 0 h 136"/>
                        <a:gd name="T24" fmla="*/ 81 w 222"/>
                        <a:gd name="T25" fmla="*/ 4 h 136"/>
                        <a:gd name="T26" fmla="*/ 56 w 222"/>
                        <a:gd name="T27" fmla="*/ 13 h 136"/>
                        <a:gd name="T28" fmla="*/ 33 w 222"/>
                        <a:gd name="T29" fmla="*/ 26 h 136"/>
                        <a:gd name="T30" fmla="*/ 15 w 222"/>
                        <a:gd name="T31" fmla="*/ 43 h 136"/>
                        <a:gd name="T32" fmla="*/ 4 w 222"/>
                        <a:gd name="T33" fmla="*/ 62 h 136"/>
                        <a:gd name="T34" fmla="*/ 0 w 222"/>
                        <a:gd name="T35" fmla="*/ 78 h 136"/>
                        <a:gd name="T36" fmla="*/ 5 w 222"/>
                        <a:gd name="T37" fmla="*/ 95 h 136"/>
                        <a:gd name="T38" fmla="*/ 22 w 222"/>
                        <a:gd name="T39" fmla="*/ 112 h 136"/>
                        <a:gd name="T40" fmla="*/ 46 w 222"/>
                        <a:gd name="T41" fmla="*/ 125 h 136"/>
                        <a:gd name="T42" fmla="*/ 76 w 222"/>
                        <a:gd name="T43" fmla="*/ 132 h 136"/>
                        <a:gd name="T44" fmla="*/ 111 w 222"/>
                        <a:gd name="T45" fmla="*/ 136 h 1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2"/>
                        <a:gd name="T70" fmla="*/ 0 h 136"/>
                        <a:gd name="T71" fmla="*/ 222 w 222"/>
                        <a:gd name="T72" fmla="*/ 136 h 1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2" h="136">
                          <a:moveTo>
                            <a:pt x="111" y="136"/>
                          </a:moveTo>
                          <a:lnTo>
                            <a:pt x="146" y="132"/>
                          </a:lnTo>
                          <a:lnTo>
                            <a:pt x="176" y="125"/>
                          </a:lnTo>
                          <a:lnTo>
                            <a:pt x="200" y="112"/>
                          </a:lnTo>
                          <a:lnTo>
                            <a:pt x="217" y="95"/>
                          </a:lnTo>
                          <a:lnTo>
                            <a:pt x="222" y="78"/>
                          </a:lnTo>
                          <a:lnTo>
                            <a:pt x="219" y="62"/>
                          </a:lnTo>
                          <a:lnTo>
                            <a:pt x="208" y="43"/>
                          </a:lnTo>
                          <a:lnTo>
                            <a:pt x="189" y="26"/>
                          </a:lnTo>
                          <a:lnTo>
                            <a:pt x="167" y="13"/>
                          </a:lnTo>
                          <a:lnTo>
                            <a:pt x="141" y="4"/>
                          </a:lnTo>
                          <a:lnTo>
                            <a:pt x="111" y="0"/>
                          </a:lnTo>
                          <a:lnTo>
                            <a:pt x="81" y="4"/>
                          </a:lnTo>
                          <a:lnTo>
                            <a:pt x="56" y="13"/>
                          </a:lnTo>
                          <a:lnTo>
                            <a:pt x="33" y="26"/>
                          </a:lnTo>
                          <a:lnTo>
                            <a:pt x="15" y="43"/>
                          </a:lnTo>
                          <a:lnTo>
                            <a:pt x="4" y="62"/>
                          </a:lnTo>
                          <a:lnTo>
                            <a:pt x="0" y="78"/>
                          </a:lnTo>
                          <a:lnTo>
                            <a:pt x="5" y="95"/>
                          </a:lnTo>
                          <a:lnTo>
                            <a:pt x="22" y="112"/>
                          </a:lnTo>
                          <a:lnTo>
                            <a:pt x="46" y="125"/>
                          </a:lnTo>
                          <a:lnTo>
                            <a:pt x="76" y="132"/>
                          </a:lnTo>
                          <a:lnTo>
                            <a:pt x="111" y="136"/>
                          </a:lnTo>
                          <a:close/>
                        </a:path>
                      </a:pathLst>
                    </a:custGeom>
                    <a:solidFill>
                      <a:srgbClr val="878787"/>
                    </a:solidFill>
                    <a:ln w="0">
                      <a:solidFill>
                        <a:srgbClr val="878787"/>
                      </a:solidFill>
                      <a:round/>
                      <a:headEnd/>
                      <a:tailEnd/>
                    </a:ln>
                  </p:spPr>
                  <p:txBody>
                    <a:bodyPr/>
                    <a:lstStyle/>
                    <a:p>
                      <a:pPr defTabSz="457200"/>
                      <a:endParaRPr lang="en-US" dirty="0">
                        <a:solidFill>
                          <a:prstClr val="black"/>
                        </a:solidFill>
                      </a:endParaRPr>
                    </a:p>
                  </p:txBody>
                </p:sp>
                <p:sp>
                  <p:nvSpPr>
                    <p:cNvPr id="9282" name="Freeform 201"/>
                    <p:cNvSpPr>
                      <a:spLocks/>
                    </p:cNvSpPr>
                    <p:nvPr/>
                  </p:nvSpPr>
                  <p:spPr bwMode="auto">
                    <a:xfrm>
                      <a:off x="910" y="2747"/>
                      <a:ext cx="193" cy="117"/>
                    </a:xfrm>
                    <a:custGeom>
                      <a:avLst/>
                      <a:gdLst>
                        <a:gd name="T0" fmla="*/ 96 w 193"/>
                        <a:gd name="T1" fmla="*/ 117 h 117"/>
                        <a:gd name="T2" fmla="*/ 126 w 193"/>
                        <a:gd name="T3" fmla="*/ 113 h 117"/>
                        <a:gd name="T4" fmla="*/ 154 w 193"/>
                        <a:gd name="T5" fmla="*/ 106 h 117"/>
                        <a:gd name="T6" fmla="*/ 174 w 193"/>
                        <a:gd name="T7" fmla="*/ 97 h 117"/>
                        <a:gd name="T8" fmla="*/ 187 w 193"/>
                        <a:gd name="T9" fmla="*/ 82 h 117"/>
                        <a:gd name="T10" fmla="*/ 193 w 193"/>
                        <a:gd name="T11" fmla="*/ 67 h 117"/>
                        <a:gd name="T12" fmla="*/ 187 w 193"/>
                        <a:gd name="T13" fmla="*/ 49 h 117"/>
                        <a:gd name="T14" fmla="*/ 174 w 193"/>
                        <a:gd name="T15" fmla="*/ 32 h 117"/>
                        <a:gd name="T16" fmla="*/ 154 w 193"/>
                        <a:gd name="T17" fmla="*/ 15 h 117"/>
                        <a:gd name="T18" fmla="*/ 126 w 193"/>
                        <a:gd name="T19" fmla="*/ 4 h 117"/>
                        <a:gd name="T20" fmla="*/ 96 w 193"/>
                        <a:gd name="T21" fmla="*/ 0 h 117"/>
                        <a:gd name="T22" fmla="*/ 66 w 193"/>
                        <a:gd name="T23" fmla="*/ 4 h 117"/>
                        <a:gd name="T24" fmla="*/ 41 w 193"/>
                        <a:gd name="T25" fmla="*/ 15 h 117"/>
                        <a:gd name="T26" fmla="*/ 18 w 193"/>
                        <a:gd name="T27" fmla="*/ 32 h 117"/>
                        <a:gd name="T28" fmla="*/ 5 w 193"/>
                        <a:gd name="T29" fmla="*/ 49 h 117"/>
                        <a:gd name="T30" fmla="*/ 0 w 193"/>
                        <a:gd name="T31" fmla="*/ 67 h 117"/>
                        <a:gd name="T32" fmla="*/ 5 w 193"/>
                        <a:gd name="T33" fmla="*/ 82 h 117"/>
                        <a:gd name="T34" fmla="*/ 18 w 193"/>
                        <a:gd name="T35" fmla="*/ 97 h 117"/>
                        <a:gd name="T36" fmla="*/ 41 w 193"/>
                        <a:gd name="T37" fmla="*/ 106 h 117"/>
                        <a:gd name="T38" fmla="*/ 66 w 193"/>
                        <a:gd name="T39" fmla="*/ 113 h 117"/>
                        <a:gd name="T40" fmla="*/ 96 w 193"/>
                        <a:gd name="T41" fmla="*/ 11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3"/>
                        <a:gd name="T64" fmla="*/ 0 h 117"/>
                        <a:gd name="T65" fmla="*/ 193 w 193"/>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3" h="117">
                          <a:moveTo>
                            <a:pt x="96" y="117"/>
                          </a:moveTo>
                          <a:lnTo>
                            <a:pt x="126" y="113"/>
                          </a:lnTo>
                          <a:lnTo>
                            <a:pt x="154" y="106"/>
                          </a:lnTo>
                          <a:lnTo>
                            <a:pt x="174" y="97"/>
                          </a:lnTo>
                          <a:lnTo>
                            <a:pt x="187" y="82"/>
                          </a:lnTo>
                          <a:lnTo>
                            <a:pt x="193" y="67"/>
                          </a:lnTo>
                          <a:lnTo>
                            <a:pt x="187" y="49"/>
                          </a:lnTo>
                          <a:lnTo>
                            <a:pt x="174" y="32"/>
                          </a:lnTo>
                          <a:lnTo>
                            <a:pt x="154" y="15"/>
                          </a:lnTo>
                          <a:lnTo>
                            <a:pt x="126" y="4"/>
                          </a:lnTo>
                          <a:lnTo>
                            <a:pt x="96" y="0"/>
                          </a:lnTo>
                          <a:lnTo>
                            <a:pt x="66" y="4"/>
                          </a:lnTo>
                          <a:lnTo>
                            <a:pt x="41" y="15"/>
                          </a:lnTo>
                          <a:lnTo>
                            <a:pt x="18" y="32"/>
                          </a:lnTo>
                          <a:lnTo>
                            <a:pt x="5" y="49"/>
                          </a:lnTo>
                          <a:lnTo>
                            <a:pt x="0" y="67"/>
                          </a:lnTo>
                          <a:lnTo>
                            <a:pt x="5" y="82"/>
                          </a:lnTo>
                          <a:lnTo>
                            <a:pt x="18" y="97"/>
                          </a:lnTo>
                          <a:lnTo>
                            <a:pt x="41" y="106"/>
                          </a:lnTo>
                          <a:lnTo>
                            <a:pt x="66" y="113"/>
                          </a:lnTo>
                          <a:lnTo>
                            <a:pt x="96" y="117"/>
                          </a:lnTo>
                          <a:close/>
                        </a:path>
                      </a:pathLst>
                    </a:custGeom>
                    <a:solidFill>
                      <a:srgbClr val="9F9F9F"/>
                    </a:solidFill>
                    <a:ln w="0">
                      <a:solidFill>
                        <a:srgbClr val="9F9F9F"/>
                      </a:solidFill>
                      <a:round/>
                      <a:headEnd/>
                      <a:tailEnd/>
                    </a:ln>
                  </p:spPr>
                  <p:txBody>
                    <a:bodyPr/>
                    <a:lstStyle/>
                    <a:p>
                      <a:pPr defTabSz="457200"/>
                      <a:endParaRPr lang="en-US" dirty="0">
                        <a:solidFill>
                          <a:prstClr val="black"/>
                        </a:solidFill>
                      </a:endParaRPr>
                    </a:p>
                  </p:txBody>
                </p:sp>
                <p:sp>
                  <p:nvSpPr>
                    <p:cNvPr id="9283" name="Freeform 202"/>
                    <p:cNvSpPr>
                      <a:spLocks/>
                    </p:cNvSpPr>
                    <p:nvPr/>
                  </p:nvSpPr>
                  <p:spPr bwMode="auto">
                    <a:xfrm>
                      <a:off x="926" y="2749"/>
                      <a:ext cx="162" cy="97"/>
                    </a:xfrm>
                    <a:custGeom>
                      <a:avLst/>
                      <a:gdLst>
                        <a:gd name="T0" fmla="*/ 80 w 162"/>
                        <a:gd name="T1" fmla="*/ 97 h 97"/>
                        <a:gd name="T2" fmla="*/ 106 w 162"/>
                        <a:gd name="T3" fmla="*/ 95 h 97"/>
                        <a:gd name="T4" fmla="*/ 128 w 162"/>
                        <a:gd name="T5" fmla="*/ 89 h 97"/>
                        <a:gd name="T6" fmla="*/ 145 w 162"/>
                        <a:gd name="T7" fmla="*/ 80 h 97"/>
                        <a:gd name="T8" fmla="*/ 158 w 162"/>
                        <a:gd name="T9" fmla="*/ 69 h 97"/>
                        <a:gd name="T10" fmla="*/ 162 w 162"/>
                        <a:gd name="T11" fmla="*/ 56 h 97"/>
                        <a:gd name="T12" fmla="*/ 158 w 162"/>
                        <a:gd name="T13" fmla="*/ 41 h 97"/>
                        <a:gd name="T14" fmla="*/ 145 w 162"/>
                        <a:gd name="T15" fmla="*/ 26 h 97"/>
                        <a:gd name="T16" fmla="*/ 128 w 162"/>
                        <a:gd name="T17" fmla="*/ 13 h 97"/>
                        <a:gd name="T18" fmla="*/ 106 w 162"/>
                        <a:gd name="T19" fmla="*/ 4 h 97"/>
                        <a:gd name="T20" fmla="*/ 80 w 162"/>
                        <a:gd name="T21" fmla="*/ 0 h 97"/>
                        <a:gd name="T22" fmla="*/ 54 w 162"/>
                        <a:gd name="T23" fmla="*/ 4 h 97"/>
                        <a:gd name="T24" fmla="*/ 34 w 162"/>
                        <a:gd name="T25" fmla="*/ 13 h 97"/>
                        <a:gd name="T26" fmla="*/ 15 w 162"/>
                        <a:gd name="T27" fmla="*/ 26 h 97"/>
                        <a:gd name="T28" fmla="*/ 4 w 162"/>
                        <a:gd name="T29" fmla="*/ 41 h 97"/>
                        <a:gd name="T30" fmla="*/ 0 w 162"/>
                        <a:gd name="T31" fmla="*/ 56 h 97"/>
                        <a:gd name="T32" fmla="*/ 4 w 162"/>
                        <a:gd name="T33" fmla="*/ 69 h 97"/>
                        <a:gd name="T34" fmla="*/ 15 w 162"/>
                        <a:gd name="T35" fmla="*/ 80 h 97"/>
                        <a:gd name="T36" fmla="*/ 34 w 162"/>
                        <a:gd name="T37" fmla="*/ 89 h 97"/>
                        <a:gd name="T38" fmla="*/ 54 w 162"/>
                        <a:gd name="T39" fmla="*/ 95 h 97"/>
                        <a:gd name="T40" fmla="*/ 80 w 162"/>
                        <a:gd name="T41" fmla="*/ 97 h 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2"/>
                        <a:gd name="T64" fmla="*/ 0 h 97"/>
                        <a:gd name="T65" fmla="*/ 162 w 162"/>
                        <a:gd name="T66" fmla="*/ 97 h 9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2" h="97">
                          <a:moveTo>
                            <a:pt x="80" y="97"/>
                          </a:moveTo>
                          <a:lnTo>
                            <a:pt x="106" y="95"/>
                          </a:lnTo>
                          <a:lnTo>
                            <a:pt x="128" y="89"/>
                          </a:lnTo>
                          <a:lnTo>
                            <a:pt x="145" y="80"/>
                          </a:lnTo>
                          <a:lnTo>
                            <a:pt x="158" y="69"/>
                          </a:lnTo>
                          <a:lnTo>
                            <a:pt x="162" y="56"/>
                          </a:lnTo>
                          <a:lnTo>
                            <a:pt x="158" y="41"/>
                          </a:lnTo>
                          <a:lnTo>
                            <a:pt x="145" y="26"/>
                          </a:lnTo>
                          <a:lnTo>
                            <a:pt x="128" y="13"/>
                          </a:lnTo>
                          <a:lnTo>
                            <a:pt x="106" y="4"/>
                          </a:lnTo>
                          <a:lnTo>
                            <a:pt x="80" y="0"/>
                          </a:lnTo>
                          <a:lnTo>
                            <a:pt x="54" y="4"/>
                          </a:lnTo>
                          <a:lnTo>
                            <a:pt x="34" y="13"/>
                          </a:lnTo>
                          <a:lnTo>
                            <a:pt x="15" y="26"/>
                          </a:lnTo>
                          <a:lnTo>
                            <a:pt x="4" y="41"/>
                          </a:lnTo>
                          <a:lnTo>
                            <a:pt x="0" y="56"/>
                          </a:lnTo>
                          <a:lnTo>
                            <a:pt x="4" y="69"/>
                          </a:lnTo>
                          <a:lnTo>
                            <a:pt x="15" y="80"/>
                          </a:lnTo>
                          <a:lnTo>
                            <a:pt x="34" y="89"/>
                          </a:lnTo>
                          <a:lnTo>
                            <a:pt x="54" y="95"/>
                          </a:lnTo>
                          <a:lnTo>
                            <a:pt x="80" y="97"/>
                          </a:lnTo>
                          <a:close/>
                        </a:path>
                      </a:pathLst>
                    </a:custGeom>
                    <a:solidFill>
                      <a:srgbClr val="B7B7B7"/>
                    </a:solidFill>
                    <a:ln w="0">
                      <a:solidFill>
                        <a:srgbClr val="B7B7B7"/>
                      </a:solidFill>
                      <a:round/>
                      <a:headEnd/>
                      <a:tailEnd/>
                    </a:ln>
                  </p:spPr>
                  <p:txBody>
                    <a:bodyPr/>
                    <a:lstStyle/>
                    <a:p>
                      <a:pPr defTabSz="457200"/>
                      <a:endParaRPr lang="en-US" dirty="0">
                        <a:solidFill>
                          <a:prstClr val="black"/>
                        </a:solidFill>
                      </a:endParaRPr>
                    </a:p>
                  </p:txBody>
                </p:sp>
                <p:sp>
                  <p:nvSpPr>
                    <p:cNvPr id="9284" name="Freeform 203"/>
                    <p:cNvSpPr>
                      <a:spLocks/>
                    </p:cNvSpPr>
                    <p:nvPr/>
                  </p:nvSpPr>
                  <p:spPr bwMode="auto">
                    <a:xfrm>
                      <a:off x="941" y="2751"/>
                      <a:ext cx="132" cy="78"/>
                    </a:xfrm>
                    <a:custGeom>
                      <a:avLst/>
                      <a:gdLst>
                        <a:gd name="T0" fmla="*/ 65 w 132"/>
                        <a:gd name="T1" fmla="*/ 78 h 78"/>
                        <a:gd name="T2" fmla="*/ 91 w 132"/>
                        <a:gd name="T3" fmla="*/ 76 h 78"/>
                        <a:gd name="T4" fmla="*/ 111 w 132"/>
                        <a:gd name="T5" fmla="*/ 69 h 78"/>
                        <a:gd name="T6" fmla="*/ 126 w 132"/>
                        <a:gd name="T7" fmla="*/ 58 h 78"/>
                        <a:gd name="T8" fmla="*/ 132 w 132"/>
                        <a:gd name="T9" fmla="*/ 45 h 78"/>
                        <a:gd name="T10" fmla="*/ 126 w 132"/>
                        <a:gd name="T11" fmla="*/ 30 h 78"/>
                        <a:gd name="T12" fmla="*/ 111 w 132"/>
                        <a:gd name="T13" fmla="*/ 15 h 78"/>
                        <a:gd name="T14" fmla="*/ 91 w 132"/>
                        <a:gd name="T15" fmla="*/ 4 h 78"/>
                        <a:gd name="T16" fmla="*/ 65 w 132"/>
                        <a:gd name="T17" fmla="*/ 0 h 78"/>
                        <a:gd name="T18" fmla="*/ 41 w 132"/>
                        <a:gd name="T19" fmla="*/ 4 h 78"/>
                        <a:gd name="T20" fmla="*/ 19 w 132"/>
                        <a:gd name="T21" fmla="*/ 15 h 78"/>
                        <a:gd name="T22" fmla="*/ 6 w 132"/>
                        <a:gd name="T23" fmla="*/ 30 h 78"/>
                        <a:gd name="T24" fmla="*/ 0 w 132"/>
                        <a:gd name="T25" fmla="*/ 45 h 78"/>
                        <a:gd name="T26" fmla="*/ 6 w 132"/>
                        <a:gd name="T27" fmla="*/ 58 h 78"/>
                        <a:gd name="T28" fmla="*/ 19 w 132"/>
                        <a:gd name="T29" fmla="*/ 69 h 78"/>
                        <a:gd name="T30" fmla="*/ 41 w 132"/>
                        <a:gd name="T31" fmla="*/ 76 h 78"/>
                        <a:gd name="T32" fmla="*/ 65 w 132"/>
                        <a:gd name="T33" fmla="*/ 78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2"/>
                        <a:gd name="T52" fmla="*/ 0 h 78"/>
                        <a:gd name="T53" fmla="*/ 132 w 132"/>
                        <a:gd name="T54" fmla="*/ 78 h 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2" h="78">
                          <a:moveTo>
                            <a:pt x="65" y="78"/>
                          </a:moveTo>
                          <a:lnTo>
                            <a:pt x="91" y="76"/>
                          </a:lnTo>
                          <a:lnTo>
                            <a:pt x="111" y="69"/>
                          </a:lnTo>
                          <a:lnTo>
                            <a:pt x="126" y="58"/>
                          </a:lnTo>
                          <a:lnTo>
                            <a:pt x="132" y="45"/>
                          </a:lnTo>
                          <a:lnTo>
                            <a:pt x="126" y="30"/>
                          </a:lnTo>
                          <a:lnTo>
                            <a:pt x="111" y="15"/>
                          </a:lnTo>
                          <a:lnTo>
                            <a:pt x="91" y="4"/>
                          </a:lnTo>
                          <a:lnTo>
                            <a:pt x="65" y="0"/>
                          </a:lnTo>
                          <a:lnTo>
                            <a:pt x="41" y="4"/>
                          </a:lnTo>
                          <a:lnTo>
                            <a:pt x="19" y="15"/>
                          </a:lnTo>
                          <a:lnTo>
                            <a:pt x="6" y="30"/>
                          </a:lnTo>
                          <a:lnTo>
                            <a:pt x="0" y="45"/>
                          </a:lnTo>
                          <a:lnTo>
                            <a:pt x="6" y="58"/>
                          </a:lnTo>
                          <a:lnTo>
                            <a:pt x="19" y="69"/>
                          </a:lnTo>
                          <a:lnTo>
                            <a:pt x="41" y="76"/>
                          </a:lnTo>
                          <a:lnTo>
                            <a:pt x="65" y="78"/>
                          </a:lnTo>
                          <a:close/>
                        </a:path>
                      </a:pathLst>
                    </a:custGeom>
                    <a:solidFill>
                      <a:srgbClr val="CFCFCF"/>
                    </a:solidFill>
                    <a:ln w="0">
                      <a:solidFill>
                        <a:srgbClr val="CFCFCF"/>
                      </a:solidFill>
                      <a:round/>
                      <a:headEnd/>
                      <a:tailEnd/>
                    </a:ln>
                  </p:spPr>
                  <p:txBody>
                    <a:bodyPr/>
                    <a:lstStyle/>
                    <a:p>
                      <a:pPr defTabSz="457200"/>
                      <a:endParaRPr lang="en-US" dirty="0">
                        <a:solidFill>
                          <a:prstClr val="black"/>
                        </a:solidFill>
                      </a:endParaRPr>
                    </a:p>
                  </p:txBody>
                </p:sp>
                <p:sp>
                  <p:nvSpPr>
                    <p:cNvPr id="9285" name="Freeform 204"/>
                    <p:cNvSpPr>
                      <a:spLocks/>
                    </p:cNvSpPr>
                    <p:nvPr/>
                  </p:nvSpPr>
                  <p:spPr bwMode="auto">
                    <a:xfrm>
                      <a:off x="956" y="2751"/>
                      <a:ext cx="100" cy="61"/>
                    </a:xfrm>
                    <a:custGeom>
                      <a:avLst/>
                      <a:gdLst>
                        <a:gd name="T0" fmla="*/ 50 w 100"/>
                        <a:gd name="T1" fmla="*/ 61 h 61"/>
                        <a:gd name="T2" fmla="*/ 71 w 100"/>
                        <a:gd name="T3" fmla="*/ 59 h 61"/>
                        <a:gd name="T4" fmla="*/ 87 w 100"/>
                        <a:gd name="T5" fmla="*/ 54 h 61"/>
                        <a:gd name="T6" fmla="*/ 96 w 100"/>
                        <a:gd name="T7" fmla="*/ 45 h 61"/>
                        <a:gd name="T8" fmla="*/ 100 w 100"/>
                        <a:gd name="T9" fmla="*/ 35 h 61"/>
                        <a:gd name="T10" fmla="*/ 96 w 100"/>
                        <a:gd name="T11" fmla="*/ 24 h 61"/>
                        <a:gd name="T12" fmla="*/ 87 w 100"/>
                        <a:gd name="T13" fmla="*/ 13 h 61"/>
                        <a:gd name="T14" fmla="*/ 71 w 100"/>
                        <a:gd name="T15" fmla="*/ 4 h 61"/>
                        <a:gd name="T16" fmla="*/ 50 w 100"/>
                        <a:gd name="T17" fmla="*/ 0 h 61"/>
                        <a:gd name="T18" fmla="*/ 32 w 100"/>
                        <a:gd name="T19" fmla="*/ 4 h 61"/>
                        <a:gd name="T20" fmla="*/ 15 w 100"/>
                        <a:gd name="T21" fmla="*/ 13 h 61"/>
                        <a:gd name="T22" fmla="*/ 6 w 100"/>
                        <a:gd name="T23" fmla="*/ 24 h 61"/>
                        <a:gd name="T24" fmla="*/ 0 w 100"/>
                        <a:gd name="T25" fmla="*/ 35 h 61"/>
                        <a:gd name="T26" fmla="*/ 6 w 100"/>
                        <a:gd name="T27" fmla="*/ 45 h 61"/>
                        <a:gd name="T28" fmla="*/ 15 w 100"/>
                        <a:gd name="T29" fmla="*/ 54 h 61"/>
                        <a:gd name="T30" fmla="*/ 32 w 100"/>
                        <a:gd name="T31" fmla="*/ 59 h 61"/>
                        <a:gd name="T32" fmla="*/ 50 w 100"/>
                        <a:gd name="T33" fmla="*/ 61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61"/>
                        <a:gd name="T53" fmla="*/ 100 w 100"/>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61">
                          <a:moveTo>
                            <a:pt x="50" y="61"/>
                          </a:moveTo>
                          <a:lnTo>
                            <a:pt x="71" y="59"/>
                          </a:lnTo>
                          <a:lnTo>
                            <a:pt x="87" y="54"/>
                          </a:lnTo>
                          <a:lnTo>
                            <a:pt x="96" y="45"/>
                          </a:lnTo>
                          <a:lnTo>
                            <a:pt x="100" y="35"/>
                          </a:lnTo>
                          <a:lnTo>
                            <a:pt x="96" y="24"/>
                          </a:lnTo>
                          <a:lnTo>
                            <a:pt x="87" y="13"/>
                          </a:lnTo>
                          <a:lnTo>
                            <a:pt x="71" y="4"/>
                          </a:lnTo>
                          <a:lnTo>
                            <a:pt x="50" y="0"/>
                          </a:lnTo>
                          <a:lnTo>
                            <a:pt x="32" y="4"/>
                          </a:lnTo>
                          <a:lnTo>
                            <a:pt x="15" y="13"/>
                          </a:lnTo>
                          <a:lnTo>
                            <a:pt x="6" y="24"/>
                          </a:lnTo>
                          <a:lnTo>
                            <a:pt x="0" y="35"/>
                          </a:lnTo>
                          <a:lnTo>
                            <a:pt x="6" y="45"/>
                          </a:lnTo>
                          <a:lnTo>
                            <a:pt x="15" y="54"/>
                          </a:lnTo>
                          <a:lnTo>
                            <a:pt x="32" y="59"/>
                          </a:lnTo>
                          <a:lnTo>
                            <a:pt x="50" y="61"/>
                          </a:lnTo>
                          <a:close/>
                        </a:path>
                      </a:pathLst>
                    </a:custGeom>
                    <a:solidFill>
                      <a:srgbClr val="E7E7E7"/>
                    </a:solidFill>
                    <a:ln w="0">
                      <a:solidFill>
                        <a:srgbClr val="E7E7E7"/>
                      </a:solidFill>
                      <a:round/>
                      <a:headEnd/>
                      <a:tailEnd/>
                    </a:ln>
                  </p:spPr>
                  <p:txBody>
                    <a:bodyPr/>
                    <a:lstStyle/>
                    <a:p>
                      <a:pPr defTabSz="457200"/>
                      <a:endParaRPr lang="en-US" dirty="0">
                        <a:solidFill>
                          <a:prstClr val="black"/>
                        </a:solidFill>
                      </a:endParaRPr>
                    </a:p>
                  </p:txBody>
                </p:sp>
                <p:sp>
                  <p:nvSpPr>
                    <p:cNvPr id="9286" name="Freeform 205"/>
                    <p:cNvSpPr>
                      <a:spLocks/>
                    </p:cNvSpPr>
                    <p:nvPr/>
                  </p:nvSpPr>
                  <p:spPr bwMode="auto">
                    <a:xfrm>
                      <a:off x="1167" y="3025"/>
                      <a:ext cx="219" cy="134"/>
                    </a:xfrm>
                    <a:custGeom>
                      <a:avLst/>
                      <a:gdLst>
                        <a:gd name="T0" fmla="*/ 110 w 219"/>
                        <a:gd name="T1" fmla="*/ 134 h 134"/>
                        <a:gd name="T2" fmla="*/ 145 w 219"/>
                        <a:gd name="T3" fmla="*/ 130 h 134"/>
                        <a:gd name="T4" fmla="*/ 175 w 219"/>
                        <a:gd name="T5" fmla="*/ 123 h 134"/>
                        <a:gd name="T6" fmla="*/ 199 w 219"/>
                        <a:gd name="T7" fmla="*/ 110 h 134"/>
                        <a:gd name="T8" fmla="*/ 214 w 219"/>
                        <a:gd name="T9" fmla="*/ 95 h 134"/>
                        <a:gd name="T10" fmla="*/ 219 w 219"/>
                        <a:gd name="T11" fmla="*/ 76 h 134"/>
                        <a:gd name="T12" fmla="*/ 214 w 219"/>
                        <a:gd name="T13" fmla="*/ 56 h 134"/>
                        <a:gd name="T14" fmla="*/ 199 w 219"/>
                        <a:gd name="T15" fmla="*/ 36 h 134"/>
                        <a:gd name="T16" fmla="*/ 175 w 219"/>
                        <a:gd name="T17" fmla="*/ 19 h 134"/>
                        <a:gd name="T18" fmla="*/ 145 w 219"/>
                        <a:gd name="T19" fmla="*/ 6 h 134"/>
                        <a:gd name="T20" fmla="*/ 110 w 219"/>
                        <a:gd name="T21" fmla="*/ 0 h 134"/>
                        <a:gd name="T22" fmla="*/ 75 w 219"/>
                        <a:gd name="T23" fmla="*/ 6 h 134"/>
                        <a:gd name="T24" fmla="*/ 45 w 219"/>
                        <a:gd name="T25" fmla="*/ 19 h 134"/>
                        <a:gd name="T26" fmla="*/ 21 w 219"/>
                        <a:gd name="T27" fmla="*/ 36 h 134"/>
                        <a:gd name="T28" fmla="*/ 6 w 219"/>
                        <a:gd name="T29" fmla="*/ 56 h 134"/>
                        <a:gd name="T30" fmla="*/ 0 w 219"/>
                        <a:gd name="T31" fmla="*/ 76 h 134"/>
                        <a:gd name="T32" fmla="*/ 6 w 219"/>
                        <a:gd name="T33" fmla="*/ 95 h 134"/>
                        <a:gd name="T34" fmla="*/ 21 w 219"/>
                        <a:gd name="T35" fmla="*/ 110 h 134"/>
                        <a:gd name="T36" fmla="*/ 45 w 219"/>
                        <a:gd name="T37" fmla="*/ 123 h 134"/>
                        <a:gd name="T38" fmla="*/ 75 w 219"/>
                        <a:gd name="T39" fmla="*/ 130 h 134"/>
                        <a:gd name="T40" fmla="*/ 110 w 219"/>
                        <a:gd name="T41" fmla="*/ 134 h 1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9"/>
                        <a:gd name="T64" fmla="*/ 0 h 134"/>
                        <a:gd name="T65" fmla="*/ 219 w 219"/>
                        <a:gd name="T66" fmla="*/ 134 h 1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9" h="134">
                          <a:moveTo>
                            <a:pt x="110" y="134"/>
                          </a:moveTo>
                          <a:lnTo>
                            <a:pt x="145" y="130"/>
                          </a:lnTo>
                          <a:lnTo>
                            <a:pt x="175" y="123"/>
                          </a:lnTo>
                          <a:lnTo>
                            <a:pt x="199" y="110"/>
                          </a:lnTo>
                          <a:lnTo>
                            <a:pt x="214" y="95"/>
                          </a:lnTo>
                          <a:lnTo>
                            <a:pt x="219" y="76"/>
                          </a:lnTo>
                          <a:lnTo>
                            <a:pt x="214" y="56"/>
                          </a:lnTo>
                          <a:lnTo>
                            <a:pt x="199" y="36"/>
                          </a:lnTo>
                          <a:lnTo>
                            <a:pt x="175" y="19"/>
                          </a:lnTo>
                          <a:lnTo>
                            <a:pt x="145" y="6"/>
                          </a:lnTo>
                          <a:lnTo>
                            <a:pt x="110" y="0"/>
                          </a:lnTo>
                          <a:lnTo>
                            <a:pt x="75" y="6"/>
                          </a:lnTo>
                          <a:lnTo>
                            <a:pt x="45" y="19"/>
                          </a:lnTo>
                          <a:lnTo>
                            <a:pt x="21" y="36"/>
                          </a:lnTo>
                          <a:lnTo>
                            <a:pt x="6" y="56"/>
                          </a:lnTo>
                          <a:lnTo>
                            <a:pt x="0" y="76"/>
                          </a:lnTo>
                          <a:lnTo>
                            <a:pt x="6" y="95"/>
                          </a:lnTo>
                          <a:lnTo>
                            <a:pt x="21" y="110"/>
                          </a:lnTo>
                          <a:lnTo>
                            <a:pt x="45" y="123"/>
                          </a:lnTo>
                          <a:lnTo>
                            <a:pt x="75" y="130"/>
                          </a:lnTo>
                          <a:lnTo>
                            <a:pt x="110" y="134"/>
                          </a:lnTo>
                          <a:close/>
                        </a:path>
                      </a:pathLst>
                    </a:custGeom>
                    <a:solidFill>
                      <a:srgbClr val="404040"/>
                    </a:solidFill>
                    <a:ln w="0">
                      <a:solidFill>
                        <a:srgbClr val="404040"/>
                      </a:solidFill>
                      <a:round/>
                      <a:headEnd/>
                      <a:tailEnd/>
                    </a:ln>
                  </p:spPr>
                  <p:txBody>
                    <a:bodyPr/>
                    <a:lstStyle/>
                    <a:p>
                      <a:pPr defTabSz="457200"/>
                      <a:endParaRPr lang="en-US" dirty="0">
                        <a:solidFill>
                          <a:prstClr val="black"/>
                        </a:solidFill>
                      </a:endParaRPr>
                    </a:p>
                  </p:txBody>
                </p:sp>
                <p:sp>
                  <p:nvSpPr>
                    <p:cNvPr id="9287" name="Freeform 206"/>
                    <p:cNvSpPr>
                      <a:spLocks/>
                    </p:cNvSpPr>
                    <p:nvPr/>
                  </p:nvSpPr>
                  <p:spPr bwMode="auto">
                    <a:xfrm>
                      <a:off x="1117" y="3114"/>
                      <a:ext cx="269" cy="247"/>
                    </a:xfrm>
                    <a:custGeom>
                      <a:avLst/>
                      <a:gdLst>
                        <a:gd name="T0" fmla="*/ 119 w 269"/>
                        <a:gd name="T1" fmla="*/ 247 h 247"/>
                        <a:gd name="T2" fmla="*/ 88 w 269"/>
                        <a:gd name="T3" fmla="*/ 243 h 247"/>
                        <a:gd name="T4" fmla="*/ 62 w 269"/>
                        <a:gd name="T5" fmla="*/ 236 h 247"/>
                        <a:gd name="T6" fmla="*/ 41 w 269"/>
                        <a:gd name="T7" fmla="*/ 225 h 247"/>
                        <a:gd name="T8" fmla="*/ 26 w 269"/>
                        <a:gd name="T9" fmla="*/ 212 h 247"/>
                        <a:gd name="T10" fmla="*/ 15 w 269"/>
                        <a:gd name="T11" fmla="*/ 199 h 247"/>
                        <a:gd name="T12" fmla="*/ 8 w 269"/>
                        <a:gd name="T13" fmla="*/ 188 h 247"/>
                        <a:gd name="T14" fmla="*/ 2 w 269"/>
                        <a:gd name="T15" fmla="*/ 178 h 247"/>
                        <a:gd name="T16" fmla="*/ 0 w 269"/>
                        <a:gd name="T17" fmla="*/ 171 h 247"/>
                        <a:gd name="T18" fmla="*/ 0 w 269"/>
                        <a:gd name="T19" fmla="*/ 167 h 247"/>
                        <a:gd name="T20" fmla="*/ 0 w 269"/>
                        <a:gd name="T21" fmla="*/ 0 h 247"/>
                        <a:gd name="T22" fmla="*/ 269 w 269"/>
                        <a:gd name="T23" fmla="*/ 2 h 247"/>
                        <a:gd name="T24" fmla="*/ 269 w 269"/>
                        <a:gd name="T25" fmla="*/ 165 h 247"/>
                        <a:gd name="T26" fmla="*/ 262 w 269"/>
                        <a:gd name="T27" fmla="*/ 180 h 247"/>
                        <a:gd name="T28" fmla="*/ 254 w 269"/>
                        <a:gd name="T29" fmla="*/ 195 h 247"/>
                        <a:gd name="T30" fmla="*/ 249 w 269"/>
                        <a:gd name="T31" fmla="*/ 206 h 247"/>
                        <a:gd name="T32" fmla="*/ 245 w 269"/>
                        <a:gd name="T33" fmla="*/ 210 h 247"/>
                        <a:gd name="T34" fmla="*/ 230 w 269"/>
                        <a:gd name="T35" fmla="*/ 223 h 247"/>
                        <a:gd name="T36" fmla="*/ 208 w 269"/>
                        <a:gd name="T37" fmla="*/ 232 h 247"/>
                        <a:gd name="T38" fmla="*/ 184 w 269"/>
                        <a:gd name="T39" fmla="*/ 240 h 247"/>
                        <a:gd name="T40" fmla="*/ 160 w 269"/>
                        <a:gd name="T41" fmla="*/ 243 h 247"/>
                        <a:gd name="T42" fmla="*/ 139 w 269"/>
                        <a:gd name="T43" fmla="*/ 247 h 247"/>
                        <a:gd name="T44" fmla="*/ 125 w 269"/>
                        <a:gd name="T45" fmla="*/ 247 h 247"/>
                        <a:gd name="T46" fmla="*/ 119 w 269"/>
                        <a:gd name="T47" fmla="*/ 247 h 2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9"/>
                        <a:gd name="T73" fmla="*/ 0 h 247"/>
                        <a:gd name="T74" fmla="*/ 269 w 269"/>
                        <a:gd name="T75" fmla="*/ 247 h 2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9" h="247">
                          <a:moveTo>
                            <a:pt x="119" y="247"/>
                          </a:moveTo>
                          <a:lnTo>
                            <a:pt x="88" y="243"/>
                          </a:lnTo>
                          <a:lnTo>
                            <a:pt x="62" y="236"/>
                          </a:lnTo>
                          <a:lnTo>
                            <a:pt x="41" y="225"/>
                          </a:lnTo>
                          <a:lnTo>
                            <a:pt x="26" y="212"/>
                          </a:lnTo>
                          <a:lnTo>
                            <a:pt x="15" y="199"/>
                          </a:lnTo>
                          <a:lnTo>
                            <a:pt x="8" y="188"/>
                          </a:lnTo>
                          <a:lnTo>
                            <a:pt x="2" y="178"/>
                          </a:lnTo>
                          <a:lnTo>
                            <a:pt x="0" y="171"/>
                          </a:lnTo>
                          <a:lnTo>
                            <a:pt x="0" y="167"/>
                          </a:lnTo>
                          <a:lnTo>
                            <a:pt x="0" y="0"/>
                          </a:lnTo>
                          <a:lnTo>
                            <a:pt x="269" y="2"/>
                          </a:lnTo>
                          <a:lnTo>
                            <a:pt x="269" y="165"/>
                          </a:lnTo>
                          <a:lnTo>
                            <a:pt x="262" y="180"/>
                          </a:lnTo>
                          <a:lnTo>
                            <a:pt x="254" y="195"/>
                          </a:lnTo>
                          <a:lnTo>
                            <a:pt x="249" y="206"/>
                          </a:lnTo>
                          <a:lnTo>
                            <a:pt x="245" y="210"/>
                          </a:lnTo>
                          <a:lnTo>
                            <a:pt x="230" y="223"/>
                          </a:lnTo>
                          <a:lnTo>
                            <a:pt x="208" y="232"/>
                          </a:lnTo>
                          <a:lnTo>
                            <a:pt x="184" y="240"/>
                          </a:lnTo>
                          <a:lnTo>
                            <a:pt x="160" y="243"/>
                          </a:lnTo>
                          <a:lnTo>
                            <a:pt x="139" y="247"/>
                          </a:lnTo>
                          <a:lnTo>
                            <a:pt x="125" y="247"/>
                          </a:lnTo>
                          <a:lnTo>
                            <a:pt x="119" y="247"/>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288" name="Freeform 207"/>
                    <p:cNvSpPr>
                      <a:spLocks/>
                    </p:cNvSpPr>
                    <p:nvPr/>
                  </p:nvSpPr>
                  <p:spPr bwMode="auto">
                    <a:xfrm>
                      <a:off x="1117" y="3114"/>
                      <a:ext cx="269" cy="247"/>
                    </a:xfrm>
                    <a:custGeom>
                      <a:avLst/>
                      <a:gdLst>
                        <a:gd name="T0" fmla="*/ 119 w 269"/>
                        <a:gd name="T1" fmla="*/ 247 h 247"/>
                        <a:gd name="T2" fmla="*/ 88 w 269"/>
                        <a:gd name="T3" fmla="*/ 243 h 247"/>
                        <a:gd name="T4" fmla="*/ 62 w 269"/>
                        <a:gd name="T5" fmla="*/ 236 h 247"/>
                        <a:gd name="T6" fmla="*/ 41 w 269"/>
                        <a:gd name="T7" fmla="*/ 225 h 247"/>
                        <a:gd name="T8" fmla="*/ 26 w 269"/>
                        <a:gd name="T9" fmla="*/ 212 h 247"/>
                        <a:gd name="T10" fmla="*/ 15 w 269"/>
                        <a:gd name="T11" fmla="*/ 199 h 247"/>
                        <a:gd name="T12" fmla="*/ 8 w 269"/>
                        <a:gd name="T13" fmla="*/ 188 h 247"/>
                        <a:gd name="T14" fmla="*/ 2 w 269"/>
                        <a:gd name="T15" fmla="*/ 178 h 247"/>
                        <a:gd name="T16" fmla="*/ 0 w 269"/>
                        <a:gd name="T17" fmla="*/ 171 h 247"/>
                        <a:gd name="T18" fmla="*/ 0 w 269"/>
                        <a:gd name="T19" fmla="*/ 167 h 247"/>
                        <a:gd name="T20" fmla="*/ 0 w 269"/>
                        <a:gd name="T21" fmla="*/ 0 h 247"/>
                        <a:gd name="T22" fmla="*/ 269 w 269"/>
                        <a:gd name="T23" fmla="*/ 2 h 247"/>
                        <a:gd name="T24" fmla="*/ 269 w 269"/>
                        <a:gd name="T25" fmla="*/ 165 h 247"/>
                        <a:gd name="T26" fmla="*/ 262 w 269"/>
                        <a:gd name="T27" fmla="*/ 180 h 247"/>
                        <a:gd name="T28" fmla="*/ 254 w 269"/>
                        <a:gd name="T29" fmla="*/ 195 h 247"/>
                        <a:gd name="T30" fmla="*/ 249 w 269"/>
                        <a:gd name="T31" fmla="*/ 206 h 247"/>
                        <a:gd name="T32" fmla="*/ 245 w 269"/>
                        <a:gd name="T33" fmla="*/ 210 h 247"/>
                        <a:gd name="T34" fmla="*/ 230 w 269"/>
                        <a:gd name="T35" fmla="*/ 223 h 247"/>
                        <a:gd name="T36" fmla="*/ 208 w 269"/>
                        <a:gd name="T37" fmla="*/ 232 h 247"/>
                        <a:gd name="T38" fmla="*/ 184 w 269"/>
                        <a:gd name="T39" fmla="*/ 240 h 247"/>
                        <a:gd name="T40" fmla="*/ 160 w 269"/>
                        <a:gd name="T41" fmla="*/ 243 h 247"/>
                        <a:gd name="T42" fmla="*/ 139 w 269"/>
                        <a:gd name="T43" fmla="*/ 247 h 247"/>
                        <a:gd name="T44" fmla="*/ 125 w 269"/>
                        <a:gd name="T45" fmla="*/ 247 h 247"/>
                        <a:gd name="T46" fmla="*/ 119 w 269"/>
                        <a:gd name="T47" fmla="*/ 247 h 2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9"/>
                        <a:gd name="T73" fmla="*/ 0 h 247"/>
                        <a:gd name="T74" fmla="*/ 269 w 269"/>
                        <a:gd name="T75" fmla="*/ 247 h 2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9" h="247">
                          <a:moveTo>
                            <a:pt x="119" y="247"/>
                          </a:moveTo>
                          <a:lnTo>
                            <a:pt x="88" y="243"/>
                          </a:lnTo>
                          <a:lnTo>
                            <a:pt x="62" y="236"/>
                          </a:lnTo>
                          <a:lnTo>
                            <a:pt x="41" y="225"/>
                          </a:lnTo>
                          <a:lnTo>
                            <a:pt x="26" y="212"/>
                          </a:lnTo>
                          <a:lnTo>
                            <a:pt x="15" y="199"/>
                          </a:lnTo>
                          <a:lnTo>
                            <a:pt x="8" y="188"/>
                          </a:lnTo>
                          <a:lnTo>
                            <a:pt x="2" y="178"/>
                          </a:lnTo>
                          <a:lnTo>
                            <a:pt x="0" y="171"/>
                          </a:lnTo>
                          <a:lnTo>
                            <a:pt x="0" y="167"/>
                          </a:lnTo>
                          <a:lnTo>
                            <a:pt x="0" y="0"/>
                          </a:lnTo>
                          <a:lnTo>
                            <a:pt x="269" y="2"/>
                          </a:lnTo>
                          <a:lnTo>
                            <a:pt x="269" y="165"/>
                          </a:lnTo>
                          <a:lnTo>
                            <a:pt x="262" y="180"/>
                          </a:lnTo>
                          <a:lnTo>
                            <a:pt x="254" y="195"/>
                          </a:lnTo>
                          <a:lnTo>
                            <a:pt x="249" y="206"/>
                          </a:lnTo>
                          <a:lnTo>
                            <a:pt x="245" y="210"/>
                          </a:lnTo>
                          <a:lnTo>
                            <a:pt x="230" y="223"/>
                          </a:lnTo>
                          <a:lnTo>
                            <a:pt x="208" y="232"/>
                          </a:lnTo>
                          <a:lnTo>
                            <a:pt x="184" y="240"/>
                          </a:lnTo>
                          <a:lnTo>
                            <a:pt x="160" y="243"/>
                          </a:lnTo>
                          <a:lnTo>
                            <a:pt x="139" y="247"/>
                          </a:lnTo>
                          <a:lnTo>
                            <a:pt x="125" y="247"/>
                          </a:lnTo>
                          <a:lnTo>
                            <a:pt x="119" y="247"/>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289" name="Freeform 208"/>
                    <p:cNvSpPr>
                      <a:spLocks/>
                    </p:cNvSpPr>
                    <p:nvPr/>
                  </p:nvSpPr>
                  <p:spPr bwMode="auto">
                    <a:xfrm>
                      <a:off x="1132" y="3114"/>
                      <a:ext cx="243" cy="247"/>
                    </a:xfrm>
                    <a:custGeom>
                      <a:avLst/>
                      <a:gdLst>
                        <a:gd name="T0" fmla="*/ 110 w 243"/>
                        <a:gd name="T1" fmla="*/ 247 h 247"/>
                        <a:gd name="T2" fmla="*/ 78 w 243"/>
                        <a:gd name="T3" fmla="*/ 242 h 247"/>
                        <a:gd name="T4" fmla="*/ 52 w 243"/>
                        <a:gd name="T5" fmla="*/ 234 h 247"/>
                        <a:gd name="T6" fmla="*/ 34 w 243"/>
                        <a:gd name="T7" fmla="*/ 223 h 247"/>
                        <a:gd name="T8" fmla="*/ 19 w 243"/>
                        <a:gd name="T9" fmla="*/ 210 h 247"/>
                        <a:gd name="T10" fmla="*/ 10 w 243"/>
                        <a:gd name="T11" fmla="*/ 197 h 247"/>
                        <a:gd name="T12" fmla="*/ 4 w 243"/>
                        <a:gd name="T13" fmla="*/ 188 h 247"/>
                        <a:gd name="T14" fmla="*/ 2 w 243"/>
                        <a:gd name="T15" fmla="*/ 180 h 247"/>
                        <a:gd name="T16" fmla="*/ 0 w 243"/>
                        <a:gd name="T17" fmla="*/ 177 h 247"/>
                        <a:gd name="T18" fmla="*/ 0 w 243"/>
                        <a:gd name="T19" fmla="*/ 0 h 247"/>
                        <a:gd name="T20" fmla="*/ 243 w 243"/>
                        <a:gd name="T21" fmla="*/ 2 h 247"/>
                        <a:gd name="T22" fmla="*/ 243 w 243"/>
                        <a:gd name="T23" fmla="*/ 158 h 247"/>
                        <a:gd name="T24" fmla="*/ 238 w 243"/>
                        <a:gd name="T25" fmla="*/ 173 h 247"/>
                        <a:gd name="T26" fmla="*/ 230 w 243"/>
                        <a:gd name="T27" fmla="*/ 188 h 247"/>
                        <a:gd name="T28" fmla="*/ 225 w 243"/>
                        <a:gd name="T29" fmla="*/ 197 h 247"/>
                        <a:gd name="T30" fmla="*/ 223 w 243"/>
                        <a:gd name="T31" fmla="*/ 201 h 247"/>
                        <a:gd name="T32" fmla="*/ 208 w 243"/>
                        <a:gd name="T33" fmla="*/ 214 h 247"/>
                        <a:gd name="T34" fmla="*/ 189 w 243"/>
                        <a:gd name="T35" fmla="*/ 225 h 247"/>
                        <a:gd name="T36" fmla="*/ 167 w 243"/>
                        <a:gd name="T37" fmla="*/ 232 h 247"/>
                        <a:gd name="T38" fmla="*/ 147 w 243"/>
                        <a:gd name="T39" fmla="*/ 240 h 247"/>
                        <a:gd name="T40" fmla="*/ 128 w 243"/>
                        <a:gd name="T41" fmla="*/ 243 h 247"/>
                        <a:gd name="T42" fmla="*/ 115 w 243"/>
                        <a:gd name="T43" fmla="*/ 245 h 247"/>
                        <a:gd name="T44" fmla="*/ 110 w 243"/>
                        <a:gd name="T45" fmla="*/ 247 h 2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3"/>
                        <a:gd name="T70" fmla="*/ 0 h 247"/>
                        <a:gd name="T71" fmla="*/ 243 w 243"/>
                        <a:gd name="T72" fmla="*/ 247 h 24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3" h="247">
                          <a:moveTo>
                            <a:pt x="110" y="247"/>
                          </a:moveTo>
                          <a:lnTo>
                            <a:pt x="78" y="242"/>
                          </a:lnTo>
                          <a:lnTo>
                            <a:pt x="52" y="234"/>
                          </a:lnTo>
                          <a:lnTo>
                            <a:pt x="34" y="223"/>
                          </a:lnTo>
                          <a:lnTo>
                            <a:pt x="19" y="210"/>
                          </a:lnTo>
                          <a:lnTo>
                            <a:pt x="10" y="197"/>
                          </a:lnTo>
                          <a:lnTo>
                            <a:pt x="4" y="188"/>
                          </a:lnTo>
                          <a:lnTo>
                            <a:pt x="2" y="180"/>
                          </a:lnTo>
                          <a:lnTo>
                            <a:pt x="0" y="177"/>
                          </a:lnTo>
                          <a:lnTo>
                            <a:pt x="0" y="0"/>
                          </a:lnTo>
                          <a:lnTo>
                            <a:pt x="243" y="2"/>
                          </a:lnTo>
                          <a:lnTo>
                            <a:pt x="243" y="158"/>
                          </a:lnTo>
                          <a:lnTo>
                            <a:pt x="238" y="173"/>
                          </a:lnTo>
                          <a:lnTo>
                            <a:pt x="230" y="188"/>
                          </a:lnTo>
                          <a:lnTo>
                            <a:pt x="225" y="197"/>
                          </a:lnTo>
                          <a:lnTo>
                            <a:pt x="223" y="201"/>
                          </a:lnTo>
                          <a:lnTo>
                            <a:pt x="208" y="214"/>
                          </a:lnTo>
                          <a:lnTo>
                            <a:pt x="189" y="225"/>
                          </a:lnTo>
                          <a:lnTo>
                            <a:pt x="167" y="232"/>
                          </a:lnTo>
                          <a:lnTo>
                            <a:pt x="147" y="240"/>
                          </a:lnTo>
                          <a:lnTo>
                            <a:pt x="128" y="243"/>
                          </a:lnTo>
                          <a:lnTo>
                            <a:pt x="115" y="245"/>
                          </a:lnTo>
                          <a:lnTo>
                            <a:pt x="110" y="247"/>
                          </a:lnTo>
                          <a:close/>
                        </a:path>
                      </a:pathLst>
                    </a:custGeom>
                    <a:solidFill>
                      <a:srgbClr val="1C1C1C"/>
                    </a:solidFill>
                    <a:ln w="0">
                      <a:solidFill>
                        <a:srgbClr val="1C1C1C"/>
                      </a:solidFill>
                      <a:round/>
                      <a:headEnd/>
                      <a:tailEnd/>
                    </a:ln>
                  </p:spPr>
                  <p:txBody>
                    <a:bodyPr/>
                    <a:lstStyle/>
                    <a:p>
                      <a:pPr defTabSz="457200"/>
                      <a:endParaRPr lang="en-US" dirty="0">
                        <a:solidFill>
                          <a:prstClr val="black"/>
                        </a:solidFill>
                      </a:endParaRPr>
                    </a:p>
                  </p:txBody>
                </p:sp>
                <p:sp>
                  <p:nvSpPr>
                    <p:cNvPr id="9290" name="Freeform 209"/>
                    <p:cNvSpPr>
                      <a:spLocks/>
                    </p:cNvSpPr>
                    <p:nvPr/>
                  </p:nvSpPr>
                  <p:spPr bwMode="auto">
                    <a:xfrm>
                      <a:off x="1147" y="3114"/>
                      <a:ext cx="219" cy="245"/>
                    </a:xfrm>
                    <a:custGeom>
                      <a:avLst/>
                      <a:gdLst>
                        <a:gd name="T0" fmla="*/ 100 w 219"/>
                        <a:gd name="T1" fmla="*/ 245 h 245"/>
                        <a:gd name="T2" fmla="*/ 72 w 219"/>
                        <a:gd name="T3" fmla="*/ 242 h 245"/>
                        <a:gd name="T4" fmla="*/ 48 w 219"/>
                        <a:gd name="T5" fmla="*/ 234 h 245"/>
                        <a:gd name="T6" fmla="*/ 32 w 219"/>
                        <a:gd name="T7" fmla="*/ 225 h 245"/>
                        <a:gd name="T8" fmla="*/ 19 w 219"/>
                        <a:gd name="T9" fmla="*/ 214 h 245"/>
                        <a:gd name="T10" fmla="*/ 9 w 219"/>
                        <a:gd name="T11" fmla="*/ 203 h 245"/>
                        <a:gd name="T12" fmla="*/ 4 w 219"/>
                        <a:gd name="T13" fmla="*/ 193 h 245"/>
                        <a:gd name="T14" fmla="*/ 2 w 219"/>
                        <a:gd name="T15" fmla="*/ 188 h 245"/>
                        <a:gd name="T16" fmla="*/ 0 w 219"/>
                        <a:gd name="T17" fmla="*/ 186 h 245"/>
                        <a:gd name="T18" fmla="*/ 0 w 219"/>
                        <a:gd name="T19" fmla="*/ 0 h 245"/>
                        <a:gd name="T20" fmla="*/ 219 w 219"/>
                        <a:gd name="T21" fmla="*/ 2 h 245"/>
                        <a:gd name="T22" fmla="*/ 219 w 219"/>
                        <a:gd name="T23" fmla="*/ 153 h 245"/>
                        <a:gd name="T24" fmla="*/ 211 w 219"/>
                        <a:gd name="T25" fmla="*/ 165 h 245"/>
                        <a:gd name="T26" fmla="*/ 206 w 219"/>
                        <a:gd name="T27" fmla="*/ 178 h 245"/>
                        <a:gd name="T28" fmla="*/ 202 w 219"/>
                        <a:gd name="T29" fmla="*/ 188 h 245"/>
                        <a:gd name="T30" fmla="*/ 198 w 219"/>
                        <a:gd name="T31" fmla="*/ 193 h 245"/>
                        <a:gd name="T32" fmla="*/ 187 w 219"/>
                        <a:gd name="T33" fmla="*/ 204 h 245"/>
                        <a:gd name="T34" fmla="*/ 171 w 219"/>
                        <a:gd name="T35" fmla="*/ 216 h 245"/>
                        <a:gd name="T36" fmla="*/ 150 w 219"/>
                        <a:gd name="T37" fmla="*/ 225 h 245"/>
                        <a:gd name="T38" fmla="*/ 132 w 219"/>
                        <a:gd name="T39" fmla="*/ 234 h 245"/>
                        <a:gd name="T40" fmla="*/ 117 w 219"/>
                        <a:gd name="T41" fmla="*/ 240 h 245"/>
                        <a:gd name="T42" fmla="*/ 104 w 219"/>
                        <a:gd name="T43" fmla="*/ 243 h 245"/>
                        <a:gd name="T44" fmla="*/ 100 w 219"/>
                        <a:gd name="T45" fmla="*/ 245 h 2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9"/>
                        <a:gd name="T70" fmla="*/ 0 h 245"/>
                        <a:gd name="T71" fmla="*/ 219 w 219"/>
                        <a:gd name="T72" fmla="*/ 245 h 2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9" h="245">
                          <a:moveTo>
                            <a:pt x="100" y="245"/>
                          </a:moveTo>
                          <a:lnTo>
                            <a:pt x="72" y="242"/>
                          </a:lnTo>
                          <a:lnTo>
                            <a:pt x="48" y="234"/>
                          </a:lnTo>
                          <a:lnTo>
                            <a:pt x="32" y="225"/>
                          </a:lnTo>
                          <a:lnTo>
                            <a:pt x="19" y="214"/>
                          </a:lnTo>
                          <a:lnTo>
                            <a:pt x="9" y="203"/>
                          </a:lnTo>
                          <a:lnTo>
                            <a:pt x="4" y="193"/>
                          </a:lnTo>
                          <a:lnTo>
                            <a:pt x="2" y="188"/>
                          </a:lnTo>
                          <a:lnTo>
                            <a:pt x="0" y="186"/>
                          </a:lnTo>
                          <a:lnTo>
                            <a:pt x="0" y="0"/>
                          </a:lnTo>
                          <a:lnTo>
                            <a:pt x="219" y="2"/>
                          </a:lnTo>
                          <a:lnTo>
                            <a:pt x="219" y="153"/>
                          </a:lnTo>
                          <a:lnTo>
                            <a:pt x="211" y="165"/>
                          </a:lnTo>
                          <a:lnTo>
                            <a:pt x="206" y="178"/>
                          </a:lnTo>
                          <a:lnTo>
                            <a:pt x="202" y="188"/>
                          </a:lnTo>
                          <a:lnTo>
                            <a:pt x="198" y="193"/>
                          </a:lnTo>
                          <a:lnTo>
                            <a:pt x="187" y="204"/>
                          </a:lnTo>
                          <a:lnTo>
                            <a:pt x="171" y="216"/>
                          </a:lnTo>
                          <a:lnTo>
                            <a:pt x="150" y="225"/>
                          </a:lnTo>
                          <a:lnTo>
                            <a:pt x="132" y="234"/>
                          </a:lnTo>
                          <a:lnTo>
                            <a:pt x="117" y="240"/>
                          </a:lnTo>
                          <a:lnTo>
                            <a:pt x="104" y="243"/>
                          </a:lnTo>
                          <a:lnTo>
                            <a:pt x="100" y="245"/>
                          </a:lnTo>
                          <a:close/>
                        </a:path>
                      </a:pathLst>
                    </a:custGeom>
                    <a:solidFill>
                      <a:srgbClr val="393939"/>
                    </a:solidFill>
                    <a:ln w="0">
                      <a:solidFill>
                        <a:srgbClr val="393939"/>
                      </a:solidFill>
                      <a:round/>
                      <a:headEnd/>
                      <a:tailEnd/>
                    </a:ln>
                  </p:spPr>
                  <p:txBody>
                    <a:bodyPr/>
                    <a:lstStyle/>
                    <a:p>
                      <a:pPr defTabSz="457200"/>
                      <a:endParaRPr lang="en-US" dirty="0">
                        <a:solidFill>
                          <a:prstClr val="black"/>
                        </a:solidFill>
                      </a:endParaRPr>
                    </a:p>
                  </p:txBody>
                </p:sp>
                <p:sp>
                  <p:nvSpPr>
                    <p:cNvPr id="9291" name="Freeform 211"/>
                    <p:cNvSpPr>
                      <a:spLocks/>
                    </p:cNvSpPr>
                    <p:nvPr/>
                  </p:nvSpPr>
                  <p:spPr bwMode="auto">
                    <a:xfrm>
                      <a:off x="1164" y="3114"/>
                      <a:ext cx="191" cy="245"/>
                    </a:xfrm>
                    <a:custGeom>
                      <a:avLst/>
                      <a:gdLst>
                        <a:gd name="T0" fmla="*/ 89 w 191"/>
                        <a:gd name="T1" fmla="*/ 245 h 245"/>
                        <a:gd name="T2" fmla="*/ 61 w 191"/>
                        <a:gd name="T3" fmla="*/ 242 h 245"/>
                        <a:gd name="T4" fmla="*/ 39 w 191"/>
                        <a:gd name="T5" fmla="*/ 234 h 245"/>
                        <a:gd name="T6" fmla="*/ 22 w 191"/>
                        <a:gd name="T7" fmla="*/ 223 h 245"/>
                        <a:gd name="T8" fmla="*/ 11 w 191"/>
                        <a:gd name="T9" fmla="*/ 214 h 245"/>
                        <a:gd name="T10" fmla="*/ 3 w 191"/>
                        <a:gd name="T11" fmla="*/ 203 h 245"/>
                        <a:gd name="T12" fmla="*/ 0 w 191"/>
                        <a:gd name="T13" fmla="*/ 197 h 245"/>
                        <a:gd name="T14" fmla="*/ 0 w 191"/>
                        <a:gd name="T15" fmla="*/ 193 h 245"/>
                        <a:gd name="T16" fmla="*/ 0 w 191"/>
                        <a:gd name="T17" fmla="*/ 0 h 245"/>
                        <a:gd name="T18" fmla="*/ 191 w 191"/>
                        <a:gd name="T19" fmla="*/ 2 h 245"/>
                        <a:gd name="T20" fmla="*/ 191 w 191"/>
                        <a:gd name="T21" fmla="*/ 147 h 245"/>
                        <a:gd name="T22" fmla="*/ 185 w 191"/>
                        <a:gd name="T23" fmla="*/ 158 h 245"/>
                        <a:gd name="T24" fmla="*/ 180 w 191"/>
                        <a:gd name="T25" fmla="*/ 171 h 245"/>
                        <a:gd name="T26" fmla="*/ 176 w 191"/>
                        <a:gd name="T27" fmla="*/ 180 h 245"/>
                        <a:gd name="T28" fmla="*/ 174 w 191"/>
                        <a:gd name="T29" fmla="*/ 184 h 245"/>
                        <a:gd name="T30" fmla="*/ 163 w 191"/>
                        <a:gd name="T31" fmla="*/ 195 h 245"/>
                        <a:gd name="T32" fmla="*/ 148 w 191"/>
                        <a:gd name="T33" fmla="*/ 206 h 245"/>
                        <a:gd name="T34" fmla="*/ 133 w 191"/>
                        <a:gd name="T35" fmla="*/ 217 h 245"/>
                        <a:gd name="T36" fmla="*/ 117 w 191"/>
                        <a:gd name="T37" fmla="*/ 229 h 245"/>
                        <a:gd name="T38" fmla="*/ 104 w 191"/>
                        <a:gd name="T39" fmla="*/ 238 h 245"/>
                        <a:gd name="T40" fmla="*/ 92 w 191"/>
                        <a:gd name="T41" fmla="*/ 243 h 245"/>
                        <a:gd name="T42" fmla="*/ 89 w 191"/>
                        <a:gd name="T43" fmla="*/ 245 h 2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1"/>
                        <a:gd name="T67" fmla="*/ 0 h 245"/>
                        <a:gd name="T68" fmla="*/ 191 w 191"/>
                        <a:gd name="T69" fmla="*/ 245 h 2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1" h="245">
                          <a:moveTo>
                            <a:pt x="89" y="245"/>
                          </a:moveTo>
                          <a:lnTo>
                            <a:pt x="61" y="242"/>
                          </a:lnTo>
                          <a:lnTo>
                            <a:pt x="39" y="234"/>
                          </a:lnTo>
                          <a:lnTo>
                            <a:pt x="22" y="223"/>
                          </a:lnTo>
                          <a:lnTo>
                            <a:pt x="11" y="214"/>
                          </a:lnTo>
                          <a:lnTo>
                            <a:pt x="3" y="203"/>
                          </a:lnTo>
                          <a:lnTo>
                            <a:pt x="0" y="197"/>
                          </a:lnTo>
                          <a:lnTo>
                            <a:pt x="0" y="193"/>
                          </a:lnTo>
                          <a:lnTo>
                            <a:pt x="0" y="0"/>
                          </a:lnTo>
                          <a:lnTo>
                            <a:pt x="191" y="2"/>
                          </a:lnTo>
                          <a:lnTo>
                            <a:pt x="191" y="147"/>
                          </a:lnTo>
                          <a:lnTo>
                            <a:pt x="185" y="158"/>
                          </a:lnTo>
                          <a:lnTo>
                            <a:pt x="180" y="171"/>
                          </a:lnTo>
                          <a:lnTo>
                            <a:pt x="176" y="180"/>
                          </a:lnTo>
                          <a:lnTo>
                            <a:pt x="174" y="184"/>
                          </a:lnTo>
                          <a:lnTo>
                            <a:pt x="163" y="195"/>
                          </a:lnTo>
                          <a:lnTo>
                            <a:pt x="148" y="206"/>
                          </a:lnTo>
                          <a:lnTo>
                            <a:pt x="133" y="217"/>
                          </a:lnTo>
                          <a:lnTo>
                            <a:pt x="117" y="229"/>
                          </a:lnTo>
                          <a:lnTo>
                            <a:pt x="104" y="238"/>
                          </a:lnTo>
                          <a:lnTo>
                            <a:pt x="92" y="243"/>
                          </a:lnTo>
                          <a:lnTo>
                            <a:pt x="89" y="245"/>
                          </a:lnTo>
                          <a:close/>
                        </a:path>
                      </a:pathLst>
                    </a:custGeom>
                    <a:solidFill>
                      <a:srgbClr val="555555"/>
                    </a:solidFill>
                    <a:ln w="0">
                      <a:solidFill>
                        <a:srgbClr val="555555"/>
                      </a:solidFill>
                      <a:round/>
                      <a:headEnd/>
                      <a:tailEnd/>
                    </a:ln>
                  </p:spPr>
                  <p:txBody>
                    <a:bodyPr/>
                    <a:lstStyle/>
                    <a:p>
                      <a:pPr defTabSz="457200"/>
                      <a:endParaRPr lang="en-US" dirty="0">
                        <a:solidFill>
                          <a:prstClr val="black"/>
                        </a:solidFill>
                      </a:endParaRPr>
                    </a:p>
                  </p:txBody>
                </p:sp>
                <p:sp>
                  <p:nvSpPr>
                    <p:cNvPr id="9292" name="Freeform 212"/>
                    <p:cNvSpPr>
                      <a:spLocks/>
                    </p:cNvSpPr>
                    <p:nvPr/>
                  </p:nvSpPr>
                  <p:spPr bwMode="auto">
                    <a:xfrm>
                      <a:off x="1179" y="3114"/>
                      <a:ext cx="165" cy="243"/>
                    </a:xfrm>
                    <a:custGeom>
                      <a:avLst/>
                      <a:gdLst>
                        <a:gd name="T0" fmla="*/ 79 w 165"/>
                        <a:gd name="T1" fmla="*/ 243 h 243"/>
                        <a:gd name="T2" fmla="*/ 55 w 165"/>
                        <a:gd name="T3" fmla="*/ 242 h 243"/>
                        <a:gd name="T4" fmla="*/ 35 w 165"/>
                        <a:gd name="T5" fmla="*/ 236 h 243"/>
                        <a:gd name="T6" fmla="*/ 20 w 165"/>
                        <a:gd name="T7" fmla="*/ 227 h 243"/>
                        <a:gd name="T8" fmla="*/ 11 w 165"/>
                        <a:gd name="T9" fmla="*/ 217 h 243"/>
                        <a:gd name="T10" fmla="*/ 3 w 165"/>
                        <a:gd name="T11" fmla="*/ 210 h 243"/>
                        <a:gd name="T12" fmla="*/ 1 w 165"/>
                        <a:gd name="T13" fmla="*/ 204 h 243"/>
                        <a:gd name="T14" fmla="*/ 0 w 165"/>
                        <a:gd name="T15" fmla="*/ 203 h 243"/>
                        <a:gd name="T16" fmla="*/ 0 w 165"/>
                        <a:gd name="T17" fmla="*/ 0 h 243"/>
                        <a:gd name="T18" fmla="*/ 165 w 165"/>
                        <a:gd name="T19" fmla="*/ 2 h 243"/>
                        <a:gd name="T20" fmla="*/ 165 w 165"/>
                        <a:gd name="T21" fmla="*/ 140 h 243"/>
                        <a:gd name="T22" fmla="*/ 161 w 165"/>
                        <a:gd name="T23" fmla="*/ 151 h 243"/>
                        <a:gd name="T24" fmla="*/ 155 w 165"/>
                        <a:gd name="T25" fmla="*/ 162 h 243"/>
                        <a:gd name="T26" fmla="*/ 152 w 165"/>
                        <a:gd name="T27" fmla="*/ 171 h 243"/>
                        <a:gd name="T28" fmla="*/ 152 w 165"/>
                        <a:gd name="T29" fmla="*/ 175 h 243"/>
                        <a:gd name="T30" fmla="*/ 142 w 165"/>
                        <a:gd name="T31" fmla="*/ 186 h 243"/>
                        <a:gd name="T32" fmla="*/ 129 w 165"/>
                        <a:gd name="T33" fmla="*/ 197 h 243"/>
                        <a:gd name="T34" fmla="*/ 116 w 165"/>
                        <a:gd name="T35" fmla="*/ 210 h 243"/>
                        <a:gd name="T36" fmla="*/ 103 w 165"/>
                        <a:gd name="T37" fmla="*/ 223 h 243"/>
                        <a:gd name="T38" fmla="*/ 92 w 165"/>
                        <a:gd name="T39" fmla="*/ 234 h 243"/>
                        <a:gd name="T40" fmla="*/ 83 w 165"/>
                        <a:gd name="T41" fmla="*/ 242 h 243"/>
                        <a:gd name="T42" fmla="*/ 79 w 165"/>
                        <a:gd name="T43" fmla="*/ 243 h 2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5"/>
                        <a:gd name="T67" fmla="*/ 0 h 243"/>
                        <a:gd name="T68" fmla="*/ 165 w 165"/>
                        <a:gd name="T69" fmla="*/ 243 h 2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5" h="243">
                          <a:moveTo>
                            <a:pt x="79" y="243"/>
                          </a:moveTo>
                          <a:lnTo>
                            <a:pt x="55" y="242"/>
                          </a:lnTo>
                          <a:lnTo>
                            <a:pt x="35" y="236"/>
                          </a:lnTo>
                          <a:lnTo>
                            <a:pt x="20" y="227"/>
                          </a:lnTo>
                          <a:lnTo>
                            <a:pt x="11" y="217"/>
                          </a:lnTo>
                          <a:lnTo>
                            <a:pt x="3" y="210"/>
                          </a:lnTo>
                          <a:lnTo>
                            <a:pt x="1" y="204"/>
                          </a:lnTo>
                          <a:lnTo>
                            <a:pt x="0" y="203"/>
                          </a:lnTo>
                          <a:lnTo>
                            <a:pt x="0" y="0"/>
                          </a:lnTo>
                          <a:lnTo>
                            <a:pt x="165" y="2"/>
                          </a:lnTo>
                          <a:lnTo>
                            <a:pt x="165" y="140"/>
                          </a:lnTo>
                          <a:lnTo>
                            <a:pt x="161" y="151"/>
                          </a:lnTo>
                          <a:lnTo>
                            <a:pt x="155" y="162"/>
                          </a:lnTo>
                          <a:lnTo>
                            <a:pt x="152" y="171"/>
                          </a:lnTo>
                          <a:lnTo>
                            <a:pt x="152" y="175"/>
                          </a:lnTo>
                          <a:lnTo>
                            <a:pt x="142" y="186"/>
                          </a:lnTo>
                          <a:lnTo>
                            <a:pt x="129" y="197"/>
                          </a:lnTo>
                          <a:lnTo>
                            <a:pt x="116" y="210"/>
                          </a:lnTo>
                          <a:lnTo>
                            <a:pt x="103" y="223"/>
                          </a:lnTo>
                          <a:lnTo>
                            <a:pt x="92" y="234"/>
                          </a:lnTo>
                          <a:lnTo>
                            <a:pt x="83" y="242"/>
                          </a:lnTo>
                          <a:lnTo>
                            <a:pt x="79" y="243"/>
                          </a:lnTo>
                          <a:close/>
                        </a:path>
                      </a:pathLst>
                    </a:custGeom>
                    <a:solidFill>
                      <a:srgbClr val="717171"/>
                    </a:solidFill>
                    <a:ln w="0">
                      <a:solidFill>
                        <a:srgbClr val="717171"/>
                      </a:solidFill>
                      <a:round/>
                      <a:headEnd/>
                      <a:tailEnd/>
                    </a:ln>
                  </p:spPr>
                  <p:txBody>
                    <a:bodyPr/>
                    <a:lstStyle/>
                    <a:p>
                      <a:pPr defTabSz="457200"/>
                      <a:endParaRPr lang="en-US" dirty="0">
                        <a:solidFill>
                          <a:prstClr val="black"/>
                        </a:solidFill>
                      </a:endParaRPr>
                    </a:p>
                  </p:txBody>
                </p:sp>
                <p:sp>
                  <p:nvSpPr>
                    <p:cNvPr id="9293" name="Freeform 213"/>
                    <p:cNvSpPr>
                      <a:spLocks/>
                    </p:cNvSpPr>
                    <p:nvPr/>
                  </p:nvSpPr>
                  <p:spPr bwMode="auto">
                    <a:xfrm>
                      <a:off x="1193" y="3116"/>
                      <a:ext cx="139" cy="241"/>
                    </a:xfrm>
                    <a:custGeom>
                      <a:avLst/>
                      <a:gdLst>
                        <a:gd name="T0" fmla="*/ 73 w 139"/>
                        <a:gd name="T1" fmla="*/ 241 h 241"/>
                        <a:gd name="T2" fmla="*/ 47 w 139"/>
                        <a:gd name="T3" fmla="*/ 240 h 241"/>
                        <a:gd name="T4" fmla="*/ 28 w 139"/>
                        <a:gd name="T5" fmla="*/ 232 h 241"/>
                        <a:gd name="T6" fmla="*/ 15 w 139"/>
                        <a:gd name="T7" fmla="*/ 225 h 241"/>
                        <a:gd name="T8" fmla="*/ 8 w 139"/>
                        <a:gd name="T9" fmla="*/ 217 h 241"/>
                        <a:gd name="T10" fmla="*/ 2 w 139"/>
                        <a:gd name="T11" fmla="*/ 210 h 241"/>
                        <a:gd name="T12" fmla="*/ 0 w 139"/>
                        <a:gd name="T13" fmla="*/ 208 h 241"/>
                        <a:gd name="T14" fmla="*/ 0 w 139"/>
                        <a:gd name="T15" fmla="*/ 0 h 241"/>
                        <a:gd name="T16" fmla="*/ 139 w 139"/>
                        <a:gd name="T17" fmla="*/ 0 h 241"/>
                        <a:gd name="T18" fmla="*/ 139 w 139"/>
                        <a:gd name="T19" fmla="*/ 132 h 241"/>
                        <a:gd name="T20" fmla="*/ 136 w 139"/>
                        <a:gd name="T21" fmla="*/ 141 h 241"/>
                        <a:gd name="T22" fmla="*/ 132 w 139"/>
                        <a:gd name="T23" fmla="*/ 152 h 241"/>
                        <a:gd name="T24" fmla="*/ 130 w 139"/>
                        <a:gd name="T25" fmla="*/ 162 h 241"/>
                        <a:gd name="T26" fmla="*/ 128 w 139"/>
                        <a:gd name="T27" fmla="*/ 165 h 241"/>
                        <a:gd name="T28" fmla="*/ 121 w 139"/>
                        <a:gd name="T29" fmla="*/ 175 h 241"/>
                        <a:gd name="T30" fmla="*/ 112 w 139"/>
                        <a:gd name="T31" fmla="*/ 188 h 241"/>
                        <a:gd name="T32" fmla="*/ 101 w 139"/>
                        <a:gd name="T33" fmla="*/ 202 h 241"/>
                        <a:gd name="T34" fmla="*/ 89 w 139"/>
                        <a:gd name="T35" fmla="*/ 215 h 241"/>
                        <a:gd name="T36" fmla="*/ 82 w 139"/>
                        <a:gd name="T37" fmla="*/ 228 h 241"/>
                        <a:gd name="T38" fmla="*/ 75 w 139"/>
                        <a:gd name="T39" fmla="*/ 238 h 241"/>
                        <a:gd name="T40" fmla="*/ 73 w 139"/>
                        <a:gd name="T41" fmla="*/ 241 h 2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241"/>
                        <a:gd name="T65" fmla="*/ 139 w 139"/>
                        <a:gd name="T66" fmla="*/ 241 h 2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241">
                          <a:moveTo>
                            <a:pt x="73" y="241"/>
                          </a:moveTo>
                          <a:lnTo>
                            <a:pt x="47" y="240"/>
                          </a:lnTo>
                          <a:lnTo>
                            <a:pt x="28" y="232"/>
                          </a:lnTo>
                          <a:lnTo>
                            <a:pt x="15" y="225"/>
                          </a:lnTo>
                          <a:lnTo>
                            <a:pt x="8" y="217"/>
                          </a:lnTo>
                          <a:lnTo>
                            <a:pt x="2" y="210"/>
                          </a:lnTo>
                          <a:lnTo>
                            <a:pt x="0" y="208"/>
                          </a:lnTo>
                          <a:lnTo>
                            <a:pt x="0" y="0"/>
                          </a:lnTo>
                          <a:lnTo>
                            <a:pt x="139" y="0"/>
                          </a:lnTo>
                          <a:lnTo>
                            <a:pt x="139" y="132"/>
                          </a:lnTo>
                          <a:lnTo>
                            <a:pt x="136" y="141"/>
                          </a:lnTo>
                          <a:lnTo>
                            <a:pt x="132" y="152"/>
                          </a:lnTo>
                          <a:lnTo>
                            <a:pt x="130" y="162"/>
                          </a:lnTo>
                          <a:lnTo>
                            <a:pt x="128" y="165"/>
                          </a:lnTo>
                          <a:lnTo>
                            <a:pt x="121" y="175"/>
                          </a:lnTo>
                          <a:lnTo>
                            <a:pt x="112" y="188"/>
                          </a:lnTo>
                          <a:lnTo>
                            <a:pt x="101" y="202"/>
                          </a:lnTo>
                          <a:lnTo>
                            <a:pt x="89" y="215"/>
                          </a:lnTo>
                          <a:lnTo>
                            <a:pt x="82" y="228"/>
                          </a:lnTo>
                          <a:lnTo>
                            <a:pt x="75" y="238"/>
                          </a:lnTo>
                          <a:lnTo>
                            <a:pt x="73" y="241"/>
                          </a:lnTo>
                          <a:close/>
                        </a:path>
                      </a:pathLst>
                    </a:custGeom>
                    <a:solidFill>
                      <a:srgbClr val="8E8E8E"/>
                    </a:solidFill>
                    <a:ln w="0">
                      <a:solidFill>
                        <a:srgbClr val="8E8E8E"/>
                      </a:solidFill>
                      <a:round/>
                      <a:headEnd/>
                      <a:tailEnd/>
                    </a:ln>
                  </p:spPr>
                  <p:txBody>
                    <a:bodyPr/>
                    <a:lstStyle/>
                    <a:p>
                      <a:pPr defTabSz="457200"/>
                      <a:endParaRPr lang="en-US" dirty="0">
                        <a:solidFill>
                          <a:prstClr val="black"/>
                        </a:solidFill>
                      </a:endParaRPr>
                    </a:p>
                  </p:txBody>
                </p:sp>
                <p:sp>
                  <p:nvSpPr>
                    <p:cNvPr id="9294" name="Freeform 214"/>
                    <p:cNvSpPr>
                      <a:spLocks/>
                    </p:cNvSpPr>
                    <p:nvPr/>
                  </p:nvSpPr>
                  <p:spPr bwMode="auto">
                    <a:xfrm>
                      <a:off x="1210" y="3116"/>
                      <a:ext cx="111" cy="240"/>
                    </a:xfrm>
                    <a:custGeom>
                      <a:avLst/>
                      <a:gdLst>
                        <a:gd name="T0" fmla="*/ 61 w 111"/>
                        <a:gd name="T1" fmla="*/ 240 h 240"/>
                        <a:gd name="T2" fmla="*/ 37 w 111"/>
                        <a:gd name="T3" fmla="*/ 238 h 240"/>
                        <a:gd name="T4" fmla="*/ 19 w 111"/>
                        <a:gd name="T5" fmla="*/ 232 h 240"/>
                        <a:gd name="T6" fmla="*/ 8 w 111"/>
                        <a:gd name="T7" fmla="*/ 225 h 240"/>
                        <a:gd name="T8" fmla="*/ 2 w 111"/>
                        <a:gd name="T9" fmla="*/ 219 h 240"/>
                        <a:gd name="T10" fmla="*/ 0 w 111"/>
                        <a:gd name="T11" fmla="*/ 217 h 240"/>
                        <a:gd name="T12" fmla="*/ 0 w 111"/>
                        <a:gd name="T13" fmla="*/ 0 h 240"/>
                        <a:gd name="T14" fmla="*/ 111 w 111"/>
                        <a:gd name="T15" fmla="*/ 0 h 240"/>
                        <a:gd name="T16" fmla="*/ 111 w 111"/>
                        <a:gd name="T17" fmla="*/ 125 h 240"/>
                        <a:gd name="T18" fmla="*/ 110 w 111"/>
                        <a:gd name="T19" fmla="*/ 134 h 240"/>
                        <a:gd name="T20" fmla="*/ 106 w 111"/>
                        <a:gd name="T21" fmla="*/ 143 h 240"/>
                        <a:gd name="T22" fmla="*/ 104 w 111"/>
                        <a:gd name="T23" fmla="*/ 152 h 240"/>
                        <a:gd name="T24" fmla="*/ 104 w 111"/>
                        <a:gd name="T25" fmla="*/ 156 h 240"/>
                        <a:gd name="T26" fmla="*/ 98 w 111"/>
                        <a:gd name="T27" fmla="*/ 165 h 240"/>
                        <a:gd name="T28" fmla="*/ 91 w 111"/>
                        <a:gd name="T29" fmla="*/ 178 h 240"/>
                        <a:gd name="T30" fmla="*/ 84 w 111"/>
                        <a:gd name="T31" fmla="*/ 195 h 240"/>
                        <a:gd name="T32" fmla="*/ 74 w 111"/>
                        <a:gd name="T33" fmla="*/ 212 h 240"/>
                        <a:gd name="T34" fmla="*/ 67 w 111"/>
                        <a:gd name="T35" fmla="*/ 227 h 240"/>
                        <a:gd name="T36" fmla="*/ 63 w 111"/>
                        <a:gd name="T37" fmla="*/ 236 h 240"/>
                        <a:gd name="T38" fmla="*/ 61 w 111"/>
                        <a:gd name="T39" fmla="*/ 240 h 2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
                        <a:gd name="T61" fmla="*/ 0 h 240"/>
                        <a:gd name="T62" fmla="*/ 111 w 111"/>
                        <a:gd name="T63" fmla="*/ 240 h 2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 h="240">
                          <a:moveTo>
                            <a:pt x="61" y="240"/>
                          </a:moveTo>
                          <a:lnTo>
                            <a:pt x="37" y="238"/>
                          </a:lnTo>
                          <a:lnTo>
                            <a:pt x="19" y="232"/>
                          </a:lnTo>
                          <a:lnTo>
                            <a:pt x="8" y="225"/>
                          </a:lnTo>
                          <a:lnTo>
                            <a:pt x="2" y="219"/>
                          </a:lnTo>
                          <a:lnTo>
                            <a:pt x="0" y="217"/>
                          </a:lnTo>
                          <a:lnTo>
                            <a:pt x="0" y="0"/>
                          </a:lnTo>
                          <a:lnTo>
                            <a:pt x="111" y="0"/>
                          </a:lnTo>
                          <a:lnTo>
                            <a:pt x="111" y="125"/>
                          </a:lnTo>
                          <a:lnTo>
                            <a:pt x="110" y="134"/>
                          </a:lnTo>
                          <a:lnTo>
                            <a:pt x="106" y="143"/>
                          </a:lnTo>
                          <a:lnTo>
                            <a:pt x="104" y="152"/>
                          </a:lnTo>
                          <a:lnTo>
                            <a:pt x="104" y="156"/>
                          </a:lnTo>
                          <a:lnTo>
                            <a:pt x="98" y="165"/>
                          </a:lnTo>
                          <a:lnTo>
                            <a:pt x="91" y="178"/>
                          </a:lnTo>
                          <a:lnTo>
                            <a:pt x="84" y="195"/>
                          </a:lnTo>
                          <a:lnTo>
                            <a:pt x="74" y="212"/>
                          </a:lnTo>
                          <a:lnTo>
                            <a:pt x="67" y="227"/>
                          </a:lnTo>
                          <a:lnTo>
                            <a:pt x="63" y="236"/>
                          </a:lnTo>
                          <a:lnTo>
                            <a:pt x="61" y="240"/>
                          </a:lnTo>
                          <a:close/>
                        </a:path>
                      </a:pathLst>
                    </a:custGeom>
                    <a:solidFill>
                      <a:srgbClr val="AAAAAA"/>
                    </a:solidFill>
                    <a:ln w="0">
                      <a:solidFill>
                        <a:srgbClr val="AAAAAA"/>
                      </a:solidFill>
                      <a:round/>
                      <a:headEnd/>
                      <a:tailEnd/>
                    </a:ln>
                  </p:spPr>
                  <p:txBody>
                    <a:bodyPr/>
                    <a:lstStyle/>
                    <a:p>
                      <a:pPr defTabSz="457200"/>
                      <a:endParaRPr lang="en-US" dirty="0">
                        <a:solidFill>
                          <a:prstClr val="black"/>
                        </a:solidFill>
                      </a:endParaRPr>
                    </a:p>
                  </p:txBody>
                </p:sp>
                <p:sp>
                  <p:nvSpPr>
                    <p:cNvPr id="9295" name="Freeform 215"/>
                    <p:cNvSpPr>
                      <a:spLocks/>
                    </p:cNvSpPr>
                    <p:nvPr/>
                  </p:nvSpPr>
                  <p:spPr bwMode="auto">
                    <a:xfrm>
                      <a:off x="1225" y="3116"/>
                      <a:ext cx="85" cy="240"/>
                    </a:xfrm>
                    <a:custGeom>
                      <a:avLst/>
                      <a:gdLst>
                        <a:gd name="T0" fmla="*/ 52 w 85"/>
                        <a:gd name="T1" fmla="*/ 240 h 240"/>
                        <a:gd name="T2" fmla="*/ 31 w 85"/>
                        <a:gd name="T3" fmla="*/ 240 h 240"/>
                        <a:gd name="T4" fmla="*/ 17 w 85"/>
                        <a:gd name="T5" fmla="*/ 236 h 240"/>
                        <a:gd name="T6" fmla="*/ 7 w 85"/>
                        <a:gd name="T7" fmla="*/ 230 h 240"/>
                        <a:gd name="T8" fmla="*/ 2 w 85"/>
                        <a:gd name="T9" fmla="*/ 227 h 240"/>
                        <a:gd name="T10" fmla="*/ 0 w 85"/>
                        <a:gd name="T11" fmla="*/ 225 h 240"/>
                        <a:gd name="T12" fmla="*/ 0 w 85"/>
                        <a:gd name="T13" fmla="*/ 0 h 240"/>
                        <a:gd name="T14" fmla="*/ 85 w 85"/>
                        <a:gd name="T15" fmla="*/ 0 h 240"/>
                        <a:gd name="T16" fmla="*/ 85 w 85"/>
                        <a:gd name="T17" fmla="*/ 119 h 240"/>
                        <a:gd name="T18" fmla="*/ 85 w 85"/>
                        <a:gd name="T19" fmla="*/ 123 h 240"/>
                        <a:gd name="T20" fmla="*/ 83 w 85"/>
                        <a:gd name="T21" fmla="*/ 126 h 240"/>
                        <a:gd name="T22" fmla="*/ 83 w 85"/>
                        <a:gd name="T23" fmla="*/ 132 h 240"/>
                        <a:gd name="T24" fmla="*/ 82 w 85"/>
                        <a:gd name="T25" fmla="*/ 138 h 240"/>
                        <a:gd name="T26" fmla="*/ 82 w 85"/>
                        <a:gd name="T27" fmla="*/ 143 h 240"/>
                        <a:gd name="T28" fmla="*/ 80 w 85"/>
                        <a:gd name="T29" fmla="*/ 147 h 240"/>
                        <a:gd name="T30" fmla="*/ 80 w 85"/>
                        <a:gd name="T31" fmla="*/ 147 h 240"/>
                        <a:gd name="T32" fmla="*/ 76 w 85"/>
                        <a:gd name="T33" fmla="*/ 156 h 240"/>
                        <a:gd name="T34" fmla="*/ 72 w 85"/>
                        <a:gd name="T35" fmla="*/ 169 h 240"/>
                        <a:gd name="T36" fmla="*/ 67 w 85"/>
                        <a:gd name="T37" fmla="*/ 188 h 240"/>
                        <a:gd name="T38" fmla="*/ 61 w 85"/>
                        <a:gd name="T39" fmla="*/ 206 h 240"/>
                        <a:gd name="T40" fmla="*/ 56 w 85"/>
                        <a:gd name="T41" fmla="*/ 223 h 240"/>
                        <a:gd name="T42" fmla="*/ 54 w 85"/>
                        <a:gd name="T43" fmla="*/ 234 h 240"/>
                        <a:gd name="T44" fmla="*/ 52 w 85"/>
                        <a:gd name="T45" fmla="*/ 240 h 2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5"/>
                        <a:gd name="T70" fmla="*/ 0 h 240"/>
                        <a:gd name="T71" fmla="*/ 85 w 85"/>
                        <a:gd name="T72" fmla="*/ 240 h 2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5" h="240">
                          <a:moveTo>
                            <a:pt x="52" y="240"/>
                          </a:moveTo>
                          <a:lnTo>
                            <a:pt x="31" y="240"/>
                          </a:lnTo>
                          <a:lnTo>
                            <a:pt x="17" y="236"/>
                          </a:lnTo>
                          <a:lnTo>
                            <a:pt x="7" y="230"/>
                          </a:lnTo>
                          <a:lnTo>
                            <a:pt x="2" y="227"/>
                          </a:lnTo>
                          <a:lnTo>
                            <a:pt x="0" y="225"/>
                          </a:lnTo>
                          <a:lnTo>
                            <a:pt x="0" y="0"/>
                          </a:lnTo>
                          <a:lnTo>
                            <a:pt x="85" y="0"/>
                          </a:lnTo>
                          <a:lnTo>
                            <a:pt x="85" y="119"/>
                          </a:lnTo>
                          <a:lnTo>
                            <a:pt x="85" y="123"/>
                          </a:lnTo>
                          <a:lnTo>
                            <a:pt x="83" y="126"/>
                          </a:lnTo>
                          <a:lnTo>
                            <a:pt x="83" y="132"/>
                          </a:lnTo>
                          <a:lnTo>
                            <a:pt x="82" y="138"/>
                          </a:lnTo>
                          <a:lnTo>
                            <a:pt x="82" y="143"/>
                          </a:lnTo>
                          <a:lnTo>
                            <a:pt x="80" y="147"/>
                          </a:lnTo>
                          <a:lnTo>
                            <a:pt x="76" y="156"/>
                          </a:lnTo>
                          <a:lnTo>
                            <a:pt x="72" y="169"/>
                          </a:lnTo>
                          <a:lnTo>
                            <a:pt x="67" y="188"/>
                          </a:lnTo>
                          <a:lnTo>
                            <a:pt x="61" y="206"/>
                          </a:lnTo>
                          <a:lnTo>
                            <a:pt x="56" y="223"/>
                          </a:lnTo>
                          <a:lnTo>
                            <a:pt x="54" y="234"/>
                          </a:lnTo>
                          <a:lnTo>
                            <a:pt x="52" y="240"/>
                          </a:lnTo>
                          <a:close/>
                        </a:path>
                      </a:pathLst>
                    </a:custGeom>
                    <a:solidFill>
                      <a:srgbClr val="C6C6C6"/>
                    </a:solidFill>
                    <a:ln w="0">
                      <a:solidFill>
                        <a:srgbClr val="C6C6C6"/>
                      </a:solidFill>
                      <a:round/>
                      <a:headEnd/>
                      <a:tailEnd/>
                    </a:ln>
                  </p:spPr>
                  <p:txBody>
                    <a:bodyPr/>
                    <a:lstStyle/>
                    <a:p>
                      <a:pPr defTabSz="457200"/>
                      <a:endParaRPr lang="en-US" dirty="0">
                        <a:solidFill>
                          <a:prstClr val="black"/>
                        </a:solidFill>
                      </a:endParaRPr>
                    </a:p>
                  </p:txBody>
                </p:sp>
                <p:sp>
                  <p:nvSpPr>
                    <p:cNvPr id="9296" name="Freeform 216"/>
                    <p:cNvSpPr>
                      <a:spLocks/>
                    </p:cNvSpPr>
                    <p:nvPr/>
                  </p:nvSpPr>
                  <p:spPr bwMode="auto">
                    <a:xfrm>
                      <a:off x="1240" y="3116"/>
                      <a:ext cx="59" cy="240"/>
                    </a:xfrm>
                    <a:custGeom>
                      <a:avLst/>
                      <a:gdLst>
                        <a:gd name="T0" fmla="*/ 42 w 59"/>
                        <a:gd name="T1" fmla="*/ 238 h 240"/>
                        <a:gd name="T2" fmla="*/ 24 w 59"/>
                        <a:gd name="T3" fmla="*/ 240 h 240"/>
                        <a:gd name="T4" fmla="*/ 11 w 59"/>
                        <a:gd name="T5" fmla="*/ 238 h 240"/>
                        <a:gd name="T6" fmla="*/ 3 w 59"/>
                        <a:gd name="T7" fmla="*/ 234 h 240"/>
                        <a:gd name="T8" fmla="*/ 0 w 59"/>
                        <a:gd name="T9" fmla="*/ 234 h 240"/>
                        <a:gd name="T10" fmla="*/ 0 w 59"/>
                        <a:gd name="T11" fmla="*/ 0 h 240"/>
                        <a:gd name="T12" fmla="*/ 59 w 59"/>
                        <a:gd name="T13" fmla="*/ 0 h 240"/>
                        <a:gd name="T14" fmla="*/ 59 w 59"/>
                        <a:gd name="T15" fmla="*/ 113 h 240"/>
                        <a:gd name="T16" fmla="*/ 59 w 59"/>
                        <a:gd name="T17" fmla="*/ 115 h 240"/>
                        <a:gd name="T18" fmla="*/ 59 w 59"/>
                        <a:gd name="T19" fmla="*/ 119 h 240"/>
                        <a:gd name="T20" fmla="*/ 59 w 59"/>
                        <a:gd name="T21" fmla="*/ 125 h 240"/>
                        <a:gd name="T22" fmla="*/ 57 w 59"/>
                        <a:gd name="T23" fmla="*/ 130 h 240"/>
                        <a:gd name="T24" fmla="*/ 57 w 59"/>
                        <a:gd name="T25" fmla="*/ 134 h 240"/>
                        <a:gd name="T26" fmla="*/ 57 w 59"/>
                        <a:gd name="T27" fmla="*/ 138 h 240"/>
                        <a:gd name="T28" fmla="*/ 57 w 59"/>
                        <a:gd name="T29" fmla="*/ 139 h 240"/>
                        <a:gd name="T30" fmla="*/ 55 w 59"/>
                        <a:gd name="T31" fmla="*/ 147 h 240"/>
                        <a:gd name="T32" fmla="*/ 54 w 59"/>
                        <a:gd name="T33" fmla="*/ 160 h 240"/>
                        <a:gd name="T34" fmla="*/ 50 w 59"/>
                        <a:gd name="T35" fmla="*/ 180 h 240"/>
                        <a:gd name="T36" fmla="*/ 48 w 59"/>
                        <a:gd name="T37" fmla="*/ 201 h 240"/>
                        <a:gd name="T38" fmla="*/ 44 w 59"/>
                        <a:gd name="T39" fmla="*/ 219 h 240"/>
                        <a:gd name="T40" fmla="*/ 44 w 59"/>
                        <a:gd name="T41" fmla="*/ 234 h 240"/>
                        <a:gd name="T42" fmla="*/ 42 w 59"/>
                        <a:gd name="T43" fmla="*/ 238 h 2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240"/>
                        <a:gd name="T68" fmla="*/ 59 w 59"/>
                        <a:gd name="T69" fmla="*/ 240 h 2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240">
                          <a:moveTo>
                            <a:pt x="42" y="238"/>
                          </a:moveTo>
                          <a:lnTo>
                            <a:pt x="24" y="240"/>
                          </a:lnTo>
                          <a:lnTo>
                            <a:pt x="11" y="238"/>
                          </a:lnTo>
                          <a:lnTo>
                            <a:pt x="3" y="234"/>
                          </a:lnTo>
                          <a:lnTo>
                            <a:pt x="0" y="234"/>
                          </a:lnTo>
                          <a:lnTo>
                            <a:pt x="0" y="0"/>
                          </a:lnTo>
                          <a:lnTo>
                            <a:pt x="59" y="0"/>
                          </a:lnTo>
                          <a:lnTo>
                            <a:pt x="59" y="113"/>
                          </a:lnTo>
                          <a:lnTo>
                            <a:pt x="59" y="115"/>
                          </a:lnTo>
                          <a:lnTo>
                            <a:pt x="59" y="119"/>
                          </a:lnTo>
                          <a:lnTo>
                            <a:pt x="59" y="125"/>
                          </a:lnTo>
                          <a:lnTo>
                            <a:pt x="57" y="130"/>
                          </a:lnTo>
                          <a:lnTo>
                            <a:pt x="57" y="134"/>
                          </a:lnTo>
                          <a:lnTo>
                            <a:pt x="57" y="138"/>
                          </a:lnTo>
                          <a:lnTo>
                            <a:pt x="57" y="139"/>
                          </a:lnTo>
                          <a:lnTo>
                            <a:pt x="55" y="147"/>
                          </a:lnTo>
                          <a:lnTo>
                            <a:pt x="54" y="160"/>
                          </a:lnTo>
                          <a:lnTo>
                            <a:pt x="50" y="180"/>
                          </a:lnTo>
                          <a:lnTo>
                            <a:pt x="48" y="201"/>
                          </a:lnTo>
                          <a:lnTo>
                            <a:pt x="44" y="219"/>
                          </a:lnTo>
                          <a:lnTo>
                            <a:pt x="44" y="234"/>
                          </a:lnTo>
                          <a:lnTo>
                            <a:pt x="42" y="238"/>
                          </a:lnTo>
                          <a:close/>
                        </a:path>
                      </a:pathLst>
                    </a:custGeom>
                    <a:solidFill>
                      <a:srgbClr val="E3E3E3"/>
                    </a:solidFill>
                    <a:ln w="0">
                      <a:solidFill>
                        <a:srgbClr val="E3E3E3"/>
                      </a:solidFill>
                      <a:round/>
                      <a:headEnd/>
                      <a:tailEnd/>
                    </a:ln>
                  </p:spPr>
                  <p:txBody>
                    <a:bodyPr/>
                    <a:lstStyle/>
                    <a:p>
                      <a:pPr defTabSz="457200"/>
                      <a:endParaRPr lang="en-US" dirty="0">
                        <a:solidFill>
                          <a:prstClr val="black"/>
                        </a:solidFill>
                      </a:endParaRPr>
                    </a:p>
                  </p:txBody>
                </p:sp>
                <p:sp>
                  <p:nvSpPr>
                    <p:cNvPr id="9297" name="Freeform 217"/>
                    <p:cNvSpPr>
                      <a:spLocks/>
                    </p:cNvSpPr>
                    <p:nvPr/>
                  </p:nvSpPr>
                  <p:spPr bwMode="auto">
                    <a:xfrm>
                      <a:off x="1256" y="3116"/>
                      <a:ext cx="32" cy="241"/>
                    </a:xfrm>
                    <a:custGeom>
                      <a:avLst/>
                      <a:gdLst>
                        <a:gd name="T0" fmla="*/ 32 w 32"/>
                        <a:gd name="T1" fmla="*/ 0 h 241"/>
                        <a:gd name="T2" fmla="*/ 32 w 32"/>
                        <a:gd name="T3" fmla="*/ 238 h 241"/>
                        <a:gd name="T4" fmla="*/ 15 w 32"/>
                        <a:gd name="T5" fmla="*/ 241 h 241"/>
                        <a:gd name="T6" fmla="*/ 4 w 32"/>
                        <a:gd name="T7" fmla="*/ 241 h 241"/>
                        <a:gd name="T8" fmla="*/ 0 w 32"/>
                        <a:gd name="T9" fmla="*/ 241 h 241"/>
                        <a:gd name="T10" fmla="*/ 0 w 32"/>
                        <a:gd name="T11" fmla="*/ 0 h 241"/>
                        <a:gd name="T12" fmla="*/ 32 w 32"/>
                        <a:gd name="T13" fmla="*/ 0 h 241"/>
                        <a:gd name="T14" fmla="*/ 0 60000 65536"/>
                        <a:gd name="T15" fmla="*/ 0 60000 65536"/>
                        <a:gd name="T16" fmla="*/ 0 60000 65536"/>
                        <a:gd name="T17" fmla="*/ 0 60000 65536"/>
                        <a:gd name="T18" fmla="*/ 0 60000 65536"/>
                        <a:gd name="T19" fmla="*/ 0 60000 65536"/>
                        <a:gd name="T20" fmla="*/ 0 60000 65536"/>
                        <a:gd name="T21" fmla="*/ 0 w 32"/>
                        <a:gd name="T22" fmla="*/ 0 h 241"/>
                        <a:gd name="T23" fmla="*/ 32 w 32"/>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1">
                          <a:moveTo>
                            <a:pt x="32" y="0"/>
                          </a:moveTo>
                          <a:lnTo>
                            <a:pt x="32" y="238"/>
                          </a:lnTo>
                          <a:lnTo>
                            <a:pt x="15" y="241"/>
                          </a:lnTo>
                          <a:lnTo>
                            <a:pt x="4" y="241"/>
                          </a:lnTo>
                          <a:lnTo>
                            <a:pt x="0" y="241"/>
                          </a:lnTo>
                          <a:lnTo>
                            <a:pt x="0" y="0"/>
                          </a:lnTo>
                          <a:lnTo>
                            <a:pt x="32" y="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298" name="Freeform 218"/>
                    <p:cNvSpPr>
                      <a:spLocks noEditPoints="1"/>
                    </p:cNvSpPr>
                    <p:nvPr/>
                  </p:nvSpPr>
                  <p:spPr bwMode="auto">
                    <a:xfrm>
                      <a:off x="1142" y="3200"/>
                      <a:ext cx="70" cy="83"/>
                    </a:xfrm>
                    <a:custGeom>
                      <a:avLst/>
                      <a:gdLst>
                        <a:gd name="T0" fmla="*/ 35 w 70"/>
                        <a:gd name="T1" fmla="*/ 15 h 83"/>
                        <a:gd name="T2" fmla="*/ 40 w 70"/>
                        <a:gd name="T3" fmla="*/ 15 h 83"/>
                        <a:gd name="T4" fmla="*/ 46 w 70"/>
                        <a:gd name="T5" fmla="*/ 15 h 83"/>
                        <a:gd name="T6" fmla="*/ 48 w 70"/>
                        <a:gd name="T7" fmla="*/ 16 h 83"/>
                        <a:gd name="T8" fmla="*/ 50 w 70"/>
                        <a:gd name="T9" fmla="*/ 20 h 83"/>
                        <a:gd name="T10" fmla="*/ 50 w 70"/>
                        <a:gd name="T11" fmla="*/ 24 h 83"/>
                        <a:gd name="T12" fmla="*/ 50 w 70"/>
                        <a:gd name="T13" fmla="*/ 28 h 83"/>
                        <a:gd name="T14" fmla="*/ 46 w 70"/>
                        <a:gd name="T15" fmla="*/ 31 h 83"/>
                        <a:gd name="T16" fmla="*/ 42 w 70"/>
                        <a:gd name="T17" fmla="*/ 33 h 83"/>
                        <a:gd name="T18" fmla="*/ 38 w 70"/>
                        <a:gd name="T19" fmla="*/ 33 h 83"/>
                        <a:gd name="T20" fmla="*/ 18 w 70"/>
                        <a:gd name="T21" fmla="*/ 33 h 83"/>
                        <a:gd name="T22" fmla="*/ 18 w 70"/>
                        <a:gd name="T23" fmla="*/ 15 h 83"/>
                        <a:gd name="T24" fmla="*/ 35 w 70"/>
                        <a:gd name="T25" fmla="*/ 15 h 83"/>
                        <a:gd name="T26" fmla="*/ 38 w 70"/>
                        <a:gd name="T27" fmla="*/ 46 h 83"/>
                        <a:gd name="T28" fmla="*/ 42 w 70"/>
                        <a:gd name="T29" fmla="*/ 48 h 83"/>
                        <a:gd name="T30" fmla="*/ 46 w 70"/>
                        <a:gd name="T31" fmla="*/ 48 h 83"/>
                        <a:gd name="T32" fmla="*/ 50 w 70"/>
                        <a:gd name="T33" fmla="*/ 50 h 83"/>
                        <a:gd name="T34" fmla="*/ 51 w 70"/>
                        <a:gd name="T35" fmla="*/ 54 h 83"/>
                        <a:gd name="T36" fmla="*/ 51 w 70"/>
                        <a:gd name="T37" fmla="*/ 57 h 83"/>
                        <a:gd name="T38" fmla="*/ 51 w 70"/>
                        <a:gd name="T39" fmla="*/ 63 h 83"/>
                        <a:gd name="T40" fmla="*/ 50 w 70"/>
                        <a:gd name="T41" fmla="*/ 67 h 83"/>
                        <a:gd name="T42" fmla="*/ 46 w 70"/>
                        <a:gd name="T43" fmla="*/ 68 h 83"/>
                        <a:gd name="T44" fmla="*/ 42 w 70"/>
                        <a:gd name="T45" fmla="*/ 68 h 83"/>
                        <a:gd name="T46" fmla="*/ 38 w 70"/>
                        <a:gd name="T47" fmla="*/ 70 h 83"/>
                        <a:gd name="T48" fmla="*/ 18 w 70"/>
                        <a:gd name="T49" fmla="*/ 70 h 83"/>
                        <a:gd name="T50" fmla="*/ 18 w 70"/>
                        <a:gd name="T51" fmla="*/ 46 h 83"/>
                        <a:gd name="T52" fmla="*/ 38 w 70"/>
                        <a:gd name="T53" fmla="*/ 46 h 83"/>
                        <a:gd name="T54" fmla="*/ 40 w 70"/>
                        <a:gd name="T55" fmla="*/ 0 h 83"/>
                        <a:gd name="T56" fmla="*/ 0 w 70"/>
                        <a:gd name="T57" fmla="*/ 0 h 83"/>
                        <a:gd name="T58" fmla="*/ 0 w 70"/>
                        <a:gd name="T59" fmla="*/ 83 h 83"/>
                        <a:gd name="T60" fmla="*/ 38 w 70"/>
                        <a:gd name="T61" fmla="*/ 83 h 83"/>
                        <a:gd name="T62" fmla="*/ 44 w 70"/>
                        <a:gd name="T63" fmla="*/ 83 h 83"/>
                        <a:gd name="T64" fmla="*/ 50 w 70"/>
                        <a:gd name="T65" fmla="*/ 83 h 83"/>
                        <a:gd name="T66" fmla="*/ 55 w 70"/>
                        <a:gd name="T67" fmla="*/ 81 h 83"/>
                        <a:gd name="T68" fmla="*/ 59 w 70"/>
                        <a:gd name="T69" fmla="*/ 79 h 83"/>
                        <a:gd name="T70" fmla="*/ 63 w 70"/>
                        <a:gd name="T71" fmla="*/ 76 h 83"/>
                        <a:gd name="T72" fmla="*/ 66 w 70"/>
                        <a:gd name="T73" fmla="*/ 72 h 83"/>
                        <a:gd name="T74" fmla="*/ 68 w 70"/>
                        <a:gd name="T75" fmla="*/ 67 h 83"/>
                        <a:gd name="T76" fmla="*/ 70 w 70"/>
                        <a:gd name="T77" fmla="*/ 59 h 83"/>
                        <a:gd name="T78" fmla="*/ 68 w 70"/>
                        <a:gd name="T79" fmla="*/ 52 h 83"/>
                        <a:gd name="T80" fmla="*/ 66 w 70"/>
                        <a:gd name="T81" fmla="*/ 46 h 83"/>
                        <a:gd name="T82" fmla="*/ 63 w 70"/>
                        <a:gd name="T83" fmla="*/ 42 h 83"/>
                        <a:gd name="T84" fmla="*/ 57 w 70"/>
                        <a:gd name="T85" fmla="*/ 39 h 83"/>
                        <a:gd name="T86" fmla="*/ 61 w 70"/>
                        <a:gd name="T87" fmla="*/ 37 h 83"/>
                        <a:gd name="T88" fmla="*/ 63 w 70"/>
                        <a:gd name="T89" fmla="*/ 33 h 83"/>
                        <a:gd name="T90" fmla="*/ 66 w 70"/>
                        <a:gd name="T91" fmla="*/ 28 h 83"/>
                        <a:gd name="T92" fmla="*/ 66 w 70"/>
                        <a:gd name="T93" fmla="*/ 22 h 83"/>
                        <a:gd name="T94" fmla="*/ 66 w 70"/>
                        <a:gd name="T95" fmla="*/ 15 h 83"/>
                        <a:gd name="T96" fmla="*/ 63 w 70"/>
                        <a:gd name="T97" fmla="*/ 9 h 83"/>
                        <a:gd name="T98" fmla="*/ 59 w 70"/>
                        <a:gd name="T99" fmla="*/ 5 h 83"/>
                        <a:gd name="T100" fmla="*/ 53 w 70"/>
                        <a:gd name="T101" fmla="*/ 2 h 83"/>
                        <a:gd name="T102" fmla="*/ 48 w 70"/>
                        <a:gd name="T103" fmla="*/ 0 h 83"/>
                        <a:gd name="T104" fmla="*/ 40 w 70"/>
                        <a:gd name="T105" fmla="*/ 0 h 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0"/>
                        <a:gd name="T160" fmla="*/ 0 h 83"/>
                        <a:gd name="T161" fmla="*/ 70 w 70"/>
                        <a:gd name="T162" fmla="*/ 83 h 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0" h="83">
                          <a:moveTo>
                            <a:pt x="35" y="15"/>
                          </a:moveTo>
                          <a:lnTo>
                            <a:pt x="40" y="15"/>
                          </a:lnTo>
                          <a:lnTo>
                            <a:pt x="46" y="15"/>
                          </a:lnTo>
                          <a:lnTo>
                            <a:pt x="48" y="16"/>
                          </a:lnTo>
                          <a:lnTo>
                            <a:pt x="50" y="20"/>
                          </a:lnTo>
                          <a:lnTo>
                            <a:pt x="50" y="24"/>
                          </a:lnTo>
                          <a:lnTo>
                            <a:pt x="50" y="28"/>
                          </a:lnTo>
                          <a:lnTo>
                            <a:pt x="46" y="31"/>
                          </a:lnTo>
                          <a:lnTo>
                            <a:pt x="42" y="33"/>
                          </a:lnTo>
                          <a:lnTo>
                            <a:pt x="38" y="33"/>
                          </a:lnTo>
                          <a:lnTo>
                            <a:pt x="18" y="33"/>
                          </a:lnTo>
                          <a:lnTo>
                            <a:pt x="18" y="15"/>
                          </a:lnTo>
                          <a:lnTo>
                            <a:pt x="35" y="15"/>
                          </a:lnTo>
                          <a:close/>
                          <a:moveTo>
                            <a:pt x="38" y="46"/>
                          </a:moveTo>
                          <a:lnTo>
                            <a:pt x="42" y="48"/>
                          </a:lnTo>
                          <a:lnTo>
                            <a:pt x="46" y="48"/>
                          </a:lnTo>
                          <a:lnTo>
                            <a:pt x="50" y="50"/>
                          </a:lnTo>
                          <a:lnTo>
                            <a:pt x="51" y="54"/>
                          </a:lnTo>
                          <a:lnTo>
                            <a:pt x="51" y="57"/>
                          </a:lnTo>
                          <a:lnTo>
                            <a:pt x="51" y="63"/>
                          </a:lnTo>
                          <a:lnTo>
                            <a:pt x="50" y="67"/>
                          </a:lnTo>
                          <a:lnTo>
                            <a:pt x="46" y="68"/>
                          </a:lnTo>
                          <a:lnTo>
                            <a:pt x="42" y="68"/>
                          </a:lnTo>
                          <a:lnTo>
                            <a:pt x="38" y="70"/>
                          </a:lnTo>
                          <a:lnTo>
                            <a:pt x="18" y="70"/>
                          </a:lnTo>
                          <a:lnTo>
                            <a:pt x="18" y="46"/>
                          </a:lnTo>
                          <a:lnTo>
                            <a:pt x="38" y="46"/>
                          </a:lnTo>
                          <a:close/>
                          <a:moveTo>
                            <a:pt x="40" y="0"/>
                          </a:moveTo>
                          <a:lnTo>
                            <a:pt x="0" y="0"/>
                          </a:lnTo>
                          <a:lnTo>
                            <a:pt x="0" y="83"/>
                          </a:lnTo>
                          <a:lnTo>
                            <a:pt x="38" y="83"/>
                          </a:lnTo>
                          <a:lnTo>
                            <a:pt x="44" y="83"/>
                          </a:lnTo>
                          <a:lnTo>
                            <a:pt x="50" y="83"/>
                          </a:lnTo>
                          <a:lnTo>
                            <a:pt x="55" y="81"/>
                          </a:lnTo>
                          <a:lnTo>
                            <a:pt x="59" y="79"/>
                          </a:lnTo>
                          <a:lnTo>
                            <a:pt x="63" y="76"/>
                          </a:lnTo>
                          <a:lnTo>
                            <a:pt x="66" y="72"/>
                          </a:lnTo>
                          <a:lnTo>
                            <a:pt x="68" y="67"/>
                          </a:lnTo>
                          <a:lnTo>
                            <a:pt x="70" y="59"/>
                          </a:lnTo>
                          <a:lnTo>
                            <a:pt x="68" y="52"/>
                          </a:lnTo>
                          <a:lnTo>
                            <a:pt x="66" y="46"/>
                          </a:lnTo>
                          <a:lnTo>
                            <a:pt x="63" y="42"/>
                          </a:lnTo>
                          <a:lnTo>
                            <a:pt x="57" y="39"/>
                          </a:lnTo>
                          <a:lnTo>
                            <a:pt x="61" y="37"/>
                          </a:lnTo>
                          <a:lnTo>
                            <a:pt x="63" y="33"/>
                          </a:lnTo>
                          <a:lnTo>
                            <a:pt x="66" y="28"/>
                          </a:lnTo>
                          <a:lnTo>
                            <a:pt x="66" y="22"/>
                          </a:lnTo>
                          <a:lnTo>
                            <a:pt x="66" y="15"/>
                          </a:lnTo>
                          <a:lnTo>
                            <a:pt x="63" y="9"/>
                          </a:lnTo>
                          <a:lnTo>
                            <a:pt x="59" y="5"/>
                          </a:lnTo>
                          <a:lnTo>
                            <a:pt x="53" y="2"/>
                          </a:lnTo>
                          <a:lnTo>
                            <a:pt x="48" y="0"/>
                          </a:lnTo>
                          <a:lnTo>
                            <a:pt x="40" y="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299" name="Freeform 219"/>
                    <p:cNvSpPr>
                      <a:spLocks/>
                    </p:cNvSpPr>
                    <p:nvPr/>
                  </p:nvSpPr>
                  <p:spPr bwMode="auto">
                    <a:xfrm>
                      <a:off x="1116" y="3040"/>
                      <a:ext cx="270" cy="141"/>
                    </a:xfrm>
                    <a:custGeom>
                      <a:avLst/>
                      <a:gdLst>
                        <a:gd name="T0" fmla="*/ 135 w 270"/>
                        <a:gd name="T1" fmla="*/ 141 h 141"/>
                        <a:gd name="T2" fmla="*/ 172 w 270"/>
                        <a:gd name="T3" fmla="*/ 139 h 141"/>
                        <a:gd name="T4" fmla="*/ 204 w 270"/>
                        <a:gd name="T5" fmla="*/ 132 h 141"/>
                        <a:gd name="T6" fmla="*/ 231 w 270"/>
                        <a:gd name="T7" fmla="*/ 121 h 141"/>
                        <a:gd name="T8" fmla="*/ 252 w 270"/>
                        <a:gd name="T9" fmla="*/ 106 h 141"/>
                        <a:gd name="T10" fmla="*/ 267 w 270"/>
                        <a:gd name="T11" fmla="*/ 89 h 141"/>
                        <a:gd name="T12" fmla="*/ 270 w 270"/>
                        <a:gd name="T13" fmla="*/ 71 h 141"/>
                        <a:gd name="T14" fmla="*/ 267 w 270"/>
                        <a:gd name="T15" fmla="*/ 52 h 141"/>
                        <a:gd name="T16" fmla="*/ 252 w 270"/>
                        <a:gd name="T17" fmla="*/ 36 h 141"/>
                        <a:gd name="T18" fmla="*/ 231 w 270"/>
                        <a:gd name="T19" fmla="*/ 21 h 141"/>
                        <a:gd name="T20" fmla="*/ 204 w 270"/>
                        <a:gd name="T21" fmla="*/ 10 h 141"/>
                        <a:gd name="T22" fmla="*/ 172 w 270"/>
                        <a:gd name="T23" fmla="*/ 2 h 141"/>
                        <a:gd name="T24" fmla="*/ 135 w 270"/>
                        <a:gd name="T25" fmla="*/ 0 h 141"/>
                        <a:gd name="T26" fmla="*/ 100 w 270"/>
                        <a:gd name="T27" fmla="*/ 2 h 141"/>
                        <a:gd name="T28" fmla="*/ 66 w 270"/>
                        <a:gd name="T29" fmla="*/ 10 h 141"/>
                        <a:gd name="T30" fmla="*/ 40 w 270"/>
                        <a:gd name="T31" fmla="*/ 21 h 141"/>
                        <a:gd name="T32" fmla="*/ 18 w 270"/>
                        <a:gd name="T33" fmla="*/ 36 h 141"/>
                        <a:gd name="T34" fmla="*/ 5 w 270"/>
                        <a:gd name="T35" fmla="*/ 52 h 141"/>
                        <a:gd name="T36" fmla="*/ 0 w 270"/>
                        <a:gd name="T37" fmla="*/ 71 h 141"/>
                        <a:gd name="T38" fmla="*/ 5 w 270"/>
                        <a:gd name="T39" fmla="*/ 89 h 141"/>
                        <a:gd name="T40" fmla="*/ 18 w 270"/>
                        <a:gd name="T41" fmla="*/ 106 h 141"/>
                        <a:gd name="T42" fmla="*/ 40 w 270"/>
                        <a:gd name="T43" fmla="*/ 121 h 141"/>
                        <a:gd name="T44" fmla="*/ 66 w 270"/>
                        <a:gd name="T45" fmla="*/ 132 h 141"/>
                        <a:gd name="T46" fmla="*/ 100 w 270"/>
                        <a:gd name="T47" fmla="*/ 139 h 141"/>
                        <a:gd name="T48" fmla="*/ 135 w 270"/>
                        <a:gd name="T49" fmla="*/ 141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141"/>
                        <a:gd name="T77" fmla="*/ 270 w 270"/>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141">
                          <a:moveTo>
                            <a:pt x="135" y="141"/>
                          </a:moveTo>
                          <a:lnTo>
                            <a:pt x="172" y="139"/>
                          </a:lnTo>
                          <a:lnTo>
                            <a:pt x="204" y="132"/>
                          </a:lnTo>
                          <a:lnTo>
                            <a:pt x="231" y="121"/>
                          </a:lnTo>
                          <a:lnTo>
                            <a:pt x="252" y="106"/>
                          </a:lnTo>
                          <a:lnTo>
                            <a:pt x="267" y="89"/>
                          </a:lnTo>
                          <a:lnTo>
                            <a:pt x="270" y="71"/>
                          </a:lnTo>
                          <a:lnTo>
                            <a:pt x="267" y="52"/>
                          </a:lnTo>
                          <a:lnTo>
                            <a:pt x="252" y="36"/>
                          </a:lnTo>
                          <a:lnTo>
                            <a:pt x="231" y="21"/>
                          </a:lnTo>
                          <a:lnTo>
                            <a:pt x="204" y="10"/>
                          </a:lnTo>
                          <a:lnTo>
                            <a:pt x="172" y="2"/>
                          </a:lnTo>
                          <a:lnTo>
                            <a:pt x="135" y="0"/>
                          </a:lnTo>
                          <a:lnTo>
                            <a:pt x="100" y="2"/>
                          </a:lnTo>
                          <a:lnTo>
                            <a:pt x="66" y="10"/>
                          </a:lnTo>
                          <a:lnTo>
                            <a:pt x="40" y="21"/>
                          </a:lnTo>
                          <a:lnTo>
                            <a:pt x="18" y="36"/>
                          </a:lnTo>
                          <a:lnTo>
                            <a:pt x="5" y="52"/>
                          </a:lnTo>
                          <a:lnTo>
                            <a:pt x="0" y="71"/>
                          </a:lnTo>
                          <a:lnTo>
                            <a:pt x="5" y="89"/>
                          </a:lnTo>
                          <a:lnTo>
                            <a:pt x="18" y="106"/>
                          </a:lnTo>
                          <a:lnTo>
                            <a:pt x="40" y="121"/>
                          </a:lnTo>
                          <a:lnTo>
                            <a:pt x="66" y="132"/>
                          </a:lnTo>
                          <a:lnTo>
                            <a:pt x="100" y="139"/>
                          </a:lnTo>
                          <a:lnTo>
                            <a:pt x="135" y="141"/>
                          </a:lnTo>
                          <a:close/>
                        </a:path>
                      </a:pathLst>
                    </a:custGeom>
                    <a:solidFill>
                      <a:srgbClr val="BFBFBF"/>
                    </a:solidFill>
                    <a:ln w="0">
                      <a:solidFill>
                        <a:srgbClr val="BFBFBF"/>
                      </a:solidFill>
                      <a:round/>
                      <a:headEnd/>
                      <a:tailEnd/>
                    </a:ln>
                  </p:spPr>
                  <p:txBody>
                    <a:bodyPr/>
                    <a:lstStyle/>
                    <a:p>
                      <a:pPr defTabSz="457200"/>
                      <a:endParaRPr lang="en-US" dirty="0">
                        <a:solidFill>
                          <a:prstClr val="black"/>
                        </a:solidFill>
                      </a:endParaRPr>
                    </a:p>
                  </p:txBody>
                </p:sp>
                <p:sp>
                  <p:nvSpPr>
                    <p:cNvPr id="9300" name="Freeform 220"/>
                    <p:cNvSpPr>
                      <a:spLocks/>
                    </p:cNvSpPr>
                    <p:nvPr/>
                  </p:nvSpPr>
                  <p:spPr bwMode="auto">
                    <a:xfrm>
                      <a:off x="1116" y="3040"/>
                      <a:ext cx="270" cy="141"/>
                    </a:xfrm>
                    <a:custGeom>
                      <a:avLst/>
                      <a:gdLst>
                        <a:gd name="T0" fmla="*/ 135 w 270"/>
                        <a:gd name="T1" fmla="*/ 141 h 141"/>
                        <a:gd name="T2" fmla="*/ 172 w 270"/>
                        <a:gd name="T3" fmla="*/ 139 h 141"/>
                        <a:gd name="T4" fmla="*/ 204 w 270"/>
                        <a:gd name="T5" fmla="*/ 132 h 141"/>
                        <a:gd name="T6" fmla="*/ 231 w 270"/>
                        <a:gd name="T7" fmla="*/ 121 h 141"/>
                        <a:gd name="T8" fmla="*/ 252 w 270"/>
                        <a:gd name="T9" fmla="*/ 106 h 141"/>
                        <a:gd name="T10" fmla="*/ 267 w 270"/>
                        <a:gd name="T11" fmla="*/ 89 h 141"/>
                        <a:gd name="T12" fmla="*/ 270 w 270"/>
                        <a:gd name="T13" fmla="*/ 71 h 141"/>
                        <a:gd name="T14" fmla="*/ 267 w 270"/>
                        <a:gd name="T15" fmla="*/ 52 h 141"/>
                        <a:gd name="T16" fmla="*/ 252 w 270"/>
                        <a:gd name="T17" fmla="*/ 36 h 141"/>
                        <a:gd name="T18" fmla="*/ 231 w 270"/>
                        <a:gd name="T19" fmla="*/ 21 h 141"/>
                        <a:gd name="T20" fmla="*/ 204 w 270"/>
                        <a:gd name="T21" fmla="*/ 10 h 141"/>
                        <a:gd name="T22" fmla="*/ 172 w 270"/>
                        <a:gd name="T23" fmla="*/ 2 h 141"/>
                        <a:gd name="T24" fmla="*/ 135 w 270"/>
                        <a:gd name="T25" fmla="*/ 0 h 141"/>
                        <a:gd name="T26" fmla="*/ 100 w 270"/>
                        <a:gd name="T27" fmla="*/ 2 h 141"/>
                        <a:gd name="T28" fmla="*/ 66 w 270"/>
                        <a:gd name="T29" fmla="*/ 10 h 141"/>
                        <a:gd name="T30" fmla="*/ 40 w 270"/>
                        <a:gd name="T31" fmla="*/ 21 h 141"/>
                        <a:gd name="T32" fmla="*/ 18 w 270"/>
                        <a:gd name="T33" fmla="*/ 36 h 141"/>
                        <a:gd name="T34" fmla="*/ 5 w 270"/>
                        <a:gd name="T35" fmla="*/ 52 h 141"/>
                        <a:gd name="T36" fmla="*/ 0 w 270"/>
                        <a:gd name="T37" fmla="*/ 71 h 141"/>
                        <a:gd name="T38" fmla="*/ 5 w 270"/>
                        <a:gd name="T39" fmla="*/ 89 h 141"/>
                        <a:gd name="T40" fmla="*/ 18 w 270"/>
                        <a:gd name="T41" fmla="*/ 106 h 141"/>
                        <a:gd name="T42" fmla="*/ 40 w 270"/>
                        <a:gd name="T43" fmla="*/ 121 h 141"/>
                        <a:gd name="T44" fmla="*/ 66 w 270"/>
                        <a:gd name="T45" fmla="*/ 132 h 141"/>
                        <a:gd name="T46" fmla="*/ 100 w 270"/>
                        <a:gd name="T47" fmla="*/ 139 h 141"/>
                        <a:gd name="T48" fmla="*/ 135 w 270"/>
                        <a:gd name="T49" fmla="*/ 141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141"/>
                        <a:gd name="T77" fmla="*/ 270 w 270"/>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141">
                          <a:moveTo>
                            <a:pt x="135" y="141"/>
                          </a:moveTo>
                          <a:lnTo>
                            <a:pt x="172" y="139"/>
                          </a:lnTo>
                          <a:lnTo>
                            <a:pt x="204" y="132"/>
                          </a:lnTo>
                          <a:lnTo>
                            <a:pt x="231" y="121"/>
                          </a:lnTo>
                          <a:lnTo>
                            <a:pt x="252" y="106"/>
                          </a:lnTo>
                          <a:lnTo>
                            <a:pt x="267" y="89"/>
                          </a:lnTo>
                          <a:lnTo>
                            <a:pt x="270" y="71"/>
                          </a:lnTo>
                          <a:lnTo>
                            <a:pt x="267" y="52"/>
                          </a:lnTo>
                          <a:lnTo>
                            <a:pt x="252" y="36"/>
                          </a:lnTo>
                          <a:lnTo>
                            <a:pt x="231" y="21"/>
                          </a:lnTo>
                          <a:lnTo>
                            <a:pt x="204" y="10"/>
                          </a:lnTo>
                          <a:lnTo>
                            <a:pt x="172" y="2"/>
                          </a:lnTo>
                          <a:lnTo>
                            <a:pt x="135" y="0"/>
                          </a:lnTo>
                          <a:lnTo>
                            <a:pt x="100" y="2"/>
                          </a:lnTo>
                          <a:lnTo>
                            <a:pt x="66" y="10"/>
                          </a:lnTo>
                          <a:lnTo>
                            <a:pt x="40" y="21"/>
                          </a:lnTo>
                          <a:lnTo>
                            <a:pt x="18" y="36"/>
                          </a:lnTo>
                          <a:lnTo>
                            <a:pt x="5" y="52"/>
                          </a:lnTo>
                          <a:lnTo>
                            <a:pt x="0" y="71"/>
                          </a:lnTo>
                          <a:lnTo>
                            <a:pt x="5" y="89"/>
                          </a:lnTo>
                          <a:lnTo>
                            <a:pt x="18" y="106"/>
                          </a:lnTo>
                          <a:lnTo>
                            <a:pt x="40" y="121"/>
                          </a:lnTo>
                          <a:lnTo>
                            <a:pt x="66" y="132"/>
                          </a:lnTo>
                          <a:lnTo>
                            <a:pt x="100" y="139"/>
                          </a:lnTo>
                          <a:lnTo>
                            <a:pt x="135" y="141"/>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301" name="Freeform 221"/>
                    <p:cNvSpPr>
                      <a:spLocks/>
                    </p:cNvSpPr>
                    <p:nvPr/>
                  </p:nvSpPr>
                  <p:spPr bwMode="auto">
                    <a:xfrm>
                      <a:off x="1154" y="3018"/>
                      <a:ext cx="195" cy="119"/>
                    </a:xfrm>
                    <a:custGeom>
                      <a:avLst/>
                      <a:gdLst>
                        <a:gd name="T0" fmla="*/ 99 w 195"/>
                        <a:gd name="T1" fmla="*/ 119 h 119"/>
                        <a:gd name="T2" fmla="*/ 128 w 195"/>
                        <a:gd name="T3" fmla="*/ 117 h 119"/>
                        <a:gd name="T4" fmla="*/ 156 w 195"/>
                        <a:gd name="T5" fmla="*/ 109 h 119"/>
                        <a:gd name="T6" fmla="*/ 177 w 195"/>
                        <a:gd name="T7" fmla="*/ 98 h 119"/>
                        <a:gd name="T8" fmla="*/ 191 w 195"/>
                        <a:gd name="T9" fmla="*/ 83 h 119"/>
                        <a:gd name="T10" fmla="*/ 195 w 195"/>
                        <a:gd name="T11" fmla="*/ 69 h 119"/>
                        <a:gd name="T12" fmla="*/ 191 w 195"/>
                        <a:gd name="T13" fmla="*/ 50 h 119"/>
                        <a:gd name="T14" fmla="*/ 177 w 195"/>
                        <a:gd name="T15" fmla="*/ 32 h 119"/>
                        <a:gd name="T16" fmla="*/ 156 w 195"/>
                        <a:gd name="T17" fmla="*/ 17 h 119"/>
                        <a:gd name="T18" fmla="*/ 128 w 195"/>
                        <a:gd name="T19" fmla="*/ 6 h 119"/>
                        <a:gd name="T20" fmla="*/ 99 w 195"/>
                        <a:gd name="T21" fmla="*/ 0 h 119"/>
                        <a:gd name="T22" fmla="*/ 67 w 195"/>
                        <a:gd name="T23" fmla="*/ 6 h 119"/>
                        <a:gd name="T24" fmla="*/ 41 w 195"/>
                        <a:gd name="T25" fmla="*/ 17 h 119"/>
                        <a:gd name="T26" fmla="*/ 19 w 195"/>
                        <a:gd name="T27" fmla="*/ 32 h 119"/>
                        <a:gd name="T28" fmla="*/ 6 w 195"/>
                        <a:gd name="T29" fmla="*/ 50 h 119"/>
                        <a:gd name="T30" fmla="*/ 0 w 195"/>
                        <a:gd name="T31" fmla="*/ 69 h 119"/>
                        <a:gd name="T32" fmla="*/ 6 w 195"/>
                        <a:gd name="T33" fmla="*/ 83 h 119"/>
                        <a:gd name="T34" fmla="*/ 19 w 195"/>
                        <a:gd name="T35" fmla="*/ 98 h 119"/>
                        <a:gd name="T36" fmla="*/ 41 w 195"/>
                        <a:gd name="T37" fmla="*/ 109 h 119"/>
                        <a:gd name="T38" fmla="*/ 67 w 195"/>
                        <a:gd name="T39" fmla="*/ 117 h 119"/>
                        <a:gd name="T40" fmla="*/ 99 w 195"/>
                        <a:gd name="T41" fmla="*/ 119 h 1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5"/>
                        <a:gd name="T64" fmla="*/ 0 h 119"/>
                        <a:gd name="T65" fmla="*/ 195 w 195"/>
                        <a:gd name="T66" fmla="*/ 119 h 1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5" h="119">
                          <a:moveTo>
                            <a:pt x="99" y="119"/>
                          </a:moveTo>
                          <a:lnTo>
                            <a:pt x="128" y="117"/>
                          </a:lnTo>
                          <a:lnTo>
                            <a:pt x="156" y="109"/>
                          </a:lnTo>
                          <a:lnTo>
                            <a:pt x="177" y="98"/>
                          </a:lnTo>
                          <a:lnTo>
                            <a:pt x="191" y="83"/>
                          </a:lnTo>
                          <a:lnTo>
                            <a:pt x="195" y="69"/>
                          </a:lnTo>
                          <a:lnTo>
                            <a:pt x="191" y="50"/>
                          </a:lnTo>
                          <a:lnTo>
                            <a:pt x="177" y="32"/>
                          </a:lnTo>
                          <a:lnTo>
                            <a:pt x="156" y="17"/>
                          </a:lnTo>
                          <a:lnTo>
                            <a:pt x="128" y="6"/>
                          </a:lnTo>
                          <a:lnTo>
                            <a:pt x="99" y="0"/>
                          </a:lnTo>
                          <a:lnTo>
                            <a:pt x="67" y="6"/>
                          </a:lnTo>
                          <a:lnTo>
                            <a:pt x="41" y="17"/>
                          </a:lnTo>
                          <a:lnTo>
                            <a:pt x="19" y="32"/>
                          </a:lnTo>
                          <a:lnTo>
                            <a:pt x="6" y="50"/>
                          </a:lnTo>
                          <a:lnTo>
                            <a:pt x="0" y="69"/>
                          </a:lnTo>
                          <a:lnTo>
                            <a:pt x="6" y="83"/>
                          </a:lnTo>
                          <a:lnTo>
                            <a:pt x="19" y="98"/>
                          </a:lnTo>
                          <a:lnTo>
                            <a:pt x="41" y="109"/>
                          </a:lnTo>
                          <a:lnTo>
                            <a:pt x="67" y="117"/>
                          </a:lnTo>
                          <a:lnTo>
                            <a:pt x="99" y="119"/>
                          </a:lnTo>
                          <a:close/>
                        </a:path>
                      </a:pathLst>
                    </a:custGeom>
                    <a:solidFill>
                      <a:srgbClr val="5B5B5B"/>
                    </a:solidFill>
                    <a:ln w="0">
                      <a:solidFill>
                        <a:srgbClr val="5B5B5B"/>
                      </a:solidFill>
                      <a:round/>
                      <a:headEnd/>
                      <a:tailEnd/>
                    </a:ln>
                  </p:spPr>
                  <p:txBody>
                    <a:bodyPr/>
                    <a:lstStyle/>
                    <a:p>
                      <a:pPr defTabSz="457200"/>
                      <a:endParaRPr lang="en-US" dirty="0">
                        <a:solidFill>
                          <a:prstClr val="black"/>
                        </a:solidFill>
                      </a:endParaRPr>
                    </a:p>
                  </p:txBody>
                </p:sp>
                <p:sp>
                  <p:nvSpPr>
                    <p:cNvPr id="9302" name="Freeform 222"/>
                    <p:cNvSpPr>
                      <a:spLocks/>
                    </p:cNvSpPr>
                    <p:nvPr/>
                  </p:nvSpPr>
                  <p:spPr bwMode="auto">
                    <a:xfrm>
                      <a:off x="1167" y="3020"/>
                      <a:ext cx="171" cy="104"/>
                    </a:xfrm>
                    <a:custGeom>
                      <a:avLst/>
                      <a:gdLst>
                        <a:gd name="T0" fmla="*/ 86 w 171"/>
                        <a:gd name="T1" fmla="*/ 104 h 104"/>
                        <a:gd name="T2" fmla="*/ 112 w 171"/>
                        <a:gd name="T3" fmla="*/ 100 h 104"/>
                        <a:gd name="T4" fmla="*/ 136 w 171"/>
                        <a:gd name="T5" fmla="*/ 94 h 104"/>
                        <a:gd name="T6" fmla="*/ 154 w 171"/>
                        <a:gd name="T7" fmla="*/ 85 h 104"/>
                        <a:gd name="T8" fmla="*/ 165 w 171"/>
                        <a:gd name="T9" fmla="*/ 72 h 104"/>
                        <a:gd name="T10" fmla="*/ 171 w 171"/>
                        <a:gd name="T11" fmla="*/ 59 h 104"/>
                        <a:gd name="T12" fmla="*/ 165 w 171"/>
                        <a:gd name="T13" fmla="*/ 43 h 104"/>
                        <a:gd name="T14" fmla="*/ 154 w 171"/>
                        <a:gd name="T15" fmla="*/ 28 h 104"/>
                        <a:gd name="T16" fmla="*/ 136 w 171"/>
                        <a:gd name="T17" fmla="*/ 13 h 104"/>
                        <a:gd name="T18" fmla="*/ 112 w 171"/>
                        <a:gd name="T19" fmla="*/ 4 h 104"/>
                        <a:gd name="T20" fmla="*/ 86 w 171"/>
                        <a:gd name="T21" fmla="*/ 0 h 104"/>
                        <a:gd name="T22" fmla="*/ 58 w 171"/>
                        <a:gd name="T23" fmla="*/ 4 h 104"/>
                        <a:gd name="T24" fmla="*/ 34 w 171"/>
                        <a:gd name="T25" fmla="*/ 13 h 104"/>
                        <a:gd name="T26" fmla="*/ 17 w 171"/>
                        <a:gd name="T27" fmla="*/ 28 h 104"/>
                        <a:gd name="T28" fmla="*/ 4 w 171"/>
                        <a:gd name="T29" fmla="*/ 43 h 104"/>
                        <a:gd name="T30" fmla="*/ 0 w 171"/>
                        <a:gd name="T31" fmla="*/ 59 h 104"/>
                        <a:gd name="T32" fmla="*/ 4 w 171"/>
                        <a:gd name="T33" fmla="*/ 72 h 104"/>
                        <a:gd name="T34" fmla="*/ 17 w 171"/>
                        <a:gd name="T35" fmla="*/ 85 h 104"/>
                        <a:gd name="T36" fmla="*/ 34 w 171"/>
                        <a:gd name="T37" fmla="*/ 94 h 104"/>
                        <a:gd name="T38" fmla="*/ 58 w 171"/>
                        <a:gd name="T39" fmla="*/ 100 h 104"/>
                        <a:gd name="T40" fmla="*/ 86 w 171"/>
                        <a:gd name="T41" fmla="*/ 104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1"/>
                        <a:gd name="T64" fmla="*/ 0 h 104"/>
                        <a:gd name="T65" fmla="*/ 171 w 171"/>
                        <a:gd name="T66" fmla="*/ 104 h 1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1" h="104">
                          <a:moveTo>
                            <a:pt x="86" y="104"/>
                          </a:moveTo>
                          <a:lnTo>
                            <a:pt x="112" y="100"/>
                          </a:lnTo>
                          <a:lnTo>
                            <a:pt x="136" y="94"/>
                          </a:lnTo>
                          <a:lnTo>
                            <a:pt x="154" y="85"/>
                          </a:lnTo>
                          <a:lnTo>
                            <a:pt x="165" y="72"/>
                          </a:lnTo>
                          <a:lnTo>
                            <a:pt x="171" y="59"/>
                          </a:lnTo>
                          <a:lnTo>
                            <a:pt x="165" y="43"/>
                          </a:lnTo>
                          <a:lnTo>
                            <a:pt x="154" y="28"/>
                          </a:lnTo>
                          <a:lnTo>
                            <a:pt x="136" y="13"/>
                          </a:lnTo>
                          <a:lnTo>
                            <a:pt x="112" y="4"/>
                          </a:lnTo>
                          <a:lnTo>
                            <a:pt x="86" y="0"/>
                          </a:lnTo>
                          <a:lnTo>
                            <a:pt x="58" y="4"/>
                          </a:lnTo>
                          <a:lnTo>
                            <a:pt x="34" y="13"/>
                          </a:lnTo>
                          <a:lnTo>
                            <a:pt x="17" y="28"/>
                          </a:lnTo>
                          <a:lnTo>
                            <a:pt x="4" y="43"/>
                          </a:lnTo>
                          <a:lnTo>
                            <a:pt x="0" y="59"/>
                          </a:lnTo>
                          <a:lnTo>
                            <a:pt x="4" y="72"/>
                          </a:lnTo>
                          <a:lnTo>
                            <a:pt x="17" y="85"/>
                          </a:lnTo>
                          <a:lnTo>
                            <a:pt x="34" y="94"/>
                          </a:lnTo>
                          <a:lnTo>
                            <a:pt x="58" y="100"/>
                          </a:lnTo>
                          <a:lnTo>
                            <a:pt x="86" y="104"/>
                          </a:lnTo>
                          <a:close/>
                        </a:path>
                      </a:pathLst>
                    </a:custGeom>
                    <a:solidFill>
                      <a:srgbClr val="767676"/>
                    </a:solidFill>
                    <a:ln w="0">
                      <a:solidFill>
                        <a:srgbClr val="767676"/>
                      </a:solidFill>
                      <a:round/>
                      <a:headEnd/>
                      <a:tailEnd/>
                    </a:ln>
                  </p:spPr>
                  <p:txBody>
                    <a:bodyPr/>
                    <a:lstStyle/>
                    <a:p>
                      <a:pPr defTabSz="457200"/>
                      <a:endParaRPr lang="en-US" dirty="0">
                        <a:solidFill>
                          <a:prstClr val="black"/>
                        </a:solidFill>
                      </a:endParaRPr>
                    </a:p>
                  </p:txBody>
                </p:sp>
                <p:sp>
                  <p:nvSpPr>
                    <p:cNvPr id="9303" name="Freeform 223"/>
                    <p:cNvSpPr>
                      <a:spLocks/>
                    </p:cNvSpPr>
                    <p:nvPr/>
                  </p:nvSpPr>
                  <p:spPr bwMode="auto">
                    <a:xfrm>
                      <a:off x="1179" y="3022"/>
                      <a:ext cx="146" cy="87"/>
                    </a:xfrm>
                    <a:custGeom>
                      <a:avLst/>
                      <a:gdLst>
                        <a:gd name="T0" fmla="*/ 74 w 146"/>
                        <a:gd name="T1" fmla="*/ 87 h 87"/>
                        <a:gd name="T2" fmla="*/ 102 w 146"/>
                        <a:gd name="T3" fmla="*/ 85 h 87"/>
                        <a:gd name="T4" fmla="*/ 126 w 146"/>
                        <a:gd name="T5" fmla="*/ 76 h 87"/>
                        <a:gd name="T6" fmla="*/ 141 w 146"/>
                        <a:gd name="T7" fmla="*/ 65 h 87"/>
                        <a:gd name="T8" fmla="*/ 146 w 146"/>
                        <a:gd name="T9" fmla="*/ 50 h 87"/>
                        <a:gd name="T10" fmla="*/ 142 w 146"/>
                        <a:gd name="T11" fmla="*/ 35 h 87"/>
                        <a:gd name="T12" fmla="*/ 133 w 146"/>
                        <a:gd name="T13" fmla="*/ 22 h 87"/>
                        <a:gd name="T14" fmla="*/ 116 w 146"/>
                        <a:gd name="T15" fmla="*/ 11 h 87"/>
                        <a:gd name="T16" fmla="*/ 96 w 146"/>
                        <a:gd name="T17" fmla="*/ 2 h 87"/>
                        <a:gd name="T18" fmla="*/ 74 w 146"/>
                        <a:gd name="T19" fmla="*/ 0 h 87"/>
                        <a:gd name="T20" fmla="*/ 50 w 146"/>
                        <a:gd name="T21" fmla="*/ 2 h 87"/>
                        <a:gd name="T22" fmla="*/ 29 w 146"/>
                        <a:gd name="T23" fmla="*/ 11 h 87"/>
                        <a:gd name="T24" fmla="*/ 14 w 146"/>
                        <a:gd name="T25" fmla="*/ 22 h 87"/>
                        <a:gd name="T26" fmla="*/ 3 w 146"/>
                        <a:gd name="T27" fmla="*/ 35 h 87"/>
                        <a:gd name="T28" fmla="*/ 0 w 146"/>
                        <a:gd name="T29" fmla="*/ 50 h 87"/>
                        <a:gd name="T30" fmla="*/ 5 w 146"/>
                        <a:gd name="T31" fmla="*/ 65 h 87"/>
                        <a:gd name="T32" fmla="*/ 22 w 146"/>
                        <a:gd name="T33" fmla="*/ 76 h 87"/>
                        <a:gd name="T34" fmla="*/ 44 w 146"/>
                        <a:gd name="T35" fmla="*/ 85 h 87"/>
                        <a:gd name="T36" fmla="*/ 74 w 146"/>
                        <a:gd name="T37" fmla="*/ 87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6"/>
                        <a:gd name="T58" fmla="*/ 0 h 87"/>
                        <a:gd name="T59" fmla="*/ 146 w 146"/>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6" h="87">
                          <a:moveTo>
                            <a:pt x="74" y="87"/>
                          </a:moveTo>
                          <a:lnTo>
                            <a:pt x="102" y="85"/>
                          </a:lnTo>
                          <a:lnTo>
                            <a:pt x="126" y="76"/>
                          </a:lnTo>
                          <a:lnTo>
                            <a:pt x="141" y="65"/>
                          </a:lnTo>
                          <a:lnTo>
                            <a:pt x="146" y="50"/>
                          </a:lnTo>
                          <a:lnTo>
                            <a:pt x="142" y="35"/>
                          </a:lnTo>
                          <a:lnTo>
                            <a:pt x="133" y="22"/>
                          </a:lnTo>
                          <a:lnTo>
                            <a:pt x="116" y="11"/>
                          </a:lnTo>
                          <a:lnTo>
                            <a:pt x="96" y="2"/>
                          </a:lnTo>
                          <a:lnTo>
                            <a:pt x="74" y="0"/>
                          </a:lnTo>
                          <a:lnTo>
                            <a:pt x="50" y="2"/>
                          </a:lnTo>
                          <a:lnTo>
                            <a:pt x="29" y="11"/>
                          </a:lnTo>
                          <a:lnTo>
                            <a:pt x="14" y="22"/>
                          </a:lnTo>
                          <a:lnTo>
                            <a:pt x="3" y="35"/>
                          </a:lnTo>
                          <a:lnTo>
                            <a:pt x="0" y="50"/>
                          </a:lnTo>
                          <a:lnTo>
                            <a:pt x="5" y="65"/>
                          </a:lnTo>
                          <a:lnTo>
                            <a:pt x="22" y="76"/>
                          </a:lnTo>
                          <a:lnTo>
                            <a:pt x="44" y="85"/>
                          </a:lnTo>
                          <a:lnTo>
                            <a:pt x="74" y="87"/>
                          </a:lnTo>
                          <a:close/>
                        </a:path>
                      </a:pathLst>
                    </a:custGeom>
                    <a:solidFill>
                      <a:srgbClr val="929292"/>
                    </a:solidFill>
                    <a:ln w="0">
                      <a:solidFill>
                        <a:srgbClr val="929292"/>
                      </a:solidFill>
                      <a:round/>
                      <a:headEnd/>
                      <a:tailEnd/>
                    </a:ln>
                  </p:spPr>
                  <p:txBody>
                    <a:bodyPr/>
                    <a:lstStyle/>
                    <a:p>
                      <a:pPr defTabSz="457200"/>
                      <a:endParaRPr lang="en-US" dirty="0">
                        <a:solidFill>
                          <a:prstClr val="black"/>
                        </a:solidFill>
                      </a:endParaRPr>
                    </a:p>
                  </p:txBody>
                </p:sp>
                <p:sp>
                  <p:nvSpPr>
                    <p:cNvPr id="9304" name="Freeform 224"/>
                    <p:cNvSpPr>
                      <a:spLocks/>
                    </p:cNvSpPr>
                    <p:nvPr/>
                  </p:nvSpPr>
                  <p:spPr bwMode="auto">
                    <a:xfrm>
                      <a:off x="1192" y="3022"/>
                      <a:ext cx="122" cy="74"/>
                    </a:xfrm>
                    <a:custGeom>
                      <a:avLst/>
                      <a:gdLst>
                        <a:gd name="T0" fmla="*/ 61 w 122"/>
                        <a:gd name="T1" fmla="*/ 74 h 74"/>
                        <a:gd name="T2" fmla="*/ 85 w 122"/>
                        <a:gd name="T3" fmla="*/ 72 h 74"/>
                        <a:gd name="T4" fmla="*/ 103 w 122"/>
                        <a:gd name="T5" fmla="*/ 65 h 74"/>
                        <a:gd name="T6" fmla="*/ 116 w 122"/>
                        <a:gd name="T7" fmla="*/ 54 h 74"/>
                        <a:gd name="T8" fmla="*/ 122 w 122"/>
                        <a:gd name="T9" fmla="*/ 42 h 74"/>
                        <a:gd name="T10" fmla="*/ 116 w 122"/>
                        <a:gd name="T11" fmla="*/ 28 h 74"/>
                        <a:gd name="T12" fmla="*/ 103 w 122"/>
                        <a:gd name="T13" fmla="*/ 15 h 74"/>
                        <a:gd name="T14" fmla="*/ 85 w 122"/>
                        <a:gd name="T15" fmla="*/ 3 h 74"/>
                        <a:gd name="T16" fmla="*/ 61 w 122"/>
                        <a:gd name="T17" fmla="*/ 0 h 74"/>
                        <a:gd name="T18" fmla="*/ 37 w 122"/>
                        <a:gd name="T19" fmla="*/ 3 h 74"/>
                        <a:gd name="T20" fmla="*/ 18 w 122"/>
                        <a:gd name="T21" fmla="*/ 15 h 74"/>
                        <a:gd name="T22" fmla="*/ 5 w 122"/>
                        <a:gd name="T23" fmla="*/ 28 h 74"/>
                        <a:gd name="T24" fmla="*/ 0 w 122"/>
                        <a:gd name="T25" fmla="*/ 42 h 74"/>
                        <a:gd name="T26" fmla="*/ 5 w 122"/>
                        <a:gd name="T27" fmla="*/ 54 h 74"/>
                        <a:gd name="T28" fmla="*/ 18 w 122"/>
                        <a:gd name="T29" fmla="*/ 65 h 74"/>
                        <a:gd name="T30" fmla="*/ 37 w 122"/>
                        <a:gd name="T31" fmla="*/ 72 h 74"/>
                        <a:gd name="T32" fmla="*/ 61 w 122"/>
                        <a:gd name="T33" fmla="*/ 74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74"/>
                        <a:gd name="T53" fmla="*/ 122 w 122"/>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74">
                          <a:moveTo>
                            <a:pt x="61" y="74"/>
                          </a:moveTo>
                          <a:lnTo>
                            <a:pt x="85" y="72"/>
                          </a:lnTo>
                          <a:lnTo>
                            <a:pt x="103" y="65"/>
                          </a:lnTo>
                          <a:lnTo>
                            <a:pt x="116" y="54"/>
                          </a:lnTo>
                          <a:lnTo>
                            <a:pt x="122" y="42"/>
                          </a:lnTo>
                          <a:lnTo>
                            <a:pt x="116" y="28"/>
                          </a:lnTo>
                          <a:lnTo>
                            <a:pt x="103" y="15"/>
                          </a:lnTo>
                          <a:lnTo>
                            <a:pt x="85" y="3"/>
                          </a:lnTo>
                          <a:lnTo>
                            <a:pt x="61" y="0"/>
                          </a:lnTo>
                          <a:lnTo>
                            <a:pt x="37" y="3"/>
                          </a:lnTo>
                          <a:lnTo>
                            <a:pt x="18" y="15"/>
                          </a:lnTo>
                          <a:lnTo>
                            <a:pt x="5" y="28"/>
                          </a:lnTo>
                          <a:lnTo>
                            <a:pt x="0" y="42"/>
                          </a:lnTo>
                          <a:lnTo>
                            <a:pt x="5" y="54"/>
                          </a:lnTo>
                          <a:lnTo>
                            <a:pt x="18" y="65"/>
                          </a:lnTo>
                          <a:lnTo>
                            <a:pt x="37" y="72"/>
                          </a:lnTo>
                          <a:lnTo>
                            <a:pt x="61" y="74"/>
                          </a:lnTo>
                          <a:close/>
                        </a:path>
                      </a:pathLst>
                    </a:custGeom>
                    <a:solidFill>
                      <a:srgbClr val="ADADAD"/>
                    </a:solidFill>
                    <a:ln w="0">
                      <a:solidFill>
                        <a:srgbClr val="ADADAD"/>
                      </a:solidFill>
                      <a:round/>
                      <a:headEnd/>
                      <a:tailEnd/>
                    </a:ln>
                  </p:spPr>
                  <p:txBody>
                    <a:bodyPr/>
                    <a:lstStyle/>
                    <a:p>
                      <a:pPr defTabSz="457200"/>
                      <a:endParaRPr lang="en-US" dirty="0">
                        <a:solidFill>
                          <a:prstClr val="black"/>
                        </a:solidFill>
                      </a:endParaRPr>
                    </a:p>
                  </p:txBody>
                </p:sp>
                <p:sp>
                  <p:nvSpPr>
                    <p:cNvPr id="9305" name="Freeform 225"/>
                    <p:cNvSpPr>
                      <a:spLocks/>
                    </p:cNvSpPr>
                    <p:nvPr/>
                  </p:nvSpPr>
                  <p:spPr bwMode="auto">
                    <a:xfrm>
                      <a:off x="1205" y="3024"/>
                      <a:ext cx="96" cy="59"/>
                    </a:xfrm>
                    <a:custGeom>
                      <a:avLst/>
                      <a:gdLst>
                        <a:gd name="T0" fmla="*/ 48 w 96"/>
                        <a:gd name="T1" fmla="*/ 59 h 59"/>
                        <a:gd name="T2" fmla="*/ 66 w 96"/>
                        <a:gd name="T3" fmla="*/ 55 h 59"/>
                        <a:gd name="T4" fmla="*/ 83 w 96"/>
                        <a:gd name="T5" fmla="*/ 50 h 59"/>
                        <a:gd name="T6" fmla="*/ 92 w 96"/>
                        <a:gd name="T7" fmla="*/ 42 h 59"/>
                        <a:gd name="T8" fmla="*/ 96 w 96"/>
                        <a:gd name="T9" fmla="*/ 33 h 59"/>
                        <a:gd name="T10" fmla="*/ 92 w 96"/>
                        <a:gd name="T11" fmla="*/ 22 h 59"/>
                        <a:gd name="T12" fmla="*/ 83 w 96"/>
                        <a:gd name="T13" fmla="*/ 11 h 59"/>
                        <a:gd name="T14" fmla="*/ 66 w 96"/>
                        <a:gd name="T15" fmla="*/ 1 h 59"/>
                        <a:gd name="T16" fmla="*/ 48 w 96"/>
                        <a:gd name="T17" fmla="*/ 0 h 59"/>
                        <a:gd name="T18" fmla="*/ 29 w 96"/>
                        <a:gd name="T19" fmla="*/ 1 h 59"/>
                        <a:gd name="T20" fmla="*/ 13 w 96"/>
                        <a:gd name="T21" fmla="*/ 11 h 59"/>
                        <a:gd name="T22" fmla="*/ 3 w 96"/>
                        <a:gd name="T23" fmla="*/ 22 h 59"/>
                        <a:gd name="T24" fmla="*/ 0 w 96"/>
                        <a:gd name="T25" fmla="*/ 33 h 59"/>
                        <a:gd name="T26" fmla="*/ 3 w 96"/>
                        <a:gd name="T27" fmla="*/ 42 h 59"/>
                        <a:gd name="T28" fmla="*/ 13 w 96"/>
                        <a:gd name="T29" fmla="*/ 50 h 59"/>
                        <a:gd name="T30" fmla="*/ 29 w 96"/>
                        <a:gd name="T31" fmla="*/ 55 h 59"/>
                        <a:gd name="T32" fmla="*/ 48 w 96"/>
                        <a:gd name="T33" fmla="*/ 59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
                        <a:gd name="T52" fmla="*/ 0 h 59"/>
                        <a:gd name="T53" fmla="*/ 96 w 96"/>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 h="59">
                          <a:moveTo>
                            <a:pt x="48" y="59"/>
                          </a:moveTo>
                          <a:lnTo>
                            <a:pt x="66" y="55"/>
                          </a:lnTo>
                          <a:lnTo>
                            <a:pt x="83" y="50"/>
                          </a:lnTo>
                          <a:lnTo>
                            <a:pt x="92" y="42"/>
                          </a:lnTo>
                          <a:lnTo>
                            <a:pt x="96" y="33"/>
                          </a:lnTo>
                          <a:lnTo>
                            <a:pt x="92" y="22"/>
                          </a:lnTo>
                          <a:lnTo>
                            <a:pt x="83" y="11"/>
                          </a:lnTo>
                          <a:lnTo>
                            <a:pt x="66" y="1"/>
                          </a:lnTo>
                          <a:lnTo>
                            <a:pt x="48" y="0"/>
                          </a:lnTo>
                          <a:lnTo>
                            <a:pt x="29" y="1"/>
                          </a:lnTo>
                          <a:lnTo>
                            <a:pt x="13" y="11"/>
                          </a:lnTo>
                          <a:lnTo>
                            <a:pt x="3" y="22"/>
                          </a:lnTo>
                          <a:lnTo>
                            <a:pt x="0" y="33"/>
                          </a:lnTo>
                          <a:lnTo>
                            <a:pt x="3" y="42"/>
                          </a:lnTo>
                          <a:lnTo>
                            <a:pt x="13" y="50"/>
                          </a:lnTo>
                          <a:lnTo>
                            <a:pt x="29" y="55"/>
                          </a:lnTo>
                          <a:lnTo>
                            <a:pt x="48" y="59"/>
                          </a:lnTo>
                          <a:close/>
                        </a:path>
                      </a:pathLst>
                    </a:custGeom>
                    <a:solidFill>
                      <a:srgbClr val="C8C8C8"/>
                    </a:solidFill>
                    <a:ln w="0">
                      <a:solidFill>
                        <a:srgbClr val="C8C8C8"/>
                      </a:solidFill>
                      <a:round/>
                      <a:headEnd/>
                      <a:tailEnd/>
                    </a:ln>
                  </p:spPr>
                  <p:txBody>
                    <a:bodyPr/>
                    <a:lstStyle/>
                    <a:p>
                      <a:pPr defTabSz="457200"/>
                      <a:endParaRPr lang="en-US" dirty="0">
                        <a:solidFill>
                          <a:prstClr val="black"/>
                        </a:solidFill>
                      </a:endParaRPr>
                    </a:p>
                  </p:txBody>
                </p:sp>
                <p:sp>
                  <p:nvSpPr>
                    <p:cNvPr id="9306" name="Freeform 226"/>
                    <p:cNvSpPr>
                      <a:spLocks/>
                    </p:cNvSpPr>
                    <p:nvPr/>
                  </p:nvSpPr>
                  <p:spPr bwMode="auto">
                    <a:xfrm>
                      <a:off x="1216" y="3024"/>
                      <a:ext cx="74" cy="44"/>
                    </a:xfrm>
                    <a:custGeom>
                      <a:avLst/>
                      <a:gdLst>
                        <a:gd name="T0" fmla="*/ 37 w 74"/>
                        <a:gd name="T1" fmla="*/ 44 h 44"/>
                        <a:gd name="T2" fmla="*/ 55 w 74"/>
                        <a:gd name="T3" fmla="*/ 42 h 44"/>
                        <a:gd name="T4" fmla="*/ 68 w 74"/>
                        <a:gd name="T5" fmla="*/ 35 h 44"/>
                        <a:gd name="T6" fmla="*/ 74 w 74"/>
                        <a:gd name="T7" fmla="*/ 26 h 44"/>
                        <a:gd name="T8" fmla="*/ 68 w 74"/>
                        <a:gd name="T9" fmla="*/ 14 h 44"/>
                        <a:gd name="T10" fmla="*/ 55 w 74"/>
                        <a:gd name="T11" fmla="*/ 5 h 44"/>
                        <a:gd name="T12" fmla="*/ 37 w 74"/>
                        <a:gd name="T13" fmla="*/ 0 h 44"/>
                        <a:gd name="T14" fmla="*/ 18 w 74"/>
                        <a:gd name="T15" fmla="*/ 5 h 44"/>
                        <a:gd name="T16" fmla="*/ 5 w 74"/>
                        <a:gd name="T17" fmla="*/ 14 h 44"/>
                        <a:gd name="T18" fmla="*/ 0 w 74"/>
                        <a:gd name="T19" fmla="*/ 26 h 44"/>
                        <a:gd name="T20" fmla="*/ 5 w 74"/>
                        <a:gd name="T21" fmla="*/ 35 h 44"/>
                        <a:gd name="T22" fmla="*/ 18 w 74"/>
                        <a:gd name="T23" fmla="*/ 42 h 44"/>
                        <a:gd name="T24" fmla="*/ 37 w 74"/>
                        <a:gd name="T25" fmla="*/ 44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44"/>
                        <a:gd name="T41" fmla="*/ 74 w 74"/>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44">
                          <a:moveTo>
                            <a:pt x="37" y="44"/>
                          </a:moveTo>
                          <a:lnTo>
                            <a:pt x="55" y="42"/>
                          </a:lnTo>
                          <a:lnTo>
                            <a:pt x="68" y="35"/>
                          </a:lnTo>
                          <a:lnTo>
                            <a:pt x="74" y="26"/>
                          </a:lnTo>
                          <a:lnTo>
                            <a:pt x="68" y="14"/>
                          </a:lnTo>
                          <a:lnTo>
                            <a:pt x="55" y="5"/>
                          </a:lnTo>
                          <a:lnTo>
                            <a:pt x="37" y="0"/>
                          </a:lnTo>
                          <a:lnTo>
                            <a:pt x="18" y="5"/>
                          </a:lnTo>
                          <a:lnTo>
                            <a:pt x="5" y="14"/>
                          </a:lnTo>
                          <a:lnTo>
                            <a:pt x="0" y="26"/>
                          </a:lnTo>
                          <a:lnTo>
                            <a:pt x="5" y="35"/>
                          </a:lnTo>
                          <a:lnTo>
                            <a:pt x="18" y="42"/>
                          </a:lnTo>
                          <a:lnTo>
                            <a:pt x="37" y="44"/>
                          </a:lnTo>
                          <a:close/>
                        </a:path>
                      </a:pathLst>
                    </a:custGeom>
                    <a:solidFill>
                      <a:srgbClr val="E4E4E4"/>
                    </a:solidFill>
                    <a:ln w="0">
                      <a:solidFill>
                        <a:srgbClr val="E4E4E4"/>
                      </a:solidFill>
                      <a:round/>
                      <a:headEnd/>
                      <a:tailEnd/>
                    </a:ln>
                  </p:spPr>
                  <p:txBody>
                    <a:bodyPr/>
                    <a:lstStyle/>
                    <a:p>
                      <a:pPr defTabSz="457200"/>
                      <a:endParaRPr lang="en-US" dirty="0">
                        <a:solidFill>
                          <a:prstClr val="black"/>
                        </a:solidFill>
                      </a:endParaRPr>
                    </a:p>
                  </p:txBody>
                </p:sp>
                <p:sp>
                  <p:nvSpPr>
                    <p:cNvPr id="9307" name="Freeform 227"/>
                    <p:cNvSpPr>
                      <a:spLocks/>
                    </p:cNvSpPr>
                    <p:nvPr/>
                  </p:nvSpPr>
                  <p:spPr bwMode="auto">
                    <a:xfrm>
                      <a:off x="1236" y="3033"/>
                      <a:ext cx="50" cy="30"/>
                    </a:xfrm>
                    <a:custGeom>
                      <a:avLst/>
                      <a:gdLst>
                        <a:gd name="T0" fmla="*/ 26 w 50"/>
                        <a:gd name="T1" fmla="*/ 30 h 30"/>
                        <a:gd name="T2" fmla="*/ 33 w 50"/>
                        <a:gd name="T3" fmla="*/ 30 h 30"/>
                        <a:gd name="T4" fmla="*/ 39 w 50"/>
                        <a:gd name="T5" fmla="*/ 28 h 30"/>
                        <a:gd name="T6" fmla="*/ 45 w 50"/>
                        <a:gd name="T7" fmla="*/ 24 h 30"/>
                        <a:gd name="T8" fmla="*/ 48 w 50"/>
                        <a:gd name="T9" fmla="*/ 22 h 30"/>
                        <a:gd name="T10" fmla="*/ 50 w 50"/>
                        <a:gd name="T11" fmla="*/ 17 h 30"/>
                        <a:gd name="T12" fmla="*/ 48 w 50"/>
                        <a:gd name="T13" fmla="*/ 13 h 30"/>
                        <a:gd name="T14" fmla="*/ 45 w 50"/>
                        <a:gd name="T15" fmla="*/ 9 h 30"/>
                        <a:gd name="T16" fmla="*/ 39 w 50"/>
                        <a:gd name="T17" fmla="*/ 4 h 30"/>
                        <a:gd name="T18" fmla="*/ 33 w 50"/>
                        <a:gd name="T19" fmla="*/ 2 h 30"/>
                        <a:gd name="T20" fmla="*/ 26 w 50"/>
                        <a:gd name="T21" fmla="*/ 0 h 30"/>
                        <a:gd name="T22" fmla="*/ 17 w 50"/>
                        <a:gd name="T23" fmla="*/ 2 h 30"/>
                        <a:gd name="T24" fmla="*/ 11 w 50"/>
                        <a:gd name="T25" fmla="*/ 4 h 30"/>
                        <a:gd name="T26" fmla="*/ 6 w 50"/>
                        <a:gd name="T27" fmla="*/ 9 h 30"/>
                        <a:gd name="T28" fmla="*/ 2 w 50"/>
                        <a:gd name="T29" fmla="*/ 13 h 30"/>
                        <a:gd name="T30" fmla="*/ 0 w 50"/>
                        <a:gd name="T31" fmla="*/ 17 h 30"/>
                        <a:gd name="T32" fmla="*/ 2 w 50"/>
                        <a:gd name="T33" fmla="*/ 22 h 30"/>
                        <a:gd name="T34" fmla="*/ 6 w 50"/>
                        <a:gd name="T35" fmla="*/ 24 h 30"/>
                        <a:gd name="T36" fmla="*/ 11 w 50"/>
                        <a:gd name="T37" fmla="*/ 28 h 30"/>
                        <a:gd name="T38" fmla="*/ 17 w 50"/>
                        <a:gd name="T39" fmla="*/ 30 h 30"/>
                        <a:gd name="T40" fmla="*/ 26 w 50"/>
                        <a:gd name="T41" fmla="*/ 30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
                        <a:gd name="T64" fmla="*/ 0 h 30"/>
                        <a:gd name="T65" fmla="*/ 50 w 50"/>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 h="30">
                          <a:moveTo>
                            <a:pt x="26" y="30"/>
                          </a:moveTo>
                          <a:lnTo>
                            <a:pt x="33" y="30"/>
                          </a:lnTo>
                          <a:lnTo>
                            <a:pt x="39" y="28"/>
                          </a:lnTo>
                          <a:lnTo>
                            <a:pt x="45" y="24"/>
                          </a:lnTo>
                          <a:lnTo>
                            <a:pt x="48" y="22"/>
                          </a:lnTo>
                          <a:lnTo>
                            <a:pt x="50" y="17"/>
                          </a:lnTo>
                          <a:lnTo>
                            <a:pt x="48" y="13"/>
                          </a:lnTo>
                          <a:lnTo>
                            <a:pt x="45" y="9"/>
                          </a:lnTo>
                          <a:lnTo>
                            <a:pt x="39" y="4"/>
                          </a:lnTo>
                          <a:lnTo>
                            <a:pt x="33" y="2"/>
                          </a:lnTo>
                          <a:lnTo>
                            <a:pt x="26" y="0"/>
                          </a:lnTo>
                          <a:lnTo>
                            <a:pt x="17" y="2"/>
                          </a:lnTo>
                          <a:lnTo>
                            <a:pt x="11" y="4"/>
                          </a:lnTo>
                          <a:lnTo>
                            <a:pt x="6" y="9"/>
                          </a:lnTo>
                          <a:lnTo>
                            <a:pt x="2" y="13"/>
                          </a:lnTo>
                          <a:lnTo>
                            <a:pt x="0" y="17"/>
                          </a:lnTo>
                          <a:lnTo>
                            <a:pt x="2" y="22"/>
                          </a:lnTo>
                          <a:lnTo>
                            <a:pt x="6" y="24"/>
                          </a:lnTo>
                          <a:lnTo>
                            <a:pt x="11" y="28"/>
                          </a:lnTo>
                          <a:lnTo>
                            <a:pt x="17" y="30"/>
                          </a:lnTo>
                          <a:lnTo>
                            <a:pt x="26" y="3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308" name="Freeform 228"/>
                    <p:cNvSpPr>
                      <a:spLocks/>
                    </p:cNvSpPr>
                    <p:nvPr/>
                  </p:nvSpPr>
                  <p:spPr bwMode="auto">
                    <a:xfrm>
                      <a:off x="1286" y="3331"/>
                      <a:ext cx="338" cy="310"/>
                    </a:xfrm>
                    <a:custGeom>
                      <a:avLst/>
                      <a:gdLst>
                        <a:gd name="T0" fmla="*/ 148 w 338"/>
                        <a:gd name="T1" fmla="*/ 310 h 310"/>
                        <a:gd name="T2" fmla="*/ 108 w 338"/>
                        <a:gd name="T3" fmla="*/ 305 h 310"/>
                        <a:gd name="T4" fmla="*/ 76 w 338"/>
                        <a:gd name="T5" fmla="*/ 293 h 310"/>
                        <a:gd name="T6" fmla="*/ 50 w 338"/>
                        <a:gd name="T7" fmla="*/ 280 h 310"/>
                        <a:gd name="T8" fmla="*/ 32 w 338"/>
                        <a:gd name="T9" fmla="*/ 266 h 310"/>
                        <a:gd name="T10" fmla="*/ 19 w 338"/>
                        <a:gd name="T11" fmla="*/ 249 h 310"/>
                        <a:gd name="T12" fmla="*/ 9 w 338"/>
                        <a:gd name="T13" fmla="*/ 234 h 310"/>
                        <a:gd name="T14" fmla="*/ 4 w 338"/>
                        <a:gd name="T15" fmla="*/ 223 h 310"/>
                        <a:gd name="T16" fmla="*/ 0 w 338"/>
                        <a:gd name="T17" fmla="*/ 214 h 310"/>
                        <a:gd name="T18" fmla="*/ 0 w 338"/>
                        <a:gd name="T19" fmla="*/ 210 h 310"/>
                        <a:gd name="T20" fmla="*/ 0 w 338"/>
                        <a:gd name="T21" fmla="*/ 0 h 310"/>
                        <a:gd name="T22" fmla="*/ 338 w 338"/>
                        <a:gd name="T23" fmla="*/ 2 h 310"/>
                        <a:gd name="T24" fmla="*/ 338 w 338"/>
                        <a:gd name="T25" fmla="*/ 206 h 310"/>
                        <a:gd name="T26" fmla="*/ 330 w 338"/>
                        <a:gd name="T27" fmla="*/ 223 h 310"/>
                        <a:gd name="T28" fmla="*/ 321 w 338"/>
                        <a:gd name="T29" fmla="*/ 238 h 310"/>
                        <a:gd name="T30" fmla="*/ 314 w 338"/>
                        <a:gd name="T31" fmla="*/ 251 h 310"/>
                        <a:gd name="T32" fmla="*/ 308 w 338"/>
                        <a:gd name="T33" fmla="*/ 258 h 310"/>
                        <a:gd name="T34" fmla="*/ 306 w 338"/>
                        <a:gd name="T35" fmla="*/ 262 h 310"/>
                        <a:gd name="T36" fmla="*/ 289 w 338"/>
                        <a:gd name="T37" fmla="*/ 277 h 310"/>
                        <a:gd name="T38" fmla="*/ 267 w 338"/>
                        <a:gd name="T39" fmla="*/ 290 h 310"/>
                        <a:gd name="T40" fmla="*/ 241 w 338"/>
                        <a:gd name="T41" fmla="*/ 297 h 310"/>
                        <a:gd name="T42" fmla="*/ 213 w 338"/>
                        <a:gd name="T43" fmla="*/ 303 h 310"/>
                        <a:gd name="T44" fmla="*/ 189 w 338"/>
                        <a:gd name="T45" fmla="*/ 306 h 310"/>
                        <a:gd name="T46" fmla="*/ 167 w 338"/>
                        <a:gd name="T47" fmla="*/ 308 h 310"/>
                        <a:gd name="T48" fmla="*/ 152 w 338"/>
                        <a:gd name="T49" fmla="*/ 308 h 310"/>
                        <a:gd name="T50" fmla="*/ 148 w 338"/>
                        <a:gd name="T51" fmla="*/ 310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8"/>
                        <a:gd name="T79" fmla="*/ 0 h 310"/>
                        <a:gd name="T80" fmla="*/ 338 w 338"/>
                        <a:gd name="T81" fmla="*/ 310 h 3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8" h="310">
                          <a:moveTo>
                            <a:pt x="148" y="310"/>
                          </a:moveTo>
                          <a:lnTo>
                            <a:pt x="108" y="305"/>
                          </a:lnTo>
                          <a:lnTo>
                            <a:pt x="76" y="293"/>
                          </a:lnTo>
                          <a:lnTo>
                            <a:pt x="50" y="280"/>
                          </a:lnTo>
                          <a:lnTo>
                            <a:pt x="32" y="266"/>
                          </a:lnTo>
                          <a:lnTo>
                            <a:pt x="19" y="249"/>
                          </a:lnTo>
                          <a:lnTo>
                            <a:pt x="9" y="234"/>
                          </a:lnTo>
                          <a:lnTo>
                            <a:pt x="4" y="223"/>
                          </a:lnTo>
                          <a:lnTo>
                            <a:pt x="0" y="214"/>
                          </a:lnTo>
                          <a:lnTo>
                            <a:pt x="0" y="210"/>
                          </a:lnTo>
                          <a:lnTo>
                            <a:pt x="0" y="0"/>
                          </a:lnTo>
                          <a:lnTo>
                            <a:pt x="338" y="2"/>
                          </a:lnTo>
                          <a:lnTo>
                            <a:pt x="338" y="206"/>
                          </a:lnTo>
                          <a:lnTo>
                            <a:pt x="330" y="223"/>
                          </a:lnTo>
                          <a:lnTo>
                            <a:pt x="321" y="238"/>
                          </a:lnTo>
                          <a:lnTo>
                            <a:pt x="314" y="251"/>
                          </a:lnTo>
                          <a:lnTo>
                            <a:pt x="308" y="258"/>
                          </a:lnTo>
                          <a:lnTo>
                            <a:pt x="306" y="262"/>
                          </a:lnTo>
                          <a:lnTo>
                            <a:pt x="289" y="277"/>
                          </a:lnTo>
                          <a:lnTo>
                            <a:pt x="267" y="290"/>
                          </a:lnTo>
                          <a:lnTo>
                            <a:pt x="241" y="297"/>
                          </a:lnTo>
                          <a:lnTo>
                            <a:pt x="213" y="303"/>
                          </a:lnTo>
                          <a:lnTo>
                            <a:pt x="189" y="306"/>
                          </a:lnTo>
                          <a:lnTo>
                            <a:pt x="167" y="308"/>
                          </a:lnTo>
                          <a:lnTo>
                            <a:pt x="152" y="308"/>
                          </a:lnTo>
                          <a:lnTo>
                            <a:pt x="148" y="310"/>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309" name="Freeform 229"/>
                    <p:cNvSpPr>
                      <a:spLocks/>
                    </p:cNvSpPr>
                    <p:nvPr/>
                  </p:nvSpPr>
                  <p:spPr bwMode="auto">
                    <a:xfrm>
                      <a:off x="1286" y="3331"/>
                      <a:ext cx="338" cy="310"/>
                    </a:xfrm>
                    <a:custGeom>
                      <a:avLst/>
                      <a:gdLst>
                        <a:gd name="T0" fmla="*/ 148 w 338"/>
                        <a:gd name="T1" fmla="*/ 310 h 310"/>
                        <a:gd name="T2" fmla="*/ 108 w 338"/>
                        <a:gd name="T3" fmla="*/ 305 h 310"/>
                        <a:gd name="T4" fmla="*/ 76 w 338"/>
                        <a:gd name="T5" fmla="*/ 293 h 310"/>
                        <a:gd name="T6" fmla="*/ 50 w 338"/>
                        <a:gd name="T7" fmla="*/ 280 h 310"/>
                        <a:gd name="T8" fmla="*/ 32 w 338"/>
                        <a:gd name="T9" fmla="*/ 266 h 310"/>
                        <a:gd name="T10" fmla="*/ 19 w 338"/>
                        <a:gd name="T11" fmla="*/ 249 h 310"/>
                        <a:gd name="T12" fmla="*/ 9 w 338"/>
                        <a:gd name="T13" fmla="*/ 234 h 310"/>
                        <a:gd name="T14" fmla="*/ 4 w 338"/>
                        <a:gd name="T15" fmla="*/ 223 h 310"/>
                        <a:gd name="T16" fmla="*/ 0 w 338"/>
                        <a:gd name="T17" fmla="*/ 214 h 310"/>
                        <a:gd name="T18" fmla="*/ 0 w 338"/>
                        <a:gd name="T19" fmla="*/ 210 h 310"/>
                        <a:gd name="T20" fmla="*/ 0 w 338"/>
                        <a:gd name="T21" fmla="*/ 0 h 310"/>
                        <a:gd name="T22" fmla="*/ 338 w 338"/>
                        <a:gd name="T23" fmla="*/ 2 h 310"/>
                        <a:gd name="T24" fmla="*/ 338 w 338"/>
                        <a:gd name="T25" fmla="*/ 206 h 310"/>
                        <a:gd name="T26" fmla="*/ 330 w 338"/>
                        <a:gd name="T27" fmla="*/ 223 h 310"/>
                        <a:gd name="T28" fmla="*/ 321 w 338"/>
                        <a:gd name="T29" fmla="*/ 238 h 310"/>
                        <a:gd name="T30" fmla="*/ 314 w 338"/>
                        <a:gd name="T31" fmla="*/ 251 h 310"/>
                        <a:gd name="T32" fmla="*/ 308 w 338"/>
                        <a:gd name="T33" fmla="*/ 258 h 310"/>
                        <a:gd name="T34" fmla="*/ 306 w 338"/>
                        <a:gd name="T35" fmla="*/ 262 h 310"/>
                        <a:gd name="T36" fmla="*/ 289 w 338"/>
                        <a:gd name="T37" fmla="*/ 277 h 310"/>
                        <a:gd name="T38" fmla="*/ 267 w 338"/>
                        <a:gd name="T39" fmla="*/ 290 h 310"/>
                        <a:gd name="T40" fmla="*/ 241 w 338"/>
                        <a:gd name="T41" fmla="*/ 297 h 310"/>
                        <a:gd name="T42" fmla="*/ 213 w 338"/>
                        <a:gd name="T43" fmla="*/ 303 h 310"/>
                        <a:gd name="T44" fmla="*/ 189 w 338"/>
                        <a:gd name="T45" fmla="*/ 306 h 310"/>
                        <a:gd name="T46" fmla="*/ 167 w 338"/>
                        <a:gd name="T47" fmla="*/ 308 h 310"/>
                        <a:gd name="T48" fmla="*/ 152 w 338"/>
                        <a:gd name="T49" fmla="*/ 308 h 310"/>
                        <a:gd name="T50" fmla="*/ 148 w 338"/>
                        <a:gd name="T51" fmla="*/ 310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8"/>
                        <a:gd name="T79" fmla="*/ 0 h 310"/>
                        <a:gd name="T80" fmla="*/ 338 w 338"/>
                        <a:gd name="T81" fmla="*/ 310 h 3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8" h="310">
                          <a:moveTo>
                            <a:pt x="148" y="310"/>
                          </a:moveTo>
                          <a:lnTo>
                            <a:pt x="108" y="305"/>
                          </a:lnTo>
                          <a:lnTo>
                            <a:pt x="76" y="293"/>
                          </a:lnTo>
                          <a:lnTo>
                            <a:pt x="50" y="280"/>
                          </a:lnTo>
                          <a:lnTo>
                            <a:pt x="32" y="266"/>
                          </a:lnTo>
                          <a:lnTo>
                            <a:pt x="19" y="249"/>
                          </a:lnTo>
                          <a:lnTo>
                            <a:pt x="9" y="234"/>
                          </a:lnTo>
                          <a:lnTo>
                            <a:pt x="4" y="223"/>
                          </a:lnTo>
                          <a:lnTo>
                            <a:pt x="0" y="214"/>
                          </a:lnTo>
                          <a:lnTo>
                            <a:pt x="0" y="210"/>
                          </a:lnTo>
                          <a:lnTo>
                            <a:pt x="0" y="0"/>
                          </a:lnTo>
                          <a:lnTo>
                            <a:pt x="338" y="2"/>
                          </a:lnTo>
                          <a:lnTo>
                            <a:pt x="338" y="206"/>
                          </a:lnTo>
                          <a:lnTo>
                            <a:pt x="330" y="223"/>
                          </a:lnTo>
                          <a:lnTo>
                            <a:pt x="321" y="238"/>
                          </a:lnTo>
                          <a:lnTo>
                            <a:pt x="314" y="251"/>
                          </a:lnTo>
                          <a:lnTo>
                            <a:pt x="308" y="258"/>
                          </a:lnTo>
                          <a:lnTo>
                            <a:pt x="306" y="262"/>
                          </a:lnTo>
                          <a:lnTo>
                            <a:pt x="289" y="277"/>
                          </a:lnTo>
                          <a:lnTo>
                            <a:pt x="267" y="290"/>
                          </a:lnTo>
                          <a:lnTo>
                            <a:pt x="241" y="297"/>
                          </a:lnTo>
                          <a:lnTo>
                            <a:pt x="213" y="303"/>
                          </a:lnTo>
                          <a:lnTo>
                            <a:pt x="189" y="306"/>
                          </a:lnTo>
                          <a:lnTo>
                            <a:pt x="167" y="308"/>
                          </a:lnTo>
                          <a:lnTo>
                            <a:pt x="152" y="308"/>
                          </a:lnTo>
                          <a:lnTo>
                            <a:pt x="148" y="31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310" name="Freeform 230"/>
                    <p:cNvSpPr>
                      <a:spLocks/>
                    </p:cNvSpPr>
                    <p:nvPr/>
                  </p:nvSpPr>
                  <p:spPr bwMode="auto">
                    <a:xfrm>
                      <a:off x="1303" y="3331"/>
                      <a:ext cx="308" cy="308"/>
                    </a:xfrm>
                    <a:custGeom>
                      <a:avLst/>
                      <a:gdLst>
                        <a:gd name="T0" fmla="*/ 137 w 308"/>
                        <a:gd name="T1" fmla="*/ 308 h 308"/>
                        <a:gd name="T2" fmla="*/ 102 w 308"/>
                        <a:gd name="T3" fmla="*/ 305 h 308"/>
                        <a:gd name="T4" fmla="*/ 72 w 308"/>
                        <a:gd name="T5" fmla="*/ 295 h 308"/>
                        <a:gd name="T6" fmla="*/ 48 w 308"/>
                        <a:gd name="T7" fmla="*/ 282 h 308"/>
                        <a:gd name="T8" fmla="*/ 31 w 308"/>
                        <a:gd name="T9" fmla="*/ 269 h 308"/>
                        <a:gd name="T10" fmla="*/ 18 w 308"/>
                        <a:gd name="T11" fmla="*/ 254 h 308"/>
                        <a:gd name="T12" fmla="*/ 9 w 308"/>
                        <a:gd name="T13" fmla="*/ 241 h 308"/>
                        <a:gd name="T14" fmla="*/ 4 w 308"/>
                        <a:gd name="T15" fmla="*/ 230 h 308"/>
                        <a:gd name="T16" fmla="*/ 0 w 308"/>
                        <a:gd name="T17" fmla="*/ 223 h 308"/>
                        <a:gd name="T18" fmla="*/ 0 w 308"/>
                        <a:gd name="T19" fmla="*/ 219 h 308"/>
                        <a:gd name="T20" fmla="*/ 0 w 308"/>
                        <a:gd name="T21" fmla="*/ 0 h 308"/>
                        <a:gd name="T22" fmla="*/ 308 w 308"/>
                        <a:gd name="T23" fmla="*/ 2 h 308"/>
                        <a:gd name="T24" fmla="*/ 308 w 308"/>
                        <a:gd name="T25" fmla="*/ 199 h 308"/>
                        <a:gd name="T26" fmla="*/ 300 w 308"/>
                        <a:gd name="T27" fmla="*/ 214 h 308"/>
                        <a:gd name="T28" fmla="*/ 295 w 308"/>
                        <a:gd name="T29" fmla="*/ 228 h 308"/>
                        <a:gd name="T30" fmla="*/ 287 w 308"/>
                        <a:gd name="T31" fmla="*/ 241 h 308"/>
                        <a:gd name="T32" fmla="*/ 282 w 308"/>
                        <a:gd name="T33" fmla="*/ 249 h 308"/>
                        <a:gd name="T34" fmla="*/ 280 w 308"/>
                        <a:gd name="T35" fmla="*/ 253 h 308"/>
                        <a:gd name="T36" fmla="*/ 265 w 308"/>
                        <a:gd name="T37" fmla="*/ 267 h 308"/>
                        <a:gd name="T38" fmla="*/ 245 w 308"/>
                        <a:gd name="T39" fmla="*/ 279 h 308"/>
                        <a:gd name="T40" fmla="*/ 220 w 308"/>
                        <a:gd name="T41" fmla="*/ 288 h 308"/>
                        <a:gd name="T42" fmla="*/ 196 w 308"/>
                        <a:gd name="T43" fmla="*/ 295 h 308"/>
                        <a:gd name="T44" fmla="*/ 174 w 308"/>
                        <a:gd name="T45" fmla="*/ 301 h 308"/>
                        <a:gd name="T46" fmla="*/ 156 w 308"/>
                        <a:gd name="T47" fmla="*/ 305 h 308"/>
                        <a:gd name="T48" fmla="*/ 143 w 308"/>
                        <a:gd name="T49" fmla="*/ 308 h 308"/>
                        <a:gd name="T50" fmla="*/ 137 w 308"/>
                        <a:gd name="T51" fmla="*/ 308 h 3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8"/>
                        <a:gd name="T79" fmla="*/ 0 h 308"/>
                        <a:gd name="T80" fmla="*/ 308 w 308"/>
                        <a:gd name="T81" fmla="*/ 308 h 3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8" h="308">
                          <a:moveTo>
                            <a:pt x="137" y="308"/>
                          </a:moveTo>
                          <a:lnTo>
                            <a:pt x="102" y="305"/>
                          </a:lnTo>
                          <a:lnTo>
                            <a:pt x="72" y="295"/>
                          </a:lnTo>
                          <a:lnTo>
                            <a:pt x="48" y="282"/>
                          </a:lnTo>
                          <a:lnTo>
                            <a:pt x="31" y="269"/>
                          </a:lnTo>
                          <a:lnTo>
                            <a:pt x="18" y="254"/>
                          </a:lnTo>
                          <a:lnTo>
                            <a:pt x="9" y="241"/>
                          </a:lnTo>
                          <a:lnTo>
                            <a:pt x="4" y="230"/>
                          </a:lnTo>
                          <a:lnTo>
                            <a:pt x="0" y="223"/>
                          </a:lnTo>
                          <a:lnTo>
                            <a:pt x="0" y="219"/>
                          </a:lnTo>
                          <a:lnTo>
                            <a:pt x="0" y="0"/>
                          </a:lnTo>
                          <a:lnTo>
                            <a:pt x="308" y="2"/>
                          </a:lnTo>
                          <a:lnTo>
                            <a:pt x="308" y="199"/>
                          </a:lnTo>
                          <a:lnTo>
                            <a:pt x="300" y="214"/>
                          </a:lnTo>
                          <a:lnTo>
                            <a:pt x="295" y="228"/>
                          </a:lnTo>
                          <a:lnTo>
                            <a:pt x="287" y="241"/>
                          </a:lnTo>
                          <a:lnTo>
                            <a:pt x="282" y="249"/>
                          </a:lnTo>
                          <a:lnTo>
                            <a:pt x="280" y="253"/>
                          </a:lnTo>
                          <a:lnTo>
                            <a:pt x="265" y="267"/>
                          </a:lnTo>
                          <a:lnTo>
                            <a:pt x="245" y="279"/>
                          </a:lnTo>
                          <a:lnTo>
                            <a:pt x="220" y="288"/>
                          </a:lnTo>
                          <a:lnTo>
                            <a:pt x="196" y="295"/>
                          </a:lnTo>
                          <a:lnTo>
                            <a:pt x="174" y="301"/>
                          </a:lnTo>
                          <a:lnTo>
                            <a:pt x="156" y="305"/>
                          </a:lnTo>
                          <a:lnTo>
                            <a:pt x="143" y="308"/>
                          </a:lnTo>
                          <a:lnTo>
                            <a:pt x="137" y="308"/>
                          </a:lnTo>
                          <a:close/>
                        </a:path>
                      </a:pathLst>
                    </a:custGeom>
                    <a:solidFill>
                      <a:srgbClr val="1A1A1A"/>
                    </a:solidFill>
                    <a:ln w="0">
                      <a:solidFill>
                        <a:srgbClr val="1A1A1A"/>
                      </a:solidFill>
                      <a:round/>
                      <a:headEnd/>
                      <a:tailEnd/>
                    </a:ln>
                  </p:spPr>
                  <p:txBody>
                    <a:bodyPr/>
                    <a:lstStyle/>
                    <a:p>
                      <a:pPr defTabSz="457200"/>
                      <a:endParaRPr lang="en-US" dirty="0">
                        <a:solidFill>
                          <a:prstClr val="black"/>
                        </a:solidFill>
                      </a:endParaRPr>
                    </a:p>
                  </p:txBody>
                </p:sp>
                <p:sp>
                  <p:nvSpPr>
                    <p:cNvPr id="9311" name="Freeform 231"/>
                    <p:cNvSpPr>
                      <a:spLocks/>
                    </p:cNvSpPr>
                    <p:nvPr/>
                  </p:nvSpPr>
                  <p:spPr bwMode="auto">
                    <a:xfrm>
                      <a:off x="1320" y="3331"/>
                      <a:ext cx="278" cy="306"/>
                    </a:xfrm>
                    <a:custGeom>
                      <a:avLst/>
                      <a:gdLst>
                        <a:gd name="T0" fmla="*/ 127 w 278"/>
                        <a:gd name="T1" fmla="*/ 306 h 306"/>
                        <a:gd name="T2" fmla="*/ 94 w 278"/>
                        <a:gd name="T3" fmla="*/ 303 h 306"/>
                        <a:gd name="T4" fmla="*/ 66 w 278"/>
                        <a:gd name="T5" fmla="*/ 295 h 306"/>
                        <a:gd name="T6" fmla="*/ 46 w 278"/>
                        <a:gd name="T7" fmla="*/ 286 h 306"/>
                        <a:gd name="T8" fmla="*/ 29 w 278"/>
                        <a:gd name="T9" fmla="*/ 273 h 306"/>
                        <a:gd name="T10" fmla="*/ 16 w 278"/>
                        <a:gd name="T11" fmla="*/ 260 h 306"/>
                        <a:gd name="T12" fmla="*/ 9 w 278"/>
                        <a:gd name="T13" fmla="*/ 249 h 306"/>
                        <a:gd name="T14" fmla="*/ 3 w 278"/>
                        <a:gd name="T15" fmla="*/ 238 h 306"/>
                        <a:gd name="T16" fmla="*/ 1 w 278"/>
                        <a:gd name="T17" fmla="*/ 232 h 306"/>
                        <a:gd name="T18" fmla="*/ 0 w 278"/>
                        <a:gd name="T19" fmla="*/ 228 h 306"/>
                        <a:gd name="T20" fmla="*/ 0 w 278"/>
                        <a:gd name="T21" fmla="*/ 0 h 306"/>
                        <a:gd name="T22" fmla="*/ 278 w 278"/>
                        <a:gd name="T23" fmla="*/ 2 h 306"/>
                        <a:gd name="T24" fmla="*/ 278 w 278"/>
                        <a:gd name="T25" fmla="*/ 191 h 306"/>
                        <a:gd name="T26" fmla="*/ 272 w 278"/>
                        <a:gd name="T27" fmla="*/ 206 h 306"/>
                        <a:gd name="T28" fmla="*/ 267 w 278"/>
                        <a:gd name="T29" fmla="*/ 219 h 306"/>
                        <a:gd name="T30" fmla="*/ 261 w 278"/>
                        <a:gd name="T31" fmla="*/ 232 h 306"/>
                        <a:gd name="T32" fmla="*/ 255 w 278"/>
                        <a:gd name="T33" fmla="*/ 240 h 306"/>
                        <a:gd name="T34" fmla="*/ 254 w 278"/>
                        <a:gd name="T35" fmla="*/ 243 h 306"/>
                        <a:gd name="T36" fmla="*/ 241 w 278"/>
                        <a:gd name="T37" fmla="*/ 256 h 306"/>
                        <a:gd name="T38" fmla="*/ 222 w 278"/>
                        <a:gd name="T39" fmla="*/ 269 h 306"/>
                        <a:gd name="T40" fmla="*/ 202 w 278"/>
                        <a:gd name="T41" fmla="*/ 280 h 306"/>
                        <a:gd name="T42" fmla="*/ 179 w 278"/>
                        <a:gd name="T43" fmla="*/ 290 h 306"/>
                        <a:gd name="T44" fmla="*/ 159 w 278"/>
                        <a:gd name="T45" fmla="*/ 297 h 306"/>
                        <a:gd name="T46" fmla="*/ 142 w 278"/>
                        <a:gd name="T47" fmla="*/ 303 h 306"/>
                        <a:gd name="T48" fmla="*/ 131 w 278"/>
                        <a:gd name="T49" fmla="*/ 306 h 306"/>
                        <a:gd name="T50" fmla="*/ 127 w 278"/>
                        <a:gd name="T51" fmla="*/ 306 h 3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8"/>
                        <a:gd name="T79" fmla="*/ 0 h 306"/>
                        <a:gd name="T80" fmla="*/ 278 w 278"/>
                        <a:gd name="T81" fmla="*/ 306 h 3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8" h="306">
                          <a:moveTo>
                            <a:pt x="127" y="306"/>
                          </a:moveTo>
                          <a:lnTo>
                            <a:pt x="94" y="303"/>
                          </a:lnTo>
                          <a:lnTo>
                            <a:pt x="66" y="295"/>
                          </a:lnTo>
                          <a:lnTo>
                            <a:pt x="46" y="286"/>
                          </a:lnTo>
                          <a:lnTo>
                            <a:pt x="29" y="273"/>
                          </a:lnTo>
                          <a:lnTo>
                            <a:pt x="16" y="260"/>
                          </a:lnTo>
                          <a:lnTo>
                            <a:pt x="9" y="249"/>
                          </a:lnTo>
                          <a:lnTo>
                            <a:pt x="3" y="238"/>
                          </a:lnTo>
                          <a:lnTo>
                            <a:pt x="1" y="232"/>
                          </a:lnTo>
                          <a:lnTo>
                            <a:pt x="0" y="228"/>
                          </a:lnTo>
                          <a:lnTo>
                            <a:pt x="0" y="0"/>
                          </a:lnTo>
                          <a:lnTo>
                            <a:pt x="278" y="2"/>
                          </a:lnTo>
                          <a:lnTo>
                            <a:pt x="278" y="191"/>
                          </a:lnTo>
                          <a:lnTo>
                            <a:pt x="272" y="206"/>
                          </a:lnTo>
                          <a:lnTo>
                            <a:pt x="267" y="219"/>
                          </a:lnTo>
                          <a:lnTo>
                            <a:pt x="261" y="232"/>
                          </a:lnTo>
                          <a:lnTo>
                            <a:pt x="255" y="240"/>
                          </a:lnTo>
                          <a:lnTo>
                            <a:pt x="254" y="243"/>
                          </a:lnTo>
                          <a:lnTo>
                            <a:pt x="241" y="256"/>
                          </a:lnTo>
                          <a:lnTo>
                            <a:pt x="222" y="269"/>
                          </a:lnTo>
                          <a:lnTo>
                            <a:pt x="202" y="280"/>
                          </a:lnTo>
                          <a:lnTo>
                            <a:pt x="179" y="290"/>
                          </a:lnTo>
                          <a:lnTo>
                            <a:pt x="159" y="297"/>
                          </a:lnTo>
                          <a:lnTo>
                            <a:pt x="142" y="303"/>
                          </a:lnTo>
                          <a:lnTo>
                            <a:pt x="131" y="306"/>
                          </a:lnTo>
                          <a:lnTo>
                            <a:pt x="127" y="306"/>
                          </a:lnTo>
                          <a:close/>
                        </a:path>
                      </a:pathLst>
                    </a:custGeom>
                    <a:solidFill>
                      <a:srgbClr val="333333"/>
                    </a:solidFill>
                    <a:ln w="0">
                      <a:solidFill>
                        <a:srgbClr val="333333"/>
                      </a:solidFill>
                      <a:round/>
                      <a:headEnd/>
                      <a:tailEnd/>
                    </a:ln>
                  </p:spPr>
                  <p:txBody>
                    <a:bodyPr/>
                    <a:lstStyle/>
                    <a:p>
                      <a:pPr defTabSz="457200"/>
                      <a:endParaRPr lang="en-US" dirty="0">
                        <a:solidFill>
                          <a:prstClr val="black"/>
                        </a:solidFill>
                      </a:endParaRPr>
                    </a:p>
                  </p:txBody>
                </p:sp>
                <p:sp>
                  <p:nvSpPr>
                    <p:cNvPr id="9312" name="Freeform 232"/>
                    <p:cNvSpPr>
                      <a:spLocks/>
                    </p:cNvSpPr>
                    <p:nvPr/>
                  </p:nvSpPr>
                  <p:spPr bwMode="auto">
                    <a:xfrm>
                      <a:off x="1338" y="3331"/>
                      <a:ext cx="249" cy="306"/>
                    </a:xfrm>
                    <a:custGeom>
                      <a:avLst/>
                      <a:gdLst>
                        <a:gd name="T0" fmla="*/ 115 w 249"/>
                        <a:gd name="T1" fmla="*/ 306 h 306"/>
                        <a:gd name="T2" fmla="*/ 82 w 249"/>
                        <a:gd name="T3" fmla="*/ 303 h 306"/>
                        <a:gd name="T4" fmla="*/ 56 w 249"/>
                        <a:gd name="T5" fmla="*/ 295 h 306"/>
                        <a:gd name="T6" fmla="*/ 35 w 249"/>
                        <a:gd name="T7" fmla="*/ 284 h 306"/>
                        <a:gd name="T8" fmla="*/ 20 w 249"/>
                        <a:gd name="T9" fmla="*/ 271 h 306"/>
                        <a:gd name="T10" fmla="*/ 11 w 249"/>
                        <a:gd name="T11" fmla="*/ 260 h 306"/>
                        <a:gd name="T12" fmla="*/ 4 w 249"/>
                        <a:gd name="T13" fmla="*/ 249 h 306"/>
                        <a:gd name="T14" fmla="*/ 0 w 249"/>
                        <a:gd name="T15" fmla="*/ 241 h 306"/>
                        <a:gd name="T16" fmla="*/ 0 w 249"/>
                        <a:gd name="T17" fmla="*/ 240 h 306"/>
                        <a:gd name="T18" fmla="*/ 0 w 249"/>
                        <a:gd name="T19" fmla="*/ 0 h 306"/>
                        <a:gd name="T20" fmla="*/ 249 w 249"/>
                        <a:gd name="T21" fmla="*/ 2 h 306"/>
                        <a:gd name="T22" fmla="*/ 249 w 249"/>
                        <a:gd name="T23" fmla="*/ 186 h 306"/>
                        <a:gd name="T24" fmla="*/ 243 w 249"/>
                        <a:gd name="T25" fmla="*/ 197 h 306"/>
                        <a:gd name="T26" fmla="*/ 237 w 249"/>
                        <a:gd name="T27" fmla="*/ 210 h 306"/>
                        <a:gd name="T28" fmla="*/ 232 w 249"/>
                        <a:gd name="T29" fmla="*/ 223 h 306"/>
                        <a:gd name="T30" fmla="*/ 228 w 249"/>
                        <a:gd name="T31" fmla="*/ 230 h 306"/>
                        <a:gd name="T32" fmla="*/ 226 w 249"/>
                        <a:gd name="T33" fmla="*/ 234 h 306"/>
                        <a:gd name="T34" fmla="*/ 215 w 249"/>
                        <a:gd name="T35" fmla="*/ 245 h 306"/>
                        <a:gd name="T36" fmla="*/ 198 w 249"/>
                        <a:gd name="T37" fmla="*/ 258 h 306"/>
                        <a:gd name="T38" fmla="*/ 180 w 249"/>
                        <a:gd name="T39" fmla="*/ 271 h 306"/>
                        <a:gd name="T40" fmla="*/ 161 w 249"/>
                        <a:gd name="T41" fmla="*/ 282 h 306"/>
                        <a:gd name="T42" fmla="*/ 145 w 249"/>
                        <a:gd name="T43" fmla="*/ 292 h 306"/>
                        <a:gd name="T44" fmla="*/ 130 w 249"/>
                        <a:gd name="T45" fmla="*/ 299 h 306"/>
                        <a:gd name="T46" fmla="*/ 119 w 249"/>
                        <a:gd name="T47" fmla="*/ 305 h 306"/>
                        <a:gd name="T48" fmla="*/ 115 w 249"/>
                        <a:gd name="T49" fmla="*/ 306 h 3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9"/>
                        <a:gd name="T76" fmla="*/ 0 h 306"/>
                        <a:gd name="T77" fmla="*/ 249 w 249"/>
                        <a:gd name="T78" fmla="*/ 306 h 30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9" h="306">
                          <a:moveTo>
                            <a:pt x="115" y="306"/>
                          </a:moveTo>
                          <a:lnTo>
                            <a:pt x="82" y="303"/>
                          </a:lnTo>
                          <a:lnTo>
                            <a:pt x="56" y="295"/>
                          </a:lnTo>
                          <a:lnTo>
                            <a:pt x="35" y="284"/>
                          </a:lnTo>
                          <a:lnTo>
                            <a:pt x="20" y="271"/>
                          </a:lnTo>
                          <a:lnTo>
                            <a:pt x="11" y="260"/>
                          </a:lnTo>
                          <a:lnTo>
                            <a:pt x="4" y="249"/>
                          </a:lnTo>
                          <a:lnTo>
                            <a:pt x="0" y="241"/>
                          </a:lnTo>
                          <a:lnTo>
                            <a:pt x="0" y="240"/>
                          </a:lnTo>
                          <a:lnTo>
                            <a:pt x="0" y="0"/>
                          </a:lnTo>
                          <a:lnTo>
                            <a:pt x="249" y="2"/>
                          </a:lnTo>
                          <a:lnTo>
                            <a:pt x="249" y="186"/>
                          </a:lnTo>
                          <a:lnTo>
                            <a:pt x="243" y="197"/>
                          </a:lnTo>
                          <a:lnTo>
                            <a:pt x="237" y="210"/>
                          </a:lnTo>
                          <a:lnTo>
                            <a:pt x="232" y="223"/>
                          </a:lnTo>
                          <a:lnTo>
                            <a:pt x="228" y="230"/>
                          </a:lnTo>
                          <a:lnTo>
                            <a:pt x="226" y="234"/>
                          </a:lnTo>
                          <a:lnTo>
                            <a:pt x="215" y="245"/>
                          </a:lnTo>
                          <a:lnTo>
                            <a:pt x="198" y="258"/>
                          </a:lnTo>
                          <a:lnTo>
                            <a:pt x="180" y="271"/>
                          </a:lnTo>
                          <a:lnTo>
                            <a:pt x="161" y="282"/>
                          </a:lnTo>
                          <a:lnTo>
                            <a:pt x="145" y="292"/>
                          </a:lnTo>
                          <a:lnTo>
                            <a:pt x="130" y="299"/>
                          </a:lnTo>
                          <a:lnTo>
                            <a:pt x="119" y="305"/>
                          </a:lnTo>
                          <a:lnTo>
                            <a:pt x="115" y="306"/>
                          </a:lnTo>
                          <a:close/>
                        </a:path>
                      </a:pathLst>
                    </a:custGeom>
                    <a:solidFill>
                      <a:srgbClr val="4D4D4D"/>
                    </a:solidFill>
                    <a:ln w="0">
                      <a:solidFill>
                        <a:srgbClr val="4D4D4D"/>
                      </a:solidFill>
                      <a:round/>
                      <a:headEnd/>
                      <a:tailEnd/>
                    </a:ln>
                  </p:spPr>
                  <p:txBody>
                    <a:bodyPr/>
                    <a:lstStyle/>
                    <a:p>
                      <a:pPr defTabSz="457200"/>
                      <a:endParaRPr lang="en-US" dirty="0">
                        <a:solidFill>
                          <a:prstClr val="black"/>
                        </a:solidFill>
                      </a:endParaRPr>
                    </a:p>
                  </p:txBody>
                </p:sp>
                <p:sp>
                  <p:nvSpPr>
                    <p:cNvPr id="9313" name="Freeform 233"/>
                    <p:cNvSpPr>
                      <a:spLocks/>
                    </p:cNvSpPr>
                    <p:nvPr/>
                  </p:nvSpPr>
                  <p:spPr bwMode="auto">
                    <a:xfrm>
                      <a:off x="1355" y="3333"/>
                      <a:ext cx="219" cy="303"/>
                    </a:xfrm>
                    <a:custGeom>
                      <a:avLst/>
                      <a:gdLst>
                        <a:gd name="T0" fmla="*/ 105 w 219"/>
                        <a:gd name="T1" fmla="*/ 303 h 303"/>
                        <a:gd name="T2" fmla="*/ 76 w 219"/>
                        <a:gd name="T3" fmla="*/ 301 h 303"/>
                        <a:gd name="T4" fmla="*/ 52 w 219"/>
                        <a:gd name="T5" fmla="*/ 293 h 303"/>
                        <a:gd name="T6" fmla="*/ 33 w 219"/>
                        <a:gd name="T7" fmla="*/ 284 h 303"/>
                        <a:gd name="T8" fmla="*/ 20 w 219"/>
                        <a:gd name="T9" fmla="*/ 275 h 303"/>
                        <a:gd name="T10" fmla="*/ 11 w 219"/>
                        <a:gd name="T11" fmla="*/ 264 h 303"/>
                        <a:gd name="T12" fmla="*/ 3 w 219"/>
                        <a:gd name="T13" fmla="*/ 254 h 303"/>
                        <a:gd name="T14" fmla="*/ 2 w 219"/>
                        <a:gd name="T15" fmla="*/ 249 h 303"/>
                        <a:gd name="T16" fmla="*/ 0 w 219"/>
                        <a:gd name="T17" fmla="*/ 247 h 303"/>
                        <a:gd name="T18" fmla="*/ 0 w 219"/>
                        <a:gd name="T19" fmla="*/ 0 h 303"/>
                        <a:gd name="T20" fmla="*/ 219 w 219"/>
                        <a:gd name="T21" fmla="*/ 0 h 303"/>
                        <a:gd name="T22" fmla="*/ 219 w 219"/>
                        <a:gd name="T23" fmla="*/ 176 h 303"/>
                        <a:gd name="T24" fmla="*/ 215 w 219"/>
                        <a:gd name="T25" fmla="*/ 188 h 303"/>
                        <a:gd name="T26" fmla="*/ 209 w 219"/>
                        <a:gd name="T27" fmla="*/ 201 h 303"/>
                        <a:gd name="T28" fmla="*/ 206 w 219"/>
                        <a:gd name="T29" fmla="*/ 210 h 303"/>
                        <a:gd name="T30" fmla="*/ 202 w 219"/>
                        <a:gd name="T31" fmla="*/ 219 h 303"/>
                        <a:gd name="T32" fmla="*/ 200 w 219"/>
                        <a:gd name="T33" fmla="*/ 223 h 303"/>
                        <a:gd name="T34" fmla="*/ 191 w 219"/>
                        <a:gd name="T35" fmla="*/ 234 h 303"/>
                        <a:gd name="T36" fmla="*/ 176 w 219"/>
                        <a:gd name="T37" fmla="*/ 247 h 303"/>
                        <a:gd name="T38" fmla="*/ 161 w 219"/>
                        <a:gd name="T39" fmla="*/ 260 h 303"/>
                        <a:gd name="T40" fmla="*/ 144 w 219"/>
                        <a:gd name="T41" fmla="*/ 273 h 303"/>
                        <a:gd name="T42" fmla="*/ 130 w 219"/>
                        <a:gd name="T43" fmla="*/ 284 h 303"/>
                        <a:gd name="T44" fmla="*/ 117 w 219"/>
                        <a:gd name="T45" fmla="*/ 295 h 303"/>
                        <a:gd name="T46" fmla="*/ 109 w 219"/>
                        <a:gd name="T47" fmla="*/ 301 h 303"/>
                        <a:gd name="T48" fmla="*/ 105 w 219"/>
                        <a:gd name="T49" fmla="*/ 303 h 3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9"/>
                        <a:gd name="T76" fmla="*/ 0 h 303"/>
                        <a:gd name="T77" fmla="*/ 219 w 219"/>
                        <a:gd name="T78" fmla="*/ 303 h 3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9" h="303">
                          <a:moveTo>
                            <a:pt x="105" y="303"/>
                          </a:moveTo>
                          <a:lnTo>
                            <a:pt x="76" y="301"/>
                          </a:lnTo>
                          <a:lnTo>
                            <a:pt x="52" y="293"/>
                          </a:lnTo>
                          <a:lnTo>
                            <a:pt x="33" y="284"/>
                          </a:lnTo>
                          <a:lnTo>
                            <a:pt x="20" y="275"/>
                          </a:lnTo>
                          <a:lnTo>
                            <a:pt x="11" y="264"/>
                          </a:lnTo>
                          <a:lnTo>
                            <a:pt x="3" y="254"/>
                          </a:lnTo>
                          <a:lnTo>
                            <a:pt x="2" y="249"/>
                          </a:lnTo>
                          <a:lnTo>
                            <a:pt x="0" y="247"/>
                          </a:lnTo>
                          <a:lnTo>
                            <a:pt x="0" y="0"/>
                          </a:lnTo>
                          <a:lnTo>
                            <a:pt x="219" y="0"/>
                          </a:lnTo>
                          <a:lnTo>
                            <a:pt x="219" y="176"/>
                          </a:lnTo>
                          <a:lnTo>
                            <a:pt x="215" y="188"/>
                          </a:lnTo>
                          <a:lnTo>
                            <a:pt x="209" y="201"/>
                          </a:lnTo>
                          <a:lnTo>
                            <a:pt x="206" y="210"/>
                          </a:lnTo>
                          <a:lnTo>
                            <a:pt x="202" y="219"/>
                          </a:lnTo>
                          <a:lnTo>
                            <a:pt x="200" y="223"/>
                          </a:lnTo>
                          <a:lnTo>
                            <a:pt x="191" y="234"/>
                          </a:lnTo>
                          <a:lnTo>
                            <a:pt x="176" y="247"/>
                          </a:lnTo>
                          <a:lnTo>
                            <a:pt x="161" y="260"/>
                          </a:lnTo>
                          <a:lnTo>
                            <a:pt x="144" y="273"/>
                          </a:lnTo>
                          <a:lnTo>
                            <a:pt x="130" y="284"/>
                          </a:lnTo>
                          <a:lnTo>
                            <a:pt x="117" y="295"/>
                          </a:lnTo>
                          <a:lnTo>
                            <a:pt x="109" y="301"/>
                          </a:lnTo>
                          <a:lnTo>
                            <a:pt x="105" y="303"/>
                          </a:lnTo>
                          <a:close/>
                        </a:path>
                      </a:pathLst>
                    </a:custGeom>
                    <a:solidFill>
                      <a:srgbClr val="666666"/>
                    </a:solidFill>
                    <a:ln w="0">
                      <a:solidFill>
                        <a:srgbClr val="666666"/>
                      </a:solidFill>
                      <a:round/>
                      <a:headEnd/>
                      <a:tailEnd/>
                    </a:ln>
                  </p:spPr>
                  <p:txBody>
                    <a:bodyPr/>
                    <a:lstStyle/>
                    <a:p>
                      <a:pPr defTabSz="457200"/>
                      <a:endParaRPr lang="en-US" dirty="0">
                        <a:solidFill>
                          <a:prstClr val="black"/>
                        </a:solidFill>
                      </a:endParaRPr>
                    </a:p>
                  </p:txBody>
                </p:sp>
                <p:sp>
                  <p:nvSpPr>
                    <p:cNvPr id="9314" name="Freeform 234"/>
                    <p:cNvSpPr>
                      <a:spLocks/>
                    </p:cNvSpPr>
                    <p:nvPr/>
                  </p:nvSpPr>
                  <p:spPr bwMode="auto">
                    <a:xfrm>
                      <a:off x="1373" y="3333"/>
                      <a:ext cx="189" cy="303"/>
                    </a:xfrm>
                    <a:custGeom>
                      <a:avLst/>
                      <a:gdLst>
                        <a:gd name="T0" fmla="*/ 95 w 189"/>
                        <a:gd name="T1" fmla="*/ 303 h 303"/>
                        <a:gd name="T2" fmla="*/ 65 w 189"/>
                        <a:gd name="T3" fmla="*/ 299 h 303"/>
                        <a:gd name="T4" fmla="*/ 41 w 189"/>
                        <a:gd name="T5" fmla="*/ 293 h 303"/>
                        <a:gd name="T6" fmla="*/ 24 w 189"/>
                        <a:gd name="T7" fmla="*/ 284 h 303"/>
                        <a:gd name="T8" fmla="*/ 11 w 189"/>
                        <a:gd name="T9" fmla="*/ 275 h 303"/>
                        <a:gd name="T10" fmla="*/ 4 w 189"/>
                        <a:gd name="T11" fmla="*/ 265 h 303"/>
                        <a:gd name="T12" fmla="*/ 0 w 189"/>
                        <a:gd name="T13" fmla="*/ 258 h 303"/>
                        <a:gd name="T14" fmla="*/ 0 w 189"/>
                        <a:gd name="T15" fmla="*/ 256 h 303"/>
                        <a:gd name="T16" fmla="*/ 0 w 189"/>
                        <a:gd name="T17" fmla="*/ 0 h 303"/>
                        <a:gd name="T18" fmla="*/ 189 w 189"/>
                        <a:gd name="T19" fmla="*/ 0 h 303"/>
                        <a:gd name="T20" fmla="*/ 189 w 189"/>
                        <a:gd name="T21" fmla="*/ 169 h 303"/>
                        <a:gd name="T22" fmla="*/ 184 w 189"/>
                        <a:gd name="T23" fmla="*/ 182 h 303"/>
                        <a:gd name="T24" fmla="*/ 178 w 189"/>
                        <a:gd name="T25" fmla="*/ 197 h 303"/>
                        <a:gd name="T26" fmla="*/ 175 w 189"/>
                        <a:gd name="T27" fmla="*/ 208 h 303"/>
                        <a:gd name="T28" fmla="*/ 173 w 189"/>
                        <a:gd name="T29" fmla="*/ 212 h 303"/>
                        <a:gd name="T30" fmla="*/ 165 w 189"/>
                        <a:gd name="T31" fmla="*/ 223 h 303"/>
                        <a:gd name="T32" fmla="*/ 154 w 189"/>
                        <a:gd name="T33" fmla="*/ 236 h 303"/>
                        <a:gd name="T34" fmla="*/ 141 w 189"/>
                        <a:gd name="T35" fmla="*/ 251 h 303"/>
                        <a:gd name="T36" fmla="*/ 126 w 189"/>
                        <a:gd name="T37" fmla="*/ 265 h 303"/>
                        <a:gd name="T38" fmla="*/ 115 w 189"/>
                        <a:gd name="T39" fmla="*/ 280 h 303"/>
                        <a:gd name="T40" fmla="*/ 104 w 189"/>
                        <a:gd name="T41" fmla="*/ 291 h 303"/>
                        <a:gd name="T42" fmla="*/ 97 w 189"/>
                        <a:gd name="T43" fmla="*/ 299 h 303"/>
                        <a:gd name="T44" fmla="*/ 95 w 189"/>
                        <a:gd name="T45" fmla="*/ 303 h 3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9"/>
                        <a:gd name="T70" fmla="*/ 0 h 303"/>
                        <a:gd name="T71" fmla="*/ 189 w 189"/>
                        <a:gd name="T72" fmla="*/ 303 h 3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9" h="303">
                          <a:moveTo>
                            <a:pt x="95" y="303"/>
                          </a:moveTo>
                          <a:lnTo>
                            <a:pt x="65" y="299"/>
                          </a:lnTo>
                          <a:lnTo>
                            <a:pt x="41" y="293"/>
                          </a:lnTo>
                          <a:lnTo>
                            <a:pt x="24" y="284"/>
                          </a:lnTo>
                          <a:lnTo>
                            <a:pt x="11" y="275"/>
                          </a:lnTo>
                          <a:lnTo>
                            <a:pt x="4" y="265"/>
                          </a:lnTo>
                          <a:lnTo>
                            <a:pt x="0" y="258"/>
                          </a:lnTo>
                          <a:lnTo>
                            <a:pt x="0" y="256"/>
                          </a:lnTo>
                          <a:lnTo>
                            <a:pt x="0" y="0"/>
                          </a:lnTo>
                          <a:lnTo>
                            <a:pt x="189" y="0"/>
                          </a:lnTo>
                          <a:lnTo>
                            <a:pt x="189" y="169"/>
                          </a:lnTo>
                          <a:lnTo>
                            <a:pt x="184" y="182"/>
                          </a:lnTo>
                          <a:lnTo>
                            <a:pt x="178" y="197"/>
                          </a:lnTo>
                          <a:lnTo>
                            <a:pt x="175" y="208"/>
                          </a:lnTo>
                          <a:lnTo>
                            <a:pt x="173" y="212"/>
                          </a:lnTo>
                          <a:lnTo>
                            <a:pt x="165" y="223"/>
                          </a:lnTo>
                          <a:lnTo>
                            <a:pt x="154" y="236"/>
                          </a:lnTo>
                          <a:lnTo>
                            <a:pt x="141" y="251"/>
                          </a:lnTo>
                          <a:lnTo>
                            <a:pt x="126" y="265"/>
                          </a:lnTo>
                          <a:lnTo>
                            <a:pt x="115" y="280"/>
                          </a:lnTo>
                          <a:lnTo>
                            <a:pt x="104" y="291"/>
                          </a:lnTo>
                          <a:lnTo>
                            <a:pt x="97" y="299"/>
                          </a:lnTo>
                          <a:lnTo>
                            <a:pt x="95" y="303"/>
                          </a:lnTo>
                          <a:close/>
                        </a:path>
                      </a:pathLst>
                    </a:custGeom>
                    <a:solidFill>
                      <a:srgbClr val="808080"/>
                    </a:solidFill>
                    <a:ln w="0">
                      <a:solidFill>
                        <a:srgbClr val="808080"/>
                      </a:solidFill>
                      <a:round/>
                      <a:headEnd/>
                      <a:tailEnd/>
                    </a:ln>
                  </p:spPr>
                  <p:txBody>
                    <a:bodyPr/>
                    <a:lstStyle/>
                    <a:p>
                      <a:pPr defTabSz="457200"/>
                      <a:endParaRPr lang="en-US" dirty="0">
                        <a:solidFill>
                          <a:prstClr val="black"/>
                        </a:solidFill>
                      </a:endParaRPr>
                    </a:p>
                  </p:txBody>
                </p:sp>
                <p:sp>
                  <p:nvSpPr>
                    <p:cNvPr id="9315" name="Freeform 235"/>
                    <p:cNvSpPr>
                      <a:spLocks/>
                    </p:cNvSpPr>
                    <p:nvPr/>
                  </p:nvSpPr>
                  <p:spPr bwMode="auto">
                    <a:xfrm>
                      <a:off x="1390" y="3333"/>
                      <a:ext cx="159" cy="301"/>
                    </a:xfrm>
                    <a:custGeom>
                      <a:avLst/>
                      <a:gdLst>
                        <a:gd name="T0" fmla="*/ 83 w 159"/>
                        <a:gd name="T1" fmla="*/ 301 h 301"/>
                        <a:gd name="T2" fmla="*/ 54 w 159"/>
                        <a:gd name="T3" fmla="*/ 299 h 301"/>
                        <a:gd name="T4" fmla="*/ 32 w 159"/>
                        <a:gd name="T5" fmla="*/ 293 h 301"/>
                        <a:gd name="T6" fmla="*/ 17 w 159"/>
                        <a:gd name="T7" fmla="*/ 284 h 301"/>
                        <a:gd name="T8" fmla="*/ 7 w 159"/>
                        <a:gd name="T9" fmla="*/ 275 h 301"/>
                        <a:gd name="T10" fmla="*/ 2 w 159"/>
                        <a:gd name="T11" fmla="*/ 267 h 301"/>
                        <a:gd name="T12" fmla="*/ 0 w 159"/>
                        <a:gd name="T13" fmla="*/ 265 h 301"/>
                        <a:gd name="T14" fmla="*/ 0 w 159"/>
                        <a:gd name="T15" fmla="*/ 0 h 301"/>
                        <a:gd name="T16" fmla="*/ 159 w 159"/>
                        <a:gd name="T17" fmla="*/ 0 h 301"/>
                        <a:gd name="T18" fmla="*/ 159 w 159"/>
                        <a:gd name="T19" fmla="*/ 162 h 301"/>
                        <a:gd name="T20" fmla="*/ 156 w 159"/>
                        <a:gd name="T21" fmla="*/ 173 h 301"/>
                        <a:gd name="T22" fmla="*/ 152 w 159"/>
                        <a:gd name="T23" fmla="*/ 188 h 301"/>
                        <a:gd name="T24" fmla="*/ 148 w 159"/>
                        <a:gd name="T25" fmla="*/ 199 h 301"/>
                        <a:gd name="T26" fmla="*/ 146 w 159"/>
                        <a:gd name="T27" fmla="*/ 202 h 301"/>
                        <a:gd name="T28" fmla="*/ 141 w 159"/>
                        <a:gd name="T29" fmla="*/ 212 h 301"/>
                        <a:gd name="T30" fmla="*/ 132 w 159"/>
                        <a:gd name="T31" fmla="*/ 226 h 301"/>
                        <a:gd name="T32" fmla="*/ 121 w 159"/>
                        <a:gd name="T33" fmla="*/ 241 h 301"/>
                        <a:gd name="T34" fmla="*/ 109 w 159"/>
                        <a:gd name="T35" fmla="*/ 260 h 301"/>
                        <a:gd name="T36" fmla="*/ 100 w 159"/>
                        <a:gd name="T37" fmla="*/ 275 h 301"/>
                        <a:gd name="T38" fmla="*/ 91 w 159"/>
                        <a:gd name="T39" fmla="*/ 290 h 301"/>
                        <a:gd name="T40" fmla="*/ 85 w 159"/>
                        <a:gd name="T41" fmla="*/ 299 h 301"/>
                        <a:gd name="T42" fmla="*/ 83 w 159"/>
                        <a:gd name="T43" fmla="*/ 301 h 3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9"/>
                        <a:gd name="T67" fmla="*/ 0 h 301"/>
                        <a:gd name="T68" fmla="*/ 159 w 159"/>
                        <a:gd name="T69" fmla="*/ 301 h 3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9" h="301">
                          <a:moveTo>
                            <a:pt x="83" y="301"/>
                          </a:moveTo>
                          <a:lnTo>
                            <a:pt x="54" y="299"/>
                          </a:lnTo>
                          <a:lnTo>
                            <a:pt x="32" y="293"/>
                          </a:lnTo>
                          <a:lnTo>
                            <a:pt x="17" y="284"/>
                          </a:lnTo>
                          <a:lnTo>
                            <a:pt x="7" y="275"/>
                          </a:lnTo>
                          <a:lnTo>
                            <a:pt x="2" y="267"/>
                          </a:lnTo>
                          <a:lnTo>
                            <a:pt x="0" y="265"/>
                          </a:lnTo>
                          <a:lnTo>
                            <a:pt x="0" y="0"/>
                          </a:lnTo>
                          <a:lnTo>
                            <a:pt x="159" y="0"/>
                          </a:lnTo>
                          <a:lnTo>
                            <a:pt x="159" y="162"/>
                          </a:lnTo>
                          <a:lnTo>
                            <a:pt x="156" y="173"/>
                          </a:lnTo>
                          <a:lnTo>
                            <a:pt x="152" y="188"/>
                          </a:lnTo>
                          <a:lnTo>
                            <a:pt x="148" y="199"/>
                          </a:lnTo>
                          <a:lnTo>
                            <a:pt x="146" y="202"/>
                          </a:lnTo>
                          <a:lnTo>
                            <a:pt x="141" y="212"/>
                          </a:lnTo>
                          <a:lnTo>
                            <a:pt x="132" y="226"/>
                          </a:lnTo>
                          <a:lnTo>
                            <a:pt x="121" y="241"/>
                          </a:lnTo>
                          <a:lnTo>
                            <a:pt x="109" y="260"/>
                          </a:lnTo>
                          <a:lnTo>
                            <a:pt x="100" y="275"/>
                          </a:lnTo>
                          <a:lnTo>
                            <a:pt x="91" y="290"/>
                          </a:lnTo>
                          <a:lnTo>
                            <a:pt x="85" y="299"/>
                          </a:lnTo>
                          <a:lnTo>
                            <a:pt x="83" y="301"/>
                          </a:lnTo>
                          <a:close/>
                        </a:path>
                      </a:pathLst>
                    </a:custGeom>
                    <a:solidFill>
                      <a:srgbClr val="999999"/>
                    </a:solidFill>
                    <a:ln w="0">
                      <a:solidFill>
                        <a:srgbClr val="999999"/>
                      </a:solidFill>
                      <a:round/>
                      <a:headEnd/>
                      <a:tailEnd/>
                    </a:ln>
                  </p:spPr>
                  <p:txBody>
                    <a:bodyPr/>
                    <a:lstStyle/>
                    <a:p>
                      <a:pPr defTabSz="457200"/>
                      <a:endParaRPr lang="en-US" dirty="0">
                        <a:solidFill>
                          <a:prstClr val="black"/>
                        </a:solidFill>
                      </a:endParaRPr>
                    </a:p>
                  </p:txBody>
                </p:sp>
                <p:sp>
                  <p:nvSpPr>
                    <p:cNvPr id="9316" name="Freeform 236"/>
                    <p:cNvSpPr>
                      <a:spLocks/>
                    </p:cNvSpPr>
                    <p:nvPr/>
                  </p:nvSpPr>
                  <p:spPr bwMode="auto">
                    <a:xfrm>
                      <a:off x="1407" y="3333"/>
                      <a:ext cx="129" cy="301"/>
                    </a:xfrm>
                    <a:custGeom>
                      <a:avLst/>
                      <a:gdLst>
                        <a:gd name="T0" fmla="*/ 74 w 129"/>
                        <a:gd name="T1" fmla="*/ 301 h 301"/>
                        <a:gd name="T2" fmla="*/ 48 w 129"/>
                        <a:gd name="T3" fmla="*/ 299 h 301"/>
                        <a:gd name="T4" fmla="*/ 29 w 129"/>
                        <a:gd name="T5" fmla="*/ 295 h 301"/>
                        <a:gd name="T6" fmla="*/ 16 w 129"/>
                        <a:gd name="T7" fmla="*/ 288 h 301"/>
                        <a:gd name="T8" fmla="*/ 7 w 129"/>
                        <a:gd name="T9" fmla="*/ 282 h 301"/>
                        <a:gd name="T10" fmla="*/ 2 w 129"/>
                        <a:gd name="T11" fmla="*/ 277 h 301"/>
                        <a:gd name="T12" fmla="*/ 0 w 129"/>
                        <a:gd name="T13" fmla="*/ 275 h 301"/>
                        <a:gd name="T14" fmla="*/ 0 w 129"/>
                        <a:gd name="T15" fmla="*/ 0 h 301"/>
                        <a:gd name="T16" fmla="*/ 129 w 129"/>
                        <a:gd name="T17" fmla="*/ 0 h 301"/>
                        <a:gd name="T18" fmla="*/ 129 w 129"/>
                        <a:gd name="T19" fmla="*/ 156 h 301"/>
                        <a:gd name="T20" fmla="*/ 128 w 129"/>
                        <a:gd name="T21" fmla="*/ 165 h 301"/>
                        <a:gd name="T22" fmla="*/ 124 w 129"/>
                        <a:gd name="T23" fmla="*/ 178 h 301"/>
                        <a:gd name="T24" fmla="*/ 122 w 129"/>
                        <a:gd name="T25" fmla="*/ 189 h 301"/>
                        <a:gd name="T26" fmla="*/ 120 w 129"/>
                        <a:gd name="T27" fmla="*/ 193 h 301"/>
                        <a:gd name="T28" fmla="*/ 116 w 129"/>
                        <a:gd name="T29" fmla="*/ 202 h 301"/>
                        <a:gd name="T30" fmla="*/ 109 w 129"/>
                        <a:gd name="T31" fmla="*/ 215 h 301"/>
                        <a:gd name="T32" fmla="*/ 102 w 129"/>
                        <a:gd name="T33" fmla="*/ 234 h 301"/>
                        <a:gd name="T34" fmla="*/ 92 w 129"/>
                        <a:gd name="T35" fmla="*/ 252 h 301"/>
                        <a:gd name="T36" fmla="*/ 85 w 129"/>
                        <a:gd name="T37" fmla="*/ 271 h 301"/>
                        <a:gd name="T38" fmla="*/ 79 w 129"/>
                        <a:gd name="T39" fmla="*/ 286 h 301"/>
                        <a:gd name="T40" fmla="*/ 76 w 129"/>
                        <a:gd name="T41" fmla="*/ 297 h 301"/>
                        <a:gd name="T42" fmla="*/ 74 w 129"/>
                        <a:gd name="T43" fmla="*/ 301 h 3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
                        <a:gd name="T67" fmla="*/ 0 h 301"/>
                        <a:gd name="T68" fmla="*/ 129 w 129"/>
                        <a:gd name="T69" fmla="*/ 301 h 3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 h="301">
                          <a:moveTo>
                            <a:pt x="74" y="301"/>
                          </a:moveTo>
                          <a:lnTo>
                            <a:pt x="48" y="299"/>
                          </a:lnTo>
                          <a:lnTo>
                            <a:pt x="29" y="295"/>
                          </a:lnTo>
                          <a:lnTo>
                            <a:pt x="16" y="288"/>
                          </a:lnTo>
                          <a:lnTo>
                            <a:pt x="7" y="282"/>
                          </a:lnTo>
                          <a:lnTo>
                            <a:pt x="2" y="277"/>
                          </a:lnTo>
                          <a:lnTo>
                            <a:pt x="0" y="275"/>
                          </a:lnTo>
                          <a:lnTo>
                            <a:pt x="0" y="0"/>
                          </a:lnTo>
                          <a:lnTo>
                            <a:pt x="129" y="0"/>
                          </a:lnTo>
                          <a:lnTo>
                            <a:pt x="129" y="156"/>
                          </a:lnTo>
                          <a:lnTo>
                            <a:pt x="128" y="165"/>
                          </a:lnTo>
                          <a:lnTo>
                            <a:pt x="124" y="178"/>
                          </a:lnTo>
                          <a:lnTo>
                            <a:pt x="122" y="189"/>
                          </a:lnTo>
                          <a:lnTo>
                            <a:pt x="120" y="193"/>
                          </a:lnTo>
                          <a:lnTo>
                            <a:pt x="116" y="202"/>
                          </a:lnTo>
                          <a:lnTo>
                            <a:pt x="109" y="215"/>
                          </a:lnTo>
                          <a:lnTo>
                            <a:pt x="102" y="234"/>
                          </a:lnTo>
                          <a:lnTo>
                            <a:pt x="92" y="252"/>
                          </a:lnTo>
                          <a:lnTo>
                            <a:pt x="85" y="271"/>
                          </a:lnTo>
                          <a:lnTo>
                            <a:pt x="79" y="286"/>
                          </a:lnTo>
                          <a:lnTo>
                            <a:pt x="76" y="297"/>
                          </a:lnTo>
                          <a:lnTo>
                            <a:pt x="74" y="301"/>
                          </a:lnTo>
                          <a:close/>
                        </a:path>
                      </a:pathLst>
                    </a:custGeom>
                    <a:solidFill>
                      <a:srgbClr val="B2B2B2"/>
                    </a:solidFill>
                    <a:ln w="0">
                      <a:solidFill>
                        <a:srgbClr val="B2B2B2"/>
                      </a:solidFill>
                      <a:round/>
                      <a:headEnd/>
                      <a:tailEnd/>
                    </a:ln>
                  </p:spPr>
                  <p:txBody>
                    <a:bodyPr/>
                    <a:lstStyle/>
                    <a:p>
                      <a:pPr defTabSz="457200"/>
                      <a:endParaRPr lang="en-US" dirty="0">
                        <a:solidFill>
                          <a:prstClr val="black"/>
                        </a:solidFill>
                      </a:endParaRPr>
                    </a:p>
                  </p:txBody>
                </p:sp>
                <p:sp>
                  <p:nvSpPr>
                    <p:cNvPr id="9317" name="Freeform 237"/>
                    <p:cNvSpPr>
                      <a:spLocks/>
                    </p:cNvSpPr>
                    <p:nvPr/>
                  </p:nvSpPr>
                  <p:spPr bwMode="auto">
                    <a:xfrm>
                      <a:off x="1425" y="3333"/>
                      <a:ext cx="100" cy="299"/>
                    </a:xfrm>
                    <a:custGeom>
                      <a:avLst/>
                      <a:gdLst>
                        <a:gd name="T0" fmla="*/ 61 w 100"/>
                        <a:gd name="T1" fmla="*/ 299 h 299"/>
                        <a:gd name="T2" fmla="*/ 37 w 100"/>
                        <a:gd name="T3" fmla="*/ 299 h 299"/>
                        <a:gd name="T4" fmla="*/ 21 w 100"/>
                        <a:gd name="T5" fmla="*/ 295 h 299"/>
                        <a:gd name="T6" fmla="*/ 9 w 100"/>
                        <a:gd name="T7" fmla="*/ 290 h 299"/>
                        <a:gd name="T8" fmla="*/ 2 w 100"/>
                        <a:gd name="T9" fmla="*/ 286 h 299"/>
                        <a:gd name="T10" fmla="*/ 0 w 100"/>
                        <a:gd name="T11" fmla="*/ 284 h 299"/>
                        <a:gd name="T12" fmla="*/ 0 w 100"/>
                        <a:gd name="T13" fmla="*/ 2 h 299"/>
                        <a:gd name="T14" fmla="*/ 100 w 100"/>
                        <a:gd name="T15" fmla="*/ 0 h 299"/>
                        <a:gd name="T16" fmla="*/ 100 w 100"/>
                        <a:gd name="T17" fmla="*/ 149 h 299"/>
                        <a:gd name="T18" fmla="*/ 98 w 100"/>
                        <a:gd name="T19" fmla="*/ 156 h 299"/>
                        <a:gd name="T20" fmla="*/ 97 w 100"/>
                        <a:gd name="T21" fmla="*/ 169 h 299"/>
                        <a:gd name="T22" fmla="*/ 95 w 100"/>
                        <a:gd name="T23" fmla="*/ 178 h 299"/>
                        <a:gd name="T24" fmla="*/ 93 w 100"/>
                        <a:gd name="T25" fmla="*/ 184 h 299"/>
                        <a:gd name="T26" fmla="*/ 91 w 100"/>
                        <a:gd name="T27" fmla="*/ 191 h 299"/>
                        <a:gd name="T28" fmla="*/ 86 w 100"/>
                        <a:gd name="T29" fmla="*/ 206 h 299"/>
                        <a:gd name="T30" fmla="*/ 80 w 100"/>
                        <a:gd name="T31" fmla="*/ 225 h 299"/>
                        <a:gd name="T32" fmla="*/ 74 w 100"/>
                        <a:gd name="T33" fmla="*/ 245 h 299"/>
                        <a:gd name="T34" fmla="*/ 71 w 100"/>
                        <a:gd name="T35" fmla="*/ 265 h 299"/>
                        <a:gd name="T36" fmla="*/ 65 w 100"/>
                        <a:gd name="T37" fmla="*/ 282 h 299"/>
                        <a:gd name="T38" fmla="*/ 63 w 100"/>
                        <a:gd name="T39" fmla="*/ 295 h 299"/>
                        <a:gd name="T40" fmla="*/ 61 w 100"/>
                        <a:gd name="T41" fmla="*/ 299 h 2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0"/>
                        <a:gd name="T64" fmla="*/ 0 h 299"/>
                        <a:gd name="T65" fmla="*/ 100 w 100"/>
                        <a:gd name="T66" fmla="*/ 299 h 2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0" h="299">
                          <a:moveTo>
                            <a:pt x="61" y="299"/>
                          </a:moveTo>
                          <a:lnTo>
                            <a:pt x="37" y="299"/>
                          </a:lnTo>
                          <a:lnTo>
                            <a:pt x="21" y="295"/>
                          </a:lnTo>
                          <a:lnTo>
                            <a:pt x="9" y="290"/>
                          </a:lnTo>
                          <a:lnTo>
                            <a:pt x="2" y="286"/>
                          </a:lnTo>
                          <a:lnTo>
                            <a:pt x="0" y="284"/>
                          </a:lnTo>
                          <a:lnTo>
                            <a:pt x="0" y="2"/>
                          </a:lnTo>
                          <a:lnTo>
                            <a:pt x="100" y="0"/>
                          </a:lnTo>
                          <a:lnTo>
                            <a:pt x="100" y="149"/>
                          </a:lnTo>
                          <a:lnTo>
                            <a:pt x="98" y="156"/>
                          </a:lnTo>
                          <a:lnTo>
                            <a:pt x="97" y="169"/>
                          </a:lnTo>
                          <a:lnTo>
                            <a:pt x="95" y="178"/>
                          </a:lnTo>
                          <a:lnTo>
                            <a:pt x="93" y="184"/>
                          </a:lnTo>
                          <a:lnTo>
                            <a:pt x="91" y="191"/>
                          </a:lnTo>
                          <a:lnTo>
                            <a:pt x="86" y="206"/>
                          </a:lnTo>
                          <a:lnTo>
                            <a:pt x="80" y="225"/>
                          </a:lnTo>
                          <a:lnTo>
                            <a:pt x="74" y="245"/>
                          </a:lnTo>
                          <a:lnTo>
                            <a:pt x="71" y="265"/>
                          </a:lnTo>
                          <a:lnTo>
                            <a:pt x="65" y="282"/>
                          </a:lnTo>
                          <a:lnTo>
                            <a:pt x="63" y="295"/>
                          </a:lnTo>
                          <a:lnTo>
                            <a:pt x="61" y="299"/>
                          </a:lnTo>
                          <a:close/>
                        </a:path>
                      </a:pathLst>
                    </a:custGeom>
                    <a:solidFill>
                      <a:srgbClr val="CCCCCC"/>
                    </a:solidFill>
                    <a:ln w="0">
                      <a:solidFill>
                        <a:srgbClr val="CCCCCC"/>
                      </a:solidFill>
                      <a:round/>
                      <a:headEnd/>
                      <a:tailEnd/>
                    </a:ln>
                  </p:spPr>
                  <p:txBody>
                    <a:bodyPr/>
                    <a:lstStyle/>
                    <a:p>
                      <a:pPr defTabSz="457200"/>
                      <a:endParaRPr lang="en-US" dirty="0">
                        <a:solidFill>
                          <a:prstClr val="black"/>
                        </a:solidFill>
                      </a:endParaRPr>
                    </a:p>
                  </p:txBody>
                </p:sp>
                <p:sp>
                  <p:nvSpPr>
                    <p:cNvPr id="9318" name="Freeform 238"/>
                    <p:cNvSpPr>
                      <a:spLocks/>
                    </p:cNvSpPr>
                    <p:nvPr/>
                  </p:nvSpPr>
                  <p:spPr bwMode="auto">
                    <a:xfrm>
                      <a:off x="1442" y="3333"/>
                      <a:ext cx="70" cy="299"/>
                    </a:xfrm>
                    <a:custGeom>
                      <a:avLst/>
                      <a:gdLst>
                        <a:gd name="T0" fmla="*/ 52 w 70"/>
                        <a:gd name="T1" fmla="*/ 299 h 299"/>
                        <a:gd name="T2" fmla="*/ 30 w 70"/>
                        <a:gd name="T3" fmla="*/ 299 h 299"/>
                        <a:gd name="T4" fmla="*/ 13 w 70"/>
                        <a:gd name="T5" fmla="*/ 297 h 299"/>
                        <a:gd name="T6" fmla="*/ 4 w 70"/>
                        <a:gd name="T7" fmla="*/ 295 h 299"/>
                        <a:gd name="T8" fmla="*/ 0 w 70"/>
                        <a:gd name="T9" fmla="*/ 293 h 299"/>
                        <a:gd name="T10" fmla="*/ 0 w 70"/>
                        <a:gd name="T11" fmla="*/ 2 h 299"/>
                        <a:gd name="T12" fmla="*/ 70 w 70"/>
                        <a:gd name="T13" fmla="*/ 0 h 299"/>
                        <a:gd name="T14" fmla="*/ 70 w 70"/>
                        <a:gd name="T15" fmla="*/ 141 h 299"/>
                        <a:gd name="T16" fmla="*/ 70 w 70"/>
                        <a:gd name="T17" fmla="*/ 149 h 299"/>
                        <a:gd name="T18" fmla="*/ 69 w 70"/>
                        <a:gd name="T19" fmla="*/ 160 h 299"/>
                        <a:gd name="T20" fmla="*/ 69 w 70"/>
                        <a:gd name="T21" fmla="*/ 169 h 299"/>
                        <a:gd name="T22" fmla="*/ 67 w 70"/>
                        <a:gd name="T23" fmla="*/ 175 h 299"/>
                        <a:gd name="T24" fmla="*/ 67 w 70"/>
                        <a:gd name="T25" fmla="*/ 180 h 299"/>
                        <a:gd name="T26" fmla="*/ 63 w 70"/>
                        <a:gd name="T27" fmla="*/ 195 h 299"/>
                        <a:gd name="T28" fmla="*/ 61 w 70"/>
                        <a:gd name="T29" fmla="*/ 215 h 299"/>
                        <a:gd name="T30" fmla="*/ 57 w 70"/>
                        <a:gd name="T31" fmla="*/ 238 h 299"/>
                        <a:gd name="T32" fmla="*/ 56 w 70"/>
                        <a:gd name="T33" fmla="*/ 260 h 299"/>
                        <a:gd name="T34" fmla="*/ 54 w 70"/>
                        <a:gd name="T35" fmla="*/ 280 h 299"/>
                        <a:gd name="T36" fmla="*/ 52 w 70"/>
                        <a:gd name="T37" fmla="*/ 293 h 299"/>
                        <a:gd name="T38" fmla="*/ 52 w 70"/>
                        <a:gd name="T39" fmla="*/ 299 h 2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
                        <a:gd name="T61" fmla="*/ 0 h 299"/>
                        <a:gd name="T62" fmla="*/ 70 w 70"/>
                        <a:gd name="T63" fmla="*/ 299 h 2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 h="299">
                          <a:moveTo>
                            <a:pt x="52" y="299"/>
                          </a:moveTo>
                          <a:lnTo>
                            <a:pt x="30" y="299"/>
                          </a:lnTo>
                          <a:lnTo>
                            <a:pt x="13" y="297"/>
                          </a:lnTo>
                          <a:lnTo>
                            <a:pt x="4" y="295"/>
                          </a:lnTo>
                          <a:lnTo>
                            <a:pt x="0" y="293"/>
                          </a:lnTo>
                          <a:lnTo>
                            <a:pt x="0" y="2"/>
                          </a:lnTo>
                          <a:lnTo>
                            <a:pt x="70" y="0"/>
                          </a:lnTo>
                          <a:lnTo>
                            <a:pt x="70" y="141"/>
                          </a:lnTo>
                          <a:lnTo>
                            <a:pt x="70" y="149"/>
                          </a:lnTo>
                          <a:lnTo>
                            <a:pt x="69" y="160"/>
                          </a:lnTo>
                          <a:lnTo>
                            <a:pt x="69" y="169"/>
                          </a:lnTo>
                          <a:lnTo>
                            <a:pt x="67" y="175"/>
                          </a:lnTo>
                          <a:lnTo>
                            <a:pt x="67" y="180"/>
                          </a:lnTo>
                          <a:lnTo>
                            <a:pt x="63" y="195"/>
                          </a:lnTo>
                          <a:lnTo>
                            <a:pt x="61" y="215"/>
                          </a:lnTo>
                          <a:lnTo>
                            <a:pt x="57" y="238"/>
                          </a:lnTo>
                          <a:lnTo>
                            <a:pt x="56" y="260"/>
                          </a:lnTo>
                          <a:lnTo>
                            <a:pt x="54" y="280"/>
                          </a:lnTo>
                          <a:lnTo>
                            <a:pt x="52" y="293"/>
                          </a:lnTo>
                          <a:lnTo>
                            <a:pt x="52" y="299"/>
                          </a:lnTo>
                          <a:close/>
                        </a:path>
                      </a:pathLst>
                    </a:custGeom>
                    <a:solidFill>
                      <a:srgbClr val="E5E5E5"/>
                    </a:solidFill>
                    <a:ln w="0">
                      <a:solidFill>
                        <a:srgbClr val="E5E5E5"/>
                      </a:solidFill>
                      <a:round/>
                      <a:headEnd/>
                      <a:tailEnd/>
                    </a:ln>
                  </p:spPr>
                  <p:txBody>
                    <a:bodyPr/>
                    <a:lstStyle/>
                    <a:p>
                      <a:pPr defTabSz="457200"/>
                      <a:endParaRPr lang="en-US" dirty="0">
                        <a:solidFill>
                          <a:prstClr val="black"/>
                        </a:solidFill>
                      </a:endParaRPr>
                    </a:p>
                  </p:txBody>
                </p:sp>
                <p:sp>
                  <p:nvSpPr>
                    <p:cNvPr id="9319" name="Freeform 239"/>
                    <p:cNvSpPr>
                      <a:spLocks/>
                    </p:cNvSpPr>
                    <p:nvPr/>
                  </p:nvSpPr>
                  <p:spPr bwMode="auto">
                    <a:xfrm>
                      <a:off x="1299" y="3452"/>
                      <a:ext cx="93" cy="113"/>
                    </a:xfrm>
                    <a:custGeom>
                      <a:avLst/>
                      <a:gdLst>
                        <a:gd name="T0" fmla="*/ 0 w 93"/>
                        <a:gd name="T1" fmla="*/ 57 h 113"/>
                        <a:gd name="T2" fmla="*/ 2 w 93"/>
                        <a:gd name="T3" fmla="*/ 80 h 113"/>
                        <a:gd name="T4" fmla="*/ 13 w 93"/>
                        <a:gd name="T5" fmla="*/ 98 h 113"/>
                        <a:gd name="T6" fmla="*/ 28 w 93"/>
                        <a:gd name="T7" fmla="*/ 109 h 113"/>
                        <a:gd name="T8" fmla="*/ 48 w 93"/>
                        <a:gd name="T9" fmla="*/ 113 h 113"/>
                        <a:gd name="T10" fmla="*/ 65 w 93"/>
                        <a:gd name="T11" fmla="*/ 109 h 113"/>
                        <a:gd name="T12" fmla="*/ 78 w 93"/>
                        <a:gd name="T13" fmla="*/ 102 h 113"/>
                        <a:gd name="T14" fmla="*/ 85 w 93"/>
                        <a:gd name="T15" fmla="*/ 95 h 113"/>
                        <a:gd name="T16" fmla="*/ 91 w 93"/>
                        <a:gd name="T17" fmla="*/ 83 h 113"/>
                        <a:gd name="T18" fmla="*/ 93 w 93"/>
                        <a:gd name="T19" fmla="*/ 74 h 113"/>
                        <a:gd name="T20" fmla="*/ 71 w 93"/>
                        <a:gd name="T21" fmla="*/ 74 h 113"/>
                        <a:gd name="T22" fmla="*/ 69 w 93"/>
                        <a:gd name="T23" fmla="*/ 80 h 113"/>
                        <a:gd name="T24" fmla="*/ 65 w 93"/>
                        <a:gd name="T25" fmla="*/ 85 h 113"/>
                        <a:gd name="T26" fmla="*/ 61 w 93"/>
                        <a:gd name="T27" fmla="*/ 91 h 113"/>
                        <a:gd name="T28" fmla="*/ 56 w 93"/>
                        <a:gd name="T29" fmla="*/ 93 h 113"/>
                        <a:gd name="T30" fmla="*/ 48 w 93"/>
                        <a:gd name="T31" fmla="*/ 93 h 113"/>
                        <a:gd name="T32" fmla="*/ 41 w 93"/>
                        <a:gd name="T33" fmla="*/ 93 h 113"/>
                        <a:gd name="T34" fmla="*/ 35 w 93"/>
                        <a:gd name="T35" fmla="*/ 89 h 113"/>
                        <a:gd name="T36" fmla="*/ 30 w 93"/>
                        <a:gd name="T37" fmla="*/ 85 h 113"/>
                        <a:gd name="T38" fmla="*/ 26 w 93"/>
                        <a:gd name="T39" fmla="*/ 80 h 113"/>
                        <a:gd name="T40" fmla="*/ 24 w 93"/>
                        <a:gd name="T41" fmla="*/ 72 h 113"/>
                        <a:gd name="T42" fmla="*/ 22 w 93"/>
                        <a:gd name="T43" fmla="*/ 67 h 113"/>
                        <a:gd name="T44" fmla="*/ 22 w 93"/>
                        <a:gd name="T45" fmla="*/ 57 h 113"/>
                        <a:gd name="T46" fmla="*/ 22 w 93"/>
                        <a:gd name="T47" fmla="*/ 46 h 113"/>
                        <a:gd name="T48" fmla="*/ 26 w 93"/>
                        <a:gd name="T49" fmla="*/ 37 h 113"/>
                        <a:gd name="T50" fmla="*/ 30 w 93"/>
                        <a:gd name="T51" fmla="*/ 30 h 113"/>
                        <a:gd name="T52" fmla="*/ 33 w 93"/>
                        <a:gd name="T53" fmla="*/ 24 h 113"/>
                        <a:gd name="T54" fmla="*/ 41 w 93"/>
                        <a:gd name="T55" fmla="*/ 20 h 113"/>
                        <a:gd name="T56" fmla="*/ 48 w 93"/>
                        <a:gd name="T57" fmla="*/ 20 h 113"/>
                        <a:gd name="T58" fmla="*/ 56 w 93"/>
                        <a:gd name="T59" fmla="*/ 20 h 113"/>
                        <a:gd name="T60" fmla="*/ 61 w 93"/>
                        <a:gd name="T61" fmla="*/ 22 h 113"/>
                        <a:gd name="T62" fmla="*/ 65 w 93"/>
                        <a:gd name="T63" fmla="*/ 26 h 113"/>
                        <a:gd name="T64" fmla="*/ 69 w 93"/>
                        <a:gd name="T65" fmla="*/ 31 h 113"/>
                        <a:gd name="T66" fmla="*/ 71 w 93"/>
                        <a:gd name="T67" fmla="*/ 39 h 113"/>
                        <a:gd name="T68" fmla="*/ 93 w 93"/>
                        <a:gd name="T69" fmla="*/ 39 h 113"/>
                        <a:gd name="T70" fmla="*/ 91 w 93"/>
                        <a:gd name="T71" fmla="*/ 28 h 113"/>
                        <a:gd name="T72" fmla="*/ 85 w 93"/>
                        <a:gd name="T73" fmla="*/ 18 h 113"/>
                        <a:gd name="T74" fmla="*/ 76 w 93"/>
                        <a:gd name="T75" fmla="*/ 9 h 113"/>
                        <a:gd name="T76" fmla="*/ 63 w 93"/>
                        <a:gd name="T77" fmla="*/ 2 h 113"/>
                        <a:gd name="T78" fmla="*/ 46 w 93"/>
                        <a:gd name="T79" fmla="*/ 0 h 113"/>
                        <a:gd name="T80" fmla="*/ 30 w 93"/>
                        <a:gd name="T81" fmla="*/ 4 h 113"/>
                        <a:gd name="T82" fmla="*/ 15 w 93"/>
                        <a:gd name="T83" fmla="*/ 13 h 113"/>
                        <a:gd name="T84" fmla="*/ 4 w 93"/>
                        <a:gd name="T85" fmla="*/ 31 h 113"/>
                        <a:gd name="T86" fmla="*/ 0 w 93"/>
                        <a:gd name="T87" fmla="*/ 57 h 11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3"/>
                        <a:gd name="T133" fmla="*/ 0 h 113"/>
                        <a:gd name="T134" fmla="*/ 93 w 93"/>
                        <a:gd name="T135" fmla="*/ 113 h 11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3" h="113">
                          <a:moveTo>
                            <a:pt x="0" y="57"/>
                          </a:moveTo>
                          <a:lnTo>
                            <a:pt x="2" y="80"/>
                          </a:lnTo>
                          <a:lnTo>
                            <a:pt x="13" y="98"/>
                          </a:lnTo>
                          <a:lnTo>
                            <a:pt x="28" y="109"/>
                          </a:lnTo>
                          <a:lnTo>
                            <a:pt x="48" y="113"/>
                          </a:lnTo>
                          <a:lnTo>
                            <a:pt x="65" y="109"/>
                          </a:lnTo>
                          <a:lnTo>
                            <a:pt x="78" y="102"/>
                          </a:lnTo>
                          <a:lnTo>
                            <a:pt x="85" y="95"/>
                          </a:lnTo>
                          <a:lnTo>
                            <a:pt x="91" y="83"/>
                          </a:lnTo>
                          <a:lnTo>
                            <a:pt x="93" y="74"/>
                          </a:lnTo>
                          <a:lnTo>
                            <a:pt x="71" y="74"/>
                          </a:lnTo>
                          <a:lnTo>
                            <a:pt x="69" y="80"/>
                          </a:lnTo>
                          <a:lnTo>
                            <a:pt x="65" y="85"/>
                          </a:lnTo>
                          <a:lnTo>
                            <a:pt x="61" y="91"/>
                          </a:lnTo>
                          <a:lnTo>
                            <a:pt x="56" y="93"/>
                          </a:lnTo>
                          <a:lnTo>
                            <a:pt x="48" y="93"/>
                          </a:lnTo>
                          <a:lnTo>
                            <a:pt x="41" y="93"/>
                          </a:lnTo>
                          <a:lnTo>
                            <a:pt x="35" y="89"/>
                          </a:lnTo>
                          <a:lnTo>
                            <a:pt x="30" y="85"/>
                          </a:lnTo>
                          <a:lnTo>
                            <a:pt x="26" y="80"/>
                          </a:lnTo>
                          <a:lnTo>
                            <a:pt x="24" y="72"/>
                          </a:lnTo>
                          <a:lnTo>
                            <a:pt x="22" y="67"/>
                          </a:lnTo>
                          <a:lnTo>
                            <a:pt x="22" y="57"/>
                          </a:lnTo>
                          <a:lnTo>
                            <a:pt x="22" y="46"/>
                          </a:lnTo>
                          <a:lnTo>
                            <a:pt x="26" y="37"/>
                          </a:lnTo>
                          <a:lnTo>
                            <a:pt x="30" y="30"/>
                          </a:lnTo>
                          <a:lnTo>
                            <a:pt x="33" y="24"/>
                          </a:lnTo>
                          <a:lnTo>
                            <a:pt x="41" y="20"/>
                          </a:lnTo>
                          <a:lnTo>
                            <a:pt x="48" y="20"/>
                          </a:lnTo>
                          <a:lnTo>
                            <a:pt x="56" y="20"/>
                          </a:lnTo>
                          <a:lnTo>
                            <a:pt x="61" y="22"/>
                          </a:lnTo>
                          <a:lnTo>
                            <a:pt x="65" y="26"/>
                          </a:lnTo>
                          <a:lnTo>
                            <a:pt x="69" y="31"/>
                          </a:lnTo>
                          <a:lnTo>
                            <a:pt x="71" y="39"/>
                          </a:lnTo>
                          <a:lnTo>
                            <a:pt x="93" y="39"/>
                          </a:lnTo>
                          <a:lnTo>
                            <a:pt x="91" y="28"/>
                          </a:lnTo>
                          <a:lnTo>
                            <a:pt x="85" y="18"/>
                          </a:lnTo>
                          <a:lnTo>
                            <a:pt x="76" y="9"/>
                          </a:lnTo>
                          <a:lnTo>
                            <a:pt x="63" y="2"/>
                          </a:lnTo>
                          <a:lnTo>
                            <a:pt x="46" y="0"/>
                          </a:lnTo>
                          <a:lnTo>
                            <a:pt x="30" y="4"/>
                          </a:lnTo>
                          <a:lnTo>
                            <a:pt x="15" y="13"/>
                          </a:lnTo>
                          <a:lnTo>
                            <a:pt x="4" y="31"/>
                          </a:lnTo>
                          <a:lnTo>
                            <a:pt x="0" y="57"/>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320" name="Freeform 240"/>
                    <p:cNvSpPr>
                      <a:spLocks/>
                    </p:cNvSpPr>
                    <p:nvPr/>
                  </p:nvSpPr>
                  <p:spPr bwMode="auto">
                    <a:xfrm>
                      <a:off x="1295" y="3235"/>
                      <a:ext cx="334" cy="174"/>
                    </a:xfrm>
                    <a:custGeom>
                      <a:avLst/>
                      <a:gdLst>
                        <a:gd name="T0" fmla="*/ 167 w 334"/>
                        <a:gd name="T1" fmla="*/ 174 h 174"/>
                        <a:gd name="T2" fmla="*/ 212 w 334"/>
                        <a:gd name="T3" fmla="*/ 172 h 174"/>
                        <a:gd name="T4" fmla="*/ 253 w 334"/>
                        <a:gd name="T5" fmla="*/ 163 h 174"/>
                        <a:gd name="T6" fmla="*/ 286 w 334"/>
                        <a:gd name="T7" fmla="*/ 150 h 174"/>
                        <a:gd name="T8" fmla="*/ 312 w 334"/>
                        <a:gd name="T9" fmla="*/ 132 h 174"/>
                        <a:gd name="T10" fmla="*/ 329 w 334"/>
                        <a:gd name="T11" fmla="*/ 111 h 174"/>
                        <a:gd name="T12" fmla="*/ 334 w 334"/>
                        <a:gd name="T13" fmla="*/ 87 h 174"/>
                        <a:gd name="T14" fmla="*/ 329 w 334"/>
                        <a:gd name="T15" fmla="*/ 65 h 174"/>
                        <a:gd name="T16" fmla="*/ 312 w 334"/>
                        <a:gd name="T17" fmla="*/ 43 h 174"/>
                        <a:gd name="T18" fmla="*/ 286 w 334"/>
                        <a:gd name="T19" fmla="*/ 26 h 174"/>
                        <a:gd name="T20" fmla="*/ 253 w 334"/>
                        <a:gd name="T21" fmla="*/ 11 h 174"/>
                        <a:gd name="T22" fmla="*/ 212 w 334"/>
                        <a:gd name="T23" fmla="*/ 4 h 174"/>
                        <a:gd name="T24" fmla="*/ 167 w 334"/>
                        <a:gd name="T25" fmla="*/ 0 h 174"/>
                        <a:gd name="T26" fmla="*/ 123 w 334"/>
                        <a:gd name="T27" fmla="*/ 4 h 174"/>
                        <a:gd name="T28" fmla="*/ 82 w 334"/>
                        <a:gd name="T29" fmla="*/ 11 h 174"/>
                        <a:gd name="T30" fmla="*/ 49 w 334"/>
                        <a:gd name="T31" fmla="*/ 26 h 174"/>
                        <a:gd name="T32" fmla="*/ 23 w 334"/>
                        <a:gd name="T33" fmla="*/ 43 h 174"/>
                        <a:gd name="T34" fmla="*/ 6 w 334"/>
                        <a:gd name="T35" fmla="*/ 65 h 174"/>
                        <a:gd name="T36" fmla="*/ 0 w 334"/>
                        <a:gd name="T37" fmla="*/ 87 h 174"/>
                        <a:gd name="T38" fmla="*/ 6 w 334"/>
                        <a:gd name="T39" fmla="*/ 111 h 174"/>
                        <a:gd name="T40" fmla="*/ 23 w 334"/>
                        <a:gd name="T41" fmla="*/ 132 h 174"/>
                        <a:gd name="T42" fmla="*/ 49 w 334"/>
                        <a:gd name="T43" fmla="*/ 150 h 174"/>
                        <a:gd name="T44" fmla="*/ 82 w 334"/>
                        <a:gd name="T45" fmla="*/ 163 h 174"/>
                        <a:gd name="T46" fmla="*/ 123 w 334"/>
                        <a:gd name="T47" fmla="*/ 172 h 174"/>
                        <a:gd name="T48" fmla="*/ 167 w 334"/>
                        <a:gd name="T49" fmla="*/ 174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4"/>
                        <a:gd name="T76" fmla="*/ 0 h 174"/>
                        <a:gd name="T77" fmla="*/ 334 w 334"/>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4" h="174">
                          <a:moveTo>
                            <a:pt x="167" y="174"/>
                          </a:moveTo>
                          <a:lnTo>
                            <a:pt x="212" y="172"/>
                          </a:lnTo>
                          <a:lnTo>
                            <a:pt x="253" y="163"/>
                          </a:lnTo>
                          <a:lnTo>
                            <a:pt x="286" y="150"/>
                          </a:lnTo>
                          <a:lnTo>
                            <a:pt x="312" y="132"/>
                          </a:lnTo>
                          <a:lnTo>
                            <a:pt x="329" y="111"/>
                          </a:lnTo>
                          <a:lnTo>
                            <a:pt x="334" y="87"/>
                          </a:lnTo>
                          <a:lnTo>
                            <a:pt x="329" y="65"/>
                          </a:lnTo>
                          <a:lnTo>
                            <a:pt x="312" y="43"/>
                          </a:lnTo>
                          <a:lnTo>
                            <a:pt x="286" y="26"/>
                          </a:lnTo>
                          <a:lnTo>
                            <a:pt x="253" y="11"/>
                          </a:lnTo>
                          <a:lnTo>
                            <a:pt x="212" y="4"/>
                          </a:lnTo>
                          <a:lnTo>
                            <a:pt x="167" y="0"/>
                          </a:lnTo>
                          <a:lnTo>
                            <a:pt x="123" y="4"/>
                          </a:lnTo>
                          <a:lnTo>
                            <a:pt x="82" y="11"/>
                          </a:lnTo>
                          <a:lnTo>
                            <a:pt x="49" y="26"/>
                          </a:lnTo>
                          <a:lnTo>
                            <a:pt x="23" y="43"/>
                          </a:lnTo>
                          <a:lnTo>
                            <a:pt x="6" y="65"/>
                          </a:lnTo>
                          <a:lnTo>
                            <a:pt x="0" y="87"/>
                          </a:lnTo>
                          <a:lnTo>
                            <a:pt x="6" y="111"/>
                          </a:lnTo>
                          <a:lnTo>
                            <a:pt x="23" y="132"/>
                          </a:lnTo>
                          <a:lnTo>
                            <a:pt x="49" y="150"/>
                          </a:lnTo>
                          <a:lnTo>
                            <a:pt x="82" y="163"/>
                          </a:lnTo>
                          <a:lnTo>
                            <a:pt x="123" y="172"/>
                          </a:lnTo>
                          <a:lnTo>
                            <a:pt x="167" y="174"/>
                          </a:lnTo>
                          <a:close/>
                        </a:path>
                      </a:pathLst>
                    </a:custGeom>
                    <a:solidFill>
                      <a:srgbClr val="BFBFBF"/>
                    </a:solidFill>
                    <a:ln w="0">
                      <a:solidFill>
                        <a:srgbClr val="BFBFBF"/>
                      </a:solidFill>
                      <a:round/>
                      <a:headEnd/>
                      <a:tailEnd/>
                    </a:ln>
                  </p:spPr>
                  <p:txBody>
                    <a:bodyPr/>
                    <a:lstStyle/>
                    <a:p>
                      <a:pPr defTabSz="457200"/>
                      <a:endParaRPr lang="en-US" dirty="0">
                        <a:solidFill>
                          <a:prstClr val="black"/>
                        </a:solidFill>
                      </a:endParaRPr>
                    </a:p>
                  </p:txBody>
                </p:sp>
                <p:sp>
                  <p:nvSpPr>
                    <p:cNvPr id="9321" name="Freeform 241"/>
                    <p:cNvSpPr>
                      <a:spLocks/>
                    </p:cNvSpPr>
                    <p:nvPr/>
                  </p:nvSpPr>
                  <p:spPr bwMode="auto">
                    <a:xfrm>
                      <a:off x="1295" y="3235"/>
                      <a:ext cx="334" cy="174"/>
                    </a:xfrm>
                    <a:custGeom>
                      <a:avLst/>
                      <a:gdLst>
                        <a:gd name="T0" fmla="*/ 167 w 334"/>
                        <a:gd name="T1" fmla="*/ 174 h 174"/>
                        <a:gd name="T2" fmla="*/ 212 w 334"/>
                        <a:gd name="T3" fmla="*/ 172 h 174"/>
                        <a:gd name="T4" fmla="*/ 253 w 334"/>
                        <a:gd name="T5" fmla="*/ 163 h 174"/>
                        <a:gd name="T6" fmla="*/ 286 w 334"/>
                        <a:gd name="T7" fmla="*/ 150 h 174"/>
                        <a:gd name="T8" fmla="*/ 312 w 334"/>
                        <a:gd name="T9" fmla="*/ 132 h 174"/>
                        <a:gd name="T10" fmla="*/ 329 w 334"/>
                        <a:gd name="T11" fmla="*/ 111 h 174"/>
                        <a:gd name="T12" fmla="*/ 334 w 334"/>
                        <a:gd name="T13" fmla="*/ 87 h 174"/>
                        <a:gd name="T14" fmla="*/ 329 w 334"/>
                        <a:gd name="T15" fmla="*/ 65 h 174"/>
                        <a:gd name="T16" fmla="*/ 312 w 334"/>
                        <a:gd name="T17" fmla="*/ 43 h 174"/>
                        <a:gd name="T18" fmla="*/ 286 w 334"/>
                        <a:gd name="T19" fmla="*/ 26 h 174"/>
                        <a:gd name="T20" fmla="*/ 253 w 334"/>
                        <a:gd name="T21" fmla="*/ 11 h 174"/>
                        <a:gd name="T22" fmla="*/ 212 w 334"/>
                        <a:gd name="T23" fmla="*/ 4 h 174"/>
                        <a:gd name="T24" fmla="*/ 167 w 334"/>
                        <a:gd name="T25" fmla="*/ 0 h 174"/>
                        <a:gd name="T26" fmla="*/ 123 w 334"/>
                        <a:gd name="T27" fmla="*/ 4 h 174"/>
                        <a:gd name="T28" fmla="*/ 82 w 334"/>
                        <a:gd name="T29" fmla="*/ 11 h 174"/>
                        <a:gd name="T30" fmla="*/ 49 w 334"/>
                        <a:gd name="T31" fmla="*/ 26 h 174"/>
                        <a:gd name="T32" fmla="*/ 23 w 334"/>
                        <a:gd name="T33" fmla="*/ 43 h 174"/>
                        <a:gd name="T34" fmla="*/ 6 w 334"/>
                        <a:gd name="T35" fmla="*/ 65 h 174"/>
                        <a:gd name="T36" fmla="*/ 0 w 334"/>
                        <a:gd name="T37" fmla="*/ 87 h 174"/>
                        <a:gd name="T38" fmla="*/ 6 w 334"/>
                        <a:gd name="T39" fmla="*/ 111 h 174"/>
                        <a:gd name="T40" fmla="*/ 23 w 334"/>
                        <a:gd name="T41" fmla="*/ 132 h 174"/>
                        <a:gd name="T42" fmla="*/ 49 w 334"/>
                        <a:gd name="T43" fmla="*/ 150 h 174"/>
                        <a:gd name="T44" fmla="*/ 82 w 334"/>
                        <a:gd name="T45" fmla="*/ 163 h 174"/>
                        <a:gd name="T46" fmla="*/ 123 w 334"/>
                        <a:gd name="T47" fmla="*/ 172 h 174"/>
                        <a:gd name="T48" fmla="*/ 167 w 334"/>
                        <a:gd name="T49" fmla="*/ 174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4"/>
                        <a:gd name="T76" fmla="*/ 0 h 174"/>
                        <a:gd name="T77" fmla="*/ 334 w 334"/>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4" h="174">
                          <a:moveTo>
                            <a:pt x="167" y="174"/>
                          </a:moveTo>
                          <a:lnTo>
                            <a:pt x="212" y="172"/>
                          </a:lnTo>
                          <a:lnTo>
                            <a:pt x="253" y="163"/>
                          </a:lnTo>
                          <a:lnTo>
                            <a:pt x="286" y="150"/>
                          </a:lnTo>
                          <a:lnTo>
                            <a:pt x="312" y="132"/>
                          </a:lnTo>
                          <a:lnTo>
                            <a:pt x="329" y="111"/>
                          </a:lnTo>
                          <a:lnTo>
                            <a:pt x="334" y="87"/>
                          </a:lnTo>
                          <a:lnTo>
                            <a:pt x="329" y="65"/>
                          </a:lnTo>
                          <a:lnTo>
                            <a:pt x="312" y="43"/>
                          </a:lnTo>
                          <a:lnTo>
                            <a:pt x="286" y="26"/>
                          </a:lnTo>
                          <a:lnTo>
                            <a:pt x="253" y="11"/>
                          </a:lnTo>
                          <a:lnTo>
                            <a:pt x="212" y="4"/>
                          </a:lnTo>
                          <a:lnTo>
                            <a:pt x="167" y="0"/>
                          </a:lnTo>
                          <a:lnTo>
                            <a:pt x="123" y="4"/>
                          </a:lnTo>
                          <a:lnTo>
                            <a:pt x="82" y="11"/>
                          </a:lnTo>
                          <a:lnTo>
                            <a:pt x="49" y="26"/>
                          </a:lnTo>
                          <a:lnTo>
                            <a:pt x="23" y="43"/>
                          </a:lnTo>
                          <a:lnTo>
                            <a:pt x="6" y="65"/>
                          </a:lnTo>
                          <a:lnTo>
                            <a:pt x="0" y="87"/>
                          </a:lnTo>
                          <a:lnTo>
                            <a:pt x="6" y="111"/>
                          </a:lnTo>
                          <a:lnTo>
                            <a:pt x="23" y="132"/>
                          </a:lnTo>
                          <a:lnTo>
                            <a:pt x="49" y="150"/>
                          </a:lnTo>
                          <a:lnTo>
                            <a:pt x="82" y="163"/>
                          </a:lnTo>
                          <a:lnTo>
                            <a:pt x="123" y="172"/>
                          </a:lnTo>
                          <a:lnTo>
                            <a:pt x="167" y="174"/>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322" name="Freeform 242"/>
                    <p:cNvSpPr>
                      <a:spLocks/>
                    </p:cNvSpPr>
                    <p:nvPr/>
                  </p:nvSpPr>
                  <p:spPr bwMode="auto">
                    <a:xfrm>
                      <a:off x="1327" y="3218"/>
                      <a:ext cx="273" cy="163"/>
                    </a:xfrm>
                    <a:custGeom>
                      <a:avLst/>
                      <a:gdLst>
                        <a:gd name="T0" fmla="*/ 135 w 273"/>
                        <a:gd name="T1" fmla="*/ 163 h 163"/>
                        <a:gd name="T2" fmla="*/ 172 w 273"/>
                        <a:gd name="T3" fmla="*/ 162 h 163"/>
                        <a:gd name="T4" fmla="*/ 204 w 273"/>
                        <a:gd name="T5" fmla="*/ 154 h 163"/>
                        <a:gd name="T6" fmla="*/ 232 w 273"/>
                        <a:gd name="T7" fmla="*/ 143 h 163"/>
                        <a:gd name="T8" fmla="*/ 254 w 273"/>
                        <a:gd name="T9" fmla="*/ 128 h 163"/>
                        <a:gd name="T10" fmla="*/ 267 w 273"/>
                        <a:gd name="T11" fmla="*/ 112 h 163"/>
                        <a:gd name="T12" fmla="*/ 273 w 273"/>
                        <a:gd name="T13" fmla="*/ 93 h 163"/>
                        <a:gd name="T14" fmla="*/ 267 w 273"/>
                        <a:gd name="T15" fmla="*/ 73 h 163"/>
                        <a:gd name="T16" fmla="*/ 254 w 273"/>
                        <a:gd name="T17" fmla="*/ 50 h 163"/>
                        <a:gd name="T18" fmla="*/ 232 w 273"/>
                        <a:gd name="T19" fmla="*/ 32 h 163"/>
                        <a:gd name="T20" fmla="*/ 204 w 273"/>
                        <a:gd name="T21" fmla="*/ 15 h 163"/>
                        <a:gd name="T22" fmla="*/ 172 w 273"/>
                        <a:gd name="T23" fmla="*/ 4 h 163"/>
                        <a:gd name="T24" fmla="*/ 135 w 273"/>
                        <a:gd name="T25" fmla="*/ 0 h 163"/>
                        <a:gd name="T26" fmla="*/ 100 w 273"/>
                        <a:gd name="T27" fmla="*/ 4 h 163"/>
                        <a:gd name="T28" fmla="*/ 67 w 273"/>
                        <a:gd name="T29" fmla="*/ 15 h 163"/>
                        <a:gd name="T30" fmla="*/ 41 w 273"/>
                        <a:gd name="T31" fmla="*/ 32 h 163"/>
                        <a:gd name="T32" fmla="*/ 18 w 273"/>
                        <a:gd name="T33" fmla="*/ 50 h 163"/>
                        <a:gd name="T34" fmla="*/ 5 w 273"/>
                        <a:gd name="T35" fmla="*/ 73 h 163"/>
                        <a:gd name="T36" fmla="*/ 0 w 273"/>
                        <a:gd name="T37" fmla="*/ 93 h 163"/>
                        <a:gd name="T38" fmla="*/ 5 w 273"/>
                        <a:gd name="T39" fmla="*/ 112 h 163"/>
                        <a:gd name="T40" fmla="*/ 18 w 273"/>
                        <a:gd name="T41" fmla="*/ 128 h 163"/>
                        <a:gd name="T42" fmla="*/ 41 w 273"/>
                        <a:gd name="T43" fmla="*/ 143 h 163"/>
                        <a:gd name="T44" fmla="*/ 67 w 273"/>
                        <a:gd name="T45" fmla="*/ 154 h 163"/>
                        <a:gd name="T46" fmla="*/ 100 w 273"/>
                        <a:gd name="T47" fmla="*/ 162 h 163"/>
                        <a:gd name="T48" fmla="*/ 135 w 273"/>
                        <a:gd name="T49" fmla="*/ 163 h 1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3"/>
                        <a:gd name="T76" fmla="*/ 0 h 163"/>
                        <a:gd name="T77" fmla="*/ 273 w 273"/>
                        <a:gd name="T78" fmla="*/ 163 h 1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3" h="163">
                          <a:moveTo>
                            <a:pt x="135" y="163"/>
                          </a:moveTo>
                          <a:lnTo>
                            <a:pt x="172" y="162"/>
                          </a:lnTo>
                          <a:lnTo>
                            <a:pt x="204" y="154"/>
                          </a:lnTo>
                          <a:lnTo>
                            <a:pt x="232" y="143"/>
                          </a:lnTo>
                          <a:lnTo>
                            <a:pt x="254" y="128"/>
                          </a:lnTo>
                          <a:lnTo>
                            <a:pt x="267" y="112"/>
                          </a:lnTo>
                          <a:lnTo>
                            <a:pt x="273" y="93"/>
                          </a:lnTo>
                          <a:lnTo>
                            <a:pt x="267" y="73"/>
                          </a:lnTo>
                          <a:lnTo>
                            <a:pt x="254" y="50"/>
                          </a:lnTo>
                          <a:lnTo>
                            <a:pt x="232" y="32"/>
                          </a:lnTo>
                          <a:lnTo>
                            <a:pt x="204" y="15"/>
                          </a:lnTo>
                          <a:lnTo>
                            <a:pt x="172" y="4"/>
                          </a:lnTo>
                          <a:lnTo>
                            <a:pt x="135" y="0"/>
                          </a:lnTo>
                          <a:lnTo>
                            <a:pt x="100" y="4"/>
                          </a:lnTo>
                          <a:lnTo>
                            <a:pt x="67" y="15"/>
                          </a:lnTo>
                          <a:lnTo>
                            <a:pt x="41" y="32"/>
                          </a:lnTo>
                          <a:lnTo>
                            <a:pt x="18" y="50"/>
                          </a:lnTo>
                          <a:lnTo>
                            <a:pt x="5" y="73"/>
                          </a:lnTo>
                          <a:lnTo>
                            <a:pt x="0" y="93"/>
                          </a:lnTo>
                          <a:lnTo>
                            <a:pt x="5" y="112"/>
                          </a:lnTo>
                          <a:lnTo>
                            <a:pt x="18" y="128"/>
                          </a:lnTo>
                          <a:lnTo>
                            <a:pt x="41" y="143"/>
                          </a:lnTo>
                          <a:lnTo>
                            <a:pt x="67" y="154"/>
                          </a:lnTo>
                          <a:lnTo>
                            <a:pt x="100" y="162"/>
                          </a:lnTo>
                          <a:lnTo>
                            <a:pt x="135" y="163"/>
                          </a:lnTo>
                          <a:close/>
                        </a:path>
                      </a:pathLst>
                    </a:custGeom>
                    <a:solidFill>
                      <a:srgbClr val="404040"/>
                    </a:solidFill>
                    <a:ln w="0">
                      <a:solidFill>
                        <a:srgbClr val="404040"/>
                      </a:solidFill>
                      <a:round/>
                      <a:headEnd/>
                      <a:tailEnd/>
                    </a:ln>
                  </p:spPr>
                  <p:txBody>
                    <a:bodyPr/>
                    <a:lstStyle/>
                    <a:p>
                      <a:pPr defTabSz="457200"/>
                      <a:endParaRPr lang="en-US" dirty="0">
                        <a:solidFill>
                          <a:prstClr val="black"/>
                        </a:solidFill>
                      </a:endParaRPr>
                    </a:p>
                  </p:txBody>
                </p:sp>
                <p:sp>
                  <p:nvSpPr>
                    <p:cNvPr id="9323" name="Freeform 243"/>
                    <p:cNvSpPr>
                      <a:spLocks/>
                    </p:cNvSpPr>
                    <p:nvPr/>
                  </p:nvSpPr>
                  <p:spPr bwMode="auto">
                    <a:xfrm>
                      <a:off x="1340" y="3218"/>
                      <a:ext cx="247" cy="149"/>
                    </a:xfrm>
                    <a:custGeom>
                      <a:avLst/>
                      <a:gdLst>
                        <a:gd name="T0" fmla="*/ 122 w 247"/>
                        <a:gd name="T1" fmla="*/ 149 h 149"/>
                        <a:gd name="T2" fmla="*/ 161 w 247"/>
                        <a:gd name="T3" fmla="*/ 145 h 149"/>
                        <a:gd name="T4" fmla="*/ 195 w 247"/>
                        <a:gd name="T5" fmla="*/ 136 h 149"/>
                        <a:gd name="T6" fmla="*/ 222 w 247"/>
                        <a:gd name="T7" fmla="*/ 123 h 149"/>
                        <a:gd name="T8" fmla="*/ 239 w 247"/>
                        <a:gd name="T9" fmla="*/ 104 h 149"/>
                        <a:gd name="T10" fmla="*/ 247 w 247"/>
                        <a:gd name="T11" fmla="*/ 86 h 149"/>
                        <a:gd name="T12" fmla="*/ 241 w 247"/>
                        <a:gd name="T13" fmla="*/ 67 h 149"/>
                        <a:gd name="T14" fmla="*/ 228 w 247"/>
                        <a:gd name="T15" fmla="*/ 47 h 149"/>
                        <a:gd name="T16" fmla="*/ 209 w 247"/>
                        <a:gd name="T17" fmla="*/ 30 h 149"/>
                        <a:gd name="T18" fmla="*/ 185 w 247"/>
                        <a:gd name="T19" fmla="*/ 15 h 149"/>
                        <a:gd name="T20" fmla="*/ 156 w 247"/>
                        <a:gd name="T21" fmla="*/ 4 h 149"/>
                        <a:gd name="T22" fmla="*/ 122 w 247"/>
                        <a:gd name="T23" fmla="*/ 0 h 149"/>
                        <a:gd name="T24" fmla="*/ 91 w 247"/>
                        <a:gd name="T25" fmla="*/ 4 h 149"/>
                        <a:gd name="T26" fmla="*/ 61 w 247"/>
                        <a:gd name="T27" fmla="*/ 15 h 149"/>
                        <a:gd name="T28" fmla="*/ 37 w 247"/>
                        <a:gd name="T29" fmla="*/ 30 h 149"/>
                        <a:gd name="T30" fmla="*/ 17 w 247"/>
                        <a:gd name="T31" fmla="*/ 47 h 149"/>
                        <a:gd name="T32" fmla="*/ 5 w 247"/>
                        <a:gd name="T33" fmla="*/ 67 h 149"/>
                        <a:gd name="T34" fmla="*/ 0 w 247"/>
                        <a:gd name="T35" fmla="*/ 86 h 149"/>
                        <a:gd name="T36" fmla="*/ 7 w 247"/>
                        <a:gd name="T37" fmla="*/ 104 h 149"/>
                        <a:gd name="T38" fmla="*/ 24 w 247"/>
                        <a:gd name="T39" fmla="*/ 123 h 149"/>
                        <a:gd name="T40" fmla="*/ 50 w 247"/>
                        <a:gd name="T41" fmla="*/ 136 h 149"/>
                        <a:gd name="T42" fmla="*/ 85 w 247"/>
                        <a:gd name="T43" fmla="*/ 145 h 149"/>
                        <a:gd name="T44" fmla="*/ 122 w 247"/>
                        <a:gd name="T45" fmla="*/ 149 h 1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7"/>
                        <a:gd name="T70" fmla="*/ 0 h 149"/>
                        <a:gd name="T71" fmla="*/ 247 w 247"/>
                        <a:gd name="T72" fmla="*/ 149 h 14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7" h="149">
                          <a:moveTo>
                            <a:pt x="122" y="149"/>
                          </a:moveTo>
                          <a:lnTo>
                            <a:pt x="161" y="145"/>
                          </a:lnTo>
                          <a:lnTo>
                            <a:pt x="195" y="136"/>
                          </a:lnTo>
                          <a:lnTo>
                            <a:pt x="222" y="123"/>
                          </a:lnTo>
                          <a:lnTo>
                            <a:pt x="239" y="104"/>
                          </a:lnTo>
                          <a:lnTo>
                            <a:pt x="247" y="86"/>
                          </a:lnTo>
                          <a:lnTo>
                            <a:pt x="241" y="67"/>
                          </a:lnTo>
                          <a:lnTo>
                            <a:pt x="228" y="47"/>
                          </a:lnTo>
                          <a:lnTo>
                            <a:pt x="209" y="30"/>
                          </a:lnTo>
                          <a:lnTo>
                            <a:pt x="185" y="15"/>
                          </a:lnTo>
                          <a:lnTo>
                            <a:pt x="156" y="4"/>
                          </a:lnTo>
                          <a:lnTo>
                            <a:pt x="122" y="0"/>
                          </a:lnTo>
                          <a:lnTo>
                            <a:pt x="91" y="4"/>
                          </a:lnTo>
                          <a:lnTo>
                            <a:pt x="61" y="15"/>
                          </a:lnTo>
                          <a:lnTo>
                            <a:pt x="37" y="30"/>
                          </a:lnTo>
                          <a:lnTo>
                            <a:pt x="17" y="47"/>
                          </a:lnTo>
                          <a:lnTo>
                            <a:pt x="5" y="67"/>
                          </a:lnTo>
                          <a:lnTo>
                            <a:pt x="0" y="86"/>
                          </a:lnTo>
                          <a:lnTo>
                            <a:pt x="7" y="104"/>
                          </a:lnTo>
                          <a:lnTo>
                            <a:pt x="24" y="123"/>
                          </a:lnTo>
                          <a:lnTo>
                            <a:pt x="50" y="136"/>
                          </a:lnTo>
                          <a:lnTo>
                            <a:pt x="85" y="145"/>
                          </a:lnTo>
                          <a:lnTo>
                            <a:pt x="122" y="149"/>
                          </a:lnTo>
                          <a:close/>
                        </a:path>
                      </a:pathLst>
                    </a:custGeom>
                    <a:solidFill>
                      <a:srgbClr val="585858"/>
                    </a:solidFill>
                    <a:ln w="0">
                      <a:solidFill>
                        <a:srgbClr val="585858"/>
                      </a:solidFill>
                      <a:round/>
                      <a:headEnd/>
                      <a:tailEnd/>
                    </a:ln>
                  </p:spPr>
                  <p:txBody>
                    <a:bodyPr/>
                    <a:lstStyle/>
                    <a:p>
                      <a:pPr defTabSz="457200"/>
                      <a:endParaRPr lang="en-US" dirty="0">
                        <a:solidFill>
                          <a:prstClr val="black"/>
                        </a:solidFill>
                      </a:endParaRPr>
                    </a:p>
                  </p:txBody>
                </p:sp>
                <p:sp>
                  <p:nvSpPr>
                    <p:cNvPr id="9324" name="Freeform 244"/>
                    <p:cNvSpPr>
                      <a:spLocks/>
                    </p:cNvSpPr>
                    <p:nvPr/>
                  </p:nvSpPr>
                  <p:spPr bwMode="auto">
                    <a:xfrm>
                      <a:off x="1355" y="3220"/>
                      <a:ext cx="217" cy="132"/>
                    </a:xfrm>
                    <a:custGeom>
                      <a:avLst/>
                      <a:gdLst>
                        <a:gd name="T0" fmla="*/ 109 w 217"/>
                        <a:gd name="T1" fmla="*/ 132 h 132"/>
                        <a:gd name="T2" fmla="*/ 143 w 217"/>
                        <a:gd name="T3" fmla="*/ 128 h 132"/>
                        <a:gd name="T4" fmla="*/ 172 w 217"/>
                        <a:gd name="T5" fmla="*/ 121 h 132"/>
                        <a:gd name="T6" fmla="*/ 196 w 217"/>
                        <a:gd name="T7" fmla="*/ 108 h 132"/>
                        <a:gd name="T8" fmla="*/ 211 w 217"/>
                        <a:gd name="T9" fmla="*/ 93 h 132"/>
                        <a:gd name="T10" fmla="*/ 217 w 217"/>
                        <a:gd name="T11" fmla="*/ 74 h 132"/>
                        <a:gd name="T12" fmla="*/ 211 w 217"/>
                        <a:gd name="T13" fmla="*/ 56 h 132"/>
                        <a:gd name="T14" fmla="*/ 196 w 217"/>
                        <a:gd name="T15" fmla="*/ 35 h 132"/>
                        <a:gd name="T16" fmla="*/ 172 w 217"/>
                        <a:gd name="T17" fmla="*/ 17 h 132"/>
                        <a:gd name="T18" fmla="*/ 143 w 217"/>
                        <a:gd name="T19" fmla="*/ 4 h 132"/>
                        <a:gd name="T20" fmla="*/ 109 w 217"/>
                        <a:gd name="T21" fmla="*/ 0 h 132"/>
                        <a:gd name="T22" fmla="*/ 74 w 217"/>
                        <a:gd name="T23" fmla="*/ 4 h 132"/>
                        <a:gd name="T24" fmla="*/ 44 w 217"/>
                        <a:gd name="T25" fmla="*/ 17 h 132"/>
                        <a:gd name="T26" fmla="*/ 20 w 217"/>
                        <a:gd name="T27" fmla="*/ 35 h 132"/>
                        <a:gd name="T28" fmla="*/ 5 w 217"/>
                        <a:gd name="T29" fmla="*/ 56 h 132"/>
                        <a:gd name="T30" fmla="*/ 0 w 217"/>
                        <a:gd name="T31" fmla="*/ 74 h 132"/>
                        <a:gd name="T32" fmla="*/ 5 w 217"/>
                        <a:gd name="T33" fmla="*/ 93 h 132"/>
                        <a:gd name="T34" fmla="*/ 20 w 217"/>
                        <a:gd name="T35" fmla="*/ 108 h 132"/>
                        <a:gd name="T36" fmla="*/ 44 w 217"/>
                        <a:gd name="T37" fmla="*/ 121 h 132"/>
                        <a:gd name="T38" fmla="*/ 74 w 217"/>
                        <a:gd name="T39" fmla="*/ 128 h 132"/>
                        <a:gd name="T40" fmla="*/ 109 w 217"/>
                        <a:gd name="T41" fmla="*/ 132 h 1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7"/>
                        <a:gd name="T64" fmla="*/ 0 h 132"/>
                        <a:gd name="T65" fmla="*/ 217 w 217"/>
                        <a:gd name="T66" fmla="*/ 132 h 1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7" h="132">
                          <a:moveTo>
                            <a:pt x="109" y="132"/>
                          </a:moveTo>
                          <a:lnTo>
                            <a:pt x="143" y="128"/>
                          </a:lnTo>
                          <a:lnTo>
                            <a:pt x="172" y="121"/>
                          </a:lnTo>
                          <a:lnTo>
                            <a:pt x="196" y="108"/>
                          </a:lnTo>
                          <a:lnTo>
                            <a:pt x="211" y="93"/>
                          </a:lnTo>
                          <a:lnTo>
                            <a:pt x="217" y="74"/>
                          </a:lnTo>
                          <a:lnTo>
                            <a:pt x="211" y="56"/>
                          </a:lnTo>
                          <a:lnTo>
                            <a:pt x="196" y="35"/>
                          </a:lnTo>
                          <a:lnTo>
                            <a:pt x="172" y="17"/>
                          </a:lnTo>
                          <a:lnTo>
                            <a:pt x="143" y="4"/>
                          </a:lnTo>
                          <a:lnTo>
                            <a:pt x="109" y="0"/>
                          </a:lnTo>
                          <a:lnTo>
                            <a:pt x="74" y="4"/>
                          </a:lnTo>
                          <a:lnTo>
                            <a:pt x="44" y="17"/>
                          </a:lnTo>
                          <a:lnTo>
                            <a:pt x="20" y="35"/>
                          </a:lnTo>
                          <a:lnTo>
                            <a:pt x="5" y="56"/>
                          </a:lnTo>
                          <a:lnTo>
                            <a:pt x="0" y="74"/>
                          </a:lnTo>
                          <a:lnTo>
                            <a:pt x="5" y="93"/>
                          </a:lnTo>
                          <a:lnTo>
                            <a:pt x="20" y="108"/>
                          </a:lnTo>
                          <a:lnTo>
                            <a:pt x="44" y="121"/>
                          </a:lnTo>
                          <a:lnTo>
                            <a:pt x="74" y="128"/>
                          </a:lnTo>
                          <a:lnTo>
                            <a:pt x="109" y="132"/>
                          </a:lnTo>
                          <a:close/>
                        </a:path>
                      </a:pathLst>
                    </a:custGeom>
                    <a:solidFill>
                      <a:srgbClr val="707070"/>
                    </a:solidFill>
                    <a:ln w="0">
                      <a:solidFill>
                        <a:srgbClr val="707070"/>
                      </a:solidFill>
                      <a:round/>
                      <a:headEnd/>
                      <a:tailEnd/>
                    </a:ln>
                  </p:spPr>
                  <p:txBody>
                    <a:bodyPr/>
                    <a:lstStyle/>
                    <a:p>
                      <a:pPr defTabSz="457200"/>
                      <a:endParaRPr lang="en-US" dirty="0">
                        <a:solidFill>
                          <a:prstClr val="black"/>
                        </a:solidFill>
                      </a:endParaRPr>
                    </a:p>
                  </p:txBody>
                </p:sp>
                <p:sp>
                  <p:nvSpPr>
                    <p:cNvPr id="9325" name="Freeform 245"/>
                    <p:cNvSpPr>
                      <a:spLocks/>
                    </p:cNvSpPr>
                    <p:nvPr/>
                  </p:nvSpPr>
                  <p:spPr bwMode="auto">
                    <a:xfrm>
                      <a:off x="1368" y="3220"/>
                      <a:ext cx="191" cy="117"/>
                    </a:xfrm>
                    <a:custGeom>
                      <a:avLst/>
                      <a:gdLst>
                        <a:gd name="T0" fmla="*/ 96 w 191"/>
                        <a:gd name="T1" fmla="*/ 117 h 117"/>
                        <a:gd name="T2" fmla="*/ 126 w 191"/>
                        <a:gd name="T3" fmla="*/ 115 h 117"/>
                        <a:gd name="T4" fmla="*/ 152 w 191"/>
                        <a:gd name="T5" fmla="*/ 108 h 117"/>
                        <a:gd name="T6" fmla="*/ 172 w 191"/>
                        <a:gd name="T7" fmla="*/ 97 h 117"/>
                        <a:gd name="T8" fmla="*/ 187 w 191"/>
                        <a:gd name="T9" fmla="*/ 84 h 117"/>
                        <a:gd name="T10" fmla="*/ 191 w 191"/>
                        <a:gd name="T11" fmla="*/ 67 h 117"/>
                        <a:gd name="T12" fmla="*/ 187 w 191"/>
                        <a:gd name="T13" fmla="*/ 50 h 117"/>
                        <a:gd name="T14" fmla="*/ 172 w 191"/>
                        <a:gd name="T15" fmla="*/ 32 h 117"/>
                        <a:gd name="T16" fmla="*/ 152 w 191"/>
                        <a:gd name="T17" fmla="*/ 17 h 117"/>
                        <a:gd name="T18" fmla="*/ 126 w 191"/>
                        <a:gd name="T19" fmla="*/ 6 h 117"/>
                        <a:gd name="T20" fmla="*/ 96 w 191"/>
                        <a:gd name="T21" fmla="*/ 0 h 117"/>
                        <a:gd name="T22" fmla="*/ 65 w 191"/>
                        <a:gd name="T23" fmla="*/ 6 h 117"/>
                        <a:gd name="T24" fmla="*/ 39 w 191"/>
                        <a:gd name="T25" fmla="*/ 17 h 117"/>
                        <a:gd name="T26" fmla="*/ 18 w 191"/>
                        <a:gd name="T27" fmla="*/ 32 h 117"/>
                        <a:gd name="T28" fmla="*/ 3 w 191"/>
                        <a:gd name="T29" fmla="*/ 50 h 117"/>
                        <a:gd name="T30" fmla="*/ 0 w 191"/>
                        <a:gd name="T31" fmla="*/ 67 h 117"/>
                        <a:gd name="T32" fmla="*/ 3 w 191"/>
                        <a:gd name="T33" fmla="*/ 84 h 117"/>
                        <a:gd name="T34" fmla="*/ 18 w 191"/>
                        <a:gd name="T35" fmla="*/ 97 h 117"/>
                        <a:gd name="T36" fmla="*/ 39 w 191"/>
                        <a:gd name="T37" fmla="*/ 108 h 117"/>
                        <a:gd name="T38" fmla="*/ 65 w 191"/>
                        <a:gd name="T39" fmla="*/ 115 h 117"/>
                        <a:gd name="T40" fmla="*/ 96 w 191"/>
                        <a:gd name="T41" fmla="*/ 11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1"/>
                        <a:gd name="T64" fmla="*/ 0 h 117"/>
                        <a:gd name="T65" fmla="*/ 191 w 191"/>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1" h="117">
                          <a:moveTo>
                            <a:pt x="96" y="117"/>
                          </a:moveTo>
                          <a:lnTo>
                            <a:pt x="126" y="115"/>
                          </a:lnTo>
                          <a:lnTo>
                            <a:pt x="152" y="108"/>
                          </a:lnTo>
                          <a:lnTo>
                            <a:pt x="172" y="97"/>
                          </a:lnTo>
                          <a:lnTo>
                            <a:pt x="187" y="84"/>
                          </a:lnTo>
                          <a:lnTo>
                            <a:pt x="191" y="67"/>
                          </a:lnTo>
                          <a:lnTo>
                            <a:pt x="187" y="50"/>
                          </a:lnTo>
                          <a:lnTo>
                            <a:pt x="172" y="32"/>
                          </a:lnTo>
                          <a:lnTo>
                            <a:pt x="152" y="17"/>
                          </a:lnTo>
                          <a:lnTo>
                            <a:pt x="126" y="6"/>
                          </a:lnTo>
                          <a:lnTo>
                            <a:pt x="96" y="0"/>
                          </a:lnTo>
                          <a:lnTo>
                            <a:pt x="65" y="6"/>
                          </a:lnTo>
                          <a:lnTo>
                            <a:pt x="39" y="17"/>
                          </a:lnTo>
                          <a:lnTo>
                            <a:pt x="18" y="32"/>
                          </a:lnTo>
                          <a:lnTo>
                            <a:pt x="3" y="50"/>
                          </a:lnTo>
                          <a:lnTo>
                            <a:pt x="0" y="67"/>
                          </a:lnTo>
                          <a:lnTo>
                            <a:pt x="3" y="84"/>
                          </a:lnTo>
                          <a:lnTo>
                            <a:pt x="18" y="97"/>
                          </a:lnTo>
                          <a:lnTo>
                            <a:pt x="39" y="108"/>
                          </a:lnTo>
                          <a:lnTo>
                            <a:pt x="65" y="115"/>
                          </a:lnTo>
                          <a:lnTo>
                            <a:pt x="96" y="117"/>
                          </a:lnTo>
                          <a:close/>
                        </a:path>
                      </a:pathLst>
                    </a:custGeom>
                    <a:solidFill>
                      <a:srgbClr val="878787"/>
                    </a:solidFill>
                    <a:ln w="0">
                      <a:solidFill>
                        <a:srgbClr val="878787"/>
                      </a:solidFill>
                      <a:round/>
                      <a:headEnd/>
                      <a:tailEnd/>
                    </a:ln>
                  </p:spPr>
                  <p:txBody>
                    <a:bodyPr/>
                    <a:lstStyle/>
                    <a:p>
                      <a:pPr defTabSz="457200"/>
                      <a:endParaRPr lang="en-US" dirty="0">
                        <a:solidFill>
                          <a:prstClr val="black"/>
                        </a:solidFill>
                      </a:endParaRPr>
                    </a:p>
                  </p:txBody>
                </p:sp>
                <p:sp>
                  <p:nvSpPr>
                    <p:cNvPr id="9326" name="Freeform 246"/>
                    <p:cNvSpPr>
                      <a:spLocks/>
                    </p:cNvSpPr>
                    <p:nvPr/>
                  </p:nvSpPr>
                  <p:spPr bwMode="auto">
                    <a:xfrm>
                      <a:off x="1381" y="3222"/>
                      <a:ext cx="165" cy="100"/>
                    </a:xfrm>
                    <a:custGeom>
                      <a:avLst/>
                      <a:gdLst>
                        <a:gd name="T0" fmla="*/ 83 w 165"/>
                        <a:gd name="T1" fmla="*/ 100 h 100"/>
                        <a:gd name="T2" fmla="*/ 109 w 165"/>
                        <a:gd name="T3" fmla="*/ 98 h 100"/>
                        <a:gd name="T4" fmla="*/ 131 w 165"/>
                        <a:gd name="T5" fmla="*/ 93 h 100"/>
                        <a:gd name="T6" fmla="*/ 150 w 165"/>
                        <a:gd name="T7" fmla="*/ 83 h 100"/>
                        <a:gd name="T8" fmla="*/ 161 w 165"/>
                        <a:gd name="T9" fmla="*/ 70 h 100"/>
                        <a:gd name="T10" fmla="*/ 165 w 165"/>
                        <a:gd name="T11" fmla="*/ 57 h 100"/>
                        <a:gd name="T12" fmla="*/ 161 w 165"/>
                        <a:gd name="T13" fmla="*/ 43 h 100"/>
                        <a:gd name="T14" fmla="*/ 150 w 165"/>
                        <a:gd name="T15" fmla="*/ 26 h 100"/>
                        <a:gd name="T16" fmla="*/ 131 w 165"/>
                        <a:gd name="T17" fmla="*/ 13 h 100"/>
                        <a:gd name="T18" fmla="*/ 109 w 165"/>
                        <a:gd name="T19" fmla="*/ 4 h 100"/>
                        <a:gd name="T20" fmla="*/ 83 w 165"/>
                        <a:gd name="T21" fmla="*/ 0 h 100"/>
                        <a:gd name="T22" fmla="*/ 57 w 165"/>
                        <a:gd name="T23" fmla="*/ 4 h 100"/>
                        <a:gd name="T24" fmla="*/ 33 w 165"/>
                        <a:gd name="T25" fmla="*/ 13 h 100"/>
                        <a:gd name="T26" fmla="*/ 16 w 165"/>
                        <a:gd name="T27" fmla="*/ 26 h 100"/>
                        <a:gd name="T28" fmla="*/ 3 w 165"/>
                        <a:gd name="T29" fmla="*/ 43 h 100"/>
                        <a:gd name="T30" fmla="*/ 0 w 165"/>
                        <a:gd name="T31" fmla="*/ 57 h 100"/>
                        <a:gd name="T32" fmla="*/ 3 w 165"/>
                        <a:gd name="T33" fmla="*/ 70 h 100"/>
                        <a:gd name="T34" fmla="*/ 16 w 165"/>
                        <a:gd name="T35" fmla="*/ 83 h 100"/>
                        <a:gd name="T36" fmla="*/ 33 w 165"/>
                        <a:gd name="T37" fmla="*/ 93 h 100"/>
                        <a:gd name="T38" fmla="*/ 57 w 165"/>
                        <a:gd name="T39" fmla="*/ 98 h 100"/>
                        <a:gd name="T40" fmla="*/ 83 w 165"/>
                        <a:gd name="T41" fmla="*/ 100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5"/>
                        <a:gd name="T64" fmla="*/ 0 h 100"/>
                        <a:gd name="T65" fmla="*/ 165 w 165"/>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5" h="100">
                          <a:moveTo>
                            <a:pt x="83" y="100"/>
                          </a:moveTo>
                          <a:lnTo>
                            <a:pt x="109" y="98"/>
                          </a:lnTo>
                          <a:lnTo>
                            <a:pt x="131" y="93"/>
                          </a:lnTo>
                          <a:lnTo>
                            <a:pt x="150" y="83"/>
                          </a:lnTo>
                          <a:lnTo>
                            <a:pt x="161" y="70"/>
                          </a:lnTo>
                          <a:lnTo>
                            <a:pt x="165" y="57"/>
                          </a:lnTo>
                          <a:lnTo>
                            <a:pt x="161" y="43"/>
                          </a:lnTo>
                          <a:lnTo>
                            <a:pt x="150" y="26"/>
                          </a:lnTo>
                          <a:lnTo>
                            <a:pt x="131" y="13"/>
                          </a:lnTo>
                          <a:lnTo>
                            <a:pt x="109" y="4"/>
                          </a:lnTo>
                          <a:lnTo>
                            <a:pt x="83" y="0"/>
                          </a:lnTo>
                          <a:lnTo>
                            <a:pt x="57" y="4"/>
                          </a:lnTo>
                          <a:lnTo>
                            <a:pt x="33" y="13"/>
                          </a:lnTo>
                          <a:lnTo>
                            <a:pt x="16" y="26"/>
                          </a:lnTo>
                          <a:lnTo>
                            <a:pt x="3" y="43"/>
                          </a:lnTo>
                          <a:lnTo>
                            <a:pt x="0" y="57"/>
                          </a:lnTo>
                          <a:lnTo>
                            <a:pt x="3" y="70"/>
                          </a:lnTo>
                          <a:lnTo>
                            <a:pt x="16" y="83"/>
                          </a:lnTo>
                          <a:lnTo>
                            <a:pt x="33" y="93"/>
                          </a:lnTo>
                          <a:lnTo>
                            <a:pt x="57" y="98"/>
                          </a:lnTo>
                          <a:lnTo>
                            <a:pt x="83" y="100"/>
                          </a:lnTo>
                          <a:close/>
                        </a:path>
                      </a:pathLst>
                    </a:custGeom>
                    <a:solidFill>
                      <a:srgbClr val="9F9F9F"/>
                    </a:solidFill>
                    <a:ln w="0">
                      <a:solidFill>
                        <a:srgbClr val="9F9F9F"/>
                      </a:solidFill>
                      <a:round/>
                      <a:headEnd/>
                      <a:tailEnd/>
                    </a:ln>
                  </p:spPr>
                  <p:txBody>
                    <a:bodyPr/>
                    <a:lstStyle/>
                    <a:p>
                      <a:pPr defTabSz="457200"/>
                      <a:endParaRPr lang="en-US" dirty="0">
                        <a:solidFill>
                          <a:prstClr val="black"/>
                        </a:solidFill>
                      </a:endParaRPr>
                    </a:p>
                  </p:txBody>
                </p:sp>
                <p:sp>
                  <p:nvSpPr>
                    <p:cNvPr id="9327" name="Freeform 247"/>
                    <p:cNvSpPr>
                      <a:spLocks/>
                    </p:cNvSpPr>
                    <p:nvPr/>
                  </p:nvSpPr>
                  <p:spPr bwMode="auto">
                    <a:xfrm>
                      <a:off x="1394" y="3224"/>
                      <a:ext cx="139" cy="83"/>
                    </a:xfrm>
                    <a:custGeom>
                      <a:avLst/>
                      <a:gdLst>
                        <a:gd name="T0" fmla="*/ 70 w 139"/>
                        <a:gd name="T1" fmla="*/ 83 h 83"/>
                        <a:gd name="T2" fmla="*/ 96 w 139"/>
                        <a:gd name="T3" fmla="*/ 81 h 83"/>
                        <a:gd name="T4" fmla="*/ 118 w 139"/>
                        <a:gd name="T5" fmla="*/ 72 h 83"/>
                        <a:gd name="T6" fmla="*/ 133 w 139"/>
                        <a:gd name="T7" fmla="*/ 61 h 83"/>
                        <a:gd name="T8" fmla="*/ 139 w 139"/>
                        <a:gd name="T9" fmla="*/ 46 h 83"/>
                        <a:gd name="T10" fmla="*/ 133 w 139"/>
                        <a:gd name="T11" fmla="*/ 31 h 83"/>
                        <a:gd name="T12" fmla="*/ 118 w 139"/>
                        <a:gd name="T13" fmla="*/ 17 h 83"/>
                        <a:gd name="T14" fmla="*/ 96 w 139"/>
                        <a:gd name="T15" fmla="*/ 4 h 83"/>
                        <a:gd name="T16" fmla="*/ 70 w 139"/>
                        <a:gd name="T17" fmla="*/ 0 h 83"/>
                        <a:gd name="T18" fmla="*/ 42 w 139"/>
                        <a:gd name="T19" fmla="*/ 4 h 83"/>
                        <a:gd name="T20" fmla="*/ 20 w 139"/>
                        <a:gd name="T21" fmla="*/ 17 h 83"/>
                        <a:gd name="T22" fmla="*/ 5 w 139"/>
                        <a:gd name="T23" fmla="*/ 31 h 83"/>
                        <a:gd name="T24" fmla="*/ 0 w 139"/>
                        <a:gd name="T25" fmla="*/ 46 h 83"/>
                        <a:gd name="T26" fmla="*/ 5 w 139"/>
                        <a:gd name="T27" fmla="*/ 61 h 83"/>
                        <a:gd name="T28" fmla="*/ 20 w 139"/>
                        <a:gd name="T29" fmla="*/ 72 h 83"/>
                        <a:gd name="T30" fmla="*/ 42 w 139"/>
                        <a:gd name="T31" fmla="*/ 81 h 83"/>
                        <a:gd name="T32" fmla="*/ 70 w 139"/>
                        <a:gd name="T33" fmla="*/ 83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9"/>
                        <a:gd name="T52" fmla="*/ 0 h 83"/>
                        <a:gd name="T53" fmla="*/ 139 w 139"/>
                        <a:gd name="T54" fmla="*/ 83 h 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9" h="83">
                          <a:moveTo>
                            <a:pt x="70" y="83"/>
                          </a:moveTo>
                          <a:lnTo>
                            <a:pt x="96" y="81"/>
                          </a:lnTo>
                          <a:lnTo>
                            <a:pt x="118" y="72"/>
                          </a:lnTo>
                          <a:lnTo>
                            <a:pt x="133" y="61"/>
                          </a:lnTo>
                          <a:lnTo>
                            <a:pt x="139" y="46"/>
                          </a:lnTo>
                          <a:lnTo>
                            <a:pt x="133" y="31"/>
                          </a:lnTo>
                          <a:lnTo>
                            <a:pt x="118" y="17"/>
                          </a:lnTo>
                          <a:lnTo>
                            <a:pt x="96" y="4"/>
                          </a:lnTo>
                          <a:lnTo>
                            <a:pt x="70" y="0"/>
                          </a:lnTo>
                          <a:lnTo>
                            <a:pt x="42" y="4"/>
                          </a:lnTo>
                          <a:lnTo>
                            <a:pt x="20" y="17"/>
                          </a:lnTo>
                          <a:lnTo>
                            <a:pt x="5" y="31"/>
                          </a:lnTo>
                          <a:lnTo>
                            <a:pt x="0" y="46"/>
                          </a:lnTo>
                          <a:lnTo>
                            <a:pt x="5" y="61"/>
                          </a:lnTo>
                          <a:lnTo>
                            <a:pt x="20" y="72"/>
                          </a:lnTo>
                          <a:lnTo>
                            <a:pt x="42" y="81"/>
                          </a:lnTo>
                          <a:lnTo>
                            <a:pt x="70" y="83"/>
                          </a:lnTo>
                          <a:close/>
                        </a:path>
                      </a:pathLst>
                    </a:custGeom>
                    <a:solidFill>
                      <a:srgbClr val="B7B7B7"/>
                    </a:solidFill>
                    <a:ln w="0">
                      <a:solidFill>
                        <a:srgbClr val="B7B7B7"/>
                      </a:solidFill>
                      <a:round/>
                      <a:headEnd/>
                      <a:tailEnd/>
                    </a:ln>
                  </p:spPr>
                  <p:txBody>
                    <a:bodyPr/>
                    <a:lstStyle/>
                    <a:p>
                      <a:pPr defTabSz="457200"/>
                      <a:endParaRPr lang="en-US" dirty="0">
                        <a:solidFill>
                          <a:prstClr val="black"/>
                        </a:solidFill>
                      </a:endParaRPr>
                    </a:p>
                  </p:txBody>
                </p:sp>
                <p:sp>
                  <p:nvSpPr>
                    <p:cNvPr id="9328" name="Freeform 248"/>
                    <p:cNvSpPr>
                      <a:spLocks/>
                    </p:cNvSpPr>
                    <p:nvPr/>
                  </p:nvSpPr>
                  <p:spPr bwMode="auto">
                    <a:xfrm>
                      <a:off x="1407" y="3224"/>
                      <a:ext cx="113" cy="68"/>
                    </a:xfrm>
                    <a:custGeom>
                      <a:avLst/>
                      <a:gdLst>
                        <a:gd name="T0" fmla="*/ 57 w 113"/>
                        <a:gd name="T1" fmla="*/ 68 h 68"/>
                        <a:gd name="T2" fmla="*/ 79 w 113"/>
                        <a:gd name="T3" fmla="*/ 67 h 68"/>
                        <a:gd name="T4" fmla="*/ 96 w 113"/>
                        <a:gd name="T5" fmla="*/ 61 h 68"/>
                        <a:gd name="T6" fmla="*/ 109 w 113"/>
                        <a:gd name="T7" fmla="*/ 50 h 68"/>
                        <a:gd name="T8" fmla="*/ 113 w 113"/>
                        <a:gd name="T9" fmla="*/ 39 h 68"/>
                        <a:gd name="T10" fmla="*/ 109 w 113"/>
                        <a:gd name="T11" fmla="*/ 26 h 68"/>
                        <a:gd name="T12" fmla="*/ 96 w 113"/>
                        <a:gd name="T13" fmla="*/ 13 h 68"/>
                        <a:gd name="T14" fmla="*/ 79 w 113"/>
                        <a:gd name="T15" fmla="*/ 4 h 68"/>
                        <a:gd name="T16" fmla="*/ 57 w 113"/>
                        <a:gd name="T17" fmla="*/ 0 h 68"/>
                        <a:gd name="T18" fmla="*/ 35 w 113"/>
                        <a:gd name="T19" fmla="*/ 4 h 68"/>
                        <a:gd name="T20" fmla="*/ 16 w 113"/>
                        <a:gd name="T21" fmla="*/ 13 h 68"/>
                        <a:gd name="T22" fmla="*/ 5 w 113"/>
                        <a:gd name="T23" fmla="*/ 26 h 68"/>
                        <a:gd name="T24" fmla="*/ 0 w 113"/>
                        <a:gd name="T25" fmla="*/ 39 h 68"/>
                        <a:gd name="T26" fmla="*/ 5 w 113"/>
                        <a:gd name="T27" fmla="*/ 50 h 68"/>
                        <a:gd name="T28" fmla="*/ 16 w 113"/>
                        <a:gd name="T29" fmla="*/ 61 h 68"/>
                        <a:gd name="T30" fmla="*/ 35 w 113"/>
                        <a:gd name="T31" fmla="*/ 67 h 68"/>
                        <a:gd name="T32" fmla="*/ 57 w 113"/>
                        <a:gd name="T33" fmla="*/ 68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3"/>
                        <a:gd name="T52" fmla="*/ 0 h 68"/>
                        <a:gd name="T53" fmla="*/ 113 w 113"/>
                        <a:gd name="T54" fmla="*/ 68 h 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3" h="68">
                          <a:moveTo>
                            <a:pt x="57" y="68"/>
                          </a:moveTo>
                          <a:lnTo>
                            <a:pt x="79" y="67"/>
                          </a:lnTo>
                          <a:lnTo>
                            <a:pt x="96" y="61"/>
                          </a:lnTo>
                          <a:lnTo>
                            <a:pt x="109" y="50"/>
                          </a:lnTo>
                          <a:lnTo>
                            <a:pt x="113" y="39"/>
                          </a:lnTo>
                          <a:lnTo>
                            <a:pt x="109" y="26"/>
                          </a:lnTo>
                          <a:lnTo>
                            <a:pt x="96" y="13"/>
                          </a:lnTo>
                          <a:lnTo>
                            <a:pt x="79" y="4"/>
                          </a:lnTo>
                          <a:lnTo>
                            <a:pt x="57" y="0"/>
                          </a:lnTo>
                          <a:lnTo>
                            <a:pt x="35" y="4"/>
                          </a:lnTo>
                          <a:lnTo>
                            <a:pt x="16" y="13"/>
                          </a:lnTo>
                          <a:lnTo>
                            <a:pt x="5" y="26"/>
                          </a:lnTo>
                          <a:lnTo>
                            <a:pt x="0" y="39"/>
                          </a:lnTo>
                          <a:lnTo>
                            <a:pt x="5" y="50"/>
                          </a:lnTo>
                          <a:lnTo>
                            <a:pt x="16" y="61"/>
                          </a:lnTo>
                          <a:lnTo>
                            <a:pt x="35" y="67"/>
                          </a:lnTo>
                          <a:lnTo>
                            <a:pt x="57" y="68"/>
                          </a:lnTo>
                          <a:close/>
                        </a:path>
                      </a:pathLst>
                    </a:custGeom>
                    <a:solidFill>
                      <a:srgbClr val="CFCFCF"/>
                    </a:solidFill>
                    <a:ln w="0">
                      <a:solidFill>
                        <a:srgbClr val="CFCFCF"/>
                      </a:solidFill>
                      <a:round/>
                      <a:headEnd/>
                      <a:tailEnd/>
                    </a:ln>
                  </p:spPr>
                  <p:txBody>
                    <a:bodyPr/>
                    <a:lstStyle/>
                    <a:p>
                      <a:pPr defTabSz="457200"/>
                      <a:endParaRPr lang="en-US" dirty="0">
                        <a:solidFill>
                          <a:prstClr val="black"/>
                        </a:solidFill>
                      </a:endParaRPr>
                    </a:p>
                  </p:txBody>
                </p:sp>
                <p:sp>
                  <p:nvSpPr>
                    <p:cNvPr id="9329" name="Freeform 249"/>
                    <p:cNvSpPr>
                      <a:spLocks/>
                    </p:cNvSpPr>
                    <p:nvPr/>
                  </p:nvSpPr>
                  <p:spPr bwMode="auto">
                    <a:xfrm>
                      <a:off x="1422" y="3226"/>
                      <a:ext cx="85" cy="52"/>
                    </a:xfrm>
                    <a:custGeom>
                      <a:avLst/>
                      <a:gdLst>
                        <a:gd name="T0" fmla="*/ 42 w 85"/>
                        <a:gd name="T1" fmla="*/ 52 h 52"/>
                        <a:gd name="T2" fmla="*/ 64 w 85"/>
                        <a:gd name="T3" fmla="*/ 50 h 52"/>
                        <a:gd name="T4" fmla="*/ 79 w 85"/>
                        <a:gd name="T5" fmla="*/ 41 h 52"/>
                        <a:gd name="T6" fmla="*/ 85 w 85"/>
                        <a:gd name="T7" fmla="*/ 29 h 52"/>
                        <a:gd name="T8" fmla="*/ 83 w 85"/>
                        <a:gd name="T9" fmla="*/ 20 h 52"/>
                        <a:gd name="T10" fmla="*/ 72 w 85"/>
                        <a:gd name="T11" fmla="*/ 9 h 52"/>
                        <a:gd name="T12" fmla="*/ 59 w 85"/>
                        <a:gd name="T13" fmla="*/ 3 h 52"/>
                        <a:gd name="T14" fmla="*/ 42 w 85"/>
                        <a:gd name="T15" fmla="*/ 0 h 52"/>
                        <a:gd name="T16" fmla="*/ 25 w 85"/>
                        <a:gd name="T17" fmla="*/ 3 h 52"/>
                        <a:gd name="T18" fmla="*/ 11 w 85"/>
                        <a:gd name="T19" fmla="*/ 9 h 52"/>
                        <a:gd name="T20" fmla="*/ 1 w 85"/>
                        <a:gd name="T21" fmla="*/ 20 h 52"/>
                        <a:gd name="T22" fmla="*/ 0 w 85"/>
                        <a:gd name="T23" fmla="*/ 29 h 52"/>
                        <a:gd name="T24" fmla="*/ 5 w 85"/>
                        <a:gd name="T25" fmla="*/ 41 h 52"/>
                        <a:gd name="T26" fmla="*/ 20 w 85"/>
                        <a:gd name="T27" fmla="*/ 50 h 52"/>
                        <a:gd name="T28" fmla="*/ 42 w 85"/>
                        <a:gd name="T29" fmla="*/ 5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5"/>
                        <a:gd name="T46" fmla="*/ 0 h 52"/>
                        <a:gd name="T47" fmla="*/ 85 w 85"/>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5" h="52">
                          <a:moveTo>
                            <a:pt x="42" y="52"/>
                          </a:moveTo>
                          <a:lnTo>
                            <a:pt x="64" y="50"/>
                          </a:lnTo>
                          <a:lnTo>
                            <a:pt x="79" y="41"/>
                          </a:lnTo>
                          <a:lnTo>
                            <a:pt x="85" y="29"/>
                          </a:lnTo>
                          <a:lnTo>
                            <a:pt x="83" y="20"/>
                          </a:lnTo>
                          <a:lnTo>
                            <a:pt x="72" y="9"/>
                          </a:lnTo>
                          <a:lnTo>
                            <a:pt x="59" y="3"/>
                          </a:lnTo>
                          <a:lnTo>
                            <a:pt x="42" y="0"/>
                          </a:lnTo>
                          <a:lnTo>
                            <a:pt x="25" y="3"/>
                          </a:lnTo>
                          <a:lnTo>
                            <a:pt x="11" y="9"/>
                          </a:lnTo>
                          <a:lnTo>
                            <a:pt x="1" y="20"/>
                          </a:lnTo>
                          <a:lnTo>
                            <a:pt x="0" y="29"/>
                          </a:lnTo>
                          <a:lnTo>
                            <a:pt x="5" y="41"/>
                          </a:lnTo>
                          <a:lnTo>
                            <a:pt x="20" y="50"/>
                          </a:lnTo>
                          <a:lnTo>
                            <a:pt x="42" y="52"/>
                          </a:lnTo>
                          <a:close/>
                        </a:path>
                      </a:pathLst>
                    </a:custGeom>
                    <a:solidFill>
                      <a:srgbClr val="E7E7E7"/>
                    </a:solidFill>
                    <a:ln w="0">
                      <a:solidFill>
                        <a:srgbClr val="E7E7E7"/>
                      </a:solidFill>
                      <a:round/>
                      <a:headEnd/>
                      <a:tailEnd/>
                    </a:ln>
                  </p:spPr>
                  <p:txBody>
                    <a:bodyPr/>
                    <a:lstStyle/>
                    <a:p>
                      <a:pPr defTabSz="457200"/>
                      <a:endParaRPr lang="en-US" dirty="0">
                        <a:solidFill>
                          <a:prstClr val="black"/>
                        </a:solidFill>
                      </a:endParaRPr>
                    </a:p>
                  </p:txBody>
                </p:sp>
                <p:sp>
                  <p:nvSpPr>
                    <p:cNvPr id="9330" name="Freeform 250"/>
                    <p:cNvSpPr>
                      <a:spLocks/>
                    </p:cNvSpPr>
                    <p:nvPr/>
                  </p:nvSpPr>
                  <p:spPr bwMode="auto">
                    <a:xfrm>
                      <a:off x="1434" y="3228"/>
                      <a:ext cx="60" cy="35"/>
                    </a:xfrm>
                    <a:custGeom>
                      <a:avLst/>
                      <a:gdLst>
                        <a:gd name="T0" fmla="*/ 30 w 60"/>
                        <a:gd name="T1" fmla="*/ 35 h 35"/>
                        <a:gd name="T2" fmla="*/ 45 w 60"/>
                        <a:gd name="T3" fmla="*/ 33 h 35"/>
                        <a:gd name="T4" fmla="*/ 56 w 60"/>
                        <a:gd name="T5" fmla="*/ 27 h 35"/>
                        <a:gd name="T6" fmla="*/ 60 w 60"/>
                        <a:gd name="T7" fmla="*/ 20 h 35"/>
                        <a:gd name="T8" fmla="*/ 56 w 60"/>
                        <a:gd name="T9" fmla="*/ 11 h 35"/>
                        <a:gd name="T10" fmla="*/ 45 w 60"/>
                        <a:gd name="T11" fmla="*/ 1 h 35"/>
                        <a:gd name="T12" fmla="*/ 30 w 60"/>
                        <a:gd name="T13" fmla="*/ 0 h 35"/>
                        <a:gd name="T14" fmla="*/ 15 w 60"/>
                        <a:gd name="T15" fmla="*/ 1 h 35"/>
                        <a:gd name="T16" fmla="*/ 4 w 60"/>
                        <a:gd name="T17" fmla="*/ 11 h 35"/>
                        <a:gd name="T18" fmla="*/ 0 w 60"/>
                        <a:gd name="T19" fmla="*/ 20 h 35"/>
                        <a:gd name="T20" fmla="*/ 4 w 60"/>
                        <a:gd name="T21" fmla="*/ 27 h 35"/>
                        <a:gd name="T22" fmla="*/ 15 w 60"/>
                        <a:gd name="T23" fmla="*/ 33 h 35"/>
                        <a:gd name="T24" fmla="*/ 30 w 60"/>
                        <a:gd name="T25" fmla="*/ 35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35"/>
                        <a:gd name="T41" fmla="*/ 60 w 60"/>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35">
                          <a:moveTo>
                            <a:pt x="30" y="35"/>
                          </a:moveTo>
                          <a:lnTo>
                            <a:pt x="45" y="33"/>
                          </a:lnTo>
                          <a:lnTo>
                            <a:pt x="56" y="27"/>
                          </a:lnTo>
                          <a:lnTo>
                            <a:pt x="60" y="20"/>
                          </a:lnTo>
                          <a:lnTo>
                            <a:pt x="56" y="11"/>
                          </a:lnTo>
                          <a:lnTo>
                            <a:pt x="45" y="1"/>
                          </a:lnTo>
                          <a:lnTo>
                            <a:pt x="30" y="0"/>
                          </a:lnTo>
                          <a:lnTo>
                            <a:pt x="15" y="1"/>
                          </a:lnTo>
                          <a:lnTo>
                            <a:pt x="4" y="11"/>
                          </a:lnTo>
                          <a:lnTo>
                            <a:pt x="0" y="20"/>
                          </a:lnTo>
                          <a:lnTo>
                            <a:pt x="4" y="27"/>
                          </a:lnTo>
                          <a:lnTo>
                            <a:pt x="15" y="33"/>
                          </a:lnTo>
                          <a:lnTo>
                            <a:pt x="30" y="35"/>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grpSp>
              <p:grpSp>
                <p:nvGrpSpPr>
                  <p:cNvPr id="15" name="Group 422"/>
                  <p:cNvGrpSpPr>
                    <a:grpSpLocks/>
                  </p:cNvGrpSpPr>
                  <p:nvPr/>
                </p:nvGrpSpPr>
                <p:grpSpPr bwMode="auto">
                  <a:xfrm>
                    <a:off x="1597" y="1478"/>
                    <a:ext cx="864" cy="457"/>
                    <a:chOff x="1636" y="1430"/>
                    <a:chExt cx="864" cy="457"/>
                  </a:xfrm>
                </p:grpSpPr>
                <p:sp>
                  <p:nvSpPr>
                    <p:cNvPr id="9255" name="Freeform 375"/>
                    <p:cNvSpPr>
                      <a:spLocks/>
                    </p:cNvSpPr>
                    <p:nvPr/>
                  </p:nvSpPr>
                  <p:spPr bwMode="auto">
                    <a:xfrm>
                      <a:off x="2195" y="1702"/>
                      <a:ext cx="152" cy="168"/>
                    </a:xfrm>
                    <a:custGeom>
                      <a:avLst/>
                      <a:gdLst>
                        <a:gd name="T0" fmla="*/ 0 w 152"/>
                        <a:gd name="T1" fmla="*/ 0 h 168"/>
                        <a:gd name="T2" fmla="*/ 0 w 152"/>
                        <a:gd name="T3" fmla="*/ 3 h 168"/>
                        <a:gd name="T4" fmla="*/ 0 w 152"/>
                        <a:gd name="T5" fmla="*/ 15 h 168"/>
                        <a:gd name="T6" fmla="*/ 2 w 152"/>
                        <a:gd name="T7" fmla="*/ 33 h 168"/>
                        <a:gd name="T8" fmla="*/ 5 w 152"/>
                        <a:gd name="T9" fmla="*/ 53 h 168"/>
                        <a:gd name="T10" fmla="*/ 13 w 152"/>
                        <a:gd name="T11" fmla="*/ 76 h 168"/>
                        <a:gd name="T12" fmla="*/ 24 w 152"/>
                        <a:gd name="T13" fmla="*/ 100 h 168"/>
                        <a:gd name="T14" fmla="*/ 39 w 152"/>
                        <a:gd name="T15" fmla="*/ 120 h 168"/>
                        <a:gd name="T16" fmla="*/ 59 w 152"/>
                        <a:gd name="T17" fmla="*/ 139 h 168"/>
                        <a:gd name="T18" fmla="*/ 85 w 152"/>
                        <a:gd name="T19" fmla="*/ 150 h 168"/>
                        <a:gd name="T20" fmla="*/ 78 w 152"/>
                        <a:gd name="T21" fmla="*/ 165 h 168"/>
                        <a:gd name="T22" fmla="*/ 152 w 152"/>
                        <a:gd name="T23" fmla="*/ 168 h 168"/>
                        <a:gd name="T24" fmla="*/ 124 w 152"/>
                        <a:gd name="T25" fmla="*/ 98 h 168"/>
                        <a:gd name="T26" fmla="*/ 115 w 152"/>
                        <a:gd name="T27" fmla="*/ 115 h 168"/>
                        <a:gd name="T28" fmla="*/ 111 w 152"/>
                        <a:gd name="T29" fmla="*/ 115 h 168"/>
                        <a:gd name="T30" fmla="*/ 106 w 152"/>
                        <a:gd name="T31" fmla="*/ 117 h 168"/>
                        <a:gd name="T32" fmla="*/ 96 w 152"/>
                        <a:gd name="T33" fmla="*/ 115 h 168"/>
                        <a:gd name="T34" fmla="*/ 83 w 152"/>
                        <a:gd name="T35" fmla="*/ 111 h 168"/>
                        <a:gd name="T36" fmla="*/ 68 w 152"/>
                        <a:gd name="T37" fmla="*/ 104 h 168"/>
                        <a:gd name="T38" fmla="*/ 52 w 152"/>
                        <a:gd name="T39" fmla="*/ 89 h 168"/>
                        <a:gd name="T40" fmla="*/ 35 w 152"/>
                        <a:gd name="T41" fmla="*/ 68 h 168"/>
                        <a:gd name="T42" fmla="*/ 16 w 152"/>
                        <a:gd name="T43" fmla="*/ 39 h 168"/>
                        <a:gd name="T44" fmla="*/ 0 w 152"/>
                        <a:gd name="T45" fmla="*/ 0 h 1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2"/>
                        <a:gd name="T70" fmla="*/ 0 h 168"/>
                        <a:gd name="T71" fmla="*/ 152 w 152"/>
                        <a:gd name="T72" fmla="*/ 168 h 1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2" h="168">
                          <a:moveTo>
                            <a:pt x="0" y="0"/>
                          </a:moveTo>
                          <a:lnTo>
                            <a:pt x="0" y="3"/>
                          </a:lnTo>
                          <a:lnTo>
                            <a:pt x="0" y="15"/>
                          </a:lnTo>
                          <a:lnTo>
                            <a:pt x="2" y="33"/>
                          </a:lnTo>
                          <a:lnTo>
                            <a:pt x="5" y="53"/>
                          </a:lnTo>
                          <a:lnTo>
                            <a:pt x="13" y="76"/>
                          </a:lnTo>
                          <a:lnTo>
                            <a:pt x="24" y="100"/>
                          </a:lnTo>
                          <a:lnTo>
                            <a:pt x="39" y="120"/>
                          </a:lnTo>
                          <a:lnTo>
                            <a:pt x="59" y="139"/>
                          </a:lnTo>
                          <a:lnTo>
                            <a:pt x="85" y="150"/>
                          </a:lnTo>
                          <a:lnTo>
                            <a:pt x="78" y="165"/>
                          </a:lnTo>
                          <a:lnTo>
                            <a:pt x="152" y="168"/>
                          </a:lnTo>
                          <a:lnTo>
                            <a:pt x="124" y="98"/>
                          </a:lnTo>
                          <a:lnTo>
                            <a:pt x="115" y="115"/>
                          </a:lnTo>
                          <a:lnTo>
                            <a:pt x="111" y="115"/>
                          </a:lnTo>
                          <a:lnTo>
                            <a:pt x="106" y="117"/>
                          </a:lnTo>
                          <a:lnTo>
                            <a:pt x="96" y="115"/>
                          </a:lnTo>
                          <a:lnTo>
                            <a:pt x="83" y="111"/>
                          </a:lnTo>
                          <a:lnTo>
                            <a:pt x="68" y="104"/>
                          </a:lnTo>
                          <a:lnTo>
                            <a:pt x="52" y="89"/>
                          </a:lnTo>
                          <a:lnTo>
                            <a:pt x="35" y="68"/>
                          </a:lnTo>
                          <a:lnTo>
                            <a:pt x="16" y="39"/>
                          </a:lnTo>
                          <a:lnTo>
                            <a:pt x="0" y="0"/>
                          </a:lnTo>
                          <a:close/>
                        </a:path>
                      </a:pathLst>
                    </a:custGeom>
                    <a:solidFill>
                      <a:srgbClr val="00FFFF"/>
                    </a:solidFill>
                    <a:ln w="0">
                      <a:solidFill>
                        <a:srgbClr val="00FFFF"/>
                      </a:solidFill>
                      <a:round/>
                      <a:headEnd/>
                      <a:tailEnd/>
                    </a:ln>
                  </p:spPr>
                  <p:txBody>
                    <a:bodyPr/>
                    <a:lstStyle/>
                    <a:p>
                      <a:pPr defTabSz="457200"/>
                      <a:endParaRPr lang="en-US" dirty="0">
                        <a:solidFill>
                          <a:prstClr val="black"/>
                        </a:solidFill>
                      </a:endParaRPr>
                    </a:p>
                  </p:txBody>
                </p:sp>
                <p:sp>
                  <p:nvSpPr>
                    <p:cNvPr id="9256" name="Freeform 376"/>
                    <p:cNvSpPr>
                      <a:spLocks/>
                    </p:cNvSpPr>
                    <p:nvPr/>
                  </p:nvSpPr>
                  <p:spPr bwMode="auto">
                    <a:xfrm>
                      <a:off x="2199" y="1711"/>
                      <a:ext cx="144" cy="176"/>
                    </a:xfrm>
                    <a:custGeom>
                      <a:avLst/>
                      <a:gdLst>
                        <a:gd name="T0" fmla="*/ 0 w 144"/>
                        <a:gd name="T1" fmla="*/ 0 h 176"/>
                        <a:gd name="T2" fmla="*/ 0 w 144"/>
                        <a:gd name="T3" fmla="*/ 4 h 176"/>
                        <a:gd name="T4" fmla="*/ 0 w 144"/>
                        <a:gd name="T5" fmla="*/ 17 h 176"/>
                        <a:gd name="T6" fmla="*/ 0 w 144"/>
                        <a:gd name="T7" fmla="*/ 33 h 176"/>
                        <a:gd name="T8" fmla="*/ 3 w 144"/>
                        <a:gd name="T9" fmla="*/ 56 h 176"/>
                        <a:gd name="T10" fmla="*/ 11 w 144"/>
                        <a:gd name="T11" fmla="*/ 78 h 176"/>
                        <a:gd name="T12" fmla="*/ 20 w 144"/>
                        <a:gd name="T13" fmla="*/ 102 h 176"/>
                        <a:gd name="T14" fmla="*/ 35 w 144"/>
                        <a:gd name="T15" fmla="*/ 122 h 176"/>
                        <a:gd name="T16" fmla="*/ 53 w 144"/>
                        <a:gd name="T17" fmla="*/ 141 h 176"/>
                        <a:gd name="T18" fmla="*/ 79 w 144"/>
                        <a:gd name="T19" fmla="*/ 156 h 176"/>
                        <a:gd name="T20" fmla="*/ 72 w 144"/>
                        <a:gd name="T21" fmla="*/ 169 h 176"/>
                        <a:gd name="T22" fmla="*/ 144 w 144"/>
                        <a:gd name="T23" fmla="*/ 176 h 176"/>
                        <a:gd name="T24" fmla="*/ 118 w 144"/>
                        <a:gd name="T25" fmla="*/ 102 h 176"/>
                        <a:gd name="T26" fmla="*/ 109 w 144"/>
                        <a:gd name="T27" fmla="*/ 121 h 176"/>
                        <a:gd name="T28" fmla="*/ 107 w 144"/>
                        <a:gd name="T29" fmla="*/ 121 h 176"/>
                        <a:gd name="T30" fmla="*/ 100 w 144"/>
                        <a:gd name="T31" fmla="*/ 121 h 176"/>
                        <a:gd name="T32" fmla="*/ 90 w 144"/>
                        <a:gd name="T33" fmla="*/ 119 h 176"/>
                        <a:gd name="T34" fmla="*/ 79 w 144"/>
                        <a:gd name="T35" fmla="*/ 115 h 176"/>
                        <a:gd name="T36" fmla="*/ 64 w 144"/>
                        <a:gd name="T37" fmla="*/ 106 h 176"/>
                        <a:gd name="T38" fmla="*/ 48 w 144"/>
                        <a:gd name="T39" fmla="*/ 93 h 176"/>
                        <a:gd name="T40" fmla="*/ 31 w 144"/>
                        <a:gd name="T41" fmla="*/ 70 h 176"/>
                        <a:gd name="T42" fmla="*/ 14 w 144"/>
                        <a:gd name="T43" fmla="*/ 41 h 176"/>
                        <a:gd name="T44" fmla="*/ 0 w 144"/>
                        <a:gd name="T45" fmla="*/ 0 h 1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4"/>
                        <a:gd name="T70" fmla="*/ 0 h 176"/>
                        <a:gd name="T71" fmla="*/ 144 w 144"/>
                        <a:gd name="T72" fmla="*/ 176 h 1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4" h="176">
                          <a:moveTo>
                            <a:pt x="0" y="0"/>
                          </a:moveTo>
                          <a:lnTo>
                            <a:pt x="0" y="4"/>
                          </a:lnTo>
                          <a:lnTo>
                            <a:pt x="0" y="17"/>
                          </a:lnTo>
                          <a:lnTo>
                            <a:pt x="0" y="33"/>
                          </a:lnTo>
                          <a:lnTo>
                            <a:pt x="3" y="56"/>
                          </a:lnTo>
                          <a:lnTo>
                            <a:pt x="11" y="78"/>
                          </a:lnTo>
                          <a:lnTo>
                            <a:pt x="20" y="102"/>
                          </a:lnTo>
                          <a:lnTo>
                            <a:pt x="35" y="122"/>
                          </a:lnTo>
                          <a:lnTo>
                            <a:pt x="53" y="141"/>
                          </a:lnTo>
                          <a:lnTo>
                            <a:pt x="79" y="156"/>
                          </a:lnTo>
                          <a:lnTo>
                            <a:pt x="72" y="169"/>
                          </a:lnTo>
                          <a:lnTo>
                            <a:pt x="144" y="176"/>
                          </a:lnTo>
                          <a:lnTo>
                            <a:pt x="118" y="102"/>
                          </a:lnTo>
                          <a:lnTo>
                            <a:pt x="109" y="121"/>
                          </a:lnTo>
                          <a:lnTo>
                            <a:pt x="107" y="121"/>
                          </a:lnTo>
                          <a:lnTo>
                            <a:pt x="100" y="121"/>
                          </a:lnTo>
                          <a:lnTo>
                            <a:pt x="90" y="119"/>
                          </a:lnTo>
                          <a:lnTo>
                            <a:pt x="79" y="115"/>
                          </a:lnTo>
                          <a:lnTo>
                            <a:pt x="64" y="106"/>
                          </a:lnTo>
                          <a:lnTo>
                            <a:pt x="48" y="93"/>
                          </a:lnTo>
                          <a:lnTo>
                            <a:pt x="31" y="70"/>
                          </a:lnTo>
                          <a:lnTo>
                            <a:pt x="14" y="41"/>
                          </a:lnTo>
                          <a:lnTo>
                            <a:pt x="0" y="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257" name="Text Box 414"/>
                    <p:cNvSpPr txBox="1">
                      <a:spLocks noChangeArrowheads="1"/>
                    </p:cNvSpPr>
                    <p:nvPr/>
                  </p:nvSpPr>
                  <p:spPr bwMode="auto">
                    <a:xfrm>
                      <a:off x="1636" y="1430"/>
                      <a:ext cx="864" cy="301"/>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Add 5 cryomodules</a:t>
                      </a:r>
                    </a:p>
                  </p:txBody>
                </p:sp>
              </p:grpSp>
              <p:grpSp>
                <p:nvGrpSpPr>
                  <p:cNvPr id="16" name="Group 420"/>
                  <p:cNvGrpSpPr>
                    <a:grpSpLocks/>
                  </p:cNvGrpSpPr>
                  <p:nvPr/>
                </p:nvGrpSpPr>
                <p:grpSpPr bwMode="auto">
                  <a:xfrm>
                    <a:off x="2313" y="2697"/>
                    <a:ext cx="864" cy="436"/>
                    <a:chOff x="2352" y="2649"/>
                    <a:chExt cx="864" cy="436"/>
                  </a:xfrm>
                </p:grpSpPr>
                <p:sp>
                  <p:nvSpPr>
                    <p:cNvPr id="9252" name="Freeform 371"/>
                    <p:cNvSpPr>
                      <a:spLocks/>
                    </p:cNvSpPr>
                    <p:nvPr/>
                  </p:nvSpPr>
                  <p:spPr bwMode="auto">
                    <a:xfrm>
                      <a:off x="2580" y="2649"/>
                      <a:ext cx="176" cy="146"/>
                    </a:xfrm>
                    <a:custGeom>
                      <a:avLst/>
                      <a:gdLst>
                        <a:gd name="T0" fmla="*/ 176 w 176"/>
                        <a:gd name="T1" fmla="*/ 144 h 146"/>
                        <a:gd name="T2" fmla="*/ 172 w 176"/>
                        <a:gd name="T3" fmla="*/ 146 h 146"/>
                        <a:gd name="T4" fmla="*/ 159 w 176"/>
                        <a:gd name="T5" fmla="*/ 144 h 146"/>
                        <a:gd name="T6" fmla="*/ 143 w 176"/>
                        <a:gd name="T7" fmla="*/ 144 h 146"/>
                        <a:gd name="T8" fmla="*/ 122 w 176"/>
                        <a:gd name="T9" fmla="*/ 141 h 146"/>
                        <a:gd name="T10" fmla="*/ 98 w 176"/>
                        <a:gd name="T11" fmla="*/ 135 h 146"/>
                        <a:gd name="T12" fmla="*/ 74 w 176"/>
                        <a:gd name="T13" fmla="*/ 126 h 146"/>
                        <a:gd name="T14" fmla="*/ 54 w 176"/>
                        <a:gd name="T15" fmla="*/ 111 h 146"/>
                        <a:gd name="T16" fmla="*/ 33 w 176"/>
                        <a:gd name="T17" fmla="*/ 93 h 146"/>
                        <a:gd name="T18" fmla="*/ 20 w 176"/>
                        <a:gd name="T19" fmla="*/ 67 h 146"/>
                        <a:gd name="T20" fmla="*/ 7 w 176"/>
                        <a:gd name="T21" fmla="*/ 74 h 146"/>
                        <a:gd name="T22" fmla="*/ 0 w 176"/>
                        <a:gd name="T23" fmla="*/ 0 h 146"/>
                        <a:gd name="T24" fmla="*/ 72 w 176"/>
                        <a:gd name="T25" fmla="*/ 26 h 146"/>
                        <a:gd name="T26" fmla="*/ 55 w 176"/>
                        <a:gd name="T27" fmla="*/ 35 h 146"/>
                        <a:gd name="T28" fmla="*/ 55 w 176"/>
                        <a:gd name="T29" fmla="*/ 39 h 146"/>
                        <a:gd name="T30" fmla="*/ 55 w 176"/>
                        <a:gd name="T31" fmla="*/ 44 h 146"/>
                        <a:gd name="T32" fmla="*/ 55 w 176"/>
                        <a:gd name="T33" fmla="*/ 54 h 146"/>
                        <a:gd name="T34" fmla="*/ 61 w 176"/>
                        <a:gd name="T35" fmla="*/ 67 h 146"/>
                        <a:gd name="T36" fmla="*/ 68 w 176"/>
                        <a:gd name="T37" fmla="*/ 81 h 146"/>
                        <a:gd name="T38" fmla="*/ 83 w 176"/>
                        <a:gd name="T39" fmla="*/ 96 h 146"/>
                        <a:gd name="T40" fmla="*/ 106 w 176"/>
                        <a:gd name="T41" fmla="*/ 113 h 146"/>
                        <a:gd name="T42" fmla="*/ 135 w 176"/>
                        <a:gd name="T43" fmla="*/ 130 h 146"/>
                        <a:gd name="T44" fmla="*/ 176 w 176"/>
                        <a:gd name="T45" fmla="*/ 144 h 1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6"/>
                        <a:gd name="T70" fmla="*/ 0 h 146"/>
                        <a:gd name="T71" fmla="*/ 176 w 176"/>
                        <a:gd name="T72" fmla="*/ 146 h 1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6" h="146">
                          <a:moveTo>
                            <a:pt x="176" y="144"/>
                          </a:moveTo>
                          <a:lnTo>
                            <a:pt x="172" y="146"/>
                          </a:lnTo>
                          <a:lnTo>
                            <a:pt x="159" y="144"/>
                          </a:lnTo>
                          <a:lnTo>
                            <a:pt x="143" y="144"/>
                          </a:lnTo>
                          <a:lnTo>
                            <a:pt x="122" y="141"/>
                          </a:lnTo>
                          <a:lnTo>
                            <a:pt x="98" y="135"/>
                          </a:lnTo>
                          <a:lnTo>
                            <a:pt x="74" y="126"/>
                          </a:lnTo>
                          <a:lnTo>
                            <a:pt x="54" y="111"/>
                          </a:lnTo>
                          <a:lnTo>
                            <a:pt x="33" y="93"/>
                          </a:lnTo>
                          <a:lnTo>
                            <a:pt x="20" y="67"/>
                          </a:lnTo>
                          <a:lnTo>
                            <a:pt x="7" y="74"/>
                          </a:lnTo>
                          <a:lnTo>
                            <a:pt x="0" y="0"/>
                          </a:lnTo>
                          <a:lnTo>
                            <a:pt x="72" y="26"/>
                          </a:lnTo>
                          <a:lnTo>
                            <a:pt x="55" y="35"/>
                          </a:lnTo>
                          <a:lnTo>
                            <a:pt x="55" y="39"/>
                          </a:lnTo>
                          <a:lnTo>
                            <a:pt x="55" y="44"/>
                          </a:lnTo>
                          <a:lnTo>
                            <a:pt x="55" y="54"/>
                          </a:lnTo>
                          <a:lnTo>
                            <a:pt x="61" y="67"/>
                          </a:lnTo>
                          <a:lnTo>
                            <a:pt x="68" y="81"/>
                          </a:lnTo>
                          <a:lnTo>
                            <a:pt x="83" y="96"/>
                          </a:lnTo>
                          <a:lnTo>
                            <a:pt x="106" y="113"/>
                          </a:lnTo>
                          <a:lnTo>
                            <a:pt x="135" y="130"/>
                          </a:lnTo>
                          <a:lnTo>
                            <a:pt x="176" y="144"/>
                          </a:lnTo>
                          <a:close/>
                        </a:path>
                      </a:pathLst>
                    </a:custGeom>
                    <a:solidFill>
                      <a:srgbClr val="00FFFF"/>
                    </a:solidFill>
                    <a:ln w="0">
                      <a:solidFill>
                        <a:srgbClr val="00FFFF"/>
                      </a:solidFill>
                      <a:round/>
                      <a:headEnd/>
                      <a:tailEnd/>
                    </a:ln>
                  </p:spPr>
                  <p:txBody>
                    <a:bodyPr/>
                    <a:lstStyle/>
                    <a:p>
                      <a:pPr defTabSz="457200"/>
                      <a:endParaRPr lang="en-US" dirty="0">
                        <a:solidFill>
                          <a:prstClr val="black"/>
                        </a:solidFill>
                      </a:endParaRPr>
                    </a:p>
                  </p:txBody>
                </p:sp>
                <p:sp>
                  <p:nvSpPr>
                    <p:cNvPr id="9253" name="Freeform 372"/>
                    <p:cNvSpPr>
                      <a:spLocks/>
                    </p:cNvSpPr>
                    <p:nvPr/>
                  </p:nvSpPr>
                  <p:spPr bwMode="auto">
                    <a:xfrm>
                      <a:off x="2579" y="2663"/>
                      <a:ext cx="181" cy="139"/>
                    </a:xfrm>
                    <a:custGeom>
                      <a:avLst/>
                      <a:gdLst>
                        <a:gd name="T0" fmla="*/ 181 w 181"/>
                        <a:gd name="T1" fmla="*/ 139 h 139"/>
                        <a:gd name="T2" fmla="*/ 178 w 181"/>
                        <a:gd name="T3" fmla="*/ 139 h 139"/>
                        <a:gd name="T4" fmla="*/ 165 w 181"/>
                        <a:gd name="T5" fmla="*/ 139 h 139"/>
                        <a:gd name="T6" fmla="*/ 148 w 181"/>
                        <a:gd name="T7" fmla="*/ 139 h 139"/>
                        <a:gd name="T8" fmla="*/ 128 w 181"/>
                        <a:gd name="T9" fmla="*/ 137 h 139"/>
                        <a:gd name="T10" fmla="*/ 104 w 181"/>
                        <a:gd name="T11" fmla="*/ 131 h 139"/>
                        <a:gd name="T12" fmla="*/ 79 w 181"/>
                        <a:gd name="T13" fmla="*/ 122 h 139"/>
                        <a:gd name="T14" fmla="*/ 57 w 181"/>
                        <a:gd name="T15" fmla="*/ 109 h 139"/>
                        <a:gd name="T16" fmla="*/ 37 w 181"/>
                        <a:gd name="T17" fmla="*/ 90 h 139"/>
                        <a:gd name="T18" fmla="*/ 24 w 181"/>
                        <a:gd name="T19" fmla="*/ 64 h 139"/>
                        <a:gd name="T20" fmla="*/ 11 w 181"/>
                        <a:gd name="T21" fmla="*/ 74 h 139"/>
                        <a:gd name="T22" fmla="*/ 0 w 181"/>
                        <a:gd name="T23" fmla="*/ 0 h 139"/>
                        <a:gd name="T24" fmla="*/ 74 w 181"/>
                        <a:gd name="T25" fmla="*/ 24 h 139"/>
                        <a:gd name="T26" fmla="*/ 57 w 181"/>
                        <a:gd name="T27" fmla="*/ 33 h 139"/>
                        <a:gd name="T28" fmla="*/ 55 w 181"/>
                        <a:gd name="T29" fmla="*/ 37 h 139"/>
                        <a:gd name="T30" fmla="*/ 55 w 181"/>
                        <a:gd name="T31" fmla="*/ 42 h 139"/>
                        <a:gd name="T32" fmla="*/ 57 w 181"/>
                        <a:gd name="T33" fmla="*/ 51 h 139"/>
                        <a:gd name="T34" fmla="*/ 63 w 181"/>
                        <a:gd name="T35" fmla="*/ 64 h 139"/>
                        <a:gd name="T36" fmla="*/ 72 w 181"/>
                        <a:gd name="T37" fmla="*/ 77 h 139"/>
                        <a:gd name="T38" fmla="*/ 87 w 181"/>
                        <a:gd name="T39" fmla="*/ 94 h 139"/>
                        <a:gd name="T40" fmla="*/ 109 w 181"/>
                        <a:gd name="T41" fmla="*/ 109 h 139"/>
                        <a:gd name="T42" fmla="*/ 141 w 181"/>
                        <a:gd name="T43" fmla="*/ 124 h 139"/>
                        <a:gd name="T44" fmla="*/ 181 w 181"/>
                        <a:gd name="T45" fmla="*/ 139 h 1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
                        <a:gd name="T70" fmla="*/ 0 h 139"/>
                        <a:gd name="T71" fmla="*/ 181 w 181"/>
                        <a:gd name="T72" fmla="*/ 139 h 1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 h="139">
                          <a:moveTo>
                            <a:pt x="181" y="139"/>
                          </a:moveTo>
                          <a:lnTo>
                            <a:pt x="178" y="139"/>
                          </a:lnTo>
                          <a:lnTo>
                            <a:pt x="165" y="139"/>
                          </a:lnTo>
                          <a:lnTo>
                            <a:pt x="148" y="139"/>
                          </a:lnTo>
                          <a:lnTo>
                            <a:pt x="128" y="137"/>
                          </a:lnTo>
                          <a:lnTo>
                            <a:pt x="104" y="131"/>
                          </a:lnTo>
                          <a:lnTo>
                            <a:pt x="79" y="122"/>
                          </a:lnTo>
                          <a:lnTo>
                            <a:pt x="57" y="109"/>
                          </a:lnTo>
                          <a:lnTo>
                            <a:pt x="37" y="90"/>
                          </a:lnTo>
                          <a:lnTo>
                            <a:pt x="24" y="64"/>
                          </a:lnTo>
                          <a:lnTo>
                            <a:pt x="11" y="74"/>
                          </a:lnTo>
                          <a:lnTo>
                            <a:pt x="0" y="0"/>
                          </a:lnTo>
                          <a:lnTo>
                            <a:pt x="74" y="24"/>
                          </a:lnTo>
                          <a:lnTo>
                            <a:pt x="57" y="33"/>
                          </a:lnTo>
                          <a:lnTo>
                            <a:pt x="55" y="37"/>
                          </a:lnTo>
                          <a:lnTo>
                            <a:pt x="55" y="42"/>
                          </a:lnTo>
                          <a:lnTo>
                            <a:pt x="57" y="51"/>
                          </a:lnTo>
                          <a:lnTo>
                            <a:pt x="63" y="64"/>
                          </a:lnTo>
                          <a:lnTo>
                            <a:pt x="72" y="77"/>
                          </a:lnTo>
                          <a:lnTo>
                            <a:pt x="87" y="94"/>
                          </a:lnTo>
                          <a:lnTo>
                            <a:pt x="109" y="109"/>
                          </a:lnTo>
                          <a:lnTo>
                            <a:pt x="141" y="124"/>
                          </a:lnTo>
                          <a:lnTo>
                            <a:pt x="181" y="139"/>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254" name="Text Box 415"/>
                    <p:cNvSpPr txBox="1">
                      <a:spLocks noChangeArrowheads="1"/>
                    </p:cNvSpPr>
                    <p:nvPr/>
                  </p:nvSpPr>
                  <p:spPr bwMode="auto">
                    <a:xfrm>
                      <a:off x="2352" y="2784"/>
                      <a:ext cx="864" cy="301"/>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Add 5 cryomodules</a:t>
                      </a:r>
                    </a:p>
                  </p:txBody>
                </p:sp>
              </p:grpSp>
              <p:grpSp>
                <p:nvGrpSpPr>
                  <p:cNvPr id="17" name="Group 419"/>
                  <p:cNvGrpSpPr>
                    <a:grpSpLocks/>
                  </p:cNvGrpSpPr>
                  <p:nvPr/>
                </p:nvGrpSpPr>
                <p:grpSpPr bwMode="auto">
                  <a:xfrm>
                    <a:off x="2883" y="2486"/>
                    <a:ext cx="1064" cy="238"/>
                    <a:chOff x="2922" y="2438"/>
                    <a:chExt cx="1064" cy="238"/>
                  </a:xfrm>
                </p:grpSpPr>
                <p:sp>
                  <p:nvSpPr>
                    <p:cNvPr id="9249" name="Freeform 292"/>
                    <p:cNvSpPr>
                      <a:spLocks/>
                    </p:cNvSpPr>
                    <p:nvPr/>
                  </p:nvSpPr>
                  <p:spPr bwMode="auto">
                    <a:xfrm>
                      <a:off x="2933" y="2438"/>
                      <a:ext cx="176" cy="146"/>
                    </a:xfrm>
                    <a:custGeom>
                      <a:avLst/>
                      <a:gdLst>
                        <a:gd name="T0" fmla="*/ 176 w 176"/>
                        <a:gd name="T1" fmla="*/ 146 h 146"/>
                        <a:gd name="T2" fmla="*/ 172 w 176"/>
                        <a:gd name="T3" fmla="*/ 146 h 146"/>
                        <a:gd name="T4" fmla="*/ 159 w 176"/>
                        <a:gd name="T5" fmla="*/ 146 h 146"/>
                        <a:gd name="T6" fmla="*/ 143 w 176"/>
                        <a:gd name="T7" fmla="*/ 144 h 146"/>
                        <a:gd name="T8" fmla="*/ 120 w 176"/>
                        <a:gd name="T9" fmla="*/ 141 h 146"/>
                        <a:gd name="T10" fmla="*/ 98 w 176"/>
                        <a:gd name="T11" fmla="*/ 135 h 146"/>
                        <a:gd name="T12" fmla="*/ 74 w 176"/>
                        <a:gd name="T13" fmla="*/ 126 h 146"/>
                        <a:gd name="T14" fmla="*/ 52 w 176"/>
                        <a:gd name="T15" fmla="*/ 111 h 146"/>
                        <a:gd name="T16" fmla="*/ 33 w 176"/>
                        <a:gd name="T17" fmla="*/ 93 h 146"/>
                        <a:gd name="T18" fmla="*/ 20 w 176"/>
                        <a:gd name="T19" fmla="*/ 67 h 146"/>
                        <a:gd name="T20" fmla="*/ 7 w 176"/>
                        <a:gd name="T21" fmla="*/ 74 h 146"/>
                        <a:gd name="T22" fmla="*/ 0 w 176"/>
                        <a:gd name="T23" fmla="*/ 0 h 146"/>
                        <a:gd name="T24" fmla="*/ 72 w 176"/>
                        <a:gd name="T25" fmla="*/ 26 h 146"/>
                        <a:gd name="T26" fmla="*/ 55 w 176"/>
                        <a:gd name="T27" fmla="*/ 37 h 146"/>
                        <a:gd name="T28" fmla="*/ 54 w 176"/>
                        <a:gd name="T29" fmla="*/ 39 h 146"/>
                        <a:gd name="T30" fmla="*/ 54 w 176"/>
                        <a:gd name="T31" fmla="*/ 44 h 146"/>
                        <a:gd name="T32" fmla="*/ 55 w 176"/>
                        <a:gd name="T33" fmla="*/ 54 h 146"/>
                        <a:gd name="T34" fmla="*/ 61 w 176"/>
                        <a:gd name="T35" fmla="*/ 67 h 146"/>
                        <a:gd name="T36" fmla="*/ 68 w 176"/>
                        <a:gd name="T37" fmla="*/ 81 h 146"/>
                        <a:gd name="T38" fmla="*/ 83 w 176"/>
                        <a:gd name="T39" fmla="*/ 96 h 146"/>
                        <a:gd name="T40" fmla="*/ 106 w 176"/>
                        <a:gd name="T41" fmla="*/ 113 h 146"/>
                        <a:gd name="T42" fmla="*/ 135 w 176"/>
                        <a:gd name="T43" fmla="*/ 130 h 146"/>
                        <a:gd name="T44" fmla="*/ 176 w 176"/>
                        <a:gd name="T45" fmla="*/ 146 h 1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6"/>
                        <a:gd name="T70" fmla="*/ 0 h 146"/>
                        <a:gd name="T71" fmla="*/ 176 w 176"/>
                        <a:gd name="T72" fmla="*/ 146 h 1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6" h="146">
                          <a:moveTo>
                            <a:pt x="176" y="146"/>
                          </a:moveTo>
                          <a:lnTo>
                            <a:pt x="172" y="146"/>
                          </a:lnTo>
                          <a:lnTo>
                            <a:pt x="159" y="146"/>
                          </a:lnTo>
                          <a:lnTo>
                            <a:pt x="143" y="144"/>
                          </a:lnTo>
                          <a:lnTo>
                            <a:pt x="120" y="141"/>
                          </a:lnTo>
                          <a:lnTo>
                            <a:pt x="98" y="135"/>
                          </a:lnTo>
                          <a:lnTo>
                            <a:pt x="74" y="126"/>
                          </a:lnTo>
                          <a:lnTo>
                            <a:pt x="52" y="111"/>
                          </a:lnTo>
                          <a:lnTo>
                            <a:pt x="33" y="93"/>
                          </a:lnTo>
                          <a:lnTo>
                            <a:pt x="20" y="67"/>
                          </a:lnTo>
                          <a:lnTo>
                            <a:pt x="7" y="74"/>
                          </a:lnTo>
                          <a:lnTo>
                            <a:pt x="0" y="0"/>
                          </a:lnTo>
                          <a:lnTo>
                            <a:pt x="72" y="26"/>
                          </a:lnTo>
                          <a:lnTo>
                            <a:pt x="55" y="37"/>
                          </a:lnTo>
                          <a:lnTo>
                            <a:pt x="54" y="39"/>
                          </a:lnTo>
                          <a:lnTo>
                            <a:pt x="54" y="44"/>
                          </a:lnTo>
                          <a:lnTo>
                            <a:pt x="55" y="54"/>
                          </a:lnTo>
                          <a:lnTo>
                            <a:pt x="61" y="67"/>
                          </a:lnTo>
                          <a:lnTo>
                            <a:pt x="68" y="81"/>
                          </a:lnTo>
                          <a:lnTo>
                            <a:pt x="83" y="96"/>
                          </a:lnTo>
                          <a:lnTo>
                            <a:pt x="106" y="113"/>
                          </a:lnTo>
                          <a:lnTo>
                            <a:pt x="135" y="130"/>
                          </a:lnTo>
                          <a:lnTo>
                            <a:pt x="176" y="146"/>
                          </a:lnTo>
                          <a:close/>
                        </a:path>
                      </a:pathLst>
                    </a:custGeom>
                    <a:solidFill>
                      <a:srgbClr val="00FFFF"/>
                    </a:solidFill>
                    <a:ln w="0">
                      <a:solidFill>
                        <a:srgbClr val="00FFFF"/>
                      </a:solidFill>
                      <a:round/>
                      <a:headEnd/>
                      <a:tailEnd/>
                    </a:ln>
                  </p:spPr>
                  <p:txBody>
                    <a:bodyPr/>
                    <a:lstStyle/>
                    <a:p>
                      <a:pPr defTabSz="457200"/>
                      <a:endParaRPr lang="en-US" dirty="0">
                        <a:solidFill>
                          <a:prstClr val="black"/>
                        </a:solidFill>
                      </a:endParaRPr>
                    </a:p>
                  </p:txBody>
                </p:sp>
                <p:sp>
                  <p:nvSpPr>
                    <p:cNvPr id="9250" name="Freeform 293"/>
                    <p:cNvSpPr>
                      <a:spLocks/>
                    </p:cNvSpPr>
                    <p:nvPr/>
                  </p:nvSpPr>
                  <p:spPr bwMode="auto">
                    <a:xfrm>
                      <a:off x="2922" y="2443"/>
                      <a:ext cx="181" cy="138"/>
                    </a:xfrm>
                    <a:custGeom>
                      <a:avLst/>
                      <a:gdLst>
                        <a:gd name="T0" fmla="*/ 181 w 181"/>
                        <a:gd name="T1" fmla="*/ 138 h 138"/>
                        <a:gd name="T2" fmla="*/ 178 w 181"/>
                        <a:gd name="T3" fmla="*/ 138 h 138"/>
                        <a:gd name="T4" fmla="*/ 165 w 181"/>
                        <a:gd name="T5" fmla="*/ 138 h 138"/>
                        <a:gd name="T6" fmla="*/ 148 w 181"/>
                        <a:gd name="T7" fmla="*/ 138 h 138"/>
                        <a:gd name="T8" fmla="*/ 126 w 181"/>
                        <a:gd name="T9" fmla="*/ 136 h 138"/>
                        <a:gd name="T10" fmla="*/ 104 w 181"/>
                        <a:gd name="T11" fmla="*/ 130 h 138"/>
                        <a:gd name="T12" fmla="*/ 79 w 181"/>
                        <a:gd name="T13" fmla="*/ 121 h 138"/>
                        <a:gd name="T14" fmla="*/ 57 w 181"/>
                        <a:gd name="T15" fmla="*/ 108 h 138"/>
                        <a:gd name="T16" fmla="*/ 37 w 181"/>
                        <a:gd name="T17" fmla="*/ 89 h 138"/>
                        <a:gd name="T18" fmla="*/ 24 w 181"/>
                        <a:gd name="T19" fmla="*/ 65 h 138"/>
                        <a:gd name="T20" fmla="*/ 11 w 181"/>
                        <a:gd name="T21" fmla="*/ 73 h 138"/>
                        <a:gd name="T22" fmla="*/ 0 w 181"/>
                        <a:gd name="T23" fmla="*/ 0 h 138"/>
                        <a:gd name="T24" fmla="*/ 74 w 181"/>
                        <a:gd name="T25" fmla="*/ 23 h 138"/>
                        <a:gd name="T26" fmla="*/ 55 w 181"/>
                        <a:gd name="T27" fmla="*/ 32 h 138"/>
                        <a:gd name="T28" fmla="*/ 55 w 181"/>
                        <a:gd name="T29" fmla="*/ 36 h 138"/>
                        <a:gd name="T30" fmla="*/ 55 w 181"/>
                        <a:gd name="T31" fmla="*/ 41 h 138"/>
                        <a:gd name="T32" fmla="*/ 57 w 181"/>
                        <a:gd name="T33" fmla="*/ 50 h 138"/>
                        <a:gd name="T34" fmla="*/ 63 w 181"/>
                        <a:gd name="T35" fmla="*/ 63 h 138"/>
                        <a:gd name="T36" fmla="*/ 72 w 181"/>
                        <a:gd name="T37" fmla="*/ 78 h 138"/>
                        <a:gd name="T38" fmla="*/ 87 w 181"/>
                        <a:gd name="T39" fmla="*/ 93 h 138"/>
                        <a:gd name="T40" fmla="*/ 109 w 181"/>
                        <a:gd name="T41" fmla="*/ 108 h 138"/>
                        <a:gd name="T42" fmla="*/ 141 w 181"/>
                        <a:gd name="T43" fmla="*/ 123 h 138"/>
                        <a:gd name="T44" fmla="*/ 181 w 181"/>
                        <a:gd name="T45" fmla="*/ 138 h 1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
                        <a:gd name="T70" fmla="*/ 0 h 138"/>
                        <a:gd name="T71" fmla="*/ 181 w 181"/>
                        <a:gd name="T72" fmla="*/ 138 h 1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 h="138">
                          <a:moveTo>
                            <a:pt x="181" y="138"/>
                          </a:moveTo>
                          <a:lnTo>
                            <a:pt x="178" y="138"/>
                          </a:lnTo>
                          <a:lnTo>
                            <a:pt x="165" y="138"/>
                          </a:lnTo>
                          <a:lnTo>
                            <a:pt x="148" y="138"/>
                          </a:lnTo>
                          <a:lnTo>
                            <a:pt x="126" y="136"/>
                          </a:lnTo>
                          <a:lnTo>
                            <a:pt x="104" y="130"/>
                          </a:lnTo>
                          <a:lnTo>
                            <a:pt x="79" y="121"/>
                          </a:lnTo>
                          <a:lnTo>
                            <a:pt x="57" y="108"/>
                          </a:lnTo>
                          <a:lnTo>
                            <a:pt x="37" y="89"/>
                          </a:lnTo>
                          <a:lnTo>
                            <a:pt x="24" y="65"/>
                          </a:lnTo>
                          <a:lnTo>
                            <a:pt x="11" y="73"/>
                          </a:lnTo>
                          <a:lnTo>
                            <a:pt x="0" y="0"/>
                          </a:lnTo>
                          <a:lnTo>
                            <a:pt x="74" y="23"/>
                          </a:lnTo>
                          <a:lnTo>
                            <a:pt x="55" y="32"/>
                          </a:lnTo>
                          <a:lnTo>
                            <a:pt x="55" y="36"/>
                          </a:lnTo>
                          <a:lnTo>
                            <a:pt x="55" y="41"/>
                          </a:lnTo>
                          <a:lnTo>
                            <a:pt x="57" y="50"/>
                          </a:lnTo>
                          <a:lnTo>
                            <a:pt x="63" y="63"/>
                          </a:lnTo>
                          <a:lnTo>
                            <a:pt x="72" y="78"/>
                          </a:lnTo>
                          <a:lnTo>
                            <a:pt x="87" y="93"/>
                          </a:lnTo>
                          <a:lnTo>
                            <a:pt x="109" y="108"/>
                          </a:lnTo>
                          <a:lnTo>
                            <a:pt x="141" y="123"/>
                          </a:lnTo>
                          <a:lnTo>
                            <a:pt x="181" y="138"/>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251" name="Text Box 416"/>
                    <p:cNvSpPr txBox="1">
                      <a:spLocks noChangeArrowheads="1"/>
                    </p:cNvSpPr>
                    <p:nvPr/>
                  </p:nvSpPr>
                  <p:spPr bwMode="auto">
                    <a:xfrm>
                      <a:off x="2930" y="2496"/>
                      <a:ext cx="1056" cy="180"/>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20 cryomodules</a:t>
                      </a:r>
                    </a:p>
                  </p:txBody>
                </p:sp>
              </p:grpSp>
              <p:grpSp>
                <p:nvGrpSpPr>
                  <p:cNvPr id="18" name="Group 421"/>
                  <p:cNvGrpSpPr>
                    <a:grpSpLocks/>
                  </p:cNvGrpSpPr>
                  <p:nvPr/>
                </p:nvGrpSpPr>
                <p:grpSpPr bwMode="auto">
                  <a:xfrm>
                    <a:off x="642" y="2016"/>
                    <a:ext cx="1098" cy="253"/>
                    <a:chOff x="681" y="1968"/>
                    <a:chExt cx="1098" cy="253"/>
                  </a:xfrm>
                </p:grpSpPr>
                <p:sp>
                  <p:nvSpPr>
                    <p:cNvPr id="9246" name="Freeform 294"/>
                    <p:cNvSpPr>
                      <a:spLocks/>
                    </p:cNvSpPr>
                    <p:nvPr/>
                  </p:nvSpPr>
                  <p:spPr bwMode="auto">
                    <a:xfrm>
                      <a:off x="1568" y="2086"/>
                      <a:ext cx="208" cy="122"/>
                    </a:xfrm>
                    <a:custGeom>
                      <a:avLst/>
                      <a:gdLst>
                        <a:gd name="T0" fmla="*/ 0 w 208"/>
                        <a:gd name="T1" fmla="*/ 0 h 122"/>
                        <a:gd name="T2" fmla="*/ 2 w 208"/>
                        <a:gd name="T3" fmla="*/ 5 h 122"/>
                        <a:gd name="T4" fmla="*/ 7 w 208"/>
                        <a:gd name="T5" fmla="*/ 14 h 122"/>
                        <a:gd name="T6" fmla="*/ 17 w 208"/>
                        <a:gd name="T7" fmla="*/ 29 h 122"/>
                        <a:gd name="T8" fmla="*/ 28 w 208"/>
                        <a:gd name="T9" fmla="*/ 48 h 122"/>
                        <a:gd name="T10" fmla="*/ 45 w 208"/>
                        <a:gd name="T11" fmla="*/ 66 h 122"/>
                        <a:gd name="T12" fmla="*/ 63 w 208"/>
                        <a:gd name="T13" fmla="*/ 83 h 122"/>
                        <a:gd name="T14" fmla="*/ 85 w 208"/>
                        <a:gd name="T15" fmla="*/ 96 h 122"/>
                        <a:gd name="T16" fmla="*/ 111 w 208"/>
                        <a:gd name="T17" fmla="*/ 105 h 122"/>
                        <a:gd name="T18" fmla="*/ 139 w 208"/>
                        <a:gd name="T19" fmla="*/ 105 h 122"/>
                        <a:gd name="T20" fmla="*/ 137 w 208"/>
                        <a:gd name="T21" fmla="*/ 122 h 122"/>
                        <a:gd name="T22" fmla="*/ 208 w 208"/>
                        <a:gd name="T23" fmla="*/ 96 h 122"/>
                        <a:gd name="T24" fmla="*/ 154 w 208"/>
                        <a:gd name="T25" fmla="*/ 42 h 122"/>
                        <a:gd name="T26" fmla="*/ 152 w 208"/>
                        <a:gd name="T27" fmla="*/ 63 h 122"/>
                        <a:gd name="T28" fmla="*/ 150 w 208"/>
                        <a:gd name="T29" fmla="*/ 63 h 122"/>
                        <a:gd name="T30" fmla="*/ 145 w 208"/>
                        <a:gd name="T31" fmla="*/ 66 h 122"/>
                        <a:gd name="T32" fmla="*/ 135 w 208"/>
                        <a:gd name="T33" fmla="*/ 68 h 122"/>
                        <a:gd name="T34" fmla="*/ 122 w 208"/>
                        <a:gd name="T35" fmla="*/ 70 h 122"/>
                        <a:gd name="T36" fmla="*/ 106 w 208"/>
                        <a:gd name="T37" fmla="*/ 68 h 122"/>
                        <a:gd name="T38" fmla="*/ 85 w 208"/>
                        <a:gd name="T39" fmla="*/ 63 h 122"/>
                        <a:gd name="T40" fmla="*/ 61 w 208"/>
                        <a:gd name="T41" fmla="*/ 50 h 122"/>
                        <a:gd name="T42" fmla="*/ 32 w 208"/>
                        <a:gd name="T43" fmla="*/ 29 h 122"/>
                        <a:gd name="T44" fmla="*/ 0 w 208"/>
                        <a:gd name="T45" fmla="*/ 0 h 1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8"/>
                        <a:gd name="T70" fmla="*/ 0 h 122"/>
                        <a:gd name="T71" fmla="*/ 208 w 208"/>
                        <a:gd name="T72" fmla="*/ 122 h 1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8" h="122">
                          <a:moveTo>
                            <a:pt x="0" y="0"/>
                          </a:moveTo>
                          <a:lnTo>
                            <a:pt x="2" y="5"/>
                          </a:lnTo>
                          <a:lnTo>
                            <a:pt x="7" y="14"/>
                          </a:lnTo>
                          <a:lnTo>
                            <a:pt x="17" y="29"/>
                          </a:lnTo>
                          <a:lnTo>
                            <a:pt x="28" y="48"/>
                          </a:lnTo>
                          <a:lnTo>
                            <a:pt x="45" y="66"/>
                          </a:lnTo>
                          <a:lnTo>
                            <a:pt x="63" y="83"/>
                          </a:lnTo>
                          <a:lnTo>
                            <a:pt x="85" y="96"/>
                          </a:lnTo>
                          <a:lnTo>
                            <a:pt x="111" y="105"/>
                          </a:lnTo>
                          <a:lnTo>
                            <a:pt x="139" y="105"/>
                          </a:lnTo>
                          <a:lnTo>
                            <a:pt x="137" y="122"/>
                          </a:lnTo>
                          <a:lnTo>
                            <a:pt x="208" y="96"/>
                          </a:lnTo>
                          <a:lnTo>
                            <a:pt x="154" y="42"/>
                          </a:lnTo>
                          <a:lnTo>
                            <a:pt x="152" y="63"/>
                          </a:lnTo>
                          <a:lnTo>
                            <a:pt x="150" y="63"/>
                          </a:lnTo>
                          <a:lnTo>
                            <a:pt x="145" y="66"/>
                          </a:lnTo>
                          <a:lnTo>
                            <a:pt x="135" y="68"/>
                          </a:lnTo>
                          <a:lnTo>
                            <a:pt x="122" y="70"/>
                          </a:lnTo>
                          <a:lnTo>
                            <a:pt x="106" y="68"/>
                          </a:lnTo>
                          <a:lnTo>
                            <a:pt x="85" y="63"/>
                          </a:lnTo>
                          <a:lnTo>
                            <a:pt x="61" y="50"/>
                          </a:lnTo>
                          <a:lnTo>
                            <a:pt x="32" y="29"/>
                          </a:lnTo>
                          <a:lnTo>
                            <a:pt x="0" y="0"/>
                          </a:lnTo>
                          <a:close/>
                        </a:path>
                      </a:pathLst>
                    </a:custGeom>
                    <a:solidFill>
                      <a:srgbClr val="00FFFF"/>
                    </a:solidFill>
                    <a:ln w="0">
                      <a:solidFill>
                        <a:srgbClr val="00FFFF"/>
                      </a:solidFill>
                      <a:round/>
                      <a:headEnd/>
                      <a:tailEnd/>
                    </a:ln>
                  </p:spPr>
                  <p:txBody>
                    <a:bodyPr/>
                    <a:lstStyle/>
                    <a:p>
                      <a:pPr defTabSz="457200"/>
                      <a:endParaRPr lang="en-US" dirty="0">
                        <a:solidFill>
                          <a:prstClr val="black"/>
                        </a:solidFill>
                      </a:endParaRPr>
                    </a:p>
                  </p:txBody>
                </p:sp>
                <p:sp>
                  <p:nvSpPr>
                    <p:cNvPr id="9247" name="Freeform 295"/>
                    <p:cNvSpPr>
                      <a:spLocks/>
                    </p:cNvSpPr>
                    <p:nvPr/>
                  </p:nvSpPr>
                  <p:spPr bwMode="auto">
                    <a:xfrm>
                      <a:off x="1575" y="2095"/>
                      <a:ext cx="204" cy="126"/>
                    </a:xfrm>
                    <a:custGeom>
                      <a:avLst/>
                      <a:gdLst>
                        <a:gd name="T0" fmla="*/ 0 w 204"/>
                        <a:gd name="T1" fmla="*/ 0 h 126"/>
                        <a:gd name="T2" fmla="*/ 2 w 204"/>
                        <a:gd name="T3" fmla="*/ 4 h 126"/>
                        <a:gd name="T4" fmla="*/ 8 w 204"/>
                        <a:gd name="T5" fmla="*/ 15 h 126"/>
                        <a:gd name="T6" fmla="*/ 15 w 204"/>
                        <a:gd name="T7" fmla="*/ 29 h 126"/>
                        <a:gd name="T8" fmla="*/ 26 w 204"/>
                        <a:gd name="T9" fmla="*/ 48 h 126"/>
                        <a:gd name="T10" fmla="*/ 41 w 204"/>
                        <a:gd name="T11" fmla="*/ 67 h 126"/>
                        <a:gd name="T12" fmla="*/ 60 w 204"/>
                        <a:gd name="T13" fmla="*/ 85 h 126"/>
                        <a:gd name="T14" fmla="*/ 82 w 204"/>
                        <a:gd name="T15" fmla="*/ 98 h 126"/>
                        <a:gd name="T16" fmla="*/ 106 w 204"/>
                        <a:gd name="T17" fmla="*/ 107 h 126"/>
                        <a:gd name="T18" fmla="*/ 136 w 204"/>
                        <a:gd name="T19" fmla="*/ 109 h 126"/>
                        <a:gd name="T20" fmla="*/ 134 w 204"/>
                        <a:gd name="T21" fmla="*/ 126 h 126"/>
                        <a:gd name="T22" fmla="*/ 204 w 204"/>
                        <a:gd name="T23" fmla="*/ 104 h 126"/>
                        <a:gd name="T24" fmla="*/ 153 w 204"/>
                        <a:gd name="T25" fmla="*/ 46 h 126"/>
                        <a:gd name="T26" fmla="*/ 149 w 204"/>
                        <a:gd name="T27" fmla="*/ 67 h 126"/>
                        <a:gd name="T28" fmla="*/ 147 w 204"/>
                        <a:gd name="T29" fmla="*/ 68 h 126"/>
                        <a:gd name="T30" fmla="*/ 141 w 204"/>
                        <a:gd name="T31" fmla="*/ 70 h 126"/>
                        <a:gd name="T32" fmla="*/ 132 w 204"/>
                        <a:gd name="T33" fmla="*/ 72 h 126"/>
                        <a:gd name="T34" fmla="*/ 119 w 204"/>
                        <a:gd name="T35" fmla="*/ 74 h 126"/>
                        <a:gd name="T36" fmla="*/ 102 w 204"/>
                        <a:gd name="T37" fmla="*/ 72 h 126"/>
                        <a:gd name="T38" fmla="*/ 82 w 204"/>
                        <a:gd name="T39" fmla="*/ 65 h 126"/>
                        <a:gd name="T40" fmla="*/ 58 w 204"/>
                        <a:gd name="T41" fmla="*/ 52 h 126"/>
                        <a:gd name="T42" fmla="*/ 32 w 204"/>
                        <a:gd name="T43" fmla="*/ 29 h 126"/>
                        <a:gd name="T44" fmla="*/ 0 w 204"/>
                        <a:gd name="T45" fmla="*/ 0 h 1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4"/>
                        <a:gd name="T70" fmla="*/ 0 h 126"/>
                        <a:gd name="T71" fmla="*/ 204 w 204"/>
                        <a:gd name="T72" fmla="*/ 126 h 1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4" h="126">
                          <a:moveTo>
                            <a:pt x="0" y="0"/>
                          </a:moveTo>
                          <a:lnTo>
                            <a:pt x="2" y="4"/>
                          </a:lnTo>
                          <a:lnTo>
                            <a:pt x="8" y="15"/>
                          </a:lnTo>
                          <a:lnTo>
                            <a:pt x="15" y="29"/>
                          </a:lnTo>
                          <a:lnTo>
                            <a:pt x="26" y="48"/>
                          </a:lnTo>
                          <a:lnTo>
                            <a:pt x="41" y="67"/>
                          </a:lnTo>
                          <a:lnTo>
                            <a:pt x="60" y="85"/>
                          </a:lnTo>
                          <a:lnTo>
                            <a:pt x="82" y="98"/>
                          </a:lnTo>
                          <a:lnTo>
                            <a:pt x="106" y="107"/>
                          </a:lnTo>
                          <a:lnTo>
                            <a:pt x="136" y="109"/>
                          </a:lnTo>
                          <a:lnTo>
                            <a:pt x="134" y="126"/>
                          </a:lnTo>
                          <a:lnTo>
                            <a:pt x="204" y="104"/>
                          </a:lnTo>
                          <a:lnTo>
                            <a:pt x="153" y="46"/>
                          </a:lnTo>
                          <a:lnTo>
                            <a:pt x="149" y="67"/>
                          </a:lnTo>
                          <a:lnTo>
                            <a:pt x="147" y="68"/>
                          </a:lnTo>
                          <a:lnTo>
                            <a:pt x="141" y="70"/>
                          </a:lnTo>
                          <a:lnTo>
                            <a:pt x="132" y="72"/>
                          </a:lnTo>
                          <a:lnTo>
                            <a:pt x="119" y="74"/>
                          </a:lnTo>
                          <a:lnTo>
                            <a:pt x="102" y="72"/>
                          </a:lnTo>
                          <a:lnTo>
                            <a:pt x="82" y="65"/>
                          </a:lnTo>
                          <a:lnTo>
                            <a:pt x="58" y="52"/>
                          </a:lnTo>
                          <a:lnTo>
                            <a:pt x="32" y="29"/>
                          </a:lnTo>
                          <a:lnTo>
                            <a:pt x="0" y="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248" name="Text Box 417"/>
                    <p:cNvSpPr txBox="1">
                      <a:spLocks noChangeArrowheads="1"/>
                    </p:cNvSpPr>
                    <p:nvPr/>
                  </p:nvSpPr>
                  <p:spPr bwMode="auto">
                    <a:xfrm>
                      <a:off x="681" y="1968"/>
                      <a:ext cx="1056" cy="180"/>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20 cryomodules</a:t>
                      </a:r>
                    </a:p>
                  </p:txBody>
                </p:sp>
              </p:grpSp>
            </p:grpSp>
          </p:grpSp>
        </p:grpSp>
        <p:sp>
          <p:nvSpPr>
            <p:cNvPr id="9230" name="TextBox 329"/>
            <p:cNvSpPr txBox="1">
              <a:spLocks noChangeArrowheads="1"/>
            </p:cNvSpPr>
            <p:nvPr/>
          </p:nvSpPr>
          <p:spPr bwMode="auto">
            <a:xfrm>
              <a:off x="6013450" y="2286000"/>
              <a:ext cx="2292350" cy="461665"/>
            </a:xfrm>
            <a:prstGeom prst="rect">
              <a:avLst/>
            </a:prstGeom>
            <a:noFill/>
            <a:ln w="9525">
              <a:noFill/>
              <a:miter lim="800000"/>
              <a:headEnd/>
              <a:tailEnd/>
            </a:ln>
          </p:spPr>
          <p:txBody>
            <a:bodyPr>
              <a:spAutoFit/>
            </a:bodyPr>
            <a:lstStyle/>
            <a:p>
              <a:pPr algn="ctr" defTabSz="457200"/>
              <a:r>
                <a:rPr lang="en-US" sz="1200" dirty="0">
                  <a:solidFill>
                    <a:prstClr val="black"/>
                  </a:solidFill>
                  <a:latin typeface="Arial" pitchFamily="34" charset="0"/>
                  <a:cs typeface="Arial" pitchFamily="34" charset="0"/>
                </a:rPr>
                <a:t>Upgrade arc magnets </a:t>
              </a:r>
            </a:p>
            <a:p>
              <a:pPr algn="ctr" defTabSz="457200"/>
              <a:r>
                <a:rPr lang="en-US" sz="1200" dirty="0">
                  <a:solidFill>
                    <a:prstClr val="black"/>
                  </a:solidFill>
                  <a:latin typeface="Arial" pitchFamily="34" charset="0"/>
                  <a:cs typeface="Arial" pitchFamily="34" charset="0"/>
                </a:rPr>
                <a:t>and supplies</a:t>
              </a:r>
            </a:p>
          </p:txBody>
        </p:sp>
        <p:sp>
          <p:nvSpPr>
            <p:cNvPr id="9231" name="Freeform 376"/>
            <p:cNvSpPr>
              <a:spLocks/>
            </p:cNvSpPr>
            <p:nvPr/>
          </p:nvSpPr>
          <p:spPr bwMode="auto">
            <a:xfrm rot="5400000">
              <a:off x="6109494" y="2374106"/>
              <a:ext cx="230188" cy="269875"/>
            </a:xfrm>
            <a:custGeom>
              <a:avLst/>
              <a:gdLst>
                <a:gd name="T0" fmla="*/ 0 w 144"/>
                <a:gd name="T1" fmla="*/ 0 h 176"/>
                <a:gd name="T2" fmla="*/ 0 w 144"/>
                <a:gd name="T3" fmla="*/ 6140 h 176"/>
                <a:gd name="T4" fmla="*/ 0 w 144"/>
                <a:gd name="T5" fmla="*/ 26095 h 176"/>
                <a:gd name="T6" fmla="*/ 0 w 144"/>
                <a:gd name="T7" fmla="*/ 50656 h 176"/>
                <a:gd name="T8" fmla="*/ 4792 w 144"/>
                <a:gd name="T9" fmla="*/ 85961 h 176"/>
                <a:gd name="T10" fmla="*/ 17571 w 144"/>
                <a:gd name="T11" fmla="*/ 119732 h 176"/>
                <a:gd name="T12" fmla="*/ 31947 w 144"/>
                <a:gd name="T13" fmla="*/ 156572 h 176"/>
                <a:gd name="T14" fmla="*/ 55908 w 144"/>
                <a:gd name="T15" fmla="*/ 187273 h 176"/>
                <a:gd name="T16" fmla="*/ 84660 w 144"/>
                <a:gd name="T17" fmla="*/ 216438 h 176"/>
                <a:gd name="T18" fmla="*/ 126192 w 144"/>
                <a:gd name="T19" fmla="*/ 239464 h 176"/>
                <a:gd name="T20" fmla="*/ 115011 w 144"/>
                <a:gd name="T21" fmla="*/ 259419 h 176"/>
                <a:gd name="T22" fmla="*/ 230021 w 144"/>
                <a:gd name="T23" fmla="*/ 270164 h 176"/>
                <a:gd name="T24" fmla="*/ 188489 w 144"/>
                <a:gd name="T25" fmla="*/ 156572 h 176"/>
                <a:gd name="T26" fmla="*/ 174113 w 144"/>
                <a:gd name="T27" fmla="*/ 185738 h 176"/>
                <a:gd name="T28" fmla="*/ 170918 w 144"/>
                <a:gd name="T29" fmla="*/ 185738 h 176"/>
                <a:gd name="T30" fmla="*/ 159737 w 144"/>
                <a:gd name="T31" fmla="*/ 185738 h 176"/>
                <a:gd name="T32" fmla="*/ 143763 w 144"/>
                <a:gd name="T33" fmla="*/ 182668 h 176"/>
                <a:gd name="T34" fmla="*/ 126192 w 144"/>
                <a:gd name="T35" fmla="*/ 176528 h 176"/>
                <a:gd name="T36" fmla="*/ 102232 w 144"/>
                <a:gd name="T37" fmla="*/ 162712 h 176"/>
                <a:gd name="T38" fmla="*/ 76674 w 144"/>
                <a:gd name="T39" fmla="*/ 142757 h 176"/>
                <a:gd name="T40" fmla="*/ 49518 w 144"/>
                <a:gd name="T41" fmla="*/ 107452 h 176"/>
                <a:gd name="T42" fmla="*/ 22363 w 144"/>
                <a:gd name="T43" fmla="*/ 62936 h 176"/>
                <a:gd name="T44" fmla="*/ 0 w 144"/>
                <a:gd name="T45" fmla="*/ 0 h 1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4"/>
                <a:gd name="T70" fmla="*/ 0 h 176"/>
                <a:gd name="T71" fmla="*/ 144 w 144"/>
                <a:gd name="T72" fmla="*/ 176 h 1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4" h="176">
                  <a:moveTo>
                    <a:pt x="0" y="0"/>
                  </a:moveTo>
                  <a:lnTo>
                    <a:pt x="0" y="4"/>
                  </a:lnTo>
                  <a:lnTo>
                    <a:pt x="0" y="17"/>
                  </a:lnTo>
                  <a:lnTo>
                    <a:pt x="0" y="33"/>
                  </a:lnTo>
                  <a:lnTo>
                    <a:pt x="3" y="56"/>
                  </a:lnTo>
                  <a:lnTo>
                    <a:pt x="11" y="78"/>
                  </a:lnTo>
                  <a:lnTo>
                    <a:pt x="20" y="102"/>
                  </a:lnTo>
                  <a:lnTo>
                    <a:pt x="35" y="122"/>
                  </a:lnTo>
                  <a:lnTo>
                    <a:pt x="53" y="141"/>
                  </a:lnTo>
                  <a:lnTo>
                    <a:pt x="79" y="156"/>
                  </a:lnTo>
                  <a:lnTo>
                    <a:pt x="72" y="169"/>
                  </a:lnTo>
                  <a:lnTo>
                    <a:pt x="144" y="176"/>
                  </a:lnTo>
                  <a:lnTo>
                    <a:pt x="118" y="102"/>
                  </a:lnTo>
                  <a:lnTo>
                    <a:pt x="109" y="121"/>
                  </a:lnTo>
                  <a:lnTo>
                    <a:pt x="107" y="121"/>
                  </a:lnTo>
                  <a:lnTo>
                    <a:pt x="100" y="121"/>
                  </a:lnTo>
                  <a:lnTo>
                    <a:pt x="90" y="119"/>
                  </a:lnTo>
                  <a:lnTo>
                    <a:pt x="79" y="115"/>
                  </a:lnTo>
                  <a:lnTo>
                    <a:pt x="64" y="106"/>
                  </a:lnTo>
                  <a:lnTo>
                    <a:pt x="48" y="93"/>
                  </a:lnTo>
                  <a:lnTo>
                    <a:pt x="31" y="70"/>
                  </a:lnTo>
                  <a:lnTo>
                    <a:pt x="14" y="41"/>
                  </a:lnTo>
                  <a:lnTo>
                    <a:pt x="0" y="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233" name="Text Box 427"/>
            <p:cNvSpPr txBox="1">
              <a:spLocks noChangeArrowheads="1"/>
            </p:cNvSpPr>
            <p:nvPr/>
          </p:nvSpPr>
          <p:spPr bwMode="auto">
            <a:xfrm>
              <a:off x="4724400" y="3386435"/>
              <a:ext cx="996950" cy="461665"/>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CHL upgrade</a:t>
              </a:r>
            </a:p>
          </p:txBody>
        </p:sp>
      </p:grpSp>
      <p:pic>
        <p:nvPicPr>
          <p:cNvPr id="334" name="Picture 4"/>
          <p:cNvPicPr>
            <a:picLocks noChangeAspect="1" noChangeArrowheads="1"/>
          </p:cNvPicPr>
          <p:nvPr/>
        </p:nvPicPr>
        <p:blipFill>
          <a:blip r:embed="rId3" cstate="print"/>
          <a:srcRect/>
          <a:stretch>
            <a:fillRect/>
          </a:stretch>
        </p:blipFill>
        <p:spPr bwMode="auto">
          <a:xfrm>
            <a:off x="99892" y="863100"/>
            <a:ext cx="2326905" cy="286283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335" name="TextBox 334"/>
          <p:cNvSpPr txBox="1"/>
          <p:nvPr/>
        </p:nvSpPr>
        <p:spPr>
          <a:xfrm>
            <a:off x="381000" y="3886200"/>
            <a:ext cx="16764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336" name="TextBox 335"/>
          <p:cNvSpPr txBox="1"/>
          <p:nvPr/>
        </p:nvSpPr>
        <p:spPr>
          <a:xfrm>
            <a:off x="381000" y="990600"/>
            <a:ext cx="11430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340" name="Rectangle 339"/>
          <p:cNvSpPr/>
          <p:nvPr/>
        </p:nvSpPr>
        <p:spPr bwMode="auto">
          <a:xfrm>
            <a:off x="2515406" y="900386"/>
            <a:ext cx="2408327" cy="1167287"/>
          </a:xfrm>
          <a:prstGeom prst="rect">
            <a:avLst/>
          </a:prstGeom>
          <a:solidFill>
            <a:srgbClr val="FFEDC9"/>
          </a:solidFill>
          <a:ln w="19050" cap="flat" cmpd="sng" algn="ctr">
            <a:solidFill>
              <a:schemeClr val="tx1"/>
            </a:solidFill>
            <a:prstDash val="solid"/>
            <a:round/>
            <a:headEnd type="none" w="med" len="med"/>
            <a:tailEnd type="none" w="med" len="med"/>
          </a:ln>
          <a:effectLst>
            <a:glow rad="101600">
              <a:schemeClr val="accent4">
                <a:lumMod val="65000"/>
                <a:lumOff val="35000"/>
                <a:alpha val="60000"/>
              </a:schemeClr>
            </a:glow>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dirty="0">
              <a:solidFill>
                <a:prstClr val="black"/>
              </a:solidFill>
            </a:endParaRPr>
          </a:p>
        </p:txBody>
      </p:sp>
      <p:sp>
        <p:nvSpPr>
          <p:cNvPr id="339" name="Text Box 3"/>
          <p:cNvSpPr txBox="1">
            <a:spLocks noChangeArrowheads="1"/>
          </p:cNvSpPr>
          <p:nvPr/>
        </p:nvSpPr>
        <p:spPr bwMode="auto">
          <a:xfrm>
            <a:off x="2458147" y="887698"/>
            <a:ext cx="2420957" cy="1169551"/>
          </a:xfrm>
          <a:prstGeom prst="rect">
            <a:avLst/>
          </a:prstGeom>
          <a:noFill/>
          <a:ln w="9525">
            <a:noFill/>
            <a:miter lim="800000"/>
            <a:headEnd/>
            <a:tailEnd/>
          </a:ln>
          <a:effectLst>
            <a:glow rad="101600">
              <a:schemeClr val="accent4">
                <a:lumMod val="65000"/>
                <a:lumOff val="35000"/>
                <a:alpha val="60000"/>
              </a:schemeClr>
            </a:glow>
          </a:effectLst>
        </p:spPr>
        <p:txBody>
          <a:bodyPr wrap="square">
            <a:spAutoFit/>
          </a:bodyPr>
          <a:lstStyle/>
          <a:p>
            <a:pPr marL="112713" indent="4763" algn="ctr" defTabSz="457200" eaLnBrk="0" hangingPunct="0">
              <a:defRPr/>
            </a:pPr>
            <a:r>
              <a:rPr lang="en-US" sz="1400" b="1" dirty="0">
                <a:solidFill>
                  <a:prstClr val="black"/>
                </a:solidFill>
                <a:latin typeface="Arial "/>
                <a:cs typeface="Arial" pitchFamily="34" charset="0"/>
              </a:rPr>
              <a:t>Completion of the </a:t>
            </a:r>
          </a:p>
          <a:p>
            <a:pPr marL="112713" indent="4763" algn="ctr" defTabSz="457200" eaLnBrk="0" hangingPunct="0">
              <a:defRPr/>
            </a:pPr>
            <a:r>
              <a:rPr lang="en-US" sz="1400" b="1" dirty="0">
                <a:solidFill>
                  <a:prstClr val="black"/>
                </a:solidFill>
                <a:latin typeface="Arial "/>
                <a:cs typeface="Arial" pitchFamily="34" charset="0"/>
              </a:rPr>
              <a:t>12 GeV CEBAF Upgrade was ranked the highest priority in the 2007   NSAC Long Range Plan.</a:t>
            </a:r>
          </a:p>
        </p:txBody>
      </p:sp>
      <p:sp>
        <p:nvSpPr>
          <p:cNvPr id="344" name="Rectangle 336"/>
          <p:cNvSpPr>
            <a:spLocks noChangeArrowheads="1"/>
          </p:cNvSpPr>
          <p:nvPr/>
        </p:nvSpPr>
        <p:spPr bwMode="auto">
          <a:xfrm>
            <a:off x="5127625" y="865646"/>
            <a:ext cx="3978275" cy="67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defTabSz="457200" eaLnBrk="1" hangingPunct="1">
              <a:lnSpc>
                <a:spcPct val="90000"/>
              </a:lnSpc>
              <a:buFontTx/>
              <a:buNone/>
            </a:pPr>
            <a:r>
              <a:rPr lang="en-US" altLang="en-US" sz="1400" i="1" dirty="0">
                <a:solidFill>
                  <a:srgbClr val="313EBD"/>
                </a:solidFill>
              </a:rPr>
              <a:t>Upgrade is designed to build on existing facility: vast majority of accelerator and experimental equipment have continued use.</a:t>
            </a:r>
          </a:p>
        </p:txBody>
      </p:sp>
      <p:sp>
        <p:nvSpPr>
          <p:cNvPr id="345" name="Text Box 30"/>
          <p:cNvSpPr txBox="1">
            <a:spLocks noChangeArrowheads="1"/>
          </p:cNvSpPr>
          <p:nvPr/>
        </p:nvSpPr>
        <p:spPr bwMode="auto">
          <a:xfrm>
            <a:off x="40337" y="5848773"/>
            <a:ext cx="3361547" cy="523220"/>
          </a:xfrm>
          <a:prstGeom prst="rect">
            <a:avLst/>
          </a:prstGeom>
          <a:noFill/>
          <a:ln w="12700">
            <a:noFill/>
            <a:miter lim="800000"/>
            <a:headEnd/>
            <a:tailEnd/>
          </a:ln>
        </p:spPr>
        <p:txBody>
          <a:bodyPr wrap="square">
            <a:spAutoFit/>
          </a:bodyPr>
          <a:lstStyle/>
          <a:p>
            <a:pPr defTabSz="457200" eaLnBrk="0" hangingPunct="0">
              <a:defRPr/>
            </a:pPr>
            <a:r>
              <a:rPr lang="en-US" sz="1400" b="1" i="1" dirty="0">
                <a:solidFill>
                  <a:srgbClr val="313EBD"/>
                </a:solidFill>
                <a:latin typeface="Arial" panose="020B0604020202020204" pitchFamily="34" charset="0"/>
                <a:cs typeface="Arial" panose="020B0604020202020204" pitchFamily="34" charset="0"/>
              </a:rPr>
              <a:t>Maintain capability to deliver lower pass beam energies: 2.2, 4.4, 6.6….</a:t>
            </a:r>
          </a:p>
        </p:txBody>
      </p:sp>
      <p:grpSp>
        <p:nvGrpSpPr>
          <p:cNvPr id="347" name="Group 346"/>
          <p:cNvGrpSpPr/>
          <p:nvPr/>
        </p:nvGrpSpPr>
        <p:grpSpPr>
          <a:xfrm>
            <a:off x="4079871" y="4888765"/>
            <a:ext cx="5064129" cy="1460176"/>
            <a:chOff x="184346" y="1192779"/>
            <a:chExt cx="5064129" cy="1460176"/>
          </a:xfrm>
          <a:effectLst/>
        </p:grpSpPr>
        <p:sp>
          <p:nvSpPr>
            <p:cNvPr id="348" name="Rectangle 347"/>
            <p:cNvSpPr/>
            <p:nvPr/>
          </p:nvSpPr>
          <p:spPr bwMode="auto">
            <a:xfrm>
              <a:off x="194455" y="1192779"/>
              <a:ext cx="4979517" cy="1460176"/>
            </a:xfrm>
            <a:prstGeom prst="rect">
              <a:avLst/>
            </a:prstGeom>
            <a:solidFill>
              <a:srgbClr val="FFEDC9"/>
            </a:solidFill>
            <a:ln w="19050" cap="flat" cmpd="sng" algn="ctr">
              <a:solidFill>
                <a:schemeClr val="tx1"/>
              </a:solidFill>
              <a:prstDash val="solid"/>
              <a:round/>
              <a:headEnd type="none" w="med" len="med"/>
              <a:tailEnd type="none" w="med" len="med"/>
            </a:ln>
            <a:effectLst>
              <a:glow rad="101600">
                <a:schemeClr val="accent4">
                  <a:lumMod val="65000"/>
                  <a:lumOff val="35000"/>
                  <a:alpha val="60000"/>
                </a:schemeClr>
              </a:glow>
            </a:effectLst>
          </p:spPr>
          <p:txBody>
            <a:bodyPr/>
            <a:lstStyle/>
            <a:p>
              <a:pPr defTabSz="457200" eaLnBrk="0" hangingPunct="0">
                <a:defRPr/>
              </a:pPr>
              <a:endParaRPr lang="en-US" sz="2400" dirty="0">
                <a:solidFill>
                  <a:srgbClr val="000000"/>
                </a:solidFill>
                <a:latin typeface="Arial" charset="0"/>
              </a:endParaRPr>
            </a:p>
          </p:txBody>
        </p:sp>
        <p:sp>
          <p:nvSpPr>
            <p:cNvPr id="349" name="Text Box 3"/>
            <p:cNvSpPr txBox="1">
              <a:spLocks noChangeArrowheads="1"/>
            </p:cNvSpPr>
            <p:nvPr/>
          </p:nvSpPr>
          <p:spPr bwMode="auto">
            <a:xfrm>
              <a:off x="184346" y="1244788"/>
              <a:ext cx="5064129" cy="1354217"/>
            </a:xfrm>
            <a:prstGeom prst="rect">
              <a:avLst/>
            </a:prstGeom>
            <a:noFill/>
            <a:ln w="9525">
              <a:noFill/>
              <a:miter lim="800000"/>
              <a:headEnd/>
              <a:tailEnd/>
            </a:ln>
          </p:spPr>
          <p:txBody>
            <a:bodyPr wrap="square">
              <a:spAutoFit/>
            </a:bodyPr>
            <a:lstStyle/>
            <a:p>
              <a:pPr defTabSz="457200" eaLnBrk="0" hangingPunct="0">
                <a:defRPr/>
              </a:pPr>
              <a:r>
                <a:rPr lang="en-US" b="1" u="sng" dirty="0">
                  <a:solidFill>
                    <a:srgbClr val="000000"/>
                  </a:solidFill>
                  <a:latin typeface="Arial" panose="020B0604020202020204" pitchFamily="34" charset="0"/>
                  <a:cs typeface="Arial" panose="020B0604020202020204" pitchFamily="34" charset="0"/>
                </a:rPr>
                <a:t>Project Scope </a:t>
              </a:r>
              <a:r>
                <a:rPr lang="en-US" sz="1600" b="1" u="sng" dirty="0">
                  <a:solidFill>
                    <a:srgbClr val="008000"/>
                  </a:solidFill>
                  <a:latin typeface="Arial" panose="020B0604020202020204" pitchFamily="34" charset="0"/>
                  <a:cs typeface="Arial" panose="020B0604020202020204" pitchFamily="34" charset="0"/>
                </a:rPr>
                <a:t>(~</a:t>
              </a:r>
              <a:r>
                <a:rPr lang="en-US" sz="1600" b="1" u="sng" dirty="0" smtClean="0">
                  <a:solidFill>
                    <a:srgbClr val="008000"/>
                  </a:solidFill>
                  <a:latin typeface="Arial" panose="020B0604020202020204" pitchFamily="34" charset="0"/>
                  <a:cs typeface="Arial" panose="020B0604020202020204" pitchFamily="34" charset="0"/>
                </a:rPr>
                <a:t>96% </a:t>
              </a:r>
              <a:r>
                <a:rPr lang="en-US" sz="1600" b="1" u="sng" dirty="0">
                  <a:solidFill>
                    <a:srgbClr val="008000"/>
                  </a:solidFill>
                  <a:latin typeface="Arial" panose="020B0604020202020204" pitchFamily="34" charset="0"/>
                  <a:cs typeface="Arial" panose="020B0604020202020204" pitchFamily="34" charset="0"/>
                </a:rPr>
                <a:t>complete)</a:t>
              </a:r>
              <a:r>
                <a:rPr lang="en-US" b="1" dirty="0">
                  <a:solidFill>
                    <a:srgbClr val="000000"/>
                  </a:solidFill>
                  <a:latin typeface="Arial" panose="020B0604020202020204" pitchFamily="34" charset="0"/>
                  <a:cs typeface="Arial" panose="020B0604020202020204" pitchFamily="34" charset="0"/>
                </a:rPr>
                <a:t>: </a:t>
              </a:r>
            </a:p>
            <a:p>
              <a:pPr marL="91440" indent="-274320" defTabSz="457200" eaLnBrk="0" hangingPunct="0">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Doubling the accelerator beam energy - </a:t>
              </a:r>
              <a:r>
                <a:rPr lang="en-US" sz="1600" b="1" dirty="0">
                  <a:solidFill>
                    <a:srgbClr val="009900"/>
                  </a:solidFill>
                  <a:latin typeface="Arial" panose="020B0604020202020204" pitchFamily="34" charset="0"/>
                  <a:cs typeface="Arial" panose="020B0604020202020204" pitchFamily="34" charset="0"/>
                </a:rPr>
                <a:t>DONE</a:t>
              </a:r>
            </a:p>
            <a:p>
              <a:pPr marL="91440" indent="-274320" defTabSz="457200" eaLnBrk="0" hangingPunct="0">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New experimental Hall D and beam line - </a:t>
              </a:r>
              <a:r>
                <a:rPr lang="en-US" sz="1600" b="1" dirty="0">
                  <a:solidFill>
                    <a:srgbClr val="009900"/>
                  </a:solidFill>
                  <a:latin typeface="Arial" panose="020B0604020202020204" pitchFamily="34" charset="0"/>
                  <a:cs typeface="Arial" panose="020B0604020202020204" pitchFamily="34" charset="0"/>
                </a:rPr>
                <a:t>DONE</a:t>
              </a:r>
            </a:p>
            <a:p>
              <a:pPr marL="91440" indent="-274320" defTabSz="457200" eaLnBrk="0" hangingPunct="0">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Civil construction </a:t>
              </a:r>
              <a:r>
                <a:rPr lang="en-US" sz="1600" b="1" dirty="0" smtClean="0">
                  <a:solidFill>
                    <a:srgbClr val="000000"/>
                  </a:solidFill>
                  <a:latin typeface="Arial" panose="020B0604020202020204" pitchFamily="34" charset="0"/>
                  <a:cs typeface="Arial" panose="020B0604020202020204" pitchFamily="34" charset="0"/>
                </a:rPr>
                <a:t>including utilities -  </a:t>
              </a:r>
              <a:r>
                <a:rPr lang="en-US" sz="1600" b="1" dirty="0" smtClean="0">
                  <a:solidFill>
                    <a:srgbClr val="009900"/>
                  </a:solidFill>
                  <a:latin typeface="Arial" panose="020B0604020202020204" pitchFamily="34" charset="0"/>
                  <a:cs typeface="Arial" panose="020B0604020202020204" pitchFamily="34" charset="0"/>
                </a:rPr>
                <a:t>DONE</a:t>
              </a:r>
              <a:endParaRPr lang="en-US" sz="1600" b="1" dirty="0">
                <a:solidFill>
                  <a:srgbClr val="009900"/>
                </a:solidFill>
                <a:latin typeface="Arial" panose="020B0604020202020204" pitchFamily="34" charset="0"/>
                <a:cs typeface="Arial" panose="020B0604020202020204" pitchFamily="34" charset="0"/>
              </a:endParaRPr>
            </a:p>
            <a:p>
              <a:pPr marL="91440" indent="-274320" defTabSz="457200" eaLnBrk="0" hangingPunct="0">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Upgrades to Experimental </a:t>
              </a:r>
              <a:r>
                <a:rPr lang="en-US" sz="1600" b="1" dirty="0">
                  <a:solidFill>
                    <a:srgbClr val="009900"/>
                  </a:solidFill>
                  <a:latin typeface="Arial" panose="020B0604020202020204" pitchFamily="34" charset="0"/>
                  <a:cs typeface="Arial" panose="020B0604020202020204" pitchFamily="34" charset="0"/>
                </a:rPr>
                <a:t>Halls B &amp; C </a:t>
              </a:r>
              <a:r>
                <a:rPr lang="en-US" sz="1600" b="1" dirty="0">
                  <a:solidFill>
                    <a:prstClr val="black"/>
                  </a:solidFill>
                  <a:latin typeface="Arial" panose="020B0604020202020204" pitchFamily="34" charset="0"/>
                  <a:cs typeface="Arial" panose="020B0604020202020204" pitchFamily="34" charset="0"/>
                </a:rPr>
                <a:t>-</a:t>
              </a:r>
              <a:r>
                <a:rPr lang="en-US" sz="1600" b="1" dirty="0">
                  <a:solidFill>
                    <a:srgbClr val="009900"/>
                  </a:solidFill>
                  <a:latin typeface="Arial" panose="020B0604020202020204" pitchFamily="34" charset="0"/>
                  <a:cs typeface="Arial" panose="020B0604020202020204" pitchFamily="34" charset="0"/>
                </a:rPr>
                <a:t>  </a:t>
              </a:r>
              <a:r>
                <a:rPr lang="en-US" sz="1600" b="1" dirty="0" smtClean="0">
                  <a:solidFill>
                    <a:srgbClr val="009900"/>
                  </a:solidFill>
                  <a:latin typeface="Arial" panose="020B0604020202020204" pitchFamily="34" charset="0"/>
                  <a:cs typeface="Arial" panose="020B0604020202020204" pitchFamily="34" charset="0"/>
                </a:rPr>
                <a:t>~92% </a:t>
              </a:r>
              <a:endParaRPr lang="en-US" sz="1600" b="1" dirty="0">
                <a:solidFill>
                  <a:srgbClr val="009900"/>
                </a:solidFill>
                <a:latin typeface="Arial" panose="020B0604020202020204" pitchFamily="34" charset="0"/>
                <a:cs typeface="Arial" panose="020B0604020202020204" pitchFamily="34" charset="0"/>
              </a:endParaRPr>
            </a:p>
          </p:txBody>
        </p:sp>
      </p:grpSp>
      <p:sp>
        <p:nvSpPr>
          <p:cNvPr id="350" name="TextBox 349"/>
          <p:cNvSpPr txBox="1"/>
          <p:nvPr/>
        </p:nvSpPr>
        <p:spPr>
          <a:xfrm>
            <a:off x="7416316" y="4026635"/>
            <a:ext cx="1620957" cy="646331"/>
          </a:xfrm>
          <a:prstGeom prst="rect">
            <a:avLst/>
          </a:prstGeom>
          <a:solidFill>
            <a:srgbClr val="FFEDC9"/>
          </a:solidFill>
          <a:ln w="12700">
            <a:solidFill>
              <a:schemeClr val="tx1"/>
            </a:solidFill>
          </a:ln>
          <a:effectLst>
            <a:outerShdw blurRad="63500" sx="102000" sy="102000" algn="ctr" rotWithShape="0">
              <a:prstClr val="black">
                <a:alpha val="40000"/>
              </a:prstClr>
            </a:outerShdw>
          </a:effectLst>
        </p:spPr>
        <p:txBody>
          <a:bodyPr wrap="none" rtlCol="0">
            <a:spAutoFit/>
          </a:bodyPr>
          <a:lstStyle/>
          <a:p>
            <a:pPr defTabSz="457200"/>
            <a:r>
              <a:rPr lang="en-US" dirty="0">
                <a:solidFill>
                  <a:prstClr val="black"/>
                </a:solidFill>
                <a:latin typeface="Arial" panose="020B0604020202020204" pitchFamily="34" charset="0"/>
                <a:cs typeface="Arial" panose="020B0604020202020204" pitchFamily="34" charset="0"/>
              </a:rPr>
              <a:t>TPC = $338M</a:t>
            </a:r>
          </a:p>
          <a:p>
            <a:pPr defTabSz="457200"/>
            <a:r>
              <a:rPr lang="en-US" b="1" dirty="0">
                <a:solidFill>
                  <a:srgbClr val="009900"/>
                </a:solidFill>
                <a:latin typeface="Arial" panose="020B0604020202020204" pitchFamily="34" charset="0"/>
                <a:cs typeface="Arial" panose="020B0604020202020204" pitchFamily="34" charset="0"/>
              </a:rPr>
              <a:t>ETC = </a:t>
            </a:r>
            <a:r>
              <a:rPr lang="en-US" dirty="0" smtClean="0">
                <a:solidFill>
                  <a:srgbClr val="009900"/>
                </a:solidFill>
                <a:latin typeface="Arial" panose="020B0604020202020204" pitchFamily="34" charset="0"/>
                <a:cs typeface="Arial" panose="020B0604020202020204" pitchFamily="34" charset="0"/>
              </a:rPr>
              <a:t>~</a:t>
            </a:r>
            <a:r>
              <a:rPr lang="en-US" b="1" dirty="0" smtClean="0">
                <a:solidFill>
                  <a:srgbClr val="009900"/>
                </a:solidFill>
                <a:latin typeface="Arial" panose="020B0604020202020204" pitchFamily="34" charset="0"/>
                <a:cs typeface="Arial" panose="020B0604020202020204" pitchFamily="34" charset="0"/>
              </a:rPr>
              <a:t>$11M</a:t>
            </a:r>
            <a:endParaRPr lang="en-US" sz="1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08293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94083"/>
          </a:xfrm>
        </p:spPr>
        <p:txBody>
          <a:bodyPr/>
          <a:lstStyle/>
          <a:p>
            <a:r>
              <a:rPr lang="en-US" b="1" dirty="0" smtClean="0">
                <a:latin typeface="Arial" panose="020B0604020202020204" pitchFamily="34" charset="0"/>
                <a:cs typeface="Arial" panose="020B0604020202020204" pitchFamily="34" charset="0"/>
              </a:rPr>
              <a:t>Hall D - Key Performance Parameter</a:t>
            </a:r>
            <a:endParaRPr lang="en-US" b="1" dirty="0">
              <a:latin typeface="Arial" panose="020B0604020202020204" pitchFamily="34" charset="0"/>
              <a:cs typeface="Arial" panose="020B0604020202020204" pitchFamily="34" charset="0"/>
            </a:endParaRPr>
          </a:p>
        </p:txBody>
      </p:sp>
      <p:sp>
        <p:nvSpPr>
          <p:cNvPr id="14" name="TextBox 13"/>
          <p:cNvSpPr txBox="1"/>
          <p:nvPr/>
        </p:nvSpPr>
        <p:spPr>
          <a:xfrm>
            <a:off x="76200" y="838200"/>
            <a:ext cx="8915400" cy="5678478"/>
          </a:xfrm>
          <a:prstGeom prst="rect">
            <a:avLst/>
          </a:prstGeom>
          <a:noFill/>
        </p:spPr>
        <p:txBody>
          <a:bodyPr wrap="square" rtlCol="0">
            <a:spAutoFit/>
          </a:bodyPr>
          <a:lstStyle/>
          <a:p>
            <a:pPr fontAlgn="base">
              <a:spcBef>
                <a:spcPct val="0"/>
              </a:spcBef>
              <a:spcAft>
                <a:spcPct val="0"/>
              </a:spcAft>
            </a:pPr>
            <a:r>
              <a:rPr lang="en-US" sz="1700" b="1" dirty="0" smtClean="0">
                <a:solidFill>
                  <a:srgbClr val="0070C0"/>
                </a:solidFill>
                <a:latin typeface="Arial" panose="020B0604020202020204" pitchFamily="34" charset="0"/>
                <a:cs typeface="Arial" panose="020B0604020202020204" pitchFamily="34" charset="0"/>
              </a:rPr>
              <a:t>Commissioning run: 3 weeks in Oct-Dec 2014:</a:t>
            </a:r>
          </a:p>
          <a:p>
            <a:pPr fontAlgn="base">
              <a:spcBef>
                <a:spcPct val="0"/>
              </a:spcBef>
              <a:spcAft>
                <a:spcPct val="0"/>
              </a:spcAft>
            </a:pPr>
            <a:endParaRPr lang="en-US" sz="1700" b="1" dirty="0" smtClean="0">
              <a:solidFill>
                <a:srgbClr val="0070C0"/>
              </a:solidFill>
              <a:latin typeface="Arial" panose="020B0604020202020204" pitchFamily="34" charset="0"/>
              <a:cs typeface="Arial" panose="020B0604020202020204" pitchFamily="34" charset="0"/>
            </a:endParaRPr>
          </a:p>
          <a:p>
            <a:pPr fontAlgn="base">
              <a:spcBef>
                <a:spcPct val="0"/>
              </a:spcBef>
              <a:spcAft>
                <a:spcPct val="0"/>
              </a:spcAft>
            </a:pPr>
            <a:r>
              <a:rPr lang="en-US" sz="2000" b="1" i="1" dirty="0">
                <a:solidFill>
                  <a:srgbClr val="008000"/>
                </a:solidFill>
                <a:latin typeface="Arial" panose="020B0604020202020204" pitchFamily="34" charset="0"/>
                <a:cs typeface="Arial" panose="020B0604020202020204" pitchFamily="34" charset="0"/>
              </a:rPr>
              <a:t>Detector operational: events recorded with a &gt; 2 </a:t>
            </a:r>
            <a:r>
              <a:rPr lang="en-US" sz="2000" b="1" i="1" dirty="0" err="1">
                <a:solidFill>
                  <a:srgbClr val="008000"/>
                </a:solidFill>
                <a:latin typeface="Arial" panose="020B0604020202020204" pitchFamily="34" charset="0"/>
                <a:cs typeface="Arial" panose="020B0604020202020204" pitchFamily="34" charset="0"/>
              </a:rPr>
              <a:t>nA</a:t>
            </a:r>
            <a:r>
              <a:rPr lang="en-US" sz="2000" b="1" i="1" dirty="0">
                <a:solidFill>
                  <a:srgbClr val="008000"/>
                </a:solidFill>
                <a:latin typeface="Arial" panose="020B0604020202020204" pitchFamily="34" charset="0"/>
                <a:cs typeface="Arial" panose="020B0604020202020204" pitchFamily="34" charset="0"/>
              </a:rPr>
              <a:t> electron beam at </a:t>
            </a:r>
            <a:r>
              <a:rPr lang="en-US" sz="2000" b="1" i="1" dirty="0" smtClean="0">
                <a:solidFill>
                  <a:srgbClr val="008000"/>
                </a:solidFill>
                <a:latin typeface="Arial" panose="020B0604020202020204" pitchFamily="34" charset="0"/>
                <a:cs typeface="Arial" panose="020B0604020202020204" pitchFamily="34" charset="0"/>
              </a:rPr>
              <a:t>    &gt; </a:t>
            </a:r>
            <a:r>
              <a:rPr lang="en-US" sz="2000" b="1" i="1" dirty="0">
                <a:solidFill>
                  <a:srgbClr val="008000"/>
                </a:solidFill>
                <a:latin typeface="Arial" panose="020B0604020202020204" pitchFamily="34" charset="0"/>
                <a:cs typeface="Arial" panose="020B0604020202020204" pitchFamily="34" charset="0"/>
              </a:rPr>
              <a:t>10 GeV beam energy (5.5 </a:t>
            </a:r>
            <a:r>
              <a:rPr lang="en-US" sz="2000" b="1" i="1" dirty="0" smtClean="0">
                <a:solidFill>
                  <a:srgbClr val="008000"/>
                </a:solidFill>
                <a:latin typeface="Arial" panose="020B0604020202020204" pitchFamily="34" charset="0"/>
                <a:cs typeface="Arial" panose="020B0604020202020204" pitchFamily="34" charset="0"/>
              </a:rPr>
              <a:t>passes)</a:t>
            </a:r>
          </a:p>
          <a:p>
            <a:pPr fontAlgn="base">
              <a:spcBef>
                <a:spcPct val="0"/>
              </a:spcBef>
              <a:spcAft>
                <a:spcPct val="0"/>
              </a:spcAft>
            </a:pPr>
            <a:endParaRPr lang="en-US" sz="1700" b="1" dirty="0">
              <a:latin typeface="Arial" panose="020B0604020202020204" pitchFamily="34" charset="0"/>
              <a:cs typeface="Arial" panose="020B0604020202020204" pitchFamily="34" charset="0"/>
            </a:endParaRPr>
          </a:p>
          <a:p>
            <a:pPr fontAlgn="base">
              <a:spcBef>
                <a:spcPct val="0"/>
              </a:spcBef>
              <a:spcAft>
                <a:spcPct val="0"/>
              </a:spcAft>
            </a:pPr>
            <a:r>
              <a:rPr lang="en-US" sz="1700" b="1" u="sng" dirty="0" smtClean="0">
                <a:solidFill>
                  <a:srgbClr val="0070C0"/>
                </a:solidFill>
                <a:latin typeface="Arial" panose="020B0604020202020204" pitchFamily="34" charset="0"/>
                <a:cs typeface="Arial" panose="020B0604020202020204" pitchFamily="34" charset="0"/>
              </a:rPr>
              <a:t>KPP Demonstration</a:t>
            </a:r>
            <a:r>
              <a:rPr lang="en-US" sz="1700" b="1" dirty="0" smtClean="0">
                <a:solidFill>
                  <a:srgbClr val="0070C0"/>
                </a:solidFill>
                <a:latin typeface="Arial" panose="020B0604020202020204" pitchFamily="34" charset="0"/>
                <a:cs typeface="Arial" panose="020B0604020202020204" pitchFamily="34" charset="0"/>
              </a:rPr>
              <a:t>:</a:t>
            </a:r>
          </a:p>
          <a:p>
            <a:pPr marL="342900" indent="-342900" fontAlgn="base">
              <a:lnSpc>
                <a:spcPct val="150000"/>
              </a:lnSpc>
              <a:spcBef>
                <a:spcPct val="0"/>
              </a:spcBef>
              <a:spcAft>
                <a:spcPct val="0"/>
              </a:spcAft>
              <a:buFont typeface="+mj-lt"/>
              <a:buAutoNum type="arabicPeriod"/>
            </a:pPr>
            <a:r>
              <a:rPr lang="en-US" sz="1700" b="1" dirty="0" smtClean="0">
                <a:latin typeface="Arial" panose="020B0604020202020204" pitchFamily="34" charset="0"/>
                <a:cs typeface="Arial" panose="020B0604020202020204" pitchFamily="34" charset="0"/>
              </a:rPr>
              <a:t>Detector </a:t>
            </a:r>
            <a:r>
              <a:rPr lang="en-US" sz="1700" b="1" dirty="0">
                <a:latin typeface="Arial" panose="020B0604020202020204" pitchFamily="34" charset="0"/>
                <a:cs typeface="Arial" panose="020B0604020202020204" pitchFamily="34" charset="0"/>
              </a:rPr>
              <a:t>running for ~one shift recording data from all </a:t>
            </a:r>
            <a:r>
              <a:rPr lang="en-US" sz="1700" b="1" dirty="0" smtClean="0">
                <a:latin typeface="Arial" panose="020B0604020202020204" pitchFamily="34" charset="0"/>
                <a:cs typeface="Arial" panose="020B0604020202020204" pitchFamily="34" charset="0"/>
              </a:rPr>
              <a:t>subsystems.</a:t>
            </a:r>
          </a:p>
          <a:p>
            <a:pPr marL="342900" indent="-342900" fontAlgn="base">
              <a:lnSpc>
                <a:spcPct val="150000"/>
              </a:lnSpc>
              <a:spcBef>
                <a:spcPct val="0"/>
              </a:spcBef>
              <a:spcAft>
                <a:spcPct val="0"/>
              </a:spcAft>
              <a:buFont typeface="+mj-lt"/>
              <a:buAutoNum type="arabicPeriod"/>
            </a:pPr>
            <a:r>
              <a:rPr lang="en-US" sz="1700" b="1" dirty="0">
                <a:latin typeface="Arial" panose="020B0604020202020204" pitchFamily="34" charset="0"/>
                <a:cs typeface="Arial" panose="020B0604020202020204" pitchFamily="34" charset="0"/>
              </a:rPr>
              <a:t>Snapshots of beam status screens </a:t>
            </a:r>
            <a:r>
              <a:rPr lang="en-US" sz="1700" b="1" dirty="0" smtClean="0">
                <a:latin typeface="Arial" panose="020B0604020202020204" pitchFamily="34" charset="0"/>
                <a:cs typeface="Arial" panose="020B0604020202020204" pitchFamily="34" charset="0"/>
              </a:rPr>
              <a:t>and/or </a:t>
            </a:r>
            <a:r>
              <a:rPr lang="en-US" sz="1700" b="1" dirty="0">
                <a:latin typeface="Arial" panose="020B0604020202020204" pitchFamily="34" charset="0"/>
                <a:cs typeface="Arial" panose="020B0604020202020204" pitchFamily="34" charset="0"/>
              </a:rPr>
              <a:t>accelerator </a:t>
            </a:r>
            <a:r>
              <a:rPr lang="en-US" sz="1700" b="1" dirty="0" err="1">
                <a:latin typeface="Arial" panose="020B0604020202020204" pitchFamily="34" charset="0"/>
                <a:cs typeface="Arial" panose="020B0604020202020204" pitchFamily="34" charset="0"/>
              </a:rPr>
              <a:t>elog</a:t>
            </a:r>
            <a:r>
              <a:rPr lang="en-US" sz="1700" b="1" dirty="0">
                <a:latin typeface="Arial" panose="020B0604020202020204" pitchFamily="34" charset="0"/>
                <a:cs typeface="Arial" panose="020B0604020202020204" pitchFamily="34" charset="0"/>
              </a:rPr>
              <a:t> entries demonstrating the electron beam current and energy.</a:t>
            </a:r>
          </a:p>
          <a:p>
            <a:pPr marL="342900" indent="-342900" fontAlgn="base">
              <a:lnSpc>
                <a:spcPct val="150000"/>
              </a:lnSpc>
              <a:spcBef>
                <a:spcPct val="0"/>
              </a:spcBef>
              <a:spcAft>
                <a:spcPct val="0"/>
              </a:spcAft>
              <a:buFont typeface="+mj-lt"/>
              <a:buAutoNum type="arabicPeriod"/>
            </a:pPr>
            <a:r>
              <a:rPr lang="en-US" sz="1700" b="1" dirty="0" smtClean="0">
                <a:latin typeface="Arial" panose="020B0604020202020204" pitchFamily="34" charset="0"/>
                <a:cs typeface="Arial" panose="020B0604020202020204" pitchFamily="34" charset="0"/>
              </a:rPr>
              <a:t>Plots </a:t>
            </a:r>
            <a:r>
              <a:rPr lang="en-US" sz="1700" b="1" dirty="0">
                <a:latin typeface="Arial" panose="020B0604020202020204" pitchFamily="34" charset="0"/>
                <a:cs typeface="Arial" panose="020B0604020202020204" pitchFamily="34" charset="0"/>
              </a:rPr>
              <a:t>showing relative timing (coincidence) of the signals in </a:t>
            </a:r>
            <a:r>
              <a:rPr lang="en-US" sz="1700" b="1" dirty="0" err="1">
                <a:latin typeface="Arial" panose="020B0604020202020204" pitchFamily="34" charset="0"/>
                <a:cs typeface="Arial" panose="020B0604020202020204" pitchFamily="34" charset="0"/>
              </a:rPr>
              <a:t>TAGx</a:t>
            </a:r>
            <a:r>
              <a:rPr lang="en-US" sz="1700" b="1" dirty="0">
                <a:latin typeface="Arial" panose="020B0604020202020204" pitchFamily="34" charset="0"/>
                <a:cs typeface="Arial" panose="020B0604020202020204" pitchFamily="34" charset="0"/>
              </a:rPr>
              <a:t>, TOF, BCAL, FCAL, ST, PS (with </a:t>
            </a:r>
            <a:r>
              <a:rPr lang="en-US" sz="1700" b="1" dirty="0" err="1">
                <a:latin typeface="Arial" panose="020B0604020202020204" pitchFamily="34" charset="0"/>
                <a:cs typeface="Arial" panose="020B0604020202020204" pitchFamily="34" charset="0"/>
              </a:rPr>
              <a:t>TAGx</a:t>
            </a:r>
            <a:r>
              <a:rPr lang="en-US" sz="1700" b="1" dirty="0" smtClean="0">
                <a:latin typeface="Arial" panose="020B0604020202020204" pitchFamily="34" charset="0"/>
                <a:cs typeface="Arial" panose="020B0604020202020204" pitchFamily="34" charset="0"/>
              </a:rPr>
              <a:t>).</a:t>
            </a:r>
          </a:p>
          <a:p>
            <a:pPr marL="342900" indent="-342900" fontAlgn="base">
              <a:lnSpc>
                <a:spcPct val="150000"/>
              </a:lnSpc>
              <a:spcBef>
                <a:spcPct val="0"/>
              </a:spcBef>
              <a:spcAft>
                <a:spcPct val="0"/>
              </a:spcAft>
              <a:buFont typeface="+mj-lt"/>
              <a:buAutoNum type="arabicPeriod"/>
            </a:pPr>
            <a:r>
              <a:rPr lang="en-US" sz="1700" b="1" dirty="0">
                <a:latin typeface="Arial" panose="020B0604020202020204" pitchFamily="34" charset="0"/>
                <a:cs typeface="Arial" panose="020B0604020202020204" pitchFamily="34" charset="0"/>
              </a:rPr>
              <a:t>Event displays showing correlations of particle hits in the CDC, FDC, ST, TOF, BCAL, FCAL</a:t>
            </a:r>
            <a:r>
              <a:rPr lang="en-US" sz="1700" b="1" dirty="0" smtClean="0">
                <a:latin typeface="Arial" panose="020B0604020202020204" pitchFamily="34" charset="0"/>
                <a:cs typeface="Arial" panose="020B0604020202020204" pitchFamily="34" charset="0"/>
              </a:rPr>
              <a:t>.</a:t>
            </a:r>
          </a:p>
          <a:p>
            <a:pPr marL="342900" indent="-342900" fontAlgn="base">
              <a:lnSpc>
                <a:spcPct val="150000"/>
              </a:lnSpc>
              <a:spcBef>
                <a:spcPct val="0"/>
              </a:spcBef>
              <a:spcAft>
                <a:spcPct val="0"/>
              </a:spcAft>
              <a:buFont typeface="+mj-lt"/>
              <a:buAutoNum type="arabicPeriod"/>
            </a:pPr>
            <a:r>
              <a:rPr lang="en-US" sz="1700" b="1" dirty="0">
                <a:latin typeface="Arial" panose="020B0604020202020204" pitchFamily="34" charset="0"/>
                <a:cs typeface="Arial" panose="020B0604020202020204" pitchFamily="34" charset="0"/>
              </a:rPr>
              <a:t>Plots of reconstructed particle trajectories showing target position</a:t>
            </a:r>
            <a:r>
              <a:rPr lang="en-US" sz="1700" b="1" dirty="0" smtClean="0">
                <a:latin typeface="Arial" panose="020B0604020202020204" pitchFamily="34" charset="0"/>
                <a:cs typeface="Arial" panose="020B0604020202020204" pitchFamily="34" charset="0"/>
              </a:rPr>
              <a:t>.</a:t>
            </a:r>
          </a:p>
          <a:p>
            <a:pPr marL="342900" indent="-342900" fontAlgn="base">
              <a:lnSpc>
                <a:spcPct val="150000"/>
              </a:lnSpc>
              <a:spcBef>
                <a:spcPct val="0"/>
              </a:spcBef>
              <a:spcAft>
                <a:spcPct val="0"/>
              </a:spcAft>
              <a:buFont typeface="+mj-lt"/>
              <a:buAutoNum type="arabicPeriod"/>
            </a:pPr>
            <a:r>
              <a:rPr lang="en-US" sz="1700" b="1" dirty="0">
                <a:latin typeface="Arial" panose="020B0604020202020204" pitchFamily="34" charset="0"/>
                <a:cs typeface="Arial" panose="020B0604020202020204" pitchFamily="34" charset="0"/>
              </a:rPr>
              <a:t>Particle identification plots using signals from calorimetry and timing detectors (e.g. FCAL, BCAL, TOF</a:t>
            </a:r>
            <a:r>
              <a:rPr lang="en-US" sz="1700" b="1" dirty="0"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63468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914400"/>
          </a:xfrm>
        </p:spPr>
        <p:txBody>
          <a:bodyPr>
            <a:normAutofit/>
          </a:bodyPr>
          <a:lstStyle/>
          <a:p>
            <a:r>
              <a:rPr lang="en-US" dirty="0" smtClean="0"/>
              <a:t>Hall D</a:t>
            </a:r>
            <a:r>
              <a:rPr lang="en-US" dirty="0"/>
              <a:t> </a:t>
            </a:r>
            <a:r>
              <a:rPr lang="en-US" dirty="0" smtClean="0"/>
              <a:t>– Key Performance Parameter</a:t>
            </a:r>
            <a:endParaRPr lang="en-US" dirty="0"/>
          </a:p>
        </p:txBody>
      </p:sp>
      <p:sp>
        <p:nvSpPr>
          <p:cNvPr id="9" name="Content Placeholder 3"/>
          <p:cNvSpPr>
            <a:spLocks noGrp="1"/>
          </p:cNvSpPr>
          <p:nvPr>
            <p:ph idx="1"/>
          </p:nvPr>
        </p:nvSpPr>
        <p:spPr>
          <a:xfrm>
            <a:off x="1151961" y="5275088"/>
            <a:ext cx="6829487" cy="1033046"/>
          </a:xfrm>
          <a:prstGeom prst="rect">
            <a:avLst/>
          </a:prstGeom>
        </p:spPr>
        <p:txBody>
          <a:bodyPr>
            <a:normAutofit fontScale="92500" lnSpcReduction="10000"/>
          </a:bodyPr>
          <a:lstStyle/>
          <a:p>
            <a:pPr marL="0" indent="0" algn="ctr">
              <a:buNone/>
            </a:pPr>
            <a:r>
              <a:rPr lang="en-US" sz="2800" b="1" u="sng" dirty="0" smtClean="0">
                <a:solidFill>
                  <a:srgbClr val="00B050"/>
                </a:solidFill>
              </a:rPr>
              <a:t>KPP achieved – December 2014</a:t>
            </a:r>
          </a:p>
          <a:p>
            <a:pPr marL="0" indent="0" algn="ctr">
              <a:buNone/>
            </a:pPr>
            <a:r>
              <a:rPr lang="en-US" sz="1900" b="1" i="1" dirty="0" smtClean="0">
                <a:solidFill>
                  <a:srgbClr val="7030A0"/>
                </a:solidFill>
              </a:rPr>
              <a:t>Thanks to dedicated effort by Accelerator Ops, Engineering, Hall D staff, and </a:t>
            </a:r>
            <a:r>
              <a:rPr lang="en-US" sz="1900" b="1" i="1" dirty="0" err="1" smtClean="0">
                <a:solidFill>
                  <a:srgbClr val="7030A0"/>
                </a:solidFill>
              </a:rPr>
              <a:t>GlueX</a:t>
            </a:r>
            <a:r>
              <a:rPr lang="en-US" sz="1900" b="1" i="1" dirty="0" smtClean="0">
                <a:solidFill>
                  <a:srgbClr val="7030A0"/>
                </a:solidFill>
              </a:rPr>
              <a:t> Collaboration</a:t>
            </a:r>
          </a:p>
        </p:txBody>
      </p:sp>
      <p:sp>
        <p:nvSpPr>
          <p:cNvPr id="7" name="Rectangle 6"/>
          <p:cNvSpPr/>
          <p:nvPr/>
        </p:nvSpPr>
        <p:spPr bwMode="auto">
          <a:xfrm>
            <a:off x="321495" y="797132"/>
            <a:ext cx="2556588" cy="135293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tx1"/>
              </a:solidFill>
              <a:effectLst/>
              <a:latin typeface="Times New Roman" pitchFamily="18" charset="0"/>
            </a:endParaRPr>
          </a:p>
        </p:txBody>
      </p:sp>
      <p:grpSp>
        <p:nvGrpSpPr>
          <p:cNvPr id="10" name="Group 9"/>
          <p:cNvGrpSpPr/>
          <p:nvPr/>
        </p:nvGrpSpPr>
        <p:grpSpPr>
          <a:xfrm>
            <a:off x="5418000" y="1176296"/>
            <a:ext cx="3461659" cy="2418774"/>
            <a:chOff x="3733800" y="2772903"/>
            <a:chExt cx="5526596" cy="3782129"/>
          </a:xfrm>
        </p:grpSpPr>
        <p:pic>
          <p:nvPicPr>
            <p:cNvPr id="11" name="Picture 2" descr="https://logbooks.jlab.org/files/2014/11/3309411/vertex_z_r1505_rcut.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2772903"/>
              <a:ext cx="5239930" cy="3568574"/>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cxnSp>
          <p:nvCxnSpPr>
            <p:cNvPr id="12" name="Straight Arrow Connector 24"/>
            <p:cNvCxnSpPr>
              <a:cxnSpLocks noChangeShapeType="1"/>
            </p:cNvCxnSpPr>
            <p:nvPr/>
          </p:nvCxnSpPr>
          <p:spPr bwMode="auto">
            <a:xfrm flipH="1">
              <a:off x="4926932" y="4923454"/>
              <a:ext cx="1016668" cy="1026563"/>
            </a:xfrm>
            <a:prstGeom prst="straightConnector1">
              <a:avLst/>
            </a:prstGeom>
            <a:noFill/>
            <a:ln w="31750">
              <a:solidFill>
                <a:srgbClr val="C00000"/>
              </a:solidFill>
              <a:round/>
              <a:headEnd/>
              <a:tailEnd type="arrow" w="med" len="med"/>
            </a:ln>
          </p:spPr>
        </p:cxnSp>
        <p:sp>
          <p:nvSpPr>
            <p:cNvPr id="13" name="TextBox 12"/>
            <p:cNvSpPr txBox="1"/>
            <p:nvPr/>
          </p:nvSpPr>
          <p:spPr>
            <a:xfrm>
              <a:off x="5943600" y="4584900"/>
              <a:ext cx="2237828" cy="789171"/>
            </a:xfrm>
            <a:prstGeom prst="rect">
              <a:avLst/>
            </a:prstGeom>
            <a:noFill/>
            <a:effectLst>
              <a:outerShdw blurRad="50800" dist="50800" dir="5400000" algn="ctr" rotWithShape="0">
                <a:srgbClr val="000000">
                  <a:alpha val="0"/>
                </a:srgbClr>
              </a:outerShdw>
            </a:effectLst>
          </p:spPr>
          <p:txBody>
            <a:bodyPr wrap="square" rtlCol="0">
              <a:spAutoFit/>
            </a:bodyPr>
            <a:lstStyle/>
            <a:p>
              <a:r>
                <a:rPr lang="en-US" sz="1200" b="1" dirty="0" smtClean="0">
                  <a:solidFill>
                    <a:srgbClr val="C00000"/>
                  </a:solidFill>
                  <a:latin typeface="+mj-lt"/>
                </a:rPr>
                <a:t>Target (1cm plastic) location </a:t>
              </a:r>
              <a:endParaRPr lang="en-US" sz="1200" b="1" dirty="0">
                <a:solidFill>
                  <a:srgbClr val="C00000"/>
                </a:solidFill>
                <a:latin typeface="Comic Sans MS" pitchFamily="66" charset="0"/>
              </a:endParaRPr>
            </a:p>
          </p:txBody>
        </p:sp>
        <p:sp>
          <p:nvSpPr>
            <p:cNvPr id="14" name="TextBox 13"/>
            <p:cNvSpPr txBox="1"/>
            <p:nvPr/>
          </p:nvSpPr>
          <p:spPr>
            <a:xfrm>
              <a:off x="8203061" y="6081529"/>
              <a:ext cx="1057335" cy="473503"/>
            </a:xfrm>
            <a:prstGeom prst="rect">
              <a:avLst/>
            </a:prstGeom>
            <a:noFill/>
            <a:effectLst>
              <a:outerShdw blurRad="50800" dist="50800" dir="5400000" algn="ctr" rotWithShape="0">
                <a:srgbClr val="000000">
                  <a:alpha val="0"/>
                </a:srgbClr>
              </a:outerShdw>
            </a:effectLst>
          </p:spPr>
          <p:txBody>
            <a:bodyPr wrap="square" rtlCol="0">
              <a:spAutoFit/>
            </a:bodyPr>
            <a:lstStyle/>
            <a:p>
              <a:r>
                <a:rPr lang="en-US" sz="1200" b="1" dirty="0" err="1" smtClean="0">
                  <a:solidFill>
                    <a:srgbClr val="C00000"/>
                  </a:solidFill>
                  <a:latin typeface="+mj-lt"/>
                </a:rPr>
                <a:t>Z,cm</a:t>
              </a:r>
              <a:endParaRPr lang="en-US" sz="1200" b="1" dirty="0">
                <a:solidFill>
                  <a:srgbClr val="C00000"/>
                </a:solidFill>
                <a:latin typeface="Comic Sans MS" pitchFamily="66" charset="0"/>
              </a:endParaRPr>
            </a:p>
          </p:txBody>
        </p:sp>
      </p:grpSp>
      <p:grpSp>
        <p:nvGrpSpPr>
          <p:cNvPr id="3" name="Group 2"/>
          <p:cNvGrpSpPr/>
          <p:nvPr/>
        </p:nvGrpSpPr>
        <p:grpSpPr>
          <a:xfrm>
            <a:off x="914400" y="3530812"/>
            <a:ext cx="7700670" cy="1679197"/>
            <a:chOff x="914400" y="3680325"/>
            <a:chExt cx="7700670" cy="1679197"/>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3047" t="22076" b="6641"/>
            <a:stretch/>
          </p:blipFill>
          <p:spPr>
            <a:xfrm>
              <a:off x="914400" y="3962400"/>
              <a:ext cx="7700670" cy="1397122"/>
            </a:xfrm>
            <a:prstGeom prst="rect">
              <a:avLst/>
            </a:prstGeom>
          </p:spPr>
        </p:pic>
        <p:sp>
          <p:nvSpPr>
            <p:cNvPr id="16" name="TextBox 15"/>
            <p:cNvSpPr txBox="1"/>
            <p:nvPr/>
          </p:nvSpPr>
          <p:spPr>
            <a:xfrm>
              <a:off x="1600200" y="3680325"/>
              <a:ext cx="6096940" cy="338554"/>
            </a:xfrm>
            <a:prstGeom prst="rect">
              <a:avLst/>
            </a:prstGeom>
            <a:noFill/>
          </p:spPr>
          <p:txBody>
            <a:bodyPr wrap="square" rtlCol="0">
              <a:spAutoFit/>
            </a:bodyPr>
            <a:lstStyle/>
            <a:p>
              <a:pPr algn="ctr" fontAlgn="base">
                <a:spcBef>
                  <a:spcPct val="0"/>
                </a:spcBef>
                <a:spcAft>
                  <a:spcPct val="0"/>
                </a:spcAft>
              </a:pPr>
              <a:r>
                <a:rPr lang="en-US" sz="1600" b="1" dirty="0" smtClean="0">
                  <a:solidFill>
                    <a:srgbClr val="0070C0"/>
                  </a:solidFill>
                  <a:latin typeface="Arial" panose="020B0604020202020204" pitchFamily="34" charset="0"/>
                  <a:cs typeface="Arial" panose="020B0604020202020204" pitchFamily="34" charset="0"/>
                </a:rPr>
                <a:t>2-day running period: 50-100nA, 10.08 </a:t>
              </a:r>
              <a:r>
                <a:rPr lang="en-US" sz="1600" b="1" dirty="0" err="1" smtClean="0">
                  <a:solidFill>
                    <a:srgbClr val="0070C0"/>
                  </a:solidFill>
                  <a:latin typeface="Arial" panose="020B0604020202020204" pitchFamily="34" charset="0"/>
                  <a:cs typeface="Arial" panose="020B0604020202020204" pitchFamily="34" charset="0"/>
                </a:rPr>
                <a:t>GeV</a:t>
              </a:r>
              <a:r>
                <a:rPr lang="en-US" sz="1600" b="1" dirty="0" smtClean="0">
                  <a:solidFill>
                    <a:srgbClr val="0070C0"/>
                  </a:solidFill>
                  <a:latin typeface="Arial" panose="020B0604020202020204" pitchFamily="34" charset="0"/>
                  <a:cs typeface="Arial" panose="020B0604020202020204" pitchFamily="34" charset="0"/>
                </a:rPr>
                <a:t> electrons</a:t>
              </a:r>
            </a:p>
          </p:txBody>
        </p:sp>
      </p:grpSp>
      <p:sp>
        <p:nvSpPr>
          <p:cNvPr id="17" name="TextBox 16"/>
          <p:cNvSpPr txBox="1"/>
          <p:nvPr/>
        </p:nvSpPr>
        <p:spPr>
          <a:xfrm>
            <a:off x="7200990" y="5969372"/>
            <a:ext cx="1929759" cy="523220"/>
          </a:xfrm>
          <a:prstGeom prst="rect">
            <a:avLst/>
          </a:prstGeom>
          <a:noFill/>
        </p:spPr>
        <p:txBody>
          <a:bodyPr wrap="none" rtlCol="0">
            <a:spAutoFit/>
          </a:bodyPr>
          <a:lstStyle/>
          <a:p>
            <a:pPr algn="ctr"/>
            <a:r>
              <a:rPr lang="en-US" sz="1400" b="1" i="1" dirty="0" smtClean="0"/>
              <a:t>See A. </a:t>
            </a:r>
            <a:r>
              <a:rPr lang="en-US" sz="1400" b="1" i="1" dirty="0" err="1" smtClean="0"/>
              <a:t>Freyberger’s</a:t>
            </a:r>
            <a:r>
              <a:rPr lang="en-US" sz="1400" b="1" i="1" dirty="0" smtClean="0"/>
              <a:t> talk</a:t>
            </a:r>
          </a:p>
          <a:p>
            <a:pPr algn="ctr"/>
            <a:r>
              <a:rPr lang="en-US" sz="1400" b="1" i="1" dirty="0" smtClean="0"/>
              <a:t>See J. Stevens’ talk</a:t>
            </a:r>
            <a:endParaRPr lang="en-US" sz="1400" b="1" i="1" dirty="0"/>
          </a:p>
        </p:txBody>
      </p:sp>
      <p:sp>
        <p:nvSpPr>
          <p:cNvPr id="4" name="Rectangle 3"/>
          <p:cNvSpPr/>
          <p:nvPr/>
        </p:nvSpPr>
        <p:spPr>
          <a:xfrm>
            <a:off x="1494073" y="854208"/>
            <a:ext cx="5540188" cy="369332"/>
          </a:xfrm>
          <a:prstGeom prst="rect">
            <a:avLst/>
          </a:prstGeom>
        </p:spPr>
        <p:txBody>
          <a:bodyPr wrap="square">
            <a:spAutoFit/>
          </a:bodyPr>
          <a:lstStyle/>
          <a:p>
            <a:pPr lvl="2">
              <a:spcBef>
                <a:spcPts val="600"/>
              </a:spcBef>
              <a:spcAft>
                <a:spcPts val="413"/>
              </a:spcAft>
              <a:defRPr/>
            </a:pPr>
            <a:r>
              <a:rPr lang="en-US" b="1" dirty="0">
                <a:solidFill>
                  <a:srgbClr val="0070C0"/>
                </a:solidFill>
              </a:rPr>
              <a:t>Commissioning run: 3 weeks in Oct-Dec </a:t>
            </a:r>
            <a:r>
              <a:rPr lang="en-US" b="1" dirty="0" smtClean="0">
                <a:solidFill>
                  <a:srgbClr val="0070C0"/>
                </a:solidFill>
              </a:rPr>
              <a:t>2014</a:t>
            </a:r>
            <a:endParaRPr lang="en-US" b="1" dirty="0">
              <a:solidFill>
                <a:srgbClr val="0070C0"/>
              </a:solidFill>
            </a:endParaRPr>
          </a:p>
        </p:txBody>
      </p:sp>
      <p:pic>
        <p:nvPicPr>
          <p:cNvPr id="18" name="Picture 17"/>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08048" y="1344192"/>
            <a:ext cx="2689411" cy="1792940"/>
          </a:xfrm>
          <a:prstGeom prst="rect">
            <a:avLst/>
          </a:prstGeom>
          <a:scene3d>
            <a:camera prst="orthographicFront"/>
            <a:lightRig rig="threePt" dir="t"/>
          </a:scene3d>
          <a:sp3d>
            <a:bevelT/>
          </a:sp3d>
        </p:spPr>
      </p:pic>
      <p:pic>
        <p:nvPicPr>
          <p:cNvPr id="19" name="Picture 1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4004" r="11086"/>
          <a:stretch/>
        </p:blipFill>
        <p:spPr bwMode="auto">
          <a:xfrm>
            <a:off x="3196558" y="1453810"/>
            <a:ext cx="2156520" cy="16141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287156" y="2366966"/>
            <a:ext cx="1271695" cy="338554"/>
          </a:xfrm>
          <a:prstGeom prst="rect">
            <a:avLst/>
          </a:prstGeom>
          <a:solidFill>
            <a:schemeClr val="tx2">
              <a:lumMod val="60000"/>
              <a:lumOff val="40000"/>
            </a:schemeClr>
          </a:solidFill>
        </p:spPr>
        <p:txBody>
          <a:bodyPr wrap="none" rtlCol="0">
            <a:spAutoFit/>
          </a:bodyPr>
          <a:lstStyle/>
          <a:p>
            <a:r>
              <a:rPr lang="en-US" sz="1600" dirty="0" smtClean="0">
                <a:solidFill>
                  <a:schemeClr val="bg1"/>
                </a:solidFill>
              </a:rPr>
              <a:t>Hall D Tagger</a:t>
            </a:r>
            <a:endParaRPr lang="en-US" sz="1600"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Highlights (1)</a:t>
            </a:r>
            <a:endParaRPr lang="en-US" dirty="0"/>
          </a:p>
        </p:txBody>
      </p:sp>
      <p:sp>
        <p:nvSpPr>
          <p:cNvPr id="3" name="Content Placeholder 2"/>
          <p:cNvSpPr>
            <a:spLocks noGrp="1"/>
          </p:cNvSpPr>
          <p:nvPr>
            <p:ph idx="1"/>
          </p:nvPr>
        </p:nvSpPr>
        <p:spPr>
          <a:xfrm>
            <a:off x="126787" y="5002302"/>
            <a:ext cx="8229600" cy="1506071"/>
          </a:xfrm>
        </p:spPr>
        <p:txBody>
          <a:bodyPr/>
          <a:lstStyle/>
          <a:p>
            <a:pPr marL="0" indent="0">
              <a:buNone/>
            </a:pPr>
            <a:r>
              <a:rPr lang="en-US" u="sng" dirty="0" smtClean="0"/>
              <a:t>Hall D :  Silicon Photomultipliers (</a:t>
            </a:r>
            <a:r>
              <a:rPr lang="en-US" u="sng" dirty="0" err="1" smtClean="0"/>
              <a:t>SiPMs</a:t>
            </a:r>
            <a:r>
              <a:rPr lang="en-US" u="sng" dirty="0" smtClean="0"/>
              <a:t>)</a:t>
            </a:r>
          </a:p>
          <a:p>
            <a:r>
              <a:rPr lang="en-US" dirty="0" smtClean="0"/>
              <a:t>What: Avalanche photodiode pixels operating in Geiger mode</a:t>
            </a:r>
          </a:p>
          <a:p>
            <a:r>
              <a:rPr lang="en-US" dirty="0" smtClean="0"/>
              <a:t>Why: immune to strong field; good PDE; compact; no HV needed </a:t>
            </a:r>
          </a:p>
          <a:p>
            <a:r>
              <a:rPr lang="en-US" dirty="0" smtClean="0"/>
              <a:t>Application: </a:t>
            </a:r>
            <a:r>
              <a:rPr lang="en-US" dirty="0" err="1" smtClean="0"/>
              <a:t>GlueX</a:t>
            </a:r>
            <a:r>
              <a:rPr lang="en-US" dirty="0" smtClean="0"/>
              <a:t> experiment &amp; Bio-imaging</a:t>
            </a:r>
          </a:p>
        </p:txBody>
      </p:sp>
      <p:pic>
        <p:nvPicPr>
          <p:cNvPr id="7" name="Picture 6" descr="sipm_grid.jpg"/>
          <p:cNvPicPr>
            <a:picLocks noChangeAspect="1"/>
          </p:cNvPicPr>
          <p:nvPr/>
        </p:nvPicPr>
        <p:blipFill>
          <a:blip r:embed="rId2" cstate="print"/>
          <a:stretch>
            <a:fillRect/>
          </a:stretch>
        </p:blipFill>
        <p:spPr>
          <a:xfrm>
            <a:off x="7050144" y="4145969"/>
            <a:ext cx="2087172" cy="1568098"/>
          </a:xfrm>
          <a:prstGeom prst="rect">
            <a:avLst/>
          </a:prstGeom>
        </p:spPr>
      </p:pic>
      <p:sp>
        <p:nvSpPr>
          <p:cNvPr id="9" name="TextBox 8"/>
          <p:cNvSpPr txBox="1"/>
          <p:nvPr/>
        </p:nvSpPr>
        <p:spPr>
          <a:xfrm>
            <a:off x="7837714" y="5485154"/>
            <a:ext cx="1317948" cy="646331"/>
          </a:xfrm>
          <a:prstGeom prst="rect">
            <a:avLst/>
          </a:prstGeom>
          <a:noFill/>
        </p:spPr>
        <p:txBody>
          <a:bodyPr wrap="square" rtlCol="0">
            <a:spAutoFit/>
          </a:bodyPr>
          <a:lstStyle/>
          <a:p>
            <a:pPr algn="r"/>
            <a:r>
              <a:rPr lang="en-US" sz="1200" dirty="0" smtClean="0">
                <a:effectLst>
                  <a:glow rad="101600">
                    <a:srgbClr val="DEFF8B">
                      <a:alpha val="60000"/>
                    </a:srgbClr>
                  </a:glow>
                </a:effectLst>
              </a:rPr>
              <a:t>Hamamatsu</a:t>
            </a:r>
          </a:p>
          <a:p>
            <a:pPr algn="r"/>
            <a:r>
              <a:rPr lang="en-US" sz="1200" dirty="0" smtClean="0">
                <a:effectLst>
                  <a:glow rad="101600">
                    <a:srgbClr val="DEFF8B">
                      <a:alpha val="60000"/>
                    </a:srgbClr>
                  </a:glow>
                </a:effectLst>
              </a:rPr>
              <a:t>4</a:t>
            </a:r>
            <a:r>
              <a:rPr lang="en-US" sz="1200" dirty="0" smtClean="0"/>
              <a:t>×</a:t>
            </a:r>
            <a:r>
              <a:rPr lang="en-US" sz="1200" dirty="0" smtClean="0">
                <a:effectLst>
                  <a:glow rad="101600">
                    <a:srgbClr val="DEFF8B">
                      <a:alpha val="60000"/>
                    </a:srgbClr>
                  </a:glow>
                </a:effectLst>
              </a:rPr>
              <a:t>4 Array of </a:t>
            </a:r>
          </a:p>
          <a:p>
            <a:pPr algn="r"/>
            <a:r>
              <a:rPr lang="en-US" sz="1200" dirty="0" smtClean="0">
                <a:effectLst>
                  <a:glow rad="101600">
                    <a:srgbClr val="DEFF8B">
                      <a:alpha val="60000"/>
                    </a:srgbClr>
                  </a:glow>
                </a:effectLst>
              </a:rPr>
              <a:t>3</a:t>
            </a:r>
            <a:r>
              <a:rPr lang="en-US" sz="1200" dirty="0" smtClean="0"/>
              <a:t>×</a:t>
            </a:r>
            <a:r>
              <a:rPr lang="en-US" sz="1200" dirty="0" smtClean="0">
                <a:effectLst>
                  <a:glow rad="101600">
                    <a:srgbClr val="DEFF8B">
                      <a:alpha val="60000"/>
                    </a:srgbClr>
                  </a:glow>
                </a:effectLst>
              </a:rPr>
              <a:t>3 mm</a:t>
            </a:r>
            <a:r>
              <a:rPr lang="en-US" sz="1200" baseline="30000" dirty="0" smtClean="0">
                <a:effectLst>
                  <a:glow rad="101600">
                    <a:srgbClr val="DEFF8B">
                      <a:alpha val="60000"/>
                    </a:srgbClr>
                  </a:glow>
                </a:effectLst>
              </a:rPr>
              <a:t>2</a:t>
            </a:r>
            <a:r>
              <a:rPr lang="en-US" sz="1200" dirty="0" smtClean="0">
                <a:effectLst>
                  <a:glow rad="101600">
                    <a:srgbClr val="DEFF8B">
                      <a:alpha val="60000"/>
                    </a:srgbClr>
                  </a:glow>
                </a:effectLst>
              </a:rPr>
              <a:t> </a:t>
            </a:r>
            <a:r>
              <a:rPr lang="en-US" sz="1200" dirty="0" err="1" smtClean="0">
                <a:effectLst>
                  <a:glow rad="101600">
                    <a:srgbClr val="DEFF8B">
                      <a:alpha val="60000"/>
                    </a:srgbClr>
                  </a:glow>
                </a:effectLst>
              </a:rPr>
              <a:t>SiPMs</a:t>
            </a:r>
            <a:endParaRPr lang="en-US" sz="1200" dirty="0">
              <a:effectLst>
                <a:glow rad="101600">
                  <a:srgbClr val="DEFF8B">
                    <a:alpha val="60000"/>
                  </a:srgbClr>
                </a:glow>
              </a:effectLst>
            </a:endParaRPr>
          </a:p>
        </p:txBody>
      </p:sp>
      <p:grpSp>
        <p:nvGrpSpPr>
          <p:cNvPr id="36" name="Group 35"/>
          <p:cNvGrpSpPr/>
          <p:nvPr/>
        </p:nvGrpSpPr>
        <p:grpSpPr>
          <a:xfrm>
            <a:off x="8196010" y="3273409"/>
            <a:ext cx="840850" cy="1083656"/>
            <a:chOff x="6761948" y="3861336"/>
            <a:chExt cx="840850" cy="1083656"/>
          </a:xfrm>
        </p:grpSpPr>
        <p:pic>
          <p:nvPicPr>
            <p:cNvPr id="8" name="Picture 7" descr="SiPM_pixel.jpg"/>
            <p:cNvPicPr>
              <a:picLocks noChangeAspect="1"/>
            </p:cNvPicPr>
            <p:nvPr/>
          </p:nvPicPr>
          <p:blipFill>
            <a:blip r:embed="rId3" cstate="print"/>
            <a:srcRect l="12658" t="16925" r="31646" b="23694"/>
            <a:stretch>
              <a:fillRect/>
            </a:stretch>
          </p:blipFill>
          <p:spPr>
            <a:xfrm>
              <a:off x="6761948" y="4145969"/>
              <a:ext cx="816508" cy="799023"/>
            </a:xfrm>
            <a:prstGeom prst="ellipse">
              <a:avLst/>
            </a:prstGeom>
            <a:ln w="1905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4" name="Group 13"/>
            <p:cNvGrpSpPr/>
            <p:nvPr/>
          </p:nvGrpSpPr>
          <p:grpSpPr>
            <a:xfrm>
              <a:off x="7012572" y="3861336"/>
              <a:ext cx="590226" cy="501583"/>
              <a:chOff x="4963190" y="3345314"/>
              <a:chExt cx="858138" cy="742901"/>
            </a:xfrm>
          </p:grpSpPr>
          <p:sp>
            <p:nvSpPr>
              <p:cNvPr id="11" name="TextBox 10"/>
              <p:cNvSpPr txBox="1"/>
              <p:nvPr/>
            </p:nvSpPr>
            <p:spPr>
              <a:xfrm>
                <a:off x="4963190" y="3345314"/>
                <a:ext cx="858138" cy="410267"/>
              </a:xfrm>
              <a:prstGeom prst="rect">
                <a:avLst/>
              </a:prstGeom>
              <a:noFill/>
              <a:effectLst>
                <a:glow rad="139700">
                  <a:schemeClr val="accent4">
                    <a:satMod val="175000"/>
                    <a:alpha val="40000"/>
                  </a:schemeClr>
                </a:glow>
              </a:effectLst>
            </p:spPr>
            <p:txBody>
              <a:bodyPr wrap="none" rtlCol="0">
                <a:spAutoFit/>
              </a:bodyPr>
              <a:lstStyle/>
              <a:p>
                <a:r>
                  <a:rPr lang="en-US" sz="1200" b="1" dirty="0" smtClean="0">
                    <a:effectLst>
                      <a:glow rad="228600">
                        <a:schemeClr val="bg1">
                          <a:alpha val="40000"/>
                        </a:schemeClr>
                      </a:glow>
                    </a:effectLst>
                  </a:rPr>
                  <a:t>50 </a:t>
                </a:r>
                <a:r>
                  <a:rPr lang="en-US" sz="1200" b="1" dirty="0" smtClean="0">
                    <a:effectLst>
                      <a:glow rad="228600">
                        <a:schemeClr val="bg1">
                          <a:alpha val="40000"/>
                        </a:schemeClr>
                      </a:glow>
                    </a:effectLst>
                    <a:latin typeface="Symbol" pitchFamily="18" charset="2"/>
                  </a:rPr>
                  <a:t>m</a:t>
                </a:r>
                <a:r>
                  <a:rPr lang="en-US" sz="1200" b="1" dirty="0" smtClean="0">
                    <a:effectLst>
                      <a:glow rad="228600">
                        <a:schemeClr val="bg1">
                          <a:alpha val="40000"/>
                        </a:schemeClr>
                      </a:glow>
                    </a:effectLst>
                  </a:rPr>
                  <a:t>m</a:t>
                </a:r>
                <a:endParaRPr lang="en-US" sz="1200" b="1" dirty="0">
                  <a:effectLst>
                    <a:glow rad="228600">
                      <a:schemeClr val="bg1">
                        <a:alpha val="40000"/>
                      </a:schemeClr>
                    </a:glow>
                  </a:effectLst>
                </a:endParaRPr>
              </a:p>
            </p:txBody>
          </p:sp>
          <p:cxnSp>
            <p:nvCxnSpPr>
              <p:cNvPr id="12" name="Straight Arrow Connector 11"/>
              <p:cNvCxnSpPr/>
              <p:nvPr/>
            </p:nvCxnSpPr>
            <p:spPr bwMode="auto">
              <a:xfrm flipH="1">
                <a:off x="5087966" y="3695250"/>
                <a:ext cx="181803" cy="328137"/>
              </a:xfrm>
              <a:prstGeom prst="straightConnector1">
                <a:avLst/>
              </a:prstGeom>
              <a:solidFill>
                <a:schemeClr val="accent1"/>
              </a:solidFill>
              <a:ln w="28575" cap="flat" cmpd="sng" algn="ctr">
                <a:solidFill>
                  <a:srgbClr val="FFC000"/>
                </a:solidFill>
                <a:prstDash val="solid"/>
                <a:round/>
                <a:headEnd type="none" w="med" len="med"/>
                <a:tailEnd type="triangle" w="med" len="med"/>
              </a:ln>
              <a:effectLst/>
            </p:spPr>
          </p:cxnSp>
          <p:sp>
            <p:nvSpPr>
              <p:cNvPr id="13" name="Rectangle 12"/>
              <p:cNvSpPr/>
              <p:nvPr/>
            </p:nvSpPr>
            <p:spPr bwMode="auto">
              <a:xfrm>
                <a:off x="5042462" y="4042495"/>
                <a:ext cx="45720" cy="45720"/>
              </a:xfrm>
              <a:prstGeom prst="rect">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grpSp>
      </p:grpSp>
      <p:sp>
        <p:nvSpPr>
          <p:cNvPr id="16" name="TextBox 15"/>
          <p:cNvSpPr txBox="1"/>
          <p:nvPr/>
        </p:nvSpPr>
        <p:spPr>
          <a:xfrm>
            <a:off x="122945" y="860363"/>
            <a:ext cx="9134232" cy="1200329"/>
          </a:xfrm>
          <a:prstGeom prst="rect">
            <a:avLst/>
          </a:prstGeom>
          <a:noFill/>
        </p:spPr>
        <p:txBody>
          <a:bodyPr wrap="none" rtlCol="0">
            <a:spAutoFit/>
          </a:bodyPr>
          <a:lstStyle/>
          <a:p>
            <a:r>
              <a:rPr lang="en-US" u="sng" dirty="0" smtClean="0">
                <a:latin typeface="Arial" panose="020B0604020202020204" pitchFamily="34" charset="0"/>
                <a:cs typeface="Arial" panose="020B0604020202020204" pitchFamily="34" charset="0"/>
              </a:rPr>
              <a:t>Accelerator: C100 </a:t>
            </a:r>
            <a:r>
              <a:rPr lang="en-US" u="sng" dirty="0" err="1" smtClean="0">
                <a:latin typeface="Arial" panose="020B0604020202020204" pitchFamily="34" charset="0"/>
                <a:cs typeface="Arial" panose="020B0604020202020204" pitchFamily="34" charset="0"/>
              </a:rPr>
              <a:t>Cryomodules</a:t>
            </a:r>
            <a:endParaRPr lang="en-US" u="sng"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Evolved from CEBAF C20 design &amp; C50 program </a:t>
            </a:r>
            <a:r>
              <a:rPr lang="en-US" sz="1600" dirty="0" smtClean="0">
                <a:latin typeface="Arial" panose="020B0604020202020204" pitchFamily="34" charset="0"/>
                <a:cs typeface="Arial" panose="020B0604020202020204" pitchFamily="34" charset="0"/>
              </a:rPr>
              <a:t>(reduce field emission &amp; raise gradient)</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Requirement 98 MeV, designed for 108 MeV</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Experience being leveraged for FRIB and LCLS-II</a:t>
            </a:r>
            <a:endParaRPr lang="en-US" dirty="0">
              <a:latin typeface="Arial" panose="020B0604020202020204" pitchFamily="34" charset="0"/>
              <a:cs typeface="Arial" panose="020B0604020202020204" pitchFamily="34" charset="0"/>
            </a:endParaRPr>
          </a:p>
        </p:txBody>
      </p:sp>
      <p:grpSp>
        <p:nvGrpSpPr>
          <p:cNvPr id="18" name="Group 17"/>
          <p:cNvGrpSpPr/>
          <p:nvPr/>
        </p:nvGrpSpPr>
        <p:grpSpPr>
          <a:xfrm>
            <a:off x="151118" y="2150318"/>
            <a:ext cx="4983408" cy="2359251"/>
            <a:chOff x="457201" y="2088776"/>
            <a:chExt cx="5097707" cy="2413363"/>
          </a:xfrm>
        </p:grpSpPr>
        <p:sp>
          <p:nvSpPr>
            <p:cNvPr id="19" name="Subtitle 2"/>
            <p:cNvSpPr txBox="1">
              <a:spLocks/>
            </p:cNvSpPr>
            <p:nvPr/>
          </p:nvSpPr>
          <p:spPr bwMode="auto">
            <a:xfrm>
              <a:off x="457201" y="2088776"/>
              <a:ext cx="5075181" cy="275586"/>
            </a:xfrm>
            <a:prstGeom prst="rect">
              <a:avLst/>
            </a:prstGeom>
            <a:solidFill>
              <a:schemeClr val="bg2">
                <a:lumMod val="20000"/>
                <a:lumOff val="80000"/>
              </a:schemeClr>
            </a:solidFill>
            <a:ln w="9525">
              <a:noFill/>
              <a:miter lim="800000"/>
              <a:headEnd/>
              <a:tailEnd/>
            </a:ln>
            <a:effectLst/>
          </p:spPr>
          <p:txBody>
            <a:bodyPr vert="horz" wrap="square" lIns="91440" tIns="45720" rIns="91440" bIns="45720" numCol="1" anchor="t" anchorCtr="0" compatLnSpc="1">
              <a:prstTxWarp prst="textNoShape">
                <a:avLst/>
              </a:prstTxWarp>
              <a:no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457200" indent="-457200" algn="ctr" fontAlgn="base">
                <a:spcBef>
                  <a:spcPct val="20000"/>
                </a:spcBef>
                <a:spcAft>
                  <a:spcPct val="0"/>
                </a:spcAft>
              </a:pPr>
              <a:r>
                <a:rPr lang="en-US" sz="1100" b="1" kern="0" dirty="0">
                  <a:solidFill>
                    <a:srgbClr val="000000"/>
                  </a:solidFill>
                  <a:latin typeface="Arial" pitchFamily="34" charset="0"/>
                  <a:cs typeface="Arial" pitchFamily="34" charset="0"/>
                </a:rPr>
                <a:t>C100 Cryomodule Energy </a:t>
              </a:r>
              <a:r>
                <a:rPr lang="en-US" sz="1100" b="1" kern="0" dirty="0" smtClean="0">
                  <a:solidFill>
                    <a:srgbClr val="000000"/>
                  </a:solidFill>
                  <a:latin typeface="Arial" pitchFamily="34" charset="0"/>
                  <a:cs typeface="Arial" pitchFamily="34" charset="0"/>
                </a:rPr>
                <a:t>Gain</a:t>
              </a:r>
              <a:endParaRPr lang="en-US" sz="1100" b="1" kern="0" dirty="0">
                <a:solidFill>
                  <a:srgbClr val="000000"/>
                </a:solidFill>
                <a:latin typeface="Arial" pitchFamily="34" charset="0"/>
                <a:cs typeface="Arial" pitchFamily="34" charset="0"/>
              </a:endParaRPr>
            </a:p>
          </p:txBody>
        </p:sp>
        <p:sp>
          <p:nvSpPr>
            <p:cNvPr id="20" name="TextBox 5"/>
            <p:cNvSpPr txBox="1"/>
            <p:nvPr/>
          </p:nvSpPr>
          <p:spPr>
            <a:xfrm rot="16200000">
              <a:off x="4527062" y="3212078"/>
              <a:ext cx="1794081" cy="261610"/>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sz="1100" b="1" dirty="0">
                  <a:solidFill>
                    <a:srgbClr val="0000CC"/>
                  </a:solidFill>
                  <a:latin typeface="Arial" pitchFamily="34" charset="0"/>
                  <a:cs typeface="Arial" pitchFamily="34" charset="0"/>
                </a:rPr>
                <a:t>Beam Current/pass (</a:t>
              </a:r>
              <a:r>
                <a:rPr lang="en-US" sz="1100" b="1" dirty="0">
                  <a:solidFill>
                    <a:srgbClr val="0000CC"/>
                  </a:solidFill>
                  <a:latin typeface="Symbol" pitchFamily="18" charset="2"/>
                  <a:cs typeface="Arial" pitchFamily="34" charset="0"/>
                </a:rPr>
                <a:t>m</a:t>
              </a:r>
              <a:r>
                <a:rPr lang="en-US" sz="1100" b="1" dirty="0">
                  <a:solidFill>
                    <a:srgbClr val="0000CC"/>
                  </a:solidFill>
                  <a:latin typeface="Arial" pitchFamily="34" charset="0"/>
                  <a:cs typeface="Arial" pitchFamily="34" charset="0"/>
                </a:rPr>
                <a:t>A)</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096" y="2354006"/>
              <a:ext cx="4542308" cy="2148133"/>
            </a:xfrm>
            <a:prstGeom prst="rect">
              <a:avLst/>
            </a:prstGeom>
          </p:spPr>
        </p:pic>
        <p:sp>
          <p:nvSpPr>
            <p:cNvPr id="22" name="TextBox 7"/>
            <p:cNvSpPr txBox="1"/>
            <p:nvPr/>
          </p:nvSpPr>
          <p:spPr>
            <a:xfrm>
              <a:off x="4876800" y="3124200"/>
              <a:ext cx="444352" cy="215444"/>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sz="800" b="1" kern="0" dirty="0">
                  <a:solidFill>
                    <a:srgbClr val="0000CC"/>
                  </a:solidFill>
                  <a:latin typeface="Arial" pitchFamily="34" charset="0"/>
                  <a:cs typeface="Arial" pitchFamily="34" charset="0"/>
                </a:rPr>
                <a:t>– </a:t>
              </a:r>
              <a:r>
                <a:rPr lang="en-US" sz="800" b="1" dirty="0">
                  <a:solidFill>
                    <a:srgbClr val="0000CC"/>
                  </a:solidFill>
                  <a:latin typeface="Arial" pitchFamily="34" charset="0"/>
                  <a:cs typeface="Arial" pitchFamily="34" charset="0"/>
                </a:rPr>
                <a:t>150</a:t>
              </a:r>
            </a:p>
          </p:txBody>
        </p:sp>
        <p:sp>
          <p:nvSpPr>
            <p:cNvPr id="23" name="Subtitle 2"/>
            <p:cNvSpPr txBox="1">
              <a:spLocks/>
            </p:cNvSpPr>
            <p:nvPr/>
          </p:nvSpPr>
          <p:spPr>
            <a:xfrm rot="16200000">
              <a:off x="-495300" y="3238499"/>
              <a:ext cx="2133601" cy="228600"/>
            </a:xfrm>
            <a:prstGeom prst="rect">
              <a:avLst/>
            </a:prstGeom>
          </p:spPr>
          <p:txBody>
            <a:bodyPr vert="horz" lIns="91440" tIns="45720" rIns="91440" bIns="45720" rtlCol="0">
              <a:no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ctr">
                <a:spcBef>
                  <a:spcPct val="20000"/>
                </a:spcBef>
                <a:buFont typeface="Arial" pitchFamily="34" charset="0"/>
                <a:buNone/>
              </a:pPr>
              <a:r>
                <a:rPr lang="en-US" sz="1100" b="1" dirty="0">
                  <a:solidFill>
                    <a:srgbClr val="4D7400"/>
                  </a:solidFill>
                  <a:latin typeface="Arial" pitchFamily="34" charset="0"/>
                  <a:cs typeface="Arial" pitchFamily="34" charset="0"/>
                </a:rPr>
                <a:t> ENERGY GAIN (MeV)</a:t>
              </a:r>
            </a:p>
          </p:txBody>
        </p:sp>
        <p:sp>
          <p:nvSpPr>
            <p:cNvPr id="24" name="TextBox 9"/>
            <p:cNvSpPr txBox="1"/>
            <p:nvPr/>
          </p:nvSpPr>
          <p:spPr>
            <a:xfrm>
              <a:off x="4876800" y="4204156"/>
              <a:ext cx="415498" cy="215444"/>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sz="800" b="1" kern="0" dirty="0">
                  <a:solidFill>
                    <a:srgbClr val="0000CC"/>
                  </a:solidFill>
                  <a:latin typeface="Arial" pitchFamily="34" charset="0"/>
                  <a:cs typeface="Arial" pitchFamily="34" charset="0"/>
                </a:rPr>
                <a:t>– </a:t>
              </a:r>
              <a:r>
                <a:rPr lang="en-US" sz="800" b="1" dirty="0">
                  <a:solidFill>
                    <a:srgbClr val="0000CC"/>
                  </a:solidFill>
                  <a:latin typeface="Arial" pitchFamily="34" charset="0"/>
                  <a:cs typeface="Arial" pitchFamily="34" charset="0"/>
                </a:rPr>
                <a:t> 50</a:t>
              </a:r>
            </a:p>
          </p:txBody>
        </p:sp>
        <p:sp>
          <p:nvSpPr>
            <p:cNvPr id="25" name="TextBox 10"/>
            <p:cNvSpPr txBox="1"/>
            <p:nvPr/>
          </p:nvSpPr>
          <p:spPr>
            <a:xfrm>
              <a:off x="4876800" y="3670756"/>
              <a:ext cx="444352" cy="215444"/>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sz="800" b="1" kern="0" dirty="0">
                  <a:solidFill>
                    <a:srgbClr val="0000CC"/>
                  </a:solidFill>
                  <a:latin typeface="Arial" pitchFamily="34" charset="0"/>
                  <a:cs typeface="Arial" pitchFamily="34" charset="0"/>
                </a:rPr>
                <a:t>– </a:t>
              </a:r>
              <a:r>
                <a:rPr lang="en-US" sz="800" b="1" dirty="0">
                  <a:solidFill>
                    <a:srgbClr val="0000CC"/>
                  </a:solidFill>
                  <a:latin typeface="Arial" pitchFamily="34" charset="0"/>
                  <a:cs typeface="Arial" pitchFamily="34" charset="0"/>
                </a:rPr>
                <a:t>100</a:t>
              </a:r>
            </a:p>
          </p:txBody>
        </p:sp>
        <p:sp>
          <p:nvSpPr>
            <p:cNvPr id="26" name="TextBox 11"/>
            <p:cNvSpPr txBox="1"/>
            <p:nvPr/>
          </p:nvSpPr>
          <p:spPr>
            <a:xfrm>
              <a:off x="4876800" y="2527756"/>
              <a:ext cx="444352" cy="215444"/>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sz="800" b="1" kern="0" dirty="0">
                  <a:solidFill>
                    <a:srgbClr val="0000CC"/>
                  </a:solidFill>
                  <a:latin typeface="Arial" pitchFamily="34" charset="0"/>
                  <a:cs typeface="Arial" pitchFamily="34" charset="0"/>
                </a:rPr>
                <a:t>– </a:t>
              </a:r>
              <a:r>
                <a:rPr lang="en-US" sz="800" b="1" dirty="0">
                  <a:solidFill>
                    <a:srgbClr val="0000CC"/>
                  </a:solidFill>
                  <a:latin typeface="Arial" pitchFamily="34" charset="0"/>
                  <a:cs typeface="Arial" pitchFamily="34" charset="0"/>
                </a:rPr>
                <a:t>200</a:t>
              </a:r>
            </a:p>
          </p:txBody>
        </p:sp>
        <p:cxnSp>
          <p:nvCxnSpPr>
            <p:cNvPr id="27" name="Straight Connector 26"/>
            <p:cNvCxnSpPr/>
            <p:nvPr/>
          </p:nvCxnSpPr>
          <p:spPr bwMode="auto">
            <a:xfrm>
              <a:off x="4953000" y="2362200"/>
              <a:ext cx="0" cy="1981200"/>
            </a:xfrm>
            <a:prstGeom prst="line">
              <a:avLst/>
            </a:prstGeom>
            <a:solidFill>
              <a:schemeClr val="accent1"/>
            </a:solidFill>
            <a:ln w="19050" cap="flat" cmpd="sng" algn="ctr">
              <a:solidFill>
                <a:srgbClr val="0000CC"/>
              </a:solidFill>
              <a:prstDash val="solid"/>
              <a:round/>
              <a:headEnd type="none" w="med" len="med"/>
              <a:tailEnd type="none" w="med" len="med"/>
            </a:ln>
            <a:effectLst/>
          </p:spPr>
        </p:cxnSp>
        <p:sp>
          <p:nvSpPr>
            <p:cNvPr id="28" name="Subtitle 2"/>
            <p:cNvSpPr txBox="1">
              <a:spLocks/>
            </p:cNvSpPr>
            <p:nvPr/>
          </p:nvSpPr>
          <p:spPr>
            <a:xfrm>
              <a:off x="1464734" y="2590800"/>
              <a:ext cx="685800" cy="228600"/>
            </a:xfrm>
            <a:prstGeom prst="rect">
              <a:avLst/>
            </a:prstGeom>
          </p:spPr>
          <p:txBody>
            <a:bodyPr vert="horz" lIns="91440" tIns="45720" rIns="91440" bIns="45720" rtlCol="0">
              <a:no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ctr">
                <a:spcBef>
                  <a:spcPct val="20000"/>
                </a:spcBef>
                <a:buFont typeface="Arial" pitchFamily="34" charset="0"/>
                <a:buNone/>
              </a:pPr>
              <a:r>
                <a:rPr lang="en-US" sz="1000" b="1" dirty="0">
                  <a:solidFill>
                    <a:srgbClr val="4D7400"/>
                  </a:solidFill>
                  <a:latin typeface="Arial" pitchFamily="34" charset="0"/>
                  <a:cs typeface="Arial" pitchFamily="34" charset="0"/>
                </a:rPr>
                <a:t>98 MeV</a:t>
              </a:r>
            </a:p>
          </p:txBody>
        </p:sp>
        <p:sp>
          <p:nvSpPr>
            <p:cNvPr id="29" name="Subtitle 2"/>
            <p:cNvSpPr txBox="1">
              <a:spLocks/>
            </p:cNvSpPr>
            <p:nvPr/>
          </p:nvSpPr>
          <p:spPr>
            <a:xfrm>
              <a:off x="2683934" y="2438400"/>
              <a:ext cx="990600" cy="228600"/>
            </a:xfrm>
            <a:prstGeom prst="rect">
              <a:avLst/>
            </a:prstGeom>
          </p:spPr>
          <p:txBody>
            <a:bodyPr vert="horz" lIns="91440" tIns="45720" rIns="91440" bIns="45720" rtlCol="0">
              <a:no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ctr">
                <a:spcBef>
                  <a:spcPct val="20000"/>
                </a:spcBef>
                <a:buFont typeface="Arial" pitchFamily="34" charset="0"/>
                <a:buNone/>
              </a:pPr>
              <a:r>
                <a:rPr lang="en-US" sz="1000" b="1" dirty="0">
                  <a:solidFill>
                    <a:srgbClr val="4D7400"/>
                  </a:solidFill>
                  <a:latin typeface="Arial" pitchFamily="34" charset="0"/>
                  <a:cs typeface="Arial" pitchFamily="34" charset="0"/>
                </a:rPr>
                <a:t>108 MeV</a:t>
              </a:r>
            </a:p>
          </p:txBody>
        </p:sp>
      </p:grpSp>
      <p:pic>
        <p:nvPicPr>
          <p:cNvPr id="30" name="Picture 29"/>
          <p:cNvPicPr/>
          <p:nvPr/>
        </p:nvPicPr>
        <p:blipFill rotWithShape="1">
          <a:blip r:embed="rId5" cstate="print"/>
          <a:srcRect l="9805" t="30417" r="15937" b="16459"/>
          <a:stretch/>
        </p:blipFill>
        <p:spPr bwMode="auto">
          <a:xfrm>
            <a:off x="6166156" y="1525357"/>
            <a:ext cx="2793788" cy="1495231"/>
          </a:xfrm>
          <a:prstGeom prst="rect">
            <a:avLst/>
          </a:prstGeom>
          <a:noFill/>
          <a:ln w="9525">
            <a:noFill/>
            <a:miter lim="800000"/>
            <a:headEnd/>
            <a:tailEnd/>
          </a:ln>
        </p:spPr>
      </p:pic>
      <p:grpSp>
        <p:nvGrpSpPr>
          <p:cNvPr id="31" name="Group 30"/>
          <p:cNvGrpSpPr/>
          <p:nvPr/>
        </p:nvGrpSpPr>
        <p:grpSpPr>
          <a:xfrm>
            <a:off x="5489020" y="3209099"/>
            <a:ext cx="1435957" cy="1947866"/>
            <a:chOff x="3817844" y="1344863"/>
            <a:chExt cx="2002348" cy="2716172"/>
          </a:xfrm>
        </p:grpSpPr>
        <p:grpSp>
          <p:nvGrpSpPr>
            <p:cNvPr id="32" name="Group 11"/>
            <p:cNvGrpSpPr>
              <a:grpSpLocks/>
            </p:cNvGrpSpPr>
            <p:nvPr/>
          </p:nvGrpSpPr>
          <p:grpSpPr bwMode="auto">
            <a:xfrm>
              <a:off x="3817844" y="1344863"/>
              <a:ext cx="2002348" cy="2396627"/>
              <a:chOff x="4495800" y="3725930"/>
              <a:chExt cx="2362200" cy="2827270"/>
            </a:xfrm>
          </p:grpSpPr>
          <p:pic>
            <p:nvPicPr>
              <p:cNvPr id="34" name="Picture 9" descr="MPPC_PM_cabled_side.jpg"/>
              <p:cNvPicPr>
                <a:picLocks noChangeAspect="1"/>
              </p:cNvPicPr>
              <p:nvPr/>
            </p:nvPicPr>
            <p:blipFill>
              <a:blip r:embed="rId6"/>
              <a:srcRect/>
              <a:stretch>
                <a:fillRect/>
              </a:stretch>
            </p:blipFill>
            <p:spPr bwMode="auto">
              <a:xfrm>
                <a:off x="4495800" y="5264164"/>
                <a:ext cx="2362200" cy="1289036"/>
              </a:xfrm>
              <a:prstGeom prst="rect">
                <a:avLst/>
              </a:prstGeom>
              <a:noFill/>
              <a:ln w="9525">
                <a:noFill/>
                <a:miter lim="800000"/>
                <a:headEnd/>
                <a:tailEnd/>
              </a:ln>
            </p:spPr>
          </p:pic>
          <p:pic>
            <p:nvPicPr>
              <p:cNvPr id="35" name="Picture 10" descr="MPPC_PM_cabled.jpg"/>
              <p:cNvPicPr>
                <a:picLocks noChangeAspect="1"/>
              </p:cNvPicPr>
              <p:nvPr/>
            </p:nvPicPr>
            <p:blipFill>
              <a:blip r:embed="rId7"/>
              <a:srcRect/>
              <a:stretch>
                <a:fillRect/>
              </a:stretch>
            </p:blipFill>
            <p:spPr bwMode="auto">
              <a:xfrm>
                <a:off x="4495800" y="3725930"/>
                <a:ext cx="2359719" cy="1465209"/>
              </a:xfrm>
              <a:prstGeom prst="rect">
                <a:avLst/>
              </a:prstGeom>
              <a:noFill/>
              <a:ln w="9525">
                <a:noFill/>
                <a:miter lim="800000"/>
                <a:headEnd/>
                <a:tailEnd/>
              </a:ln>
            </p:spPr>
          </p:pic>
        </p:grpSp>
        <p:sp>
          <p:nvSpPr>
            <p:cNvPr id="33" name="TextBox 6"/>
            <p:cNvSpPr txBox="1">
              <a:spLocks noChangeArrowheads="1"/>
            </p:cNvSpPr>
            <p:nvPr/>
          </p:nvSpPr>
          <p:spPr bwMode="auto">
            <a:xfrm>
              <a:off x="3916312" y="3717696"/>
              <a:ext cx="1762265" cy="343339"/>
            </a:xfrm>
            <a:prstGeom prst="rect">
              <a:avLst/>
            </a:prstGeom>
            <a:noFill/>
            <a:ln w="9525">
              <a:noFill/>
              <a:miter lim="800000"/>
              <a:headEnd/>
              <a:tailEnd/>
            </a:ln>
          </p:spPr>
          <p:txBody>
            <a:bodyPr wrap="square">
              <a:prstTxWarp prst="textNoShape">
                <a:avLst/>
              </a:prstTxWarp>
              <a:spAutoFit/>
            </a:bodyPr>
            <a:lstStyle/>
            <a:p>
              <a:r>
                <a:rPr lang="en-US" sz="1000" b="1" dirty="0" smtClean="0">
                  <a:solidFill>
                    <a:srgbClr val="000000"/>
                  </a:solidFill>
                  <a:latin typeface="Arial"/>
                  <a:ea typeface="Comic Sans MS" pitchFamily="-65" charset="0"/>
                  <a:cs typeface="Arial"/>
                </a:rPr>
                <a:t>Array of 80 </a:t>
              </a:r>
              <a:r>
                <a:rPr lang="en-US" sz="1000" b="1" dirty="0" err="1" smtClean="0">
                  <a:solidFill>
                    <a:srgbClr val="000000"/>
                  </a:solidFill>
                  <a:latin typeface="Arial"/>
                  <a:ea typeface="Comic Sans MS" pitchFamily="-65" charset="0"/>
                  <a:cs typeface="Arial"/>
                </a:rPr>
                <a:t>SiPMs</a:t>
              </a:r>
              <a:r>
                <a:rPr lang="en-US" sz="1000" b="1" dirty="0" smtClean="0">
                  <a:solidFill>
                    <a:srgbClr val="000000"/>
                  </a:solidFill>
                  <a:latin typeface="Arial"/>
                  <a:ea typeface="Comic Sans MS" pitchFamily="-65" charset="0"/>
                  <a:cs typeface="Arial"/>
                </a:rPr>
                <a:t> </a:t>
              </a:r>
              <a:endParaRPr lang="en-US" sz="1000" b="1" dirty="0">
                <a:latin typeface="Arial"/>
                <a:ea typeface="Comic Sans MS" pitchFamily="-102" charset="0"/>
                <a:cs typeface="Arial"/>
              </a:endParaRPr>
            </a:p>
          </p:txBody>
        </p:sp>
      </p:grpSp>
      <p:sp>
        <p:nvSpPr>
          <p:cNvPr id="37" name="TextBox 36"/>
          <p:cNvSpPr txBox="1"/>
          <p:nvPr/>
        </p:nvSpPr>
        <p:spPr>
          <a:xfrm>
            <a:off x="5396887" y="6057727"/>
            <a:ext cx="1932580" cy="276999"/>
          </a:xfrm>
          <a:prstGeom prst="rect">
            <a:avLst/>
          </a:prstGeom>
          <a:noFill/>
        </p:spPr>
        <p:txBody>
          <a:bodyPr wrap="none" rtlCol="0">
            <a:spAutoFit/>
          </a:bodyPr>
          <a:lstStyle/>
          <a:p>
            <a:r>
              <a:rPr lang="en-US" sz="1200" dirty="0" smtClean="0"/>
              <a:t>(See D. </a:t>
            </a:r>
            <a:r>
              <a:rPr lang="en-US" sz="1200" dirty="0" err="1" smtClean="0"/>
              <a:t>Weisenberger’s</a:t>
            </a:r>
            <a:r>
              <a:rPr lang="en-US" sz="1200" dirty="0" smtClean="0"/>
              <a:t> talk)</a:t>
            </a:r>
            <a:endParaRPr lang="en-US" sz="1200" dirty="0"/>
          </a:p>
        </p:txBody>
      </p:sp>
    </p:spTree>
    <p:extLst>
      <p:ext uri="{BB962C8B-B14F-4D97-AF65-F5344CB8AC3E}">
        <p14:creationId xmlns:p14="http://schemas.microsoft.com/office/powerpoint/2010/main" val="4289579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Highlights (2)</a:t>
            </a:r>
            <a:endParaRPr lang="en-US" dirty="0"/>
          </a:p>
        </p:txBody>
      </p:sp>
      <p:sp>
        <p:nvSpPr>
          <p:cNvPr id="3" name="Content Placeholder 2"/>
          <p:cNvSpPr>
            <a:spLocks noGrp="1"/>
          </p:cNvSpPr>
          <p:nvPr>
            <p:ph idx="1"/>
          </p:nvPr>
        </p:nvSpPr>
        <p:spPr>
          <a:xfrm>
            <a:off x="111420" y="906718"/>
            <a:ext cx="8229600" cy="1887706"/>
          </a:xfrm>
        </p:spPr>
        <p:txBody>
          <a:bodyPr/>
          <a:lstStyle/>
          <a:p>
            <a:pPr marL="0" indent="0">
              <a:buNone/>
            </a:pPr>
            <a:r>
              <a:rPr lang="en-US" u="sng" dirty="0" smtClean="0"/>
              <a:t>Hall B:  Silicon Vertex Tracker</a:t>
            </a:r>
          </a:p>
          <a:p>
            <a:r>
              <a:rPr lang="en-US" dirty="0" smtClean="0"/>
              <a:t>Track low p particles with few % angular resolution at high </a:t>
            </a:r>
            <a:r>
              <a:rPr lang="en-US" sz="2200" dirty="0">
                <a:latin typeface="Brush Script MT" panose="03060802040406070304" pitchFamily="66" charset="0"/>
              </a:rPr>
              <a:t>L</a:t>
            </a:r>
            <a:endParaRPr lang="en-US" sz="2200" dirty="0" smtClean="0">
              <a:latin typeface="Brush Script MT" panose="03060802040406070304" pitchFamily="66" charset="0"/>
            </a:endParaRPr>
          </a:p>
          <a:p>
            <a:r>
              <a:rPr lang="en-US" dirty="0"/>
              <a:t>N</a:t>
            </a:r>
            <a:r>
              <a:rPr lang="en-US" dirty="0" smtClean="0"/>
              <a:t>ew technology to </a:t>
            </a:r>
            <a:r>
              <a:rPr lang="en-US" dirty="0" err="1" smtClean="0"/>
              <a:t>JLab</a:t>
            </a:r>
            <a:r>
              <a:rPr lang="en-US" dirty="0" smtClean="0"/>
              <a:t>, strong collaboration with FNAL </a:t>
            </a:r>
          </a:p>
          <a:p>
            <a:r>
              <a:rPr lang="en-US" dirty="0"/>
              <a:t>G</a:t>
            </a:r>
            <a:r>
              <a:rPr lang="en-US" dirty="0" smtClean="0"/>
              <a:t>ood S/N achieved</a:t>
            </a:r>
          </a:p>
          <a:p>
            <a:r>
              <a:rPr lang="en-US" dirty="0" smtClean="0"/>
              <a:t>Leverage for HPS</a:t>
            </a:r>
          </a:p>
          <a:p>
            <a:endParaRPr lang="en-US" dirty="0"/>
          </a:p>
          <a:p>
            <a:endParaRPr lang="en-US" dirty="0" smtClean="0"/>
          </a:p>
          <a:p>
            <a:endParaRPr lang="en-US" dirty="0"/>
          </a:p>
          <a:p>
            <a:pPr marL="0" indent="0">
              <a:buNone/>
            </a:pPr>
            <a:endParaRPr lang="en-US"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1701" y="886376"/>
            <a:ext cx="850933" cy="2313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a:off x="1567543" y="1344706"/>
            <a:ext cx="207469"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1030" y="1927785"/>
            <a:ext cx="2648631" cy="162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49664"/>
          <a:stretch/>
        </p:blipFill>
        <p:spPr bwMode="auto">
          <a:xfrm>
            <a:off x="3938065" y="1966206"/>
            <a:ext cx="1421543" cy="1502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Content Placeholder 3"/>
          <p:cNvGraphicFramePr>
            <a:graphicFrameLocks/>
          </p:cNvGraphicFramePr>
          <p:nvPr>
            <p:extLst>
              <p:ext uri="{D42A27DB-BD31-4B8C-83A1-F6EECF244321}">
                <p14:modId xmlns:p14="http://schemas.microsoft.com/office/powerpoint/2010/main" val="2926371663"/>
              </p:ext>
            </p:extLst>
          </p:nvPr>
        </p:nvGraphicFramePr>
        <p:xfrm>
          <a:off x="2766252" y="3818058"/>
          <a:ext cx="6377748" cy="2651760"/>
        </p:xfrm>
        <a:graphic>
          <a:graphicData uri="http://schemas.openxmlformats.org/drawingml/2006/table">
            <a:tbl>
              <a:tblPr firstRow="1" bandRow="1">
                <a:tableStyleId>{5C22544A-7EE6-4342-B048-85BDC9FD1C3A}</a:tableStyleId>
              </a:tblPr>
              <a:tblGrid>
                <a:gridCol w="982654"/>
                <a:gridCol w="994418"/>
                <a:gridCol w="666236"/>
                <a:gridCol w="776087"/>
                <a:gridCol w="628298"/>
                <a:gridCol w="742803"/>
                <a:gridCol w="818562"/>
                <a:gridCol w="768690"/>
              </a:tblGrid>
              <a:tr h="274320">
                <a:tc>
                  <a:txBody>
                    <a:bodyPr/>
                    <a:lstStyle/>
                    <a:p>
                      <a:endParaRPr lang="en-US" sz="1400" dirty="0">
                        <a:solidFill>
                          <a:schemeClr val="tx1"/>
                        </a:solidFill>
                      </a:endParaRPr>
                    </a:p>
                  </a:txBody>
                  <a:tcPr/>
                </a:tc>
                <a:tc gridSpan="2">
                  <a:txBody>
                    <a:bodyPr/>
                    <a:lstStyle/>
                    <a:p>
                      <a:pPr algn="ctr"/>
                      <a:r>
                        <a:rPr lang="en-US" sz="1000" dirty="0" smtClean="0">
                          <a:solidFill>
                            <a:schemeClr val="tx1"/>
                          </a:solidFill>
                        </a:rPr>
                        <a:t>Hall</a:t>
                      </a:r>
                      <a:r>
                        <a:rPr lang="en-US" sz="1000" baseline="0" dirty="0" smtClean="0">
                          <a:solidFill>
                            <a:schemeClr val="tx1"/>
                          </a:solidFill>
                        </a:rPr>
                        <a:t> B</a:t>
                      </a:r>
                      <a:endParaRPr lang="en-US" sz="1000" dirty="0">
                        <a:solidFill>
                          <a:schemeClr val="tx1"/>
                        </a:solidFill>
                      </a:endParaRPr>
                    </a:p>
                  </a:txBody>
                  <a:tcPr/>
                </a:tc>
                <a:tc hMerge="1">
                  <a:txBody>
                    <a:bodyPr/>
                    <a:lstStyle/>
                    <a:p>
                      <a:pPr algn="ctr"/>
                      <a:endParaRPr lang="en-US" sz="1400" dirty="0">
                        <a:solidFill>
                          <a:schemeClr val="tx1"/>
                        </a:solidFill>
                      </a:endParaRPr>
                    </a:p>
                  </a:txBody>
                  <a:tcPr/>
                </a:tc>
                <a:tc gridSpan="5">
                  <a:txBody>
                    <a:bodyPr/>
                    <a:lstStyle/>
                    <a:p>
                      <a:pPr algn="ctr"/>
                      <a:r>
                        <a:rPr lang="en-US" sz="1000" dirty="0" smtClean="0">
                          <a:solidFill>
                            <a:schemeClr val="tx1"/>
                          </a:solidFill>
                        </a:rPr>
                        <a:t>Hall</a:t>
                      </a:r>
                      <a:r>
                        <a:rPr lang="en-US" sz="1000" baseline="0" dirty="0" smtClean="0">
                          <a:solidFill>
                            <a:schemeClr val="tx1"/>
                          </a:solidFill>
                        </a:rPr>
                        <a:t> C</a:t>
                      </a:r>
                      <a:endParaRPr lang="en-US" sz="1000" dirty="0">
                        <a:solidFill>
                          <a:schemeClr val="tx1"/>
                        </a:solidFill>
                      </a:endParaRPr>
                    </a:p>
                  </a:txBody>
                  <a:tcPr/>
                </a:tc>
                <a:tc hMerge="1">
                  <a:txBody>
                    <a:bodyPr/>
                    <a:lstStyle/>
                    <a:p>
                      <a:pPr algn="ctr"/>
                      <a:endParaRPr lang="en-US" sz="1400" dirty="0">
                        <a:solidFill>
                          <a:schemeClr val="tx1"/>
                        </a:solidFill>
                      </a:endParaRPr>
                    </a:p>
                  </a:txBody>
                  <a:tcPr/>
                </a:tc>
                <a:tc hMerge="1">
                  <a:txBody>
                    <a:bodyPr/>
                    <a:lstStyle/>
                    <a:p>
                      <a:pPr algn="ctr"/>
                      <a:endParaRPr lang="en-US" sz="1400" dirty="0">
                        <a:solidFill>
                          <a:schemeClr val="tx1"/>
                        </a:solidFill>
                      </a:endParaRPr>
                    </a:p>
                  </a:txBody>
                  <a:tcPr/>
                </a:tc>
                <a:tc hMerge="1">
                  <a:txBody>
                    <a:bodyPr/>
                    <a:lstStyle/>
                    <a:p>
                      <a:pPr algn="ctr"/>
                      <a:endParaRPr lang="en-US" sz="1400" dirty="0">
                        <a:solidFill>
                          <a:schemeClr val="tx1"/>
                        </a:solidFill>
                      </a:endParaRPr>
                    </a:p>
                  </a:txBody>
                  <a:tcPr/>
                </a:tc>
                <a:tc hMerge="1">
                  <a:txBody>
                    <a:bodyPr/>
                    <a:lstStyle/>
                    <a:p>
                      <a:pPr algn="ctr"/>
                      <a:endParaRPr lang="en-US" sz="1400" dirty="0">
                        <a:solidFill>
                          <a:schemeClr val="tx1"/>
                        </a:solidFill>
                      </a:endParaRPr>
                    </a:p>
                  </a:txBody>
                  <a:tcPr/>
                </a:tc>
              </a:tr>
              <a:tr h="232635">
                <a:tc>
                  <a:txBody>
                    <a:bodyPr/>
                    <a:lstStyle/>
                    <a:p>
                      <a:endParaRPr lang="en-US" sz="1400" dirty="0">
                        <a:solidFill>
                          <a:schemeClr val="tx1"/>
                        </a:solidFill>
                      </a:endParaRPr>
                    </a:p>
                  </a:txBody>
                  <a:tcPr>
                    <a:solidFill>
                      <a:schemeClr val="tx2">
                        <a:lumMod val="40000"/>
                        <a:lumOff val="60000"/>
                      </a:schemeClr>
                    </a:solidFill>
                  </a:tcPr>
                </a:tc>
                <a:tc>
                  <a:txBody>
                    <a:bodyPr/>
                    <a:lstStyle/>
                    <a:p>
                      <a:pPr algn="ctr"/>
                      <a:r>
                        <a:rPr lang="en-US" sz="1000" b="1" u="sng" dirty="0" smtClean="0">
                          <a:solidFill>
                            <a:schemeClr val="tx1"/>
                          </a:solidFill>
                        </a:rPr>
                        <a:t>Torus</a:t>
                      </a:r>
                      <a:endParaRPr lang="en-US" sz="1000" b="1" u="sng" dirty="0">
                        <a:solidFill>
                          <a:schemeClr val="tx1"/>
                        </a:solidFill>
                      </a:endParaRPr>
                    </a:p>
                  </a:txBody>
                  <a:tcPr>
                    <a:solidFill>
                      <a:schemeClr val="tx2">
                        <a:lumMod val="40000"/>
                        <a:lumOff val="60000"/>
                      </a:schemeClr>
                    </a:solidFill>
                  </a:tcPr>
                </a:tc>
                <a:tc>
                  <a:txBody>
                    <a:bodyPr/>
                    <a:lstStyle/>
                    <a:p>
                      <a:pPr algn="ctr"/>
                      <a:r>
                        <a:rPr lang="en-US" sz="1000" b="1" u="sng" dirty="0" smtClean="0">
                          <a:solidFill>
                            <a:schemeClr val="tx1"/>
                          </a:solidFill>
                        </a:rPr>
                        <a:t>Solenoid</a:t>
                      </a:r>
                      <a:endParaRPr lang="en-US" sz="1000" b="1" u="sng" dirty="0">
                        <a:solidFill>
                          <a:schemeClr val="tx1"/>
                        </a:solidFill>
                      </a:endParaRPr>
                    </a:p>
                  </a:txBody>
                  <a:tcPr>
                    <a:solidFill>
                      <a:schemeClr val="tx2">
                        <a:lumMod val="40000"/>
                        <a:lumOff val="60000"/>
                      </a:schemeClr>
                    </a:solidFill>
                  </a:tcPr>
                </a:tc>
                <a:tc>
                  <a:txBody>
                    <a:bodyPr/>
                    <a:lstStyle/>
                    <a:p>
                      <a:pPr algn="ctr"/>
                      <a:r>
                        <a:rPr lang="en-US" sz="1000" b="1" u="sng" dirty="0" smtClean="0">
                          <a:solidFill>
                            <a:schemeClr val="tx1"/>
                          </a:solidFill>
                        </a:rPr>
                        <a:t>HB</a:t>
                      </a:r>
                      <a:endParaRPr lang="en-US" sz="1000" b="1" u="sng" dirty="0">
                        <a:solidFill>
                          <a:schemeClr val="tx1"/>
                        </a:solidFill>
                      </a:endParaRPr>
                    </a:p>
                  </a:txBody>
                  <a:tcPr>
                    <a:solidFill>
                      <a:schemeClr val="tx2">
                        <a:lumMod val="40000"/>
                        <a:lumOff val="60000"/>
                      </a:schemeClr>
                    </a:solidFill>
                  </a:tcPr>
                </a:tc>
                <a:tc>
                  <a:txBody>
                    <a:bodyPr/>
                    <a:lstStyle/>
                    <a:p>
                      <a:pPr algn="ctr"/>
                      <a:r>
                        <a:rPr lang="en-US" sz="1000" b="1" u="sng" dirty="0" smtClean="0">
                          <a:solidFill>
                            <a:schemeClr val="tx1"/>
                          </a:solidFill>
                        </a:rPr>
                        <a:t>Q1</a:t>
                      </a:r>
                      <a:endParaRPr lang="en-US" sz="1000" b="1" u="sng" dirty="0">
                        <a:solidFill>
                          <a:schemeClr val="tx1"/>
                        </a:solidFill>
                      </a:endParaRPr>
                    </a:p>
                  </a:txBody>
                  <a:tcPr>
                    <a:solidFill>
                      <a:schemeClr val="tx2">
                        <a:lumMod val="40000"/>
                        <a:lumOff val="60000"/>
                      </a:schemeClr>
                    </a:solidFill>
                  </a:tcPr>
                </a:tc>
                <a:tc>
                  <a:txBody>
                    <a:bodyPr/>
                    <a:lstStyle/>
                    <a:p>
                      <a:pPr algn="ctr"/>
                      <a:r>
                        <a:rPr lang="en-US" sz="1000" b="1" u="sng" dirty="0" smtClean="0">
                          <a:solidFill>
                            <a:schemeClr val="tx1"/>
                          </a:solidFill>
                        </a:rPr>
                        <a:t>Q2</a:t>
                      </a:r>
                      <a:endParaRPr lang="en-US" sz="1000" b="1" u="sng" dirty="0">
                        <a:solidFill>
                          <a:schemeClr val="tx1"/>
                        </a:solidFill>
                      </a:endParaRPr>
                    </a:p>
                  </a:txBody>
                  <a:tcPr>
                    <a:solidFill>
                      <a:schemeClr val="tx2">
                        <a:lumMod val="40000"/>
                        <a:lumOff val="60000"/>
                      </a:schemeClr>
                    </a:solidFill>
                  </a:tcPr>
                </a:tc>
                <a:tc>
                  <a:txBody>
                    <a:bodyPr/>
                    <a:lstStyle/>
                    <a:p>
                      <a:pPr algn="ctr"/>
                      <a:r>
                        <a:rPr lang="en-US" sz="1000" b="1" u="sng" dirty="0" smtClean="0">
                          <a:solidFill>
                            <a:schemeClr val="tx1"/>
                          </a:solidFill>
                        </a:rPr>
                        <a:t>Q3</a:t>
                      </a:r>
                      <a:endParaRPr lang="en-US" sz="1000" b="1" u="sng" dirty="0">
                        <a:solidFill>
                          <a:schemeClr val="tx1"/>
                        </a:solidFill>
                      </a:endParaRPr>
                    </a:p>
                  </a:txBody>
                  <a:tcPr>
                    <a:solidFill>
                      <a:schemeClr val="tx2">
                        <a:lumMod val="40000"/>
                        <a:lumOff val="60000"/>
                      </a:schemeClr>
                    </a:solidFill>
                  </a:tcPr>
                </a:tc>
                <a:tc>
                  <a:txBody>
                    <a:bodyPr/>
                    <a:lstStyle/>
                    <a:p>
                      <a:pPr algn="ctr"/>
                      <a:r>
                        <a:rPr lang="en-US" sz="1000" b="1" u="sng" dirty="0" smtClean="0">
                          <a:solidFill>
                            <a:schemeClr val="tx1"/>
                          </a:solidFill>
                        </a:rPr>
                        <a:t>Dipole</a:t>
                      </a:r>
                      <a:endParaRPr lang="en-US" sz="1000" b="1" u="sng" dirty="0">
                        <a:solidFill>
                          <a:schemeClr val="tx1"/>
                        </a:solidFill>
                      </a:endParaRPr>
                    </a:p>
                  </a:txBody>
                  <a:tcPr>
                    <a:solidFill>
                      <a:schemeClr val="tx2">
                        <a:lumMod val="40000"/>
                        <a:lumOff val="60000"/>
                      </a:schemeClr>
                    </a:solidFill>
                  </a:tcPr>
                </a:tc>
              </a:tr>
              <a:tr h="365760">
                <a:tc>
                  <a:txBody>
                    <a:bodyPr/>
                    <a:lstStyle/>
                    <a:p>
                      <a:r>
                        <a:rPr lang="en-US" sz="1000" b="1" dirty="0" smtClean="0">
                          <a:solidFill>
                            <a:schemeClr val="tx1"/>
                          </a:solidFill>
                        </a:rPr>
                        <a:t>Type</a:t>
                      </a:r>
                      <a:endParaRPr lang="en-US" sz="1000" b="1"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6-fold</a:t>
                      </a:r>
                    </a:p>
                  </a:txBody>
                  <a:tcPr anchor="ctr"/>
                </a:tc>
                <a:tc>
                  <a:txBody>
                    <a:bodyPr/>
                    <a:lstStyle/>
                    <a:p>
                      <a:pPr algn="ctr"/>
                      <a:r>
                        <a:rPr lang="en-US" sz="1000" dirty="0" smtClean="0">
                          <a:solidFill>
                            <a:schemeClr val="tx1"/>
                          </a:solidFill>
                          <a:latin typeface="+mn-lt"/>
                        </a:rPr>
                        <a:t>Self</a:t>
                      </a:r>
                    </a:p>
                    <a:p>
                      <a:pPr algn="ctr"/>
                      <a:r>
                        <a:rPr lang="en-US" sz="1000" dirty="0" smtClean="0">
                          <a:solidFill>
                            <a:schemeClr val="tx1"/>
                          </a:solidFill>
                          <a:latin typeface="+mn-lt"/>
                        </a:rPr>
                        <a:t>Shielding</a:t>
                      </a:r>
                      <a:endParaRPr lang="en-US" sz="1000" dirty="0">
                        <a:solidFill>
                          <a:schemeClr val="tx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“C”, Septum</a:t>
                      </a:r>
                    </a:p>
                  </a:txBody>
                  <a:tcPr anchor="ctr"/>
                </a:tc>
                <a:tc>
                  <a:txBody>
                    <a:bodyPr/>
                    <a:lstStyle/>
                    <a:p>
                      <a:pPr algn="ctr"/>
                      <a:r>
                        <a:rPr lang="en-US" sz="1000" dirty="0" smtClean="0">
                          <a:solidFill>
                            <a:schemeClr val="tx1"/>
                          </a:solidFill>
                          <a:latin typeface="+mn-lt"/>
                        </a:rPr>
                        <a:t>Cold Iron</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Cos 2</a:t>
                      </a:r>
                      <a:r>
                        <a:rPr lang="el-GR" sz="1000" dirty="0" smtClean="0">
                          <a:solidFill>
                            <a:schemeClr val="tx1"/>
                          </a:solidFill>
                          <a:latin typeface="Calibri"/>
                          <a:cs typeface="Calibri"/>
                        </a:rPr>
                        <a:t>Θ</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Cos 2</a:t>
                      </a:r>
                      <a:r>
                        <a:rPr lang="el-GR" sz="1000" dirty="0" smtClean="0">
                          <a:solidFill>
                            <a:schemeClr val="tx1"/>
                          </a:solidFill>
                          <a:latin typeface="Calibri"/>
                          <a:cs typeface="Calibri"/>
                        </a:rPr>
                        <a:t>Θ</a:t>
                      </a:r>
                      <a:endParaRPr lang="en-US" sz="1000" dirty="0">
                        <a:solidFill>
                          <a:schemeClr val="tx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Cos </a:t>
                      </a:r>
                      <a:r>
                        <a:rPr lang="el-GR" sz="1000" dirty="0" smtClean="0">
                          <a:solidFill>
                            <a:schemeClr val="tx1"/>
                          </a:solidFill>
                          <a:latin typeface="Calibri"/>
                          <a:cs typeface="Calibri"/>
                        </a:rPr>
                        <a:t>Θ</a:t>
                      </a:r>
                      <a:endParaRPr lang="en-US" sz="1000" dirty="0" smtClean="0">
                        <a:solidFill>
                          <a:schemeClr val="tx1"/>
                        </a:solidFill>
                        <a:latin typeface="+mn-lt"/>
                      </a:endParaRPr>
                    </a:p>
                  </a:txBody>
                  <a:tcPr anchor="ctr"/>
                </a:tc>
              </a:tr>
              <a:tr h="274320">
                <a:tc>
                  <a:txBody>
                    <a:bodyPr/>
                    <a:lstStyle/>
                    <a:p>
                      <a:r>
                        <a:rPr lang="en-US" sz="1000" b="1" dirty="0" smtClean="0">
                          <a:solidFill>
                            <a:schemeClr val="tx1"/>
                          </a:solidFill>
                        </a:rPr>
                        <a:t>Vendor</a:t>
                      </a:r>
                      <a:endParaRPr lang="en-US" sz="1000" b="1" dirty="0">
                        <a:solidFill>
                          <a:schemeClr val="tx1"/>
                        </a:solidFill>
                      </a:endParaRPr>
                    </a:p>
                  </a:txBody>
                  <a:tcPr anchor="ctr"/>
                </a:tc>
                <a:tc>
                  <a:txBody>
                    <a:bodyPr/>
                    <a:lstStyle/>
                    <a:p>
                      <a:pPr algn="ctr"/>
                      <a:r>
                        <a:rPr lang="en-US" sz="1000" dirty="0" err="1" smtClean="0">
                          <a:solidFill>
                            <a:schemeClr val="tx1"/>
                          </a:solidFill>
                          <a:latin typeface="+mn-lt"/>
                        </a:rPr>
                        <a:t>JLab</a:t>
                      </a:r>
                      <a:r>
                        <a:rPr lang="en-US" sz="1000" dirty="0" smtClean="0">
                          <a:solidFill>
                            <a:schemeClr val="tx1"/>
                          </a:solidFill>
                          <a:latin typeface="+mn-lt"/>
                        </a:rPr>
                        <a:t>/FNAL</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ETI</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MSU / FRIB</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SMI</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Sigma</a:t>
                      </a:r>
                      <a:r>
                        <a:rPr lang="en-US" sz="1000" baseline="0" dirty="0" smtClean="0">
                          <a:solidFill>
                            <a:schemeClr val="tx1"/>
                          </a:solidFill>
                          <a:latin typeface="+mn-lt"/>
                        </a:rPr>
                        <a:t> Phi</a:t>
                      </a:r>
                      <a:endParaRPr lang="en-US" sz="1000" dirty="0">
                        <a:solidFill>
                          <a:schemeClr val="tx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Sigma</a:t>
                      </a:r>
                      <a:r>
                        <a:rPr lang="en-US" sz="1000" baseline="0" dirty="0" smtClean="0">
                          <a:solidFill>
                            <a:schemeClr val="tx1"/>
                          </a:solidFill>
                          <a:latin typeface="+mn-lt"/>
                        </a:rPr>
                        <a:t> Phi</a:t>
                      </a:r>
                      <a:endParaRPr lang="en-US" sz="1000" dirty="0" smtClean="0">
                        <a:solidFill>
                          <a:schemeClr val="tx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Sigma</a:t>
                      </a:r>
                      <a:r>
                        <a:rPr lang="en-US" sz="1000" baseline="0" dirty="0" smtClean="0">
                          <a:solidFill>
                            <a:schemeClr val="tx1"/>
                          </a:solidFill>
                          <a:latin typeface="+mn-lt"/>
                        </a:rPr>
                        <a:t> Phi</a:t>
                      </a:r>
                      <a:endParaRPr lang="en-US" sz="1000" dirty="0" smtClean="0">
                        <a:solidFill>
                          <a:schemeClr val="tx1"/>
                        </a:solidFill>
                        <a:latin typeface="+mn-lt"/>
                      </a:endParaRPr>
                    </a:p>
                  </a:txBody>
                  <a:tcPr anchor="ctr"/>
                </a:tc>
              </a:tr>
              <a:tr h="365760">
                <a:tc>
                  <a:txBody>
                    <a:bodyPr/>
                    <a:lstStyle/>
                    <a:p>
                      <a:r>
                        <a:rPr lang="en-US" sz="1000" b="1" dirty="0" smtClean="0">
                          <a:solidFill>
                            <a:schemeClr val="tx1"/>
                          </a:solidFill>
                        </a:rPr>
                        <a:t>B</a:t>
                      </a:r>
                      <a:r>
                        <a:rPr lang="en-US" sz="1000" b="1" baseline="-25000" dirty="0" smtClean="0">
                          <a:solidFill>
                            <a:schemeClr val="tx1"/>
                          </a:solidFill>
                        </a:rPr>
                        <a:t>0</a:t>
                      </a:r>
                      <a:r>
                        <a:rPr lang="en-US" sz="1000" b="1" dirty="0" smtClean="0">
                          <a:solidFill>
                            <a:schemeClr val="tx1"/>
                          </a:solidFill>
                        </a:rPr>
                        <a:t>/G</a:t>
                      </a:r>
                      <a:r>
                        <a:rPr lang="en-US" sz="1000" b="1" baseline="-25000" dirty="0" smtClean="0">
                          <a:solidFill>
                            <a:schemeClr val="tx1"/>
                          </a:solidFill>
                        </a:rPr>
                        <a:t>0</a:t>
                      </a:r>
                      <a:r>
                        <a:rPr lang="en-US" sz="1000" b="1" dirty="0" smtClean="0">
                          <a:solidFill>
                            <a:schemeClr val="tx1"/>
                          </a:solidFill>
                        </a:rPr>
                        <a:t> (T;T/m)</a:t>
                      </a:r>
                      <a:endParaRPr lang="en-US" sz="1000" b="1" dirty="0">
                        <a:solidFill>
                          <a:schemeClr val="tx1"/>
                        </a:solidFill>
                      </a:endParaRPr>
                    </a:p>
                  </a:txBody>
                  <a:tcPr anchor="ctr"/>
                </a:tc>
                <a:tc>
                  <a:txBody>
                    <a:bodyPr/>
                    <a:lstStyle/>
                    <a:p>
                      <a:pPr algn="ctr"/>
                      <a:r>
                        <a:rPr lang="en-US" sz="1000" b="1" dirty="0" smtClean="0">
                          <a:solidFill>
                            <a:srgbClr val="009900"/>
                          </a:solidFill>
                          <a:latin typeface="+mn-lt"/>
                        </a:rPr>
                        <a:t>2.78 Tm @ 5</a:t>
                      </a:r>
                      <a:r>
                        <a:rPr lang="en-US" sz="1000" b="1" dirty="0" smtClean="0">
                          <a:solidFill>
                            <a:srgbClr val="009900"/>
                          </a:solidFill>
                          <a:latin typeface="Calibri"/>
                          <a:cs typeface="Calibri"/>
                        </a:rPr>
                        <a:t>°</a:t>
                      </a:r>
                      <a:endParaRPr lang="en-US" sz="1000" b="1" dirty="0" smtClean="0">
                        <a:solidFill>
                          <a:srgbClr val="009900"/>
                        </a:solidFill>
                        <a:latin typeface="+mn-lt"/>
                      </a:endParaRPr>
                    </a:p>
                    <a:p>
                      <a:pPr algn="ctr"/>
                      <a:r>
                        <a:rPr lang="en-US" sz="1000" b="1" dirty="0" smtClean="0">
                          <a:solidFill>
                            <a:srgbClr val="009900"/>
                          </a:solidFill>
                          <a:latin typeface="+mn-lt"/>
                        </a:rPr>
                        <a:t>0.54 Tm @ 40</a:t>
                      </a:r>
                      <a:r>
                        <a:rPr lang="en-US" sz="1000" b="1" dirty="0" smtClean="0">
                          <a:solidFill>
                            <a:srgbClr val="009900"/>
                          </a:solidFill>
                          <a:latin typeface="Calibri"/>
                          <a:cs typeface="Calibri"/>
                        </a:rPr>
                        <a:t>°</a:t>
                      </a:r>
                      <a:endParaRPr lang="en-US" sz="1000" b="1" dirty="0">
                        <a:solidFill>
                          <a:srgbClr val="009900"/>
                        </a:solidFill>
                        <a:latin typeface="+mn-lt"/>
                      </a:endParaRPr>
                    </a:p>
                  </a:txBody>
                  <a:tcPr anchor="ctr"/>
                </a:tc>
                <a:tc>
                  <a:txBody>
                    <a:bodyPr/>
                    <a:lstStyle/>
                    <a:p>
                      <a:pPr algn="ctr"/>
                      <a:r>
                        <a:rPr lang="en-US" sz="1000" b="1" dirty="0" smtClean="0">
                          <a:solidFill>
                            <a:srgbClr val="009900"/>
                          </a:solidFill>
                          <a:latin typeface="+mn-lt"/>
                        </a:rPr>
                        <a:t>5.0</a:t>
                      </a:r>
                      <a:endParaRPr lang="en-US" sz="1000" b="1" dirty="0">
                        <a:solidFill>
                          <a:srgbClr val="009900"/>
                        </a:solidFill>
                        <a:latin typeface="+mn-lt"/>
                      </a:endParaRPr>
                    </a:p>
                  </a:txBody>
                  <a:tcPr anchor="ctr"/>
                </a:tc>
                <a:tc>
                  <a:txBody>
                    <a:bodyPr/>
                    <a:lstStyle/>
                    <a:p>
                      <a:pPr algn="ctr"/>
                      <a:r>
                        <a:rPr lang="en-US" sz="1000" b="1" dirty="0" smtClean="0">
                          <a:solidFill>
                            <a:srgbClr val="009900"/>
                          </a:solidFill>
                          <a:latin typeface="+mn-lt"/>
                        </a:rPr>
                        <a:t>2.56</a:t>
                      </a:r>
                      <a:endParaRPr lang="en-US" sz="1000" b="1" dirty="0">
                        <a:solidFill>
                          <a:srgbClr val="009900"/>
                        </a:solidFill>
                        <a:latin typeface="+mn-lt"/>
                      </a:endParaRPr>
                    </a:p>
                  </a:txBody>
                  <a:tcPr anchor="ctr"/>
                </a:tc>
                <a:tc>
                  <a:txBody>
                    <a:bodyPr/>
                    <a:lstStyle/>
                    <a:p>
                      <a:pPr algn="ctr"/>
                      <a:r>
                        <a:rPr lang="en-US" sz="1000" b="1" dirty="0" smtClean="0">
                          <a:solidFill>
                            <a:srgbClr val="009900"/>
                          </a:solidFill>
                          <a:latin typeface="+mn-lt"/>
                        </a:rPr>
                        <a:t>7.9</a:t>
                      </a:r>
                      <a:endParaRPr lang="en-US" sz="1000" b="1" dirty="0">
                        <a:solidFill>
                          <a:srgbClr val="009900"/>
                        </a:solidFill>
                        <a:latin typeface="+mn-lt"/>
                      </a:endParaRPr>
                    </a:p>
                  </a:txBody>
                  <a:tcPr anchor="ctr"/>
                </a:tc>
                <a:tc>
                  <a:txBody>
                    <a:bodyPr/>
                    <a:lstStyle/>
                    <a:p>
                      <a:pPr algn="ctr"/>
                      <a:r>
                        <a:rPr lang="en-US" sz="1000" b="1" dirty="0" smtClean="0">
                          <a:solidFill>
                            <a:srgbClr val="009900"/>
                          </a:solidFill>
                          <a:latin typeface="+mn-lt"/>
                        </a:rPr>
                        <a:t>11.8</a:t>
                      </a:r>
                      <a:endParaRPr lang="en-US" sz="1000" b="1" dirty="0">
                        <a:solidFill>
                          <a:srgbClr val="009900"/>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rgbClr val="009900"/>
                          </a:solidFill>
                          <a:latin typeface="+mn-lt"/>
                        </a:rPr>
                        <a:t>7.9</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rgbClr val="009900"/>
                          </a:solidFill>
                          <a:latin typeface="+mn-lt"/>
                        </a:rPr>
                        <a:t>3.9</a:t>
                      </a:r>
                    </a:p>
                  </a:txBody>
                  <a:tcPr anchor="ctr"/>
                </a:tc>
              </a:tr>
              <a:tr h="182880">
                <a:tc>
                  <a:txBody>
                    <a:bodyPr/>
                    <a:lstStyle/>
                    <a:p>
                      <a:r>
                        <a:rPr lang="en-US" sz="1000" b="1" dirty="0" smtClean="0">
                          <a:solidFill>
                            <a:schemeClr val="tx1"/>
                          </a:solidFill>
                        </a:rPr>
                        <a:t>Aperture (cm)</a:t>
                      </a:r>
                      <a:endParaRPr lang="en-US" sz="1000" b="1" dirty="0">
                        <a:solidFill>
                          <a:schemeClr val="tx1"/>
                        </a:solidFill>
                      </a:endParaRPr>
                    </a:p>
                  </a:txBody>
                  <a:tcPr anchor="ctr"/>
                </a:tc>
                <a:tc>
                  <a:txBody>
                    <a:bodyPr/>
                    <a:lstStyle/>
                    <a:p>
                      <a:pPr algn="ctr"/>
                      <a:r>
                        <a:rPr lang="en-US" sz="1000" dirty="0" smtClean="0">
                          <a:solidFill>
                            <a:schemeClr val="tx1"/>
                          </a:solidFill>
                          <a:latin typeface="+mn-lt"/>
                        </a:rPr>
                        <a:t>13</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78</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14.5</a:t>
                      </a:r>
                      <a:r>
                        <a:rPr lang="en-US" sz="1000" baseline="0" dirty="0" smtClean="0">
                          <a:solidFill>
                            <a:schemeClr val="tx1"/>
                          </a:solidFill>
                          <a:latin typeface="+mn-lt"/>
                        </a:rPr>
                        <a:t> x 18</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40</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60</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60</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60</a:t>
                      </a:r>
                      <a:endParaRPr lang="en-US" sz="1000" dirty="0">
                        <a:solidFill>
                          <a:schemeClr val="tx1"/>
                        </a:solidFill>
                        <a:latin typeface="+mn-lt"/>
                      </a:endParaRPr>
                    </a:p>
                  </a:txBody>
                  <a:tcPr anchor="ctr"/>
                </a:tc>
              </a:tr>
              <a:tr h="182880">
                <a:tc>
                  <a:txBody>
                    <a:bodyPr/>
                    <a:lstStyle/>
                    <a:p>
                      <a:r>
                        <a:rPr lang="en-US" sz="1000" b="1" dirty="0" smtClean="0">
                          <a:solidFill>
                            <a:schemeClr val="tx1"/>
                          </a:solidFill>
                        </a:rPr>
                        <a:t>Weight (T)</a:t>
                      </a:r>
                      <a:endParaRPr lang="en-US" sz="1000" b="1" dirty="0">
                        <a:solidFill>
                          <a:schemeClr val="tx1"/>
                        </a:solidFill>
                      </a:endParaRPr>
                    </a:p>
                  </a:txBody>
                  <a:tcPr anchor="ctr"/>
                </a:tc>
                <a:tc>
                  <a:txBody>
                    <a:bodyPr/>
                    <a:lstStyle/>
                    <a:p>
                      <a:pPr algn="ctr"/>
                      <a:r>
                        <a:rPr lang="en-US" sz="1000" dirty="0" smtClean="0">
                          <a:solidFill>
                            <a:schemeClr val="tx1"/>
                          </a:solidFill>
                          <a:latin typeface="+mn-lt"/>
                        </a:rPr>
                        <a:t>28</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20</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6.8</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18</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70</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18</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163</a:t>
                      </a:r>
                      <a:endParaRPr lang="en-US" sz="1000" dirty="0">
                        <a:solidFill>
                          <a:schemeClr val="tx1"/>
                        </a:solidFill>
                        <a:latin typeface="+mn-lt"/>
                      </a:endParaRPr>
                    </a:p>
                  </a:txBody>
                  <a:tcPr anchor="ctr"/>
                </a:tc>
              </a:tr>
              <a:tr h="182880">
                <a:tc>
                  <a:txBody>
                    <a:bodyPr/>
                    <a:lstStyle/>
                    <a:p>
                      <a:r>
                        <a:rPr lang="en-US" sz="1000" b="1" dirty="0" smtClean="0">
                          <a:solidFill>
                            <a:schemeClr val="tx1"/>
                          </a:solidFill>
                        </a:rPr>
                        <a:t>Current (A)</a:t>
                      </a:r>
                      <a:endParaRPr lang="en-US" sz="1000" b="1" dirty="0">
                        <a:solidFill>
                          <a:schemeClr val="tx1"/>
                        </a:solidFill>
                      </a:endParaRPr>
                    </a:p>
                  </a:txBody>
                  <a:tcPr anchor="ctr"/>
                </a:tc>
                <a:tc>
                  <a:txBody>
                    <a:bodyPr/>
                    <a:lstStyle/>
                    <a:p>
                      <a:pPr algn="ctr"/>
                      <a:r>
                        <a:rPr lang="en-US" sz="1000" dirty="0" smtClean="0">
                          <a:solidFill>
                            <a:schemeClr val="tx1"/>
                          </a:solidFill>
                          <a:latin typeface="+mn-lt"/>
                        </a:rPr>
                        <a:t>3770</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2416</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3930</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2460</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3630</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2480</a:t>
                      </a:r>
                      <a:endParaRPr lang="en-US" sz="1000" dirty="0">
                        <a:solidFill>
                          <a:schemeClr val="tx1"/>
                        </a:solidFill>
                        <a:latin typeface="+mn-lt"/>
                      </a:endParaRPr>
                    </a:p>
                  </a:txBody>
                  <a:tcPr anchor="ctr"/>
                </a:tc>
                <a:tc>
                  <a:txBody>
                    <a:bodyPr/>
                    <a:lstStyle/>
                    <a:p>
                      <a:pPr algn="ctr"/>
                      <a:r>
                        <a:rPr lang="en-US" sz="1000" dirty="0" smtClean="0">
                          <a:solidFill>
                            <a:schemeClr val="tx1"/>
                          </a:solidFill>
                          <a:latin typeface="+mn-lt"/>
                        </a:rPr>
                        <a:t>3270</a:t>
                      </a:r>
                      <a:endParaRPr lang="en-US" sz="1000" dirty="0">
                        <a:solidFill>
                          <a:schemeClr val="tx1"/>
                        </a:solidFill>
                        <a:latin typeface="+mn-lt"/>
                      </a:endParaRPr>
                    </a:p>
                  </a:txBody>
                  <a:tcPr anchor="ctr"/>
                </a:tc>
              </a:tr>
              <a:tr h="182880">
                <a:tc>
                  <a:txBody>
                    <a:bodyPr/>
                    <a:lstStyle/>
                    <a:p>
                      <a:r>
                        <a:rPr lang="en-US" sz="1000" b="1" dirty="0" smtClean="0">
                          <a:solidFill>
                            <a:schemeClr val="tx1"/>
                          </a:solidFill>
                        </a:rPr>
                        <a:t>Stored E</a:t>
                      </a:r>
                      <a:r>
                        <a:rPr lang="en-US" sz="1000" b="1" baseline="0" dirty="0" smtClean="0">
                          <a:solidFill>
                            <a:schemeClr val="tx1"/>
                          </a:solidFill>
                        </a:rPr>
                        <a:t> </a:t>
                      </a:r>
                      <a:r>
                        <a:rPr lang="en-US" sz="1000" b="1" dirty="0" smtClean="0">
                          <a:solidFill>
                            <a:schemeClr val="tx1"/>
                          </a:solidFill>
                        </a:rPr>
                        <a:t>(MJ)</a:t>
                      </a:r>
                      <a:endParaRPr lang="en-US" sz="1000" b="1" dirty="0">
                        <a:solidFill>
                          <a:schemeClr val="tx1"/>
                        </a:solidFill>
                      </a:endParaRPr>
                    </a:p>
                  </a:txBody>
                  <a:tcPr anchor="ctr"/>
                </a:tc>
                <a:tc>
                  <a:txBody>
                    <a:bodyPr/>
                    <a:lstStyle/>
                    <a:p>
                      <a:pPr algn="ctr"/>
                      <a:r>
                        <a:rPr lang="en-US" sz="1000" b="1" dirty="0" smtClean="0">
                          <a:solidFill>
                            <a:srgbClr val="009900"/>
                          </a:solidFill>
                          <a:latin typeface="+mn-lt"/>
                        </a:rPr>
                        <a:t>14.2</a:t>
                      </a:r>
                      <a:endParaRPr lang="en-US" sz="1000" b="1" dirty="0">
                        <a:solidFill>
                          <a:srgbClr val="009900"/>
                        </a:solidFill>
                        <a:latin typeface="+mn-lt"/>
                      </a:endParaRPr>
                    </a:p>
                  </a:txBody>
                  <a:tcPr anchor="ctr"/>
                </a:tc>
                <a:tc>
                  <a:txBody>
                    <a:bodyPr/>
                    <a:lstStyle/>
                    <a:p>
                      <a:pPr algn="ctr"/>
                      <a:r>
                        <a:rPr lang="en-US" sz="1000" b="1" dirty="0" smtClean="0">
                          <a:solidFill>
                            <a:srgbClr val="009900"/>
                          </a:solidFill>
                          <a:latin typeface="+mn-lt"/>
                        </a:rPr>
                        <a:t>16.9</a:t>
                      </a:r>
                      <a:endParaRPr lang="en-US" sz="1000" b="1" dirty="0">
                        <a:solidFill>
                          <a:srgbClr val="009900"/>
                        </a:solidFill>
                        <a:latin typeface="+mn-lt"/>
                      </a:endParaRPr>
                    </a:p>
                  </a:txBody>
                  <a:tcPr anchor="ctr"/>
                </a:tc>
                <a:tc>
                  <a:txBody>
                    <a:bodyPr/>
                    <a:lstStyle/>
                    <a:p>
                      <a:pPr algn="ctr"/>
                      <a:r>
                        <a:rPr lang="en-US" sz="1000" b="1" dirty="0" smtClean="0">
                          <a:solidFill>
                            <a:srgbClr val="009900"/>
                          </a:solidFill>
                          <a:latin typeface="+mn-lt"/>
                        </a:rPr>
                        <a:t>0.2</a:t>
                      </a:r>
                      <a:endParaRPr lang="en-US" sz="1000" b="1" dirty="0">
                        <a:solidFill>
                          <a:srgbClr val="009900"/>
                        </a:solidFill>
                        <a:latin typeface="+mn-lt"/>
                      </a:endParaRPr>
                    </a:p>
                  </a:txBody>
                  <a:tcPr anchor="ctr"/>
                </a:tc>
                <a:tc>
                  <a:txBody>
                    <a:bodyPr/>
                    <a:lstStyle/>
                    <a:p>
                      <a:pPr algn="ctr"/>
                      <a:r>
                        <a:rPr lang="en-US" sz="1000" b="1" dirty="0" smtClean="0">
                          <a:solidFill>
                            <a:srgbClr val="009900"/>
                          </a:solidFill>
                          <a:latin typeface="+mn-lt"/>
                        </a:rPr>
                        <a:t>0.382</a:t>
                      </a:r>
                      <a:endParaRPr lang="en-US" sz="1000" b="1" dirty="0">
                        <a:solidFill>
                          <a:srgbClr val="009900"/>
                        </a:solidFill>
                        <a:latin typeface="+mn-lt"/>
                      </a:endParaRPr>
                    </a:p>
                  </a:txBody>
                  <a:tcPr anchor="ctr"/>
                </a:tc>
                <a:tc>
                  <a:txBody>
                    <a:bodyPr/>
                    <a:lstStyle/>
                    <a:p>
                      <a:pPr algn="ctr"/>
                      <a:r>
                        <a:rPr lang="en-US" sz="1000" b="1" dirty="0" smtClean="0">
                          <a:solidFill>
                            <a:srgbClr val="009900"/>
                          </a:solidFill>
                          <a:latin typeface="+mn-lt"/>
                        </a:rPr>
                        <a:t>7.6</a:t>
                      </a:r>
                      <a:endParaRPr lang="en-US" sz="1000" b="1" dirty="0">
                        <a:solidFill>
                          <a:srgbClr val="009900"/>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rgbClr val="009900"/>
                          </a:solidFill>
                          <a:latin typeface="+mn-lt"/>
                        </a:rPr>
                        <a:t>3.4</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rgbClr val="009900"/>
                          </a:solidFill>
                          <a:latin typeface="+mn-lt"/>
                        </a:rPr>
                        <a:t>13.7</a:t>
                      </a:r>
                    </a:p>
                  </a:txBody>
                  <a:tcPr anchor="ctr"/>
                </a:tc>
              </a:tr>
            </a:tbl>
          </a:graphicData>
        </a:graphic>
      </p:graphicFrame>
      <p:sp>
        <p:nvSpPr>
          <p:cNvPr id="12" name="Content Placeholder 2"/>
          <p:cNvSpPr txBox="1">
            <a:spLocks/>
          </p:cNvSpPr>
          <p:nvPr/>
        </p:nvSpPr>
        <p:spPr>
          <a:xfrm>
            <a:off x="242048" y="3549042"/>
            <a:ext cx="8229600" cy="188770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p>
          <a:p>
            <a:endParaRPr lang="en-US" dirty="0" smtClean="0"/>
          </a:p>
          <a:p>
            <a:endParaRPr lang="en-US" dirty="0" smtClean="0"/>
          </a:p>
          <a:p>
            <a:pPr marL="0" indent="0">
              <a:buFont typeface="Arial"/>
              <a:buNone/>
            </a:pPr>
            <a:endParaRPr lang="en-US" dirty="0" smtClean="0"/>
          </a:p>
        </p:txBody>
      </p:sp>
      <p:sp>
        <p:nvSpPr>
          <p:cNvPr id="13" name="Content Placeholder 2"/>
          <p:cNvSpPr txBox="1">
            <a:spLocks/>
          </p:cNvSpPr>
          <p:nvPr/>
        </p:nvSpPr>
        <p:spPr>
          <a:xfrm>
            <a:off x="71299" y="3533377"/>
            <a:ext cx="8229600" cy="228343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900" u="sng" dirty="0" smtClean="0"/>
              <a:t>Halls B &amp; C:  Superconducting Magnets</a:t>
            </a:r>
          </a:p>
          <a:p>
            <a:pPr>
              <a:spcAft>
                <a:spcPts val="600"/>
              </a:spcAft>
            </a:pPr>
            <a:r>
              <a:rPr lang="en-US" sz="1600" dirty="0" smtClean="0"/>
              <a:t>7 new; wide variety</a:t>
            </a:r>
          </a:p>
          <a:p>
            <a:r>
              <a:rPr lang="en-US" sz="1600" dirty="0" smtClean="0"/>
              <a:t>Vendors:</a:t>
            </a:r>
          </a:p>
          <a:p>
            <a:pPr marL="457200" lvl="1" indent="0">
              <a:spcAft>
                <a:spcPts val="600"/>
              </a:spcAft>
              <a:buNone/>
            </a:pPr>
            <a:r>
              <a:rPr lang="en-US" sz="1600" dirty="0" smtClean="0"/>
              <a:t>Labs, </a:t>
            </a:r>
            <a:r>
              <a:rPr lang="en-US" sz="1600" dirty="0" err="1" smtClean="0"/>
              <a:t>Univ</a:t>
            </a:r>
            <a:r>
              <a:rPr lang="en-US" sz="1600" dirty="0" smtClean="0"/>
              <a:t>, US, Foreign</a:t>
            </a:r>
          </a:p>
          <a:p>
            <a:pPr>
              <a:spcAft>
                <a:spcPts val="600"/>
              </a:spcAft>
            </a:pPr>
            <a:r>
              <a:rPr lang="en-US" sz="1600" dirty="0" smtClean="0"/>
              <a:t>Expanded </a:t>
            </a:r>
            <a:r>
              <a:rPr lang="en-US" sz="1600" dirty="0" err="1" smtClean="0"/>
              <a:t>JLab</a:t>
            </a:r>
            <a:r>
              <a:rPr lang="en-US" sz="1600" dirty="0" smtClean="0"/>
              <a:t> staff</a:t>
            </a:r>
          </a:p>
          <a:p>
            <a:r>
              <a:rPr lang="en-US" sz="1600" dirty="0" smtClean="0"/>
              <a:t>Leverage for SC </a:t>
            </a:r>
          </a:p>
          <a:p>
            <a:pPr marL="0" indent="0">
              <a:buNone/>
            </a:pPr>
            <a:r>
              <a:rPr lang="en-US" sz="1600" dirty="0"/>
              <a:t>	</a:t>
            </a:r>
            <a:r>
              <a:rPr lang="en-US" sz="1600" dirty="0" smtClean="0"/>
              <a:t>magnet projects</a:t>
            </a:r>
            <a:endParaRPr lang="en-US" dirty="0" smtClean="0"/>
          </a:p>
          <a:p>
            <a:pPr marL="0" indent="0">
              <a:buFont typeface="Arial"/>
              <a:buNone/>
            </a:pPr>
            <a:endParaRPr lang="en-US" dirty="0" smtClean="0"/>
          </a:p>
        </p:txBody>
      </p:sp>
    </p:spTree>
    <p:extLst>
      <p:ext uri="{BB962C8B-B14F-4D97-AF65-F5344CB8AC3E}">
        <p14:creationId xmlns:p14="http://schemas.microsoft.com/office/powerpoint/2010/main" val="39693470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SHMS Detector System</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199954575"/>
              </p:ext>
            </p:extLst>
          </p:nvPr>
        </p:nvGraphicFramePr>
        <p:xfrm>
          <a:off x="3686605" y="729032"/>
          <a:ext cx="5436569" cy="2672080"/>
        </p:xfrm>
        <a:graphic>
          <a:graphicData uri="http://schemas.openxmlformats.org/drawingml/2006/table">
            <a:tbl>
              <a:tblPr firstRow="1" bandRow="1">
                <a:tableStyleId>{5C22544A-7EE6-4342-B048-85BDC9FD1C3A}</a:tableStyleId>
              </a:tblPr>
              <a:tblGrid>
                <a:gridCol w="1377951"/>
                <a:gridCol w="2057400"/>
                <a:gridCol w="2001218"/>
              </a:tblGrid>
              <a:tr h="370840">
                <a:tc>
                  <a:txBody>
                    <a:bodyPr/>
                    <a:lstStyle/>
                    <a:p>
                      <a:r>
                        <a:rPr lang="en-US" sz="1100" b="1" dirty="0" smtClean="0">
                          <a:solidFill>
                            <a:schemeClr val="tx1"/>
                          </a:solidFill>
                        </a:rPr>
                        <a:t>DETECTOR</a:t>
                      </a:r>
                      <a:endParaRPr lang="en-US" sz="1100" b="1" dirty="0">
                        <a:solidFill>
                          <a:schemeClr val="tx1"/>
                        </a:solidFill>
                      </a:endParaRPr>
                    </a:p>
                  </a:txBody>
                  <a:tcPr/>
                </a:tc>
                <a:tc>
                  <a:txBody>
                    <a:bodyPr/>
                    <a:lstStyle/>
                    <a:p>
                      <a:r>
                        <a:rPr lang="en-US" sz="1100" b="1" dirty="0" smtClean="0">
                          <a:solidFill>
                            <a:schemeClr val="tx1"/>
                          </a:solidFill>
                        </a:rPr>
                        <a:t>PURPOSE</a:t>
                      </a:r>
                      <a:endParaRPr lang="en-US" sz="1100" b="1" dirty="0">
                        <a:solidFill>
                          <a:schemeClr val="tx1"/>
                        </a:solidFill>
                      </a:endParaRPr>
                    </a:p>
                  </a:txBody>
                  <a:tcPr/>
                </a:tc>
                <a:tc>
                  <a:txBody>
                    <a:bodyPr/>
                    <a:lstStyle/>
                    <a:p>
                      <a:r>
                        <a:rPr lang="en-US" sz="1100" b="1" dirty="0" smtClean="0">
                          <a:solidFill>
                            <a:schemeClr val="tx1"/>
                          </a:solidFill>
                        </a:rPr>
                        <a:t>NOTES</a:t>
                      </a:r>
                      <a:endParaRPr lang="en-US" sz="1100" b="1" dirty="0">
                        <a:solidFill>
                          <a:schemeClr val="tx1"/>
                        </a:solidFill>
                      </a:endParaRPr>
                    </a:p>
                  </a:txBody>
                  <a:tcPr/>
                </a:tc>
              </a:tr>
              <a:tr h="370840">
                <a:tc>
                  <a:txBody>
                    <a:bodyPr/>
                    <a:lstStyle/>
                    <a:p>
                      <a:r>
                        <a:rPr lang="en-US" sz="1100" b="1" dirty="0" smtClean="0"/>
                        <a:t>S1XY,</a:t>
                      </a:r>
                      <a:r>
                        <a:rPr lang="en-US" sz="1100" b="1" baseline="0" dirty="0" smtClean="0"/>
                        <a:t> S2XY </a:t>
                      </a:r>
                      <a:r>
                        <a:rPr lang="en-US" sz="1100" b="1" baseline="0" dirty="0" err="1" smtClean="0"/>
                        <a:t>Hodoscopes</a:t>
                      </a:r>
                      <a:endParaRPr lang="en-US" sz="1100" b="1" dirty="0"/>
                    </a:p>
                  </a:txBody>
                  <a:tcPr marL="45720" marR="45720" anchor="ctr"/>
                </a:tc>
                <a:tc>
                  <a:txBody>
                    <a:bodyPr/>
                    <a:lstStyle/>
                    <a:p>
                      <a:r>
                        <a:rPr lang="en-US" sz="1100" b="1" dirty="0" smtClean="0"/>
                        <a:t>Lowest-level</a:t>
                      </a:r>
                      <a:r>
                        <a:rPr lang="en-US" sz="1100" b="1" baseline="0" dirty="0" smtClean="0"/>
                        <a:t> Trigger.</a:t>
                      </a:r>
                    </a:p>
                    <a:p>
                      <a:r>
                        <a:rPr lang="en-US" sz="1100" b="1" dirty="0" smtClean="0"/>
                        <a:t>Time reference</a:t>
                      </a:r>
                      <a:endParaRPr lang="en-US" sz="1100" b="1" dirty="0"/>
                    </a:p>
                  </a:txBody>
                  <a:tcPr marL="45720" marR="45720" anchor="ctr"/>
                </a:tc>
                <a:tc>
                  <a:txBody>
                    <a:bodyPr/>
                    <a:lstStyle/>
                    <a:p>
                      <a:endParaRPr lang="en-US" sz="1100" b="1" dirty="0"/>
                    </a:p>
                  </a:txBody>
                  <a:tcPr marL="45720" marR="45720" anchor="ctr"/>
                </a:tc>
              </a:tr>
              <a:tr h="370840">
                <a:tc>
                  <a:txBody>
                    <a:bodyPr/>
                    <a:lstStyle/>
                    <a:p>
                      <a:r>
                        <a:rPr lang="en-US" sz="1100" b="1" dirty="0" smtClean="0"/>
                        <a:t>Drift Chambers</a:t>
                      </a:r>
                      <a:endParaRPr lang="en-US" sz="1100" b="1" dirty="0"/>
                    </a:p>
                  </a:txBody>
                  <a:tcPr marL="45720" marR="45720" anchor="ctr"/>
                </a:tc>
                <a:tc>
                  <a:txBody>
                    <a:bodyPr/>
                    <a:lstStyle/>
                    <a:p>
                      <a:r>
                        <a:rPr lang="en-US" sz="1100" b="1" baseline="0" dirty="0" smtClean="0"/>
                        <a:t>Momentum Measurement.</a:t>
                      </a:r>
                    </a:p>
                    <a:p>
                      <a:r>
                        <a:rPr lang="en-US" sz="1100" b="1" baseline="0" dirty="0" smtClean="0"/>
                        <a:t>Tracking.</a:t>
                      </a:r>
                      <a:endParaRPr lang="en-US" sz="1100" b="1" dirty="0"/>
                    </a:p>
                  </a:txBody>
                  <a:tcPr marL="45720" marR="45720" anchor="ctr"/>
                </a:tc>
                <a:tc>
                  <a:txBody>
                    <a:bodyPr/>
                    <a:lstStyle/>
                    <a:p>
                      <a:r>
                        <a:rPr lang="en-US" sz="1100" b="1" dirty="0" smtClean="0"/>
                        <a:t>5mm</a:t>
                      </a:r>
                      <a:r>
                        <a:rPr lang="en-US" sz="1100" b="1" baseline="0" dirty="0" smtClean="0"/>
                        <a:t> max. drift</a:t>
                      </a:r>
                    </a:p>
                    <a:p>
                      <a:r>
                        <a:rPr lang="en-US" sz="1100" b="1" baseline="0" dirty="0" smtClean="0"/>
                        <a:t>300 micron resolution</a:t>
                      </a:r>
                      <a:endParaRPr lang="en-US" sz="1100" b="1" dirty="0" smtClean="0"/>
                    </a:p>
                  </a:txBody>
                  <a:tcPr marL="45720" marR="45720" anchor="ctr"/>
                </a:tc>
              </a:tr>
              <a:tr h="370840">
                <a:tc>
                  <a:txBody>
                    <a:bodyPr/>
                    <a:lstStyle/>
                    <a:p>
                      <a:r>
                        <a:rPr lang="en-US" sz="1100" b="1" dirty="0" smtClean="0"/>
                        <a:t>Noble-Gas CC *</a:t>
                      </a:r>
                      <a:endParaRPr lang="en-US" sz="1100" b="1" dirty="0"/>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t>Particle ID, Trigger.</a:t>
                      </a:r>
                    </a:p>
                    <a:p>
                      <a:r>
                        <a:rPr lang="en-US" sz="1100" b="1" dirty="0" smtClean="0"/>
                        <a:t>e</a:t>
                      </a:r>
                      <a:r>
                        <a:rPr lang="en-US" sz="1100" b="1" baseline="30000" dirty="0" smtClean="0"/>
                        <a:t>±</a:t>
                      </a:r>
                      <a:r>
                        <a:rPr lang="en-US" sz="1100" b="1" dirty="0" smtClean="0"/>
                        <a:t>/</a:t>
                      </a:r>
                      <a:r>
                        <a:rPr lang="el-GR" sz="1100" b="1" dirty="0" smtClean="0">
                          <a:latin typeface="GreekC"/>
                          <a:cs typeface="GreekC"/>
                        </a:rPr>
                        <a:t>π</a:t>
                      </a:r>
                      <a:r>
                        <a:rPr lang="en-US" sz="1100" b="1" baseline="30000" dirty="0" smtClean="0"/>
                        <a:t>±</a:t>
                      </a:r>
                      <a:r>
                        <a:rPr lang="en-US" sz="1100" b="1" dirty="0" smtClean="0">
                          <a:latin typeface="GreekC"/>
                          <a:cs typeface="GreekC"/>
                        </a:rPr>
                        <a:t> </a:t>
                      </a:r>
                      <a:r>
                        <a:rPr lang="en-US" sz="1100" b="1" dirty="0" smtClean="0">
                          <a:latin typeface="+mn-lt"/>
                          <a:cs typeface="GreekC"/>
                        </a:rPr>
                        <a:t>at high</a:t>
                      </a:r>
                      <a:r>
                        <a:rPr lang="en-US" sz="1100" b="1" baseline="0" dirty="0" smtClean="0">
                          <a:latin typeface="+mn-lt"/>
                          <a:cs typeface="GreekC"/>
                        </a:rPr>
                        <a:t> momentum</a:t>
                      </a:r>
                      <a:endParaRPr lang="en-US" sz="1100" b="1" baseline="0" dirty="0" smtClean="0">
                        <a:latin typeface="+mn-lt"/>
                        <a:cs typeface="+mn-cs"/>
                      </a:endParaRPr>
                    </a:p>
                    <a:p>
                      <a:r>
                        <a:rPr lang="en-US" sz="1100" b="1" baseline="0" dirty="0" smtClean="0">
                          <a:latin typeface="+mn-lt"/>
                          <a:cs typeface="+mn-cs"/>
                        </a:rPr>
                        <a:t>(replace by vacuum at low p)</a:t>
                      </a:r>
                      <a:endParaRPr lang="en-US" sz="1100" b="1" baseline="0" dirty="0" smtClean="0">
                        <a:latin typeface="+mn-lt"/>
                        <a:cs typeface="GreekC"/>
                      </a:endParaRPr>
                    </a:p>
                  </a:txBody>
                  <a:tcPr marL="45720" marR="45720" anchor="ctr"/>
                </a:tc>
                <a:tc>
                  <a:txBody>
                    <a:bodyPr/>
                    <a:lstStyle/>
                    <a:p>
                      <a:r>
                        <a:rPr lang="en-US" sz="1100" b="1" dirty="0" smtClean="0"/>
                        <a:t>Vary </a:t>
                      </a:r>
                      <a:r>
                        <a:rPr lang="en-US" sz="1100" b="1" dirty="0" err="1" smtClean="0"/>
                        <a:t>Ar</a:t>
                      </a:r>
                      <a:r>
                        <a:rPr lang="en-US" sz="1100" b="1" dirty="0" smtClean="0"/>
                        <a:t>/Ne mixture</a:t>
                      </a:r>
                      <a:r>
                        <a:rPr lang="en-US" sz="1100" b="1" baseline="0" dirty="0" smtClean="0"/>
                        <a:t> to set index at </a:t>
                      </a:r>
                      <a:r>
                        <a:rPr lang="el-GR" sz="1100" b="1" dirty="0" smtClean="0">
                          <a:latin typeface="GreekC"/>
                          <a:cs typeface="GreekC"/>
                        </a:rPr>
                        <a:t>π</a:t>
                      </a:r>
                      <a:r>
                        <a:rPr lang="en-US" sz="1100" b="1" baseline="30000" dirty="0" smtClean="0"/>
                        <a:t>±</a:t>
                      </a:r>
                      <a:r>
                        <a:rPr lang="en-US" sz="1100" b="1" baseline="0" dirty="0" smtClean="0"/>
                        <a:t> threshold.</a:t>
                      </a:r>
                      <a:endParaRPr lang="en-US" sz="1100" b="1" dirty="0"/>
                    </a:p>
                  </a:txBody>
                  <a:tcPr marL="45720" marR="45720" anchor="ctr"/>
                </a:tc>
              </a:tr>
              <a:tr h="370840">
                <a:tc>
                  <a:txBody>
                    <a:bodyPr/>
                    <a:lstStyle/>
                    <a:p>
                      <a:r>
                        <a:rPr lang="en-US" sz="1100" b="1" dirty="0" smtClean="0"/>
                        <a:t>Heavy-Gas</a:t>
                      </a:r>
                      <a:r>
                        <a:rPr lang="en-US" sz="1100" b="1" baseline="0" dirty="0" smtClean="0"/>
                        <a:t> CC</a:t>
                      </a:r>
                      <a:endParaRPr lang="en-US" sz="1100" b="1" dirty="0"/>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t>Particle ID, Trigger.</a:t>
                      </a:r>
                    </a:p>
                    <a:p>
                      <a:r>
                        <a:rPr lang="el-GR" sz="1100" b="1" dirty="0" smtClean="0">
                          <a:latin typeface="GreekC"/>
                          <a:cs typeface="GreekC"/>
                        </a:rPr>
                        <a:t>π</a:t>
                      </a:r>
                      <a:r>
                        <a:rPr lang="en-US" sz="1100" b="1" baseline="30000" dirty="0" smtClean="0"/>
                        <a:t>±</a:t>
                      </a:r>
                      <a:r>
                        <a:rPr lang="en-US" sz="1100" b="1" dirty="0" smtClean="0"/>
                        <a:t>/K</a:t>
                      </a:r>
                      <a:r>
                        <a:rPr lang="en-US" sz="1100" b="1" baseline="30000" dirty="0" smtClean="0"/>
                        <a:t>±</a:t>
                      </a:r>
                      <a:r>
                        <a:rPr lang="en-US" sz="1100" b="1" dirty="0" smtClean="0"/>
                        <a:t> discrimination</a:t>
                      </a:r>
                      <a:endParaRPr lang="en-US" sz="1100" b="1" dirty="0"/>
                    </a:p>
                  </a:txBody>
                  <a:tcPr marL="45720" marR="45720" anchor="ctr"/>
                </a:tc>
                <a:tc>
                  <a:txBody>
                    <a:bodyPr/>
                    <a:lstStyle/>
                    <a:p>
                      <a:r>
                        <a:rPr lang="en-US" sz="1100" b="1" dirty="0" smtClean="0"/>
                        <a:t>C</a:t>
                      </a:r>
                      <a:r>
                        <a:rPr lang="en-US" sz="1100" b="1" baseline="-25000" dirty="0" smtClean="0"/>
                        <a:t>4</a:t>
                      </a:r>
                      <a:r>
                        <a:rPr lang="en-US" sz="1100" b="1" dirty="0" smtClean="0"/>
                        <a:t>F</a:t>
                      </a:r>
                      <a:r>
                        <a:rPr lang="en-US" sz="1100" b="1" baseline="-25000" dirty="0" smtClean="0"/>
                        <a:t>8</a:t>
                      </a:r>
                      <a:r>
                        <a:rPr lang="en-US" sz="1100" b="1" dirty="0" smtClean="0"/>
                        <a:t>O – Vary pressure to set index</a:t>
                      </a:r>
                      <a:r>
                        <a:rPr lang="en-US" sz="1100" b="1" baseline="0" dirty="0" smtClean="0"/>
                        <a:t> at K</a:t>
                      </a:r>
                      <a:r>
                        <a:rPr lang="en-US" sz="1100" b="1" baseline="30000" dirty="0" smtClean="0"/>
                        <a:t>±</a:t>
                      </a:r>
                      <a:r>
                        <a:rPr lang="en-US" sz="1100" b="1" baseline="0" dirty="0" smtClean="0"/>
                        <a:t> threshold</a:t>
                      </a:r>
                      <a:endParaRPr lang="en-US" sz="1100" b="1" dirty="0"/>
                    </a:p>
                  </a:txBody>
                  <a:tcPr marL="45720" marR="45720" anchor="ctr"/>
                </a:tc>
              </a:tr>
              <a:tr h="370840">
                <a:tc>
                  <a:txBody>
                    <a:bodyPr/>
                    <a:lstStyle/>
                    <a:p>
                      <a:r>
                        <a:rPr lang="en-US" sz="1100" b="1" dirty="0" err="1" smtClean="0"/>
                        <a:t>Preshower</a:t>
                      </a:r>
                      <a:r>
                        <a:rPr lang="en-US" sz="1100" b="1" dirty="0" smtClean="0"/>
                        <a:t> / Shower Counters</a:t>
                      </a:r>
                      <a:endParaRPr lang="en-US" sz="1100" b="1" dirty="0"/>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t>Particle ID, Trigger.</a:t>
                      </a:r>
                    </a:p>
                    <a:p>
                      <a:r>
                        <a:rPr lang="en-US" sz="1100" b="1" dirty="0" smtClean="0"/>
                        <a:t>Electron tag</a:t>
                      </a:r>
                      <a:endParaRPr lang="en-US" sz="1100" b="1" dirty="0"/>
                    </a:p>
                  </a:txBody>
                  <a:tcPr marL="45720" marR="45720" anchor="ctr"/>
                </a:tc>
                <a:tc>
                  <a:txBody>
                    <a:bodyPr/>
                    <a:lstStyle/>
                    <a:p>
                      <a:endParaRPr lang="en-US" sz="1100" b="1" dirty="0"/>
                    </a:p>
                  </a:txBody>
                  <a:tcPr marL="45720" marR="45720" anchor="ctr"/>
                </a:tc>
              </a:tr>
            </a:tbl>
          </a:graphicData>
        </a:graphic>
      </p:graphicFrame>
      <p:grpSp>
        <p:nvGrpSpPr>
          <p:cNvPr id="4" name="Group 3"/>
          <p:cNvGrpSpPr/>
          <p:nvPr/>
        </p:nvGrpSpPr>
        <p:grpSpPr>
          <a:xfrm>
            <a:off x="0" y="1752600"/>
            <a:ext cx="7162800" cy="4436969"/>
            <a:chOff x="0" y="1752600"/>
            <a:chExt cx="7162800" cy="4436969"/>
          </a:xfrm>
        </p:grpSpPr>
        <p:cxnSp>
          <p:nvCxnSpPr>
            <p:cNvPr id="40" name="Straight Arrow Connector 39"/>
            <p:cNvCxnSpPr/>
            <p:nvPr/>
          </p:nvCxnSpPr>
          <p:spPr bwMode="auto">
            <a:xfrm flipH="1" flipV="1">
              <a:off x="5562600" y="5181600"/>
              <a:ext cx="1600200" cy="762000"/>
            </a:xfrm>
            <a:prstGeom prst="straightConnector1">
              <a:avLst/>
            </a:prstGeom>
            <a:noFill/>
            <a:ln w="19050" cap="flat" cmpd="sng" algn="ctr">
              <a:solidFill>
                <a:srgbClr val="C00000"/>
              </a:solidFill>
              <a:prstDash val="lgDashDot"/>
              <a:round/>
              <a:headEnd type="none" w="med" len="med"/>
              <a:tailEnd type="arrow"/>
            </a:ln>
            <a:effectLst/>
          </p:spPr>
        </p:cxnSp>
        <p:grpSp>
          <p:nvGrpSpPr>
            <p:cNvPr id="3" name="Group 2"/>
            <p:cNvGrpSpPr/>
            <p:nvPr/>
          </p:nvGrpSpPr>
          <p:grpSpPr>
            <a:xfrm>
              <a:off x="0" y="1752600"/>
              <a:ext cx="5943601" cy="4436969"/>
              <a:chOff x="0" y="1752600"/>
              <a:chExt cx="5943601" cy="4436969"/>
            </a:xfrm>
          </p:grpSpPr>
          <p:pic>
            <p:nvPicPr>
              <p:cNvPr id="6" name="Picture 38"/>
              <p:cNvPicPr>
                <a:picLocks noChangeAspect="1"/>
              </p:cNvPicPr>
              <p:nvPr/>
            </p:nvPicPr>
            <p:blipFill>
              <a:blip r:embed="rId3" cstate="print"/>
              <a:srcRect/>
              <a:stretch>
                <a:fillRect/>
              </a:stretch>
            </p:blipFill>
            <p:spPr bwMode="auto">
              <a:xfrm>
                <a:off x="0" y="1752600"/>
                <a:ext cx="5943601" cy="4436969"/>
              </a:xfrm>
              <a:prstGeom prst="rect">
                <a:avLst/>
              </a:prstGeom>
              <a:noFill/>
              <a:ln w="9525">
                <a:noFill/>
                <a:miter lim="800000"/>
                <a:headEnd/>
                <a:tailEnd/>
              </a:ln>
            </p:spPr>
          </p:pic>
          <p:sp>
            <p:nvSpPr>
              <p:cNvPr id="43" name="TextBox 25"/>
              <p:cNvSpPr txBox="1">
                <a:spLocks noChangeArrowheads="1"/>
              </p:cNvSpPr>
              <p:nvPr/>
            </p:nvSpPr>
            <p:spPr bwMode="auto">
              <a:xfrm>
                <a:off x="1676400" y="3270250"/>
                <a:ext cx="1023938" cy="263525"/>
              </a:xfrm>
              <a:prstGeom prst="rect">
                <a:avLst/>
              </a:prstGeom>
              <a:solidFill>
                <a:srgbClr val="FFFF00"/>
              </a:solidFill>
              <a:ln w="9525">
                <a:solidFill>
                  <a:srgbClr val="000000"/>
                </a:solidFill>
                <a:miter lim="800000"/>
                <a:headEnd/>
                <a:tailEnd/>
              </a:ln>
            </p:spPr>
            <p:txBody>
              <a:bodyPr anchor="ctr">
                <a:prstTxWarp prst="textNoShape">
                  <a:avLst/>
                </a:prstTxWarp>
              </a:bodyPr>
              <a:lstStyle/>
              <a:p>
                <a:pPr algn="ctr" eaLnBrk="0" hangingPunct="0"/>
                <a:r>
                  <a:rPr lang="en-US" sz="900" b="1" i="1" dirty="0" smtClean="0">
                    <a:solidFill>
                      <a:srgbClr val="FF0000"/>
                    </a:solidFill>
                    <a:latin typeface="Arial" charset="0"/>
                  </a:rPr>
                  <a:t>Heavy </a:t>
                </a:r>
                <a:r>
                  <a:rPr lang="en-US" sz="900" b="1" i="1" dirty="0">
                    <a:solidFill>
                      <a:srgbClr val="FF0000"/>
                    </a:solidFill>
                    <a:latin typeface="Arial" charset="0"/>
                  </a:rPr>
                  <a:t>Gas </a:t>
                </a:r>
                <a:r>
                  <a:rPr lang="en-US" sz="900" b="1" dirty="0" smtClean="0">
                    <a:solidFill>
                      <a:srgbClr val="FF0000"/>
                    </a:solidFill>
                    <a:latin typeface="Arial" charset="0"/>
                  </a:rPr>
                  <a:t>Cerenkov </a:t>
                </a:r>
                <a:endParaRPr lang="en-US" sz="900" b="1" dirty="0">
                  <a:solidFill>
                    <a:srgbClr val="FF0000"/>
                  </a:solidFill>
                  <a:latin typeface="Arial" charset="0"/>
                </a:endParaRPr>
              </a:p>
            </p:txBody>
          </p:sp>
          <p:sp>
            <p:nvSpPr>
              <p:cNvPr id="44" name="TextBox 28"/>
              <p:cNvSpPr txBox="1">
                <a:spLocks noChangeArrowheads="1"/>
              </p:cNvSpPr>
              <p:nvPr/>
            </p:nvSpPr>
            <p:spPr bwMode="auto">
              <a:xfrm>
                <a:off x="3657600" y="4648200"/>
                <a:ext cx="812800" cy="295275"/>
              </a:xfrm>
              <a:prstGeom prst="rect">
                <a:avLst/>
              </a:prstGeom>
              <a:solidFill>
                <a:srgbClr val="FFFF00"/>
              </a:solidFill>
              <a:ln w="9525">
                <a:solidFill>
                  <a:srgbClr val="000000"/>
                </a:solidFill>
                <a:miter lim="800000"/>
                <a:headEnd/>
                <a:tailEnd/>
              </a:ln>
            </p:spPr>
            <p:txBody>
              <a:bodyPr anchor="ctr">
                <a:prstTxWarp prst="textNoShape">
                  <a:avLst/>
                </a:prstTxWarp>
              </a:bodyPr>
              <a:lstStyle/>
              <a:p>
                <a:pPr algn="ctr" eaLnBrk="0" hangingPunct="0"/>
                <a:r>
                  <a:rPr lang="en-US" sz="900" b="1" i="1" dirty="0" smtClean="0">
                    <a:solidFill>
                      <a:srgbClr val="FF0000"/>
                    </a:solidFill>
                    <a:latin typeface="Arial" charset="0"/>
                  </a:rPr>
                  <a:t>Noble-Gas</a:t>
                </a:r>
                <a:r>
                  <a:rPr lang="en-US" sz="900" b="1" dirty="0" smtClean="0">
                    <a:solidFill>
                      <a:srgbClr val="FF0000"/>
                    </a:solidFill>
                    <a:latin typeface="Arial" charset="0"/>
                  </a:rPr>
                  <a:t> </a:t>
                </a:r>
                <a:r>
                  <a:rPr lang="en-US" sz="900" b="1" dirty="0">
                    <a:solidFill>
                      <a:srgbClr val="FF0000"/>
                    </a:solidFill>
                    <a:latin typeface="Arial" charset="0"/>
                  </a:rPr>
                  <a:t>Cerenkov</a:t>
                </a:r>
              </a:p>
            </p:txBody>
          </p:sp>
          <p:sp>
            <p:nvSpPr>
              <p:cNvPr id="47" name="TextBox 27"/>
              <p:cNvSpPr txBox="1">
                <a:spLocks noChangeArrowheads="1"/>
              </p:cNvSpPr>
              <p:nvPr/>
            </p:nvSpPr>
            <p:spPr bwMode="auto">
              <a:xfrm>
                <a:off x="2667000" y="4343400"/>
                <a:ext cx="1066800" cy="152400"/>
              </a:xfrm>
              <a:prstGeom prst="rect">
                <a:avLst/>
              </a:prstGeom>
              <a:solidFill>
                <a:srgbClr val="FFFF00"/>
              </a:solidFill>
              <a:ln w="9525">
                <a:solidFill>
                  <a:srgbClr val="000000"/>
                </a:solidFill>
                <a:miter lim="800000"/>
                <a:headEnd/>
                <a:tailEnd/>
              </a:ln>
            </p:spPr>
            <p:txBody>
              <a:bodyPr anchor="ctr">
                <a:prstTxWarp prst="textNoShape">
                  <a:avLst/>
                </a:prstTxWarp>
              </a:bodyPr>
              <a:lstStyle/>
              <a:p>
                <a:pPr algn="ctr" eaLnBrk="0" hangingPunct="0"/>
                <a:r>
                  <a:rPr lang="en-US" sz="900" b="1" dirty="0">
                    <a:solidFill>
                      <a:srgbClr val="FF0000"/>
                    </a:solidFill>
                    <a:latin typeface="Arial" charset="0"/>
                  </a:rPr>
                  <a:t>Drift Chambers</a:t>
                </a:r>
              </a:p>
            </p:txBody>
          </p:sp>
          <p:sp>
            <p:nvSpPr>
              <p:cNvPr id="48" name="TextBox 23"/>
              <p:cNvSpPr txBox="1">
                <a:spLocks noChangeArrowheads="1"/>
              </p:cNvSpPr>
              <p:nvPr/>
            </p:nvSpPr>
            <p:spPr bwMode="auto">
              <a:xfrm>
                <a:off x="100806" y="2581275"/>
                <a:ext cx="1066800" cy="160338"/>
              </a:xfrm>
              <a:prstGeom prst="rect">
                <a:avLst/>
              </a:prstGeom>
              <a:solidFill>
                <a:srgbClr val="FFFF00"/>
              </a:solidFill>
              <a:ln w="9525">
                <a:solidFill>
                  <a:schemeClr val="tx1"/>
                </a:solidFill>
                <a:miter lim="800000"/>
                <a:headEnd/>
                <a:tailEnd/>
              </a:ln>
            </p:spPr>
            <p:txBody>
              <a:bodyPr anchor="ctr">
                <a:prstTxWarp prst="textNoShape">
                  <a:avLst/>
                </a:prstTxWarp>
              </a:bodyPr>
              <a:lstStyle/>
              <a:p>
                <a:pPr algn="ctr" eaLnBrk="0" hangingPunct="0"/>
                <a:r>
                  <a:rPr lang="en-US" sz="900" b="1">
                    <a:solidFill>
                      <a:srgbClr val="FF0000"/>
                    </a:solidFill>
                    <a:latin typeface="Arial" charset="0"/>
                  </a:rPr>
                  <a:t>Shower Counter </a:t>
                </a:r>
              </a:p>
            </p:txBody>
          </p:sp>
          <p:sp>
            <p:nvSpPr>
              <p:cNvPr id="49" name="TextBox 24"/>
              <p:cNvSpPr txBox="1">
                <a:spLocks noChangeArrowheads="1"/>
              </p:cNvSpPr>
              <p:nvPr/>
            </p:nvSpPr>
            <p:spPr bwMode="auto">
              <a:xfrm>
                <a:off x="2008981" y="2116138"/>
                <a:ext cx="1011238" cy="182563"/>
              </a:xfrm>
              <a:prstGeom prst="rect">
                <a:avLst/>
              </a:prstGeom>
              <a:solidFill>
                <a:srgbClr val="FFFF00"/>
              </a:solidFill>
              <a:ln w="9525">
                <a:solidFill>
                  <a:srgbClr val="000000"/>
                </a:solidFill>
                <a:miter lim="800000"/>
                <a:headEnd/>
                <a:tailEnd/>
              </a:ln>
            </p:spPr>
            <p:txBody>
              <a:bodyPr anchor="ctr">
                <a:prstTxWarp prst="textNoShape">
                  <a:avLst/>
                </a:prstTxWarp>
              </a:bodyPr>
              <a:lstStyle/>
              <a:p>
                <a:pPr algn="ctr" eaLnBrk="0" hangingPunct="0"/>
                <a:r>
                  <a:rPr lang="en-US" sz="900" b="1">
                    <a:solidFill>
                      <a:srgbClr val="FF0000"/>
                    </a:solidFill>
                    <a:latin typeface="Arial" charset="0"/>
                  </a:rPr>
                  <a:t>S2 Hodoscope</a:t>
                </a:r>
              </a:p>
            </p:txBody>
          </p:sp>
          <p:sp>
            <p:nvSpPr>
              <p:cNvPr id="50" name="TextBox 26"/>
              <p:cNvSpPr txBox="1">
                <a:spLocks noChangeArrowheads="1"/>
              </p:cNvSpPr>
              <p:nvPr/>
            </p:nvSpPr>
            <p:spPr bwMode="auto">
              <a:xfrm>
                <a:off x="2628107" y="2581275"/>
                <a:ext cx="990600" cy="142875"/>
              </a:xfrm>
              <a:prstGeom prst="rect">
                <a:avLst/>
              </a:prstGeom>
              <a:solidFill>
                <a:srgbClr val="FFFF00"/>
              </a:solidFill>
              <a:ln w="9525">
                <a:solidFill>
                  <a:srgbClr val="000000"/>
                </a:solidFill>
                <a:miter lim="800000"/>
                <a:headEnd/>
                <a:tailEnd/>
              </a:ln>
            </p:spPr>
            <p:txBody>
              <a:bodyPr anchor="ctr">
                <a:prstTxWarp prst="textNoShape">
                  <a:avLst/>
                </a:prstTxWarp>
              </a:bodyPr>
              <a:lstStyle/>
              <a:p>
                <a:pPr algn="ctr" eaLnBrk="0" hangingPunct="0"/>
                <a:r>
                  <a:rPr lang="en-US" sz="900" b="1" dirty="0">
                    <a:solidFill>
                      <a:srgbClr val="FF0000"/>
                    </a:solidFill>
                    <a:latin typeface="Arial" charset="0"/>
                  </a:rPr>
                  <a:t>S1 </a:t>
                </a:r>
                <a:r>
                  <a:rPr lang="en-US" sz="900" b="1" dirty="0" err="1">
                    <a:solidFill>
                      <a:srgbClr val="FF0000"/>
                    </a:solidFill>
                    <a:latin typeface="Arial" charset="0"/>
                  </a:rPr>
                  <a:t>Hodoscope</a:t>
                </a:r>
                <a:endParaRPr lang="en-US" sz="900" b="1" dirty="0">
                  <a:solidFill>
                    <a:srgbClr val="FF0000"/>
                  </a:solidFill>
                  <a:latin typeface="Arial" charset="0"/>
                </a:endParaRPr>
              </a:p>
            </p:txBody>
          </p:sp>
          <p:sp>
            <p:nvSpPr>
              <p:cNvPr id="51" name="TextBox 23"/>
              <p:cNvSpPr txBox="1">
                <a:spLocks noChangeArrowheads="1"/>
              </p:cNvSpPr>
              <p:nvPr/>
            </p:nvSpPr>
            <p:spPr bwMode="auto">
              <a:xfrm>
                <a:off x="100806" y="2759075"/>
                <a:ext cx="1295400" cy="177800"/>
              </a:xfrm>
              <a:prstGeom prst="rect">
                <a:avLst/>
              </a:prstGeom>
              <a:solidFill>
                <a:srgbClr val="FFFF00"/>
              </a:solidFill>
              <a:ln w="9525">
                <a:solidFill>
                  <a:schemeClr val="tx1"/>
                </a:solidFill>
                <a:miter lim="800000"/>
                <a:headEnd/>
                <a:tailEnd/>
              </a:ln>
            </p:spPr>
            <p:txBody>
              <a:bodyPr anchor="ctr">
                <a:prstTxWarp prst="textNoShape">
                  <a:avLst/>
                </a:prstTxWarp>
              </a:bodyPr>
              <a:lstStyle/>
              <a:p>
                <a:pPr algn="ctr" eaLnBrk="0" hangingPunct="0"/>
                <a:r>
                  <a:rPr lang="en-US" sz="900" b="1">
                    <a:solidFill>
                      <a:srgbClr val="FF0000"/>
                    </a:solidFill>
                    <a:latin typeface="Arial" charset="0"/>
                  </a:rPr>
                  <a:t>PreShower Counter </a:t>
                </a:r>
              </a:p>
            </p:txBody>
          </p:sp>
        </p:grpSp>
      </p:grpSp>
      <p:cxnSp>
        <p:nvCxnSpPr>
          <p:cNvPr id="53" name="Straight Arrow Connector 52"/>
          <p:cNvCxnSpPr>
            <a:cxnSpLocks noChangeShapeType="1"/>
          </p:cNvCxnSpPr>
          <p:nvPr/>
        </p:nvCxnSpPr>
        <p:spPr bwMode="auto">
          <a:xfrm>
            <a:off x="3429000" y="2724150"/>
            <a:ext cx="1" cy="323850"/>
          </a:xfrm>
          <a:prstGeom prst="straightConnector1">
            <a:avLst/>
          </a:prstGeom>
          <a:noFill/>
          <a:ln w="19050">
            <a:solidFill>
              <a:srgbClr val="000000"/>
            </a:solidFill>
            <a:round/>
            <a:headEnd/>
            <a:tailEnd type="arrow" w="sm" len="lg"/>
          </a:ln>
          <a:effectLst>
            <a:outerShdw dist="38100" dir="20760014" algn="br" rotWithShape="0">
              <a:schemeClr val="bg1">
                <a:alpha val="96999"/>
              </a:schemeClr>
            </a:outerShdw>
          </a:effectLst>
        </p:spPr>
      </p:cxnSp>
      <p:cxnSp>
        <p:nvCxnSpPr>
          <p:cNvPr id="56" name="Straight Arrow Connector 55"/>
          <p:cNvCxnSpPr>
            <a:cxnSpLocks noChangeShapeType="1"/>
          </p:cNvCxnSpPr>
          <p:nvPr/>
        </p:nvCxnSpPr>
        <p:spPr bwMode="auto">
          <a:xfrm flipH="1">
            <a:off x="1828800" y="2286000"/>
            <a:ext cx="359570" cy="121444"/>
          </a:xfrm>
          <a:prstGeom prst="straightConnector1">
            <a:avLst/>
          </a:prstGeom>
          <a:noFill/>
          <a:ln w="19050">
            <a:solidFill>
              <a:srgbClr val="000000"/>
            </a:solidFill>
            <a:round/>
            <a:headEnd/>
            <a:tailEnd type="arrow" w="sm" len="lg"/>
          </a:ln>
          <a:effectLst>
            <a:outerShdw dist="38100" dir="20760014" algn="br" rotWithShape="0">
              <a:schemeClr val="bg1">
                <a:alpha val="96999"/>
              </a:schemeClr>
            </a:outerShdw>
          </a:effectLst>
        </p:spPr>
      </p:cxnSp>
      <p:sp>
        <p:nvSpPr>
          <p:cNvPr id="16" name="TextBox 15"/>
          <p:cNvSpPr txBox="1"/>
          <p:nvPr/>
        </p:nvSpPr>
        <p:spPr>
          <a:xfrm>
            <a:off x="6121400" y="3511496"/>
            <a:ext cx="3022600" cy="646331"/>
          </a:xfrm>
          <a:prstGeom prst="rect">
            <a:avLst/>
          </a:prstGeom>
          <a:noFill/>
        </p:spPr>
        <p:txBody>
          <a:bodyPr wrap="square" rtlCol="0">
            <a:spAutoFit/>
          </a:bodyPr>
          <a:lstStyle/>
          <a:p>
            <a:r>
              <a:rPr lang="en-US" sz="1200" b="1" dirty="0" smtClean="0">
                <a:solidFill>
                  <a:prstClr val="black"/>
                </a:solidFill>
              </a:rPr>
              <a:t>* Only the Noble-Gas Cerenkov construction is 12-GeV scope. Other detector construction is primarily contributed.</a:t>
            </a:r>
            <a:endParaRPr lang="en-US" sz="1200" b="1" dirty="0">
              <a:solidFill>
                <a:prstClr val="black"/>
              </a:solidFill>
            </a:endParaRPr>
          </a:p>
        </p:txBody>
      </p:sp>
    </p:spTree>
    <p:extLst>
      <p:ext uri="{BB962C8B-B14F-4D97-AF65-F5344CB8AC3E}">
        <p14:creationId xmlns:p14="http://schemas.microsoft.com/office/powerpoint/2010/main" val="27666573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p:cNvSpPr>
          <p:nvPr>
            <p:ph type="title"/>
          </p:nvPr>
        </p:nvSpPr>
        <p:spPr>
          <a:xfrm>
            <a:off x="304800" y="0"/>
            <a:ext cx="8839200" cy="685800"/>
          </a:xfrm>
        </p:spPr>
        <p:txBody>
          <a:bodyPr>
            <a:normAutofit/>
          </a:bodyPr>
          <a:lstStyle/>
          <a:p>
            <a:pPr>
              <a:spcBef>
                <a:spcPts val="0"/>
              </a:spcBef>
              <a:spcAft>
                <a:spcPts val="0"/>
              </a:spcAft>
            </a:pPr>
            <a:r>
              <a:rPr lang="en-US" dirty="0" smtClean="0">
                <a:ea typeface="ＭＳ Ｐゴシック" charset="-128"/>
              </a:rPr>
              <a:t>Hall C:   SHMS</a:t>
            </a:r>
          </a:p>
        </p:txBody>
      </p:sp>
      <p:grpSp>
        <p:nvGrpSpPr>
          <p:cNvPr id="10" name="Group 9"/>
          <p:cNvGrpSpPr/>
          <p:nvPr/>
        </p:nvGrpSpPr>
        <p:grpSpPr>
          <a:xfrm>
            <a:off x="850432" y="1064908"/>
            <a:ext cx="8193165" cy="5293880"/>
            <a:chOff x="152400" y="906702"/>
            <a:chExt cx="8193165" cy="5293880"/>
          </a:xfrm>
        </p:grpSpPr>
        <p:grpSp>
          <p:nvGrpSpPr>
            <p:cNvPr id="8" name="Group 7"/>
            <p:cNvGrpSpPr/>
            <p:nvPr/>
          </p:nvGrpSpPr>
          <p:grpSpPr>
            <a:xfrm>
              <a:off x="152400" y="906702"/>
              <a:ext cx="8193165" cy="5293880"/>
              <a:chOff x="152400" y="906702"/>
              <a:chExt cx="8193165" cy="5293880"/>
            </a:xfrm>
          </p:grpSpPr>
          <p:pic>
            <p:nvPicPr>
              <p:cNvPr id="32" name="Content Placeholder 3" descr="ScreenShot063.jpg"/>
              <p:cNvPicPr>
                <a:picLocks noChangeAspect="1"/>
              </p:cNvPicPr>
              <p:nvPr/>
            </p:nvPicPr>
            <p:blipFill>
              <a:blip r:embed="rId2" cstate="print"/>
              <a:srcRect/>
              <a:stretch>
                <a:fillRect/>
              </a:stretch>
            </p:blipFill>
            <p:spPr bwMode="auto">
              <a:xfrm>
                <a:off x="1447800" y="1714500"/>
                <a:ext cx="6897765" cy="4343400"/>
              </a:xfrm>
              <a:prstGeom prst="rect">
                <a:avLst/>
              </a:prstGeom>
              <a:noFill/>
              <a:ln w="9525">
                <a:noFill/>
                <a:miter lim="800000"/>
                <a:headEnd/>
                <a:tailEnd/>
              </a:ln>
            </p:spPr>
          </p:pic>
          <p:sp>
            <p:nvSpPr>
              <p:cNvPr id="5124" name="TextBox 3"/>
              <p:cNvSpPr txBox="1">
                <a:spLocks noChangeArrowheads="1"/>
              </p:cNvSpPr>
              <p:nvPr/>
            </p:nvSpPr>
            <p:spPr bwMode="auto">
              <a:xfrm>
                <a:off x="6410544" y="5266756"/>
                <a:ext cx="894915" cy="369332"/>
              </a:xfrm>
              <a:prstGeom prst="rect">
                <a:avLst/>
              </a:prstGeom>
              <a:noFill/>
              <a:ln w="9525">
                <a:noFill/>
                <a:miter lim="800000"/>
                <a:headEnd/>
                <a:tailEnd/>
              </a:ln>
            </p:spPr>
            <p:txBody>
              <a:bodyPr wrap="square">
                <a:spAutoFit/>
              </a:bodyPr>
              <a:lstStyle/>
              <a:p>
                <a:r>
                  <a:rPr lang="en-US" b="1" dirty="0">
                    <a:solidFill>
                      <a:srgbClr val="000000"/>
                    </a:solidFill>
                    <a:cs typeface="Times New Roman"/>
                  </a:rPr>
                  <a:t>Dipole</a:t>
                </a:r>
              </a:p>
            </p:txBody>
          </p:sp>
          <p:sp>
            <p:nvSpPr>
              <p:cNvPr id="5125" name="TextBox 5"/>
              <p:cNvSpPr txBox="1">
                <a:spLocks noChangeArrowheads="1"/>
              </p:cNvSpPr>
              <p:nvPr/>
            </p:nvSpPr>
            <p:spPr bwMode="auto">
              <a:xfrm>
                <a:off x="5729292" y="5386693"/>
                <a:ext cx="554555" cy="369332"/>
              </a:xfrm>
              <a:prstGeom prst="rect">
                <a:avLst/>
              </a:prstGeom>
              <a:noFill/>
              <a:ln w="9525">
                <a:noFill/>
                <a:miter lim="800000"/>
                <a:headEnd/>
                <a:tailEnd/>
              </a:ln>
            </p:spPr>
            <p:txBody>
              <a:bodyPr wrap="square">
                <a:spAutoFit/>
              </a:bodyPr>
              <a:lstStyle/>
              <a:p>
                <a:r>
                  <a:rPr lang="en-US" b="1" dirty="0">
                    <a:solidFill>
                      <a:srgbClr val="000000"/>
                    </a:solidFill>
                    <a:cs typeface="Times New Roman"/>
                  </a:rPr>
                  <a:t>Q3</a:t>
                </a:r>
              </a:p>
            </p:txBody>
          </p:sp>
          <p:sp>
            <p:nvSpPr>
              <p:cNvPr id="5126" name="TextBox 6"/>
              <p:cNvSpPr txBox="1">
                <a:spLocks noChangeArrowheads="1"/>
              </p:cNvSpPr>
              <p:nvPr/>
            </p:nvSpPr>
            <p:spPr bwMode="auto">
              <a:xfrm>
                <a:off x="5076650" y="5550367"/>
                <a:ext cx="632780" cy="369332"/>
              </a:xfrm>
              <a:prstGeom prst="rect">
                <a:avLst/>
              </a:prstGeom>
              <a:noFill/>
              <a:ln w="9525">
                <a:noFill/>
                <a:miter lim="800000"/>
                <a:headEnd/>
                <a:tailEnd/>
              </a:ln>
            </p:spPr>
            <p:txBody>
              <a:bodyPr wrap="square">
                <a:spAutoFit/>
              </a:bodyPr>
              <a:lstStyle/>
              <a:p>
                <a:r>
                  <a:rPr lang="en-US" b="1" dirty="0">
                    <a:solidFill>
                      <a:srgbClr val="000000"/>
                    </a:solidFill>
                    <a:cs typeface="Times New Roman"/>
                  </a:rPr>
                  <a:t>Q2</a:t>
                </a:r>
              </a:p>
            </p:txBody>
          </p:sp>
          <p:sp>
            <p:nvSpPr>
              <p:cNvPr id="5127" name="TextBox 7"/>
              <p:cNvSpPr txBox="1">
                <a:spLocks noChangeArrowheads="1"/>
              </p:cNvSpPr>
              <p:nvPr/>
            </p:nvSpPr>
            <p:spPr bwMode="auto">
              <a:xfrm>
                <a:off x="4547131" y="5678072"/>
                <a:ext cx="685800" cy="369332"/>
              </a:xfrm>
              <a:prstGeom prst="rect">
                <a:avLst/>
              </a:prstGeom>
              <a:noFill/>
              <a:ln w="9525">
                <a:noFill/>
                <a:miter lim="800000"/>
                <a:headEnd/>
                <a:tailEnd/>
              </a:ln>
            </p:spPr>
            <p:txBody>
              <a:bodyPr wrap="square">
                <a:spAutoFit/>
              </a:bodyPr>
              <a:lstStyle/>
              <a:p>
                <a:r>
                  <a:rPr lang="en-US" b="1" dirty="0">
                    <a:solidFill>
                      <a:srgbClr val="000000"/>
                    </a:solidFill>
                    <a:cs typeface="Times New Roman"/>
                  </a:rPr>
                  <a:t>Q1</a:t>
                </a:r>
              </a:p>
            </p:txBody>
          </p:sp>
          <p:sp>
            <p:nvSpPr>
              <p:cNvPr id="9" name="TextBox 8"/>
              <p:cNvSpPr txBox="1"/>
              <p:nvPr/>
            </p:nvSpPr>
            <p:spPr>
              <a:xfrm>
                <a:off x="4013799" y="5831250"/>
                <a:ext cx="617221" cy="369332"/>
              </a:xfrm>
              <a:prstGeom prst="rect">
                <a:avLst/>
              </a:prstGeom>
              <a:noFill/>
            </p:spPr>
            <p:txBody>
              <a:bodyPr wrap="square">
                <a:spAutoFit/>
              </a:bodyPr>
              <a:lstStyle/>
              <a:p>
                <a:pPr>
                  <a:defRPr/>
                </a:pPr>
                <a:r>
                  <a:rPr lang="en-US" b="1" dirty="0">
                    <a:solidFill>
                      <a:srgbClr val="000000"/>
                    </a:solidFill>
                    <a:ea typeface="ＭＳ Ｐゴシック" pitchFamily="-112" charset="-128"/>
                    <a:cs typeface="Times New Roman"/>
                  </a:rPr>
                  <a:t>HB</a:t>
                </a:r>
              </a:p>
            </p:txBody>
          </p:sp>
          <p:cxnSp>
            <p:nvCxnSpPr>
              <p:cNvPr id="11" name="Straight Arrow Connector 10"/>
              <p:cNvCxnSpPr/>
              <p:nvPr/>
            </p:nvCxnSpPr>
            <p:spPr>
              <a:xfrm rot="10800000">
                <a:off x="5486399" y="4352332"/>
                <a:ext cx="1082762" cy="966905"/>
              </a:xfrm>
              <a:prstGeom prst="straightConnector1">
                <a:avLst/>
              </a:prstGeom>
              <a:ln>
                <a:solidFill>
                  <a:srgbClr val="FF0000"/>
                </a:solidFill>
                <a:tailEnd type="arrow"/>
              </a:ln>
              <a:effectLst>
                <a:glow rad="12700">
                  <a:schemeClr val="bg1">
                    <a:alpha val="75000"/>
                  </a:schemeClr>
                </a:glow>
                <a:outerShdw blurRad="40000" dist="20000" dir="5400000" rotWithShape="0">
                  <a:schemeClr val="accent3">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16200000" flipV="1">
                <a:off x="4939705" y="4518218"/>
                <a:ext cx="950939" cy="924349"/>
              </a:xfrm>
              <a:prstGeom prst="straightConnector1">
                <a:avLst/>
              </a:prstGeom>
              <a:ln>
                <a:solidFill>
                  <a:srgbClr val="FF0000"/>
                </a:solidFill>
                <a:tailEnd type="arrow"/>
              </a:ln>
              <a:effectLst>
                <a:glow rad="12700">
                  <a:schemeClr val="bg1">
                    <a:alpha val="75000"/>
                  </a:schemeClr>
                </a:glow>
                <a:outerShdw blurRad="40000" dist="20000" dir="5400000" rotWithShape="0">
                  <a:schemeClr val="accent3">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16200000" flipV="1">
                <a:off x="4306165" y="4685434"/>
                <a:ext cx="975639" cy="901171"/>
              </a:xfrm>
              <a:prstGeom prst="straightConnector1">
                <a:avLst/>
              </a:prstGeom>
              <a:ln>
                <a:solidFill>
                  <a:srgbClr val="FF0000"/>
                </a:solidFill>
                <a:tailEnd type="arrow"/>
              </a:ln>
              <a:effectLst>
                <a:glow rad="12700">
                  <a:schemeClr val="bg1">
                    <a:alpha val="75000"/>
                  </a:schemeClr>
                </a:glow>
                <a:outerShdw blurRad="40000" dist="20000" dir="5400000" rotWithShape="0">
                  <a:schemeClr val="accent3">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16200000" flipV="1">
                <a:off x="3756163" y="4787789"/>
                <a:ext cx="983973" cy="952499"/>
              </a:xfrm>
              <a:prstGeom prst="straightConnector1">
                <a:avLst/>
              </a:prstGeom>
              <a:ln>
                <a:solidFill>
                  <a:srgbClr val="FF0000"/>
                </a:solidFill>
                <a:tailEnd type="arrow"/>
              </a:ln>
              <a:effectLst>
                <a:glow rad="12700">
                  <a:schemeClr val="bg1">
                    <a:alpha val="75000"/>
                  </a:schemeClr>
                </a:glow>
                <a:outerShdw blurRad="40000" dist="20000" dir="5400000" rotWithShape="0">
                  <a:schemeClr val="accent3">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0800000">
                <a:off x="3162299" y="5037960"/>
                <a:ext cx="1006524" cy="850038"/>
              </a:xfrm>
              <a:prstGeom prst="straightConnector1">
                <a:avLst/>
              </a:prstGeom>
              <a:ln>
                <a:solidFill>
                  <a:srgbClr val="FF0000"/>
                </a:solidFill>
                <a:tailEnd type="arrow"/>
              </a:ln>
              <a:effectLst>
                <a:glow rad="12700">
                  <a:schemeClr val="bg1">
                    <a:alpha val="75000"/>
                  </a:schemeClr>
                </a:glow>
                <a:outerShdw blurRad="40000" dist="20000" dir="5400000" rotWithShape="0">
                  <a:schemeClr val="accent3">
                    <a:alpha val="38000"/>
                  </a:schemeClr>
                </a:outerShdw>
              </a:effectLst>
            </p:spPr>
            <p:style>
              <a:lnRef idx="2">
                <a:schemeClr val="accent1"/>
              </a:lnRef>
              <a:fillRef idx="0">
                <a:schemeClr val="accent1"/>
              </a:fillRef>
              <a:effectRef idx="1">
                <a:schemeClr val="accent1"/>
              </a:effectRef>
              <a:fontRef idx="minor">
                <a:schemeClr val="tx1"/>
              </a:fontRef>
            </p:style>
          </p:cxnSp>
          <p:sp>
            <p:nvSpPr>
              <p:cNvPr id="5134" name="TextBox 27"/>
              <p:cNvSpPr txBox="1">
                <a:spLocks noChangeArrowheads="1"/>
              </p:cNvSpPr>
              <p:nvPr/>
            </p:nvSpPr>
            <p:spPr bwMode="auto">
              <a:xfrm>
                <a:off x="193297" y="3705999"/>
                <a:ext cx="1066800" cy="830997"/>
              </a:xfrm>
              <a:prstGeom prst="rect">
                <a:avLst/>
              </a:prstGeom>
              <a:noFill/>
              <a:ln w="9525">
                <a:noFill/>
                <a:miter lim="800000"/>
                <a:headEnd/>
                <a:tailEnd/>
              </a:ln>
            </p:spPr>
            <p:txBody>
              <a:bodyPr wrap="square">
                <a:spAutoFit/>
              </a:bodyPr>
              <a:lstStyle/>
              <a:p>
                <a:r>
                  <a:rPr lang="en-US" sz="1600" b="1" dirty="0" smtClean="0">
                    <a:cs typeface="Times New Roman"/>
                  </a:rPr>
                  <a:t>Magnet Power Supplies</a:t>
                </a:r>
                <a:endParaRPr lang="en-US" sz="1600" b="1" dirty="0">
                  <a:cs typeface="Times New Roman"/>
                </a:endParaRPr>
              </a:p>
            </p:txBody>
          </p:sp>
          <p:sp>
            <p:nvSpPr>
              <p:cNvPr id="5135" name="TextBox 28"/>
              <p:cNvSpPr txBox="1">
                <a:spLocks noChangeArrowheads="1"/>
              </p:cNvSpPr>
              <p:nvPr/>
            </p:nvSpPr>
            <p:spPr bwMode="auto">
              <a:xfrm>
                <a:off x="152400" y="4809530"/>
                <a:ext cx="1640056" cy="584776"/>
              </a:xfrm>
              <a:prstGeom prst="rect">
                <a:avLst/>
              </a:prstGeom>
              <a:noFill/>
              <a:ln w="9525">
                <a:noFill/>
                <a:miter lim="800000"/>
                <a:headEnd/>
                <a:tailEnd/>
              </a:ln>
            </p:spPr>
            <p:txBody>
              <a:bodyPr wrap="square">
                <a:spAutoFit/>
              </a:bodyPr>
              <a:lstStyle/>
              <a:p>
                <a:r>
                  <a:rPr lang="en-US" sz="1600" b="1" dirty="0">
                    <a:cs typeface="Times New Roman"/>
                  </a:rPr>
                  <a:t>Cryogenics</a:t>
                </a:r>
                <a:r>
                  <a:rPr lang="en-US" sz="1600" b="1" dirty="0" smtClean="0">
                    <a:cs typeface="Times New Roman"/>
                  </a:rPr>
                  <a:t> Distribution</a:t>
                </a:r>
                <a:endParaRPr lang="en-US" sz="1600" b="1" dirty="0">
                  <a:cs typeface="Times New Roman"/>
                </a:endParaRPr>
              </a:p>
            </p:txBody>
          </p:sp>
          <p:cxnSp>
            <p:nvCxnSpPr>
              <p:cNvPr id="31" name="Straight Arrow Connector 30"/>
              <p:cNvCxnSpPr/>
              <p:nvPr/>
            </p:nvCxnSpPr>
            <p:spPr>
              <a:xfrm flipV="1">
                <a:off x="1260097" y="4255492"/>
                <a:ext cx="1500476" cy="846426"/>
              </a:xfrm>
              <a:prstGeom prst="straightConnector1">
                <a:avLst/>
              </a:prstGeom>
              <a:ln>
                <a:solidFill>
                  <a:srgbClr val="FF0000"/>
                </a:solidFill>
                <a:tailEnd type="arrow"/>
              </a:ln>
              <a:effectLst>
                <a:glow rad="12700">
                  <a:schemeClr val="bg1">
                    <a:alpha val="75000"/>
                  </a:schemeClr>
                </a:glow>
                <a:outerShdw blurRad="40000" dist="20000" dir="5400000" rotWithShape="0">
                  <a:schemeClr val="accent3">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972428" y="3904612"/>
                <a:ext cx="1126625" cy="216886"/>
              </a:xfrm>
              <a:prstGeom prst="straightConnector1">
                <a:avLst/>
              </a:prstGeom>
              <a:ln>
                <a:solidFill>
                  <a:srgbClr val="FF0000"/>
                </a:solidFill>
                <a:tailEnd type="arrow"/>
              </a:ln>
              <a:effectLst>
                <a:glow rad="12700">
                  <a:schemeClr val="bg1">
                    <a:alpha val="75000"/>
                  </a:schemeClr>
                </a:glow>
                <a:outerShdw blurRad="40000" dist="20000" dir="5400000" rotWithShape="0">
                  <a:schemeClr val="accent3">
                    <a:alpha val="38000"/>
                  </a:schemeClr>
                </a:outerShdw>
              </a:effectLst>
            </p:spPr>
            <p:style>
              <a:lnRef idx="2">
                <a:schemeClr val="accent1"/>
              </a:lnRef>
              <a:fillRef idx="0">
                <a:schemeClr val="accent1"/>
              </a:fillRef>
              <a:effectRef idx="1">
                <a:schemeClr val="accent1"/>
              </a:effectRef>
              <a:fontRef idx="minor">
                <a:schemeClr val="tx1"/>
              </a:fontRef>
            </p:style>
          </p:cxnSp>
          <p:sp>
            <p:nvSpPr>
              <p:cNvPr id="5139" name="TextBox 35"/>
              <p:cNvSpPr txBox="1">
                <a:spLocks noChangeArrowheads="1"/>
              </p:cNvSpPr>
              <p:nvPr/>
            </p:nvSpPr>
            <p:spPr bwMode="auto">
              <a:xfrm>
                <a:off x="6619019" y="906702"/>
                <a:ext cx="1524000" cy="830997"/>
              </a:xfrm>
              <a:prstGeom prst="rect">
                <a:avLst/>
              </a:prstGeom>
              <a:noFill/>
              <a:ln w="9525">
                <a:noFill/>
                <a:miter lim="800000"/>
                <a:headEnd/>
                <a:tailEnd/>
              </a:ln>
            </p:spPr>
            <p:txBody>
              <a:bodyPr wrap="square">
                <a:spAutoFit/>
              </a:bodyPr>
              <a:lstStyle/>
              <a:p>
                <a:r>
                  <a:rPr lang="en-US" sz="1600" b="1" dirty="0">
                    <a:cs typeface="Times New Roman"/>
                  </a:rPr>
                  <a:t>Concrete Detector    Shield House</a:t>
                </a:r>
              </a:p>
            </p:txBody>
          </p:sp>
          <p:cxnSp>
            <p:nvCxnSpPr>
              <p:cNvPr id="39" name="Straight Arrow Connector 38"/>
              <p:cNvCxnSpPr/>
              <p:nvPr/>
            </p:nvCxnSpPr>
            <p:spPr>
              <a:xfrm flipH="1">
                <a:off x="7123842" y="1737699"/>
                <a:ext cx="118865" cy="596850"/>
              </a:xfrm>
              <a:prstGeom prst="straightConnector1">
                <a:avLst/>
              </a:prstGeom>
              <a:ln>
                <a:solidFill>
                  <a:srgbClr val="FF0000"/>
                </a:solidFill>
                <a:tailEnd type="arrow"/>
              </a:ln>
              <a:effectLst>
                <a:glow rad="12700">
                  <a:schemeClr val="bg1">
                    <a:alpha val="75000"/>
                  </a:schemeClr>
                </a:glow>
                <a:outerShdw blurRad="40000" dist="20000" dir="5400000" rotWithShape="0">
                  <a:schemeClr val="accent3">
                    <a:alpha val="38000"/>
                  </a:schemeClr>
                </a:outerShdw>
              </a:effectLst>
            </p:spPr>
            <p:style>
              <a:lnRef idx="2">
                <a:schemeClr val="accent1"/>
              </a:lnRef>
              <a:fillRef idx="0">
                <a:schemeClr val="accent1"/>
              </a:fillRef>
              <a:effectRef idx="1">
                <a:schemeClr val="accent1"/>
              </a:effectRef>
              <a:fontRef idx="minor">
                <a:schemeClr val="tx1"/>
              </a:fontRef>
            </p:style>
          </p:cxnSp>
          <p:sp>
            <p:nvSpPr>
              <p:cNvPr id="5145" name="TextBox 45"/>
              <p:cNvSpPr txBox="1">
                <a:spLocks noChangeArrowheads="1"/>
              </p:cNvSpPr>
              <p:nvPr/>
            </p:nvSpPr>
            <p:spPr bwMode="auto">
              <a:xfrm>
                <a:off x="152400" y="5688568"/>
                <a:ext cx="700528" cy="338554"/>
              </a:xfrm>
              <a:prstGeom prst="rect">
                <a:avLst/>
              </a:prstGeom>
              <a:noFill/>
              <a:ln w="9525">
                <a:noFill/>
                <a:miter lim="800000"/>
                <a:headEnd/>
                <a:tailEnd/>
              </a:ln>
            </p:spPr>
            <p:txBody>
              <a:bodyPr wrap="square">
                <a:spAutoFit/>
              </a:bodyPr>
              <a:lstStyle/>
              <a:p>
                <a:r>
                  <a:rPr lang="en-US" sz="1600" b="1" dirty="0" smtClean="0">
                    <a:cs typeface="Times New Roman"/>
                  </a:rPr>
                  <a:t>Pivot</a:t>
                </a:r>
                <a:endParaRPr lang="en-US" sz="1600" b="1" dirty="0">
                  <a:cs typeface="Times New Roman"/>
                </a:endParaRPr>
              </a:p>
            </p:txBody>
          </p:sp>
          <p:cxnSp>
            <p:nvCxnSpPr>
              <p:cNvPr id="48" name="Straight Arrow Connector 47"/>
              <p:cNvCxnSpPr>
                <a:stCxn id="5145" idx="3"/>
              </p:cNvCxnSpPr>
              <p:nvPr/>
            </p:nvCxnSpPr>
            <p:spPr>
              <a:xfrm flipV="1">
                <a:off x="852928" y="5764783"/>
                <a:ext cx="1770888" cy="93062"/>
              </a:xfrm>
              <a:prstGeom prst="straightConnector1">
                <a:avLst/>
              </a:prstGeom>
              <a:ln>
                <a:solidFill>
                  <a:srgbClr val="FF0000"/>
                </a:solidFill>
                <a:tailEnd type="arrow"/>
              </a:ln>
              <a:effectLst>
                <a:glow rad="12700">
                  <a:schemeClr val="bg1">
                    <a:alpha val="75000"/>
                  </a:schemeClr>
                </a:glow>
                <a:outerShdw blurRad="40000" dist="20000" dir="5400000" rotWithShape="0">
                  <a:schemeClr val="accent3">
                    <a:alpha val="38000"/>
                  </a:schemeClr>
                </a:outerShdw>
              </a:effectLst>
            </p:spPr>
            <p:style>
              <a:lnRef idx="2">
                <a:schemeClr val="accent1"/>
              </a:lnRef>
              <a:fillRef idx="0">
                <a:schemeClr val="accent1"/>
              </a:fillRef>
              <a:effectRef idx="1">
                <a:schemeClr val="accent1"/>
              </a:effectRef>
              <a:fontRef idx="minor">
                <a:schemeClr val="tx1"/>
              </a:fontRef>
            </p:style>
          </p:cxnSp>
        </p:grpSp>
        <p:pic>
          <p:nvPicPr>
            <p:cNvPr id="3" name="Picture 2" descr="200387759-0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5110120"/>
              <a:ext cx="246379" cy="654663"/>
            </a:xfrm>
            <a:prstGeom prst="rect">
              <a:avLst/>
            </a:prstGeom>
          </p:spPr>
        </p:pic>
      </p:grpSp>
      <p:grpSp>
        <p:nvGrpSpPr>
          <p:cNvPr id="43" name="Group 42"/>
          <p:cNvGrpSpPr/>
          <p:nvPr/>
        </p:nvGrpSpPr>
        <p:grpSpPr>
          <a:xfrm>
            <a:off x="116400" y="896387"/>
            <a:ext cx="3215059" cy="2546060"/>
            <a:chOff x="0" y="1641623"/>
            <a:chExt cx="5943601" cy="4547946"/>
          </a:xfrm>
        </p:grpSpPr>
        <p:pic>
          <p:nvPicPr>
            <p:cNvPr id="44" name="Picture 38"/>
            <p:cNvPicPr>
              <a:picLocks noChangeAspect="1"/>
            </p:cNvPicPr>
            <p:nvPr/>
          </p:nvPicPr>
          <p:blipFill>
            <a:blip r:embed="rId4" cstate="print"/>
            <a:srcRect/>
            <a:stretch>
              <a:fillRect/>
            </a:stretch>
          </p:blipFill>
          <p:spPr bwMode="auto">
            <a:xfrm>
              <a:off x="0" y="1752600"/>
              <a:ext cx="5943601" cy="4436969"/>
            </a:xfrm>
            <a:prstGeom prst="rect">
              <a:avLst/>
            </a:prstGeom>
            <a:noFill/>
            <a:ln w="9525">
              <a:noFill/>
              <a:miter lim="800000"/>
              <a:headEnd/>
              <a:tailEnd/>
            </a:ln>
          </p:spPr>
        </p:pic>
        <p:sp>
          <p:nvSpPr>
            <p:cNvPr id="46" name="TextBox 25"/>
            <p:cNvSpPr txBox="1">
              <a:spLocks noChangeArrowheads="1"/>
            </p:cNvSpPr>
            <p:nvPr/>
          </p:nvSpPr>
          <p:spPr bwMode="auto">
            <a:xfrm>
              <a:off x="845599" y="3800033"/>
              <a:ext cx="1295047" cy="742189"/>
            </a:xfrm>
            <a:prstGeom prst="rect">
              <a:avLst/>
            </a:prstGeom>
            <a:solidFill>
              <a:srgbClr val="FFFF00"/>
            </a:solidFill>
            <a:ln w="9525">
              <a:solidFill>
                <a:srgbClr val="000000"/>
              </a:solidFill>
              <a:miter lim="800000"/>
              <a:headEnd/>
              <a:tailEnd/>
            </a:ln>
          </p:spPr>
          <p:txBody>
            <a:bodyPr anchor="ctr">
              <a:prstTxWarp prst="textNoShape">
                <a:avLst/>
              </a:prstTxWarp>
            </a:bodyPr>
            <a:lstStyle/>
            <a:p>
              <a:pPr algn="ctr" eaLnBrk="0" hangingPunct="0"/>
              <a:r>
                <a:rPr lang="en-US" sz="800" b="1" i="1" dirty="0" smtClean="0">
                  <a:solidFill>
                    <a:srgbClr val="FF0000"/>
                  </a:solidFill>
                  <a:latin typeface="Arial" charset="0"/>
                </a:rPr>
                <a:t>Heavy </a:t>
              </a:r>
              <a:r>
                <a:rPr lang="en-US" sz="800" b="1" i="1" dirty="0">
                  <a:solidFill>
                    <a:srgbClr val="FF0000"/>
                  </a:solidFill>
                  <a:latin typeface="Arial" charset="0"/>
                </a:rPr>
                <a:t>Gas </a:t>
              </a:r>
              <a:r>
                <a:rPr lang="en-US" sz="800" b="1" dirty="0" smtClean="0">
                  <a:solidFill>
                    <a:srgbClr val="FF0000"/>
                  </a:solidFill>
                  <a:latin typeface="Arial" charset="0"/>
                </a:rPr>
                <a:t>Cerenkov </a:t>
              </a:r>
              <a:endParaRPr lang="en-US" sz="800" b="1" dirty="0">
                <a:solidFill>
                  <a:srgbClr val="FF0000"/>
                </a:solidFill>
                <a:latin typeface="Arial" charset="0"/>
              </a:endParaRPr>
            </a:p>
          </p:txBody>
        </p:sp>
        <p:sp>
          <p:nvSpPr>
            <p:cNvPr id="47" name="TextBox 28"/>
            <p:cNvSpPr txBox="1">
              <a:spLocks noChangeArrowheads="1"/>
            </p:cNvSpPr>
            <p:nvPr/>
          </p:nvSpPr>
          <p:spPr bwMode="auto">
            <a:xfrm>
              <a:off x="3657599" y="4648200"/>
              <a:ext cx="1375594" cy="610566"/>
            </a:xfrm>
            <a:prstGeom prst="rect">
              <a:avLst/>
            </a:prstGeom>
            <a:solidFill>
              <a:srgbClr val="FFFF00"/>
            </a:solidFill>
            <a:ln w="9525">
              <a:solidFill>
                <a:srgbClr val="000000"/>
              </a:solidFill>
              <a:miter lim="800000"/>
              <a:headEnd/>
              <a:tailEnd/>
            </a:ln>
          </p:spPr>
          <p:txBody>
            <a:bodyPr anchor="ctr">
              <a:prstTxWarp prst="textNoShape">
                <a:avLst/>
              </a:prstTxWarp>
            </a:bodyPr>
            <a:lstStyle/>
            <a:p>
              <a:pPr algn="ctr" eaLnBrk="0" hangingPunct="0"/>
              <a:r>
                <a:rPr lang="en-US" sz="800" b="1" i="1" dirty="0" smtClean="0">
                  <a:solidFill>
                    <a:srgbClr val="FF0000"/>
                  </a:solidFill>
                  <a:latin typeface="Arial" charset="0"/>
                </a:rPr>
                <a:t>Noble-Gas</a:t>
              </a:r>
              <a:r>
                <a:rPr lang="en-US" sz="800" b="1" dirty="0" smtClean="0">
                  <a:solidFill>
                    <a:srgbClr val="FF0000"/>
                  </a:solidFill>
                  <a:latin typeface="Arial" charset="0"/>
                </a:rPr>
                <a:t> </a:t>
              </a:r>
              <a:r>
                <a:rPr lang="en-US" sz="800" b="1" dirty="0">
                  <a:solidFill>
                    <a:srgbClr val="FF0000"/>
                  </a:solidFill>
                  <a:latin typeface="Arial" charset="0"/>
                </a:rPr>
                <a:t>Cerenkov</a:t>
              </a:r>
            </a:p>
          </p:txBody>
        </p:sp>
        <p:sp>
          <p:nvSpPr>
            <p:cNvPr id="49" name="TextBox 27"/>
            <p:cNvSpPr txBox="1">
              <a:spLocks noChangeArrowheads="1"/>
            </p:cNvSpPr>
            <p:nvPr/>
          </p:nvSpPr>
          <p:spPr bwMode="auto">
            <a:xfrm>
              <a:off x="2368690" y="4068504"/>
              <a:ext cx="1326251" cy="427297"/>
            </a:xfrm>
            <a:prstGeom prst="rect">
              <a:avLst/>
            </a:prstGeom>
            <a:solidFill>
              <a:srgbClr val="FFFF00"/>
            </a:solidFill>
            <a:ln w="9525">
              <a:solidFill>
                <a:srgbClr val="000000"/>
              </a:solidFill>
              <a:miter lim="800000"/>
              <a:headEnd/>
              <a:tailEnd/>
            </a:ln>
          </p:spPr>
          <p:txBody>
            <a:bodyPr anchor="ctr">
              <a:prstTxWarp prst="textNoShape">
                <a:avLst/>
              </a:prstTxWarp>
            </a:bodyPr>
            <a:lstStyle/>
            <a:p>
              <a:pPr algn="ctr" eaLnBrk="0" hangingPunct="0"/>
              <a:r>
                <a:rPr lang="en-US" sz="800" b="1" dirty="0">
                  <a:solidFill>
                    <a:srgbClr val="FF0000"/>
                  </a:solidFill>
                  <a:latin typeface="Arial" charset="0"/>
                </a:rPr>
                <a:t>Drift Chambers</a:t>
              </a:r>
            </a:p>
          </p:txBody>
        </p:sp>
        <p:sp>
          <p:nvSpPr>
            <p:cNvPr id="52" name="TextBox 23"/>
            <p:cNvSpPr txBox="1">
              <a:spLocks noChangeArrowheads="1"/>
            </p:cNvSpPr>
            <p:nvPr/>
          </p:nvSpPr>
          <p:spPr bwMode="auto">
            <a:xfrm>
              <a:off x="81991" y="1692053"/>
              <a:ext cx="1186290" cy="456479"/>
            </a:xfrm>
            <a:prstGeom prst="rect">
              <a:avLst/>
            </a:prstGeom>
            <a:solidFill>
              <a:srgbClr val="FFFF00"/>
            </a:solidFill>
            <a:ln w="9525">
              <a:solidFill>
                <a:schemeClr val="tx1"/>
              </a:solidFill>
              <a:miter lim="800000"/>
              <a:headEnd/>
              <a:tailEnd/>
            </a:ln>
          </p:spPr>
          <p:txBody>
            <a:bodyPr anchor="ctr">
              <a:prstTxWarp prst="textNoShape">
                <a:avLst/>
              </a:prstTxWarp>
            </a:bodyPr>
            <a:lstStyle/>
            <a:p>
              <a:pPr algn="ctr" eaLnBrk="0" hangingPunct="0"/>
              <a:r>
                <a:rPr lang="en-US" sz="800" b="1" dirty="0">
                  <a:solidFill>
                    <a:srgbClr val="FF0000"/>
                  </a:solidFill>
                  <a:latin typeface="Arial" charset="0"/>
                </a:rPr>
                <a:t>Shower Counter </a:t>
              </a:r>
            </a:p>
          </p:txBody>
        </p:sp>
        <p:sp>
          <p:nvSpPr>
            <p:cNvPr id="53" name="TextBox 24"/>
            <p:cNvSpPr txBox="1">
              <a:spLocks noChangeArrowheads="1"/>
            </p:cNvSpPr>
            <p:nvPr/>
          </p:nvSpPr>
          <p:spPr bwMode="auto">
            <a:xfrm>
              <a:off x="2179444" y="2162258"/>
              <a:ext cx="1526026" cy="432743"/>
            </a:xfrm>
            <a:prstGeom prst="rect">
              <a:avLst/>
            </a:prstGeom>
            <a:solidFill>
              <a:srgbClr val="FFFF00"/>
            </a:solidFill>
            <a:ln w="9525">
              <a:solidFill>
                <a:srgbClr val="000000"/>
              </a:solidFill>
              <a:miter lim="800000"/>
              <a:headEnd/>
              <a:tailEnd/>
            </a:ln>
          </p:spPr>
          <p:txBody>
            <a:bodyPr anchor="ctr">
              <a:prstTxWarp prst="textNoShape">
                <a:avLst/>
              </a:prstTxWarp>
            </a:bodyPr>
            <a:lstStyle/>
            <a:p>
              <a:pPr algn="ctr" eaLnBrk="0" hangingPunct="0"/>
              <a:r>
                <a:rPr lang="en-US" sz="800" b="1" dirty="0">
                  <a:solidFill>
                    <a:srgbClr val="FF0000"/>
                  </a:solidFill>
                  <a:latin typeface="Arial" charset="0"/>
                </a:rPr>
                <a:t>S2 </a:t>
              </a:r>
              <a:r>
                <a:rPr lang="en-US" sz="800" b="1" dirty="0" err="1">
                  <a:solidFill>
                    <a:srgbClr val="FF0000"/>
                  </a:solidFill>
                  <a:latin typeface="Arial" charset="0"/>
                </a:rPr>
                <a:t>Hodoscope</a:t>
              </a:r>
              <a:endParaRPr lang="en-US" sz="800" b="1" dirty="0">
                <a:solidFill>
                  <a:srgbClr val="FF0000"/>
                </a:solidFill>
                <a:latin typeface="Arial" charset="0"/>
              </a:endParaRPr>
            </a:p>
          </p:txBody>
        </p:sp>
        <p:sp>
          <p:nvSpPr>
            <p:cNvPr id="56" name="TextBox 26"/>
            <p:cNvSpPr txBox="1">
              <a:spLocks noChangeArrowheads="1"/>
            </p:cNvSpPr>
            <p:nvPr/>
          </p:nvSpPr>
          <p:spPr bwMode="auto">
            <a:xfrm>
              <a:off x="3391965" y="2635249"/>
              <a:ext cx="1527716" cy="425448"/>
            </a:xfrm>
            <a:prstGeom prst="rect">
              <a:avLst/>
            </a:prstGeom>
            <a:solidFill>
              <a:srgbClr val="FFFF00"/>
            </a:solidFill>
            <a:ln w="9525">
              <a:solidFill>
                <a:srgbClr val="000000"/>
              </a:solidFill>
              <a:miter lim="800000"/>
              <a:headEnd/>
              <a:tailEnd/>
            </a:ln>
          </p:spPr>
          <p:txBody>
            <a:bodyPr anchor="ctr">
              <a:prstTxWarp prst="textNoShape">
                <a:avLst/>
              </a:prstTxWarp>
            </a:bodyPr>
            <a:lstStyle/>
            <a:p>
              <a:pPr algn="ctr" eaLnBrk="0" hangingPunct="0"/>
              <a:r>
                <a:rPr lang="en-US" sz="800" b="1" dirty="0">
                  <a:solidFill>
                    <a:srgbClr val="FF0000"/>
                  </a:solidFill>
                  <a:latin typeface="Arial" charset="0"/>
                </a:rPr>
                <a:t>S1 </a:t>
              </a:r>
              <a:r>
                <a:rPr lang="en-US" sz="800" b="1" dirty="0" err="1">
                  <a:solidFill>
                    <a:srgbClr val="FF0000"/>
                  </a:solidFill>
                  <a:latin typeface="Arial" charset="0"/>
                </a:rPr>
                <a:t>Hodoscope</a:t>
              </a:r>
              <a:endParaRPr lang="en-US" sz="800" b="1" dirty="0">
                <a:solidFill>
                  <a:srgbClr val="FF0000"/>
                </a:solidFill>
                <a:latin typeface="Arial" charset="0"/>
              </a:endParaRPr>
            </a:p>
          </p:txBody>
        </p:sp>
        <p:sp>
          <p:nvSpPr>
            <p:cNvPr id="57" name="TextBox 23"/>
            <p:cNvSpPr txBox="1">
              <a:spLocks noChangeArrowheads="1"/>
            </p:cNvSpPr>
            <p:nvPr/>
          </p:nvSpPr>
          <p:spPr bwMode="auto">
            <a:xfrm>
              <a:off x="1731721" y="1641623"/>
              <a:ext cx="1392315" cy="506909"/>
            </a:xfrm>
            <a:prstGeom prst="rect">
              <a:avLst/>
            </a:prstGeom>
            <a:solidFill>
              <a:srgbClr val="FFFF00"/>
            </a:solidFill>
            <a:ln w="9525">
              <a:solidFill>
                <a:schemeClr val="tx1"/>
              </a:solidFill>
              <a:miter lim="800000"/>
              <a:headEnd/>
              <a:tailEnd/>
            </a:ln>
          </p:spPr>
          <p:txBody>
            <a:bodyPr anchor="ctr">
              <a:prstTxWarp prst="textNoShape">
                <a:avLst/>
              </a:prstTxWarp>
            </a:bodyPr>
            <a:lstStyle/>
            <a:p>
              <a:pPr algn="ctr" eaLnBrk="0" hangingPunct="0"/>
              <a:r>
                <a:rPr lang="en-US" sz="800" b="1" dirty="0" err="1">
                  <a:solidFill>
                    <a:srgbClr val="FF0000"/>
                  </a:solidFill>
                  <a:latin typeface="Arial" charset="0"/>
                </a:rPr>
                <a:t>PreShower</a:t>
              </a:r>
              <a:r>
                <a:rPr lang="en-US" sz="800" b="1" dirty="0">
                  <a:solidFill>
                    <a:srgbClr val="FF0000"/>
                  </a:solidFill>
                  <a:latin typeface="Arial" charset="0"/>
                </a:rPr>
                <a:t> Counter </a:t>
              </a:r>
            </a:p>
          </p:txBody>
        </p:sp>
      </p:grpSp>
      <p:sp>
        <p:nvSpPr>
          <p:cNvPr id="50" name="TextBox 45"/>
          <p:cNvSpPr txBox="1">
            <a:spLocks noChangeArrowheads="1"/>
          </p:cNvSpPr>
          <p:nvPr/>
        </p:nvSpPr>
        <p:spPr bwMode="auto">
          <a:xfrm>
            <a:off x="2799836" y="924619"/>
            <a:ext cx="1063245" cy="584776"/>
          </a:xfrm>
          <a:prstGeom prst="rect">
            <a:avLst/>
          </a:prstGeom>
          <a:noFill/>
          <a:ln w="9525">
            <a:noFill/>
            <a:miter lim="800000"/>
            <a:headEnd/>
            <a:tailEnd/>
          </a:ln>
        </p:spPr>
        <p:txBody>
          <a:bodyPr wrap="square">
            <a:spAutoFit/>
          </a:bodyPr>
          <a:lstStyle/>
          <a:p>
            <a:pPr algn="ctr"/>
            <a:r>
              <a:rPr lang="en-US" sz="1600" b="1" dirty="0" smtClean="0">
                <a:cs typeface="Times New Roman"/>
              </a:rPr>
              <a:t>Particle Detectors</a:t>
            </a:r>
            <a:endParaRPr lang="en-US" sz="1600" b="1" dirty="0">
              <a:cs typeface="Times New Roman"/>
            </a:endParaRPr>
          </a:p>
        </p:txBody>
      </p:sp>
      <p:cxnSp>
        <p:nvCxnSpPr>
          <p:cNvPr id="58" name="Straight Arrow Connector 57"/>
          <p:cNvCxnSpPr>
            <a:endCxn id="50" idx="3"/>
          </p:cNvCxnSpPr>
          <p:nvPr/>
        </p:nvCxnSpPr>
        <p:spPr>
          <a:xfrm flipH="1" flipV="1">
            <a:off x="3863081" y="1217007"/>
            <a:ext cx="3465546" cy="251131"/>
          </a:xfrm>
          <a:prstGeom prst="straightConnector1">
            <a:avLst/>
          </a:prstGeom>
          <a:ln>
            <a:solidFill>
              <a:srgbClr val="FF0000"/>
            </a:solidFill>
            <a:tailEnd type="arrow"/>
          </a:ln>
          <a:effectLst>
            <a:glow rad="12700">
              <a:schemeClr val="bg1">
                <a:alpha val="75000"/>
              </a:schemeClr>
            </a:glow>
            <a:outerShdw blurRad="40000" dist="20000" dir="5400000" rotWithShape="0">
              <a:schemeClr val="accent3">
                <a:alpha val="38000"/>
              </a:scheme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39552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l="2145" t="4706" b="11821"/>
          <a:stretch/>
        </p:blipFill>
        <p:spPr>
          <a:xfrm>
            <a:off x="1313969" y="813413"/>
            <a:ext cx="7768557" cy="5608116"/>
          </a:xfrm>
          <a:prstGeom prst="rect">
            <a:avLst/>
          </a:prstGeom>
        </p:spPr>
      </p:pic>
      <p:cxnSp>
        <p:nvCxnSpPr>
          <p:cNvPr id="28" name="Straight Connector 27"/>
          <p:cNvCxnSpPr/>
          <p:nvPr/>
        </p:nvCxnSpPr>
        <p:spPr>
          <a:xfrm rot="16200000" flipV="1">
            <a:off x="7704666" y="2381244"/>
            <a:ext cx="349250" cy="1005416"/>
          </a:xfrm>
          <a:prstGeom prst="line">
            <a:avLst/>
          </a:prstGeom>
          <a:ln w="28575"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 name="TextBox 5"/>
          <p:cNvSpPr txBox="1">
            <a:spLocks noChangeArrowheads="1"/>
          </p:cNvSpPr>
          <p:nvPr/>
        </p:nvSpPr>
        <p:spPr bwMode="auto">
          <a:xfrm>
            <a:off x="53788" y="1900398"/>
            <a:ext cx="2428154" cy="3307059"/>
          </a:xfrm>
          <a:prstGeom prst="rect">
            <a:avLst/>
          </a:prstGeom>
          <a:solidFill>
            <a:schemeClr val="tx1"/>
          </a:solidFill>
          <a:ln w="9525">
            <a:solidFill>
              <a:srgbClr val="FFFF00"/>
            </a:solidFill>
            <a:miter lim="800000"/>
            <a:headEnd/>
            <a:tailEnd/>
          </a:ln>
        </p:spPr>
        <p:txBody>
          <a:bodyPr wrap="square">
            <a:spAutoFit/>
          </a:bodyPr>
          <a:lstStyle/>
          <a:p>
            <a:pPr eaLnBrk="0" hangingPunct="0">
              <a:spcBef>
                <a:spcPct val="15000"/>
              </a:spcBef>
            </a:pPr>
            <a:r>
              <a:rPr lang="en-US" u="sng" dirty="0" smtClean="0">
                <a:solidFill>
                  <a:srgbClr val="92D050"/>
                </a:solidFill>
                <a:latin typeface="Arial" pitchFamily="34" charset="0"/>
                <a:ea typeface="ＭＳ Ｐゴシック" pitchFamily="-110" charset="-128"/>
                <a:cs typeface="Arial" pitchFamily="34" charset="0"/>
              </a:rPr>
              <a:t>Project equipment</a:t>
            </a:r>
            <a:endParaRPr lang="en-US" u="sng" dirty="0" smtClean="0">
              <a:solidFill>
                <a:srgbClr val="FFFF00"/>
              </a:solidFill>
              <a:latin typeface="Arial" pitchFamily="34" charset="0"/>
              <a:ea typeface="ＭＳ Ｐゴシック" pitchFamily="-110" charset="-128"/>
              <a:cs typeface="Arial" pitchFamily="34" charset="0"/>
            </a:endParaRPr>
          </a:p>
          <a:p>
            <a:pPr eaLnBrk="0" hangingPunct="0">
              <a:spcBef>
                <a:spcPct val="15000"/>
              </a:spcBef>
            </a:pPr>
            <a:r>
              <a:rPr lang="en-US" sz="1600" u="sng" dirty="0" smtClean="0">
                <a:solidFill>
                  <a:srgbClr val="FFFF00"/>
                </a:solidFill>
                <a:latin typeface="Arial" pitchFamily="34" charset="0"/>
                <a:ea typeface="ＭＳ Ｐゴシック" pitchFamily="-110" charset="-128"/>
                <a:cs typeface="Arial" pitchFamily="34" charset="0"/>
              </a:rPr>
              <a:t>Forward Detector (FD)</a:t>
            </a:r>
          </a:p>
          <a:p>
            <a:pPr lvl="1" eaLnBrk="0" hangingPunct="0">
              <a:spcBef>
                <a:spcPct val="15000"/>
              </a:spcBef>
            </a:pPr>
            <a:r>
              <a:rPr lang="en-US" sz="1400" dirty="0" smtClean="0">
                <a:solidFill>
                  <a:srgbClr val="FFFFFF"/>
                </a:solidFill>
                <a:latin typeface="Arial" pitchFamily="34" charset="0"/>
                <a:ea typeface="ＭＳ Ｐゴシック" pitchFamily="-110" charset="-128"/>
                <a:cs typeface="Arial" pitchFamily="34" charset="0"/>
              </a:rPr>
              <a:t>- </a:t>
            </a:r>
            <a:r>
              <a:rPr lang="en-US" sz="1200" dirty="0" smtClean="0">
                <a:solidFill>
                  <a:srgbClr val="FFFFFF"/>
                </a:solidFill>
                <a:latin typeface="Arial" pitchFamily="34" charset="0"/>
                <a:ea typeface="ＭＳ Ｐゴシック" pitchFamily="-110" charset="-128"/>
                <a:cs typeface="Arial" pitchFamily="34" charset="0"/>
              </a:rPr>
              <a:t>TORUS magnet (6 coils)</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a:t>
            </a:r>
            <a:r>
              <a:rPr lang="en-US" sz="1200" dirty="0" smtClean="0">
                <a:solidFill>
                  <a:srgbClr val="FFFF00"/>
                </a:solidFill>
                <a:latin typeface="Arial" pitchFamily="34" charset="0"/>
                <a:ea typeface="ＭＳ Ｐゴシック" pitchFamily="-110" charset="-128"/>
                <a:cs typeface="Arial" pitchFamily="34" charset="0"/>
              </a:rPr>
              <a:t>HT</a:t>
            </a:r>
            <a:r>
              <a:rPr lang="en-US" sz="1200" dirty="0" smtClean="0">
                <a:solidFill>
                  <a:srgbClr val="FFFFFF"/>
                </a:solidFill>
                <a:latin typeface="Arial" pitchFamily="34" charset="0"/>
                <a:ea typeface="ＭＳ Ｐゴシック" pitchFamily="-110" charset="-128"/>
                <a:cs typeface="Arial" pitchFamily="34" charset="0"/>
              </a:rPr>
              <a:t> </a:t>
            </a:r>
            <a:r>
              <a:rPr lang="en-US" sz="1200" dirty="0" smtClean="0">
                <a:solidFill>
                  <a:srgbClr val="FFFF00"/>
                </a:solidFill>
                <a:latin typeface="Arial" pitchFamily="34" charset="0"/>
                <a:ea typeface="ＭＳ Ｐゴシック" pitchFamily="-110" charset="-128"/>
                <a:cs typeface="Arial" pitchFamily="34" charset="0"/>
              </a:rPr>
              <a:t>C</a:t>
            </a:r>
            <a:r>
              <a:rPr lang="en-US" sz="1200" dirty="0" smtClean="0">
                <a:solidFill>
                  <a:srgbClr val="FFFFFF"/>
                </a:solidFill>
                <a:latin typeface="Arial" pitchFamily="34" charset="0"/>
                <a:ea typeface="ＭＳ Ｐゴシック" pitchFamily="-110" charset="-128"/>
                <a:cs typeface="Arial" pitchFamily="34" charset="0"/>
              </a:rPr>
              <a:t>herenkov </a:t>
            </a:r>
            <a:r>
              <a:rPr lang="en-US" sz="1200" dirty="0" smtClean="0">
                <a:solidFill>
                  <a:srgbClr val="FFFF00"/>
                </a:solidFill>
                <a:latin typeface="Arial" pitchFamily="34" charset="0"/>
                <a:ea typeface="ＭＳ Ｐゴシック" pitchFamily="-110" charset="-128"/>
                <a:cs typeface="Arial" pitchFamily="34" charset="0"/>
              </a:rPr>
              <a:t>C</a:t>
            </a:r>
            <a:r>
              <a:rPr lang="en-US" sz="1200" dirty="0" smtClean="0">
                <a:solidFill>
                  <a:srgbClr val="FFFFFF"/>
                </a:solidFill>
                <a:latin typeface="Arial" pitchFamily="34" charset="0"/>
                <a:ea typeface="ＭＳ Ｐゴシック" pitchFamily="-110" charset="-128"/>
                <a:cs typeface="Arial" pitchFamily="34" charset="0"/>
              </a:rPr>
              <a:t>ounter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a:t>
            </a:r>
            <a:r>
              <a:rPr lang="en-US" sz="1200" dirty="0" smtClean="0">
                <a:solidFill>
                  <a:srgbClr val="FFFF00"/>
                </a:solidFill>
                <a:latin typeface="Arial" pitchFamily="34" charset="0"/>
                <a:ea typeface="ＭＳ Ｐゴシック" pitchFamily="-110" charset="-128"/>
                <a:cs typeface="Arial" pitchFamily="34" charset="0"/>
              </a:rPr>
              <a:t>D</a:t>
            </a:r>
            <a:r>
              <a:rPr lang="en-US" sz="1200" dirty="0" smtClean="0">
                <a:solidFill>
                  <a:srgbClr val="FFFFFF"/>
                </a:solidFill>
                <a:latin typeface="Arial" pitchFamily="34" charset="0"/>
                <a:ea typeface="ＭＳ Ｐゴシック" pitchFamily="-110" charset="-128"/>
                <a:cs typeface="Arial" pitchFamily="34" charset="0"/>
              </a:rPr>
              <a:t>rift </a:t>
            </a:r>
            <a:r>
              <a:rPr lang="en-US" sz="1200" dirty="0" smtClean="0">
                <a:solidFill>
                  <a:srgbClr val="FFFF00"/>
                </a:solidFill>
                <a:latin typeface="Arial" pitchFamily="34" charset="0"/>
                <a:ea typeface="ＭＳ Ｐゴシック" pitchFamily="-110" charset="-128"/>
                <a:cs typeface="Arial" pitchFamily="34" charset="0"/>
              </a:rPr>
              <a:t>C</a:t>
            </a:r>
            <a:r>
              <a:rPr lang="en-US" sz="1200" dirty="0" smtClean="0">
                <a:solidFill>
                  <a:srgbClr val="FFFFFF"/>
                </a:solidFill>
                <a:latin typeface="Arial" pitchFamily="34" charset="0"/>
                <a:ea typeface="ＭＳ Ｐゴシック" pitchFamily="-110" charset="-128"/>
                <a:cs typeface="Arial" pitchFamily="34" charset="0"/>
              </a:rPr>
              <a:t>hamber system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a:t>
            </a:r>
            <a:r>
              <a:rPr lang="en-US" sz="1200" dirty="0" smtClean="0">
                <a:solidFill>
                  <a:srgbClr val="FFFF00"/>
                </a:solidFill>
                <a:latin typeface="Arial" pitchFamily="34" charset="0"/>
                <a:ea typeface="ＭＳ Ｐゴシック" pitchFamily="-110" charset="-128"/>
                <a:cs typeface="Arial" pitchFamily="34" charset="0"/>
              </a:rPr>
              <a:t>LT C</a:t>
            </a:r>
            <a:r>
              <a:rPr lang="en-US" sz="1200" dirty="0" smtClean="0">
                <a:solidFill>
                  <a:srgbClr val="FFFFFF"/>
                </a:solidFill>
                <a:latin typeface="Arial" pitchFamily="34" charset="0"/>
                <a:ea typeface="ＭＳ Ｐゴシック" pitchFamily="-110" charset="-128"/>
                <a:cs typeface="Arial" pitchFamily="34" charset="0"/>
              </a:rPr>
              <a:t>herenkov </a:t>
            </a:r>
            <a:r>
              <a:rPr lang="en-US" sz="1200" dirty="0" smtClean="0">
                <a:solidFill>
                  <a:srgbClr val="FFFF00"/>
                </a:solidFill>
                <a:latin typeface="Arial" pitchFamily="34" charset="0"/>
                <a:ea typeface="ＭＳ Ｐゴシック" pitchFamily="-110" charset="-128"/>
                <a:cs typeface="Arial" pitchFamily="34" charset="0"/>
              </a:rPr>
              <a:t>C</a:t>
            </a:r>
            <a:r>
              <a:rPr lang="en-US" sz="1200" dirty="0" smtClean="0">
                <a:solidFill>
                  <a:srgbClr val="FFFFFF"/>
                </a:solidFill>
                <a:latin typeface="Arial" pitchFamily="34" charset="0"/>
                <a:ea typeface="ＭＳ Ｐゴシック" pitchFamily="-110" charset="-128"/>
                <a:cs typeface="Arial" pitchFamily="34" charset="0"/>
              </a:rPr>
              <a:t>ounter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a:t>
            </a:r>
            <a:r>
              <a:rPr lang="en-US" sz="1200" dirty="0" smtClean="0">
                <a:solidFill>
                  <a:srgbClr val="FFFF00"/>
                </a:solidFill>
                <a:latin typeface="Arial" pitchFamily="34" charset="0"/>
                <a:ea typeface="ＭＳ Ｐゴシック" pitchFamily="-110" charset="-128"/>
                <a:cs typeface="Arial" pitchFamily="34" charset="0"/>
              </a:rPr>
              <a:t>F</a:t>
            </a:r>
            <a:r>
              <a:rPr lang="en-US" sz="1200" dirty="0" smtClean="0">
                <a:solidFill>
                  <a:srgbClr val="FFFFFF"/>
                </a:solidFill>
                <a:latin typeface="Arial" pitchFamily="34" charset="0"/>
                <a:ea typeface="ＭＳ Ｐゴシック" pitchFamily="-110" charset="-128"/>
                <a:cs typeface="Arial" pitchFamily="34" charset="0"/>
              </a:rPr>
              <a:t>orward </a:t>
            </a:r>
            <a:r>
              <a:rPr lang="en-US" sz="1200" dirty="0" err="1" smtClean="0">
                <a:solidFill>
                  <a:srgbClr val="FFFF00"/>
                </a:solidFill>
                <a:latin typeface="Arial" pitchFamily="34" charset="0"/>
                <a:ea typeface="ＭＳ Ｐゴシック" pitchFamily="-110" charset="-128"/>
                <a:cs typeface="Arial" pitchFamily="34" charset="0"/>
              </a:rPr>
              <a:t>ToF</a:t>
            </a:r>
            <a:r>
              <a:rPr lang="en-US" sz="1200" dirty="0" smtClean="0">
                <a:solidFill>
                  <a:srgbClr val="FFFFFF"/>
                </a:solidFill>
                <a:latin typeface="Arial" pitchFamily="34" charset="0"/>
                <a:ea typeface="ＭＳ Ｐゴシック" pitchFamily="-110" charset="-128"/>
                <a:cs typeface="Arial" pitchFamily="34" charset="0"/>
              </a:rPr>
              <a:t> system</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a:t>
            </a:r>
            <a:r>
              <a:rPr lang="en-US" sz="1200" dirty="0" smtClean="0">
                <a:solidFill>
                  <a:srgbClr val="FFFF00"/>
                </a:solidFill>
                <a:latin typeface="Arial" pitchFamily="34" charset="0"/>
                <a:ea typeface="ＭＳ Ｐゴシック" pitchFamily="-110" charset="-128"/>
                <a:cs typeface="Arial" pitchFamily="34" charset="0"/>
              </a:rPr>
              <a:t>P</a:t>
            </a:r>
            <a:r>
              <a:rPr lang="en-US" sz="1200" dirty="0" smtClean="0">
                <a:solidFill>
                  <a:srgbClr val="FFFFFF"/>
                </a:solidFill>
                <a:latin typeface="Arial" pitchFamily="34" charset="0"/>
                <a:ea typeface="ＭＳ Ｐゴシック" pitchFamily="-110" charset="-128"/>
                <a:cs typeface="Arial" pitchFamily="34" charset="0"/>
              </a:rPr>
              <a:t>re-shower </a:t>
            </a:r>
            <a:r>
              <a:rPr lang="en-US" sz="1200" dirty="0" smtClean="0">
                <a:solidFill>
                  <a:srgbClr val="FFFF00"/>
                </a:solidFill>
                <a:latin typeface="Arial" pitchFamily="34" charset="0"/>
                <a:ea typeface="ＭＳ Ｐゴシック" pitchFamily="-110" charset="-128"/>
                <a:cs typeface="Arial" pitchFamily="34" charset="0"/>
              </a:rPr>
              <a:t>Cal</a:t>
            </a:r>
            <a:r>
              <a:rPr lang="en-US" sz="1200" dirty="0" smtClean="0">
                <a:solidFill>
                  <a:srgbClr val="FFFFFF"/>
                </a:solidFill>
                <a:latin typeface="Arial" pitchFamily="34" charset="0"/>
                <a:ea typeface="ＭＳ Ｐゴシック" pitchFamily="-110" charset="-128"/>
                <a:cs typeface="Arial" pitchFamily="34" charset="0"/>
              </a:rPr>
              <a:t>orimeter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a:t>
            </a:r>
            <a:r>
              <a:rPr lang="en-US" sz="1200" dirty="0" smtClean="0">
                <a:solidFill>
                  <a:srgbClr val="FFFF00"/>
                </a:solidFill>
                <a:latin typeface="Arial" pitchFamily="34" charset="0"/>
                <a:ea typeface="ＭＳ Ｐゴシック" pitchFamily="-110" charset="-128"/>
                <a:cs typeface="Arial" pitchFamily="34" charset="0"/>
              </a:rPr>
              <a:t>E</a:t>
            </a:r>
            <a:r>
              <a:rPr lang="en-US" sz="1200" dirty="0" smtClean="0">
                <a:solidFill>
                  <a:srgbClr val="FFFFFF"/>
                </a:solidFill>
                <a:latin typeface="Arial" pitchFamily="34" charset="0"/>
                <a:ea typeface="ＭＳ Ｐゴシック" pitchFamily="-110" charset="-128"/>
                <a:cs typeface="Arial" pitchFamily="34" charset="0"/>
              </a:rPr>
              <a:t>.M. </a:t>
            </a:r>
            <a:r>
              <a:rPr lang="en-US" sz="1200" dirty="0" smtClean="0">
                <a:solidFill>
                  <a:srgbClr val="FFFF00"/>
                </a:solidFill>
                <a:latin typeface="Arial" pitchFamily="34" charset="0"/>
                <a:ea typeface="ＭＳ Ｐゴシック" pitchFamily="-110" charset="-128"/>
                <a:cs typeface="Arial" pitchFamily="34" charset="0"/>
              </a:rPr>
              <a:t>C</a:t>
            </a:r>
            <a:r>
              <a:rPr lang="en-US" sz="1200" dirty="0" smtClean="0">
                <a:solidFill>
                  <a:srgbClr val="FFFFFF"/>
                </a:solidFill>
                <a:latin typeface="Arial" pitchFamily="34" charset="0"/>
                <a:ea typeface="ＭＳ Ｐゴシック" pitchFamily="-110" charset="-128"/>
                <a:cs typeface="Arial" pitchFamily="34" charset="0"/>
              </a:rPr>
              <a:t>alorimeter  </a:t>
            </a:r>
          </a:p>
          <a:p>
            <a:pPr lvl="1" eaLnBrk="0" hangingPunct="0">
              <a:spcBef>
                <a:spcPct val="15000"/>
              </a:spcBef>
              <a:buFontTx/>
              <a:buChar char="-"/>
            </a:pPr>
            <a:endParaRPr lang="en-US" sz="1200" dirty="0" smtClean="0">
              <a:solidFill>
                <a:srgbClr val="FFFF00"/>
              </a:solidFill>
              <a:latin typeface="Arial" pitchFamily="34" charset="0"/>
              <a:ea typeface="ＭＳ Ｐゴシック" pitchFamily="-110" charset="-128"/>
              <a:cs typeface="Arial" pitchFamily="34" charset="0"/>
            </a:endParaRPr>
          </a:p>
          <a:p>
            <a:pPr eaLnBrk="0" hangingPunct="0">
              <a:spcBef>
                <a:spcPct val="15000"/>
              </a:spcBef>
            </a:pPr>
            <a:r>
              <a:rPr lang="en-US" sz="1600" dirty="0" smtClean="0">
                <a:solidFill>
                  <a:srgbClr val="FFFF00"/>
                </a:solidFill>
                <a:latin typeface="Arial" pitchFamily="34" charset="0"/>
                <a:ea typeface="ＭＳ Ｐゴシック" pitchFamily="-110" charset="-128"/>
                <a:cs typeface="Arial" pitchFamily="34" charset="0"/>
              </a:rPr>
              <a:t>   </a:t>
            </a:r>
            <a:r>
              <a:rPr lang="en-US" sz="1600" u="sng" dirty="0" smtClean="0">
                <a:solidFill>
                  <a:srgbClr val="FFFF00"/>
                </a:solidFill>
                <a:latin typeface="Arial" pitchFamily="34" charset="0"/>
                <a:ea typeface="ＭＳ Ｐゴシック" pitchFamily="-110" charset="-128"/>
                <a:cs typeface="Arial" pitchFamily="34" charset="0"/>
              </a:rPr>
              <a:t>Central Detector (CD)</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SOLENOID magnet </a:t>
            </a:r>
          </a:p>
          <a:p>
            <a:pPr lvl="1" eaLnBrk="0" hangingPunct="0">
              <a:spcBef>
                <a:spcPct val="15000"/>
              </a:spcBef>
              <a:buFontTx/>
              <a:buChar char="-"/>
            </a:pPr>
            <a:r>
              <a:rPr lang="en-US" sz="1200" dirty="0" smtClean="0">
                <a:solidFill>
                  <a:srgbClr val="FFFF00"/>
                </a:solidFill>
                <a:latin typeface="Arial" pitchFamily="34" charset="0"/>
                <a:ea typeface="ＭＳ Ｐゴシック" pitchFamily="-110" charset="-128"/>
                <a:cs typeface="Arial" pitchFamily="34" charset="0"/>
              </a:rPr>
              <a:t> S</a:t>
            </a:r>
            <a:r>
              <a:rPr lang="en-US" sz="1200" dirty="0" smtClean="0">
                <a:solidFill>
                  <a:srgbClr val="FFFFFF"/>
                </a:solidFill>
                <a:latin typeface="Arial" pitchFamily="34" charset="0"/>
                <a:ea typeface="ＭＳ Ｐゴシック" pitchFamily="-110" charset="-128"/>
                <a:cs typeface="Arial" pitchFamily="34" charset="0"/>
              </a:rPr>
              <a:t>ilicon </a:t>
            </a:r>
            <a:r>
              <a:rPr lang="en-US" sz="1200" dirty="0" smtClean="0">
                <a:solidFill>
                  <a:srgbClr val="FFFF00"/>
                </a:solidFill>
                <a:latin typeface="Arial" pitchFamily="34" charset="0"/>
                <a:ea typeface="ＭＳ Ｐゴシック" pitchFamily="-110" charset="-128"/>
                <a:cs typeface="Arial" pitchFamily="34" charset="0"/>
              </a:rPr>
              <a:t>V</a:t>
            </a:r>
            <a:r>
              <a:rPr lang="en-US" sz="1200" dirty="0" smtClean="0">
                <a:solidFill>
                  <a:srgbClr val="FFFFFF"/>
                </a:solidFill>
                <a:latin typeface="Arial" pitchFamily="34" charset="0"/>
                <a:ea typeface="ＭＳ Ｐゴシック" pitchFamily="-110" charset="-128"/>
                <a:cs typeface="Arial" pitchFamily="34" charset="0"/>
              </a:rPr>
              <a:t>ertex </a:t>
            </a:r>
            <a:r>
              <a:rPr lang="en-US" sz="1200" dirty="0" smtClean="0">
                <a:solidFill>
                  <a:srgbClr val="FFFF00"/>
                </a:solidFill>
                <a:latin typeface="Arial" pitchFamily="34" charset="0"/>
                <a:ea typeface="ＭＳ Ｐゴシック" pitchFamily="-110" charset="-128"/>
                <a:cs typeface="Arial" pitchFamily="34" charset="0"/>
              </a:rPr>
              <a:t>T</a:t>
            </a:r>
            <a:r>
              <a:rPr lang="en-US" sz="1200" dirty="0" smtClean="0">
                <a:solidFill>
                  <a:srgbClr val="FFFFFF"/>
                </a:solidFill>
                <a:latin typeface="Arial" pitchFamily="34" charset="0"/>
                <a:ea typeface="ＭＳ Ｐゴシック" pitchFamily="-110" charset="-128"/>
                <a:cs typeface="Arial" pitchFamily="34" charset="0"/>
              </a:rPr>
              <a:t>racker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a:t>
            </a:r>
            <a:r>
              <a:rPr lang="en-US" sz="1200" dirty="0" smtClean="0">
                <a:solidFill>
                  <a:srgbClr val="FFFF00"/>
                </a:solidFill>
                <a:latin typeface="Arial" pitchFamily="34" charset="0"/>
                <a:ea typeface="ＭＳ Ｐゴシック" pitchFamily="-110" charset="-128"/>
                <a:cs typeface="Arial" pitchFamily="34" charset="0"/>
              </a:rPr>
              <a:t>C</a:t>
            </a:r>
            <a:r>
              <a:rPr lang="en-US" sz="1200" dirty="0" smtClean="0">
                <a:solidFill>
                  <a:srgbClr val="FFFFFF"/>
                </a:solidFill>
                <a:latin typeface="Arial" pitchFamily="34" charset="0"/>
                <a:ea typeface="ＭＳ Ｐゴシック" pitchFamily="-110" charset="-128"/>
                <a:cs typeface="Arial" pitchFamily="34" charset="0"/>
              </a:rPr>
              <a:t>entral </a:t>
            </a:r>
            <a:r>
              <a:rPr lang="en-US" sz="1200" dirty="0" err="1">
                <a:solidFill>
                  <a:srgbClr val="FFFF00"/>
                </a:solidFill>
                <a:latin typeface="Arial" pitchFamily="34" charset="0"/>
                <a:ea typeface="ＭＳ Ｐゴシック" pitchFamily="-110" charset="-128"/>
                <a:cs typeface="Arial" pitchFamily="34" charset="0"/>
              </a:rPr>
              <a:t>ToF</a:t>
            </a:r>
            <a:r>
              <a:rPr lang="en-US" sz="1200" dirty="0">
                <a:solidFill>
                  <a:srgbClr val="FFFFFF"/>
                </a:solidFill>
                <a:latin typeface="Arial" pitchFamily="34" charset="0"/>
                <a:ea typeface="ＭＳ Ｐゴシック" pitchFamily="-110" charset="-128"/>
                <a:cs typeface="Arial" pitchFamily="34" charset="0"/>
              </a:rPr>
              <a:t> </a:t>
            </a:r>
            <a:r>
              <a:rPr lang="en-US" sz="1200" dirty="0" smtClean="0">
                <a:solidFill>
                  <a:srgbClr val="FFFFFF"/>
                </a:solidFill>
                <a:latin typeface="Arial" pitchFamily="34" charset="0"/>
                <a:ea typeface="ＭＳ Ｐゴシック" pitchFamily="-110" charset="-128"/>
                <a:cs typeface="Arial" pitchFamily="34" charset="0"/>
              </a:rPr>
              <a:t>system</a:t>
            </a:r>
            <a:endParaRPr lang="en-US" sz="1200" dirty="0" smtClean="0">
              <a:solidFill>
                <a:schemeClr val="bg1"/>
              </a:solidFill>
              <a:latin typeface="Arial" pitchFamily="34" charset="0"/>
              <a:ea typeface="ＭＳ Ｐゴシック" pitchFamily="-110" charset="-128"/>
              <a:cs typeface="Arial" pitchFamily="34" charset="0"/>
            </a:endParaRPr>
          </a:p>
        </p:txBody>
      </p:sp>
      <p:sp>
        <p:nvSpPr>
          <p:cNvPr id="8" name="Title 7"/>
          <p:cNvSpPr>
            <a:spLocks noGrp="1"/>
          </p:cNvSpPr>
          <p:nvPr>
            <p:ph type="title"/>
          </p:nvPr>
        </p:nvSpPr>
        <p:spPr>
          <a:xfrm>
            <a:off x="0" y="148622"/>
            <a:ext cx="9144000" cy="397933"/>
          </a:xfrm>
        </p:spPr>
        <p:txBody>
          <a:bodyPr/>
          <a:lstStyle/>
          <a:p>
            <a:r>
              <a:rPr lang="en-US" dirty="0" smtClean="0"/>
              <a:t>CLAS12 Schematic</a:t>
            </a:r>
            <a:endParaRPr lang="en-US" dirty="0"/>
          </a:p>
        </p:txBody>
      </p:sp>
    </p:spTree>
    <p:extLst>
      <p:ext uri="{BB962C8B-B14F-4D97-AF65-F5344CB8AC3E}">
        <p14:creationId xmlns:p14="http://schemas.microsoft.com/office/powerpoint/2010/main" val="11122084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517" y="847724"/>
            <a:ext cx="6937982" cy="555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0" y="194726"/>
            <a:ext cx="9144000" cy="397933"/>
          </a:xfrm>
        </p:spPr>
        <p:txBody>
          <a:bodyPr/>
          <a:lstStyle/>
          <a:p>
            <a:r>
              <a:rPr lang="en-US" dirty="0" smtClean="0"/>
              <a:t>Hall B Schedule (as of Aug 2015)</a:t>
            </a:r>
            <a:endParaRPr lang="en-US" sz="2800" dirty="0"/>
          </a:p>
        </p:txBody>
      </p:sp>
      <p:grpSp>
        <p:nvGrpSpPr>
          <p:cNvPr id="6" name="Group 5"/>
          <p:cNvGrpSpPr/>
          <p:nvPr/>
        </p:nvGrpSpPr>
        <p:grpSpPr>
          <a:xfrm>
            <a:off x="5757481" y="2411435"/>
            <a:ext cx="2682551" cy="760390"/>
            <a:chOff x="6844038" y="2493431"/>
            <a:chExt cx="2682551" cy="760390"/>
          </a:xfrm>
        </p:grpSpPr>
        <p:sp>
          <p:nvSpPr>
            <p:cNvPr id="7" name="Right Brace 6"/>
            <p:cNvSpPr/>
            <p:nvPr/>
          </p:nvSpPr>
          <p:spPr bwMode="auto">
            <a:xfrm>
              <a:off x="6844038" y="2493431"/>
              <a:ext cx="244696" cy="760390"/>
            </a:xfrm>
            <a:prstGeom prst="rightBrac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en-US" sz="3200" b="1" smtClean="0">
                <a:solidFill>
                  <a:prstClr val="black"/>
                </a:solidFill>
                <a:latin typeface="Times New Roman" pitchFamily="18" charset="0"/>
              </a:endParaRPr>
            </a:p>
          </p:txBody>
        </p:sp>
        <p:sp>
          <p:nvSpPr>
            <p:cNvPr id="8" name="TextBox 7"/>
            <p:cNvSpPr txBox="1"/>
            <p:nvPr/>
          </p:nvSpPr>
          <p:spPr>
            <a:xfrm>
              <a:off x="7161711" y="2686258"/>
              <a:ext cx="2364878" cy="276999"/>
            </a:xfrm>
            <a:prstGeom prst="rect">
              <a:avLst/>
            </a:prstGeom>
            <a:solidFill>
              <a:schemeClr val="bg1">
                <a:lumMod val="85000"/>
              </a:schemeClr>
            </a:solidFill>
            <a:ln>
              <a:solidFill>
                <a:schemeClr val="tx1"/>
              </a:solidFill>
            </a:ln>
          </p:spPr>
          <p:txBody>
            <a:bodyPr wrap="none" rtlCol="0">
              <a:spAutoFit/>
            </a:bodyPr>
            <a:lstStyle/>
            <a:p>
              <a:pPr algn="ctr" defTabSz="914400"/>
              <a:r>
                <a:rPr lang="en-US" sz="1200" b="1" dirty="0" smtClean="0">
                  <a:solidFill>
                    <a:srgbClr val="FF0000"/>
                  </a:solidFill>
                </a:rPr>
                <a:t>Torus Assembly, Install + Test</a:t>
              </a:r>
              <a:endParaRPr lang="en-US" sz="1200" b="1" dirty="0">
                <a:solidFill>
                  <a:srgbClr val="FF0000"/>
                </a:solidFill>
              </a:endParaRPr>
            </a:p>
          </p:txBody>
        </p:sp>
      </p:grpSp>
      <p:grpSp>
        <p:nvGrpSpPr>
          <p:cNvPr id="9" name="Group 8"/>
          <p:cNvGrpSpPr/>
          <p:nvPr/>
        </p:nvGrpSpPr>
        <p:grpSpPr>
          <a:xfrm>
            <a:off x="6650101" y="3787251"/>
            <a:ext cx="2047106" cy="285478"/>
            <a:chOff x="7268344" y="3971604"/>
            <a:chExt cx="2047106" cy="285478"/>
          </a:xfrm>
        </p:grpSpPr>
        <p:sp>
          <p:nvSpPr>
            <p:cNvPr id="10" name="Right Brace 9"/>
            <p:cNvSpPr/>
            <p:nvPr/>
          </p:nvSpPr>
          <p:spPr bwMode="auto">
            <a:xfrm>
              <a:off x="7268344" y="3973746"/>
              <a:ext cx="195328" cy="283336"/>
            </a:xfrm>
            <a:prstGeom prst="rightBrac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en-US" sz="3200" b="1" smtClean="0">
                <a:solidFill>
                  <a:prstClr val="black"/>
                </a:solidFill>
                <a:latin typeface="Times New Roman" pitchFamily="18" charset="0"/>
              </a:endParaRPr>
            </a:p>
          </p:txBody>
        </p:sp>
        <p:sp>
          <p:nvSpPr>
            <p:cNvPr id="11" name="TextBox 10"/>
            <p:cNvSpPr txBox="1"/>
            <p:nvPr/>
          </p:nvSpPr>
          <p:spPr>
            <a:xfrm>
              <a:off x="7508737" y="3971604"/>
              <a:ext cx="1806713" cy="276999"/>
            </a:xfrm>
            <a:prstGeom prst="rect">
              <a:avLst/>
            </a:prstGeom>
            <a:solidFill>
              <a:schemeClr val="bg1">
                <a:lumMod val="85000"/>
              </a:schemeClr>
            </a:solidFill>
            <a:ln>
              <a:solidFill>
                <a:schemeClr val="tx1"/>
              </a:solidFill>
            </a:ln>
          </p:spPr>
          <p:txBody>
            <a:bodyPr wrap="none" rtlCol="0">
              <a:spAutoFit/>
            </a:bodyPr>
            <a:lstStyle/>
            <a:p>
              <a:pPr algn="ctr" defTabSz="914400"/>
              <a:r>
                <a:rPr lang="en-US" sz="1200" b="1" dirty="0">
                  <a:solidFill>
                    <a:srgbClr val="FF0000"/>
                  </a:solidFill>
                </a:rPr>
                <a:t>Solenoid</a:t>
              </a:r>
              <a:r>
                <a:rPr lang="en-US" sz="1200" b="1" dirty="0" smtClean="0">
                  <a:solidFill>
                    <a:srgbClr val="FF0000"/>
                  </a:solidFill>
                </a:rPr>
                <a:t> </a:t>
              </a:r>
              <a:r>
                <a:rPr lang="en-US" sz="1200" b="1" dirty="0">
                  <a:solidFill>
                    <a:srgbClr val="FF0000"/>
                  </a:solidFill>
                </a:rPr>
                <a:t>Install</a:t>
              </a:r>
              <a:r>
                <a:rPr lang="en-US" sz="1200" b="1" dirty="0" smtClean="0">
                  <a:solidFill>
                    <a:srgbClr val="FF0000"/>
                  </a:solidFill>
                </a:rPr>
                <a:t> + Test</a:t>
              </a:r>
              <a:endParaRPr lang="en-US" sz="1200" b="1" dirty="0">
                <a:solidFill>
                  <a:srgbClr val="FF0000"/>
                </a:solidFill>
              </a:endParaRPr>
            </a:p>
          </p:txBody>
        </p:sp>
      </p:grpSp>
    </p:spTree>
    <p:extLst>
      <p:ext uri="{BB962C8B-B14F-4D97-AF65-F5344CB8AC3E}">
        <p14:creationId xmlns:p14="http://schemas.microsoft.com/office/powerpoint/2010/main" val="19308886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26124"/>
            <a:ext cx="9144000" cy="642471"/>
          </a:xfrm>
        </p:spPr>
        <p:txBody>
          <a:bodyPr rtlCol="0">
            <a:normAutofit/>
          </a:bodyPr>
          <a:lstStyle/>
          <a:p>
            <a:pPr fontAlgn="auto">
              <a:spcAft>
                <a:spcPts val="0"/>
              </a:spcAft>
              <a:defRPr/>
            </a:pPr>
            <a:r>
              <a:rPr lang="en-US" dirty="0">
                <a:ln>
                  <a:prstDash val="solid"/>
                </a:ln>
              </a:rPr>
              <a:t>Hall </a:t>
            </a:r>
            <a:r>
              <a:rPr lang="en-US" dirty="0" smtClean="0">
                <a:ln>
                  <a:prstDash val="solid"/>
                </a:ln>
              </a:rPr>
              <a:t>B</a:t>
            </a:r>
            <a:r>
              <a:rPr lang="en-US" dirty="0">
                <a:ln>
                  <a:prstDash val="solid"/>
                </a:ln>
              </a:rPr>
              <a:t> </a:t>
            </a:r>
            <a:r>
              <a:rPr lang="en-US" dirty="0" smtClean="0">
                <a:ln>
                  <a:prstDash val="solid"/>
                </a:ln>
              </a:rPr>
              <a:t>Status</a:t>
            </a:r>
            <a:endParaRPr lang="en-US" b="0" dirty="0">
              <a:ln>
                <a:prstDash val="solid"/>
              </a:ln>
              <a:latin typeface="+mn-lt"/>
            </a:endParaRPr>
          </a:p>
        </p:txBody>
      </p:sp>
      <p:sp>
        <p:nvSpPr>
          <p:cNvPr id="335" name="TextBox 334"/>
          <p:cNvSpPr txBox="1"/>
          <p:nvPr/>
        </p:nvSpPr>
        <p:spPr>
          <a:xfrm>
            <a:off x="381000" y="3886200"/>
            <a:ext cx="16764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336" name="TextBox 335"/>
          <p:cNvSpPr txBox="1"/>
          <p:nvPr/>
        </p:nvSpPr>
        <p:spPr>
          <a:xfrm>
            <a:off x="381000" y="990600"/>
            <a:ext cx="11430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4" name="Rectangle 3"/>
          <p:cNvSpPr/>
          <p:nvPr/>
        </p:nvSpPr>
        <p:spPr>
          <a:xfrm>
            <a:off x="4601882" y="914400"/>
            <a:ext cx="4542118" cy="5262979"/>
          </a:xfrm>
          <a:prstGeom prst="rect">
            <a:avLst/>
          </a:prstGeom>
        </p:spPr>
        <p:txBody>
          <a:bodyPr wrap="square">
            <a:spAutoFit/>
          </a:bodyPr>
          <a:lstStyle/>
          <a:p>
            <a:pPr marL="342900" indent="-342900">
              <a:lnSpc>
                <a:spcPct val="80000"/>
              </a:lnSpc>
              <a:spcBef>
                <a:spcPct val="20000"/>
              </a:spcBef>
              <a:buFont typeface="Wingdings" pitchFamily="-110" charset="2"/>
              <a:buChar char="§"/>
            </a:pPr>
            <a:r>
              <a:rPr lang="en-US" sz="2000" b="1" dirty="0" smtClean="0">
                <a:solidFill>
                  <a:srgbClr val="000090"/>
                </a:solidFill>
                <a:cs typeface="Calibri"/>
              </a:rPr>
              <a:t>Detectors</a:t>
            </a:r>
            <a:endParaRPr lang="en-US" sz="2000" b="1" dirty="0">
              <a:solidFill>
                <a:srgbClr val="000090"/>
              </a:solidFill>
              <a:cs typeface="Calibri"/>
            </a:endParaRPr>
          </a:p>
          <a:p>
            <a:pPr marL="800100" lvl="1" indent="-342900">
              <a:lnSpc>
                <a:spcPct val="80000"/>
              </a:lnSpc>
              <a:spcBef>
                <a:spcPct val="20000"/>
              </a:spcBef>
              <a:buFont typeface="Wingdings" pitchFamily="-110" charset="2"/>
              <a:buChar char="§"/>
            </a:pPr>
            <a:r>
              <a:rPr lang="en-US" sz="2000" dirty="0">
                <a:solidFill>
                  <a:srgbClr val="000090"/>
                </a:solidFill>
                <a:cs typeface="Calibri"/>
              </a:rPr>
              <a:t>CLAS12 detectors are complete or in final phase of </a:t>
            </a:r>
            <a:r>
              <a:rPr lang="en-US" sz="2000" dirty="0" smtClean="0">
                <a:solidFill>
                  <a:srgbClr val="000090"/>
                </a:solidFill>
                <a:cs typeface="Calibri"/>
              </a:rPr>
              <a:t>construction</a:t>
            </a:r>
            <a:r>
              <a:rPr lang="en-US" sz="2000" dirty="0">
                <a:solidFill>
                  <a:srgbClr val="000090"/>
                </a:solidFill>
                <a:cs typeface="Calibri"/>
              </a:rPr>
              <a:t> </a:t>
            </a:r>
            <a:r>
              <a:rPr lang="en-US" sz="2000" dirty="0" smtClean="0">
                <a:solidFill>
                  <a:srgbClr val="000090"/>
                </a:solidFill>
                <a:cs typeface="Calibri"/>
              </a:rPr>
              <a:t>(LTCC).</a:t>
            </a:r>
          </a:p>
          <a:p>
            <a:pPr marL="800100" lvl="1" indent="-342900">
              <a:lnSpc>
                <a:spcPct val="80000"/>
              </a:lnSpc>
              <a:spcBef>
                <a:spcPct val="20000"/>
              </a:spcBef>
              <a:buFont typeface="Wingdings" pitchFamily="-110" charset="2"/>
              <a:buChar char="§"/>
            </a:pPr>
            <a:r>
              <a:rPr lang="en-US" sz="2000" dirty="0">
                <a:solidFill>
                  <a:srgbClr val="000090"/>
                </a:solidFill>
                <a:cs typeface="Calibri"/>
              </a:rPr>
              <a:t>Forward </a:t>
            </a:r>
            <a:r>
              <a:rPr lang="en-US" sz="2000" dirty="0" smtClean="0">
                <a:solidFill>
                  <a:srgbClr val="000090"/>
                </a:solidFill>
                <a:cs typeface="Calibri"/>
              </a:rPr>
              <a:t>Carriage: FTOF1a</a:t>
            </a:r>
            <a:r>
              <a:rPr lang="en-US" sz="2000" dirty="0">
                <a:solidFill>
                  <a:srgbClr val="000090"/>
                </a:solidFill>
                <a:cs typeface="Calibri"/>
              </a:rPr>
              <a:t>, FTOF1b, PCAL and EC essentially operational 2+ years prior to scheduled beam commissioning</a:t>
            </a:r>
            <a:r>
              <a:rPr lang="en-US" sz="2000" dirty="0" smtClean="0">
                <a:solidFill>
                  <a:srgbClr val="000090"/>
                </a:solidFill>
                <a:cs typeface="Calibri"/>
              </a:rPr>
              <a:t>.</a:t>
            </a:r>
          </a:p>
          <a:p>
            <a:pPr marL="342900" indent="-342900">
              <a:lnSpc>
                <a:spcPct val="80000"/>
              </a:lnSpc>
              <a:spcBef>
                <a:spcPct val="20000"/>
              </a:spcBef>
              <a:buFont typeface="Wingdings" pitchFamily="-110" charset="2"/>
              <a:buChar char="§"/>
            </a:pPr>
            <a:r>
              <a:rPr lang="en-US" sz="2000" b="1" dirty="0" smtClean="0">
                <a:solidFill>
                  <a:srgbClr val="000090"/>
                </a:solidFill>
                <a:cs typeface="Calibri"/>
              </a:rPr>
              <a:t>Magnets</a:t>
            </a:r>
            <a:endParaRPr lang="en-US" sz="2000" b="1" dirty="0">
              <a:solidFill>
                <a:srgbClr val="000090"/>
              </a:solidFill>
              <a:cs typeface="Calibri"/>
            </a:endParaRPr>
          </a:p>
          <a:p>
            <a:pPr marL="800100" lvl="1" indent="-342900">
              <a:lnSpc>
                <a:spcPct val="80000"/>
              </a:lnSpc>
              <a:spcBef>
                <a:spcPct val="20000"/>
              </a:spcBef>
              <a:buFont typeface="Wingdings" pitchFamily="-110" charset="2"/>
              <a:buChar char="§"/>
            </a:pPr>
            <a:r>
              <a:rPr lang="en-US" sz="2000" dirty="0">
                <a:solidFill>
                  <a:srgbClr val="000090"/>
                </a:solidFill>
                <a:cs typeface="Calibri"/>
              </a:rPr>
              <a:t>All Torus coils mounted to spit and connected through hex beams. </a:t>
            </a:r>
          </a:p>
          <a:p>
            <a:pPr marL="800100" lvl="1" indent="-342900">
              <a:lnSpc>
                <a:spcPct val="80000"/>
              </a:lnSpc>
              <a:spcBef>
                <a:spcPct val="20000"/>
              </a:spcBef>
              <a:buFont typeface="Wingdings" pitchFamily="-110" charset="2"/>
              <a:buChar char="§"/>
            </a:pPr>
            <a:r>
              <a:rPr lang="en-US" sz="2000" dirty="0">
                <a:solidFill>
                  <a:srgbClr val="000090"/>
                </a:solidFill>
                <a:cs typeface="Calibri"/>
              </a:rPr>
              <a:t>Solenoid coil </a:t>
            </a:r>
            <a:r>
              <a:rPr lang="en-US" sz="2000" dirty="0" smtClean="0">
                <a:solidFill>
                  <a:srgbClr val="000090"/>
                </a:solidFill>
                <a:cs typeface="Calibri"/>
              </a:rPr>
              <a:t>#4 </a:t>
            </a:r>
            <a:r>
              <a:rPr lang="en-US" sz="2000" dirty="0">
                <a:solidFill>
                  <a:srgbClr val="000090"/>
                </a:solidFill>
                <a:cs typeface="Calibri"/>
              </a:rPr>
              <a:t>winding completed – </a:t>
            </a:r>
            <a:r>
              <a:rPr lang="en-US" sz="2000" dirty="0">
                <a:solidFill>
                  <a:srgbClr val="FF0000"/>
                </a:solidFill>
                <a:cs typeface="Calibri"/>
              </a:rPr>
              <a:t>on critical </a:t>
            </a:r>
            <a:r>
              <a:rPr lang="en-US" sz="2000" dirty="0" smtClean="0">
                <a:solidFill>
                  <a:srgbClr val="FF0000"/>
                </a:solidFill>
                <a:cs typeface="Calibri"/>
              </a:rPr>
              <a:t>path</a:t>
            </a:r>
            <a:r>
              <a:rPr lang="en-US" sz="2000" dirty="0" smtClean="0">
                <a:solidFill>
                  <a:srgbClr val="000090"/>
                </a:solidFill>
                <a:cs typeface="Calibri"/>
              </a:rPr>
              <a:t>.</a:t>
            </a:r>
          </a:p>
          <a:p>
            <a:pPr marL="342900" indent="-342900">
              <a:lnSpc>
                <a:spcPct val="80000"/>
              </a:lnSpc>
              <a:spcBef>
                <a:spcPct val="20000"/>
              </a:spcBef>
              <a:buFont typeface="Wingdings" pitchFamily="-110" charset="2"/>
              <a:buChar char="§"/>
            </a:pPr>
            <a:r>
              <a:rPr lang="en-US" sz="2000" b="1" dirty="0" smtClean="0">
                <a:solidFill>
                  <a:srgbClr val="000090"/>
                </a:solidFill>
                <a:cs typeface="Calibri"/>
              </a:rPr>
              <a:t>Software</a:t>
            </a:r>
            <a:endParaRPr lang="en-US" sz="2000" b="1" dirty="0">
              <a:solidFill>
                <a:srgbClr val="000090"/>
              </a:solidFill>
              <a:cs typeface="Calibri"/>
            </a:endParaRPr>
          </a:p>
          <a:p>
            <a:pPr marL="800100" lvl="1" indent="-342900">
              <a:lnSpc>
                <a:spcPct val="80000"/>
              </a:lnSpc>
              <a:spcBef>
                <a:spcPct val="20000"/>
              </a:spcBef>
              <a:buFont typeface="Wingdings" pitchFamily="-110" charset="2"/>
              <a:buChar char="§"/>
            </a:pPr>
            <a:r>
              <a:rPr lang="en-US" sz="2000" dirty="0">
                <a:solidFill>
                  <a:srgbClr val="000090"/>
                </a:solidFill>
                <a:cs typeface="Calibri"/>
              </a:rPr>
              <a:t>Offline software released,</a:t>
            </a:r>
            <a:r>
              <a:rPr lang="en-US" sz="2000" dirty="0">
                <a:solidFill>
                  <a:srgbClr val="00D001"/>
                </a:solidFill>
                <a:cs typeface="Calibri"/>
              </a:rPr>
              <a:t> </a:t>
            </a:r>
            <a:r>
              <a:rPr lang="en-US" sz="2000" dirty="0">
                <a:solidFill>
                  <a:srgbClr val="000090"/>
                </a:solidFill>
                <a:cs typeface="Calibri"/>
              </a:rPr>
              <a:t>validation of reconstruction code using cosmic rays. </a:t>
            </a:r>
          </a:p>
          <a:p>
            <a:pPr marL="342900" indent="-342900">
              <a:lnSpc>
                <a:spcPct val="80000"/>
              </a:lnSpc>
              <a:spcBef>
                <a:spcPct val="20000"/>
              </a:spcBef>
              <a:buFont typeface="Wingdings" pitchFamily="-110" charset="2"/>
              <a:buChar char="§"/>
            </a:pPr>
            <a:r>
              <a:rPr lang="en-US" sz="2000" b="1" dirty="0" smtClean="0">
                <a:solidFill>
                  <a:srgbClr val="000090"/>
                </a:solidFill>
                <a:cs typeface="Calibri"/>
              </a:rPr>
              <a:t>1</a:t>
            </a:r>
            <a:r>
              <a:rPr lang="en-US" sz="2000" b="1" baseline="30000" dirty="0" smtClean="0">
                <a:solidFill>
                  <a:srgbClr val="000090"/>
                </a:solidFill>
                <a:cs typeface="Calibri"/>
              </a:rPr>
              <a:t>st</a:t>
            </a:r>
            <a:r>
              <a:rPr lang="en-US" sz="2000" b="1" dirty="0" smtClean="0">
                <a:solidFill>
                  <a:srgbClr val="000090"/>
                </a:solidFill>
                <a:cs typeface="Calibri"/>
              </a:rPr>
              <a:t> </a:t>
            </a:r>
            <a:r>
              <a:rPr lang="en-US" sz="2000" b="1" dirty="0">
                <a:solidFill>
                  <a:srgbClr val="000090"/>
                </a:solidFill>
                <a:cs typeface="Calibri"/>
              </a:rPr>
              <a:t>Workshop on preparation of first CLAS12 physics experiment  </a:t>
            </a:r>
          </a:p>
        </p:txBody>
      </p:sp>
      <p:grpSp>
        <p:nvGrpSpPr>
          <p:cNvPr id="9" name="Group 8"/>
          <p:cNvGrpSpPr/>
          <p:nvPr/>
        </p:nvGrpSpPr>
        <p:grpSpPr>
          <a:xfrm>
            <a:off x="94412" y="1125069"/>
            <a:ext cx="4320000" cy="4320000"/>
            <a:chOff x="5804504" y="3129576"/>
            <a:chExt cx="3556953" cy="3556953"/>
          </a:xfrm>
        </p:grpSpPr>
        <p:pic>
          <p:nvPicPr>
            <p:cNvPr id="10" name="Picture 9"/>
            <p:cNvPicPr>
              <a:picLocks noChangeAspect="1"/>
            </p:cNvPicPr>
            <p:nvPr/>
          </p:nvPicPr>
          <p:blipFill>
            <a:blip r:embed="rId3"/>
            <a:stretch>
              <a:fillRect/>
            </a:stretch>
          </p:blipFill>
          <p:spPr>
            <a:xfrm>
              <a:off x="5804504" y="3129576"/>
              <a:ext cx="3556953" cy="3556953"/>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5806461" y="6347037"/>
              <a:ext cx="1175121" cy="338554"/>
            </a:xfrm>
            <a:prstGeom prst="rect">
              <a:avLst/>
            </a:prstGeom>
            <a:solidFill>
              <a:srgbClr val="E46C0A"/>
            </a:solidFill>
          </p:spPr>
          <p:txBody>
            <a:bodyPr wrap="none" rtlCol="0">
              <a:spAutoFit/>
            </a:bodyPr>
            <a:lstStyle/>
            <a:p>
              <a:r>
                <a:rPr lang="en-US" sz="1600" dirty="0" smtClean="0">
                  <a:solidFill>
                    <a:srgbClr val="FFFF00"/>
                  </a:solidFill>
                </a:rPr>
                <a:t>10/15/2015</a:t>
              </a:r>
              <a:endParaRPr lang="en-US" sz="1600" dirty="0">
                <a:solidFill>
                  <a:srgbClr val="FFFF00"/>
                </a:solidFill>
              </a:endParaRPr>
            </a:p>
          </p:txBody>
        </p:sp>
      </p:grpSp>
      <p:cxnSp>
        <p:nvCxnSpPr>
          <p:cNvPr id="5" name="Straight Arrow Connector 4"/>
          <p:cNvCxnSpPr/>
          <p:nvPr/>
        </p:nvCxnSpPr>
        <p:spPr>
          <a:xfrm flipH="1">
            <a:off x="3526117" y="2002118"/>
            <a:ext cx="1583764" cy="1135529"/>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4" name="Straight Arrow Connector 13"/>
          <p:cNvCxnSpPr/>
          <p:nvPr/>
        </p:nvCxnSpPr>
        <p:spPr>
          <a:xfrm flipH="1">
            <a:off x="3720353" y="3331882"/>
            <a:ext cx="1374588" cy="95442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557705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5" name="Rectangle 3"/>
          <p:cNvSpPr>
            <a:spLocks noGrp="1" noChangeArrowheads="1"/>
          </p:cNvSpPr>
          <p:nvPr>
            <p:ph type="title"/>
          </p:nvPr>
        </p:nvSpPr>
        <p:spPr>
          <a:xfrm>
            <a:off x="0" y="154379"/>
            <a:ext cx="9144000" cy="584791"/>
          </a:xfrm>
        </p:spPr>
        <p:txBody>
          <a:bodyPr/>
          <a:lstStyle/>
          <a:p>
            <a:r>
              <a:rPr lang="en-US" dirty="0" smtClean="0"/>
              <a:t>CIVIL</a:t>
            </a:r>
            <a:r>
              <a:rPr lang="en-US" dirty="0"/>
              <a:t> </a:t>
            </a:r>
            <a:r>
              <a:rPr lang="en-US" dirty="0" smtClean="0"/>
              <a:t>Construction: 100% Complete</a:t>
            </a:r>
            <a:endParaRPr lang="en-US" dirty="0"/>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43662" y="2299995"/>
            <a:ext cx="2384383" cy="317917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3111" y="2685385"/>
            <a:ext cx="3725049" cy="2793787"/>
          </a:xfrm>
          <a:prstGeom prst="rect">
            <a:avLst/>
          </a:prstGeom>
        </p:spPr>
      </p:pic>
      <p:sp>
        <p:nvSpPr>
          <p:cNvPr id="6" name="TextBox 5"/>
          <p:cNvSpPr txBox="1"/>
          <p:nvPr/>
        </p:nvSpPr>
        <p:spPr>
          <a:xfrm>
            <a:off x="1134905" y="5589618"/>
            <a:ext cx="4110958" cy="369332"/>
          </a:xfrm>
          <a:prstGeom prst="rect">
            <a:avLst/>
          </a:prstGeom>
          <a:solidFill>
            <a:schemeClr val="bg1"/>
          </a:solidFill>
        </p:spPr>
        <p:txBody>
          <a:bodyPr wrap="square" rtlCol="0">
            <a:spAutoFit/>
          </a:bodyPr>
          <a:lstStyle/>
          <a:p>
            <a:pPr algn="l"/>
            <a:r>
              <a:rPr lang="en-US" sz="1800" dirty="0" smtClean="0">
                <a:solidFill>
                  <a:srgbClr val="008000"/>
                </a:solidFill>
                <a:latin typeface="Arial Narrow" pitchFamily="34" charset="0"/>
              </a:rPr>
              <a:t>Installation of chilled beams in the tunnel arcs.</a:t>
            </a:r>
          </a:p>
        </p:txBody>
      </p:sp>
      <p:sp>
        <p:nvSpPr>
          <p:cNvPr id="8" name="TextBox 7"/>
          <p:cNvSpPr txBox="1"/>
          <p:nvPr/>
        </p:nvSpPr>
        <p:spPr>
          <a:xfrm>
            <a:off x="228188" y="960504"/>
            <a:ext cx="6118823" cy="1261884"/>
          </a:xfrm>
          <a:prstGeom prst="rect">
            <a:avLst/>
          </a:prstGeom>
          <a:solidFill>
            <a:schemeClr val="bg1"/>
          </a:solidFill>
        </p:spPr>
        <p:txBody>
          <a:bodyPr wrap="square" rtlCol="0">
            <a:spAutoFit/>
          </a:bodyPr>
          <a:lstStyle/>
          <a:p>
            <a:pPr algn="l"/>
            <a:r>
              <a:rPr lang="en-US" sz="2200" b="1" u="sng" dirty="0" smtClean="0">
                <a:solidFill>
                  <a:srgbClr val="008000"/>
                </a:solidFill>
                <a:latin typeface="Arial Narrow" pitchFamily="34" charset="0"/>
              </a:rPr>
              <a:t>FY2015 Utilities Work:</a:t>
            </a:r>
          </a:p>
          <a:p>
            <a:pPr marL="285750" indent="-285750">
              <a:buFont typeface="Arial" panose="020B0604020202020204" pitchFamily="34" charset="0"/>
              <a:buChar char="•"/>
            </a:pPr>
            <a:r>
              <a:rPr lang="en-US" dirty="0">
                <a:solidFill>
                  <a:srgbClr val="008000"/>
                </a:solidFill>
                <a:latin typeface="Arial Narrow" pitchFamily="34" charset="0"/>
              </a:rPr>
              <a:t>Backup cooling towers were commissioned in Spring 2015</a:t>
            </a:r>
            <a:r>
              <a:rPr lang="en-US" dirty="0" smtClean="0">
                <a:solidFill>
                  <a:srgbClr val="008000"/>
                </a:solidFill>
                <a:latin typeface="Arial Narrow" pitchFamily="34" charset="0"/>
              </a:rPr>
              <a:t>.</a:t>
            </a:r>
            <a:endParaRPr lang="en-US" sz="1800" dirty="0" smtClean="0">
              <a:solidFill>
                <a:srgbClr val="008000"/>
              </a:solidFill>
              <a:latin typeface="Arial Narrow" pitchFamily="34" charset="0"/>
            </a:endParaRPr>
          </a:p>
          <a:p>
            <a:pPr marL="285750" indent="-285750" algn="l">
              <a:buFont typeface="Arial" panose="020B0604020202020204" pitchFamily="34" charset="0"/>
              <a:buChar char="•"/>
            </a:pPr>
            <a:r>
              <a:rPr lang="en-US" sz="1800" dirty="0" smtClean="0">
                <a:solidFill>
                  <a:srgbClr val="008000"/>
                </a:solidFill>
                <a:latin typeface="Arial Narrow" pitchFamily="34" charset="0"/>
              </a:rPr>
              <a:t>Tunnel AC finished Summer 2015 </a:t>
            </a:r>
          </a:p>
          <a:p>
            <a:pPr algn="l"/>
            <a:endParaRPr lang="en-US" sz="1800" dirty="0" smtClean="0">
              <a:solidFill>
                <a:srgbClr val="008000"/>
              </a:solidFill>
              <a:latin typeface="Arial Narrow" pitchFamily="34" charset="0"/>
            </a:endParaRPr>
          </a:p>
        </p:txBody>
      </p:sp>
      <p:sp>
        <p:nvSpPr>
          <p:cNvPr id="2" name="TextBox 1"/>
          <p:cNvSpPr txBox="1"/>
          <p:nvPr/>
        </p:nvSpPr>
        <p:spPr>
          <a:xfrm>
            <a:off x="7566212" y="956804"/>
            <a:ext cx="1469633" cy="369332"/>
          </a:xfrm>
          <a:prstGeom prst="rect">
            <a:avLst/>
          </a:prstGeom>
          <a:solidFill>
            <a:srgbClr val="FFFFCC"/>
          </a:solidFill>
          <a:ln>
            <a:solidFill>
              <a:schemeClr val="tx1"/>
            </a:solidFill>
          </a:ln>
        </p:spPr>
        <p:txBody>
          <a:bodyPr wrap="none" rtlCol="0">
            <a:spAutoFit/>
          </a:bodyPr>
          <a:lstStyle/>
          <a:p>
            <a:r>
              <a:rPr lang="en-US" dirty="0" smtClean="0"/>
              <a:t>October 2015</a:t>
            </a:r>
            <a:endParaRPr lang="en-US" dirty="0"/>
          </a:p>
        </p:txBody>
      </p:sp>
      <p:pic>
        <p:nvPicPr>
          <p:cNvPr id="9" name="Picture 8"/>
          <p:cNvPicPr/>
          <p:nvPr/>
        </p:nvPicPr>
        <p:blipFill rotWithShape="1">
          <a:blip r:embed="rId5">
            <a:extLst>
              <a:ext uri="{28A0092B-C50C-407E-A947-70E740481C1C}">
                <a14:useLocalDpi xmlns:a14="http://schemas.microsoft.com/office/drawing/2010/main" val="0"/>
              </a:ext>
            </a:extLst>
          </a:blip>
          <a:srcRect t="12672"/>
          <a:stretch/>
        </p:blipFill>
        <p:spPr>
          <a:xfrm>
            <a:off x="6502035" y="3860868"/>
            <a:ext cx="2556862" cy="1618304"/>
          </a:xfrm>
          <a:prstGeom prst="rect">
            <a:avLst/>
          </a:prstGeom>
        </p:spPr>
      </p:pic>
      <p:sp>
        <p:nvSpPr>
          <p:cNvPr id="10" name="TextBox 9"/>
          <p:cNvSpPr txBox="1"/>
          <p:nvPr/>
        </p:nvSpPr>
        <p:spPr>
          <a:xfrm>
            <a:off x="6891940" y="5583354"/>
            <a:ext cx="1743619" cy="335756"/>
          </a:xfrm>
          <a:prstGeom prst="rect">
            <a:avLst/>
          </a:prstGeom>
          <a:noFill/>
        </p:spPr>
        <p:txBody>
          <a:bodyPr wrap="none" rtlCol="0">
            <a:spAutoFit/>
          </a:bodyPr>
          <a:lstStyle/>
          <a:p>
            <a:r>
              <a:rPr lang="en-US" dirty="0" smtClean="0">
                <a:solidFill>
                  <a:srgbClr val="008000"/>
                </a:solidFill>
                <a:latin typeface="Arial Narrow" panose="020B0606020202030204" pitchFamily="34" charset="0"/>
                <a:cs typeface="Arial" pitchFamily="34" charset="0"/>
              </a:rPr>
              <a:t>Chiller at East Arc.</a:t>
            </a:r>
          </a:p>
        </p:txBody>
      </p:sp>
    </p:spTree>
    <p:extLst>
      <p:ext uri="{BB962C8B-B14F-4D97-AF65-F5344CB8AC3E}">
        <p14:creationId xmlns:p14="http://schemas.microsoft.com/office/powerpoint/2010/main" val="89976283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t="14114" r="16001"/>
          <a:stretch/>
        </p:blipFill>
        <p:spPr>
          <a:xfrm rot="5400000">
            <a:off x="-469025" y="4171042"/>
            <a:ext cx="2884664" cy="1794217"/>
          </a:xfrm>
          <a:prstGeom prst="rect">
            <a:avLst/>
          </a:prstGeom>
        </p:spPr>
      </p:pic>
      <p:sp>
        <p:nvSpPr>
          <p:cNvPr id="20" name="TextBox 19"/>
          <p:cNvSpPr txBox="1"/>
          <p:nvPr/>
        </p:nvSpPr>
        <p:spPr>
          <a:xfrm>
            <a:off x="317573" y="6172200"/>
            <a:ext cx="1271792" cy="307777"/>
          </a:xfrm>
          <a:prstGeom prst="rect">
            <a:avLst/>
          </a:prstGeom>
          <a:solidFill>
            <a:schemeClr val="accent5">
              <a:lumMod val="90000"/>
            </a:schemeClr>
          </a:solidFill>
        </p:spPr>
        <p:txBody>
          <a:bodyPr wrap="square" rtlCol="0">
            <a:spAutoFit/>
          </a:bodyPr>
          <a:lstStyle/>
          <a:p>
            <a:r>
              <a:rPr lang="en-US" sz="1400" dirty="0" smtClean="0">
                <a:latin typeface="Arial" panose="020B0604020202020204" pitchFamily="34" charset="0"/>
                <a:cs typeface="Arial" panose="020B0604020202020204" pitchFamily="34" charset="0"/>
              </a:rPr>
              <a:t>TOF (FSU)</a:t>
            </a:r>
            <a:endParaRPr lang="en-US" sz="1400" dirty="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9406" r="10736"/>
          <a:stretch/>
        </p:blipFill>
        <p:spPr>
          <a:xfrm>
            <a:off x="5995466" y="4036396"/>
            <a:ext cx="2717827" cy="1914370"/>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819357" y="1374512"/>
            <a:ext cx="2861883" cy="1610460"/>
          </a:xfrm>
          <a:prstGeom prst="rect">
            <a:avLst/>
          </a:prstGeom>
        </p:spPr>
      </p:pic>
      <p:sp>
        <p:nvSpPr>
          <p:cNvPr id="2" name="Title 1"/>
          <p:cNvSpPr>
            <a:spLocks noGrp="1"/>
          </p:cNvSpPr>
          <p:nvPr>
            <p:ph type="title"/>
          </p:nvPr>
        </p:nvSpPr>
        <p:spPr/>
        <p:txBody>
          <a:bodyPr/>
          <a:lstStyle/>
          <a:p>
            <a:r>
              <a:rPr lang="en-US" dirty="0" smtClean="0"/>
              <a:t>Hall D Detectors: University Construction </a:t>
            </a:r>
            <a:endParaRPr lang="en-US" dirty="0"/>
          </a:p>
        </p:txBody>
      </p:sp>
      <p:grpSp>
        <p:nvGrpSpPr>
          <p:cNvPr id="5" name="Group 4"/>
          <p:cNvGrpSpPr/>
          <p:nvPr/>
        </p:nvGrpSpPr>
        <p:grpSpPr>
          <a:xfrm>
            <a:off x="76200" y="786314"/>
            <a:ext cx="1794215" cy="2794968"/>
            <a:chOff x="656961" y="803843"/>
            <a:chExt cx="1794215" cy="2794968"/>
          </a:xfrm>
        </p:grpSpPr>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r="18338" b="6291"/>
            <a:stretch/>
          </p:blipFill>
          <p:spPr>
            <a:xfrm rot="5400000">
              <a:off x="164268" y="1296536"/>
              <a:ext cx="2779601" cy="1794215"/>
            </a:xfrm>
            <a:prstGeom prst="rect">
              <a:avLst/>
            </a:prstGeom>
          </p:spPr>
        </p:pic>
        <p:sp>
          <p:nvSpPr>
            <p:cNvPr id="3" name="TextBox 2"/>
            <p:cNvSpPr txBox="1"/>
            <p:nvPr/>
          </p:nvSpPr>
          <p:spPr>
            <a:xfrm>
              <a:off x="774167" y="3291034"/>
              <a:ext cx="1503535" cy="307777"/>
            </a:xfrm>
            <a:prstGeom prst="rect">
              <a:avLst/>
            </a:prstGeom>
            <a:solidFill>
              <a:schemeClr val="accent5">
                <a:lumMod val="90000"/>
              </a:schemeClr>
            </a:solidFill>
          </p:spPr>
          <p:txBody>
            <a:bodyPr wrap="square" rtlCol="0">
              <a:spAutoFit/>
            </a:bodyPr>
            <a:lstStyle/>
            <a:p>
              <a:pPr algn="ctr"/>
              <a:r>
                <a:rPr lang="en-US" sz="1400" dirty="0" smtClean="0">
                  <a:latin typeface="Arial" panose="020B0604020202020204" pitchFamily="34" charset="0"/>
                  <a:cs typeface="Arial" panose="020B0604020202020204" pitchFamily="34" charset="0"/>
                </a:rPr>
                <a:t>BCAL (UR)</a:t>
              </a:r>
              <a:endParaRPr lang="en-US" sz="1400" dirty="0">
                <a:latin typeface="Arial" panose="020B0604020202020204" pitchFamily="34" charset="0"/>
                <a:cs typeface="Arial" panose="020B0604020202020204" pitchFamily="34" charset="0"/>
              </a:endParaRPr>
            </a:p>
          </p:txBody>
        </p:sp>
      </p:grpSp>
      <p:sp>
        <p:nvSpPr>
          <p:cNvPr id="6" name="TextBox 5"/>
          <p:cNvSpPr txBox="1"/>
          <p:nvPr/>
        </p:nvSpPr>
        <p:spPr>
          <a:xfrm>
            <a:off x="7680711" y="3344889"/>
            <a:ext cx="1169909" cy="307777"/>
          </a:xfrm>
          <a:prstGeom prst="rect">
            <a:avLst/>
          </a:prstGeom>
          <a:solidFill>
            <a:schemeClr val="accent5">
              <a:lumMod val="90000"/>
            </a:schemeClr>
          </a:solidFill>
        </p:spPr>
        <p:txBody>
          <a:bodyPr wrap="square" rtlCol="0">
            <a:spAutoFit/>
          </a:bodyPr>
          <a:lstStyle/>
          <a:p>
            <a:pPr algn="ctr"/>
            <a:r>
              <a:rPr lang="en-US" sz="1400" dirty="0" smtClean="0">
                <a:latin typeface="Arial" panose="020B0604020202020204" pitchFamily="34" charset="0"/>
                <a:cs typeface="Arial" panose="020B0604020202020204" pitchFamily="34" charset="0"/>
              </a:rPr>
              <a:t>FCAL (IU)</a:t>
            </a:r>
            <a:endParaRPr lang="en-US" sz="1400" dirty="0">
              <a:latin typeface="Arial" panose="020B0604020202020204" pitchFamily="34" charset="0"/>
              <a:cs typeface="Arial" panose="020B0604020202020204" pitchFamily="34" charset="0"/>
            </a:endParaRPr>
          </a:p>
        </p:txBody>
      </p:sp>
      <p:sp>
        <p:nvSpPr>
          <p:cNvPr id="12" name="TextBox 11"/>
          <p:cNvSpPr txBox="1"/>
          <p:nvPr/>
        </p:nvSpPr>
        <p:spPr>
          <a:xfrm>
            <a:off x="6889175" y="5950766"/>
            <a:ext cx="1225164" cy="307777"/>
          </a:xfrm>
          <a:prstGeom prst="rect">
            <a:avLst/>
          </a:prstGeom>
          <a:solidFill>
            <a:schemeClr val="accent5">
              <a:lumMod val="90000"/>
            </a:schemeClr>
          </a:solidFill>
        </p:spPr>
        <p:txBody>
          <a:bodyPr wrap="square" rtlCol="0">
            <a:spAutoFit/>
          </a:bodyPr>
          <a:lstStyle/>
          <a:p>
            <a:pPr algn="ctr"/>
            <a:r>
              <a:rPr lang="en-US" sz="1400" dirty="0" smtClean="0">
                <a:latin typeface="Arial" panose="020B0604020202020204" pitchFamily="34" charset="0"/>
                <a:cs typeface="Arial" panose="020B0604020202020204" pitchFamily="34" charset="0"/>
              </a:rPr>
              <a:t>START (FIU)</a:t>
            </a:r>
            <a:endParaRPr lang="en-US" sz="1400" dirty="0">
              <a:latin typeface="Arial" panose="020B0604020202020204" pitchFamily="34" charset="0"/>
              <a:cs typeface="Arial" panose="020B0604020202020204" pitchFamily="34" charset="0"/>
            </a:endParaRPr>
          </a:p>
        </p:txBody>
      </p:sp>
      <p:pic>
        <p:nvPicPr>
          <p:cNvPr id="27" name="Picture 26"/>
          <p:cNvPicPr>
            <a:picLocks noChangeAspect="1"/>
          </p:cNvPicPr>
          <p:nvPr/>
        </p:nvPicPr>
        <p:blipFill rotWithShape="1">
          <a:blip r:embed="rId6" cstate="print">
            <a:extLst>
              <a:ext uri="{28A0092B-C50C-407E-A947-70E740481C1C}">
                <a14:useLocalDpi xmlns:a14="http://schemas.microsoft.com/office/drawing/2010/main" val="0"/>
              </a:ext>
            </a:extLst>
          </a:blip>
          <a:srcRect l="14628" t="24465" r="22163" b="26419"/>
          <a:stretch/>
        </p:blipFill>
        <p:spPr>
          <a:xfrm>
            <a:off x="2641201" y="853555"/>
            <a:ext cx="4270898" cy="2489000"/>
          </a:xfrm>
          <a:prstGeom prst="rect">
            <a:avLst/>
          </a:prstGeom>
        </p:spPr>
      </p:pic>
      <p:sp>
        <p:nvSpPr>
          <p:cNvPr id="18" name="TextBox 17"/>
          <p:cNvSpPr txBox="1"/>
          <p:nvPr/>
        </p:nvSpPr>
        <p:spPr>
          <a:xfrm>
            <a:off x="2301548" y="3104249"/>
            <a:ext cx="2080549" cy="307777"/>
          </a:xfrm>
          <a:prstGeom prst="rect">
            <a:avLst/>
          </a:prstGeom>
          <a:solidFill>
            <a:schemeClr val="accent5">
              <a:lumMod val="90000"/>
            </a:schemeClr>
          </a:solidFill>
        </p:spPr>
        <p:txBody>
          <a:bodyPr wrap="square" rtlCol="0">
            <a:spAutoFit/>
          </a:bodyPr>
          <a:lstStyle/>
          <a:p>
            <a:pPr algn="ctr"/>
            <a:r>
              <a:rPr lang="en-US" sz="1400" dirty="0" smtClean="0">
                <a:latin typeface="Arial" panose="020B0604020202020204" pitchFamily="34" charset="0"/>
                <a:cs typeface="Arial" panose="020B0604020202020204" pitchFamily="34" charset="0"/>
              </a:rPr>
              <a:t>FDC inside BCAL bore</a:t>
            </a:r>
          </a:p>
        </p:txBody>
      </p:sp>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l="28223" t="20651" r="24304" b="16659"/>
          <a:stretch/>
        </p:blipFill>
        <p:spPr>
          <a:xfrm>
            <a:off x="2126373" y="3625817"/>
            <a:ext cx="3682755" cy="2735529"/>
          </a:xfrm>
          <a:prstGeom prst="rect">
            <a:avLst/>
          </a:prstGeom>
        </p:spPr>
      </p:pic>
      <p:sp>
        <p:nvSpPr>
          <p:cNvPr id="4" name="TextBox 3"/>
          <p:cNvSpPr txBox="1"/>
          <p:nvPr/>
        </p:nvSpPr>
        <p:spPr>
          <a:xfrm>
            <a:off x="2144545" y="5846428"/>
            <a:ext cx="1294466" cy="307777"/>
          </a:xfrm>
          <a:prstGeom prst="rect">
            <a:avLst/>
          </a:prstGeom>
          <a:solidFill>
            <a:schemeClr val="accent5">
              <a:lumMod val="90000"/>
            </a:schemeClr>
          </a:solidFill>
        </p:spPr>
        <p:txBody>
          <a:bodyPr wrap="square" rtlCol="0">
            <a:spAutoFit/>
          </a:bodyPr>
          <a:lstStyle/>
          <a:p>
            <a:pPr algn="ctr"/>
            <a:r>
              <a:rPr lang="en-US" sz="1400" dirty="0" smtClean="0">
                <a:latin typeface="Arial" panose="020B0604020202020204" pitchFamily="34" charset="0"/>
                <a:cs typeface="Arial" panose="020B0604020202020204" pitchFamily="34" charset="0"/>
              </a:rPr>
              <a:t>CDC (CMU)</a:t>
            </a:r>
            <a:endParaRPr lang="en-US" sz="1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15875"/>
            <a:ext cx="9144000" cy="777875"/>
          </a:xfrm>
        </p:spPr>
        <p:txBody>
          <a:bodyPr rtlCol="0">
            <a:normAutofit/>
          </a:bodyPr>
          <a:lstStyle/>
          <a:p>
            <a:pPr fontAlgn="auto">
              <a:spcAft>
                <a:spcPts val="0"/>
              </a:spcAft>
              <a:defRPr/>
            </a:pPr>
            <a:r>
              <a:rPr lang="en-US" dirty="0" smtClean="0">
                <a:ln>
                  <a:prstDash val="solid"/>
                </a:ln>
              </a:rPr>
              <a:t>Hall D: 100% Complete</a:t>
            </a:r>
            <a:endParaRPr lang="en-US" dirty="0">
              <a:ln>
                <a:prstDash val="solid"/>
              </a:ln>
            </a:endParaRPr>
          </a:p>
        </p:txBody>
      </p:sp>
      <p:sp>
        <p:nvSpPr>
          <p:cNvPr id="335" name="TextBox 334"/>
          <p:cNvSpPr txBox="1"/>
          <p:nvPr/>
        </p:nvSpPr>
        <p:spPr>
          <a:xfrm>
            <a:off x="381000" y="3886200"/>
            <a:ext cx="16764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pic>
        <p:nvPicPr>
          <p:cNvPr id="10" name="Picture 9" descr="Screen Shot 2014-10-03 at 15.56.44.png"/>
          <p:cNvPicPr>
            <a:picLocks noChangeAspect="1"/>
          </p:cNvPicPr>
          <p:nvPr/>
        </p:nvPicPr>
        <p:blipFill rotWithShape="1">
          <a:blip r:embed="rId3">
            <a:extLst>
              <a:ext uri="{28A0092B-C50C-407E-A947-70E740481C1C}">
                <a14:useLocalDpi xmlns:a14="http://schemas.microsoft.com/office/drawing/2010/main" val="0"/>
              </a:ext>
            </a:extLst>
          </a:blip>
          <a:srcRect l="19880" b="2001"/>
          <a:stretch/>
        </p:blipFill>
        <p:spPr>
          <a:xfrm>
            <a:off x="123779" y="895612"/>
            <a:ext cx="5361852" cy="3661020"/>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5893352" y="935317"/>
            <a:ext cx="3180976" cy="1369606"/>
          </a:xfrm>
          <a:prstGeom prst="rect">
            <a:avLst/>
          </a:prstGeom>
        </p:spPr>
        <p:txBody>
          <a:bodyPr wrap="square">
            <a:spAutoFit/>
          </a:bodyPr>
          <a:lstStyle/>
          <a:p>
            <a:pPr marL="0" lvl="1"/>
            <a:r>
              <a:rPr lang="en-US" b="1" dirty="0" smtClean="0">
                <a:latin typeface="Arial" panose="020B0604020202020204" pitchFamily="34" charset="0"/>
                <a:cs typeface="Arial" panose="020B0604020202020204" pitchFamily="34" charset="0"/>
              </a:rPr>
              <a:t>Fall 2014</a:t>
            </a:r>
            <a:endParaRPr lang="en-US" dirty="0">
              <a:latin typeface="Arial" panose="020B0604020202020204" pitchFamily="34" charset="0"/>
              <a:cs typeface="Arial" panose="020B0604020202020204" pitchFamily="34" charset="0"/>
            </a:endParaRPr>
          </a:p>
          <a:p>
            <a:pPr marL="0" lvl="1"/>
            <a:r>
              <a:rPr lang="en-US" sz="1400" dirty="0">
                <a:latin typeface="Arial" panose="020B0604020202020204" pitchFamily="34" charset="0"/>
                <a:cs typeface="Arial" panose="020B0604020202020204" pitchFamily="34" charset="0"/>
              </a:rPr>
              <a:t>(~19 days</a:t>
            </a:r>
            <a:r>
              <a:rPr lang="en-US" sz="1400" dirty="0" smtClean="0">
                <a:latin typeface="Arial" panose="020B0604020202020204" pitchFamily="34" charset="0"/>
                <a:cs typeface="Arial" panose="020B0604020202020204" pitchFamily="34" charset="0"/>
              </a:rPr>
              <a:t>)</a:t>
            </a:r>
          </a:p>
          <a:p>
            <a:pPr marL="342900" lvl="1" indent="-342900">
              <a:buFont typeface="Lucida Grande"/>
              <a:buChar char="-"/>
            </a:pPr>
            <a:r>
              <a:rPr lang="en-US" sz="1700" dirty="0" smtClean="0">
                <a:latin typeface="Arial" panose="020B0604020202020204" pitchFamily="34" charset="0"/>
                <a:cs typeface="Arial" panose="020B0604020202020204" pitchFamily="34" charset="0"/>
              </a:rPr>
              <a:t>10.1 </a:t>
            </a:r>
            <a:r>
              <a:rPr lang="en-US" sz="1700" dirty="0" err="1" smtClean="0">
                <a:latin typeface="Arial" panose="020B0604020202020204" pitchFamily="34" charset="0"/>
                <a:cs typeface="Arial" panose="020B0604020202020204" pitchFamily="34" charset="0"/>
              </a:rPr>
              <a:t>GeV</a:t>
            </a:r>
            <a:endParaRPr lang="en-US" sz="1700" dirty="0">
              <a:latin typeface="Arial" panose="020B0604020202020204" pitchFamily="34" charset="0"/>
              <a:cs typeface="Arial" panose="020B0604020202020204" pitchFamily="34" charset="0"/>
            </a:endParaRPr>
          </a:p>
          <a:p>
            <a:pPr marL="342900" lvl="1" indent="-342900">
              <a:buFont typeface="Lucida Grande"/>
              <a:buChar char="-"/>
            </a:pPr>
            <a:r>
              <a:rPr lang="en-US" sz="1700" dirty="0" smtClean="0">
                <a:latin typeface="Arial" panose="020B0604020202020204" pitchFamily="34" charset="0"/>
                <a:cs typeface="Arial" panose="020B0604020202020204" pitchFamily="34" charset="0"/>
              </a:rPr>
              <a:t>Amorphous radiator</a:t>
            </a:r>
            <a:endParaRPr lang="en-US" sz="1700" dirty="0">
              <a:latin typeface="Arial" panose="020B0604020202020204" pitchFamily="34" charset="0"/>
              <a:cs typeface="Arial" panose="020B0604020202020204" pitchFamily="34" charset="0"/>
            </a:endParaRPr>
          </a:p>
          <a:p>
            <a:pPr marL="342900" lvl="1" indent="-342900">
              <a:buFont typeface="Lucida Grande"/>
              <a:buChar char="-"/>
            </a:pPr>
            <a:r>
              <a:rPr lang="en-US" sz="1700" dirty="0" smtClean="0">
                <a:latin typeface="Arial" panose="020B0604020202020204" pitchFamily="34" charset="0"/>
                <a:cs typeface="Arial" panose="020B0604020202020204" pitchFamily="34" charset="0"/>
              </a:rPr>
              <a:t>CH</a:t>
            </a:r>
            <a:r>
              <a:rPr lang="en-US" sz="1700" baseline="-25000" dirty="0" smtClean="0">
                <a:latin typeface="Arial" panose="020B0604020202020204" pitchFamily="34" charset="0"/>
                <a:cs typeface="Arial" panose="020B0604020202020204" pitchFamily="34" charset="0"/>
              </a:rPr>
              <a:t>2</a:t>
            </a:r>
            <a:r>
              <a:rPr lang="en-US" sz="1700" dirty="0" smtClean="0">
                <a:latin typeface="Arial" panose="020B0604020202020204" pitchFamily="34" charset="0"/>
                <a:cs typeface="Arial" panose="020B0604020202020204" pitchFamily="34" charset="0"/>
              </a:rPr>
              <a:t> target</a:t>
            </a:r>
          </a:p>
        </p:txBody>
      </p:sp>
      <p:sp>
        <p:nvSpPr>
          <p:cNvPr id="13" name="Rectangle 12"/>
          <p:cNvSpPr/>
          <p:nvPr/>
        </p:nvSpPr>
        <p:spPr>
          <a:xfrm>
            <a:off x="5893352" y="2758977"/>
            <a:ext cx="2882152" cy="1892826"/>
          </a:xfrm>
          <a:prstGeom prst="rect">
            <a:avLst/>
          </a:prstGeom>
        </p:spPr>
        <p:txBody>
          <a:bodyPr wrap="square">
            <a:spAutoFit/>
          </a:bodyPr>
          <a:lstStyle/>
          <a:p>
            <a:pPr marL="0" lvl="1"/>
            <a:r>
              <a:rPr lang="en-US" b="1" dirty="0" smtClean="0">
                <a:latin typeface="Arial" panose="020B0604020202020204" pitchFamily="34" charset="0"/>
                <a:cs typeface="Arial" panose="020B0604020202020204" pitchFamily="34" charset="0"/>
              </a:rPr>
              <a:t>Spring 2015 </a:t>
            </a:r>
          </a:p>
          <a:p>
            <a:pPr marL="0" lvl="1"/>
            <a:r>
              <a:rPr lang="en-US" sz="1400" dirty="0" smtClean="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~10 days</a:t>
            </a:r>
            <a:r>
              <a:rPr lang="en-U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p>
            <a:pPr marL="342900" lvl="1" indent="-342900">
              <a:buFont typeface="Lucida Grande"/>
              <a:buChar char="-"/>
            </a:pPr>
            <a:r>
              <a:rPr lang="en-US" sz="1700" dirty="0" smtClean="0">
                <a:latin typeface="Arial" panose="020B0604020202020204" pitchFamily="34" charset="0"/>
                <a:cs typeface="Arial" panose="020B0604020202020204" pitchFamily="34" charset="0"/>
              </a:rPr>
              <a:t>5.5 </a:t>
            </a:r>
            <a:r>
              <a:rPr lang="en-US" sz="1700" dirty="0" err="1" smtClean="0">
                <a:latin typeface="Arial" panose="020B0604020202020204" pitchFamily="34" charset="0"/>
                <a:cs typeface="Arial" panose="020B0604020202020204" pitchFamily="34" charset="0"/>
              </a:rPr>
              <a:t>GeV</a:t>
            </a:r>
            <a:endParaRPr lang="en-US" sz="1700" dirty="0" smtClean="0">
              <a:latin typeface="Arial" panose="020B0604020202020204" pitchFamily="34" charset="0"/>
              <a:cs typeface="Arial" panose="020B0604020202020204" pitchFamily="34" charset="0"/>
            </a:endParaRPr>
          </a:p>
          <a:p>
            <a:pPr marL="342900" lvl="1" indent="-342900">
              <a:buFont typeface="Lucida Grande"/>
              <a:buChar char="-"/>
            </a:pPr>
            <a:r>
              <a:rPr lang="en-US" sz="1700" dirty="0" smtClean="0">
                <a:latin typeface="Arial" panose="020B0604020202020204" pitchFamily="34" charset="0"/>
                <a:cs typeface="Arial" panose="020B0604020202020204" pitchFamily="34" charset="0"/>
              </a:rPr>
              <a:t>Diamond</a:t>
            </a:r>
          </a:p>
          <a:p>
            <a:pPr marL="342900" lvl="1" indent="-342900">
              <a:buFont typeface="Lucida Grande"/>
              <a:buChar char="-"/>
            </a:pPr>
            <a:r>
              <a:rPr lang="en-US" sz="1700" dirty="0" smtClean="0">
                <a:latin typeface="Arial" panose="020B0604020202020204" pitchFamily="34" charset="0"/>
                <a:cs typeface="Arial" panose="020B0604020202020204" pitchFamily="34" charset="0"/>
              </a:rPr>
              <a:t>CH</a:t>
            </a:r>
            <a:r>
              <a:rPr lang="en-US" sz="1700" baseline="-25000" dirty="0" smtClean="0">
                <a:latin typeface="Arial" panose="020B0604020202020204" pitchFamily="34" charset="0"/>
                <a:cs typeface="Arial" panose="020B0604020202020204" pitchFamily="34" charset="0"/>
              </a:rPr>
              <a:t>2</a:t>
            </a:r>
            <a:r>
              <a:rPr lang="en-US" sz="1700" dirty="0" smtClean="0">
                <a:latin typeface="Arial" panose="020B0604020202020204" pitchFamily="34" charset="0"/>
                <a:cs typeface="Arial" panose="020B0604020202020204" pitchFamily="34" charset="0"/>
              </a:rPr>
              <a:t> target</a:t>
            </a:r>
          </a:p>
          <a:p>
            <a:pPr marL="342900" lvl="1" indent="-342900">
              <a:buFont typeface="Lucida Grande"/>
              <a:buChar char="-"/>
            </a:pPr>
            <a:r>
              <a:rPr lang="en-US" sz="1700" dirty="0">
                <a:latin typeface="Arial" panose="020B0604020202020204" pitchFamily="34" charset="0"/>
                <a:cs typeface="Arial" panose="020B0604020202020204" pitchFamily="34" charset="0"/>
              </a:rPr>
              <a:t>Finishing calibrations </a:t>
            </a:r>
            <a:endParaRPr lang="en-US" sz="1700" dirty="0" smtClean="0">
              <a:latin typeface="Arial" panose="020B0604020202020204" pitchFamily="34" charset="0"/>
              <a:cs typeface="Arial" panose="020B0604020202020204" pitchFamily="34" charset="0"/>
            </a:endParaRPr>
          </a:p>
          <a:p>
            <a:pPr marL="342900" lvl="1" indent="-342900">
              <a:buFont typeface="Lucida Grande"/>
              <a:buChar char="-"/>
            </a:pPr>
            <a:r>
              <a:rPr lang="en-US" sz="1700" b="1" dirty="0" smtClean="0">
                <a:solidFill>
                  <a:srgbClr val="000090"/>
                </a:solidFill>
                <a:latin typeface="Arial" panose="020B0604020202020204" pitchFamily="34" charset="0"/>
                <a:cs typeface="Arial" panose="020B0604020202020204" pitchFamily="34" charset="0"/>
              </a:rPr>
              <a:t>Physics signals</a:t>
            </a:r>
          </a:p>
        </p:txBody>
      </p:sp>
      <p:sp>
        <p:nvSpPr>
          <p:cNvPr id="11" name="Rectangle 10"/>
          <p:cNvSpPr/>
          <p:nvPr/>
        </p:nvSpPr>
        <p:spPr>
          <a:xfrm>
            <a:off x="83837" y="4740446"/>
            <a:ext cx="8691667" cy="1669688"/>
          </a:xfrm>
          <a:prstGeom prst="rect">
            <a:avLst/>
          </a:prstGeom>
        </p:spPr>
        <p:txBody>
          <a:bodyPr wrap="square">
            <a:spAutoFit/>
          </a:bodyPr>
          <a:lstStyle/>
          <a:p>
            <a:pPr marL="0" lvl="1"/>
            <a:r>
              <a:rPr lang="en-US" sz="2200" b="1" u="sng" dirty="0" err="1" smtClean="0">
                <a:solidFill>
                  <a:srgbClr val="FF0000"/>
                </a:solidFill>
                <a:latin typeface="Arial" panose="020B0604020202020204" pitchFamily="34" charset="0"/>
                <a:cs typeface="Arial" panose="020B0604020202020204" pitchFamily="34" charset="0"/>
              </a:rPr>
              <a:t>GlueX</a:t>
            </a:r>
            <a:r>
              <a:rPr lang="en-US" sz="2200" b="1" u="sng" dirty="0" smtClean="0">
                <a:solidFill>
                  <a:srgbClr val="FF0000"/>
                </a:solidFill>
                <a:latin typeface="Arial" panose="020B0604020202020204" pitchFamily="34" charset="0"/>
                <a:cs typeface="Arial" panose="020B0604020202020204" pitchFamily="34" charset="0"/>
              </a:rPr>
              <a:t> Solenoid</a:t>
            </a:r>
            <a:r>
              <a:rPr lang="en-US" sz="2200" b="1" dirty="0" smtClean="0">
                <a:solidFill>
                  <a:srgbClr val="FF0000"/>
                </a:solidFill>
                <a:latin typeface="Arial" panose="020B0604020202020204" pitchFamily="34" charset="0"/>
                <a:cs typeface="Arial" panose="020B0604020202020204" pitchFamily="34" charset="0"/>
              </a:rPr>
              <a:t>: </a:t>
            </a:r>
            <a:r>
              <a:rPr lang="en-US" sz="2200" dirty="0" smtClean="0">
                <a:solidFill>
                  <a:srgbClr val="000090"/>
                </a:solidFill>
                <a:latin typeface="Arial" panose="020B0604020202020204" pitchFamily="34" charset="0"/>
                <a:cs typeface="Arial" panose="020B0604020202020204" pitchFamily="34" charset="0"/>
              </a:rPr>
              <a:t>Operational Review in July 2015</a:t>
            </a:r>
          </a:p>
          <a:p>
            <a:pPr marL="180000" lvl="1" indent="-180000">
              <a:spcAft>
                <a:spcPts val="500"/>
              </a:spcAft>
              <a:buFont typeface="Arial"/>
              <a:buChar char="•"/>
            </a:pPr>
            <a:r>
              <a:rPr lang="en-US" sz="1700" dirty="0">
                <a:latin typeface="Arial" panose="020B0604020202020204" pitchFamily="34" charset="0"/>
                <a:cs typeface="Arial" panose="020B0604020202020204" pitchFamily="34" charset="0"/>
              </a:rPr>
              <a:t>D</a:t>
            </a:r>
            <a:r>
              <a:rPr lang="en-US" sz="1700" dirty="0" smtClean="0">
                <a:latin typeface="Arial" panose="020B0604020202020204" pitchFamily="34" charset="0"/>
                <a:cs typeface="Arial" panose="020B0604020202020204" pitchFamily="34" charset="0"/>
              </a:rPr>
              <a:t>ifference </a:t>
            </a:r>
            <a:r>
              <a:rPr lang="en-US" sz="1700" dirty="0">
                <a:latin typeface="Arial" panose="020B0604020202020204" pitchFamily="34" charset="0"/>
                <a:cs typeface="Arial" panose="020B0604020202020204" pitchFamily="34" charset="0"/>
              </a:rPr>
              <a:t>between the SLAC and </a:t>
            </a:r>
            <a:r>
              <a:rPr lang="en-US" sz="1700" dirty="0" err="1">
                <a:latin typeface="Arial" panose="020B0604020202020204" pitchFamily="34" charset="0"/>
                <a:cs typeface="Arial" panose="020B0604020202020204" pitchFamily="34" charset="0"/>
              </a:rPr>
              <a:t>JLab</a:t>
            </a:r>
            <a:r>
              <a:rPr lang="en-US" sz="1700" dirty="0">
                <a:latin typeface="Arial" panose="020B0604020202020204" pitchFamily="34" charset="0"/>
                <a:cs typeface="Arial" panose="020B0604020202020204" pitchFamily="34" charset="0"/>
              </a:rPr>
              <a:t> cooling schemes</a:t>
            </a:r>
          </a:p>
          <a:p>
            <a:pPr marL="180000" indent="-180000">
              <a:spcAft>
                <a:spcPts val="500"/>
              </a:spcAft>
              <a:buFont typeface="Arial"/>
              <a:buChar char="•"/>
            </a:pPr>
            <a:r>
              <a:rPr lang="en-US" sz="1700" dirty="0" smtClean="0">
                <a:latin typeface="Arial" panose="020B0604020202020204" pitchFamily="34" charset="0"/>
                <a:cs typeface="Arial" panose="020B0604020202020204" pitchFamily="34" charset="0"/>
              </a:rPr>
              <a:t>Modifications done to reconcile; Cooldown in progress</a:t>
            </a:r>
          </a:p>
          <a:p>
            <a:pPr marL="180000" indent="-180000">
              <a:spcAft>
                <a:spcPts val="500"/>
              </a:spcAft>
              <a:buFont typeface="Arial"/>
              <a:buChar char="•"/>
            </a:pPr>
            <a:r>
              <a:rPr lang="en-US" sz="1700" dirty="0" smtClean="0">
                <a:latin typeface="Arial" panose="020B0604020202020204" pitchFamily="34" charset="0"/>
                <a:cs typeface="Arial" panose="020B0604020202020204" pitchFamily="34" charset="0"/>
              </a:rPr>
              <a:t>Progress with detector/trigger performance</a:t>
            </a:r>
          </a:p>
          <a:p>
            <a:pPr marL="180000" indent="-180000">
              <a:spcAft>
                <a:spcPts val="500"/>
              </a:spcAft>
              <a:buFont typeface="Arial"/>
              <a:buChar char="•"/>
            </a:pPr>
            <a:r>
              <a:rPr lang="en-US" sz="1700" dirty="0" smtClean="0">
                <a:latin typeface="Arial" panose="020B0604020202020204" pitchFamily="34" charset="0"/>
                <a:cs typeface="Arial" panose="020B0604020202020204" pitchFamily="34" charset="0"/>
              </a:rPr>
              <a:t>Diamond thinning has been achieved</a:t>
            </a:r>
            <a:endParaRPr lang="en-US" sz="1700" dirty="0">
              <a:latin typeface="Arial" panose="020B0604020202020204" pitchFamily="34" charset="0"/>
              <a:cs typeface="Arial" panose="020B0604020202020204" pitchFamily="34" charset="0"/>
            </a:endParaRPr>
          </a:p>
        </p:txBody>
      </p:sp>
      <p:sp>
        <p:nvSpPr>
          <p:cNvPr id="2" name="Rectangle 1"/>
          <p:cNvSpPr/>
          <p:nvPr/>
        </p:nvSpPr>
        <p:spPr>
          <a:xfrm>
            <a:off x="5484839" y="2391744"/>
            <a:ext cx="3655809" cy="369332"/>
          </a:xfrm>
          <a:prstGeom prst="rect">
            <a:avLst/>
          </a:prstGeom>
        </p:spPr>
        <p:txBody>
          <a:bodyPr wrap="none">
            <a:spAutoFit/>
          </a:bodyPr>
          <a:lstStyle/>
          <a:p>
            <a:pPr algn="ctr">
              <a:spcAft>
                <a:spcPts val="600"/>
              </a:spcAft>
            </a:pPr>
            <a:r>
              <a:rPr lang="en-US" b="1" dirty="0">
                <a:solidFill>
                  <a:srgbClr val="00B050"/>
                </a:solidFill>
                <a:latin typeface="Arial" panose="020B0604020202020204" pitchFamily="34" charset="0"/>
                <a:cs typeface="Arial" panose="020B0604020202020204" pitchFamily="34" charset="0"/>
              </a:rPr>
              <a:t>KPP achieved – December 2014</a:t>
            </a:r>
          </a:p>
        </p:txBody>
      </p:sp>
    </p:spTree>
    <p:extLst>
      <p:ext uri="{BB962C8B-B14F-4D97-AF65-F5344CB8AC3E}">
        <p14:creationId xmlns:p14="http://schemas.microsoft.com/office/powerpoint/2010/main" val="42352432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31829557"/>
              </p:ext>
            </p:extLst>
          </p:nvPr>
        </p:nvGraphicFramePr>
        <p:xfrm>
          <a:off x="609600" y="855690"/>
          <a:ext cx="7656512" cy="2468879"/>
        </p:xfrm>
        <a:graphic>
          <a:graphicData uri="http://schemas.openxmlformats.org/drawingml/2006/table">
            <a:tbl>
              <a:tblPr firstRow="1" bandRow="1">
                <a:tableStyleId>{5C22544A-7EE6-4342-B048-85BDC9FD1C3A}</a:tableStyleId>
              </a:tblPr>
              <a:tblGrid>
                <a:gridCol w="370356"/>
                <a:gridCol w="1088388"/>
                <a:gridCol w="4965773"/>
                <a:gridCol w="1231995"/>
              </a:tblGrid>
              <a:tr h="438026">
                <a:tc>
                  <a:txBody>
                    <a:bodyPr/>
                    <a:lstStyle/>
                    <a:p>
                      <a:r>
                        <a:rPr lang="en-US" sz="1600" dirty="0" smtClean="0">
                          <a:solidFill>
                            <a:schemeClr val="tx1"/>
                          </a:solidFill>
                          <a:latin typeface="Arial" panose="020B0604020202020204" pitchFamily="34" charset="0"/>
                          <a:cs typeface="Arial" panose="020B0604020202020204" pitchFamily="34" charset="0"/>
                        </a:rPr>
                        <a:t>#</a:t>
                      </a:r>
                      <a:endParaRPr lang="en-US" sz="1600" dirty="0">
                        <a:solidFill>
                          <a:schemeClr val="tx1"/>
                        </a:solidFill>
                        <a:latin typeface="Arial" panose="020B0604020202020204" pitchFamily="34" charset="0"/>
                        <a:cs typeface="Arial" panose="020B0604020202020204" pitchFamily="34" charset="0"/>
                      </a:endParaRPr>
                    </a:p>
                  </a:txBody>
                  <a:tcPr marL="91455" marR="91455" marT="45743" marB="45743"/>
                </a:tc>
                <a:tc>
                  <a:txBody>
                    <a:bodyPr/>
                    <a:lstStyle/>
                    <a:p>
                      <a:r>
                        <a:rPr lang="en-US" sz="1600" dirty="0" smtClean="0">
                          <a:solidFill>
                            <a:schemeClr val="tx1"/>
                          </a:solidFill>
                          <a:latin typeface="Arial" panose="020B0604020202020204" pitchFamily="34" charset="0"/>
                          <a:cs typeface="Arial" panose="020B0604020202020204" pitchFamily="34" charset="0"/>
                        </a:rPr>
                        <a:t>System</a:t>
                      </a:r>
                      <a:endParaRPr lang="en-US" sz="1600" dirty="0">
                        <a:solidFill>
                          <a:schemeClr val="tx1"/>
                        </a:solidFill>
                        <a:latin typeface="Arial" panose="020B0604020202020204" pitchFamily="34" charset="0"/>
                        <a:cs typeface="Arial" panose="020B0604020202020204" pitchFamily="34" charset="0"/>
                      </a:endParaRPr>
                    </a:p>
                  </a:txBody>
                  <a:tcPr marL="91455" marR="91455" marT="45743" marB="45743"/>
                </a:tc>
                <a:tc>
                  <a:txBody>
                    <a:bodyPr/>
                    <a:lstStyle/>
                    <a:p>
                      <a:r>
                        <a:rPr lang="en-US" sz="1600" dirty="0" smtClean="0">
                          <a:solidFill>
                            <a:schemeClr val="tx1"/>
                          </a:solidFill>
                          <a:latin typeface="Arial" panose="020B0604020202020204" pitchFamily="34" charset="0"/>
                          <a:cs typeface="Arial" panose="020B0604020202020204" pitchFamily="34" charset="0"/>
                        </a:rPr>
                        <a:t>Technical Definition</a:t>
                      </a:r>
                      <a:endParaRPr lang="en-US" sz="1600" dirty="0">
                        <a:solidFill>
                          <a:schemeClr val="tx1"/>
                        </a:solidFill>
                        <a:latin typeface="Arial" panose="020B0604020202020204" pitchFamily="34" charset="0"/>
                        <a:cs typeface="Arial" panose="020B0604020202020204" pitchFamily="34" charset="0"/>
                      </a:endParaRPr>
                    </a:p>
                  </a:txBody>
                  <a:tcPr marL="91455" marR="91455" marT="45743" marB="45743"/>
                </a:tc>
                <a:tc>
                  <a:txBody>
                    <a:bodyPr/>
                    <a:lstStyle/>
                    <a:p>
                      <a:r>
                        <a:rPr lang="en-US" sz="1600" dirty="0" smtClean="0">
                          <a:solidFill>
                            <a:schemeClr val="tx1"/>
                          </a:solidFill>
                          <a:latin typeface="Arial" panose="020B0604020202020204" pitchFamily="34" charset="0"/>
                          <a:cs typeface="Arial" panose="020B0604020202020204" pitchFamily="34" charset="0"/>
                        </a:rPr>
                        <a:t>PEP Date</a:t>
                      </a:r>
                      <a:endParaRPr lang="en-US" sz="1600" dirty="0">
                        <a:solidFill>
                          <a:schemeClr val="tx1"/>
                        </a:solidFill>
                        <a:latin typeface="Arial" panose="020B0604020202020204" pitchFamily="34" charset="0"/>
                        <a:cs typeface="Arial" panose="020B0604020202020204" pitchFamily="34" charset="0"/>
                      </a:endParaRPr>
                    </a:p>
                  </a:txBody>
                  <a:tcPr marL="91455" marR="91455" marT="45743" marB="45743"/>
                </a:tc>
              </a:tr>
              <a:tr h="676951">
                <a:tc>
                  <a:txBody>
                    <a:bodyPr/>
                    <a:lstStyle/>
                    <a:p>
                      <a:r>
                        <a:rPr lang="en-US" sz="1400" dirty="0" smtClean="0">
                          <a:latin typeface="Arial" panose="020B0604020202020204" pitchFamily="34" charset="0"/>
                          <a:cs typeface="Arial" panose="020B0604020202020204" pitchFamily="34" charset="0"/>
                        </a:rPr>
                        <a:t>6</a:t>
                      </a:r>
                      <a:endParaRPr lang="en-US" sz="1400" dirty="0">
                        <a:latin typeface="Arial" panose="020B0604020202020204" pitchFamily="34" charset="0"/>
                        <a:cs typeface="Arial" panose="020B0604020202020204" pitchFamily="34" charset="0"/>
                      </a:endParaRPr>
                    </a:p>
                  </a:txBody>
                  <a:tcPr marL="91455" marR="91455" marT="45743" marB="45743" anchor="ctr"/>
                </a:tc>
                <a:tc>
                  <a:txBody>
                    <a:bodyPr/>
                    <a:lstStyle/>
                    <a:p>
                      <a:r>
                        <a:rPr lang="en-US" sz="1400" b="1" dirty="0" smtClean="0">
                          <a:latin typeface="Arial" panose="020B0604020202020204" pitchFamily="34" charset="0"/>
                          <a:cs typeface="Arial" panose="020B0604020202020204" pitchFamily="34" charset="0"/>
                        </a:rPr>
                        <a:t>Hall B</a:t>
                      </a:r>
                      <a:endParaRPr lang="en-US" sz="1400" b="1" dirty="0">
                        <a:latin typeface="Arial" panose="020B0604020202020204" pitchFamily="34" charset="0"/>
                        <a:cs typeface="Arial" panose="020B0604020202020204" pitchFamily="34" charset="0"/>
                      </a:endParaRPr>
                    </a:p>
                  </a:txBody>
                  <a:tcPr marL="91455" marR="91455" marT="45743" marB="45743" anchor="ctr"/>
                </a:tc>
                <a:tc>
                  <a:txBody>
                    <a:bodyPr/>
                    <a:lstStyle/>
                    <a:p>
                      <a:r>
                        <a:rPr lang="en-US" sz="1400" dirty="0" smtClean="0">
                          <a:latin typeface="Arial" panose="020B0604020202020204" pitchFamily="34" charset="0"/>
                          <a:cs typeface="Arial" panose="020B0604020202020204" pitchFamily="34" charset="0"/>
                        </a:rPr>
                        <a:t>Detector operational: events recorded with a &gt; 2 </a:t>
                      </a:r>
                      <a:r>
                        <a:rPr lang="en-US" sz="1400" dirty="0" err="1" smtClean="0">
                          <a:latin typeface="Arial" panose="020B0604020202020204" pitchFamily="34" charset="0"/>
                          <a:cs typeface="Arial" panose="020B0604020202020204" pitchFamily="34" charset="0"/>
                        </a:rPr>
                        <a:t>nA</a:t>
                      </a:r>
                      <a:r>
                        <a:rPr lang="en-US" sz="1400" dirty="0" smtClean="0">
                          <a:latin typeface="Arial" panose="020B0604020202020204" pitchFamily="34" charset="0"/>
                          <a:cs typeface="Arial" panose="020B0604020202020204" pitchFamily="34" charset="0"/>
                        </a:rPr>
                        <a:t> electron beam at &gt; 6 </a:t>
                      </a:r>
                      <a:r>
                        <a:rPr lang="en-US" sz="1400" dirty="0" err="1" smtClean="0">
                          <a:latin typeface="Arial" panose="020B0604020202020204" pitchFamily="34" charset="0"/>
                          <a:cs typeface="Arial" panose="020B0604020202020204" pitchFamily="34" charset="0"/>
                        </a:rPr>
                        <a:t>GeV</a:t>
                      </a:r>
                      <a:r>
                        <a:rPr lang="en-US" sz="1400" dirty="0" smtClean="0">
                          <a:latin typeface="Arial" panose="020B0604020202020204" pitchFamily="34" charset="0"/>
                          <a:cs typeface="Arial" panose="020B0604020202020204" pitchFamily="34" charset="0"/>
                        </a:rPr>
                        <a:t> beam energy (3 pass)</a:t>
                      </a:r>
                      <a:endParaRPr lang="en-US" sz="1400" dirty="0">
                        <a:latin typeface="Arial" panose="020B0604020202020204" pitchFamily="34" charset="0"/>
                        <a:cs typeface="Arial" panose="020B0604020202020204" pitchFamily="34" charset="0"/>
                      </a:endParaRPr>
                    </a:p>
                  </a:txBody>
                  <a:tcPr marL="91455" marR="91455" marT="45743" marB="45743" anchor="ctr"/>
                </a:tc>
                <a:tc>
                  <a:txBody>
                    <a:bodyPr/>
                    <a:lstStyle/>
                    <a:p>
                      <a:r>
                        <a:rPr lang="en-US" sz="1400" dirty="0" smtClean="0">
                          <a:latin typeface="Arial" panose="020B0604020202020204" pitchFamily="34" charset="0"/>
                          <a:cs typeface="Arial" panose="020B0604020202020204" pitchFamily="34" charset="0"/>
                        </a:rPr>
                        <a:t>Sep 2017</a:t>
                      </a:r>
                      <a:endParaRPr lang="en-US" sz="1400" dirty="0">
                        <a:latin typeface="Arial" panose="020B0604020202020204" pitchFamily="34" charset="0"/>
                        <a:cs typeface="Arial" panose="020B0604020202020204" pitchFamily="34" charset="0"/>
                      </a:endParaRPr>
                    </a:p>
                  </a:txBody>
                  <a:tcPr marL="91455" marR="91455" marT="45743" marB="45743" anchor="ctr"/>
                </a:tc>
              </a:tr>
              <a:tr h="676951">
                <a:tc>
                  <a:txBody>
                    <a:bodyPr/>
                    <a:lstStyle/>
                    <a:p>
                      <a:r>
                        <a:rPr lang="en-US" sz="1400" dirty="0" smtClean="0">
                          <a:latin typeface="Arial" panose="020B0604020202020204" pitchFamily="34" charset="0"/>
                          <a:cs typeface="Arial" panose="020B0604020202020204" pitchFamily="34" charset="0"/>
                        </a:rPr>
                        <a:t>7</a:t>
                      </a:r>
                      <a:endParaRPr lang="en-US" sz="1400" dirty="0">
                        <a:latin typeface="Arial" panose="020B0604020202020204" pitchFamily="34" charset="0"/>
                        <a:cs typeface="Arial" panose="020B0604020202020204" pitchFamily="34" charset="0"/>
                      </a:endParaRPr>
                    </a:p>
                  </a:txBody>
                  <a:tcPr marL="91455" marR="91455" marT="45743" marB="45743" anchor="ctr"/>
                </a:tc>
                <a:tc>
                  <a:txBody>
                    <a:bodyPr/>
                    <a:lstStyle/>
                    <a:p>
                      <a:r>
                        <a:rPr lang="en-US" sz="1400" b="1" dirty="0" smtClean="0">
                          <a:latin typeface="Arial" panose="020B0604020202020204" pitchFamily="34" charset="0"/>
                          <a:cs typeface="Arial" panose="020B0604020202020204" pitchFamily="34" charset="0"/>
                        </a:rPr>
                        <a:t>Hall C</a:t>
                      </a:r>
                      <a:endParaRPr lang="en-US" sz="1400" b="1" dirty="0">
                        <a:latin typeface="Arial" panose="020B0604020202020204" pitchFamily="34" charset="0"/>
                        <a:cs typeface="Arial" panose="020B0604020202020204" pitchFamily="34" charset="0"/>
                      </a:endParaRPr>
                    </a:p>
                  </a:txBody>
                  <a:tcPr marL="91455" marR="91455" marT="45743" marB="45743"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Detector operational: events recorded with a &gt; 2 </a:t>
                      </a:r>
                      <a:r>
                        <a:rPr lang="en-US" sz="1400" dirty="0" err="1" smtClean="0">
                          <a:latin typeface="Arial" panose="020B0604020202020204" pitchFamily="34" charset="0"/>
                          <a:cs typeface="Arial" panose="020B0604020202020204" pitchFamily="34" charset="0"/>
                        </a:rPr>
                        <a:t>nA</a:t>
                      </a:r>
                      <a:r>
                        <a:rPr lang="en-US" sz="1400" dirty="0" smtClean="0">
                          <a:latin typeface="Arial" panose="020B0604020202020204" pitchFamily="34" charset="0"/>
                          <a:cs typeface="Arial" panose="020B0604020202020204" pitchFamily="34" charset="0"/>
                        </a:rPr>
                        <a:t> electron beam at &gt; 6 </a:t>
                      </a:r>
                      <a:r>
                        <a:rPr lang="en-US" sz="1400" dirty="0" err="1" smtClean="0">
                          <a:latin typeface="Arial" panose="020B0604020202020204" pitchFamily="34" charset="0"/>
                          <a:cs typeface="Arial" panose="020B0604020202020204" pitchFamily="34" charset="0"/>
                        </a:rPr>
                        <a:t>GeV</a:t>
                      </a:r>
                      <a:r>
                        <a:rPr lang="en-US" sz="1400" dirty="0" smtClean="0">
                          <a:latin typeface="Arial" panose="020B0604020202020204" pitchFamily="34" charset="0"/>
                          <a:cs typeface="Arial" panose="020B0604020202020204" pitchFamily="34" charset="0"/>
                        </a:rPr>
                        <a:t> beam energy (3 pass)</a:t>
                      </a:r>
                    </a:p>
                  </a:txBody>
                  <a:tcPr marL="91455" marR="91455" marT="45743" marB="45743" anchor="ctr"/>
                </a:tc>
                <a:tc>
                  <a:txBody>
                    <a:bodyPr/>
                    <a:lstStyle/>
                    <a:p>
                      <a:r>
                        <a:rPr lang="en-US" sz="1400" dirty="0" smtClean="0">
                          <a:latin typeface="Arial" panose="020B0604020202020204" pitchFamily="34" charset="0"/>
                          <a:cs typeface="Arial" panose="020B0604020202020204" pitchFamily="34" charset="0"/>
                        </a:rPr>
                        <a:t>Sep 2017</a:t>
                      </a:r>
                      <a:endParaRPr lang="en-US" sz="1400" dirty="0">
                        <a:latin typeface="Arial" panose="020B0604020202020204" pitchFamily="34" charset="0"/>
                        <a:cs typeface="Arial" panose="020B0604020202020204" pitchFamily="34" charset="0"/>
                      </a:endParaRPr>
                    </a:p>
                  </a:txBody>
                  <a:tcPr marL="91455" marR="91455" marT="45743" marB="45743" anchor="ctr"/>
                </a:tc>
              </a:tr>
              <a:tr h="676951">
                <a:tc>
                  <a:txBody>
                    <a:bodyPr/>
                    <a:lstStyle/>
                    <a:p>
                      <a:r>
                        <a:rPr lang="en-US" sz="1400" dirty="0" smtClean="0">
                          <a:solidFill>
                            <a:schemeClr val="tx1"/>
                          </a:solidFill>
                          <a:latin typeface="Arial" panose="020B0604020202020204" pitchFamily="34" charset="0"/>
                          <a:cs typeface="Arial" panose="020B0604020202020204" pitchFamily="34" charset="0"/>
                        </a:rPr>
                        <a:t>8</a:t>
                      </a:r>
                      <a:endParaRPr lang="en-US" sz="1400" dirty="0">
                        <a:solidFill>
                          <a:schemeClr val="tx1"/>
                        </a:solidFill>
                        <a:latin typeface="Arial" panose="020B0604020202020204" pitchFamily="34" charset="0"/>
                        <a:cs typeface="Arial" panose="020B0604020202020204" pitchFamily="34" charset="0"/>
                      </a:endParaRPr>
                    </a:p>
                  </a:txBody>
                  <a:tcPr marL="91455" marR="91455" marT="45743" marB="45743" anchor="ctr">
                    <a:solidFill>
                      <a:schemeClr val="accent3">
                        <a:lumMod val="40000"/>
                        <a:lumOff val="60000"/>
                      </a:schemeClr>
                    </a:solidFill>
                  </a:tcPr>
                </a:tc>
                <a:tc>
                  <a:txBody>
                    <a:bodyPr/>
                    <a:lstStyle/>
                    <a:p>
                      <a:r>
                        <a:rPr lang="en-US" sz="1400" b="1" dirty="0" smtClean="0">
                          <a:solidFill>
                            <a:schemeClr val="tx1"/>
                          </a:solidFill>
                          <a:latin typeface="Arial" panose="020B0604020202020204" pitchFamily="34" charset="0"/>
                          <a:cs typeface="Arial" panose="020B0604020202020204" pitchFamily="34" charset="0"/>
                        </a:rPr>
                        <a:t>Hall D</a:t>
                      </a:r>
                      <a:endParaRPr lang="en-US" sz="1400" b="1" dirty="0">
                        <a:solidFill>
                          <a:schemeClr val="tx1"/>
                        </a:solidFill>
                        <a:latin typeface="Arial" panose="020B0604020202020204" pitchFamily="34" charset="0"/>
                        <a:cs typeface="Arial" panose="020B0604020202020204" pitchFamily="34" charset="0"/>
                      </a:endParaRPr>
                    </a:p>
                  </a:txBody>
                  <a:tcPr marL="91455" marR="91455" marT="45743" marB="45743" anchor="ctr">
                    <a:solidFill>
                      <a:schemeClr val="accent3">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Arial" panose="020B0604020202020204" pitchFamily="34" charset="0"/>
                          <a:cs typeface="Arial" panose="020B0604020202020204" pitchFamily="34" charset="0"/>
                        </a:rPr>
                        <a:t>Detector operational: events recorded with a &gt; 2 </a:t>
                      </a:r>
                      <a:r>
                        <a:rPr lang="en-US" sz="1400" b="1" dirty="0" err="1" smtClean="0">
                          <a:solidFill>
                            <a:schemeClr val="tx1"/>
                          </a:solidFill>
                          <a:latin typeface="Arial" panose="020B0604020202020204" pitchFamily="34" charset="0"/>
                          <a:cs typeface="Arial" panose="020B0604020202020204" pitchFamily="34" charset="0"/>
                        </a:rPr>
                        <a:t>nA</a:t>
                      </a:r>
                      <a:r>
                        <a:rPr lang="en-US" sz="1400" b="1" dirty="0" smtClean="0">
                          <a:solidFill>
                            <a:schemeClr val="tx1"/>
                          </a:solidFill>
                          <a:latin typeface="Arial" panose="020B0604020202020204" pitchFamily="34" charset="0"/>
                          <a:cs typeface="Arial" panose="020B0604020202020204" pitchFamily="34" charset="0"/>
                        </a:rPr>
                        <a:t> electron beam at &gt; 10 GeV beam energy (5.5 pass)</a:t>
                      </a:r>
                    </a:p>
                  </a:txBody>
                  <a:tcPr marL="91455" marR="91455" marT="45743" marB="45743" anchor="ctr">
                    <a:solidFill>
                      <a:schemeClr val="accent3">
                        <a:lumMod val="40000"/>
                        <a:lumOff val="60000"/>
                      </a:schemeClr>
                    </a:solidFill>
                  </a:tcPr>
                </a:tc>
                <a:tc>
                  <a:txBody>
                    <a:bodyPr/>
                    <a:lstStyle/>
                    <a:p>
                      <a:r>
                        <a:rPr lang="en-US" sz="1400" dirty="0" smtClean="0">
                          <a:solidFill>
                            <a:schemeClr val="tx1"/>
                          </a:solidFill>
                          <a:latin typeface="Arial" panose="020B0604020202020204" pitchFamily="34" charset="0"/>
                          <a:cs typeface="Arial" panose="020B0604020202020204" pitchFamily="34" charset="0"/>
                        </a:rPr>
                        <a:t>Sep 2017</a:t>
                      </a:r>
                      <a:endParaRPr lang="en-US" sz="1400" dirty="0">
                        <a:solidFill>
                          <a:schemeClr val="tx1"/>
                        </a:solidFill>
                        <a:latin typeface="Arial" panose="020B0604020202020204" pitchFamily="34" charset="0"/>
                        <a:cs typeface="Arial" panose="020B0604020202020204" pitchFamily="34" charset="0"/>
                      </a:endParaRPr>
                    </a:p>
                  </a:txBody>
                  <a:tcPr marL="91455" marR="91455" marT="45743" marB="45743" anchor="ctr">
                    <a:solidFill>
                      <a:schemeClr val="accent3">
                        <a:lumMod val="40000"/>
                        <a:lumOff val="60000"/>
                      </a:schemeClr>
                    </a:solidFill>
                  </a:tcPr>
                </a:tc>
              </a:tr>
            </a:tbl>
          </a:graphicData>
        </a:graphic>
      </p:graphicFrame>
      <p:sp>
        <p:nvSpPr>
          <p:cNvPr id="6" name="Title 1"/>
          <p:cNvSpPr>
            <a:spLocks noGrp="1"/>
          </p:cNvSpPr>
          <p:nvPr>
            <p:ph type="title"/>
          </p:nvPr>
        </p:nvSpPr>
        <p:spPr>
          <a:xfrm>
            <a:off x="0" y="0"/>
            <a:ext cx="9144000" cy="762000"/>
          </a:xfrm>
        </p:spPr>
        <p:txBody>
          <a:bodyPr/>
          <a:lstStyle/>
          <a:p>
            <a:r>
              <a:rPr lang="en-US" sz="3200" dirty="0" smtClean="0"/>
              <a:t>CD-4B Key Performance Parameters</a:t>
            </a:r>
            <a:endParaRPr lang="en-US" sz="3200" dirty="0"/>
          </a:p>
        </p:txBody>
      </p:sp>
      <p:pic>
        <p:nvPicPr>
          <p:cNvPr id="20" name="Picture 4" descr="https://logbooks.jlab.org/files/2014/11/3309427/r1515_ev366_bcalview.png"/>
          <p:cNvPicPr>
            <a:picLocks noChangeAspect="1" noChangeArrowheads="1"/>
          </p:cNvPicPr>
          <p:nvPr/>
        </p:nvPicPr>
        <p:blipFill rotWithShape="1">
          <a:blip r:embed="rId2">
            <a:extLst>
              <a:ext uri="{28A0092B-C50C-407E-A947-70E740481C1C}">
                <a14:useLocalDpi xmlns:a14="http://schemas.microsoft.com/office/drawing/2010/main" val="0"/>
              </a:ext>
            </a:extLst>
          </a:blip>
          <a:srcRect t="3609" r="28845" b="7558"/>
          <a:stretch/>
        </p:blipFill>
        <p:spPr bwMode="auto">
          <a:xfrm>
            <a:off x="6458391" y="4955479"/>
            <a:ext cx="1645105" cy="162093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6828636" y="3389084"/>
            <a:ext cx="2305768" cy="1732920"/>
            <a:chOff x="3733800" y="2772903"/>
            <a:chExt cx="5239930" cy="3938114"/>
          </a:xfrm>
        </p:grpSpPr>
        <p:pic>
          <p:nvPicPr>
            <p:cNvPr id="22" name="Picture 2" descr="https://logbooks.jlab.org/files/2014/11/3309411/vertex_z_r1505_rcu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772903"/>
              <a:ext cx="5239930" cy="3568574"/>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cxnSp>
          <p:nvCxnSpPr>
            <p:cNvPr id="23" name="Straight Arrow Connector 24"/>
            <p:cNvCxnSpPr>
              <a:cxnSpLocks noChangeShapeType="1"/>
            </p:cNvCxnSpPr>
            <p:nvPr/>
          </p:nvCxnSpPr>
          <p:spPr bwMode="auto">
            <a:xfrm flipH="1">
              <a:off x="4926932" y="4923454"/>
              <a:ext cx="1016668" cy="1026563"/>
            </a:xfrm>
            <a:prstGeom prst="straightConnector1">
              <a:avLst/>
            </a:prstGeom>
            <a:noFill/>
            <a:ln w="31750">
              <a:solidFill>
                <a:srgbClr val="C00000"/>
              </a:solidFill>
              <a:round/>
              <a:headEnd/>
              <a:tailEnd type="arrow" w="med" len="med"/>
            </a:ln>
          </p:spPr>
        </p:cxnSp>
        <p:sp>
          <p:nvSpPr>
            <p:cNvPr id="24" name="TextBox 23"/>
            <p:cNvSpPr txBox="1"/>
            <p:nvPr/>
          </p:nvSpPr>
          <p:spPr>
            <a:xfrm>
              <a:off x="5858037" y="4584901"/>
              <a:ext cx="3062554" cy="1049148"/>
            </a:xfrm>
            <a:prstGeom prst="rect">
              <a:avLst/>
            </a:prstGeom>
            <a:noFill/>
            <a:effectLst>
              <a:outerShdw blurRad="50800" dist="50800" dir="5400000" algn="ctr" rotWithShape="0">
                <a:srgbClr val="000000">
                  <a:alpha val="0"/>
                </a:srgbClr>
              </a:outerShdw>
            </a:effectLst>
          </p:spPr>
          <p:txBody>
            <a:bodyPr wrap="square" rtlCol="0">
              <a:spAutoFit/>
            </a:bodyPr>
            <a:lstStyle/>
            <a:p>
              <a:r>
                <a:rPr lang="en-US" sz="1200" b="1" dirty="0" smtClean="0">
                  <a:solidFill>
                    <a:srgbClr val="C00000"/>
                  </a:solidFill>
                  <a:latin typeface="+mj-lt"/>
                </a:rPr>
                <a:t>Target (1cm plastic) location </a:t>
              </a:r>
              <a:endParaRPr lang="en-US" sz="1200" b="1" dirty="0">
                <a:solidFill>
                  <a:srgbClr val="C00000"/>
                </a:solidFill>
                <a:latin typeface="Comic Sans MS" pitchFamily="66" charset="0"/>
              </a:endParaRPr>
            </a:p>
          </p:txBody>
        </p:sp>
        <p:sp>
          <p:nvSpPr>
            <p:cNvPr id="25" name="TextBox 24"/>
            <p:cNvSpPr txBox="1"/>
            <p:nvPr/>
          </p:nvSpPr>
          <p:spPr>
            <a:xfrm>
              <a:off x="7418846" y="6081528"/>
              <a:ext cx="1204892" cy="629489"/>
            </a:xfrm>
            <a:prstGeom prst="rect">
              <a:avLst/>
            </a:prstGeom>
            <a:noFill/>
            <a:effectLst>
              <a:outerShdw blurRad="50800" dist="50800" dir="5400000" algn="ctr" rotWithShape="0">
                <a:srgbClr val="000000">
                  <a:alpha val="0"/>
                </a:srgbClr>
              </a:outerShdw>
            </a:effectLst>
          </p:spPr>
          <p:txBody>
            <a:bodyPr wrap="square" rtlCol="0">
              <a:spAutoFit/>
            </a:bodyPr>
            <a:lstStyle/>
            <a:p>
              <a:r>
                <a:rPr lang="en-US" sz="1200" b="1" dirty="0" err="1" smtClean="0">
                  <a:solidFill>
                    <a:srgbClr val="C00000"/>
                  </a:solidFill>
                  <a:latin typeface="+mj-lt"/>
                </a:rPr>
                <a:t>Z,cm</a:t>
              </a:r>
              <a:endParaRPr lang="en-US" sz="1200" b="1" dirty="0">
                <a:solidFill>
                  <a:srgbClr val="C00000"/>
                </a:solidFill>
                <a:latin typeface="Comic Sans MS" pitchFamily="66" charset="0"/>
              </a:endParaRPr>
            </a:p>
          </p:txBody>
        </p:sp>
      </p:grpSp>
      <p:grpSp>
        <p:nvGrpSpPr>
          <p:cNvPr id="2" name="Group 1"/>
          <p:cNvGrpSpPr/>
          <p:nvPr/>
        </p:nvGrpSpPr>
        <p:grpSpPr>
          <a:xfrm>
            <a:off x="55685" y="5175603"/>
            <a:ext cx="6256036" cy="1285523"/>
            <a:chOff x="462937" y="5175603"/>
            <a:chExt cx="6256036" cy="1285523"/>
          </a:xfrm>
        </p:grpSpPr>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3047" t="22076" b="6641"/>
            <a:stretch/>
          </p:blipFill>
          <p:spPr>
            <a:xfrm>
              <a:off x="879107" y="5267080"/>
              <a:ext cx="5839866" cy="1059519"/>
            </a:xfrm>
            <a:prstGeom prst="rect">
              <a:avLst/>
            </a:prstGeom>
          </p:spPr>
        </p:pic>
        <p:sp>
          <p:nvSpPr>
            <p:cNvPr id="28" name="TextBox 27"/>
            <p:cNvSpPr txBox="1"/>
            <p:nvPr/>
          </p:nvSpPr>
          <p:spPr>
            <a:xfrm rot="-5400000">
              <a:off x="51008" y="5587532"/>
              <a:ext cx="1285523" cy="461665"/>
            </a:xfrm>
            <a:prstGeom prst="rect">
              <a:avLst/>
            </a:prstGeom>
            <a:noFill/>
            <a:effectLst>
              <a:outerShdw blurRad="50800" dist="50800" dir="5400000" algn="ctr" rotWithShape="0">
                <a:srgbClr val="000000">
                  <a:alpha val="0"/>
                </a:srgbClr>
              </a:outerShdw>
            </a:effectLst>
          </p:spPr>
          <p:txBody>
            <a:bodyPr wrap="square" rtlCol="0">
              <a:spAutoFit/>
            </a:bodyPr>
            <a:lstStyle/>
            <a:p>
              <a:pPr algn="ctr"/>
              <a:r>
                <a:rPr lang="en-US" sz="1200" b="1" dirty="0" smtClean="0">
                  <a:solidFill>
                    <a:srgbClr val="C00000"/>
                  </a:solidFill>
                  <a:latin typeface="+mj-lt"/>
                </a:rPr>
                <a:t>Beam current (</a:t>
              </a:r>
              <a:r>
                <a:rPr lang="en-US" sz="1200" b="1" dirty="0" err="1" smtClean="0">
                  <a:solidFill>
                    <a:srgbClr val="C00000"/>
                  </a:solidFill>
                  <a:latin typeface="+mj-lt"/>
                </a:rPr>
                <a:t>nA</a:t>
              </a:r>
              <a:r>
                <a:rPr lang="en-US" sz="1200" b="1" dirty="0" smtClean="0">
                  <a:solidFill>
                    <a:srgbClr val="C00000"/>
                  </a:solidFill>
                  <a:latin typeface="+mj-lt"/>
                </a:rPr>
                <a:t>)</a:t>
              </a:r>
              <a:endParaRPr lang="en-US" sz="1200" b="1" dirty="0">
                <a:solidFill>
                  <a:srgbClr val="C00000"/>
                </a:solidFill>
                <a:latin typeface="Comic Sans MS" pitchFamily="66" charset="0"/>
              </a:endParaRPr>
            </a:p>
          </p:txBody>
        </p:sp>
      </p:grpSp>
      <p:pic>
        <p:nvPicPr>
          <p:cNvPr id="29" name="Picture 28"/>
          <p:cNvPicPr>
            <a:picLocks noChangeAspect="1"/>
          </p:cNvPicPr>
          <p:nvPr/>
        </p:nvPicPr>
        <p:blipFill rotWithShape="1">
          <a:blip r:embed="rId5">
            <a:extLst>
              <a:ext uri="{28A0092B-C50C-407E-A947-70E740481C1C}">
                <a14:useLocalDpi xmlns:a14="http://schemas.microsoft.com/office/drawing/2010/main" val="0"/>
              </a:ext>
            </a:extLst>
          </a:blip>
          <a:srcRect l="3879" t="21151" b="6333"/>
          <a:stretch/>
        </p:blipFill>
        <p:spPr>
          <a:xfrm>
            <a:off x="468729" y="3899526"/>
            <a:ext cx="5835308" cy="1133717"/>
          </a:xfrm>
          <a:prstGeom prst="rect">
            <a:avLst/>
          </a:prstGeom>
        </p:spPr>
      </p:pic>
      <p:sp>
        <p:nvSpPr>
          <p:cNvPr id="30" name="TextBox 29"/>
          <p:cNvSpPr txBox="1"/>
          <p:nvPr/>
        </p:nvSpPr>
        <p:spPr>
          <a:xfrm rot="16200000">
            <a:off x="-361721" y="4286323"/>
            <a:ext cx="1285523" cy="461665"/>
          </a:xfrm>
          <a:prstGeom prst="rect">
            <a:avLst/>
          </a:prstGeom>
          <a:noFill/>
          <a:effectLst>
            <a:outerShdw blurRad="50800" dist="50800" dir="5400000" algn="ctr" rotWithShape="0">
              <a:srgbClr val="000000">
                <a:alpha val="0"/>
              </a:srgbClr>
            </a:outerShdw>
          </a:effectLst>
        </p:spPr>
        <p:txBody>
          <a:bodyPr wrap="square" rtlCol="0">
            <a:spAutoFit/>
          </a:bodyPr>
          <a:lstStyle/>
          <a:p>
            <a:pPr algn="ctr"/>
            <a:r>
              <a:rPr lang="en-US" sz="1200" b="1" dirty="0" smtClean="0">
                <a:solidFill>
                  <a:srgbClr val="C00000"/>
                </a:solidFill>
                <a:latin typeface="+mj-lt"/>
              </a:rPr>
              <a:t>Beam energy (MeV)</a:t>
            </a:r>
            <a:endParaRPr lang="en-US" sz="1200" b="1" dirty="0">
              <a:solidFill>
                <a:srgbClr val="C00000"/>
              </a:solidFill>
              <a:latin typeface="Comic Sans MS" pitchFamily="66" charset="0"/>
            </a:endParaRPr>
          </a:p>
        </p:txBody>
      </p:sp>
    </p:spTree>
    <p:extLst>
      <p:ext uri="{BB962C8B-B14F-4D97-AF65-F5344CB8AC3E}">
        <p14:creationId xmlns:p14="http://schemas.microsoft.com/office/powerpoint/2010/main" val="33993328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763000" cy="914400"/>
          </a:xfrm>
        </p:spPr>
        <p:txBody>
          <a:bodyPr/>
          <a:lstStyle/>
          <a:p>
            <a:r>
              <a:rPr lang="en-US" dirty="0" smtClean="0"/>
              <a:t>Halls B &amp; C Construction Progress </a:t>
            </a:r>
            <a:endParaRPr lang="en-US" dirty="0"/>
          </a:p>
        </p:txBody>
      </p:sp>
      <p:sp>
        <p:nvSpPr>
          <p:cNvPr id="3" name="Content Placeholder 2"/>
          <p:cNvSpPr>
            <a:spLocks noGrp="1"/>
          </p:cNvSpPr>
          <p:nvPr>
            <p:ph idx="1"/>
          </p:nvPr>
        </p:nvSpPr>
        <p:spPr>
          <a:xfrm>
            <a:off x="381000" y="914399"/>
            <a:ext cx="8153400" cy="5447981"/>
          </a:xfrm>
        </p:spPr>
        <p:txBody>
          <a:bodyPr>
            <a:normAutofit/>
          </a:bodyPr>
          <a:lstStyle/>
          <a:p>
            <a:pPr>
              <a:lnSpc>
                <a:spcPct val="110000"/>
              </a:lnSpc>
              <a:buFont typeface="Arial" pitchFamily="34" charset="0"/>
              <a:buChar char="•"/>
            </a:pPr>
            <a:r>
              <a:rPr lang="en-US" sz="2000" u="sng" dirty="0" smtClean="0"/>
              <a:t>Detectors and electronics</a:t>
            </a:r>
            <a:r>
              <a:rPr lang="en-US" sz="2000" dirty="0" smtClean="0"/>
              <a:t> at </a:t>
            </a:r>
            <a:r>
              <a:rPr lang="en-US" sz="2000" dirty="0" smtClean="0">
                <a:solidFill>
                  <a:srgbClr val="0033CC"/>
                </a:solidFill>
              </a:rPr>
              <a:t>99.4%</a:t>
            </a:r>
            <a:r>
              <a:rPr lang="en-US" sz="2000" dirty="0" smtClean="0"/>
              <a:t> complete</a:t>
            </a:r>
          </a:p>
          <a:p>
            <a:pPr lvl="1">
              <a:lnSpc>
                <a:spcPct val="110000"/>
              </a:lnSpc>
              <a:spcBef>
                <a:spcPts val="480"/>
              </a:spcBef>
              <a:spcAft>
                <a:spcPts val="1200"/>
              </a:spcAft>
              <a:buFont typeface="Arial" pitchFamily="34" charset="0"/>
              <a:buChar char="•"/>
            </a:pPr>
            <a:r>
              <a:rPr lang="en-US" sz="2000" dirty="0" smtClean="0">
                <a:solidFill>
                  <a:srgbClr val="00B050"/>
                </a:solidFill>
              </a:rPr>
              <a:t>Hall C complete</a:t>
            </a:r>
            <a:endParaRPr lang="en-US" sz="2000" dirty="0" smtClean="0"/>
          </a:p>
          <a:p>
            <a:pPr>
              <a:lnSpc>
                <a:spcPct val="110000"/>
              </a:lnSpc>
              <a:buFont typeface="Arial" pitchFamily="34" charset="0"/>
              <a:buChar char="•"/>
            </a:pPr>
            <a:r>
              <a:rPr lang="en-US" sz="2000" u="sng" dirty="0" smtClean="0"/>
              <a:t>DAQ/Computing</a:t>
            </a:r>
            <a:r>
              <a:rPr lang="en-US" sz="2000" dirty="0" smtClean="0"/>
              <a:t> (software/firmware) at </a:t>
            </a:r>
            <a:r>
              <a:rPr lang="en-US" sz="2000" dirty="0" smtClean="0">
                <a:solidFill>
                  <a:srgbClr val="0033CC"/>
                </a:solidFill>
              </a:rPr>
              <a:t>87%</a:t>
            </a:r>
          </a:p>
          <a:p>
            <a:pPr lvl="1">
              <a:lnSpc>
                <a:spcPct val="110000"/>
              </a:lnSpc>
              <a:buFont typeface="Arial" pitchFamily="34" charset="0"/>
              <a:buChar char="•"/>
            </a:pPr>
            <a:r>
              <a:rPr lang="en-US" sz="2000" dirty="0" smtClean="0">
                <a:solidFill>
                  <a:srgbClr val="00B050"/>
                </a:solidFill>
              </a:rPr>
              <a:t>Hall C</a:t>
            </a:r>
            <a:r>
              <a:rPr lang="en-US" sz="2000" dirty="0">
                <a:solidFill>
                  <a:srgbClr val="00B050"/>
                </a:solidFill>
              </a:rPr>
              <a:t> </a:t>
            </a:r>
            <a:r>
              <a:rPr lang="en-US" sz="2000" dirty="0" smtClean="0">
                <a:solidFill>
                  <a:srgbClr val="00B050"/>
                </a:solidFill>
              </a:rPr>
              <a:t>complete</a:t>
            </a:r>
          </a:p>
          <a:p>
            <a:pPr lvl="1">
              <a:lnSpc>
                <a:spcPct val="110000"/>
              </a:lnSpc>
              <a:spcAft>
                <a:spcPts val="1200"/>
              </a:spcAft>
              <a:buFont typeface="Arial" pitchFamily="34" charset="0"/>
              <a:buChar char="•"/>
            </a:pPr>
            <a:r>
              <a:rPr lang="en-US" sz="2000" dirty="0" smtClean="0"/>
              <a:t>Hall B last procurements 2Q FY2016</a:t>
            </a:r>
          </a:p>
          <a:p>
            <a:pPr>
              <a:lnSpc>
                <a:spcPct val="110000"/>
              </a:lnSpc>
              <a:buFont typeface="Arial" pitchFamily="34" charset="0"/>
              <a:buChar char="•"/>
            </a:pPr>
            <a:r>
              <a:rPr lang="en-US" sz="2000" u="sng" dirty="0" smtClean="0"/>
              <a:t>Beamline</a:t>
            </a:r>
            <a:r>
              <a:rPr lang="en-US" sz="2000" dirty="0" smtClean="0"/>
              <a:t> at </a:t>
            </a:r>
            <a:r>
              <a:rPr lang="en-US" sz="2000" dirty="0" smtClean="0">
                <a:solidFill>
                  <a:srgbClr val="0033CC"/>
                </a:solidFill>
              </a:rPr>
              <a:t>80%</a:t>
            </a:r>
          </a:p>
          <a:p>
            <a:pPr lvl="1">
              <a:lnSpc>
                <a:spcPct val="110000"/>
              </a:lnSpc>
              <a:spcAft>
                <a:spcPts val="1200"/>
              </a:spcAft>
              <a:buFont typeface="Arial" pitchFamily="34" charset="0"/>
              <a:buChar char="•"/>
            </a:pPr>
            <a:r>
              <a:rPr lang="en-US" sz="2000" dirty="0" smtClean="0"/>
              <a:t>Halls B &amp; C complete assembly FY2016</a:t>
            </a:r>
          </a:p>
          <a:p>
            <a:pPr>
              <a:lnSpc>
                <a:spcPct val="110000"/>
              </a:lnSpc>
              <a:buFont typeface="Arial" pitchFamily="34" charset="0"/>
              <a:buChar char="•"/>
            </a:pPr>
            <a:r>
              <a:rPr lang="en-US" sz="2000" u="sng" dirty="0" smtClean="0"/>
              <a:t>Infrastructure</a:t>
            </a:r>
            <a:r>
              <a:rPr lang="en-US" sz="2000" dirty="0" smtClean="0"/>
              <a:t> at </a:t>
            </a:r>
            <a:r>
              <a:rPr lang="en-US" sz="2000" dirty="0" smtClean="0">
                <a:solidFill>
                  <a:srgbClr val="0033CC"/>
                </a:solidFill>
              </a:rPr>
              <a:t>89%</a:t>
            </a:r>
          </a:p>
          <a:p>
            <a:pPr lvl="1">
              <a:lnSpc>
                <a:spcPct val="110000"/>
              </a:lnSpc>
              <a:spcAft>
                <a:spcPts val="1200"/>
              </a:spcAft>
              <a:buFont typeface="Arial" pitchFamily="34" charset="0"/>
              <a:buChar char="•"/>
            </a:pPr>
            <a:r>
              <a:rPr lang="en-US" sz="2000" dirty="0" smtClean="0"/>
              <a:t>Halls B &amp; C have major installations in FY2016</a:t>
            </a:r>
          </a:p>
          <a:p>
            <a:pPr>
              <a:lnSpc>
                <a:spcPct val="110000"/>
              </a:lnSpc>
              <a:buFont typeface="Arial" pitchFamily="34" charset="0"/>
              <a:buChar char="•"/>
            </a:pPr>
            <a:r>
              <a:rPr lang="en-US" sz="2000" u="sng" dirty="0" smtClean="0"/>
              <a:t>Magnets</a:t>
            </a:r>
            <a:r>
              <a:rPr lang="en-US" sz="2000" dirty="0" smtClean="0"/>
              <a:t> at </a:t>
            </a:r>
            <a:r>
              <a:rPr lang="en-US" sz="2000" dirty="0" smtClean="0">
                <a:solidFill>
                  <a:srgbClr val="0033CC"/>
                </a:solidFill>
              </a:rPr>
              <a:t>89%</a:t>
            </a:r>
          </a:p>
          <a:p>
            <a:pPr lvl="1">
              <a:lnSpc>
                <a:spcPct val="110000"/>
              </a:lnSpc>
              <a:buFont typeface="Arial" pitchFamily="34" charset="0"/>
              <a:buChar char="•"/>
            </a:pPr>
            <a:r>
              <a:rPr lang="en-US" sz="2000" dirty="0" smtClean="0"/>
              <a:t>Hall C: 2 delivered/cold/powered, 3 underway</a:t>
            </a:r>
          </a:p>
          <a:p>
            <a:pPr lvl="1">
              <a:lnSpc>
                <a:spcPct val="110000"/>
              </a:lnSpc>
              <a:buFont typeface="Arial" pitchFamily="34" charset="0"/>
              <a:buChar char="•"/>
            </a:pPr>
            <a:r>
              <a:rPr lang="en-US" sz="2000" dirty="0" smtClean="0"/>
              <a:t>Hall B: both underway</a:t>
            </a:r>
          </a:p>
          <a:p>
            <a:endParaRPr lang="en-US" dirty="0"/>
          </a:p>
        </p:txBody>
      </p:sp>
    </p:spTree>
    <p:extLst>
      <p:ext uri="{BB962C8B-B14F-4D97-AF65-F5344CB8AC3E}">
        <p14:creationId xmlns:p14="http://schemas.microsoft.com/office/powerpoint/2010/main" val="4944431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360" y="194726"/>
            <a:ext cx="9144000" cy="397933"/>
          </a:xfrm>
        </p:spPr>
        <p:txBody>
          <a:bodyPr/>
          <a:lstStyle/>
          <a:p>
            <a:r>
              <a:rPr lang="en-US" dirty="0" smtClean="0"/>
              <a:t>Hall C: Detector Construction Complete!</a:t>
            </a:r>
            <a:endParaRPr lang="en-US" dirty="0"/>
          </a:p>
        </p:txBody>
      </p:sp>
      <p:grpSp>
        <p:nvGrpSpPr>
          <p:cNvPr id="13" name="Group 12"/>
          <p:cNvGrpSpPr/>
          <p:nvPr/>
        </p:nvGrpSpPr>
        <p:grpSpPr>
          <a:xfrm>
            <a:off x="4850081" y="4094831"/>
            <a:ext cx="3905428" cy="2338362"/>
            <a:chOff x="5056438" y="4266629"/>
            <a:chExt cx="4170237" cy="2540391"/>
          </a:xfrm>
        </p:grpSpPr>
        <p:pic>
          <p:nvPicPr>
            <p:cNvPr id="28" name="Picture 27"/>
            <p:cNvPicPr>
              <a:picLocks noChangeAspect="1"/>
            </p:cNvPicPr>
            <p:nvPr/>
          </p:nvPicPr>
          <p:blipFill>
            <a:blip r:embed="rId2" cstate="print"/>
            <a:stretch>
              <a:fillRect/>
            </a:stretch>
          </p:blipFill>
          <p:spPr>
            <a:xfrm>
              <a:off x="5056438" y="4266629"/>
              <a:ext cx="3185176" cy="2383315"/>
            </a:xfrm>
            <a:prstGeom prst="rect">
              <a:avLst/>
            </a:prstGeom>
            <a:ln w="28575" cap="flat" cmpd="sng" algn="ctr">
              <a:solidFill>
                <a:srgbClr val="FFFFFF"/>
              </a:solidFill>
              <a:prstDash val="solid"/>
              <a:round/>
              <a:headEnd type="none" w="med" len="med"/>
              <a:tailEnd type="none" w="med" len="med"/>
            </a:ln>
          </p:spPr>
        </p:pic>
        <p:sp>
          <p:nvSpPr>
            <p:cNvPr id="20" name="TextBox 19"/>
            <p:cNvSpPr txBox="1"/>
            <p:nvPr/>
          </p:nvSpPr>
          <p:spPr>
            <a:xfrm>
              <a:off x="7322192" y="6207758"/>
              <a:ext cx="1904483" cy="599262"/>
            </a:xfrm>
            <a:prstGeom prst="rect">
              <a:avLst/>
            </a:prstGeom>
            <a:solidFill>
              <a:schemeClr val="accent5">
                <a:lumMod val="90000"/>
              </a:schemeClr>
            </a:solidFill>
          </p:spPr>
          <p:txBody>
            <a:bodyPr wrap="square" rtlCol="0">
              <a:spAutoFit/>
            </a:bodyPr>
            <a:lstStyle/>
            <a:p>
              <a:pPr algn="ctr"/>
              <a:r>
                <a:rPr lang="en-US" sz="1300" dirty="0" smtClean="0">
                  <a:latin typeface="Arial" panose="020B0604020202020204" pitchFamily="34" charset="0"/>
                  <a:cs typeface="Arial" panose="020B0604020202020204" pitchFamily="34" charset="0"/>
                </a:rPr>
                <a:t>Quartz </a:t>
              </a:r>
              <a:r>
                <a:rPr lang="en-US" sz="1300" dirty="0" err="1" smtClean="0">
                  <a:latin typeface="Arial" panose="020B0604020202020204" pitchFamily="34" charset="0"/>
                  <a:cs typeface="Arial" panose="020B0604020202020204" pitchFamily="34" charset="0"/>
                </a:rPr>
                <a:t>Hodoscope</a:t>
              </a:r>
              <a:endParaRPr lang="en-US" sz="1300" dirty="0" smtClean="0">
                <a:latin typeface="Arial" panose="020B0604020202020204" pitchFamily="34" charset="0"/>
                <a:cs typeface="Arial" panose="020B0604020202020204" pitchFamily="34" charset="0"/>
              </a:endParaRPr>
            </a:p>
            <a:p>
              <a:pPr algn="ctr"/>
              <a:r>
                <a:rPr lang="en-US" sz="1300" dirty="0" smtClean="0">
                  <a:latin typeface="Arial" panose="020B0604020202020204" pitchFamily="34" charset="0"/>
                  <a:cs typeface="Arial" panose="020B0604020202020204" pitchFamily="34" charset="0"/>
                </a:rPr>
                <a:t>(NCA&amp;T)</a:t>
              </a:r>
              <a:endParaRPr lang="en-US" sz="1300" dirty="0">
                <a:latin typeface="Arial" panose="020B0604020202020204" pitchFamily="34" charset="0"/>
                <a:cs typeface="Arial" panose="020B0604020202020204" pitchFamily="34" charset="0"/>
              </a:endParaRPr>
            </a:p>
          </p:txBody>
        </p:sp>
      </p:grpSp>
      <p:pic>
        <p:nvPicPr>
          <p:cNvPr id="26" name="Picture 25"/>
          <p:cNvPicPr>
            <a:picLocks noChangeAspect="1" noChangeArrowheads="1"/>
          </p:cNvPicPr>
          <p:nvPr/>
        </p:nvPicPr>
        <p:blipFill>
          <a:blip r:embed="rId3" cstate="print"/>
          <a:srcRect/>
          <a:stretch>
            <a:fillRect/>
          </a:stretch>
        </p:blipFill>
        <p:spPr bwMode="auto">
          <a:xfrm>
            <a:off x="2168245" y="872408"/>
            <a:ext cx="2271149" cy="1701743"/>
          </a:xfrm>
          <a:prstGeom prst="rect">
            <a:avLst/>
          </a:prstGeom>
          <a:noFill/>
          <a:ln w="9525">
            <a:noFill/>
            <a:round/>
            <a:headEnd/>
            <a:tailEnd/>
          </a:ln>
        </p:spPr>
      </p:pic>
      <p:sp>
        <p:nvSpPr>
          <p:cNvPr id="27" name="TextBox 26"/>
          <p:cNvSpPr txBox="1"/>
          <p:nvPr/>
        </p:nvSpPr>
        <p:spPr>
          <a:xfrm>
            <a:off x="2490041" y="2583638"/>
            <a:ext cx="1642924" cy="492443"/>
          </a:xfrm>
          <a:prstGeom prst="rect">
            <a:avLst/>
          </a:prstGeom>
          <a:solidFill>
            <a:schemeClr val="accent5">
              <a:lumMod val="90000"/>
            </a:schemeClr>
          </a:solidFill>
        </p:spPr>
        <p:txBody>
          <a:bodyPr wrap="square" rtlCol="0">
            <a:spAutoFit/>
          </a:bodyPr>
          <a:lstStyle/>
          <a:p>
            <a:pPr algn="ctr"/>
            <a:r>
              <a:rPr lang="en-US" sz="1300" dirty="0" smtClean="0">
                <a:latin typeface="Arial" panose="020B0604020202020204" pitchFamily="34" charset="0"/>
                <a:cs typeface="Arial" panose="020B0604020202020204" pitchFamily="34" charset="0"/>
              </a:rPr>
              <a:t>Shower Counters</a:t>
            </a:r>
          </a:p>
          <a:p>
            <a:pPr algn="ctr"/>
            <a:r>
              <a:rPr lang="en-US" sz="1300" dirty="0" smtClean="0">
                <a:latin typeface="Arial" panose="020B0604020202020204" pitchFamily="34" charset="0"/>
                <a:cs typeface="Arial" panose="020B0604020202020204" pitchFamily="34" charset="0"/>
              </a:rPr>
              <a:t>(ANSL/</a:t>
            </a:r>
            <a:r>
              <a:rPr lang="en-US" sz="1300" dirty="0" err="1" smtClean="0">
                <a:latin typeface="Arial" panose="020B0604020202020204" pitchFamily="34" charset="0"/>
                <a:cs typeface="Arial" panose="020B0604020202020204" pitchFamily="34" charset="0"/>
              </a:rPr>
              <a:t>Nikhef</a:t>
            </a:r>
            <a:r>
              <a:rPr lang="en-US" sz="1300" dirty="0" smtClean="0">
                <a:latin typeface="Arial" panose="020B0604020202020204" pitchFamily="34" charset="0"/>
                <a:cs typeface="Arial" panose="020B0604020202020204" pitchFamily="34" charset="0"/>
              </a:rPr>
              <a:t>)</a:t>
            </a:r>
            <a:endParaRPr lang="en-US" sz="1300" dirty="0">
              <a:latin typeface="Arial" panose="020B0604020202020204" pitchFamily="34" charset="0"/>
              <a:cs typeface="Arial" panose="020B0604020202020204" pitchFamily="34" charset="0"/>
            </a:endParaRPr>
          </a:p>
        </p:txBody>
      </p:sp>
      <p:grpSp>
        <p:nvGrpSpPr>
          <p:cNvPr id="9" name="Group 8"/>
          <p:cNvGrpSpPr/>
          <p:nvPr/>
        </p:nvGrpSpPr>
        <p:grpSpPr>
          <a:xfrm>
            <a:off x="5853989" y="2325353"/>
            <a:ext cx="3221138" cy="1718256"/>
            <a:chOff x="5770709" y="1141511"/>
            <a:chExt cx="3221138" cy="1718256"/>
          </a:xfrm>
        </p:grpSpPr>
        <p:pic>
          <p:nvPicPr>
            <p:cNvPr id="29" name="Picture 28"/>
            <p:cNvPicPr>
              <a:picLocks noChangeAspect="1"/>
            </p:cNvPicPr>
            <p:nvPr/>
          </p:nvPicPr>
          <p:blipFill rotWithShape="1">
            <a:blip r:embed="rId4" cstate="print">
              <a:lum bright="23000"/>
            </a:blip>
            <a:srcRect l="3099" t="14909" r="3155"/>
            <a:stretch/>
          </p:blipFill>
          <p:spPr>
            <a:xfrm>
              <a:off x="5770709" y="1141511"/>
              <a:ext cx="3221138" cy="1709070"/>
            </a:xfrm>
            <a:prstGeom prst="rect">
              <a:avLst/>
            </a:prstGeom>
            <a:ln w="28575" cap="flat" cmpd="sng" algn="ctr">
              <a:solidFill>
                <a:srgbClr val="FFFFFF"/>
              </a:solidFill>
              <a:prstDash val="solid"/>
              <a:round/>
              <a:headEnd type="none" w="med" len="med"/>
              <a:tailEnd type="none" w="med" len="med"/>
            </a:ln>
          </p:spPr>
        </p:pic>
        <p:sp>
          <p:nvSpPr>
            <p:cNvPr id="3" name="TextBox 2"/>
            <p:cNvSpPr txBox="1"/>
            <p:nvPr/>
          </p:nvSpPr>
          <p:spPr>
            <a:xfrm>
              <a:off x="7605849" y="2367324"/>
              <a:ext cx="1328777" cy="492443"/>
            </a:xfrm>
            <a:prstGeom prst="rect">
              <a:avLst/>
            </a:prstGeom>
            <a:solidFill>
              <a:schemeClr val="accent5">
                <a:lumMod val="90000"/>
              </a:schemeClr>
            </a:solidFill>
          </p:spPr>
          <p:txBody>
            <a:bodyPr wrap="square" rtlCol="0">
              <a:spAutoFit/>
            </a:bodyPr>
            <a:lstStyle/>
            <a:p>
              <a:pPr algn="ctr"/>
              <a:r>
                <a:rPr lang="en-US" sz="1300" dirty="0" smtClean="0">
                  <a:latin typeface="Arial" panose="020B0604020202020204" pitchFamily="34" charset="0"/>
                  <a:cs typeface="Arial" panose="020B0604020202020204" pitchFamily="34" charset="0"/>
                </a:rPr>
                <a:t>Drift Chambers</a:t>
              </a:r>
            </a:p>
            <a:p>
              <a:pPr algn="ctr"/>
              <a:r>
                <a:rPr lang="en-US" sz="1300" dirty="0" smtClean="0">
                  <a:latin typeface="Arial" panose="020B0604020202020204" pitchFamily="34" charset="0"/>
                  <a:cs typeface="Arial" panose="020B0604020202020204" pitchFamily="34" charset="0"/>
                </a:rPr>
                <a:t>(HU)</a:t>
              </a:r>
              <a:endParaRPr lang="en-US" sz="1300" dirty="0">
                <a:latin typeface="Arial" panose="020B0604020202020204" pitchFamily="34" charset="0"/>
                <a:cs typeface="Arial" panose="020B0604020202020204" pitchFamily="34" charset="0"/>
              </a:endParaRPr>
            </a:p>
          </p:txBody>
        </p:sp>
      </p:grpSp>
      <p:pic>
        <p:nvPicPr>
          <p:cNvPr id="7" name="Picture 9"/>
          <p:cNvPicPr>
            <a:picLocks noChangeAspect="1" noChangeArrowheads="1"/>
          </p:cNvPicPr>
          <p:nvPr/>
        </p:nvPicPr>
        <p:blipFill>
          <a:blip r:embed="rId5" cstate="print"/>
          <a:srcRect/>
          <a:stretch>
            <a:fillRect/>
          </a:stretch>
        </p:blipFill>
        <p:spPr bwMode="auto">
          <a:xfrm>
            <a:off x="91809" y="870031"/>
            <a:ext cx="2019300" cy="1998663"/>
          </a:xfrm>
          <a:prstGeom prst="rect">
            <a:avLst/>
          </a:prstGeom>
          <a:noFill/>
          <a:ln w="9525">
            <a:noFill/>
            <a:miter lim="800000"/>
            <a:headEnd/>
            <a:tailEnd/>
          </a:ln>
        </p:spPr>
      </p:pic>
      <p:sp>
        <p:nvSpPr>
          <p:cNvPr id="4" name="TextBox 3"/>
          <p:cNvSpPr txBox="1"/>
          <p:nvPr/>
        </p:nvSpPr>
        <p:spPr>
          <a:xfrm>
            <a:off x="252746" y="2883586"/>
            <a:ext cx="1858363" cy="292388"/>
          </a:xfrm>
          <a:prstGeom prst="rect">
            <a:avLst/>
          </a:prstGeom>
          <a:solidFill>
            <a:schemeClr val="accent5">
              <a:lumMod val="90000"/>
            </a:schemeClr>
          </a:solidFill>
        </p:spPr>
        <p:txBody>
          <a:bodyPr wrap="square" rtlCol="0">
            <a:spAutoFit/>
          </a:bodyPr>
          <a:lstStyle/>
          <a:p>
            <a:pPr algn="ctr"/>
            <a:r>
              <a:rPr lang="en-US" sz="1300" dirty="0" err="1" smtClean="0">
                <a:latin typeface="Arial" panose="020B0604020202020204" pitchFamily="34" charset="0"/>
                <a:cs typeface="Arial" panose="020B0604020202020204" pitchFamily="34" charset="0"/>
              </a:rPr>
              <a:t>PreShower</a:t>
            </a:r>
            <a:r>
              <a:rPr lang="en-US" sz="1300" dirty="0" smtClean="0">
                <a:latin typeface="Arial" panose="020B0604020202020204" pitchFamily="34" charset="0"/>
                <a:cs typeface="Arial" panose="020B0604020202020204" pitchFamily="34" charset="0"/>
              </a:rPr>
              <a:t> Counters</a:t>
            </a:r>
            <a:endParaRPr lang="en-US" sz="1300" dirty="0">
              <a:latin typeface="Arial" panose="020B0604020202020204" pitchFamily="34" charset="0"/>
              <a:cs typeface="Arial" panose="020B0604020202020204" pitchFamily="34" charset="0"/>
            </a:endParaRPr>
          </a:p>
        </p:txBody>
      </p:sp>
      <p:pic>
        <p:nvPicPr>
          <p:cNvPr id="37" name="Picture 36"/>
          <p:cNvPicPr>
            <a:picLocks noChangeAspect="1"/>
          </p:cNvPicPr>
          <p:nvPr/>
        </p:nvPicPr>
        <p:blipFill rotWithShape="1">
          <a:blip r:embed="rId6"/>
          <a:srcRect t="2934" b="14478"/>
          <a:stretch/>
        </p:blipFill>
        <p:spPr>
          <a:xfrm>
            <a:off x="4513445" y="876234"/>
            <a:ext cx="1948828" cy="2127368"/>
          </a:xfrm>
          <a:prstGeom prst="rect">
            <a:avLst/>
          </a:prstGeom>
        </p:spPr>
      </p:pic>
      <p:sp>
        <p:nvSpPr>
          <p:cNvPr id="6" name="TextBox 5"/>
          <p:cNvSpPr txBox="1"/>
          <p:nvPr/>
        </p:nvSpPr>
        <p:spPr>
          <a:xfrm>
            <a:off x="4496880" y="2904651"/>
            <a:ext cx="1257519" cy="307777"/>
          </a:xfrm>
          <a:prstGeom prst="rect">
            <a:avLst/>
          </a:prstGeom>
          <a:solidFill>
            <a:schemeClr val="accent5">
              <a:lumMod val="90000"/>
            </a:schemeClr>
          </a:solidFill>
        </p:spPr>
        <p:txBody>
          <a:bodyPr wrap="square" rtlCol="0">
            <a:spAutoFit/>
          </a:bodyPr>
          <a:lstStyle/>
          <a:p>
            <a:pPr algn="ctr"/>
            <a:r>
              <a:rPr lang="en-US" sz="1400" dirty="0" smtClean="0">
                <a:latin typeface="Arial" panose="020B0604020202020204" pitchFamily="34" charset="0"/>
                <a:cs typeface="Arial" panose="020B0604020202020204" pitchFamily="34" charset="0"/>
              </a:rPr>
              <a:t>NGC (</a:t>
            </a:r>
            <a:r>
              <a:rPr lang="en-US" sz="1400" dirty="0" err="1" smtClean="0">
                <a:latin typeface="Arial" panose="020B0604020202020204" pitchFamily="34" charset="0"/>
                <a:cs typeface="Arial" panose="020B0604020202020204" pitchFamily="34" charset="0"/>
              </a:rPr>
              <a:t>UVa</a:t>
            </a:r>
            <a:r>
              <a:rPr lang="en-U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grpSp>
        <p:nvGrpSpPr>
          <p:cNvPr id="11" name="Group 10"/>
          <p:cNvGrpSpPr/>
          <p:nvPr/>
        </p:nvGrpSpPr>
        <p:grpSpPr>
          <a:xfrm>
            <a:off x="2577061" y="3496309"/>
            <a:ext cx="2179753" cy="2792299"/>
            <a:chOff x="2410523" y="842064"/>
            <a:chExt cx="2179753" cy="2792299"/>
          </a:xfrm>
        </p:grpSpPr>
        <p:pic>
          <p:nvPicPr>
            <p:cNvPr id="35" name="Picture 34"/>
            <p:cNvPicPr>
              <a:picLocks noChangeAspect="1"/>
            </p:cNvPicPr>
            <p:nvPr/>
          </p:nvPicPr>
          <p:blipFill rotWithShape="1">
            <a:blip r:embed="rId7"/>
            <a:srcRect l="62397" t="13541" r="1524" b="24592"/>
            <a:stretch/>
          </p:blipFill>
          <p:spPr>
            <a:xfrm>
              <a:off x="2412248" y="842064"/>
              <a:ext cx="2178028" cy="2792299"/>
            </a:xfrm>
            <a:prstGeom prst="rect">
              <a:avLst/>
            </a:prstGeom>
          </p:spPr>
        </p:pic>
        <p:sp>
          <p:nvSpPr>
            <p:cNvPr id="21" name="TextBox 20"/>
            <p:cNvSpPr txBox="1"/>
            <p:nvPr/>
          </p:nvSpPr>
          <p:spPr>
            <a:xfrm>
              <a:off x="2410523" y="3141920"/>
              <a:ext cx="1370022" cy="492443"/>
            </a:xfrm>
            <a:prstGeom prst="rect">
              <a:avLst/>
            </a:prstGeom>
            <a:solidFill>
              <a:schemeClr val="accent5">
                <a:lumMod val="90000"/>
              </a:schemeClr>
            </a:solidFill>
          </p:spPr>
          <p:txBody>
            <a:bodyPr wrap="square" rtlCol="0">
              <a:spAutoFit/>
            </a:bodyPr>
            <a:lstStyle/>
            <a:p>
              <a:pPr algn="ctr"/>
              <a:r>
                <a:rPr lang="en-US" sz="1300" dirty="0" smtClean="0">
                  <a:latin typeface="Arial" panose="020B0604020202020204" pitchFamily="34" charset="0"/>
                  <a:cs typeface="Arial" panose="020B0604020202020204" pitchFamily="34" charset="0"/>
                </a:rPr>
                <a:t>HGC Cerenkov</a:t>
              </a:r>
            </a:p>
            <a:p>
              <a:pPr algn="ctr"/>
              <a:r>
                <a:rPr lang="en-US" sz="1300" dirty="0" smtClean="0">
                  <a:latin typeface="Arial" panose="020B0604020202020204" pitchFamily="34" charset="0"/>
                  <a:cs typeface="Arial" panose="020B0604020202020204" pitchFamily="34" charset="0"/>
                </a:rPr>
                <a:t>(UR)</a:t>
              </a:r>
            </a:p>
          </p:txBody>
        </p:sp>
      </p:grpSp>
      <p:grpSp>
        <p:nvGrpSpPr>
          <p:cNvPr id="12" name="Group 11"/>
          <p:cNvGrpSpPr/>
          <p:nvPr/>
        </p:nvGrpSpPr>
        <p:grpSpPr>
          <a:xfrm>
            <a:off x="91809" y="3496309"/>
            <a:ext cx="2311651" cy="2782373"/>
            <a:chOff x="2412247" y="3712688"/>
            <a:chExt cx="2606575" cy="2945142"/>
          </a:xfrm>
        </p:grpSpPr>
        <p:pic>
          <p:nvPicPr>
            <p:cNvPr id="36" name="Picture 35"/>
            <p:cNvPicPr>
              <a:picLocks noChangeAspect="1"/>
            </p:cNvPicPr>
            <p:nvPr/>
          </p:nvPicPr>
          <p:blipFill rotWithShape="1">
            <a:blip r:embed="rId8"/>
            <a:srcRect l="52472" t="56282" r="15422" b="1133"/>
            <a:stretch/>
          </p:blipFill>
          <p:spPr>
            <a:xfrm>
              <a:off x="2412247" y="3712688"/>
              <a:ext cx="2606575" cy="2622092"/>
            </a:xfrm>
            <a:prstGeom prst="rect">
              <a:avLst/>
            </a:prstGeom>
          </p:spPr>
        </p:pic>
        <p:sp>
          <p:nvSpPr>
            <p:cNvPr id="5" name="TextBox 4"/>
            <p:cNvSpPr txBox="1"/>
            <p:nvPr/>
          </p:nvSpPr>
          <p:spPr>
            <a:xfrm>
              <a:off x="2417866" y="6136579"/>
              <a:ext cx="2323697" cy="521251"/>
            </a:xfrm>
            <a:prstGeom prst="rect">
              <a:avLst/>
            </a:prstGeom>
            <a:solidFill>
              <a:schemeClr val="accent5">
                <a:lumMod val="90000"/>
              </a:schemeClr>
            </a:solidFill>
          </p:spPr>
          <p:txBody>
            <a:bodyPr wrap="square" rtlCol="0">
              <a:spAutoFit/>
            </a:bodyPr>
            <a:lstStyle/>
            <a:p>
              <a:r>
                <a:rPr lang="en-US" sz="1300" dirty="0" smtClean="0">
                  <a:latin typeface="Arial" panose="020B0604020202020204" pitchFamily="34" charset="0"/>
                  <a:cs typeface="Arial" panose="020B0604020202020204" pitchFamily="34" charset="0"/>
                </a:rPr>
                <a:t>Scintillator </a:t>
              </a:r>
              <a:r>
                <a:rPr lang="en-US" sz="1300" dirty="0" err="1" smtClean="0">
                  <a:latin typeface="Arial" panose="020B0604020202020204" pitchFamily="34" charset="0"/>
                  <a:cs typeface="Arial" panose="020B0604020202020204" pitchFamily="34" charset="0"/>
                </a:rPr>
                <a:t>Hodoscopes</a:t>
              </a:r>
              <a:endParaRPr lang="en-US" sz="1300" dirty="0" smtClean="0">
                <a:latin typeface="Arial" panose="020B0604020202020204" pitchFamily="34" charset="0"/>
                <a:cs typeface="Arial" panose="020B0604020202020204" pitchFamily="34" charset="0"/>
              </a:endParaRPr>
            </a:p>
            <a:p>
              <a:pPr algn="ctr"/>
              <a:r>
                <a:rPr lang="en-US" sz="1300" dirty="0" smtClean="0">
                  <a:latin typeface="Arial" panose="020B0604020202020204" pitchFamily="34" charset="0"/>
                  <a:cs typeface="Arial" panose="020B0604020202020204" pitchFamily="34" charset="0"/>
                </a:rPr>
                <a:t>(JMU)</a:t>
              </a:r>
              <a:endParaRPr lang="en-US" sz="1300" dirty="0">
                <a:latin typeface="Arial" panose="020B0604020202020204" pitchFamily="34" charset="0"/>
                <a:cs typeface="Arial" panose="020B0604020202020204" pitchFamily="34" charset="0"/>
              </a:endParaRPr>
            </a:p>
          </p:txBody>
        </p:sp>
      </p:grpSp>
      <p:sp>
        <p:nvSpPr>
          <p:cNvPr id="15" name="TextBox 14"/>
          <p:cNvSpPr txBox="1"/>
          <p:nvPr/>
        </p:nvSpPr>
        <p:spPr>
          <a:xfrm>
            <a:off x="6488934" y="870448"/>
            <a:ext cx="2622321" cy="923330"/>
          </a:xfrm>
          <a:prstGeom prst="rect">
            <a:avLst/>
          </a:prstGeom>
          <a:noFill/>
          <a:ln>
            <a:solidFill>
              <a:schemeClr val="tx1"/>
            </a:solidFill>
          </a:ln>
        </p:spPr>
        <p:txBody>
          <a:bodyPr wrap="none" rtlCol="0">
            <a:spAutoFit/>
          </a:bodyPr>
          <a:lstStyle/>
          <a:p>
            <a:pPr algn="ctr"/>
            <a:r>
              <a:rPr lang="en-US" u="sng" dirty="0" smtClean="0"/>
              <a:t>Funded through NSF-MRI:</a:t>
            </a:r>
          </a:p>
          <a:p>
            <a:pPr algn="ctr"/>
            <a:r>
              <a:rPr lang="en-US" dirty="0" smtClean="0"/>
              <a:t>Scintillator; Quartz; </a:t>
            </a:r>
          </a:p>
          <a:p>
            <a:pPr algn="ctr"/>
            <a:r>
              <a:rPr lang="en-US" dirty="0" smtClean="0"/>
              <a:t>Drift Chambers; Mount</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Hall C: Infrastructure Progress</a:t>
            </a:r>
            <a:endParaRPr lang="en-US" dirty="0"/>
          </a:p>
        </p:txBody>
      </p:sp>
      <p:sp>
        <p:nvSpPr>
          <p:cNvPr id="3" name="Content Placeholder 2"/>
          <p:cNvSpPr>
            <a:spLocks noGrp="1"/>
          </p:cNvSpPr>
          <p:nvPr>
            <p:ph idx="1"/>
          </p:nvPr>
        </p:nvSpPr>
        <p:spPr>
          <a:xfrm>
            <a:off x="62968" y="808319"/>
            <a:ext cx="8585200" cy="1655482"/>
          </a:xfrm>
        </p:spPr>
        <p:txBody>
          <a:bodyPr>
            <a:normAutofit/>
          </a:bodyPr>
          <a:lstStyle/>
          <a:p>
            <a:pPr marL="0" indent="0">
              <a:buNone/>
            </a:pPr>
            <a:r>
              <a:rPr lang="en-US" b="1" dirty="0" smtClean="0"/>
              <a:t>Installations Completed:</a:t>
            </a:r>
          </a:p>
          <a:p>
            <a:r>
              <a:rPr lang="en-US" sz="1600" b="1" dirty="0" smtClean="0"/>
              <a:t>Moller &amp; Compton </a:t>
            </a:r>
            <a:r>
              <a:rPr lang="en-US" sz="1600" b="1" dirty="0" err="1" smtClean="0"/>
              <a:t>Polarimeters</a:t>
            </a:r>
            <a:r>
              <a:rPr lang="en-US" sz="1600" b="1" dirty="0" smtClean="0"/>
              <a:t> in place.</a:t>
            </a:r>
          </a:p>
          <a:p>
            <a:r>
              <a:rPr lang="en-US" sz="1600" b="1" dirty="0" smtClean="0"/>
              <a:t>HV &amp; Signal Patch Cables completed. DAQ in use for cosmic tests.</a:t>
            </a:r>
          </a:p>
          <a:p>
            <a:r>
              <a:rPr lang="en-US" sz="1600" b="1" dirty="0" smtClean="0"/>
              <a:t>Personnel Safety System. Gas supply &amp; Gas leak </a:t>
            </a:r>
            <a:r>
              <a:rPr lang="en-US" sz="1600" b="1" dirty="0"/>
              <a:t>detection. </a:t>
            </a:r>
          </a:p>
          <a:p>
            <a:r>
              <a:rPr lang="en-US" sz="1600" b="1" dirty="0"/>
              <a:t>Shield </a:t>
            </a:r>
            <a:r>
              <a:rPr lang="en-US" sz="1600" b="1" dirty="0" smtClean="0"/>
              <a:t>Wall. Shield house doors. Q2 yoke support.</a:t>
            </a:r>
            <a:endParaRPr lang="en-US" sz="1600" b="1" dirty="0"/>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7682026" y="4529712"/>
            <a:ext cx="1422401" cy="1875617"/>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a:stretch>
            <a:fillRect/>
          </a:stretch>
        </p:blipFill>
        <p:spPr>
          <a:xfrm>
            <a:off x="182647" y="2379836"/>
            <a:ext cx="1069850" cy="1420591"/>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5"/>
          <a:stretch>
            <a:fillRect/>
          </a:stretch>
        </p:blipFill>
        <p:spPr>
          <a:xfrm>
            <a:off x="101599" y="4199228"/>
            <a:ext cx="2727663" cy="195568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a:stretch>
            <a:fillRect/>
          </a:stretch>
        </p:blipFill>
        <p:spPr>
          <a:xfrm>
            <a:off x="1465430" y="2379837"/>
            <a:ext cx="883462" cy="1418293"/>
          </a:xfrm>
          <a:prstGeom prst="rect">
            <a:avLst/>
          </a:prstGeom>
          <a:ln>
            <a:noFill/>
          </a:ln>
          <a:effectLst>
            <a:outerShdw blurRad="292100" dist="139700" dir="2700000" algn="tl" rotWithShape="0">
              <a:srgbClr val="333333">
                <a:alpha val="65000"/>
              </a:srgbClr>
            </a:outerShdw>
          </a:effectLst>
        </p:spPr>
      </p:pic>
      <p:grpSp>
        <p:nvGrpSpPr>
          <p:cNvPr id="12" name="Group 11"/>
          <p:cNvGrpSpPr/>
          <p:nvPr/>
        </p:nvGrpSpPr>
        <p:grpSpPr>
          <a:xfrm>
            <a:off x="7086600" y="802662"/>
            <a:ext cx="1977092" cy="1824343"/>
            <a:chOff x="7086600" y="2324099"/>
            <a:chExt cx="1977092" cy="1824343"/>
          </a:xfrm>
        </p:grpSpPr>
        <p:pic>
          <p:nvPicPr>
            <p:cNvPr id="4" name="Picture 3"/>
            <p:cNvPicPr>
              <a:picLocks noChangeAspect="1"/>
            </p:cNvPicPr>
            <p:nvPr/>
          </p:nvPicPr>
          <p:blipFill>
            <a:blip r:embed="rId7"/>
            <a:stretch>
              <a:fillRect/>
            </a:stretch>
          </p:blipFill>
          <p:spPr>
            <a:xfrm>
              <a:off x="7086600" y="2667000"/>
              <a:ext cx="1977092" cy="1481442"/>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7840134" y="2324099"/>
              <a:ext cx="1202266" cy="338554"/>
            </a:xfrm>
            <a:prstGeom prst="rect">
              <a:avLst/>
            </a:prstGeom>
            <a:noFill/>
          </p:spPr>
          <p:txBody>
            <a:bodyPr wrap="square" lIns="0" rIns="0" rtlCol="0">
              <a:noAutofit/>
            </a:bodyPr>
            <a:lstStyle/>
            <a:p>
              <a:r>
                <a:rPr lang="en-US" sz="1600" b="1" dirty="0" smtClean="0"/>
                <a:t>Moller Quads</a:t>
              </a:r>
              <a:endParaRPr lang="en-US" sz="1600" dirty="0" smtClean="0"/>
            </a:p>
          </p:txBody>
        </p:sp>
      </p:grpSp>
      <p:sp>
        <p:nvSpPr>
          <p:cNvPr id="14" name="TextBox 13"/>
          <p:cNvSpPr txBox="1"/>
          <p:nvPr/>
        </p:nvSpPr>
        <p:spPr>
          <a:xfrm>
            <a:off x="7710466" y="4196088"/>
            <a:ext cx="1418166" cy="338554"/>
          </a:xfrm>
          <a:prstGeom prst="rect">
            <a:avLst/>
          </a:prstGeom>
          <a:noFill/>
        </p:spPr>
        <p:txBody>
          <a:bodyPr wrap="square" lIns="0" rIns="0" rtlCol="0">
            <a:noAutofit/>
          </a:bodyPr>
          <a:lstStyle/>
          <a:p>
            <a:r>
              <a:rPr lang="en-US" sz="1600" b="1" dirty="0" smtClean="0"/>
              <a:t>Compton Stands</a:t>
            </a:r>
            <a:endParaRPr lang="en-US" sz="1600" dirty="0" smtClean="0"/>
          </a:p>
        </p:txBody>
      </p:sp>
      <p:sp>
        <p:nvSpPr>
          <p:cNvPr id="15" name="TextBox 14"/>
          <p:cNvSpPr txBox="1"/>
          <p:nvPr/>
        </p:nvSpPr>
        <p:spPr>
          <a:xfrm>
            <a:off x="101599" y="6104240"/>
            <a:ext cx="1566937" cy="338554"/>
          </a:xfrm>
          <a:prstGeom prst="rect">
            <a:avLst/>
          </a:prstGeom>
          <a:noFill/>
        </p:spPr>
        <p:txBody>
          <a:bodyPr wrap="square" lIns="0" rIns="0" rtlCol="0">
            <a:noAutofit/>
          </a:bodyPr>
          <a:lstStyle/>
          <a:p>
            <a:r>
              <a:rPr lang="en-US" sz="1600" b="1" dirty="0" smtClean="0"/>
              <a:t>Q2 Yoke Support</a:t>
            </a:r>
            <a:endParaRPr lang="en-US" sz="1600" dirty="0" smtClean="0"/>
          </a:p>
        </p:txBody>
      </p:sp>
      <p:sp>
        <p:nvSpPr>
          <p:cNvPr id="17" name="TextBox 16"/>
          <p:cNvSpPr txBox="1"/>
          <p:nvPr/>
        </p:nvSpPr>
        <p:spPr>
          <a:xfrm>
            <a:off x="3296706" y="4529712"/>
            <a:ext cx="2154126" cy="387350"/>
          </a:xfrm>
          <a:prstGeom prst="rect">
            <a:avLst/>
          </a:prstGeom>
          <a:noFill/>
        </p:spPr>
        <p:txBody>
          <a:bodyPr wrap="square" lIns="0" rIns="0" rtlCol="0">
            <a:noAutofit/>
          </a:bodyPr>
          <a:lstStyle/>
          <a:p>
            <a:r>
              <a:rPr lang="en-US" sz="1600" b="1" dirty="0" smtClean="0"/>
              <a:t>Rear SHMS Shield Wall</a:t>
            </a:r>
            <a:endParaRPr lang="en-US" sz="1600" dirty="0" smtClean="0"/>
          </a:p>
        </p:txBody>
      </p:sp>
      <p:pic>
        <p:nvPicPr>
          <p:cNvPr id="21" name="Picture 20"/>
          <p:cNvPicPr>
            <a:picLocks noChangeAspect="1"/>
          </p:cNvPicPr>
          <p:nvPr/>
        </p:nvPicPr>
        <p:blipFill>
          <a:blip r:embed="rId8"/>
          <a:stretch>
            <a:fillRect/>
          </a:stretch>
        </p:blipFill>
        <p:spPr>
          <a:xfrm>
            <a:off x="2554772" y="3486036"/>
            <a:ext cx="2849956" cy="2130809"/>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p:cNvSpPr txBox="1"/>
          <p:nvPr/>
        </p:nvSpPr>
        <p:spPr>
          <a:xfrm>
            <a:off x="3054867" y="5603554"/>
            <a:ext cx="2147856" cy="338554"/>
          </a:xfrm>
          <a:prstGeom prst="rect">
            <a:avLst/>
          </a:prstGeom>
          <a:noFill/>
        </p:spPr>
        <p:txBody>
          <a:bodyPr wrap="square" lIns="0" rIns="0" rtlCol="0">
            <a:noAutofit/>
          </a:bodyPr>
          <a:lstStyle/>
          <a:p>
            <a:r>
              <a:rPr lang="en-US" sz="1600" b="1" dirty="0" smtClean="0"/>
              <a:t>Rear Detectors Installed</a:t>
            </a:r>
            <a:endParaRPr lang="en-US" sz="1600" dirty="0" smtClean="0"/>
          </a:p>
        </p:txBody>
      </p:sp>
      <p:pic>
        <p:nvPicPr>
          <p:cNvPr id="5" name="Picture 4"/>
          <p:cNvPicPr>
            <a:picLocks noChangeAspect="1"/>
          </p:cNvPicPr>
          <p:nvPr/>
        </p:nvPicPr>
        <p:blipFill rotWithShape="1">
          <a:blip r:embed="rId9"/>
          <a:srcRect t="5963" b="19266"/>
          <a:stretch/>
        </p:blipFill>
        <p:spPr>
          <a:xfrm>
            <a:off x="5141251" y="2866787"/>
            <a:ext cx="2319946" cy="2305768"/>
          </a:xfrm>
          <a:prstGeom prst="rect">
            <a:avLst/>
          </a:prstGeom>
          <a:ln>
            <a:noFill/>
          </a:ln>
          <a:effectLst>
            <a:outerShdw blurRad="292100" dist="139700" dir="2700000" algn="tl" rotWithShape="0">
              <a:srgbClr val="333333">
                <a:alpha val="65000"/>
              </a:srgbClr>
            </a:outerShdw>
          </a:effectLst>
        </p:spPr>
      </p:pic>
      <p:sp>
        <p:nvSpPr>
          <p:cNvPr id="23" name="TextBox 22"/>
          <p:cNvSpPr txBox="1"/>
          <p:nvPr/>
        </p:nvSpPr>
        <p:spPr>
          <a:xfrm>
            <a:off x="6444563" y="5186083"/>
            <a:ext cx="1055054" cy="338554"/>
          </a:xfrm>
          <a:prstGeom prst="rect">
            <a:avLst/>
          </a:prstGeom>
          <a:noFill/>
        </p:spPr>
        <p:txBody>
          <a:bodyPr wrap="square" lIns="0" rIns="0" rtlCol="0">
            <a:noAutofit/>
          </a:bodyPr>
          <a:lstStyle/>
          <a:p>
            <a:r>
              <a:rPr lang="en-US" sz="1600" b="1" dirty="0" smtClean="0"/>
              <a:t>Shield Wall</a:t>
            </a:r>
            <a:endParaRPr lang="en-US" sz="1600" dirty="0" smtClean="0"/>
          </a:p>
        </p:txBody>
      </p:sp>
      <p:sp>
        <p:nvSpPr>
          <p:cNvPr id="24" name="TextBox 23"/>
          <p:cNvSpPr txBox="1"/>
          <p:nvPr/>
        </p:nvSpPr>
        <p:spPr>
          <a:xfrm>
            <a:off x="1668536" y="3800427"/>
            <a:ext cx="515077" cy="307777"/>
          </a:xfrm>
          <a:prstGeom prst="rect">
            <a:avLst/>
          </a:prstGeom>
          <a:noFill/>
        </p:spPr>
        <p:txBody>
          <a:bodyPr wrap="none" rtlCol="0">
            <a:spAutoFit/>
          </a:bodyPr>
          <a:lstStyle/>
          <a:p>
            <a:r>
              <a:rPr lang="en-US" sz="1400" dirty="0" smtClean="0"/>
              <a:t>DAQ</a:t>
            </a:r>
            <a:endParaRPr lang="en-US" sz="1400" dirty="0"/>
          </a:p>
        </p:txBody>
      </p:sp>
      <p:sp>
        <p:nvSpPr>
          <p:cNvPr id="25" name="TextBox 24"/>
          <p:cNvSpPr txBox="1"/>
          <p:nvPr/>
        </p:nvSpPr>
        <p:spPr>
          <a:xfrm>
            <a:off x="168041" y="3811345"/>
            <a:ext cx="1106713" cy="307777"/>
          </a:xfrm>
          <a:prstGeom prst="rect">
            <a:avLst/>
          </a:prstGeom>
          <a:noFill/>
        </p:spPr>
        <p:txBody>
          <a:bodyPr wrap="none" rtlCol="0">
            <a:spAutoFit/>
          </a:bodyPr>
          <a:lstStyle/>
          <a:p>
            <a:r>
              <a:rPr lang="en-US" sz="1400" dirty="0" smtClean="0"/>
              <a:t>Patch Cables</a:t>
            </a:r>
            <a:endParaRPr lang="en-US" sz="1400" dirty="0"/>
          </a:p>
        </p:txBody>
      </p:sp>
    </p:spTree>
    <p:extLst>
      <p:ext uri="{BB962C8B-B14F-4D97-AF65-F5344CB8AC3E}">
        <p14:creationId xmlns:p14="http://schemas.microsoft.com/office/powerpoint/2010/main" val="2924604940"/>
      </p:ext>
    </p:extLst>
  </p:cSld>
  <p:clrMapOvr>
    <a:masterClrMapping/>
  </p:clrMapOvr>
  <p:timing>
    <p:tnLst>
      <p:par>
        <p:cTn id="1" dur="indefinite" restart="never" nodeType="tmRoot"/>
      </p:par>
    </p:tnLst>
  </p:timing>
</p:sld>
</file>

<file path=ppt/theme/theme1.xml><?xml version="1.0" encoding="utf-8"?>
<a:theme xmlns:a="http://schemas.openxmlformats.org/drawingml/2006/main" name="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3991</TotalTime>
  <Words>2493</Words>
  <Application>Microsoft Office PowerPoint</Application>
  <PresentationFormat>On-screen Show (4:3)</PresentationFormat>
  <Paragraphs>582</Paragraphs>
  <Slides>28</Slides>
  <Notes>5</Notes>
  <HiddenSlides>0</HiddenSlides>
  <MMClips>0</MMClips>
  <ScaleCrop>false</ScaleCrop>
  <HeadingPairs>
    <vt:vector size="4" baseType="variant">
      <vt:variant>
        <vt:lpstr>Theme</vt:lpstr>
      </vt:variant>
      <vt:variant>
        <vt:i4>6</vt:i4>
      </vt:variant>
      <vt:variant>
        <vt:lpstr>Slide Titles</vt:lpstr>
      </vt:variant>
      <vt:variant>
        <vt:i4>28</vt:i4>
      </vt:variant>
    </vt:vector>
  </HeadingPairs>
  <TitlesOfParts>
    <vt:vector size="34" baseType="lpstr">
      <vt:lpstr>JLabPowerpointMain</vt:lpstr>
      <vt:lpstr>1_JLabPowerpointMain</vt:lpstr>
      <vt:lpstr>2_JLabPowerpointMain</vt:lpstr>
      <vt:lpstr>3_JLabPowerpointMain</vt:lpstr>
      <vt:lpstr>4_JLabPowerpointMain</vt:lpstr>
      <vt:lpstr>5_JLabPowerpointMain</vt:lpstr>
      <vt:lpstr>Click to add title</vt:lpstr>
      <vt:lpstr>12 GeV Upgrade Project</vt:lpstr>
      <vt:lpstr>CIVIL Construction: 100% Complete</vt:lpstr>
      <vt:lpstr>Hall D Detectors: University Construction </vt:lpstr>
      <vt:lpstr>Hall D: 100% Complete</vt:lpstr>
      <vt:lpstr>CD-4B Key Performance Parameters</vt:lpstr>
      <vt:lpstr>Halls B &amp; C Construction Progress </vt:lpstr>
      <vt:lpstr>Hall C: Detector Construction Complete!</vt:lpstr>
      <vt:lpstr>Hall C: Infrastructure Progress</vt:lpstr>
      <vt:lpstr>Hall C: SHMS HB and Q1 Magnets</vt:lpstr>
      <vt:lpstr>Hall C: SHMS D/Q2/Q3 Magnets</vt:lpstr>
      <vt:lpstr>Hall C Schedule</vt:lpstr>
      <vt:lpstr>Hall B: Detector Construction Complete!</vt:lpstr>
      <vt:lpstr>Hall B: CLAS12 Magnets</vt:lpstr>
      <vt:lpstr>12 GeV Project: University Detector Work</vt:lpstr>
      <vt:lpstr>Key Dates</vt:lpstr>
      <vt:lpstr>SUMMARY</vt:lpstr>
      <vt:lpstr>Back-Up</vt:lpstr>
      <vt:lpstr>Accelerator Construction: 100% Complete</vt:lpstr>
      <vt:lpstr>Hall D - Key Performance Parameter</vt:lpstr>
      <vt:lpstr>Hall D – Key Performance Parameter</vt:lpstr>
      <vt:lpstr>Technical Highlights (1)</vt:lpstr>
      <vt:lpstr>Technical Highlights (2)</vt:lpstr>
      <vt:lpstr>SHMS Detector System</vt:lpstr>
      <vt:lpstr>Hall C:   SHMS</vt:lpstr>
      <vt:lpstr>CLAS12 Schematic</vt:lpstr>
      <vt:lpstr>Hall B Schedule (as of Aug 2015)</vt:lpstr>
      <vt:lpstr>Hall B Status</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dchopard</dc:creator>
  <cp:lastModifiedBy>Allison Lung</cp:lastModifiedBy>
  <cp:revision>121</cp:revision>
  <cp:lastPrinted>2015-07-21T20:25:56Z</cp:lastPrinted>
  <dcterms:created xsi:type="dcterms:W3CDTF">2013-08-22T19:51:08Z</dcterms:created>
  <dcterms:modified xsi:type="dcterms:W3CDTF">2016-01-14T18:11:24Z</dcterms:modified>
</cp:coreProperties>
</file>