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6" r:id="rId2"/>
  </p:sldMasterIdLst>
  <p:notesMasterIdLst>
    <p:notesMasterId r:id="rId26"/>
  </p:notesMasterIdLst>
  <p:handoutMasterIdLst>
    <p:handoutMasterId r:id="rId27"/>
  </p:handoutMasterIdLst>
  <p:sldIdLst>
    <p:sldId id="408" r:id="rId3"/>
    <p:sldId id="334" r:id="rId4"/>
    <p:sldId id="437" r:id="rId5"/>
    <p:sldId id="451" r:id="rId6"/>
    <p:sldId id="450" r:id="rId7"/>
    <p:sldId id="412" r:id="rId8"/>
    <p:sldId id="448" r:id="rId9"/>
    <p:sldId id="449" r:id="rId10"/>
    <p:sldId id="439" r:id="rId11"/>
    <p:sldId id="442" r:id="rId12"/>
    <p:sldId id="443" r:id="rId13"/>
    <p:sldId id="444" r:id="rId14"/>
    <p:sldId id="418" r:id="rId15"/>
    <p:sldId id="419" r:id="rId16"/>
    <p:sldId id="426" r:id="rId17"/>
    <p:sldId id="427" r:id="rId18"/>
    <p:sldId id="428" r:id="rId19"/>
    <p:sldId id="434" r:id="rId20"/>
    <p:sldId id="424" r:id="rId21"/>
    <p:sldId id="425" r:id="rId22"/>
    <p:sldId id="387" r:id="rId23"/>
    <p:sldId id="447" r:id="rId24"/>
    <p:sldId id="395" r:id="rId25"/>
  </p:sldIdLst>
  <p:sldSz cx="9144000" cy="6858000" type="screen4x3"/>
  <p:notesSz cx="69469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79AA"/>
    <a:srgbClr val="1877C6"/>
    <a:srgbClr val="1A82D8"/>
    <a:srgbClr val="3399FF"/>
    <a:srgbClr val="3366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196" autoAdjust="0"/>
  </p:normalViewPr>
  <p:slideViewPr>
    <p:cSldViewPr snapToGrid="0" snapToObjects="1" showGuides="1">
      <p:cViewPr varScale="1">
        <p:scale>
          <a:sx n="119" d="100"/>
          <a:sy n="119" d="100"/>
        </p:scale>
        <p:origin x="-45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7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9900" cy="46037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5413" y="0"/>
            <a:ext cx="3009900" cy="460376"/>
          </a:xfrm>
          <a:prstGeom prst="rect">
            <a:avLst/>
          </a:prstGeom>
        </p:spPr>
        <p:txBody>
          <a:bodyPr vert="horz" lIns="91440" tIns="45720" rIns="91440" bIns="45720" rtlCol="0"/>
          <a:lstStyle>
            <a:lvl1pPr algn="r">
              <a:defRPr sz="1200"/>
            </a:lvl1pPr>
          </a:lstStyle>
          <a:p>
            <a:fld id="{9ECF4A41-6AAD-4E05-BD56-388310816083}" type="datetimeFigureOut">
              <a:rPr lang="en-US" smtClean="0"/>
              <a:t>1/13/2016</a:t>
            </a:fld>
            <a:endParaRPr lang="en-US" dirty="0"/>
          </a:p>
        </p:txBody>
      </p:sp>
      <p:sp>
        <p:nvSpPr>
          <p:cNvPr id="4" name="Footer Placeholder 3"/>
          <p:cNvSpPr>
            <a:spLocks noGrp="1"/>
          </p:cNvSpPr>
          <p:nvPr>
            <p:ph type="ftr" sz="quarter" idx="2"/>
          </p:nvPr>
        </p:nvSpPr>
        <p:spPr>
          <a:xfrm>
            <a:off x="0" y="8758239"/>
            <a:ext cx="3009900" cy="46037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5413" y="8758239"/>
            <a:ext cx="3009900" cy="460376"/>
          </a:xfrm>
          <a:prstGeom prst="rect">
            <a:avLst/>
          </a:prstGeom>
        </p:spPr>
        <p:txBody>
          <a:bodyPr vert="horz" lIns="91440" tIns="45720" rIns="91440" bIns="45720" rtlCol="0" anchor="b"/>
          <a:lstStyle>
            <a:lvl1pPr algn="r">
              <a:defRPr sz="1200"/>
            </a:lvl1pPr>
          </a:lstStyle>
          <a:p>
            <a:fld id="{5A57AAFA-9540-4D60-919F-318B8DE97A30}" type="slidenum">
              <a:rPr lang="en-US" smtClean="0"/>
              <a:t>‹#›</a:t>
            </a:fld>
            <a:endParaRPr lang="en-US" dirty="0"/>
          </a:p>
        </p:txBody>
      </p:sp>
    </p:spTree>
    <p:extLst>
      <p:ext uri="{BB962C8B-B14F-4D97-AF65-F5344CB8AC3E}">
        <p14:creationId xmlns:p14="http://schemas.microsoft.com/office/powerpoint/2010/main" val="69670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0323" cy="461010"/>
          </a:xfrm>
          <a:prstGeom prst="rect">
            <a:avLst/>
          </a:prstGeom>
        </p:spPr>
        <p:txBody>
          <a:bodyPr vert="horz" lIns="92382" tIns="46191" rIns="92382" bIns="46191" rtlCol="0"/>
          <a:lstStyle>
            <a:lvl1pPr algn="l">
              <a:defRPr sz="1200"/>
            </a:lvl1pPr>
          </a:lstStyle>
          <a:p>
            <a:endParaRPr lang="en-US" dirty="0"/>
          </a:p>
        </p:txBody>
      </p:sp>
      <p:sp>
        <p:nvSpPr>
          <p:cNvPr id="3" name="Date Placeholder 2"/>
          <p:cNvSpPr>
            <a:spLocks noGrp="1"/>
          </p:cNvSpPr>
          <p:nvPr>
            <p:ph type="dt" idx="1"/>
          </p:nvPr>
        </p:nvSpPr>
        <p:spPr>
          <a:xfrm>
            <a:off x="3934970" y="1"/>
            <a:ext cx="3010323" cy="461010"/>
          </a:xfrm>
          <a:prstGeom prst="rect">
            <a:avLst/>
          </a:prstGeom>
        </p:spPr>
        <p:txBody>
          <a:bodyPr vert="horz" lIns="92382" tIns="46191" rIns="92382" bIns="46191" rtlCol="0"/>
          <a:lstStyle>
            <a:lvl1pPr algn="r">
              <a:defRPr sz="1200"/>
            </a:lvl1pPr>
          </a:lstStyle>
          <a:p>
            <a:fld id="{9EE1124A-8259-2F43-AA9E-1AB80762BA4E}" type="datetimeFigureOut">
              <a:rPr lang="en-US" smtClean="0"/>
              <a:pPr/>
              <a:t>1/13/2016</a:t>
            </a:fld>
            <a:endParaRPr lang="en-US" dirty="0"/>
          </a:p>
        </p:txBody>
      </p:sp>
      <p:sp>
        <p:nvSpPr>
          <p:cNvPr id="4" name="Slide Image Placeholder 3"/>
          <p:cNvSpPr>
            <a:spLocks noGrp="1" noRot="1" noChangeAspect="1"/>
          </p:cNvSpPr>
          <p:nvPr>
            <p:ph type="sldImg" idx="2"/>
          </p:nvPr>
        </p:nvSpPr>
        <p:spPr>
          <a:xfrm>
            <a:off x="1168400" y="693738"/>
            <a:ext cx="4610100" cy="3457575"/>
          </a:xfrm>
          <a:prstGeom prst="rect">
            <a:avLst/>
          </a:prstGeom>
          <a:noFill/>
          <a:ln w="12700">
            <a:solidFill>
              <a:prstClr val="black"/>
            </a:solidFill>
          </a:ln>
        </p:spPr>
        <p:txBody>
          <a:bodyPr vert="horz" lIns="92382" tIns="46191" rIns="92382" bIns="46191" rtlCol="0" anchor="ctr"/>
          <a:lstStyle/>
          <a:p>
            <a:endParaRPr lang="en-US" dirty="0"/>
          </a:p>
        </p:txBody>
      </p:sp>
      <p:sp>
        <p:nvSpPr>
          <p:cNvPr id="5" name="Notes Placeholder 4"/>
          <p:cNvSpPr>
            <a:spLocks noGrp="1"/>
          </p:cNvSpPr>
          <p:nvPr>
            <p:ph type="body" sz="quarter" idx="3"/>
          </p:nvPr>
        </p:nvSpPr>
        <p:spPr>
          <a:xfrm>
            <a:off x="694690" y="4379595"/>
            <a:ext cx="5557520" cy="4149090"/>
          </a:xfrm>
          <a:prstGeom prst="rect">
            <a:avLst/>
          </a:prstGeom>
        </p:spPr>
        <p:txBody>
          <a:bodyPr vert="horz" lIns="92382" tIns="46191" rIns="92382" bIns="4619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10323" cy="461010"/>
          </a:xfrm>
          <a:prstGeom prst="rect">
            <a:avLst/>
          </a:prstGeom>
        </p:spPr>
        <p:txBody>
          <a:bodyPr vert="horz" lIns="92382" tIns="46191" rIns="92382" bIns="4619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4970" y="8757590"/>
            <a:ext cx="3010323" cy="461010"/>
          </a:xfrm>
          <a:prstGeom prst="rect">
            <a:avLst/>
          </a:prstGeom>
        </p:spPr>
        <p:txBody>
          <a:bodyPr vert="horz" lIns="92382" tIns="46191" rIns="92382" bIns="46191" rtlCol="0" anchor="b"/>
          <a:lstStyle>
            <a:lvl1pPr algn="r">
              <a:defRPr sz="1200"/>
            </a:lvl1pPr>
          </a:lstStyle>
          <a:p>
            <a:fld id="{16653114-0D40-384A-9E11-76EB88F8D7B8}" type="slidenum">
              <a:rPr lang="en-US" smtClean="0"/>
              <a:pPr/>
              <a:t>‹#›</a:t>
            </a:fld>
            <a:endParaRPr lang="en-US" dirty="0"/>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5DF9A8-A8E8-41EA-B260-D01AD0AE4FE4}"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90795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wrap="square" lIns="90385" tIns="45190" rIns="90385" bIns="45190" numCol="1" anchorCtr="0" compatLnSpc="1">
            <a:prstTxWarp prst="textNoShape">
              <a:avLst/>
            </a:prstTxWarp>
          </a:bodyPr>
          <a:lstStyle/>
          <a:p>
            <a:pPr algn="ctr" eaLnBrk="0" fontAlgn="base" hangingPunct="0">
              <a:spcBef>
                <a:spcPct val="0"/>
              </a:spcBef>
              <a:spcAft>
                <a:spcPct val="0"/>
              </a:spcAft>
            </a:pPr>
            <a:fld id="{2936AE6F-0960-42F7-9669-79FC85849ACC}" type="slidenum">
              <a:rPr lang="en-US">
                <a:solidFill>
                  <a:srgbClr val="000000"/>
                </a:solidFill>
              </a:rPr>
              <a:pPr algn="ctr" eaLnBrk="0" fontAlgn="base" hangingPunct="0">
                <a:spcBef>
                  <a:spcPct val="0"/>
                </a:spcBef>
                <a:spcAft>
                  <a:spcPct val="0"/>
                </a:spcAft>
              </a:pPr>
              <a:t>6</a:t>
            </a:fld>
            <a:endParaRPr lang="en-US" dirty="0">
              <a:solidFill>
                <a:srgbClr val="000000"/>
              </a:solidFill>
            </a:endParaRPr>
          </a:p>
        </p:txBody>
      </p:sp>
      <p:sp>
        <p:nvSpPr>
          <p:cNvPr id="39939" name="Rectangle 2"/>
          <p:cNvSpPr>
            <a:spLocks noGrp="1" noRot="1" noChangeAspect="1" noChangeArrowheads="1" noTextEdit="1"/>
          </p:cNvSpPr>
          <p:nvPr>
            <p:ph type="sldImg"/>
          </p:nvPr>
        </p:nvSpPr>
        <p:spPr bwMode="auto">
          <a:xfrm>
            <a:off x="1177925" y="695325"/>
            <a:ext cx="4602163" cy="3451225"/>
          </a:xfrm>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defTabSz="1182764">
              <a:spcBef>
                <a:spcPct val="0"/>
              </a:spcBef>
            </a:pPr>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2" name="Rectangle 11"/>
          <p:cNvSpPr/>
          <p:nvPr userDrawn="1"/>
        </p:nvSpPr>
        <p:spPr>
          <a:xfrm>
            <a:off x="0" y="6437376"/>
            <a:ext cx="9143999" cy="4206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8"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9" name="Rectangle 8"/>
          <p:cNvSpPr/>
          <p:nvPr userDrawn="1"/>
        </p:nvSpPr>
        <p:spPr>
          <a:xfrm>
            <a:off x="4486275" y="6572250"/>
            <a:ext cx="180975" cy="21010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0"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6" name="Rectangle 5"/>
          <p:cNvSpPr/>
          <p:nvPr userDrawn="1"/>
        </p:nvSpPr>
        <p:spPr>
          <a:xfrm>
            <a:off x="4486275" y="6572250"/>
            <a:ext cx="180975" cy="21010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1" name="Rectangle 10"/>
          <p:cNvSpPr/>
          <p:nvPr userDrawn="1"/>
        </p:nvSpPr>
        <p:spPr>
          <a:xfrm>
            <a:off x="4486275" y="6572250"/>
            <a:ext cx="180975" cy="21010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4"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5" name="Rectangle 4"/>
          <p:cNvSpPr/>
          <p:nvPr userDrawn="1"/>
        </p:nvSpPr>
        <p:spPr>
          <a:xfrm>
            <a:off x="4486275" y="6572250"/>
            <a:ext cx="180975" cy="21010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1/13/2016</a:t>
            </a:fld>
            <a:endParaRPr lang="en-US" dirty="0">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553138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6"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7" name="Rectangle 6"/>
          <p:cNvSpPr/>
          <p:nvPr userDrawn="1"/>
        </p:nvSpPr>
        <p:spPr>
          <a:xfrm>
            <a:off x="4486275" y="6572250"/>
            <a:ext cx="180975" cy="21010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Slide Number Placeholder 4"/>
          <p:cNvSpPr txBox="1">
            <a:spLocks/>
          </p:cNvSpPr>
          <p:nvPr userDrawn="1"/>
        </p:nvSpPr>
        <p:spPr>
          <a:xfrm>
            <a:off x="3505200" y="6550362"/>
            <a:ext cx="2133600" cy="190125"/>
          </a:xfrm>
          <a:prstGeom prst="rect">
            <a:avLst/>
          </a:prstGeom>
        </p:spPr>
        <p:txBody>
          <a:bodyPr vert="horz" lIns="91440" tIns="45720" rIns="91440" bIns="45720" rtlCol="0" anchor="ctr"/>
          <a:lstStyle>
            <a:defPPr>
              <a:defRPr lang="en-US"/>
            </a:defPPr>
            <a:lvl1pPr marL="0" algn="ctr" defTabSz="457200" rtl="0" eaLnBrk="1" latinLnBrk="0" hangingPunct="1">
              <a:defRPr sz="10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8F48A6-A3E1-4848-9AC3-B43F560BE4FE}" type="slidenum">
              <a:rPr lang="en-US" smtClean="0"/>
              <a:pPr/>
              <a:t>‹#›</a:t>
            </a:fld>
            <a:endParaRPr lang="en-US" dirty="0"/>
          </a:p>
        </p:txBody>
      </p:sp>
      <p:sp>
        <p:nvSpPr>
          <p:cNvPr id="10" name="Rectangle 9"/>
          <p:cNvSpPr/>
          <p:nvPr userDrawn="1"/>
        </p:nvSpPr>
        <p:spPr>
          <a:xfrm>
            <a:off x="4486275" y="6572250"/>
            <a:ext cx="180975" cy="210106"/>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 Box 5"/>
          <p:cNvSpPr txBox="1">
            <a:spLocks noChangeArrowheads="1"/>
          </p:cNvSpPr>
          <p:nvPr userDrawn="1"/>
        </p:nvSpPr>
        <p:spPr bwMode="auto">
          <a:xfrm>
            <a:off x="1219200" y="6445066"/>
            <a:ext cx="6629400" cy="412934"/>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0">
              <a:lnSpc>
                <a:spcPts val="1200"/>
              </a:lnSpc>
              <a:spcBef>
                <a:spcPts val="0"/>
              </a:spcBef>
              <a:spcAft>
                <a:spcPts val="0"/>
              </a:spcAft>
              <a:buClrTx/>
              <a:buSzTx/>
              <a:buFontTx/>
              <a:buNone/>
              <a:tabLst/>
              <a:defRPr sz="1800" b="0" i="0" u="none" strike="noStrike" kern="0" cap="none" spc="0" baseline="0">
                <a:solidFill>
                  <a:srgbClr val="000000"/>
                </a:solidFill>
                <a:uFillTx/>
              </a:defRPr>
            </a:pPr>
            <a:r>
              <a:rPr kumimoji="0" lang="en-US" sz="1000" b="0" i="0" u="none" strike="noStrike" kern="1200" cap="none" spc="0" normalizeH="0" baseline="0" noProof="0" dirty="0" smtClean="0">
                <a:ln>
                  <a:noFill/>
                </a:ln>
                <a:solidFill>
                  <a:srgbClr val="FFFFFF"/>
                </a:solidFill>
                <a:effectLst/>
                <a:uLnTx/>
                <a:uFillTx/>
                <a:latin typeface="Arial" pitchFamily="34"/>
                <a:ea typeface="+mn-ea"/>
                <a:cs typeface="Arial" pitchFamily="34"/>
              </a:rPr>
              <a:t>January 2016</a:t>
            </a:r>
          </a:p>
          <a:p>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r>
              <a:rPr lang="en-US" sz="1000" b="0" i="0" u="none" strike="noStrike" kern="1200" cap="none" spc="0" baseline="0" dirty="0" smtClean="0">
                <a:solidFill>
                  <a:schemeClr val="bg1"/>
                </a:solidFill>
                <a:uFillTx/>
                <a:latin typeface="Arial" pitchFamily="34"/>
                <a:cs typeface="Arial" pitchFamily="34"/>
              </a:rPr>
              <a:t>Page </a:t>
            </a:r>
            <a:fld id="{689EDE09-E4EE-4782-BF53-0BC46E61FA20}" type="slidenum">
              <a:rPr lang="en-US" sz="1000" smtClean="0">
                <a:solidFill>
                  <a:schemeClr val="bg1"/>
                </a:solidFill>
              </a:rPr>
              <a:pPr marL="0" marR="0" lvl="0" indent="0" algn="ctr" defTabSz="914400" rtl="0" fontAlgn="auto" hangingPunct="0">
                <a:lnSpc>
                  <a:spcPct val="100000"/>
                </a:lnSpc>
                <a:spcBef>
                  <a:spcPts val="100"/>
                </a:spcBef>
                <a:spcAft>
                  <a:spcPts val="0"/>
                </a:spcAft>
                <a:buNone/>
                <a:tabLst/>
                <a:defRPr sz="1800" b="0" i="0" u="none" strike="noStrike" kern="0" cap="none" spc="0" baseline="0">
                  <a:solidFill>
                    <a:srgbClr val="000000"/>
                  </a:solidFill>
                  <a:uFillTx/>
                </a:defRPr>
              </a:pPr>
              <a:t>‹#›</a:t>
            </a:fld>
            <a:endParaRPr lang="en-US" sz="1000" b="0" i="0" u="none" strike="noStrike" kern="1200" cap="none" spc="0" baseline="0" dirty="0">
              <a:solidFill>
                <a:schemeClr val="bg1"/>
              </a:solidFill>
              <a:uFillTx/>
              <a:latin typeface="Arial" pitchFamily="34"/>
              <a:cs typeface="Arial" pitchFamily="34"/>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Lst>
  <p:txStyles>
    <p:titleStyle>
      <a:lvl1pPr algn="ctr" defTabSz="4572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solidFill>
                  <a:prstClr val="white"/>
                </a:solidFill>
              </a:rPr>
              <a:pPr/>
              <a:t>1/13/2016</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8988622"/>
      </p:ext>
    </p:extLst>
  </p:cSld>
  <p:clrMap bg1="lt1" tx1="dk1" bg2="lt2" tx2="dk2" accent1="accent1" accent2="accent2" accent3="accent3" accent4="accent4" accent5="accent5" accent6="accent6" hlink="hlink" folHlink="folHlink"/>
  <p:sldLayoutIdLst>
    <p:sldLayoutId id="2147483657" r:id="rId1"/>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jp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66800" y="-152400"/>
            <a:ext cx="8001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a:defRPr/>
            </a:pPr>
            <a:r>
              <a:rPr lang="en-US" sz="3000" b="1" dirty="0" smtClean="0">
                <a:solidFill>
                  <a:srgbClr val="FFFFFF"/>
                </a:solidFill>
                <a:latin typeface="Arial" pitchFamily="34" charset="0"/>
                <a:cs typeface="Arial" pitchFamily="34" charset="0"/>
              </a:rPr>
              <a:t>Jefferson Lab Status</a:t>
            </a:r>
            <a:endParaRPr lang="en-US" sz="3000" b="1" dirty="0">
              <a:solidFill>
                <a:srgbClr val="FFFFFF"/>
              </a:solidFill>
              <a:latin typeface="Arial" pitchFamily="34" charset="0"/>
              <a:cs typeface="Arial" pitchFamily="34" charset="0"/>
            </a:endParaRPr>
          </a:p>
        </p:txBody>
      </p:sp>
      <p:sp>
        <p:nvSpPr>
          <p:cNvPr id="8" name="Rectangle 8"/>
          <p:cNvSpPr>
            <a:spLocks noChangeArrowheads="1"/>
          </p:cNvSpPr>
          <p:nvPr/>
        </p:nvSpPr>
        <p:spPr bwMode="auto">
          <a:xfrm>
            <a:off x="76200" y="6096000"/>
            <a:ext cx="8001000" cy="643766"/>
          </a:xfrm>
          <a:prstGeom prst="rect">
            <a:avLst/>
          </a:prstGeom>
          <a:noFill/>
          <a:ln w="12700">
            <a:noFill/>
            <a:miter lim="800000"/>
            <a:headEnd/>
            <a:tailEnd/>
          </a:ln>
        </p:spPr>
        <p:txBody>
          <a:bodyPr wrap="square" lIns="90487" tIns="44450" rIns="90487" bIns="44450">
            <a:spAutoFit/>
          </a:bodyPr>
          <a:lstStyle/>
          <a:p>
            <a:pPr eaLnBrk="0" hangingPunct="0"/>
            <a:r>
              <a:rPr lang="en-US" sz="2200" b="1" dirty="0">
                <a:solidFill>
                  <a:srgbClr val="FFFFFF"/>
                </a:solidFill>
                <a:latin typeface="Arial" pitchFamily="34" charset="0"/>
                <a:cs typeface="Arial" pitchFamily="34" charset="0"/>
              </a:rPr>
              <a:t>Hugh Montgomery</a:t>
            </a:r>
            <a:endParaRPr lang="en-US" sz="2200" b="1" dirty="0">
              <a:solidFill>
                <a:srgbClr val="FFFFFF"/>
              </a:solidFill>
              <a:cs typeface="Arial" charset="0"/>
            </a:endParaRPr>
          </a:p>
          <a:p>
            <a:pPr eaLnBrk="0" hangingPunct="0"/>
            <a:r>
              <a:rPr lang="en-US" sz="1400" b="1" dirty="0" smtClean="0">
                <a:solidFill>
                  <a:srgbClr val="FFFFFF"/>
                </a:solidFill>
                <a:cs typeface="Arial" charset="0"/>
              </a:rPr>
              <a:t>Jefferson Lab Users Group Board of Directors, January 2016</a:t>
            </a:r>
          </a:p>
        </p:txBody>
      </p:sp>
      <p:pic>
        <p:nvPicPr>
          <p:cNvPr id="5" name="Picture 2" descr="C:\Users\stewartm\Desktop\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7720" t="5657" r="13333" b="4660"/>
          <a:stretch/>
        </p:blipFill>
        <p:spPr bwMode="auto">
          <a:xfrm>
            <a:off x="-12070" y="656845"/>
            <a:ext cx="9156070" cy="535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177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4" name="TextBox 3"/>
          <p:cNvSpPr txBox="1"/>
          <p:nvPr/>
        </p:nvSpPr>
        <p:spPr>
          <a:xfrm>
            <a:off x="304801" y="1219199"/>
            <a:ext cx="8534400" cy="5078313"/>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A day-one physics program in the field of strong quantum chromodynamics (QCD) </a:t>
            </a:r>
            <a:r>
              <a:rPr lang="en-US" dirty="0" smtClean="0">
                <a:latin typeface="Arial" panose="020B0604020202020204" pitchFamily="34" charset="0"/>
                <a:cs typeface="Arial" panose="020B0604020202020204" pitchFamily="34" charset="0"/>
              </a:rPr>
              <a:t>was presented</a:t>
            </a:r>
            <a:r>
              <a:rPr lang="en-US" dirty="0">
                <a:latin typeface="Arial" panose="020B0604020202020204" pitchFamily="34" charset="0"/>
                <a:cs typeface="Arial" panose="020B0604020202020204" pitchFamily="34" charset="0"/>
              </a:rPr>
              <a:t>. Highlighted were studies of </a:t>
            </a:r>
            <a:r>
              <a:rPr lang="en-US" dirty="0">
                <a:latin typeface="Arial" panose="020B0604020202020204" pitchFamily="34" charset="0"/>
                <a:cs typeface="Arial" panose="020B0604020202020204" pitchFamily="34" charset="0"/>
              </a:rPr>
              <a:t>gluonic</a:t>
            </a:r>
            <a:r>
              <a:rPr lang="en-US" dirty="0">
                <a:latin typeface="Arial" panose="020B0604020202020204" pitchFamily="34" charset="0"/>
                <a:cs typeface="Arial" panose="020B0604020202020204" pitchFamily="34" charset="0"/>
              </a:rPr>
              <a:t> meson excitations, the nucleon </a:t>
            </a:r>
            <a:r>
              <a:rPr lang="en-US" dirty="0" smtClean="0">
                <a:latin typeface="Arial" panose="020B0604020202020204" pitchFamily="34" charset="0"/>
                <a:cs typeface="Arial" panose="020B0604020202020204" pitchFamily="34" charset="0"/>
              </a:rPr>
              <a:t>spin puzzle</a:t>
            </a:r>
            <a:r>
              <a:rPr lang="en-US" dirty="0">
                <a:latin typeface="Arial" panose="020B0604020202020204" pitchFamily="34" charset="0"/>
                <a:cs typeface="Arial" panose="020B0604020202020204" pitchFamily="34" charset="0"/>
              </a:rPr>
              <a:t>, the 3D nucleon structure, parity-violating experiments, precision nuclear </a:t>
            </a:r>
            <a:r>
              <a:rPr lang="en-US" dirty="0" smtClean="0">
                <a:latin typeface="Arial" panose="020B0604020202020204" pitchFamily="34" charset="0"/>
                <a:cs typeface="Arial" panose="020B0604020202020204" pitchFamily="34" charset="0"/>
              </a:rPr>
              <a:t>structure studies</a:t>
            </a:r>
            <a:r>
              <a:rPr lang="en-US" dirty="0">
                <a:latin typeface="Arial" panose="020B0604020202020204" pitchFamily="34" charset="0"/>
                <a:cs typeface="Arial" panose="020B0604020202020204" pitchFamily="34" charset="0"/>
              </a:rPr>
              <a:t>, tests of the standard model and a limited search for dark photon </a:t>
            </a:r>
            <a:r>
              <a:rPr lang="en-US" dirty="0" smtClean="0">
                <a:latin typeface="Arial" panose="020B0604020202020204" pitchFamily="34" charset="0"/>
                <a:cs typeface="Arial" panose="020B0604020202020204" pitchFamily="34" charset="0"/>
              </a:rPr>
              <a:t>candidates. </a:t>
            </a:r>
            <a:r>
              <a:rPr lang="en-US" u="sng" dirty="0" smtClean="0">
                <a:latin typeface="Arial" panose="020B0604020202020204" pitchFamily="34" charset="0"/>
                <a:cs typeface="Arial" panose="020B0604020202020204" pitchFamily="34" charset="0"/>
              </a:rPr>
              <a:t>Overall</a:t>
            </a:r>
            <a:r>
              <a:rPr lang="en-US" u="sng" dirty="0">
                <a:latin typeface="Arial" panose="020B0604020202020204" pitchFamily="34" charset="0"/>
                <a:cs typeface="Arial" panose="020B0604020202020204" pitchFamily="34" charset="0"/>
              </a:rPr>
              <a:t>, the planned 12 GeV physics program was judged by the panel as </a:t>
            </a:r>
            <a:r>
              <a:rPr lang="en-US" u="sng" dirty="0" smtClean="0">
                <a:latin typeface="Arial" panose="020B0604020202020204" pitchFamily="34" charset="0"/>
                <a:cs typeface="Arial" panose="020B0604020202020204" pitchFamily="34" charset="0"/>
              </a:rPr>
              <a:t>outstanding and </a:t>
            </a:r>
            <a:r>
              <a:rPr lang="en-US" u="sng" dirty="0">
                <a:latin typeface="Arial" panose="020B0604020202020204" pitchFamily="34" charset="0"/>
                <a:cs typeface="Arial" panose="020B0604020202020204" pitchFamily="34" charset="0"/>
              </a:rPr>
              <a:t>highly competitive in the context of international activities. There is a </a:t>
            </a:r>
            <a:r>
              <a:rPr lang="en-US" u="sng" dirty="0" smtClean="0">
                <a:latin typeface="Arial" panose="020B0604020202020204" pitchFamily="34" charset="0"/>
                <a:cs typeface="Arial" panose="020B0604020202020204" pitchFamily="34" charset="0"/>
              </a:rPr>
              <a:t>well formulated </a:t>
            </a:r>
            <a:r>
              <a:rPr lang="en-US" u="sng" dirty="0">
                <a:latin typeface="Arial" panose="020B0604020202020204" pitchFamily="34" charset="0"/>
                <a:cs typeface="Arial" panose="020B0604020202020204" pitchFamily="34" charset="0"/>
              </a:rPr>
              <a:t>and prepared series of physics experiments which should yield high </a:t>
            </a:r>
            <a:r>
              <a:rPr lang="en-US" u="sng" dirty="0" smtClean="0">
                <a:latin typeface="Arial" panose="020B0604020202020204" pitchFamily="34" charset="0"/>
                <a:cs typeface="Arial" panose="020B0604020202020204" pitchFamily="34" charset="0"/>
              </a:rPr>
              <a:t>impact, visible </a:t>
            </a:r>
            <a:r>
              <a:rPr lang="en-US" u="sng" dirty="0">
                <a:latin typeface="Arial" panose="020B0604020202020204" pitchFamily="34" charset="0"/>
                <a:cs typeface="Arial" panose="020B0604020202020204" pitchFamily="34" charset="0"/>
              </a:rPr>
              <a:t>results in the first few years</a:t>
            </a:r>
            <a:r>
              <a:rPr lang="en-US" u="sng"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majority of the research topics of the Theory Center are in support of the</a:t>
            </a:r>
          </a:p>
          <a:p>
            <a:r>
              <a:rPr lang="en-US" dirty="0">
                <a:latin typeface="Arial" panose="020B0604020202020204" pitchFamily="34" charset="0"/>
                <a:cs typeface="Arial" panose="020B0604020202020204" pitchFamily="34" charset="0"/>
              </a:rPr>
              <a:t>experimental program at CEBAF. A fruitful collaboration exists between experiment </a:t>
            </a:r>
            <a:r>
              <a:rPr lang="en-US" dirty="0" smtClean="0">
                <a:latin typeface="Arial" panose="020B0604020202020204" pitchFamily="34" charset="0"/>
                <a:cs typeface="Arial" panose="020B0604020202020204" pitchFamily="34" charset="0"/>
              </a:rPr>
              <a:t>and theory </a:t>
            </a:r>
            <a:r>
              <a:rPr lang="en-US" dirty="0">
                <a:latin typeface="Arial" panose="020B0604020202020204" pitchFamily="34" charset="0"/>
                <a:cs typeface="Arial" panose="020B0604020202020204" pitchFamily="34" charset="0"/>
              </a:rPr>
              <a:t>from the proposal stage up to data analysis. </a:t>
            </a:r>
            <a:r>
              <a:rPr lang="en-US" u="sng" dirty="0">
                <a:latin typeface="Arial" panose="020B0604020202020204" pitchFamily="34" charset="0"/>
                <a:cs typeface="Arial" panose="020B0604020202020204" pitchFamily="34" charset="0"/>
              </a:rPr>
              <a:t>The international outreach </a:t>
            </a:r>
            <a:r>
              <a:rPr lang="en-US" u="sng" dirty="0" smtClean="0">
                <a:latin typeface="Arial" panose="020B0604020202020204" pitchFamily="34" charset="0"/>
                <a:cs typeface="Arial" panose="020B0604020202020204" pitchFamily="34" charset="0"/>
              </a:rPr>
              <a:t>and expansion </a:t>
            </a:r>
            <a:r>
              <a:rPr lang="en-US" u="sng" dirty="0">
                <a:latin typeface="Arial" panose="020B0604020202020204" pitchFamily="34" charset="0"/>
                <a:cs typeface="Arial" panose="020B0604020202020204" pitchFamily="34" charset="0"/>
              </a:rPr>
              <a:t>of the role of the Theory Center is commendable.</a:t>
            </a:r>
            <a:r>
              <a:rPr lang="en-US" dirty="0">
                <a:latin typeface="Arial" panose="020B0604020202020204" pitchFamily="34" charset="0"/>
                <a:cs typeface="Arial" panose="020B0604020202020204" pitchFamily="34" charset="0"/>
              </a:rPr>
              <a:t> Development of </a:t>
            </a:r>
            <a:r>
              <a:rPr lang="en-US" dirty="0" smtClean="0">
                <a:latin typeface="Arial" panose="020B0604020202020204" pitchFamily="34" charset="0"/>
                <a:cs typeface="Arial" panose="020B0604020202020204" pitchFamily="34" charset="0"/>
              </a:rPr>
              <a:t>milestones for </a:t>
            </a:r>
            <a:r>
              <a:rPr lang="en-US" dirty="0">
                <a:latin typeface="Arial" panose="020B0604020202020204" pitchFamily="34" charset="0"/>
                <a:cs typeface="Arial" panose="020B0604020202020204" pitchFamily="34" charset="0"/>
              </a:rPr>
              <a:t>amplitude construction relevant to spectroscopy experiments, extraction </a:t>
            </a:r>
            <a:r>
              <a:rPr lang="en-US" dirty="0" smtClean="0">
                <a:latin typeface="Arial" panose="020B0604020202020204" pitchFamily="34" charset="0"/>
                <a:cs typeface="Arial" panose="020B0604020202020204" pitchFamily="34" charset="0"/>
              </a:rPr>
              <a:t>of Generalized </a:t>
            </a:r>
            <a:r>
              <a:rPr lang="en-US" dirty="0">
                <a:latin typeface="Arial" panose="020B0604020202020204" pitchFamily="34" charset="0"/>
                <a:cs typeface="Arial" panose="020B0604020202020204" pitchFamily="34" charset="0"/>
              </a:rPr>
              <a:t>Parton Distributions (GPDs) and Transverse Momentum </a:t>
            </a:r>
            <a:r>
              <a:rPr lang="en-US" dirty="0" smtClean="0">
                <a:latin typeface="Arial" panose="020B0604020202020204" pitchFamily="34" charset="0"/>
                <a:cs typeface="Arial" panose="020B0604020202020204" pitchFamily="34" charset="0"/>
              </a:rPr>
              <a:t>dependent Distributions </a:t>
            </a:r>
            <a:r>
              <a:rPr lang="en-US" dirty="0">
                <a:latin typeface="Arial" panose="020B0604020202020204" pitchFamily="34" charset="0"/>
                <a:cs typeface="Arial" panose="020B0604020202020204" pitchFamily="34" charset="0"/>
              </a:rPr>
              <a:t>(TMDs) from experiments, and for lattice gauge computations </a:t>
            </a:r>
            <a:r>
              <a:rPr lang="en-US" dirty="0" smtClean="0">
                <a:latin typeface="Arial" panose="020B0604020202020204" pitchFamily="34" charset="0"/>
                <a:cs typeface="Arial" panose="020B0604020202020204" pitchFamily="34" charset="0"/>
              </a:rPr>
              <a:t>concerning the </a:t>
            </a:r>
            <a:r>
              <a:rPr lang="en-US" dirty="0">
                <a:latin typeface="Arial" panose="020B0604020202020204" pitchFamily="34" charset="0"/>
                <a:cs typeface="Arial" panose="020B0604020202020204" pitchFamily="34" charset="0"/>
              </a:rPr>
              <a:t>production of hybrid mesons relevant to Hall D is strongly encouraged.</a:t>
            </a:r>
          </a:p>
        </p:txBody>
      </p:sp>
    </p:spTree>
    <p:extLst>
      <p:ext uri="{BB962C8B-B14F-4D97-AF65-F5344CB8AC3E}">
        <p14:creationId xmlns:p14="http://schemas.microsoft.com/office/powerpoint/2010/main" val="3462705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a:t>
            </a:r>
            <a:r>
              <a:rPr lang="en-US" dirty="0" smtClean="0"/>
              <a:t>Summary – Cont’d</a:t>
            </a:r>
            <a:endParaRPr lang="en-US" dirty="0"/>
          </a:p>
        </p:txBody>
      </p:sp>
      <p:sp>
        <p:nvSpPr>
          <p:cNvPr id="4" name="TextBox 3"/>
          <p:cNvSpPr txBox="1"/>
          <p:nvPr/>
        </p:nvSpPr>
        <p:spPr>
          <a:xfrm>
            <a:off x="457200" y="1371600"/>
            <a:ext cx="76200" cy="369332"/>
          </a:xfrm>
          <a:prstGeom prst="rect">
            <a:avLst/>
          </a:prstGeom>
          <a:noFill/>
        </p:spPr>
        <p:txBody>
          <a:bodyPr wrap="square" rtlCol="0">
            <a:spAutoFit/>
          </a:bodyPr>
          <a:lstStyle/>
          <a:p>
            <a:endParaRPr lang="en-US" dirty="0"/>
          </a:p>
        </p:txBody>
      </p:sp>
      <p:sp>
        <p:nvSpPr>
          <p:cNvPr id="5" name="TextBox 4"/>
          <p:cNvSpPr txBox="1"/>
          <p:nvPr/>
        </p:nvSpPr>
        <p:spPr>
          <a:xfrm>
            <a:off x="304800" y="990600"/>
            <a:ext cx="8534400" cy="5324535"/>
          </a:xfrm>
          <a:prstGeom prst="rect">
            <a:avLst/>
          </a:prstGeom>
          <a:noFill/>
        </p:spPr>
        <p:txBody>
          <a:bodyPr wrap="square" rtlCol="0">
            <a:spAutoFit/>
          </a:bodyPr>
          <a:lstStyle/>
          <a:p>
            <a:r>
              <a:rPr lang="en-US" sz="1700" u="sng" dirty="0">
                <a:latin typeface="Arial" panose="020B0604020202020204" pitchFamily="34" charset="0"/>
                <a:cs typeface="Arial" panose="020B0604020202020204" pitchFamily="34" charset="0"/>
              </a:rPr>
              <a:t>Accelerator performance continues to be world class. </a:t>
            </a:r>
            <a:r>
              <a:rPr lang="en-US" sz="1700" dirty="0">
                <a:latin typeface="Arial" panose="020B0604020202020204" pitchFamily="34" charset="0"/>
                <a:cs typeface="Arial" panose="020B0604020202020204" pitchFamily="34" charset="0"/>
              </a:rPr>
              <a:t>The CEBAF delivered 10.5 </a:t>
            </a:r>
            <a:r>
              <a:rPr lang="en-US" sz="1700" dirty="0" smtClean="0">
                <a:latin typeface="Arial" panose="020B0604020202020204" pitchFamily="34" charset="0"/>
                <a:cs typeface="Arial" panose="020B0604020202020204" pitchFamily="34" charset="0"/>
              </a:rPr>
              <a:t>GeV</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beam </a:t>
            </a:r>
            <a:r>
              <a:rPr lang="en-US" sz="1700" dirty="0">
                <a:latin typeface="Arial" panose="020B0604020202020204" pitchFamily="34" charset="0"/>
                <a:cs typeface="Arial" panose="020B0604020202020204" pitchFamily="34" charset="0"/>
              </a:rPr>
              <a:t>to Hall D for commissioning and simultaneously to Halls A and B. </a:t>
            </a:r>
            <a:r>
              <a:rPr lang="en-US" sz="1700" dirty="0" smtClean="0">
                <a:latin typeface="Arial" panose="020B0604020202020204" pitchFamily="34" charset="0"/>
                <a:cs typeface="Arial" panose="020B0604020202020204" pitchFamily="34" charset="0"/>
              </a:rPr>
              <a:t>Beam performance </a:t>
            </a:r>
            <a:r>
              <a:rPr lang="en-US" sz="1700" dirty="0">
                <a:latin typeface="Arial" panose="020B0604020202020204" pitchFamily="34" charset="0"/>
                <a:cs typeface="Arial" panose="020B0604020202020204" pitchFamily="34" charset="0"/>
              </a:rPr>
              <a:t>at 10.5 GeV is generally better than required. A well-planned transition </a:t>
            </a:r>
            <a:r>
              <a:rPr lang="en-US" sz="1700" dirty="0" smtClean="0">
                <a:latin typeface="Arial" panose="020B0604020202020204" pitchFamily="34" charset="0"/>
                <a:cs typeface="Arial" panose="020B0604020202020204" pitchFamily="34" charset="0"/>
              </a:rPr>
              <a:t>to operation </a:t>
            </a:r>
            <a:r>
              <a:rPr lang="en-US" sz="1700" dirty="0">
                <a:latin typeface="Arial" panose="020B0604020202020204" pitchFamily="34" charset="0"/>
                <a:cs typeface="Arial" panose="020B0604020202020204" pitchFamily="34" charset="0"/>
              </a:rPr>
              <a:t>following completion of the 12 GeV upgrade project is essential for </a:t>
            </a:r>
            <a:r>
              <a:rPr lang="en-US" sz="1700" dirty="0" smtClean="0">
                <a:latin typeface="Arial" panose="020B0604020202020204" pitchFamily="34" charset="0"/>
                <a:cs typeface="Arial" panose="020B0604020202020204" pitchFamily="34" charset="0"/>
              </a:rPr>
              <a:t>JLab’s</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early </a:t>
            </a:r>
            <a:r>
              <a:rPr lang="en-US" sz="1700" dirty="0">
                <a:latin typeface="Arial" panose="020B0604020202020204" pitchFamily="34" charset="0"/>
                <a:cs typeface="Arial" panose="020B0604020202020204" pitchFamily="34" charset="0"/>
              </a:rPr>
              <a:t>physics programs to succeed. Construction and eventual installation of a </a:t>
            </a:r>
            <a:r>
              <a:rPr lang="en-US" sz="1700" dirty="0" smtClean="0">
                <a:latin typeface="Arial" panose="020B0604020202020204" pitchFamily="34" charset="0"/>
                <a:cs typeface="Arial" panose="020B0604020202020204" pitchFamily="34" charset="0"/>
              </a:rPr>
              <a:t>spare C100 </a:t>
            </a:r>
            <a:r>
              <a:rPr lang="en-US" sz="1700" dirty="0">
                <a:latin typeface="Arial" panose="020B0604020202020204" pitchFamily="34" charset="0"/>
                <a:cs typeface="Arial" panose="020B0604020202020204" pitchFamily="34" charset="0"/>
              </a:rPr>
              <a:t>cryomodule</a:t>
            </a:r>
            <a:r>
              <a:rPr lang="en-US" sz="1700" dirty="0">
                <a:latin typeface="Arial" panose="020B0604020202020204" pitchFamily="34" charset="0"/>
                <a:cs typeface="Arial" panose="020B0604020202020204" pitchFamily="34" charset="0"/>
              </a:rPr>
              <a:t> was identified as a means to mitigate risk and ensure </a:t>
            </a:r>
            <a:r>
              <a:rPr lang="en-US" sz="1700" dirty="0" smtClean="0">
                <a:latin typeface="Arial" panose="020B0604020202020204" pitchFamily="34" charset="0"/>
                <a:cs typeface="Arial" panose="020B0604020202020204" pitchFamily="34" charset="0"/>
              </a:rPr>
              <a:t>machine reliability</a:t>
            </a:r>
            <a:r>
              <a:rPr lang="en-US" sz="1700" dirty="0">
                <a:latin typeface="Arial" panose="020B0604020202020204" pitchFamily="34" charset="0"/>
                <a:cs typeface="Arial" panose="020B0604020202020204" pitchFamily="34" charset="0"/>
              </a:rPr>
              <a:t>. A proposed capability to deliver beam to all 4 halls simultaneously is </a:t>
            </a:r>
            <a:r>
              <a:rPr lang="en-US" sz="1700" dirty="0" smtClean="0">
                <a:latin typeface="Arial" panose="020B0604020202020204" pitchFamily="34" charset="0"/>
                <a:cs typeface="Arial" panose="020B0604020202020204" pitchFamily="34" charset="0"/>
              </a:rPr>
              <a:t>an important </a:t>
            </a:r>
            <a:r>
              <a:rPr lang="en-US" sz="1700" dirty="0">
                <a:latin typeface="Arial" panose="020B0604020202020204" pitchFamily="34" charset="0"/>
                <a:cs typeface="Arial" panose="020B0604020202020204" pitchFamily="34" charset="0"/>
              </a:rPr>
              <a:t>improvement to provide more beam time to the users</a:t>
            </a:r>
            <a:r>
              <a:rPr lang="en-US" sz="1700" dirty="0" smtClean="0">
                <a:latin typeface="Arial" panose="020B0604020202020204" pitchFamily="34" charset="0"/>
                <a:cs typeface="Arial" panose="020B0604020202020204" pitchFamily="34" charset="0"/>
              </a:rPr>
              <a:t>.</a:t>
            </a:r>
          </a:p>
          <a:p>
            <a:endParaRPr lang="en-US" sz="1700" dirty="0">
              <a:latin typeface="Arial" panose="020B0604020202020204" pitchFamily="34" charset="0"/>
              <a:cs typeface="Arial" panose="020B0604020202020204" pitchFamily="34" charset="0"/>
            </a:endParaRPr>
          </a:p>
          <a:p>
            <a:r>
              <a:rPr lang="en-US" sz="1700" dirty="0">
                <a:latin typeface="Arial" panose="020B0604020202020204" pitchFamily="34" charset="0"/>
                <a:cs typeface="Arial" panose="020B0604020202020204" pitchFamily="34" charset="0"/>
              </a:rPr>
              <a:t>JLab</a:t>
            </a:r>
            <a:r>
              <a:rPr lang="en-US" sz="1700" dirty="0">
                <a:latin typeface="Arial" panose="020B0604020202020204" pitchFamily="34" charset="0"/>
                <a:cs typeface="Arial" panose="020B0604020202020204" pitchFamily="34" charset="0"/>
              </a:rPr>
              <a:t> is engaged in a number of high profile and important DOE projects which commit </a:t>
            </a:r>
            <a:r>
              <a:rPr lang="en-US" sz="1700" dirty="0" smtClean="0">
                <a:latin typeface="Arial" panose="020B0604020202020204" pitchFamily="34" charset="0"/>
                <a:cs typeface="Arial" panose="020B0604020202020204" pitchFamily="34" charset="0"/>
              </a:rPr>
              <a:t>a substantial </a:t>
            </a:r>
            <a:r>
              <a:rPr lang="en-US" sz="1700" dirty="0">
                <a:latin typeface="Arial" panose="020B0604020202020204" pitchFamily="34" charset="0"/>
                <a:cs typeface="Arial" panose="020B0604020202020204" pitchFamily="34" charset="0"/>
              </a:rPr>
              <a:t>fraction of the staff. </a:t>
            </a:r>
            <a:r>
              <a:rPr lang="en-US" sz="1700" u="sng" dirty="0">
                <a:latin typeface="Arial" panose="020B0604020202020204" pitchFamily="34" charset="0"/>
                <a:cs typeface="Arial" panose="020B0604020202020204" pitchFamily="34" charset="0"/>
              </a:rPr>
              <a:t>The cryogenic design and engineering team is </a:t>
            </a:r>
            <a:r>
              <a:rPr lang="en-US" sz="1700" u="sng" dirty="0" smtClean="0">
                <a:latin typeface="Arial" panose="020B0604020202020204" pitchFamily="34" charset="0"/>
                <a:cs typeface="Arial" panose="020B0604020202020204" pitchFamily="34" charset="0"/>
              </a:rPr>
              <a:t>the premier </a:t>
            </a:r>
            <a:r>
              <a:rPr lang="en-US" sz="1700" u="sng" dirty="0">
                <a:latin typeface="Arial" panose="020B0604020202020204" pitchFamily="34" charset="0"/>
                <a:cs typeface="Arial" panose="020B0604020202020204" pitchFamily="34" charset="0"/>
              </a:rPr>
              <a:t>group in the U.S. and is doing an impressive job covering multiple </a:t>
            </a:r>
            <a:r>
              <a:rPr lang="en-US" sz="1700" u="sng" dirty="0" smtClean="0">
                <a:latin typeface="Arial" panose="020B0604020202020204" pitchFamily="34" charset="0"/>
                <a:cs typeface="Arial" panose="020B0604020202020204" pitchFamily="34" charset="0"/>
              </a:rPr>
              <a:t>projects (</a:t>
            </a:r>
            <a:r>
              <a:rPr lang="en-US" sz="1700" u="sng" dirty="0" smtClean="0">
                <a:latin typeface="Arial" panose="020B0604020202020204" pitchFamily="34" charset="0"/>
                <a:cs typeface="Arial" panose="020B0604020202020204" pitchFamily="34" charset="0"/>
              </a:rPr>
              <a:t>Linac</a:t>
            </a:r>
            <a:r>
              <a:rPr lang="en-US" sz="1700" u="sng" dirty="0" smtClean="0">
                <a:latin typeface="Arial" panose="020B0604020202020204" pitchFamily="34" charset="0"/>
                <a:cs typeface="Arial" panose="020B0604020202020204" pitchFamily="34" charset="0"/>
              </a:rPr>
              <a:t> </a:t>
            </a:r>
            <a:r>
              <a:rPr lang="en-US" sz="1700" u="sng" dirty="0">
                <a:latin typeface="Arial" panose="020B0604020202020204" pitchFamily="34" charset="0"/>
                <a:cs typeface="Arial" panose="020B0604020202020204" pitchFamily="34" charset="0"/>
              </a:rPr>
              <a:t>Coherent Light Source II, FRIB, and 12 GeV) with lean staff.</a:t>
            </a:r>
            <a:r>
              <a:rPr lang="en-US" sz="1700" dirty="0">
                <a:latin typeface="Arial" panose="020B0604020202020204" pitchFamily="34" charset="0"/>
                <a:cs typeface="Arial" panose="020B0604020202020204" pitchFamily="34" charset="0"/>
              </a:rPr>
              <a:t> </a:t>
            </a:r>
            <a:r>
              <a:rPr lang="en-US" sz="1700" dirty="0" smtClean="0">
                <a:latin typeface="Arial" panose="020B0604020202020204" pitchFamily="34" charset="0"/>
                <a:cs typeface="Arial" panose="020B0604020202020204" pitchFamily="34" charset="0"/>
              </a:rPr>
              <a:t>Management should </a:t>
            </a:r>
            <a:r>
              <a:rPr lang="en-US" sz="1700" dirty="0">
                <a:latin typeface="Arial" panose="020B0604020202020204" pitchFamily="34" charset="0"/>
                <a:cs typeface="Arial" panose="020B0604020202020204" pitchFamily="34" charset="0"/>
              </a:rPr>
              <a:t>work to develop new talent to maintain this important skill set for the U.S. </a:t>
            </a:r>
            <a:r>
              <a:rPr lang="en-US" sz="1700" dirty="0" smtClean="0">
                <a:latin typeface="Arial" panose="020B0604020202020204" pitchFamily="34" charset="0"/>
                <a:cs typeface="Arial" panose="020B0604020202020204" pitchFamily="34" charset="0"/>
              </a:rPr>
              <a:t>and provide </a:t>
            </a:r>
            <a:r>
              <a:rPr lang="en-US" sz="1700" dirty="0">
                <a:latin typeface="Arial" panose="020B0604020202020204" pitchFamily="34" charset="0"/>
                <a:cs typeface="Arial" panose="020B0604020202020204" pitchFamily="34" charset="0"/>
              </a:rPr>
              <a:t>expertise for other DOE laboratories. The injector group was viewed as being </a:t>
            </a:r>
            <a:r>
              <a:rPr lang="en-US" sz="1700" dirty="0" smtClean="0">
                <a:latin typeface="Arial" panose="020B0604020202020204" pitchFamily="34" charset="0"/>
                <a:cs typeface="Arial" panose="020B0604020202020204" pitchFamily="34" charset="0"/>
              </a:rPr>
              <a:t>at the </a:t>
            </a:r>
            <a:r>
              <a:rPr lang="en-US" sz="1700" dirty="0">
                <a:latin typeface="Arial" panose="020B0604020202020204" pitchFamily="34" charset="0"/>
                <a:cs typeface="Arial" panose="020B0604020202020204" pitchFamily="34" charset="0"/>
              </a:rPr>
              <a:t>top of the field for producing parity-quality polarized electron beams. </a:t>
            </a:r>
            <a:r>
              <a:rPr lang="en-US" sz="1700" dirty="0" smtClean="0">
                <a:latin typeface="Arial" panose="020B0604020202020204" pitchFamily="34" charset="0"/>
                <a:cs typeface="Arial" panose="020B0604020202020204" pitchFamily="34" charset="0"/>
              </a:rPr>
              <a:t>The Laboratory </a:t>
            </a:r>
            <a:r>
              <a:rPr lang="en-US" sz="1700" dirty="0">
                <a:latin typeface="Arial" panose="020B0604020202020204" pitchFamily="34" charset="0"/>
                <a:cs typeface="Arial" panose="020B0604020202020204" pitchFamily="34" charset="0"/>
              </a:rPr>
              <a:t>was encouraged to continue to search for opportunities to develop </a:t>
            </a:r>
            <a:r>
              <a:rPr lang="en-US" sz="1700" dirty="0" smtClean="0">
                <a:latin typeface="Arial" panose="020B0604020202020204" pitchFamily="34" charset="0"/>
                <a:cs typeface="Arial" panose="020B0604020202020204" pitchFamily="34" charset="0"/>
              </a:rPr>
              <a:t>new missions </a:t>
            </a:r>
            <a:r>
              <a:rPr lang="en-US" sz="1700" dirty="0">
                <a:latin typeface="Arial" panose="020B0604020202020204" pitchFamily="34" charset="0"/>
                <a:cs typeface="Arial" panose="020B0604020202020204" pitchFamily="34" charset="0"/>
              </a:rPr>
              <a:t>for the Low Energy Recirculating Facility. </a:t>
            </a:r>
            <a:r>
              <a:rPr lang="en-US" sz="1700" u="sng" dirty="0">
                <a:latin typeface="Arial" panose="020B0604020202020204" pitchFamily="34" charset="0"/>
                <a:cs typeface="Arial" panose="020B0604020202020204" pitchFamily="34" charset="0"/>
              </a:rPr>
              <a:t>The laboratory was also </a:t>
            </a:r>
            <a:r>
              <a:rPr lang="en-US" sz="1700" u="sng" dirty="0" smtClean="0">
                <a:latin typeface="Arial" panose="020B0604020202020204" pitchFamily="34" charset="0"/>
                <a:cs typeface="Arial" panose="020B0604020202020204" pitchFamily="34" charset="0"/>
              </a:rPr>
              <a:t>encouraged to </a:t>
            </a:r>
            <a:r>
              <a:rPr lang="en-US" sz="1700" u="sng" dirty="0">
                <a:latin typeface="Arial" panose="020B0604020202020204" pitchFamily="34" charset="0"/>
                <a:cs typeface="Arial" panose="020B0604020202020204" pitchFamily="34" charset="0"/>
              </a:rPr>
              <a:t>search for more external collaborators to help </a:t>
            </a:r>
            <a:r>
              <a:rPr lang="en-US" sz="1700" u="sng" dirty="0" smtClean="0">
                <a:latin typeface="Arial" panose="020B0604020202020204" pitchFamily="34" charset="0"/>
                <a:cs typeface="Arial" panose="020B0604020202020204" pitchFamily="34" charset="0"/>
              </a:rPr>
              <a:t>with </a:t>
            </a:r>
            <a:r>
              <a:rPr lang="en-US" sz="1700" u="sng" dirty="0">
                <a:latin typeface="Arial" panose="020B0604020202020204" pitchFamily="34" charset="0"/>
                <a:cs typeface="Arial" panose="020B0604020202020204" pitchFamily="34" charset="0"/>
              </a:rPr>
              <a:t>the development of the </a:t>
            </a:r>
            <a:r>
              <a:rPr lang="en-US" sz="1700" u="sng" dirty="0" smtClean="0">
                <a:latin typeface="Arial" panose="020B0604020202020204" pitchFamily="34" charset="0"/>
                <a:cs typeface="Arial" panose="020B0604020202020204" pitchFamily="34" charset="0"/>
              </a:rPr>
              <a:t>Medium energy </a:t>
            </a:r>
            <a:r>
              <a:rPr lang="en-US" sz="1700" u="sng" dirty="0">
                <a:latin typeface="Arial" panose="020B0604020202020204" pitchFamily="34" charset="0"/>
                <a:cs typeface="Arial" panose="020B0604020202020204" pitchFamily="34" charset="0"/>
              </a:rPr>
              <a:t>Electron-Ion Collider (MEIC) design.</a:t>
            </a:r>
          </a:p>
        </p:txBody>
      </p:sp>
    </p:spTree>
    <p:extLst>
      <p:ext uri="{BB962C8B-B14F-4D97-AF65-F5344CB8AC3E}">
        <p14:creationId xmlns:p14="http://schemas.microsoft.com/office/powerpoint/2010/main" val="4040149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 – Cont’d</a:t>
            </a:r>
          </a:p>
        </p:txBody>
      </p:sp>
      <p:sp>
        <p:nvSpPr>
          <p:cNvPr id="3" name="Content Placeholder 2"/>
          <p:cNvSpPr>
            <a:spLocks noGrp="1"/>
          </p:cNvSpPr>
          <p:nvPr>
            <p:ph idx="1"/>
          </p:nvPr>
        </p:nvSpPr>
        <p:spPr>
          <a:xfrm>
            <a:off x="381000" y="990600"/>
            <a:ext cx="8610600" cy="5410200"/>
          </a:xfrm>
        </p:spPr>
        <p:txBody>
          <a:bodyPr>
            <a:noAutofit/>
          </a:bodyPr>
          <a:lstStyle/>
          <a:p>
            <a:pPr marL="0" indent="0">
              <a:buNone/>
            </a:pPr>
            <a:r>
              <a:rPr lang="en-US" sz="1500" u="sng" dirty="0"/>
              <a:t>JLab</a:t>
            </a:r>
            <a:r>
              <a:rPr lang="en-US" sz="1500" u="sng" dirty="0"/>
              <a:t> staff demonstrates leadership and creativity in proposing and shaping the </a:t>
            </a:r>
            <a:r>
              <a:rPr lang="en-US" sz="1500" u="sng" dirty="0" smtClean="0"/>
              <a:t>physics program </a:t>
            </a:r>
            <a:r>
              <a:rPr lang="en-US" sz="1500" u="sng" dirty="0"/>
              <a:t>for </a:t>
            </a:r>
            <a:r>
              <a:rPr lang="en-US" sz="1500" u="sng" dirty="0"/>
              <a:t>JLab</a:t>
            </a:r>
            <a:r>
              <a:rPr lang="en-US" sz="1500" u="sng" dirty="0"/>
              <a:t>. The leadership role </a:t>
            </a:r>
            <a:r>
              <a:rPr lang="en-US" sz="1500" u="sng" dirty="0"/>
              <a:t>JLab</a:t>
            </a:r>
            <a:r>
              <a:rPr lang="en-US" sz="1500" u="sng" dirty="0"/>
              <a:t> staff play in the community is evident </a:t>
            </a:r>
            <a:r>
              <a:rPr lang="en-US" sz="1500" u="sng" dirty="0" smtClean="0"/>
              <a:t>from the </a:t>
            </a:r>
            <a:r>
              <a:rPr lang="en-US" sz="1500" u="sng" dirty="0"/>
              <a:t>numerous appointments of their staff to important committees that help guide </a:t>
            </a:r>
            <a:r>
              <a:rPr lang="en-US" sz="1500" u="sng" dirty="0" smtClean="0"/>
              <a:t>the national </a:t>
            </a:r>
            <a:r>
              <a:rPr lang="en-US" sz="1500" u="sng" dirty="0"/>
              <a:t>program in nuclear science.</a:t>
            </a:r>
            <a:r>
              <a:rPr lang="en-US" sz="1500" dirty="0"/>
              <a:t> The user community seems strongly engaged </a:t>
            </a:r>
            <a:r>
              <a:rPr lang="en-US" sz="1500" dirty="0" smtClean="0"/>
              <a:t>in contributing </a:t>
            </a:r>
            <a:r>
              <a:rPr lang="en-US" sz="1500" dirty="0"/>
              <a:t>to both the near- and long-term health of the Laboratory. The Users’ </a:t>
            </a:r>
            <a:r>
              <a:rPr lang="en-US" sz="1500" dirty="0" smtClean="0"/>
              <a:t>Group seems </a:t>
            </a:r>
            <a:r>
              <a:rPr lang="en-US" sz="1500" dirty="0"/>
              <a:t>reasonably content with the level of communications from the </a:t>
            </a:r>
            <a:r>
              <a:rPr lang="en-US" sz="1500" dirty="0" smtClean="0"/>
              <a:t>Laboratory regarding </a:t>
            </a:r>
            <a:r>
              <a:rPr lang="en-US" sz="1500" dirty="0"/>
              <a:t>scheduling and priorities</a:t>
            </a:r>
            <a:r>
              <a:rPr lang="en-US" sz="1500" dirty="0" smtClean="0"/>
              <a:t>.</a:t>
            </a:r>
          </a:p>
          <a:p>
            <a:pPr marL="0" indent="0">
              <a:buNone/>
            </a:pPr>
            <a:endParaRPr lang="en-US" sz="1500" dirty="0"/>
          </a:p>
          <a:p>
            <a:pPr marL="0" indent="0">
              <a:buNone/>
            </a:pPr>
            <a:r>
              <a:rPr lang="en-US" sz="1500" u="sng" dirty="0"/>
              <a:t>JLab</a:t>
            </a:r>
            <a:r>
              <a:rPr lang="en-US" sz="1500" u="sng" dirty="0"/>
              <a:t> management has effectively developed an early physics plan which addresses </a:t>
            </a:r>
            <a:r>
              <a:rPr lang="en-US" sz="1500" u="sng" dirty="0" smtClean="0"/>
              <a:t>the challenging </a:t>
            </a:r>
            <a:r>
              <a:rPr lang="en-US" sz="1500" u="sng" dirty="0"/>
              <a:t>multi-dimensional balancing of priorities and early capabilities.</a:t>
            </a:r>
            <a:r>
              <a:rPr lang="en-US" sz="1500" dirty="0"/>
              <a:t> </a:t>
            </a:r>
            <a:r>
              <a:rPr lang="en-US" sz="1500" dirty="0" smtClean="0"/>
              <a:t>Significant risks </a:t>
            </a:r>
            <a:r>
              <a:rPr lang="en-US" sz="1500" dirty="0"/>
              <a:t>in development of the </a:t>
            </a:r>
            <a:r>
              <a:rPr lang="en-US" sz="1500" dirty="0"/>
              <a:t>HDIce</a:t>
            </a:r>
            <a:r>
              <a:rPr lang="en-US" sz="1500" dirty="0"/>
              <a:t> polarized target for the CEBAF Large </a:t>
            </a:r>
            <a:r>
              <a:rPr lang="en-US" sz="1500" dirty="0" smtClean="0"/>
              <a:t>Acceptance Spectrometer </a:t>
            </a:r>
            <a:r>
              <a:rPr lang="en-US" sz="1500" dirty="0"/>
              <a:t>(CLAS12) detector were identified and Laboratory management </a:t>
            </a:r>
            <a:r>
              <a:rPr lang="en-US" sz="1500" dirty="0" smtClean="0"/>
              <a:t>should consider </a:t>
            </a:r>
            <a:r>
              <a:rPr lang="en-US" sz="1500" dirty="0"/>
              <a:t>a decision point at which backup plans are developed. The </a:t>
            </a:r>
            <a:r>
              <a:rPr lang="en-US" sz="1500" dirty="0" smtClean="0"/>
              <a:t>Laboratory maintains </a:t>
            </a:r>
            <a:r>
              <a:rPr lang="en-US" sz="1500" dirty="0"/>
              <a:t>an impressively broad expertise in accelerator design, construction </a:t>
            </a:r>
            <a:r>
              <a:rPr lang="en-US" sz="1500" dirty="0" smtClean="0"/>
              <a:t>and operation </a:t>
            </a:r>
            <a:r>
              <a:rPr lang="en-US" sz="1500" dirty="0"/>
              <a:t>as well as cryogenic engineering. It will be important to have a well </a:t>
            </a:r>
            <a:r>
              <a:rPr lang="en-US" sz="1500" dirty="0" smtClean="0"/>
              <a:t>thought out </a:t>
            </a:r>
            <a:r>
              <a:rPr lang="en-US" sz="1500" dirty="0"/>
              <a:t>succession plan to maintain these standards. It may be prudent for management </a:t>
            </a:r>
            <a:r>
              <a:rPr lang="en-US" sz="1500" dirty="0" smtClean="0"/>
              <a:t>to take </a:t>
            </a:r>
            <a:r>
              <a:rPr lang="en-US" sz="1500" dirty="0"/>
              <a:t>a new look at the relative priorities and timelines of Accelerator </a:t>
            </a:r>
            <a:r>
              <a:rPr lang="en-US" sz="1500" dirty="0" smtClean="0"/>
              <a:t>Improvement Projects </a:t>
            </a:r>
            <a:r>
              <a:rPr lang="en-US" sz="1500" dirty="0"/>
              <a:t>(AIPs) to mitigate of risks associated with maintaining full-energy </a:t>
            </a:r>
            <a:r>
              <a:rPr lang="en-US" sz="1500" dirty="0" smtClean="0"/>
              <a:t>performance. The </a:t>
            </a:r>
            <a:r>
              <a:rPr lang="en-US" sz="1500" dirty="0"/>
              <a:t>JLab</a:t>
            </a:r>
            <a:r>
              <a:rPr lang="en-US" sz="1500" dirty="0"/>
              <a:t> commitment to the </a:t>
            </a:r>
            <a:r>
              <a:rPr lang="en-US" sz="1500" dirty="0"/>
              <a:t>Linac</a:t>
            </a:r>
            <a:r>
              <a:rPr lang="en-US" sz="1500" dirty="0"/>
              <a:t> Coherent Light Source (LCLS-II) </a:t>
            </a:r>
            <a:r>
              <a:rPr lang="en-US" sz="1500" dirty="0" smtClean="0"/>
              <a:t>cryomodule</a:t>
            </a:r>
            <a:r>
              <a:rPr lang="en-US" sz="1500" dirty="0"/>
              <a:t> </a:t>
            </a:r>
            <a:r>
              <a:rPr lang="en-US" sz="1500" dirty="0" smtClean="0"/>
              <a:t>fabrication </a:t>
            </a:r>
            <a:r>
              <a:rPr lang="en-US" sz="1500" dirty="0"/>
              <a:t>involves a significant fraction of available SRF and cryogenic workforce </a:t>
            </a:r>
            <a:r>
              <a:rPr lang="en-US" sz="1500" dirty="0" smtClean="0"/>
              <a:t>and management </a:t>
            </a:r>
            <a:r>
              <a:rPr lang="en-US" sz="1500" dirty="0"/>
              <a:t>will have to carefully monitor and manage the impact of possible delays </a:t>
            </a:r>
            <a:r>
              <a:rPr lang="en-US" sz="1500" dirty="0" smtClean="0"/>
              <a:t>on 12 </a:t>
            </a:r>
            <a:r>
              <a:rPr lang="en-US" sz="1500" dirty="0"/>
              <a:t>GeV operations. </a:t>
            </a:r>
            <a:r>
              <a:rPr lang="en-US" sz="1500" u="sng" dirty="0"/>
              <a:t>The Laboratory’s safety record has improved since the peak years </a:t>
            </a:r>
            <a:r>
              <a:rPr lang="en-US" sz="1500" u="sng" dirty="0" smtClean="0"/>
              <a:t>of 12 </a:t>
            </a:r>
            <a:r>
              <a:rPr lang="en-US" sz="1500" u="sng" dirty="0"/>
              <a:t>GeV construction. Management is commended for implementing a student </a:t>
            </a:r>
            <a:r>
              <a:rPr lang="en-US" sz="1500" u="sng" dirty="0" smtClean="0"/>
              <a:t>safety mentorship </a:t>
            </a:r>
            <a:r>
              <a:rPr lang="en-US" sz="1500" u="sng" dirty="0"/>
              <a:t>program.</a:t>
            </a:r>
          </a:p>
        </p:txBody>
      </p:sp>
    </p:spTree>
    <p:extLst>
      <p:ext uri="{BB962C8B-B14F-4D97-AF65-F5344CB8AC3E}">
        <p14:creationId xmlns:p14="http://schemas.microsoft.com/office/powerpoint/2010/main" val="3663284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2015 NSAC Long Range Plan</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896" y="927370"/>
            <a:ext cx="4786884" cy="537429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5318761" y="1455420"/>
            <a:ext cx="3825240" cy="2862322"/>
          </a:xfrm>
          <a:prstGeom prst="rect">
            <a:avLst/>
          </a:prstGeom>
          <a:noFill/>
        </p:spPr>
        <p:txBody>
          <a:bodyPr wrap="square" rtlCol="0">
            <a:spAutoFit/>
          </a:bodyPr>
          <a:lstStyle/>
          <a:p>
            <a:pPr marL="227013" indent="-227013">
              <a:buClr>
                <a:srgbClr val="C00000"/>
              </a:buClr>
              <a:buSzPct val="120000"/>
              <a:buFont typeface="Arial" pitchFamily="34" charset="0"/>
              <a:buChar char="•"/>
            </a:pPr>
            <a:r>
              <a:rPr lang="en-US" dirty="0" smtClean="0">
                <a:latin typeface="Arial" panose="020B0604020202020204" pitchFamily="34" charset="0"/>
                <a:cs typeface="Arial" panose="020B0604020202020204" pitchFamily="34" charset="0"/>
              </a:rPr>
              <a:t>NSAC = Nuclear Science Advisory Committee</a:t>
            </a:r>
          </a:p>
          <a:p>
            <a:pPr marL="227013" indent="-227013">
              <a:buClr>
                <a:srgbClr val="C00000"/>
              </a:buClr>
              <a:buSzPct val="120000"/>
            </a:pPr>
            <a:endParaRPr lang="en-US" dirty="0" smtClean="0">
              <a:latin typeface="Arial" panose="020B0604020202020204" pitchFamily="34" charset="0"/>
              <a:cs typeface="Arial" panose="020B0604020202020204" pitchFamily="34" charset="0"/>
            </a:endParaRPr>
          </a:p>
          <a:p>
            <a:pPr marL="227013" indent="-227013">
              <a:buClr>
                <a:srgbClr val="C00000"/>
              </a:buClr>
              <a:buSzPct val="120000"/>
              <a:buFont typeface="Arial" pitchFamily="34" charset="0"/>
              <a:buChar char="•"/>
            </a:pPr>
            <a:r>
              <a:rPr lang="en-US" dirty="0" smtClean="0">
                <a:latin typeface="Arial" panose="020B0604020202020204" pitchFamily="34" charset="0"/>
                <a:cs typeface="Arial" panose="020B0604020202020204" pitchFamily="34" charset="0"/>
              </a:rPr>
              <a:t>Advise DOE and NSF on future of</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Nuclear Physics program every</a:t>
            </a:r>
          </a:p>
          <a:p>
            <a:pPr marL="227013" indent="-227013">
              <a:buClr>
                <a:srgbClr val="C00000"/>
              </a:buClr>
              <a:buSzPct val="120000"/>
            </a:pP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5-7 years</a:t>
            </a:r>
          </a:p>
          <a:p>
            <a:pPr marL="227013" indent="-227013">
              <a:buClr>
                <a:srgbClr val="C00000"/>
              </a:buClr>
              <a:buSzPct val="120000"/>
            </a:pPr>
            <a:endParaRPr lang="en-US" dirty="0" smtClean="0">
              <a:latin typeface="Arial" panose="020B0604020202020204" pitchFamily="34" charset="0"/>
              <a:cs typeface="Arial" panose="020B0604020202020204" pitchFamily="34" charset="0"/>
            </a:endParaRPr>
          </a:p>
          <a:p>
            <a:pPr marL="227013" indent="-227013">
              <a:buClr>
                <a:srgbClr val="C00000"/>
              </a:buClr>
              <a:buSzPct val="120000"/>
              <a:buFont typeface="Arial" pitchFamily="34" charset="0"/>
              <a:buChar char="•"/>
            </a:pPr>
            <a:r>
              <a:rPr lang="en-US" dirty="0" smtClean="0">
                <a:latin typeface="Arial" panose="020B0604020202020204" pitchFamily="34" charset="0"/>
                <a:cs typeface="Arial" panose="020B0604020202020204" pitchFamily="34" charset="0"/>
              </a:rPr>
              <a:t>Four recommendations</a:t>
            </a:r>
          </a:p>
          <a:p>
            <a:pPr marL="227013" indent="-227013">
              <a:buClr>
                <a:srgbClr val="C00000"/>
              </a:buClr>
              <a:buSzPct val="120000"/>
              <a:buFont typeface="Arial" pitchFamily="34" charset="0"/>
              <a:buChar char="•"/>
            </a:pPr>
            <a:endParaRPr lang="en-US" dirty="0" smtClean="0">
              <a:latin typeface="Arial" panose="020B0604020202020204" pitchFamily="34" charset="0"/>
              <a:cs typeface="Arial" panose="020B0604020202020204" pitchFamily="34" charset="0"/>
            </a:endParaRPr>
          </a:p>
          <a:p>
            <a:pPr marL="227013" indent="-227013">
              <a:buClr>
                <a:srgbClr val="C00000"/>
              </a:buClr>
              <a:buSzPct val="120000"/>
              <a:buFont typeface="Arial" pitchFamily="34" charset="0"/>
              <a:buChar char="•"/>
            </a:pPr>
            <a:r>
              <a:rPr lang="en-US" dirty="0" smtClean="0">
                <a:latin typeface="Arial" panose="020B0604020202020204" pitchFamily="34" charset="0"/>
                <a:cs typeface="Arial" panose="020B0604020202020204" pitchFamily="34" charset="0"/>
              </a:rPr>
              <a:t>Two initiatives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5778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NSAC 2015 LRP</a:t>
            </a:r>
            <a:endParaRPr lang="en-US" dirty="0"/>
          </a:p>
        </p:txBody>
      </p:sp>
      <p:sp>
        <p:nvSpPr>
          <p:cNvPr id="3" name="Content Placeholder 2"/>
          <p:cNvSpPr>
            <a:spLocks noGrp="1"/>
          </p:cNvSpPr>
          <p:nvPr>
            <p:ph idx="1"/>
          </p:nvPr>
        </p:nvSpPr>
        <p:spPr>
          <a:xfrm>
            <a:off x="457200" y="870855"/>
            <a:ext cx="8229600" cy="5050172"/>
          </a:xfrm>
        </p:spPr>
        <p:txBody>
          <a:bodyPr>
            <a:normAutofit/>
          </a:bodyPr>
          <a:lstStyle/>
          <a:p>
            <a:pPr marL="0" indent="0">
              <a:buNone/>
            </a:pPr>
            <a:r>
              <a:rPr lang="en-US" b="1" dirty="0">
                <a:solidFill>
                  <a:srgbClr val="005D9A"/>
                </a:solidFill>
                <a:latin typeface="Proxima Nova Rg"/>
              </a:rPr>
              <a:t>RECOMMENDATION I</a:t>
            </a:r>
            <a:endParaRPr lang="en-US" dirty="0">
              <a:solidFill>
                <a:srgbClr val="005D9A"/>
              </a:solidFill>
              <a:latin typeface="Proxima Nova Rg"/>
            </a:endParaRPr>
          </a:p>
          <a:p>
            <a:pPr marL="0" indent="0">
              <a:buNone/>
            </a:pPr>
            <a:r>
              <a:rPr lang="en-US" b="1" dirty="0">
                <a:solidFill>
                  <a:srgbClr val="007BB0"/>
                </a:solidFill>
                <a:latin typeface="Proxima Nova Lt"/>
              </a:rPr>
              <a:t>The progress achieved under the guidance of the 2007 Long Range Plan has reinforced U.S. world leadership in nuclear science. The highest priority in this 2015 Plan is to capitalize on the investments made.</a:t>
            </a:r>
            <a:endParaRPr lang="en-US" dirty="0">
              <a:solidFill>
                <a:srgbClr val="007BB0"/>
              </a:solidFill>
              <a:latin typeface="Proxima Nova Lt"/>
            </a:endParaRPr>
          </a:p>
          <a:p>
            <a:r>
              <a:rPr lang="en-US" i="1" dirty="0">
                <a:solidFill>
                  <a:srgbClr val="404041"/>
                </a:solidFill>
                <a:latin typeface="Proxima Nova Rg"/>
              </a:rPr>
              <a:t>With the imminent completion of the CEBAF 12-GeV Upgrade, its forefront program of using electrons to unfold the quark and gluon structure of hadrons and nuclei and to probe the Standard Model must be realized.</a:t>
            </a:r>
            <a:endParaRPr lang="en-US" dirty="0">
              <a:solidFill>
                <a:srgbClr val="404041"/>
              </a:solidFill>
              <a:latin typeface="Proxima Nova Rg"/>
            </a:endParaRPr>
          </a:p>
          <a:p>
            <a:r>
              <a:rPr lang="en-US" i="1" dirty="0">
                <a:solidFill>
                  <a:srgbClr val="404041"/>
                </a:solidFill>
                <a:latin typeface="Proxima Nova Rg"/>
              </a:rPr>
              <a:t>Expeditiously completing the Facility for Rare Isotope Beams (FRIB) construction is essential. Initiating its scientific program will revolutionize our understanding of nuclei and their role in the cosmos.</a:t>
            </a:r>
            <a:endParaRPr lang="en-US" dirty="0">
              <a:solidFill>
                <a:srgbClr val="404041"/>
              </a:solidFill>
              <a:latin typeface="Proxima Nova Rg"/>
            </a:endParaRPr>
          </a:p>
          <a:p>
            <a:r>
              <a:rPr lang="en-US" i="1" dirty="0">
                <a:solidFill>
                  <a:srgbClr val="404041"/>
                </a:solidFill>
                <a:latin typeface="Proxima Nova Rg"/>
              </a:rPr>
              <a:t>The targeted program of fundamental symmetries and neutrino research that opens new doors to physics beyond the Standard Model must be sustained.</a:t>
            </a:r>
            <a:endParaRPr lang="en-US" dirty="0">
              <a:solidFill>
                <a:srgbClr val="404041"/>
              </a:solidFill>
              <a:latin typeface="Proxima Nova Rg"/>
            </a:endParaRPr>
          </a:p>
          <a:p>
            <a:r>
              <a:rPr lang="en-US" i="1" dirty="0">
                <a:solidFill>
                  <a:srgbClr val="404041"/>
                </a:solidFill>
                <a:latin typeface="Proxima Nova Rg"/>
              </a:rPr>
              <a:t>The upgraded RHIC facility provides unique capabilities that must be utilized to explore the properties and phases of quark and gluon matter in the high temperatures of the early universe and to explore the spin structure of the proton.</a:t>
            </a:r>
            <a:endParaRPr lang="en-US" dirty="0">
              <a:solidFill>
                <a:srgbClr val="404041"/>
              </a:solidFill>
              <a:latin typeface="Proxima Nova Rg"/>
            </a:endParaRPr>
          </a:p>
          <a:p>
            <a:pPr marL="0" indent="0">
              <a:buNone/>
            </a:pPr>
            <a:endParaRPr lang="en-US" dirty="0"/>
          </a:p>
        </p:txBody>
      </p:sp>
      <p:sp>
        <p:nvSpPr>
          <p:cNvPr id="4" name="TextBox 3"/>
          <p:cNvSpPr txBox="1"/>
          <p:nvPr/>
        </p:nvSpPr>
        <p:spPr>
          <a:xfrm>
            <a:off x="-5" y="5964572"/>
            <a:ext cx="9145039" cy="369332"/>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The ordering of these four bullets follows the priority ordering of the 2007 plan.</a:t>
            </a:r>
          </a:p>
        </p:txBody>
      </p:sp>
      <p:sp>
        <p:nvSpPr>
          <p:cNvPr id="5" name="Rectangle 4"/>
          <p:cNvSpPr/>
          <p:nvPr/>
        </p:nvSpPr>
        <p:spPr>
          <a:xfrm>
            <a:off x="484413" y="2108410"/>
            <a:ext cx="8176260" cy="831274"/>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459488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NSAC 2015 LRP</a:t>
            </a:r>
          </a:p>
        </p:txBody>
      </p:sp>
      <p:sp>
        <p:nvSpPr>
          <p:cNvPr id="3" name="Content Placeholder 2"/>
          <p:cNvSpPr>
            <a:spLocks noGrp="1"/>
          </p:cNvSpPr>
          <p:nvPr>
            <p:ph idx="1"/>
          </p:nvPr>
        </p:nvSpPr>
        <p:spPr/>
        <p:txBody>
          <a:bodyPr/>
          <a:lstStyle/>
          <a:p>
            <a:pPr marL="0" indent="0">
              <a:buNone/>
            </a:pPr>
            <a:r>
              <a:rPr lang="en-US" b="1" dirty="0">
                <a:solidFill>
                  <a:srgbClr val="005D9A"/>
                </a:solidFill>
                <a:latin typeface="Proxima Nova Rg"/>
              </a:rPr>
              <a:t>RECOMMENDATION II</a:t>
            </a:r>
            <a:endParaRPr lang="en-US" dirty="0">
              <a:solidFill>
                <a:srgbClr val="005D9A"/>
              </a:solidFill>
              <a:latin typeface="Proxima Nova Rg"/>
            </a:endParaRPr>
          </a:p>
          <a:p>
            <a:pPr marL="0" indent="0">
              <a:buNone/>
            </a:pPr>
            <a:r>
              <a:rPr lang="en-US" i="1" dirty="0">
                <a:solidFill>
                  <a:srgbClr val="4F4B4C"/>
                </a:solidFill>
              </a:rPr>
              <a:t>The excess of matter over antimatter in the universe is one of the most compelling mysteries in all of science. The observation of </a:t>
            </a:r>
            <a:r>
              <a:rPr lang="en-US" i="1" dirty="0">
                <a:solidFill>
                  <a:srgbClr val="4F4B4C"/>
                </a:solidFill>
              </a:rPr>
              <a:t>neutrinoless</a:t>
            </a:r>
            <a:r>
              <a:rPr lang="en-US" i="1" dirty="0">
                <a:solidFill>
                  <a:srgbClr val="4F4B4C"/>
                </a:solidFill>
              </a:rPr>
              <a:t> double beta decay in nuclei would immediately demonstrate that neutrinos are their own antiparticles and would have profound implications for our understanding of the matter-antimatter mystery.</a:t>
            </a:r>
            <a:endParaRPr lang="en-US" dirty="0">
              <a:solidFill>
                <a:srgbClr val="4F4B4C"/>
              </a:solidFill>
            </a:endParaRPr>
          </a:p>
          <a:p>
            <a:pPr marL="0" indent="0">
              <a:buNone/>
            </a:pPr>
            <a:r>
              <a:rPr lang="en-US" b="1" dirty="0">
                <a:solidFill>
                  <a:srgbClr val="007BB0"/>
                </a:solidFill>
              </a:rPr>
              <a:t>We recommend the timely development and deployment of a U.S.-led ton-scale </a:t>
            </a:r>
            <a:r>
              <a:rPr lang="en-US" b="1" dirty="0">
                <a:solidFill>
                  <a:srgbClr val="007BB0"/>
                </a:solidFill>
              </a:rPr>
              <a:t>neutrinoless</a:t>
            </a:r>
            <a:r>
              <a:rPr lang="en-US" b="1" dirty="0">
                <a:solidFill>
                  <a:srgbClr val="007BB0"/>
                </a:solidFill>
              </a:rPr>
              <a:t> double beta decay experiment.</a:t>
            </a:r>
            <a:endParaRPr lang="en-US" dirty="0"/>
          </a:p>
        </p:txBody>
      </p:sp>
    </p:spTree>
    <p:extLst>
      <p:ext uri="{BB962C8B-B14F-4D97-AF65-F5344CB8AC3E}">
        <p14:creationId xmlns:p14="http://schemas.microsoft.com/office/powerpoint/2010/main" val="3088969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NSAC 2015 LRP</a:t>
            </a:r>
          </a:p>
        </p:txBody>
      </p:sp>
      <p:sp>
        <p:nvSpPr>
          <p:cNvPr id="3" name="Content Placeholder 2"/>
          <p:cNvSpPr>
            <a:spLocks noGrp="1"/>
          </p:cNvSpPr>
          <p:nvPr>
            <p:ph idx="1"/>
          </p:nvPr>
        </p:nvSpPr>
        <p:spPr/>
        <p:txBody>
          <a:bodyPr/>
          <a:lstStyle/>
          <a:p>
            <a:pPr marL="0" indent="0">
              <a:buNone/>
            </a:pPr>
            <a:r>
              <a:rPr lang="en-US" b="1" dirty="0">
                <a:solidFill>
                  <a:srgbClr val="005D9A"/>
                </a:solidFill>
              </a:rPr>
              <a:t>RECOMMENDATION III</a:t>
            </a:r>
            <a:endParaRPr lang="en-US" dirty="0">
              <a:solidFill>
                <a:srgbClr val="005D9A"/>
              </a:solidFill>
            </a:endParaRPr>
          </a:p>
          <a:p>
            <a:pPr marL="0" indent="0">
              <a:buNone/>
            </a:pPr>
            <a:r>
              <a:rPr lang="en-US" i="1" dirty="0">
                <a:solidFill>
                  <a:srgbClr val="4F4B4C"/>
                </a:solidFill>
              </a:rPr>
              <a:t>Gluons, the carriers of the strong force, bind the quarks together inside nucleons and nuclei and generate nearly all of the visible mass in the universe. Despite their importance, fundamental questions remain about the role of gluons in nucleons and nuclei. These questions can only be answered with a powerful new electron ion collider (EIC), providing unprecedented precision and versatility. The realization of this instrument is enabled by recent advances in accelerator technology.</a:t>
            </a:r>
            <a:endParaRPr lang="en-US" dirty="0">
              <a:solidFill>
                <a:srgbClr val="4F4B4C"/>
              </a:solidFill>
            </a:endParaRPr>
          </a:p>
          <a:p>
            <a:pPr marL="0" indent="0">
              <a:buNone/>
            </a:pPr>
            <a:r>
              <a:rPr lang="en-US" b="1" dirty="0">
                <a:solidFill>
                  <a:srgbClr val="007BB0"/>
                </a:solidFill>
              </a:rPr>
              <a:t>We recommend a high-energy high-luminosity polarized EIC as the highest priority for new facility construction following the completion of FRIB.</a:t>
            </a:r>
            <a:endParaRPr lang="en-US" dirty="0"/>
          </a:p>
        </p:txBody>
      </p:sp>
    </p:spTree>
    <p:extLst>
      <p:ext uri="{BB962C8B-B14F-4D97-AF65-F5344CB8AC3E}">
        <p14:creationId xmlns:p14="http://schemas.microsoft.com/office/powerpoint/2010/main" val="3806905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NSAC 2015 LRP</a:t>
            </a:r>
          </a:p>
        </p:txBody>
      </p:sp>
      <p:sp>
        <p:nvSpPr>
          <p:cNvPr id="3" name="Content Placeholder 2"/>
          <p:cNvSpPr>
            <a:spLocks noGrp="1"/>
          </p:cNvSpPr>
          <p:nvPr>
            <p:ph idx="1"/>
          </p:nvPr>
        </p:nvSpPr>
        <p:spPr/>
        <p:txBody>
          <a:bodyPr/>
          <a:lstStyle/>
          <a:p>
            <a:pPr marL="0" indent="0">
              <a:buNone/>
            </a:pPr>
            <a:r>
              <a:rPr lang="en-US" b="1" dirty="0">
                <a:solidFill>
                  <a:srgbClr val="005D9A"/>
                </a:solidFill>
              </a:rPr>
              <a:t>RECOMMENDATION IV </a:t>
            </a:r>
            <a:endParaRPr lang="en-US" dirty="0">
              <a:solidFill>
                <a:srgbClr val="005D9A"/>
              </a:solidFill>
            </a:endParaRPr>
          </a:p>
          <a:p>
            <a:pPr marL="0" indent="0">
              <a:buNone/>
            </a:pPr>
            <a:r>
              <a:rPr lang="en-US" b="1" dirty="0">
                <a:solidFill>
                  <a:srgbClr val="007BB0"/>
                </a:solidFill>
              </a:rPr>
              <a:t>We recommend increasing investment in small-scale and mid-scale projects and initiatives that enable forefront research at universities and laboratories. </a:t>
            </a:r>
            <a:endParaRPr lang="en-US" dirty="0"/>
          </a:p>
        </p:txBody>
      </p:sp>
      <p:pic>
        <p:nvPicPr>
          <p:cNvPr id="4" name="Picture 1"/>
          <p:cNvPicPr>
            <a:picLocks noChangeAspect="1" noChangeArrowheads="1"/>
          </p:cNvPicPr>
          <p:nvPr/>
        </p:nvPicPr>
        <p:blipFill>
          <a:blip r:embed="rId2" cstate="print"/>
          <a:srcRect/>
          <a:stretch>
            <a:fillRect/>
          </a:stretch>
        </p:blipFill>
        <p:spPr bwMode="auto">
          <a:xfrm>
            <a:off x="5736765" y="2819399"/>
            <a:ext cx="2888375" cy="194630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pic>
        <p:nvPicPr>
          <p:cNvPr id="5" name="Picture 2"/>
          <p:cNvPicPr>
            <a:picLocks noChangeAspect="1" noChangeArrowheads="1"/>
          </p:cNvPicPr>
          <p:nvPr/>
        </p:nvPicPr>
        <p:blipFill>
          <a:blip r:embed="rId3" cstate="print"/>
          <a:srcRect/>
          <a:stretch>
            <a:fillRect/>
          </a:stretch>
        </p:blipFill>
        <p:spPr bwMode="auto">
          <a:xfrm>
            <a:off x="457199" y="2819400"/>
            <a:ext cx="4567807" cy="193759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6" name="TextBox 5"/>
          <p:cNvSpPr txBox="1"/>
          <p:nvPr/>
        </p:nvSpPr>
        <p:spPr>
          <a:xfrm>
            <a:off x="1295400" y="5105400"/>
            <a:ext cx="1159292"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MOLLER</a:t>
            </a:r>
            <a:endParaRPr lang="en-US" b="1" dirty="0">
              <a:latin typeface="Arial" panose="020B0604020202020204" pitchFamily="34" charset="0"/>
              <a:cs typeface="Arial" panose="020B0604020202020204" pitchFamily="34" charset="0"/>
            </a:endParaRPr>
          </a:p>
        </p:txBody>
      </p:sp>
      <p:sp>
        <p:nvSpPr>
          <p:cNvPr id="7" name="TextBox 6"/>
          <p:cNvSpPr txBox="1"/>
          <p:nvPr/>
        </p:nvSpPr>
        <p:spPr>
          <a:xfrm>
            <a:off x="6781800" y="5105400"/>
            <a:ext cx="851515" cy="369332"/>
          </a:xfrm>
          <a:prstGeom prst="rect">
            <a:avLst/>
          </a:prstGeom>
          <a:noFill/>
        </p:spPr>
        <p:txBody>
          <a:bodyPr wrap="none" rtlCol="0">
            <a:spAutoFit/>
          </a:bodyPr>
          <a:lstStyle/>
          <a:p>
            <a:r>
              <a:rPr lang="en-US" b="1" dirty="0" smtClean="0">
                <a:latin typeface="Arial" panose="020B0604020202020204" pitchFamily="34" charset="0"/>
                <a:cs typeface="Arial" panose="020B0604020202020204" pitchFamily="34" charset="0"/>
              </a:rPr>
              <a:t>SoLID</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7318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NSAC 2015 LRP </a:t>
            </a:r>
            <a:endParaRPr lang="en-US" dirty="0"/>
          </a:p>
        </p:txBody>
      </p:sp>
      <p:sp>
        <p:nvSpPr>
          <p:cNvPr id="3" name="Content Placeholder 2"/>
          <p:cNvSpPr>
            <a:spLocks noGrp="1"/>
          </p:cNvSpPr>
          <p:nvPr>
            <p:ph idx="1"/>
          </p:nvPr>
        </p:nvSpPr>
        <p:spPr/>
        <p:txBody>
          <a:bodyPr>
            <a:normAutofit/>
          </a:bodyPr>
          <a:lstStyle/>
          <a:p>
            <a:pPr marL="461963" indent="-461963"/>
            <a:r>
              <a:rPr lang="en-US" sz="2000" b="1" dirty="0" smtClean="0">
                <a:solidFill>
                  <a:srgbClr val="0070C0"/>
                </a:solidFill>
              </a:rPr>
              <a:t>Theory Initiative</a:t>
            </a:r>
          </a:p>
          <a:p>
            <a:pPr marL="1027113" lvl="1" indent="-400050"/>
            <a:r>
              <a:rPr lang="en-US" sz="2000" dirty="0" smtClean="0"/>
              <a:t>To meet the challenges and realize the full scientific potential of current and future experiments, we require new investments in theoretical and computational nuclear physics.</a:t>
            </a:r>
          </a:p>
          <a:p>
            <a:pPr marL="1489075" lvl="2" indent="-339725"/>
            <a:r>
              <a:rPr lang="en-US" sz="2000" dirty="0" smtClean="0"/>
              <a:t>Computational nuclear theory</a:t>
            </a:r>
          </a:p>
          <a:p>
            <a:pPr marL="1489075" lvl="2" indent="-339725"/>
            <a:r>
              <a:rPr lang="en-US" sz="2000" dirty="0"/>
              <a:t>n</a:t>
            </a:r>
            <a:r>
              <a:rPr lang="en-US" sz="2000" dirty="0" smtClean="0"/>
              <a:t>ational FRIB theory alliance</a:t>
            </a:r>
          </a:p>
          <a:p>
            <a:pPr marL="1489075" lvl="2" indent="-339725"/>
            <a:r>
              <a:rPr lang="en-US" sz="2000" dirty="0" smtClean="0"/>
              <a:t>Expansion of Topical Collaborations Initiative </a:t>
            </a:r>
          </a:p>
          <a:p>
            <a:pPr marL="0" indent="0">
              <a:buNone/>
            </a:pPr>
            <a:endParaRPr lang="en-US" sz="2000" dirty="0" smtClean="0"/>
          </a:p>
          <a:p>
            <a:pPr marL="461963" indent="-461963"/>
            <a:r>
              <a:rPr lang="en-US" sz="2000" b="1" dirty="0" smtClean="0">
                <a:solidFill>
                  <a:srgbClr val="0070C0"/>
                </a:solidFill>
              </a:rPr>
              <a:t>Initiative for Detector and Accelerator Research and Development </a:t>
            </a:r>
          </a:p>
          <a:p>
            <a:pPr marL="1027113" lvl="1" indent="-400050"/>
            <a:r>
              <a:rPr lang="en-US" sz="2000" dirty="0" smtClean="0"/>
              <a:t>US Leadership requires tools</a:t>
            </a:r>
          </a:p>
          <a:p>
            <a:pPr marL="1489075" lvl="2" indent="-339725"/>
            <a:r>
              <a:rPr lang="en-US" sz="2000" dirty="0" smtClean="0"/>
              <a:t>Vigorous detector and accelerator R&amp;D in support of the </a:t>
            </a:r>
            <a:r>
              <a:rPr lang="en-US" sz="2000" dirty="0" smtClean="0"/>
              <a:t>neutrinoless</a:t>
            </a:r>
            <a:r>
              <a:rPr lang="en-US" sz="2000" dirty="0" smtClean="0"/>
              <a:t> double beta decay program and the EIC.</a:t>
            </a:r>
            <a:endParaRPr lang="en-US" sz="2000" dirty="0"/>
          </a:p>
        </p:txBody>
      </p:sp>
    </p:spTree>
    <p:extLst>
      <p:ext uri="{BB962C8B-B14F-4D97-AF65-F5344CB8AC3E}">
        <p14:creationId xmlns:p14="http://schemas.microsoft.com/office/powerpoint/2010/main" val="27016530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FY2016 Budget </a:t>
            </a:r>
            <a:endParaRPr lang="en-US" dirty="0"/>
          </a:p>
        </p:txBody>
      </p:sp>
      <p:sp>
        <p:nvSpPr>
          <p:cNvPr id="3" name="Content Placeholder 2"/>
          <p:cNvSpPr>
            <a:spLocks noGrp="1"/>
          </p:cNvSpPr>
          <p:nvPr>
            <p:ph idx="1"/>
          </p:nvPr>
        </p:nvSpPr>
        <p:spPr>
          <a:xfrm>
            <a:off x="62564" y="933330"/>
            <a:ext cx="9035715" cy="5396095"/>
          </a:xfrm>
        </p:spPr>
        <p:txBody>
          <a:bodyPr>
            <a:noAutofit/>
          </a:bodyPr>
          <a:lstStyle/>
          <a:p>
            <a:pPr marL="460375" indent="-460375">
              <a:spcAft>
                <a:spcPts val="500"/>
              </a:spcAft>
            </a:pPr>
            <a:r>
              <a:rPr lang="en-US" b="1" dirty="0" smtClean="0"/>
              <a:t>ONP Guidance / FY16 President’s Budget Request supported ~ 16 weeks running </a:t>
            </a:r>
          </a:p>
          <a:p>
            <a:pPr marL="914400" lvl="1" indent="-401638">
              <a:spcAft>
                <a:spcPts val="500"/>
              </a:spcAft>
              <a:tabLst>
                <a:tab pos="914400" algn="l"/>
              </a:tabLst>
            </a:pPr>
            <a:r>
              <a:rPr lang="en-US" dirty="0" smtClean="0"/>
              <a:t>This matched somewhat with some infrastructure work in CHL and the  Utilities Infrastructure Modernization project which happened during the summer shutdown</a:t>
            </a:r>
          </a:p>
          <a:p>
            <a:pPr marL="914400" lvl="1" indent="-401638">
              <a:spcAft>
                <a:spcPts val="500"/>
              </a:spcAft>
              <a:tabLst>
                <a:tab pos="914400" algn="l"/>
              </a:tabLst>
            </a:pPr>
            <a:r>
              <a:rPr lang="en-US" dirty="0" smtClean="0"/>
              <a:t>But we would have liked more running in FY16 and tried with Senate and House</a:t>
            </a:r>
          </a:p>
          <a:p>
            <a:pPr marL="457200" indent="-457200">
              <a:spcAft>
                <a:spcPts val="500"/>
              </a:spcAft>
            </a:pPr>
            <a:r>
              <a:rPr lang="en-US" b="1" dirty="0" smtClean="0"/>
              <a:t>Omnibus FY2016</a:t>
            </a:r>
          </a:p>
          <a:p>
            <a:pPr marL="914400" lvl="1" indent="-401638">
              <a:spcAft>
                <a:spcPts val="500"/>
              </a:spcAft>
            </a:pPr>
            <a:r>
              <a:rPr lang="en-US" dirty="0" smtClean="0"/>
              <a:t>Office of Nuclear Physics received $-7.5M with respect to President’s Request</a:t>
            </a:r>
          </a:p>
          <a:p>
            <a:pPr marL="1314450" lvl="2" indent="-401638">
              <a:spcAft>
                <a:spcPts val="500"/>
              </a:spcAft>
            </a:pPr>
            <a:r>
              <a:rPr lang="en-US" dirty="0" smtClean="0"/>
              <a:t>Better than Senate and even than House marks</a:t>
            </a:r>
          </a:p>
          <a:p>
            <a:pPr marL="914400" lvl="1" indent="-401638">
              <a:spcAft>
                <a:spcPts val="500"/>
              </a:spcAft>
            </a:pPr>
            <a:r>
              <a:rPr lang="en-US" dirty="0" smtClean="0"/>
              <a:t>Jefferson Lab share was $-1.5M</a:t>
            </a:r>
          </a:p>
          <a:p>
            <a:pPr marL="1314450" lvl="2" indent="-401638">
              <a:spcAft>
                <a:spcPts val="500"/>
              </a:spcAft>
            </a:pPr>
            <a:r>
              <a:rPr lang="en-US" dirty="0" smtClean="0"/>
              <a:t>We are holding running weeks, </a:t>
            </a:r>
            <a:r>
              <a:rPr lang="en-US" dirty="0"/>
              <a:t>h</a:t>
            </a:r>
            <a:r>
              <a:rPr lang="en-US" dirty="0" smtClean="0"/>
              <a:t>olding critical staff, squeezing elsewhere</a:t>
            </a:r>
          </a:p>
          <a:p>
            <a:pPr marL="514350" indent="-401638">
              <a:spcAft>
                <a:spcPts val="500"/>
              </a:spcAft>
            </a:pPr>
            <a:r>
              <a:rPr lang="en-US" b="1" dirty="0" smtClean="0"/>
              <a:t>FY2017</a:t>
            </a:r>
          </a:p>
          <a:p>
            <a:pPr marL="914400" lvl="1" indent="-401638">
              <a:spcAft>
                <a:spcPts val="500"/>
              </a:spcAft>
            </a:pPr>
            <a:r>
              <a:rPr lang="en-US" dirty="0" smtClean="0"/>
              <a:t>Letter from 6 Senators supporting Nuclear Physics at LRP level</a:t>
            </a:r>
          </a:p>
          <a:p>
            <a:pPr marL="914400" lvl="1" indent="-401638">
              <a:spcAft>
                <a:spcPts val="500"/>
              </a:spcAft>
            </a:pPr>
            <a:r>
              <a:rPr lang="en-US" dirty="0" smtClean="0"/>
              <a:t>“Directors” to visit Cherry Murray, Head of Office of Science on Jan. 16</a:t>
            </a:r>
          </a:p>
        </p:txBody>
      </p:sp>
    </p:spTree>
    <p:extLst>
      <p:ext uri="{BB962C8B-B14F-4D97-AF65-F5344CB8AC3E}">
        <p14:creationId xmlns:p14="http://schemas.microsoft.com/office/powerpoint/2010/main" val="925794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762000" y="800104"/>
            <a:ext cx="7772400" cy="5486400"/>
          </a:xfrm>
        </p:spPr>
        <p:txBody>
          <a:bodyPr>
            <a:normAutofit/>
          </a:bodyPr>
          <a:lstStyle/>
          <a:p>
            <a:endParaRPr lang="en-US" sz="2000" dirty="0" smtClean="0"/>
          </a:p>
          <a:p>
            <a:pPr marL="457200" indent="-457200"/>
            <a:r>
              <a:rPr lang="en-US" sz="2400" dirty="0" smtClean="0"/>
              <a:t>Awards, Personnel News</a:t>
            </a:r>
          </a:p>
          <a:p>
            <a:pPr marL="457200" indent="-457200"/>
            <a:endParaRPr lang="en-US" sz="2400" dirty="0"/>
          </a:p>
          <a:p>
            <a:pPr marL="457200" indent="-457200"/>
            <a:r>
              <a:rPr lang="en-US" sz="2400" dirty="0" smtClean="0"/>
              <a:t>12 GeV Upgrade Project Status</a:t>
            </a:r>
          </a:p>
          <a:p>
            <a:pPr marL="0" indent="0">
              <a:buNone/>
            </a:pPr>
            <a:endParaRPr lang="en-US" sz="2400" dirty="0"/>
          </a:p>
          <a:p>
            <a:pPr marL="457200" indent="-457200"/>
            <a:r>
              <a:rPr lang="en-US" sz="2400" dirty="0" smtClean="0"/>
              <a:t>Science and Technology Review 2015</a:t>
            </a:r>
          </a:p>
          <a:p>
            <a:pPr marL="457200" indent="-457200"/>
            <a:endParaRPr lang="en-US" sz="2400" dirty="0"/>
          </a:p>
          <a:p>
            <a:pPr marL="457200" indent="-457200"/>
            <a:r>
              <a:rPr lang="en-US" sz="2400" dirty="0" smtClean="0"/>
              <a:t>Funding</a:t>
            </a:r>
          </a:p>
          <a:p>
            <a:pPr marL="457200" indent="-457200"/>
            <a:endParaRPr lang="en-US" sz="2400" dirty="0"/>
          </a:p>
          <a:p>
            <a:pPr marL="457200" indent="-457200"/>
            <a:r>
              <a:rPr lang="en-US" sz="2400" dirty="0" smtClean="0"/>
              <a:t>Land Status</a:t>
            </a:r>
          </a:p>
          <a:p>
            <a:pPr marL="0" indent="0">
              <a:buNone/>
            </a:pPr>
            <a:endParaRPr lang="en-US" sz="2400" dirty="0" smtClean="0"/>
          </a:p>
          <a:p>
            <a:pPr marL="0" indent="0">
              <a:buNone/>
            </a:pPr>
            <a:r>
              <a:rPr lang="en-US" sz="2400" dirty="0" smtClean="0"/>
              <a:t> </a:t>
            </a:r>
            <a:endParaRPr lang="en-US" sz="2400" dirty="0"/>
          </a:p>
        </p:txBody>
      </p:sp>
    </p:spTree>
    <p:extLst>
      <p:ext uri="{BB962C8B-B14F-4D97-AF65-F5344CB8AC3E}">
        <p14:creationId xmlns:p14="http://schemas.microsoft.com/office/powerpoint/2010/main" val="20546316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47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8" charset="0"/>
            </a:endParaRPr>
          </a:p>
        </p:txBody>
      </p:sp>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8"/>
          <a:stretch/>
        </p:blipFill>
        <p:spPr bwMode="auto">
          <a:xfrm>
            <a:off x="236082" y="190499"/>
            <a:ext cx="8668019" cy="61260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85455" y="3975871"/>
            <a:ext cx="1777603" cy="738664"/>
          </a:xfrm>
          <a:prstGeom prst="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0">
            <a:spAutoFit/>
          </a:bodyPr>
          <a:lstStyle/>
          <a:p>
            <a:r>
              <a:rPr lang="en-US" sz="1400" dirty="0" smtClean="0"/>
              <a:t>2017 commissioning </a:t>
            </a:r>
          </a:p>
          <a:p>
            <a:r>
              <a:rPr lang="en-US" sz="1400" dirty="0" smtClean="0"/>
              <a:t>details to be updated </a:t>
            </a:r>
          </a:p>
          <a:p>
            <a:r>
              <a:rPr lang="en-US" sz="1400" dirty="0" smtClean="0"/>
              <a:t>February 2016</a:t>
            </a:r>
            <a:endParaRPr lang="en-US" sz="1400" dirty="0"/>
          </a:p>
        </p:txBody>
      </p:sp>
    </p:spTree>
    <p:extLst>
      <p:ext uri="{BB962C8B-B14F-4D97-AF65-F5344CB8AC3E}">
        <p14:creationId xmlns:p14="http://schemas.microsoft.com/office/powerpoint/2010/main" val="3416891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fontAlgn="auto">
              <a:spcBef>
                <a:spcPts val="0"/>
              </a:spcBef>
              <a:spcAft>
                <a:spcPts val="0"/>
              </a:spcAft>
            </a:pPr>
            <a:r>
              <a:rPr lang="en-US" sz="3200" b="1" dirty="0" smtClean="0">
                <a:latin typeface="Arial" pitchFamily="34" charset="0"/>
                <a:cs typeface="Arial" pitchFamily="34" charset="0"/>
              </a:rPr>
              <a:t>Commonwealth of Virginia Funding</a:t>
            </a:r>
          </a:p>
        </p:txBody>
      </p:sp>
      <p:sp>
        <p:nvSpPr>
          <p:cNvPr id="3" name="TextBox 2"/>
          <p:cNvSpPr txBox="1"/>
          <p:nvPr/>
        </p:nvSpPr>
        <p:spPr>
          <a:xfrm>
            <a:off x="490451" y="1517072"/>
            <a:ext cx="8454045" cy="5047536"/>
          </a:xfrm>
          <a:prstGeom prst="rect">
            <a:avLst/>
          </a:prstGeom>
          <a:noFill/>
        </p:spPr>
        <p:txBody>
          <a:bodyPr wrap="square" rtlCol="0">
            <a:spAutoFit/>
          </a:bodyPr>
          <a:lstStyle/>
          <a:p>
            <a:pPr fontAlgn="auto">
              <a:spcBef>
                <a:spcPts val="0"/>
              </a:spcBef>
              <a:spcAft>
                <a:spcPts val="0"/>
              </a:spcAft>
            </a:pPr>
            <a:r>
              <a:rPr lang="en-US" sz="2000" b="1" dirty="0" smtClean="0">
                <a:solidFill>
                  <a:srgbClr val="005EA4"/>
                </a:solidFill>
                <a:latin typeface="Arial"/>
                <a:cs typeface="Arial"/>
              </a:rPr>
              <a:t>Special Request $4.2M in the FY15 - FY16 biennium to help improve Virginia’s competitive position for the Electron Ion Collider:</a:t>
            </a:r>
          </a:p>
          <a:p>
            <a:pPr fontAlgn="auto">
              <a:spcBef>
                <a:spcPts val="0"/>
              </a:spcBef>
              <a:spcAft>
                <a:spcPts val="0"/>
              </a:spcAft>
            </a:pPr>
            <a:endParaRPr lang="en-US" sz="1400" b="1" dirty="0">
              <a:solidFill>
                <a:srgbClr val="002060"/>
              </a:solidFill>
              <a:latin typeface="Arial"/>
              <a:cs typeface="Arial"/>
            </a:endParaRPr>
          </a:p>
          <a:p>
            <a:pPr marL="461963" indent="-461963" fontAlgn="auto">
              <a:spcBef>
                <a:spcPts val="0"/>
              </a:spcBef>
              <a:spcAft>
                <a:spcPts val="0"/>
              </a:spcAft>
              <a:buFont typeface="Arial" panose="020B0604020202020204" pitchFamily="34" charset="0"/>
              <a:buChar char="•"/>
            </a:pPr>
            <a:r>
              <a:rPr lang="en-US" sz="2000" dirty="0" smtClean="0">
                <a:solidFill>
                  <a:srgbClr val="000000"/>
                </a:solidFill>
                <a:latin typeface="Arial"/>
                <a:cs typeface="Arial"/>
              </a:rPr>
              <a:t>$3.7M in FY16 </a:t>
            </a:r>
            <a:r>
              <a:rPr lang="en-US" sz="2000" dirty="0">
                <a:solidFill>
                  <a:srgbClr val="000000"/>
                </a:solidFill>
                <a:latin typeface="Arial"/>
                <a:cs typeface="Arial"/>
              </a:rPr>
              <a:t>to complete the site </a:t>
            </a:r>
            <a:r>
              <a:rPr lang="en-US" sz="2000" dirty="0" smtClean="0">
                <a:solidFill>
                  <a:srgbClr val="000000"/>
                </a:solidFill>
                <a:latin typeface="Arial"/>
                <a:cs typeface="Arial"/>
              </a:rPr>
              <a:t>studies</a:t>
            </a:r>
          </a:p>
          <a:p>
            <a:pPr marL="461963" indent="-461963" fontAlgn="auto">
              <a:spcBef>
                <a:spcPts val="0"/>
              </a:spcBef>
              <a:spcAft>
                <a:spcPts val="0"/>
              </a:spcAft>
            </a:pPr>
            <a:endParaRPr lang="en-US" sz="2000" dirty="0">
              <a:solidFill>
                <a:srgbClr val="000000"/>
              </a:solidFill>
              <a:latin typeface="Arial"/>
              <a:cs typeface="Arial"/>
            </a:endParaRPr>
          </a:p>
          <a:p>
            <a:pPr marL="461963" indent="-461963" fontAlgn="auto">
              <a:spcBef>
                <a:spcPts val="0"/>
              </a:spcBef>
              <a:spcAft>
                <a:spcPts val="0"/>
              </a:spcAft>
              <a:buFont typeface="Arial" panose="020B0604020202020204" pitchFamily="34" charset="0"/>
              <a:buChar char="•"/>
            </a:pPr>
            <a:r>
              <a:rPr lang="en-US" sz="2000" dirty="0" smtClean="0">
                <a:solidFill>
                  <a:srgbClr val="000000"/>
                </a:solidFill>
                <a:latin typeface="Arial"/>
                <a:cs typeface="Arial"/>
              </a:rPr>
              <a:t>$0.25M </a:t>
            </a:r>
            <a:r>
              <a:rPr lang="en-US" sz="2000" dirty="0">
                <a:solidFill>
                  <a:srgbClr val="000000"/>
                </a:solidFill>
                <a:latin typeface="Arial"/>
                <a:cs typeface="Arial"/>
              </a:rPr>
              <a:t>in </a:t>
            </a:r>
            <a:r>
              <a:rPr lang="en-US" sz="2000" dirty="0" smtClean="0">
                <a:solidFill>
                  <a:srgbClr val="000000"/>
                </a:solidFill>
                <a:latin typeface="Arial"/>
                <a:cs typeface="Arial"/>
              </a:rPr>
              <a:t>FY16 </a:t>
            </a:r>
            <a:r>
              <a:rPr lang="en-US" sz="2000" dirty="0">
                <a:solidFill>
                  <a:srgbClr val="000000"/>
                </a:solidFill>
                <a:latin typeface="Arial"/>
                <a:cs typeface="Arial"/>
              </a:rPr>
              <a:t>to attract a leading </a:t>
            </a:r>
            <a:r>
              <a:rPr lang="en-US" sz="2000" dirty="0" smtClean="0">
                <a:solidFill>
                  <a:srgbClr val="000000"/>
                </a:solidFill>
                <a:latin typeface="Arial"/>
                <a:cs typeface="Arial"/>
              </a:rPr>
              <a:t>scientist to Virginia</a:t>
            </a:r>
          </a:p>
          <a:p>
            <a:pPr algn="ctr" fontAlgn="auto">
              <a:spcBef>
                <a:spcPts val="0"/>
              </a:spcBef>
              <a:spcAft>
                <a:spcPts val="0"/>
              </a:spcAft>
            </a:pPr>
            <a:endParaRPr lang="en-US" sz="2800" dirty="0">
              <a:solidFill>
                <a:srgbClr val="000000"/>
              </a:solidFill>
              <a:latin typeface="Arial"/>
              <a:cs typeface="Arial"/>
            </a:endParaRPr>
          </a:p>
          <a:p>
            <a:pPr algn="ctr" fontAlgn="auto">
              <a:spcBef>
                <a:spcPts val="0"/>
              </a:spcBef>
              <a:spcAft>
                <a:spcPts val="0"/>
              </a:spcAft>
            </a:pPr>
            <a:r>
              <a:rPr lang="en-US" sz="2000" b="1" dirty="0" smtClean="0">
                <a:solidFill>
                  <a:srgbClr val="005EA4"/>
                </a:solidFill>
                <a:latin typeface="Arial"/>
                <a:cs typeface="Arial"/>
              </a:rPr>
              <a:t>Included in the Commonwealth of Virginia Budget</a:t>
            </a:r>
          </a:p>
          <a:p>
            <a:pPr algn="ctr" fontAlgn="auto">
              <a:spcBef>
                <a:spcPts val="0"/>
              </a:spcBef>
              <a:spcAft>
                <a:spcPts val="0"/>
              </a:spcAft>
            </a:pPr>
            <a:endParaRPr lang="en-US" sz="2000" b="1" dirty="0" smtClean="0">
              <a:solidFill>
                <a:srgbClr val="005EA4"/>
              </a:solidFill>
              <a:latin typeface="Arial"/>
              <a:cs typeface="Arial"/>
            </a:endParaRPr>
          </a:p>
          <a:p>
            <a:pPr marL="461963" indent="-461963" fontAlgn="auto">
              <a:spcBef>
                <a:spcPts val="0"/>
              </a:spcBef>
              <a:spcAft>
                <a:spcPts val="0"/>
              </a:spcAft>
              <a:buFont typeface="Arial" panose="020B0604020202020204" pitchFamily="34" charset="0"/>
              <a:buChar char="•"/>
            </a:pPr>
            <a:r>
              <a:rPr lang="en-US" sz="2000" b="1" dirty="0" smtClean="0">
                <a:solidFill>
                  <a:srgbClr val="005EA4"/>
                </a:solidFill>
                <a:latin typeface="Arial"/>
                <a:cs typeface="Arial"/>
              </a:rPr>
              <a:t>Request FY17-18 biennium</a:t>
            </a:r>
          </a:p>
          <a:p>
            <a:pPr marL="285750" indent="-285750" fontAlgn="auto">
              <a:spcBef>
                <a:spcPts val="0"/>
              </a:spcBef>
              <a:spcAft>
                <a:spcPts val="0"/>
              </a:spcAft>
              <a:buFont typeface="Arial" panose="020B0604020202020204" pitchFamily="34" charset="0"/>
              <a:buChar char="•"/>
            </a:pPr>
            <a:endParaRPr lang="en-US" sz="2000" b="1" dirty="0">
              <a:solidFill>
                <a:srgbClr val="005EA4"/>
              </a:solidFill>
              <a:latin typeface="Arial"/>
              <a:cs typeface="Arial"/>
            </a:endParaRPr>
          </a:p>
          <a:p>
            <a:pPr marL="461963" indent="-461963">
              <a:buFont typeface="Arial" panose="020B0604020202020204" pitchFamily="34" charset="0"/>
              <a:buChar char="•"/>
            </a:pPr>
            <a:r>
              <a:rPr lang="en-US" sz="2000" dirty="0" smtClean="0">
                <a:solidFill>
                  <a:srgbClr val="000000"/>
                </a:solidFill>
                <a:latin typeface="Arial"/>
                <a:cs typeface="Arial"/>
              </a:rPr>
              <a:t>$2.4M for </a:t>
            </a:r>
            <a:r>
              <a:rPr lang="en-US" sz="2000" dirty="0" smtClean="0">
                <a:solidFill>
                  <a:srgbClr val="000000"/>
                </a:solidFill>
                <a:latin typeface="Arial"/>
                <a:cs typeface="Arial"/>
              </a:rPr>
              <a:t>Accel</a:t>
            </a:r>
            <a:r>
              <a:rPr lang="en-US" sz="2000" dirty="0" smtClean="0">
                <a:solidFill>
                  <a:srgbClr val="000000"/>
                </a:solidFill>
                <a:latin typeface="Arial"/>
                <a:cs typeface="Arial"/>
              </a:rPr>
              <a:t>. R&amp;D with aim to further reduce technical risk has been included in the Governor’s Budget proposal.</a:t>
            </a:r>
          </a:p>
          <a:p>
            <a:pPr marL="461963" indent="-461963">
              <a:buFont typeface="Arial" panose="020B0604020202020204" pitchFamily="34" charset="0"/>
              <a:buChar char="•"/>
            </a:pPr>
            <a:endParaRPr lang="en-US" sz="2000" dirty="0">
              <a:solidFill>
                <a:srgbClr val="000000"/>
              </a:solidFill>
              <a:latin typeface="Arial"/>
              <a:cs typeface="Arial"/>
            </a:endParaRPr>
          </a:p>
          <a:p>
            <a:pPr marL="285750" indent="-285750" fontAlgn="auto">
              <a:spcBef>
                <a:spcPts val="0"/>
              </a:spcBef>
              <a:spcAft>
                <a:spcPts val="0"/>
              </a:spcAft>
              <a:buFont typeface="Arial" panose="020B0604020202020204" pitchFamily="34" charset="0"/>
              <a:buChar char="•"/>
            </a:pPr>
            <a:endParaRPr lang="en-US" sz="2000" b="1" dirty="0" smtClean="0">
              <a:latin typeface="Arial"/>
              <a:cs typeface="Arial"/>
            </a:endParaRPr>
          </a:p>
          <a:p>
            <a:pPr fontAlgn="auto">
              <a:spcBef>
                <a:spcPts val="0"/>
              </a:spcBef>
              <a:spcAft>
                <a:spcPts val="0"/>
              </a:spcAft>
            </a:pPr>
            <a:endParaRPr lang="en-US" sz="2000" b="1" dirty="0" smtClean="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641713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Land Situation</a:t>
            </a:r>
            <a:endParaRPr lang="en-US" dirty="0"/>
          </a:p>
        </p:txBody>
      </p:sp>
      <p:sp>
        <p:nvSpPr>
          <p:cNvPr id="4" name="Content Placeholder 3"/>
          <p:cNvSpPr>
            <a:spLocks noGrp="1"/>
          </p:cNvSpPr>
          <p:nvPr>
            <p:ph idx="1"/>
          </p:nvPr>
        </p:nvSpPr>
        <p:spPr>
          <a:xfrm>
            <a:off x="223802" y="918608"/>
            <a:ext cx="4901782" cy="3267855"/>
          </a:xfrm>
        </p:spPr>
        <p:txBody>
          <a:bodyPr/>
          <a:lstStyle/>
          <a:p>
            <a:pPr>
              <a:spcAft>
                <a:spcPts val="600"/>
              </a:spcAft>
            </a:pPr>
            <a:r>
              <a:rPr lang="en-US" dirty="0" smtClean="0"/>
              <a:t>Long Term Sublease to DOE for VARC/SSC building land secured</a:t>
            </a:r>
          </a:p>
          <a:p>
            <a:pPr lvl="1">
              <a:spcAft>
                <a:spcPts val="600"/>
              </a:spcAft>
            </a:pPr>
            <a:r>
              <a:rPr lang="en-US" dirty="0" smtClean="0"/>
              <a:t>Use agreement for parking on Plot C2 in final negotiation</a:t>
            </a:r>
          </a:p>
          <a:p>
            <a:pPr lvl="1">
              <a:spcAft>
                <a:spcPts val="600"/>
              </a:spcAft>
            </a:pPr>
            <a:r>
              <a:rPr lang="en-US" dirty="0" smtClean="0"/>
              <a:t>Sale of “Plot C3 “ for Tech Centre development foreseen </a:t>
            </a:r>
          </a:p>
          <a:p>
            <a:pPr>
              <a:spcAft>
                <a:spcPts val="600"/>
              </a:spcAft>
            </a:pPr>
            <a:r>
              <a:rPr lang="en-US" dirty="0" smtClean="0"/>
              <a:t>MOU with City promising the “17 acres” of land needed for future expansion, for example the Electron Ion Collider has been signed</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450" y="4203163"/>
            <a:ext cx="2217324" cy="207526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1133" y="934650"/>
            <a:ext cx="3732551" cy="534877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46982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Content Placeholder 4"/>
          <p:cNvSpPr>
            <a:spLocks noGrp="1"/>
          </p:cNvSpPr>
          <p:nvPr>
            <p:ph idx="1"/>
          </p:nvPr>
        </p:nvSpPr>
        <p:spPr>
          <a:xfrm>
            <a:off x="207390" y="969955"/>
            <a:ext cx="8832915" cy="5385503"/>
          </a:xfrm>
        </p:spPr>
        <p:txBody>
          <a:bodyPr>
            <a:noAutofit/>
          </a:bodyPr>
          <a:lstStyle/>
          <a:p>
            <a:pPr marL="457200" indent="-457200">
              <a:spcBef>
                <a:spcPts val="900"/>
              </a:spcBef>
            </a:pPr>
            <a:r>
              <a:rPr lang="en-US" sz="2000" dirty="0" smtClean="0">
                <a:solidFill>
                  <a:srgbClr val="000000"/>
                </a:solidFill>
              </a:rPr>
              <a:t>The Upgrade Project has made excellent progress with all the magnets compared to one year ago. There is still a lot of work, and continued tension, and attention to the issues but we are very pleased.</a:t>
            </a:r>
          </a:p>
          <a:p>
            <a:pPr marL="0" indent="0">
              <a:spcBef>
                <a:spcPts val="900"/>
              </a:spcBef>
              <a:buNone/>
            </a:pPr>
            <a:endParaRPr lang="en-US" sz="800" dirty="0" smtClean="0">
              <a:solidFill>
                <a:srgbClr val="000000"/>
              </a:solidFill>
            </a:endParaRPr>
          </a:p>
          <a:p>
            <a:pPr marL="457200" indent="-457200">
              <a:spcBef>
                <a:spcPts val="900"/>
              </a:spcBef>
            </a:pPr>
            <a:r>
              <a:rPr lang="en-US" sz="2000" dirty="0" smtClean="0">
                <a:solidFill>
                  <a:srgbClr val="000000"/>
                </a:solidFill>
              </a:rPr>
              <a:t>ONP Science and Technology review was stellar, we got several comments, which we are treating seriously, but no negative recommendations.</a:t>
            </a:r>
            <a:r>
              <a:rPr lang="en-US" sz="2000" dirty="0">
                <a:solidFill>
                  <a:srgbClr val="000000"/>
                </a:solidFill>
              </a:rPr>
              <a:t> </a:t>
            </a:r>
            <a:endParaRPr lang="en-US" sz="2000" dirty="0" smtClean="0">
              <a:solidFill>
                <a:srgbClr val="000000"/>
              </a:solidFill>
            </a:endParaRPr>
          </a:p>
          <a:p>
            <a:pPr marL="457200" indent="-457200">
              <a:spcBef>
                <a:spcPts val="900"/>
              </a:spcBef>
            </a:pPr>
            <a:endParaRPr lang="en-US" sz="800" dirty="0" smtClean="0">
              <a:solidFill>
                <a:srgbClr val="000000"/>
              </a:solidFill>
            </a:endParaRPr>
          </a:p>
          <a:p>
            <a:pPr marL="457200" indent="-457200">
              <a:spcBef>
                <a:spcPts val="900"/>
              </a:spcBef>
            </a:pPr>
            <a:r>
              <a:rPr lang="en-US" sz="2000" dirty="0" smtClean="0">
                <a:solidFill>
                  <a:srgbClr val="000000"/>
                </a:solidFill>
              </a:rPr>
              <a:t>The NSAC Long Range Plan Report was a strong reinforcement for our strategy.</a:t>
            </a:r>
          </a:p>
          <a:p>
            <a:pPr marL="457200" indent="-457200">
              <a:spcBef>
                <a:spcPts val="900"/>
              </a:spcBef>
            </a:pPr>
            <a:endParaRPr lang="en-US" sz="800" dirty="0" smtClean="0">
              <a:solidFill>
                <a:srgbClr val="000000"/>
              </a:solidFill>
            </a:endParaRPr>
          </a:p>
          <a:p>
            <a:pPr marL="457200" indent="-457200">
              <a:spcBef>
                <a:spcPts val="900"/>
              </a:spcBef>
            </a:pPr>
            <a:r>
              <a:rPr lang="en-US" sz="2000" dirty="0" smtClean="0">
                <a:solidFill>
                  <a:srgbClr val="000000"/>
                </a:solidFill>
              </a:rPr>
              <a:t>The EIC appears to be gaining considerable traction.</a:t>
            </a:r>
          </a:p>
          <a:p>
            <a:pPr marL="457200" indent="-457200">
              <a:spcBef>
                <a:spcPts val="900"/>
              </a:spcBef>
            </a:pPr>
            <a:endParaRPr lang="en-US" sz="800" dirty="0" smtClean="0">
              <a:solidFill>
                <a:srgbClr val="000000"/>
              </a:solidFill>
            </a:endParaRPr>
          </a:p>
          <a:p>
            <a:pPr marL="457200" indent="-457200">
              <a:spcBef>
                <a:spcPts val="900"/>
              </a:spcBef>
            </a:pPr>
            <a:r>
              <a:rPr lang="en-US" sz="2000" dirty="0" smtClean="0">
                <a:solidFill>
                  <a:srgbClr val="000000"/>
                </a:solidFill>
              </a:rPr>
              <a:t>With considerable drive from JSA/SURA, the land needed for continued lab operations, and for eventual EIC or other expansion has been secured.</a:t>
            </a:r>
          </a:p>
        </p:txBody>
      </p:sp>
    </p:spTree>
    <p:extLst>
      <p:ext uri="{BB962C8B-B14F-4D97-AF65-F5344CB8AC3E}">
        <p14:creationId xmlns:p14="http://schemas.microsoft.com/office/powerpoint/2010/main" val="2647539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4600" y="931400"/>
            <a:ext cx="4111026" cy="381000"/>
          </a:xfrm>
        </p:spPr>
        <p:txBody>
          <a:bodyPr>
            <a:noAutofit/>
          </a:bodyPr>
          <a:lstStyle/>
          <a:p>
            <a:pPr marL="0" indent="0" algn="ctr" fontAlgn="t">
              <a:buNone/>
            </a:pPr>
            <a:r>
              <a:rPr lang="en-US" sz="1500" b="1" dirty="0" smtClean="0">
                <a:solidFill>
                  <a:srgbClr val="0070C0"/>
                </a:solidFill>
              </a:rPr>
              <a:t>APS Fellows </a:t>
            </a:r>
            <a:endParaRPr lang="en-US" sz="1500" dirty="0" smtClean="0"/>
          </a:p>
          <a:p>
            <a:pPr marL="0" indent="0" fontAlgn="auto">
              <a:buNone/>
            </a:pPr>
            <a:endParaRPr lang="en-US" sz="1400" dirty="0" smtClean="0"/>
          </a:p>
          <a:p>
            <a:pPr marL="0" indent="0" fontAlgn="auto">
              <a:buNone/>
            </a:pPr>
            <a:endParaRPr lang="en-US" sz="1400" dirty="0" smtClean="0"/>
          </a:p>
          <a:p>
            <a:pPr marL="0" indent="0" fontAlgn="auto">
              <a:buNone/>
            </a:pPr>
            <a:endParaRPr lang="en-US" sz="1400" b="1" dirty="0" smtClean="0"/>
          </a:p>
        </p:txBody>
      </p:sp>
      <p:pic>
        <p:nvPicPr>
          <p:cNvPr id="19" name="Picture 4"/>
          <p:cNvPicPr>
            <a:picLocks noChangeAspect="1" noChangeArrowheads="1"/>
          </p:cNvPicPr>
          <p:nvPr/>
        </p:nvPicPr>
        <p:blipFill rotWithShape="1">
          <a:blip r:embed="rId3">
            <a:extLst>
              <a:ext uri="{28A0092B-C50C-407E-A947-70E740481C1C}">
                <a14:useLocalDpi xmlns:a14="http://schemas.microsoft.com/office/drawing/2010/main"/>
              </a:ext>
            </a:extLst>
          </a:blip>
          <a:srcRect l="5145" t="11780" r="5145" b="28187"/>
          <a:stretch/>
        </p:blipFill>
        <p:spPr bwMode="auto">
          <a:xfrm>
            <a:off x="6166629" y="1272611"/>
            <a:ext cx="1329299" cy="1277619"/>
          </a:xfrm>
          <a:prstGeom prst="rect">
            <a:avLst/>
          </a:prstGeom>
          <a:ln>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896708" y="2644170"/>
            <a:ext cx="1922809" cy="438582"/>
          </a:xfrm>
          <a:prstGeom prst="rect">
            <a:avLst/>
          </a:prstGeom>
        </p:spPr>
        <p:txBody>
          <a:bodyPr wrap="square">
            <a:spAutoFit/>
          </a:bodyPr>
          <a:lstStyle/>
          <a:p>
            <a:pPr algn="ctr" defTabSz="457200">
              <a:defRPr/>
            </a:pPr>
            <a:r>
              <a:rPr lang="en-US" sz="1200" b="1" dirty="0">
                <a:solidFill>
                  <a:prstClr val="black"/>
                </a:solidFill>
                <a:latin typeface="Arial" panose="020B0604020202020204" pitchFamily="34" charset="0"/>
                <a:cs typeface="Arial" panose="020B0604020202020204" pitchFamily="34" charset="0"/>
              </a:rPr>
              <a:t>Reinhard</a:t>
            </a:r>
            <a:r>
              <a:rPr lang="en-US" sz="1200" b="1" dirty="0">
                <a:solidFill>
                  <a:prstClr val="black"/>
                </a:solidFill>
                <a:latin typeface="Arial" panose="020B0604020202020204" pitchFamily="34" charset="0"/>
                <a:cs typeface="Arial" panose="020B0604020202020204" pitchFamily="34" charset="0"/>
              </a:rPr>
              <a:t> Schumacher</a:t>
            </a:r>
            <a:endParaRPr lang="en-US" sz="1200" dirty="0">
              <a:solidFill>
                <a:prstClr val="black"/>
              </a:solidFill>
              <a:latin typeface="Arial" panose="020B0604020202020204" pitchFamily="34" charset="0"/>
              <a:cs typeface="Arial" panose="020B0604020202020204" pitchFamily="34" charset="0"/>
            </a:endParaRPr>
          </a:p>
          <a:p>
            <a:pPr algn="ctr" defTabSz="457200">
              <a:defRPr/>
            </a:pPr>
            <a:r>
              <a:rPr lang="en-US" sz="1050" dirty="0">
                <a:solidFill>
                  <a:prstClr val="black"/>
                </a:solidFill>
                <a:latin typeface="Arial" panose="020B0604020202020204" pitchFamily="34" charset="0"/>
                <a:cs typeface="Arial" panose="020B0604020202020204" pitchFamily="34" charset="0"/>
              </a:rPr>
              <a:t>(Carnegie Mellon </a:t>
            </a:r>
            <a:r>
              <a:rPr lang="en-US" sz="1050" dirty="0" smtClean="0">
                <a:solidFill>
                  <a:prstClr val="black"/>
                </a:solidFill>
                <a:latin typeface="Arial" panose="020B0604020202020204" pitchFamily="34" charset="0"/>
                <a:cs typeface="Arial" panose="020B0604020202020204" pitchFamily="34" charset="0"/>
              </a:rPr>
              <a:t>Univ.)</a:t>
            </a:r>
            <a:endParaRPr lang="en-US" sz="12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7676322" y="2644170"/>
            <a:ext cx="1422814" cy="446276"/>
          </a:xfrm>
          <a:prstGeom prst="rect">
            <a:avLst/>
          </a:prstGeom>
        </p:spPr>
        <p:txBody>
          <a:bodyPr wrap="square">
            <a:spAutoFit/>
          </a:bodyPr>
          <a:lstStyle/>
          <a:p>
            <a:pPr algn="ctr" defTabSz="457200" fontAlgn="t"/>
            <a:r>
              <a:rPr lang="en-US" sz="1200" b="1" dirty="0">
                <a:solidFill>
                  <a:prstClr val="black"/>
                </a:solidFill>
                <a:latin typeface="Arial" panose="020B0604020202020204" pitchFamily="34" charset="0"/>
                <a:cs typeface="Arial" panose="020B0604020202020204" pitchFamily="34" charset="0"/>
              </a:rPr>
              <a:t>Matt </a:t>
            </a:r>
            <a:r>
              <a:rPr lang="en-US" sz="1200" b="1" dirty="0">
                <a:solidFill>
                  <a:prstClr val="black"/>
                </a:solidFill>
                <a:latin typeface="Arial" panose="020B0604020202020204" pitchFamily="34" charset="0"/>
                <a:cs typeface="Arial" panose="020B0604020202020204" pitchFamily="34" charset="0"/>
              </a:rPr>
              <a:t>Poelker</a:t>
            </a:r>
            <a:endParaRPr lang="en-US" sz="1200" b="1" dirty="0">
              <a:solidFill>
                <a:prstClr val="black"/>
              </a:solidFill>
              <a:latin typeface="Arial" panose="020B0604020202020204" pitchFamily="34" charset="0"/>
              <a:cs typeface="Arial" panose="020B0604020202020204" pitchFamily="34" charset="0"/>
            </a:endParaRPr>
          </a:p>
          <a:p>
            <a:pPr algn="ctr" defTabSz="457200" fontAlgn="t"/>
            <a:r>
              <a:rPr lang="en-US" sz="1050" dirty="0">
                <a:solidFill>
                  <a:prstClr val="black"/>
                </a:solidFill>
                <a:latin typeface="Arial" panose="020B0604020202020204" pitchFamily="34" charset="0"/>
                <a:cs typeface="Arial" panose="020B0604020202020204" pitchFamily="34" charset="0"/>
              </a:rPr>
              <a:t>(Jefferson Lab)</a:t>
            </a: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31379" t="13425" r="14898" b="52291"/>
          <a:stretch/>
        </p:blipFill>
        <p:spPr>
          <a:xfrm>
            <a:off x="7667962" y="1272570"/>
            <a:ext cx="1323638" cy="1277619"/>
          </a:xfrm>
          <a:prstGeom prst="rect">
            <a:avLst/>
          </a:prstGeom>
          <a:ln>
            <a:solidFill>
              <a:schemeClr val="tx1"/>
            </a:solidFill>
          </a:ln>
          <a:effectLst>
            <a:outerShdw blurRad="292100" dist="139700" dir="2700000" algn="tl" rotWithShape="0">
              <a:srgbClr val="333333">
                <a:alpha val="65000"/>
              </a:srgbClr>
            </a:outerShdw>
          </a:effectLst>
        </p:spPr>
      </p:pic>
      <p:sp>
        <p:nvSpPr>
          <p:cNvPr id="22" name="Rectangle 96"/>
          <p:cNvSpPr>
            <a:spLocks noChangeArrowheads="1"/>
          </p:cNvSpPr>
          <p:nvPr/>
        </p:nvSpPr>
        <p:spPr bwMode="auto">
          <a:xfrm>
            <a:off x="0" y="0"/>
            <a:ext cx="9144000" cy="692315"/>
          </a:xfrm>
          <a:prstGeom prst="rect">
            <a:avLst/>
          </a:prstGeom>
          <a:noFill/>
          <a:ln w="9525">
            <a:noFill/>
            <a:miter lim="800000"/>
            <a:headEnd/>
            <a:tailEnd/>
          </a:ln>
        </p:spPr>
        <p:txBody>
          <a:bodyPr anchor="ctr"/>
          <a:lstStyle/>
          <a:p>
            <a:pPr algn="ctr" defTabSz="457200" fontAlgn="base">
              <a:spcBef>
                <a:spcPct val="0"/>
              </a:spcBef>
              <a:spcAft>
                <a:spcPct val="0"/>
              </a:spcAft>
            </a:pPr>
            <a:r>
              <a:rPr lang="en-US" sz="3600" b="1" dirty="0" smtClean="0">
                <a:solidFill>
                  <a:srgbClr val="000000"/>
                </a:solidFill>
                <a:latin typeface="Arial" pitchFamily="34" charset="0"/>
                <a:cs typeface="Arial" pitchFamily="34" charset="0"/>
              </a:rPr>
              <a:t>Awards</a:t>
            </a:r>
            <a:endParaRPr lang="en-US" sz="3600" b="1" dirty="0">
              <a:solidFill>
                <a:srgbClr val="000000"/>
              </a:solidFill>
              <a:latin typeface="Arial" pitchFamily="34" charset="0"/>
              <a:cs typeface="Arial" pitchFamily="34" charset="0"/>
            </a:endParaRPr>
          </a:p>
        </p:txBody>
      </p:sp>
      <p:sp>
        <p:nvSpPr>
          <p:cNvPr id="16" name="Rectangle 15"/>
          <p:cNvSpPr/>
          <p:nvPr/>
        </p:nvSpPr>
        <p:spPr>
          <a:xfrm>
            <a:off x="92766" y="2644170"/>
            <a:ext cx="1419225" cy="784830"/>
          </a:xfrm>
          <a:prstGeom prst="rect">
            <a:avLst/>
          </a:prstGeom>
          <a:ln w="3175">
            <a:noFill/>
          </a:ln>
        </p:spPr>
        <p:txBody>
          <a:bodyPr wrap="square">
            <a:spAutoFit/>
          </a:bodyPr>
          <a:lstStyle/>
          <a:p>
            <a:pPr algn="ctr" defTabSz="457200"/>
            <a:r>
              <a:rPr lang="en-US" sz="1200" b="1" dirty="0">
                <a:solidFill>
                  <a:prstClr val="black"/>
                </a:solidFill>
                <a:latin typeface="Arial" panose="020B0604020202020204" pitchFamily="34" charset="0"/>
                <a:cs typeface="Arial" panose="020B0604020202020204" pitchFamily="34" charset="0"/>
              </a:rPr>
              <a:t>Kostas </a:t>
            </a:r>
            <a:r>
              <a:rPr lang="en-US" sz="1200" b="1" dirty="0">
                <a:solidFill>
                  <a:prstClr val="black"/>
                </a:solidFill>
                <a:latin typeface="Arial" panose="020B0604020202020204" pitchFamily="34" charset="0"/>
                <a:cs typeface="Arial" panose="020B0604020202020204" pitchFamily="34" charset="0"/>
              </a:rPr>
              <a:t>Orginos</a:t>
            </a:r>
            <a:r>
              <a:rPr lang="en-US" sz="1200" b="1" dirty="0">
                <a:solidFill>
                  <a:prstClr val="black"/>
                </a:solidFill>
                <a:latin typeface="Arial" panose="020B0604020202020204" pitchFamily="34" charset="0"/>
                <a:cs typeface="Arial" panose="020B0604020202020204" pitchFamily="34" charset="0"/>
              </a:rPr>
              <a:t> </a:t>
            </a:r>
            <a:r>
              <a:rPr lang="en-US" sz="1050" dirty="0" smtClean="0">
                <a:solidFill>
                  <a:prstClr val="black"/>
                </a:solidFill>
                <a:latin typeface="Arial" panose="020B0604020202020204" pitchFamily="34" charset="0"/>
                <a:cs typeface="Arial" panose="020B0604020202020204" pitchFamily="34" charset="0"/>
              </a:rPr>
              <a:t>(Jefferson Lab &amp; College </a:t>
            </a:r>
            <a:r>
              <a:rPr lang="en-US" sz="1050" dirty="0">
                <a:solidFill>
                  <a:prstClr val="black"/>
                </a:solidFill>
                <a:latin typeface="Arial" panose="020B0604020202020204" pitchFamily="34" charset="0"/>
                <a:cs typeface="Arial" panose="020B0604020202020204" pitchFamily="34" charset="0"/>
              </a:rPr>
              <a:t>of W&amp;M)</a:t>
            </a:r>
          </a:p>
          <a:p>
            <a:pPr algn="ctr" defTabSz="457200"/>
            <a:endParaRPr lang="en-US" sz="1200" dirty="0">
              <a:solidFill>
                <a:prstClr val="black"/>
              </a:solidFill>
            </a:endParaRPr>
          </a:p>
        </p:txBody>
      </p:sp>
      <p:pic>
        <p:nvPicPr>
          <p:cNvPr id="23" name="Picture 2" descr="APS Fellow:"/>
          <p:cNvPicPr>
            <a:picLocks noChangeAspect="1" noChangeArrowheads="1"/>
          </p:cNvPicPr>
          <p:nvPr/>
        </p:nvPicPr>
        <p:blipFill rotWithShape="1">
          <a:blip r:embed="rId5">
            <a:extLst>
              <a:ext uri="{28A0092B-C50C-407E-A947-70E740481C1C}">
                <a14:useLocalDpi xmlns:a14="http://schemas.microsoft.com/office/drawing/2010/main" val="0"/>
              </a:ext>
            </a:extLst>
          </a:blip>
          <a:srcRect l="8422" r="54947" b="36489"/>
          <a:stretch/>
        </p:blipFill>
        <p:spPr bwMode="auto">
          <a:xfrm>
            <a:off x="127500" y="1272571"/>
            <a:ext cx="1320300" cy="1277081"/>
          </a:xfrm>
          <a:prstGeom prst="rect">
            <a:avLst/>
          </a:prstGeom>
          <a:ln w="3175">
            <a:solidFill>
              <a:schemeClr val="tx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16250" r="8584"/>
          <a:stretch/>
        </p:blipFill>
        <p:spPr>
          <a:xfrm>
            <a:off x="3121167" y="1272611"/>
            <a:ext cx="1383438" cy="1277619"/>
          </a:xfrm>
          <a:prstGeom prst="rect">
            <a:avLst/>
          </a:prstGeom>
          <a:ln w="3175">
            <a:solidFill>
              <a:schemeClr val="tx1"/>
            </a:solidFill>
          </a:ln>
          <a:effectLst>
            <a:outerShdw blurRad="292100" dist="139700" dir="2700000" algn="tl" rotWithShape="0">
              <a:srgbClr val="333333">
                <a:alpha val="65000"/>
              </a:srgbClr>
            </a:outerShdw>
          </a:effectLst>
        </p:spPr>
      </p:pic>
      <p:sp>
        <p:nvSpPr>
          <p:cNvPr id="26" name="Rectangle 25"/>
          <p:cNvSpPr/>
          <p:nvPr/>
        </p:nvSpPr>
        <p:spPr>
          <a:xfrm>
            <a:off x="3072358" y="2644170"/>
            <a:ext cx="1487095" cy="623248"/>
          </a:xfrm>
          <a:prstGeom prst="rect">
            <a:avLst/>
          </a:prstGeom>
          <a:ln w="3175">
            <a:noFill/>
          </a:ln>
        </p:spPr>
        <p:txBody>
          <a:bodyPr wrap="square">
            <a:spAutoFit/>
          </a:bodyPr>
          <a:lstStyle/>
          <a:p>
            <a:pPr algn="ctr" defTabSz="457200"/>
            <a:r>
              <a:rPr lang="en-US" sz="1200" b="1" dirty="0">
                <a:solidFill>
                  <a:prstClr val="black"/>
                </a:solidFill>
                <a:latin typeface="Arial" panose="020B0604020202020204" pitchFamily="34" charset="0"/>
                <a:cs typeface="Arial" panose="020B0604020202020204" pitchFamily="34" charset="0"/>
              </a:rPr>
              <a:t>Peter Blunden</a:t>
            </a:r>
          </a:p>
          <a:p>
            <a:pPr algn="ctr" defTabSz="457200"/>
            <a:r>
              <a:rPr lang="en-US" sz="1050" dirty="0">
                <a:solidFill>
                  <a:prstClr val="black"/>
                </a:solidFill>
                <a:latin typeface="Arial" panose="020B0604020202020204" pitchFamily="34" charset="0"/>
                <a:cs typeface="Arial" panose="020B0604020202020204" pitchFamily="34" charset="0"/>
              </a:rPr>
              <a:t>(Univ. of Manitoba)</a:t>
            </a:r>
          </a:p>
          <a:p>
            <a:pPr algn="ctr" defTabSz="457200"/>
            <a:endParaRPr lang="en-US" sz="1200" dirty="0">
              <a:solidFill>
                <a:prstClr val="black"/>
              </a:solidFill>
            </a:endParaRPr>
          </a:p>
        </p:txBody>
      </p:sp>
      <p:pic>
        <p:nvPicPr>
          <p:cNvPr id="24" name="Picture 23"/>
          <p:cNvPicPr>
            <a:picLocks noChangeAspect="1"/>
          </p:cNvPicPr>
          <p:nvPr/>
        </p:nvPicPr>
        <p:blipFill rotWithShape="1">
          <a:blip r:embed="rId7">
            <a:extLst>
              <a:ext uri="{28A0092B-C50C-407E-A947-70E740481C1C}">
                <a14:useLocalDpi xmlns:a14="http://schemas.microsoft.com/office/drawing/2010/main" val="0"/>
              </a:ext>
            </a:extLst>
          </a:blip>
          <a:srcRect l="3855" t="3531" r="64331" b="42289"/>
          <a:stretch/>
        </p:blipFill>
        <p:spPr>
          <a:xfrm>
            <a:off x="4676639" y="1272573"/>
            <a:ext cx="1317956" cy="1277080"/>
          </a:xfrm>
          <a:prstGeom prst="rect">
            <a:avLst/>
          </a:prstGeom>
          <a:ln w="3175">
            <a:solidFill>
              <a:schemeClr val="tx1"/>
            </a:solidFill>
          </a:ln>
          <a:effectLst>
            <a:outerShdw blurRad="292100" dist="139700" dir="2700000" algn="tl" rotWithShape="0">
              <a:srgbClr val="333333">
                <a:alpha val="65000"/>
              </a:srgbClr>
            </a:outerShdw>
          </a:effectLst>
        </p:spPr>
      </p:pic>
      <p:sp>
        <p:nvSpPr>
          <p:cNvPr id="28" name="Rectangle 27"/>
          <p:cNvSpPr/>
          <p:nvPr/>
        </p:nvSpPr>
        <p:spPr>
          <a:xfrm>
            <a:off x="4595193" y="2644170"/>
            <a:ext cx="1499617" cy="623248"/>
          </a:xfrm>
          <a:prstGeom prst="rect">
            <a:avLst/>
          </a:prstGeom>
          <a:ln w="3175">
            <a:noFill/>
          </a:ln>
        </p:spPr>
        <p:txBody>
          <a:bodyPr wrap="square">
            <a:spAutoFit/>
          </a:bodyPr>
          <a:lstStyle/>
          <a:p>
            <a:pPr algn="ctr" defTabSz="457200"/>
            <a:r>
              <a:rPr lang="en-US" sz="1200" b="1" dirty="0">
                <a:solidFill>
                  <a:prstClr val="black"/>
                </a:solidFill>
                <a:latin typeface="Arial" panose="020B0604020202020204" pitchFamily="34" charset="0"/>
                <a:cs typeface="Arial" panose="020B0604020202020204" pitchFamily="34" charset="0"/>
              </a:rPr>
              <a:t>Eli </a:t>
            </a:r>
            <a:r>
              <a:rPr lang="en-US" sz="1200" b="1" dirty="0">
                <a:solidFill>
                  <a:prstClr val="black"/>
                </a:solidFill>
                <a:latin typeface="Arial" panose="020B0604020202020204" pitchFamily="34" charset="0"/>
                <a:cs typeface="Arial" panose="020B0604020202020204" pitchFamily="34" charset="0"/>
              </a:rPr>
              <a:t>Piasetzky</a:t>
            </a:r>
            <a:endParaRPr lang="en-US" sz="1200" dirty="0">
              <a:solidFill>
                <a:prstClr val="black"/>
              </a:solidFill>
              <a:latin typeface="Arial" panose="020B0604020202020204" pitchFamily="34" charset="0"/>
              <a:cs typeface="Arial" panose="020B0604020202020204" pitchFamily="34" charset="0"/>
            </a:endParaRPr>
          </a:p>
          <a:p>
            <a:pPr algn="ctr" defTabSz="457200"/>
            <a:r>
              <a:rPr lang="en-US" sz="1050" dirty="0">
                <a:solidFill>
                  <a:prstClr val="black"/>
                </a:solidFill>
                <a:latin typeface="Arial" panose="020B0604020202020204" pitchFamily="34" charset="0"/>
                <a:cs typeface="Arial" panose="020B0604020202020204" pitchFamily="34" charset="0"/>
              </a:rPr>
              <a:t>(Tel Aviv University)</a:t>
            </a:r>
          </a:p>
          <a:p>
            <a:pPr algn="ctr" defTabSz="457200"/>
            <a:endParaRPr lang="en-US" sz="1200" dirty="0">
              <a:solidFill>
                <a:prstClr val="black"/>
              </a:solidFill>
            </a:endParaRPr>
          </a:p>
        </p:txBody>
      </p:sp>
      <p:sp>
        <p:nvSpPr>
          <p:cNvPr id="29" name="Content Placeholder 2"/>
          <p:cNvSpPr txBox="1">
            <a:spLocks/>
          </p:cNvSpPr>
          <p:nvPr/>
        </p:nvSpPr>
        <p:spPr>
          <a:xfrm>
            <a:off x="300231" y="3631095"/>
            <a:ext cx="1501739"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t">
              <a:buFont typeface="Arial"/>
              <a:buNone/>
            </a:pPr>
            <a:r>
              <a:rPr lang="en-US" sz="1500" b="1" dirty="0" smtClean="0">
                <a:solidFill>
                  <a:srgbClr val="0070C0"/>
                </a:solidFill>
              </a:rPr>
              <a:t>SESAPS 2015 </a:t>
            </a:r>
            <a:r>
              <a:rPr lang="en-US" sz="1200" b="1" dirty="0" smtClean="0">
                <a:solidFill>
                  <a:srgbClr val="0070C0"/>
                </a:solidFill>
              </a:rPr>
              <a:t>Jesse W. Beams Research Prize</a:t>
            </a:r>
            <a:endParaRPr lang="en-US" sz="1200" dirty="0" smtClean="0">
              <a:solidFill>
                <a:prstClr val="black"/>
              </a:solidFill>
            </a:endParaRPr>
          </a:p>
          <a:p>
            <a:pPr marL="0" indent="0">
              <a:buFont typeface="Arial"/>
              <a:buNone/>
            </a:pPr>
            <a:endParaRPr lang="en-US" sz="1200" dirty="0" smtClean="0">
              <a:solidFill>
                <a:prstClr val="black"/>
              </a:solidFill>
            </a:endParaRPr>
          </a:p>
          <a:p>
            <a:pPr marL="0" indent="0">
              <a:buFont typeface="Arial"/>
              <a:buNone/>
            </a:pPr>
            <a:endParaRPr lang="en-US" sz="1400" b="1" dirty="0" smtClean="0">
              <a:solidFill>
                <a:prstClr val="black"/>
              </a:solidFill>
            </a:endParaRPr>
          </a:p>
        </p:txBody>
      </p:sp>
      <p:sp>
        <p:nvSpPr>
          <p:cNvPr id="30" name="Rectangle 29"/>
          <p:cNvSpPr/>
          <p:nvPr/>
        </p:nvSpPr>
        <p:spPr>
          <a:xfrm>
            <a:off x="172278" y="5762305"/>
            <a:ext cx="1719072" cy="623248"/>
          </a:xfrm>
          <a:prstGeom prst="rect">
            <a:avLst/>
          </a:prstGeom>
          <a:ln w="3175">
            <a:noFill/>
          </a:ln>
        </p:spPr>
        <p:txBody>
          <a:bodyPr wrap="square">
            <a:spAutoFit/>
          </a:bodyPr>
          <a:lstStyle/>
          <a:p>
            <a:pPr algn="ctr" defTabSz="457200"/>
            <a:r>
              <a:rPr lang="en-US" sz="1200" b="1" dirty="0" smtClean="0">
                <a:solidFill>
                  <a:prstClr val="black"/>
                </a:solidFill>
                <a:latin typeface="Arial" panose="020B0604020202020204" pitchFamily="34" charset="0"/>
                <a:cs typeface="Arial" panose="020B0604020202020204" pitchFamily="34" charset="0"/>
              </a:rPr>
              <a:t>Anatoly </a:t>
            </a:r>
            <a:r>
              <a:rPr lang="en-US" sz="1200" b="1" dirty="0" smtClean="0">
                <a:solidFill>
                  <a:prstClr val="black"/>
                </a:solidFill>
                <a:latin typeface="Arial" panose="020B0604020202020204" pitchFamily="34" charset="0"/>
                <a:cs typeface="Arial" panose="020B0604020202020204" pitchFamily="34" charset="0"/>
              </a:rPr>
              <a:t>Radyushkin</a:t>
            </a:r>
            <a:endParaRPr lang="en-US" sz="1200" b="1" dirty="0">
              <a:solidFill>
                <a:prstClr val="black"/>
              </a:solidFill>
              <a:latin typeface="Arial" panose="020B0604020202020204" pitchFamily="34" charset="0"/>
              <a:cs typeface="Arial" panose="020B0604020202020204" pitchFamily="34" charset="0"/>
            </a:endParaRPr>
          </a:p>
          <a:p>
            <a:pPr algn="ctr" defTabSz="457200"/>
            <a:r>
              <a:rPr lang="en-US" sz="1050" dirty="0">
                <a:solidFill>
                  <a:prstClr val="black"/>
                </a:solidFill>
                <a:latin typeface="Arial" panose="020B0604020202020204" pitchFamily="34" charset="0"/>
                <a:cs typeface="Arial" panose="020B0604020202020204" pitchFamily="34" charset="0"/>
              </a:rPr>
              <a:t>(Jefferson </a:t>
            </a:r>
            <a:r>
              <a:rPr lang="en-US" sz="1050" dirty="0" smtClean="0">
                <a:solidFill>
                  <a:prstClr val="black"/>
                </a:solidFill>
                <a:latin typeface="Arial" panose="020B0604020202020204" pitchFamily="34" charset="0"/>
                <a:cs typeface="Arial" panose="020B0604020202020204" pitchFamily="34" charset="0"/>
              </a:rPr>
              <a:t>Lab &amp; ODU)</a:t>
            </a:r>
            <a:endParaRPr lang="en-US" sz="1050" dirty="0">
              <a:solidFill>
                <a:prstClr val="black"/>
              </a:solidFill>
              <a:latin typeface="Arial" panose="020B0604020202020204" pitchFamily="34" charset="0"/>
              <a:cs typeface="Arial" panose="020B0604020202020204" pitchFamily="34" charset="0"/>
            </a:endParaRPr>
          </a:p>
          <a:p>
            <a:pPr algn="ctr" defTabSz="457200"/>
            <a:endParaRPr lang="en-US" sz="1200" dirty="0">
              <a:solidFill>
                <a:prstClr val="black"/>
              </a:solidFill>
            </a:endParaRPr>
          </a:p>
        </p:txBody>
      </p:sp>
      <p:sp>
        <p:nvSpPr>
          <p:cNvPr id="32" name="Rectangle 31"/>
          <p:cNvSpPr/>
          <p:nvPr/>
        </p:nvSpPr>
        <p:spPr>
          <a:xfrm>
            <a:off x="2009833" y="5762305"/>
            <a:ext cx="1617950" cy="784830"/>
          </a:xfrm>
          <a:prstGeom prst="rect">
            <a:avLst/>
          </a:prstGeom>
          <a:ln w="3175">
            <a:noFill/>
          </a:ln>
        </p:spPr>
        <p:txBody>
          <a:bodyPr wrap="square">
            <a:spAutoFit/>
          </a:bodyPr>
          <a:lstStyle/>
          <a:p>
            <a:pPr algn="ctr" defTabSz="457200"/>
            <a:r>
              <a:rPr lang="en-US" sz="1200" b="1" dirty="0">
                <a:solidFill>
                  <a:prstClr val="black"/>
                </a:solidFill>
                <a:latin typeface="Arial" panose="020B0604020202020204" pitchFamily="34" charset="0"/>
                <a:cs typeface="Arial" panose="020B0604020202020204" pitchFamily="34" charset="0"/>
              </a:rPr>
              <a:t>Dirk </a:t>
            </a:r>
            <a:r>
              <a:rPr lang="en-US" sz="1200" b="1" dirty="0">
                <a:solidFill>
                  <a:prstClr val="black"/>
                </a:solidFill>
                <a:latin typeface="Arial" panose="020B0604020202020204" pitchFamily="34" charset="0"/>
                <a:cs typeface="Arial" panose="020B0604020202020204" pitchFamily="34" charset="0"/>
              </a:rPr>
              <a:t>Walecka</a:t>
            </a:r>
            <a:endParaRPr lang="en-US" sz="1200" b="1" dirty="0">
              <a:solidFill>
                <a:prstClr val="black"/>
              </a:solidFill>
              <a:latin typeface="Arial" panose="020B0604020202020204" pitchFamily="34" charset="0"/>
              <a:cs typeface="Arial" panose="020B0604020202020204" pitchFamily="34" charset="0"/>
            </a:endParaRPr>
          </a:p>
          <a:p>
            <a:pPr algn="ctr" defTabSz="457200"/>
            <a:r>
              <a:rPr lang="en-US" sz="1050" dirty="0">
                <a:solidFill>
                  <a:prstClr val="black"/>
                </a:solidFill>
                <a:latin typeface="Arial" panose="020B0604020202020204" pitchFamily="34" charset="0"/>
                <a:cs typeface="Arial" panose="020B0604020202020204" pitchFamily="34" charset="0"/>
              </a:rPr>
              <a:t>(Jefferson </a:t>
            </a:r>
            <a:r>
              <a:rPr lang="en-US" sz="1050" dirty="0" smtClean="0">
                <a:solidFill>
                  <a:prstClr val="black"/>
                </a:solidFill>
                <a:latin typeface="Arial" panose="020B0604020202020204" pitchFamily="34" charset="0"/>
                <a:cs typeface="Arial" panose="020B0604020202020204" pitchFamily="34" charset="0"/>
              </a:rPr>
              <a:t>Lab Emeritus</a:t>
            </a:r>
          </a:p>
          <a:p>
            <a:pPr algn="ctr" defTabSz="457200"/>
            <a:r>
              <a:rPr lang="en-US" sz="1050" dirty="0">
                <a:solidFill>
                  <a:prstClr val="black"/>
                </a:solidFill>
                <a:latin typeface="Arial" panose="020B0604020202020204" pitchFamily="34" charset="0"/>
                <a:cs typeface="Arial" panose="020B0604020202020204" pitchFamily="34" charset="0"/>
              </a:rPr>
              <a:t>&amp;</a:t>
            </a:r>
            <a:r>
              <a:rPr lang="en-US" sz="1050" dirty="0" smtClean="0">
                <a:solidFill>
                  <a:prstClr val="black"/>
                </a:solidFill>
                <a:latin typeface="Arial" panose="020B0604020202020204" pitchFamily="34" charset="0"/>
                <a:cs typeface="Arial" panose="020B0604020202020204" pitchFamily="34" charset="0"/>
              </a:rPr>
              <a:t> College of W&amp;M)</a:t>
            </a:r>
            <a:endParaRPr lang="en-US" sz="1050" dirty="0">
              <a:solidFill>
                <a:prstClr val="black"/>
              </a:solidFill>
              <a:latin typeface="Arial" panose="020B0604020202020204" pitchFamily="34" charset="0"/>
              <a:cs typeface="Arial" panose="020B0604020202020204" pitchFamily="34" charset="0"/>
            </a:endParaRPr>
          </a:p>
          <a:p>
            <a:pPr algn="ctr" defTabSz="457200"/>
            <a:endParaRPr lang="en-US" sz="1200" dirty="0">
              <a:solidFill>
                <a:prstClr val="black"/>
              </a:solidFill>
            </a:endParaRPr>
          </a:p>
        </p:txBody>
      </p:sp>
      <p:sp>
        <p:nvSpPr>
          <p:cNvPr id="34" name="Content Placeholder 2"/>
          <p:cNvSpPr txBox="1">
            <a:spLocks/>
          </p:cNvSpPr>
          <p:nvPr/>
        </p:nvSpPr>
        <p:spPr>
          <a:xfrm>
            <a:off x="2045272" y="3795687"/>
            <a:ext cx="1679448"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t">
              <a:buFont typeface="Arial"/>
              <a:buNone/>
            </a:pPr>
            <a:r>
              <a:rPr lang="en-US" sz="1500" b="1" dirty="0" smtClean="0">
                <a:solidFill>
                  <a:srgbClr val="0070C0"/>
                </a:solidFill>
              </a:rPr>
              <a:t>DNP Mentoring Award</a:t>
            </a:r>
            <a:endParaRPr lang="en-US" sz="1500" dirty="0" smtClean="0">
              <a:solidFill>
                <a:prstClr val="black"/>
              </a:solidFill>
            </a:endParaRPr>
          </a:p>
          <a:p>
            <a:pPr marL="0" indent="0">
              <a:buFont typeface="Arial"/>
              <a:buNone/>
            </a:pPr>
            <a:endParaRPr lang="en-US" sz="1400" b="1" dirty="0" smtClean="0">
              <a:solidFill>
                <a:prstClr val="black"/>
              </a:solidFill>
            </a:endParaRPr>
          </a:p>
        </p:txBody>
      </p:sp>
      <p:sp>
        <p:nvSpPr>
          <p:cNvPr id="35" name="Rectangle 34"/>
          <p:cNvSpPr/>
          <p:nvPr/>
        </p:nvSpPr>
        <p:spPr>
          <a:xfrm>
            <a:off x="4353981" y="5762305"/>
            <a:ext cx="1483032" cy="784830"/>
          </a:xfrm>
          <a:prstGeom prst="rect">
            <a:avLst/>
          </a:prstGeom>
          <a:ln w="3175">
            <a:noFill/>
          </a:ln>
        </p:spPr>
        <p:txBody>
          <a:bodyPr wrap="square">
            <a:spAutoFit/>
          </a:bodyPr>
          <a:lstStyle/>
          <a:p>
            <a:pPr algn="ctr" defTabSz="457200"/>
            <a:r>
              <a:rPr lang="en-US" sz="1200" b="1" dirty="0">
                <a:solidFill>
                  <a:prstClr val="black"/>
                </a:solidFill>
                <a:latin typeface="Arial" panose="020B0604020202020204" pitchFamily="34" charset="0"/>
                <a:cs typeface="Arial" panose="020B0604020202020204" pitchFamily="34" charset="0"/>
              </a:rPr>
              <a:t>Jason Bane</a:t>
            </a:r>
          </a:p>
          <a:p>
            <a:pPr algn="ctr" defTabSz="457200"/>
            <a:r>
              <a:rPr lang="en-US" sz="1050" dirty="0">
                <a:solidFill>
                  <a:prstClr val="black"/>
                </a:solidFill>
                <a:latin typeface="Arial" panose="020B0604020202020204" pitchFamily="34" charset="0"/>
                <a:cs typeface="Arial" panose="020B0604020202020204" pitchFamily="34" charset="0"/>
              </a:rPr>
              <a:t>(Graduate Student – </a:t>
            </a:r>
          </a:p>
          <a:p>
            <a:pPr algn="ctr" defTabSz="457200"/>
            <a:r>
              <a:rPr lang="en-US" sz="1050" dirty="0">
                <a:solidFill>
                  <a:prstClr val="black"/>
                </a:solidFill>
                <a:latin typeface="Arial" panose="020B0604020202020204" pitchFamily="34" charset="0"/>
                <a:cs typeface="Arial" panose="020B0604020202020204" pitchFamily="34" charset="0"/>
              </a:rPr>
              <a:t>Univ. of TN)</a:t>
            </a:r>
          </a:p>
          <a:p>
            <a:pPr algn="ctr" defTabSz="457200"/>
            <a:endParaRPr lang="en-US" sz="1200" dirty="0">
              <a:solidFill>
                <a:prstClr val="black"/>
              </a:solidFill>
            </a:endParaRPr>
          </a:p>
        </p:txBody>
      </p:sp>
      <p:sp>
        <p:nvSpPr>
          <p:cNvPr id="36" name="Rectangle 35"/>
          <p:cNvSpPr/>
          <p:nvPr/>
        </p:nvSpPr>
        <p:spPr>
          <a:xfrm>
            <a:off x="5961888" y="5768370"/>
            <a:ext cx="1556052" cy="784830"/>
          </a:xfrm>
          <a:prstGeom prst="rect">
            <a:avLst/>
          </a:prstGeom>
          <a:ln w="3175">
            <a:noFill/>
          </a:ln>
        </p:spPr>
        <p:txBody>
          <a:bodyPr wrap="square">
            <a:spAutoFit/>
          </a:bodyPr>
          <a:lstStyle/>
          <a:p>
            <a:pPr algn="ctr" defTabSz="457200"/>
            <a:r>
              <a:rPr lang="en-US" sz="1200" b="1" dirty="0">
                <a:solidFill>
                  <a:prstClr val="black"/>
                </a:solidFill>
                <a:latin typeface="Arial" panose="020B0604020202020204" pitchFamily="34" charset="0"/>
                <a:cs typeface="Arial" panose="020B0604020202020204" pitchFamily="34" charset="0"/>
              </a:rPr>
              <a:t>Matthew C. Burton</a:t>
            </a:r>
          </a:p>
          <a:p>
            <a:pPr algn="ctr" defTabSz="457200"/>
            <a:r>
              <a:rPr lang="en-US" sz="1050" dirty="0">
                <a:solidFill>
                  <a:prstClr val="black"/>
                </a:solidFill>
                <a:latin typeface="Arial" panose="020B0604020202020204" pitchFamily="34" charset="0"/>
                <a:cs typeface="Arial" panose="020B0604020202020204" pitchFamily="34" charset="0"/>
              </a:rPr>
              <a:t>(Graduate Student – College of W&amp;M)</a:t>
            </a:r>
          </a:p>
          <a:p>
            <a:pPr algn="ctr" defTabSz="457200"/>
            <a:endParaRPr lang="en-US" sz="1200" dirty="0">
              <a:solidFill>
                <a:prstClr val="black"/>
              </a:solidFill>
            </a:endParaRPr>
          </a:p>
        </p:txBody>
      </p:sp>
      <p:sp>
        <p:nvSpPr>
          <p:cNvPr id="37" name="Rectangle 36"/>
          <p:cNvSpPr/>
          <p:nvPr/>
        </p:nvSpPr>
        <p:spPr>
          <a:xfrm>
            <a:off x="7551304" y="5753161"/>
            <a:ext cx="1458583" cy="784830"/>
          </a:xfrm>
          <a:prstGeom prst="rect">
            <a:avLst/>
          </a:prstGeom>
          <a:ln w="3175">
            <a:noFill/>
          </a:ln>
        </p:spPr>
        <p:txBody>
          <a:bodyPr wrap="square">
            <a:spAutoFit/>
          </a:bodyPr>
          <a:lstStyle/>
          <a:p>
            <a:pPr algn="ctr" defTabSz="457200"/>
            <a:r>
              <a:rPr lang="en-US" sz="1200" b="1" dirty="0">
                <a:solidFill>
                  <a:prstClr val="black"/>
                </a:solidFill>
                <a:latin typeface="Arial" panose="020B0604020202020204" pitchFamily="34" charset="0"/>
                <a:cs typeface="Arial" panose="020B0604020202020204" pitchFamily="34" charset="0"/>
              </a:rPr>
              <a:t>Luke A. Robison</a:t>
            </a:r>
          </a:p>
          <a:p>
            <a:pPr algn="ctr" defTabSz="457200"/>
            <a:r>
              <a:rPr lang="en-US" sz="1050" dirty="0">
                <a:solidFill>
                  <a:prstClr val="black"/>
                </a:solidFill>
                <a:latin typeface="Arial" panose="020B0604020202020204" pitchFamily="34" charset="0"/>
                <a:cs typeface="Arial" panose="020B0604020202020204" pitchFamily="34" charset="0"/>
              </a:rPr>
              <a:t>(Graduate Student – Northwestern Univ.)</a:t>
            </a:r>
          </a:p>
          <a:p>
            <a:pPr algn="ctr" defTabSz="457200"/>
            <a:endParaRPr lang="en-US" sz="1200" dirty="0">
              <a:solidFill>
                <a:prstClr val="black"/>
              </a:solidFill>
            </a:endParaRPr>
          </a:p>
        </p:txBody>
      </p:sp>
      <p:sp>
        <p:nvSpPr>
          <p:cNvPr id="39" name="Content Placeholder 2"/>
          <p:cNvSpPr txBox="1">
            <a:spLocks/>
          </p:cNvSpPr>
          <p:nvPr/>
        </p:nvSpPr>
        <p:spPr>
          <a:xfrm>
            <a:off x="4373217" y="3795687"/>
            <a:ext cx="4551285" cy="3810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fontAlgn="t">
              <a:spcBef>
                <a:spcPts val="0"/>
              </a:spcBef>
              <a:buFont typeface="Arial"/>
              <a:buNone/>
            </a:pPr>
            <a:r>
              <a:rPr lang="en-US" sz="1500" b="1" dirty="0" smtClean="0">
                <a:solidFill>
                  <a:srgbClr val="0070C0"/>
                </a:solidFill>
              </a:rPr>
              <a:t>DOE Office of Science </a:t>
            </a:r>
          </a:p>
          <a:p>
            <a:pPr marL="0" indent="0" algn="ctr" fontAlgn="t">
              <a:spcBef>
                <a:spcPts val="0"/>
              </a:spcBef>
              <a:buFont typeface="Arial"/>
              <a:buNone/>
            </a:pPr>
            <a:r>
              <a:rPr lang="en-US" sz="1500" b="1" dirty="0" smtClean="0">
                <a:solidFill>
                  <a:srgbClr val="0070C0"/>
                </a:solidFill>
              </a:rPr>
              <a:t>Graduate Student Research Program Awards</a:t>
            </a:r>
            <a:endParaRPr lang="en-US" sz="1500" dirty="0" smtClean="0">
              <a:solidFill>
                <a:prstClr val="black"/>
              </a:solidFill>
            </a:endParaRPr>
          </a:p>
          <a:p>
            <a:pPr marL="0" indent="0" algn="ctr">
              <a:buFont typeface="Arial"/>
              <a:buNone/>
            </a:pPr>
            <a:endParaRPr lang="en-US" sz="1400" b="1" dirty="0" smtClean="0">
              <a:solidFill>
                <a:prstClr val="black"/>
              </a:solidFill>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369320"/>
            <a:ext cx="1196939" cy="1357872"/>
          </a:xfrm>
          <a:prstGeom prst="rect">
            <a:avLst/>
          </a:prstGeom>
          <a:ln>
            <a:solidFill>
              <a:schemeClr val="tx1"/>
            </a:solidFill>
          </a:ln>
          <a:effectLst>
            <a:outerShdw blurRad="292100" dist="139700" dir="2700000" algn="tl" rotWithShape="0">
              <a:srgbClr val="333333">
                <a:alpha val="65000"/>
              </a:srgbClr>
            </a:outerShdw>
          </a:effectLst>
        </p:spPr>
      </p:pic>
      <p:pic>
        <p:nvPicPr>
          <p:cNvPr id="9" name="Picture 8"/>
          <p:cNvPicPr>
            <a:picLocks noChangeAspect="1"/>
          </p:cNvPicPr>
          <p:nvPr/>
        </p:nvPicPr>
        <p:blipFill rotWithShape="1">
          <a:blip r:embed="rId9">
            <a:extLst>
              <a:ext uri="{28A0092B-C50C-407E-A947-70E740481C1C}">
                <a14:useLocalDpi xmlns:a14="http://schemas.microsoft.com/office/drawing/2010/main" val="0"/>
              </a:ext>
            </a:extLst>
          </a:blip>
          <a:srcRect l="16442" t="2557" r="20100" b="46449"/>
          <a:stretch/>
        </p:blipFill>
        <p:spPr>
          <a:xfrm>
            <a:off x="2209800" y="4369320"/>
            <a:ext cx="1204105" cy="1357872"/>
          </a:xfrm>
          <a:prstGeom prst="rect">
            <a:avLst/>
          </a:prstGeom>
          <a:ln>
            <a:solidFill>
              <a:schemeClr val="tx1"/>
            </a:solidFill>
          </a:ln>
          <a:effectLst>
            <a:outerShdw blurRad="292100" dist="139700" dir="2700000" algn="tl" rotWithShape="0">
              <a:srgbClr val="333333">
                <a:alpha val="65000"/>
              </a:srgbClr>
            </a:outerShdw>
          </a:effectLst>
        </p:spPr>
      </p:pic>
      <p:pic>
        <p:nvPicPr>
          <p:cNvPr id="12" name="Picture 11"/>
          <p:cNvPicPr>
            <a:picLocks noChangeAspect="1"/>
          </p:cNvPicPr>
          <p:nvPr/>
        </p:nvPicPr>
        <p:blipFill rotWithShape="1">
          <a:blip r:embed="rId10">
            <a:extLst>
              <a:ext uri="{28A0092B-C50C-407E-A947-70E740481C1C}">
                <a14:useLocalDpi xmlns:a14="http://schemas.microsoft.com/office/drawing/2010/main" val="0"/>
              </a:ext>
            </a:extLst>
          </a:blip>
          <a:srcRect t="4416" b="3803"/>
          <a:stretch/>
        </p:blipFill>
        <p:spPr>
          <a:xfrm>
            <a:off x="6172200" y="4368167"/>
            <a:ext cx="1116435" cy="1362819"/>
          </a:xfrm>
          <a:prstGeom prst="rect">
            <a:avLst/>
          </a:prstGeom>
          <a:ln>
            <a:solidFill>
              <a:schemeClr val="tx1"/>
            </a:solidFill>
          </a:ln>
          <a:effectLst>
            <a:outerShdw blurRad="292100" dist="139700" dir="2700000" algn="tl" rotWithShape="0">
              <a:srgbClr val="333333">
                <a:alpha val="65000"/>
              </a:srgbClr>
            </a:outerShdw>
          </a:effectLst>
        </p:spPr>
      </p:pic>
      <p:pic>
        <p:nvPicPr>
          <p:cNvPr id="2048" name="Picture 20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72400" y="4368788"/>
            <a:ext cx="1012647" cy="1349260"/>
          </a:xfrm>
          <a:prstGeom prst="rect">
            <a:avLst/>
          </a:prstGeom>
          <a:ln>
            <a:solidFill>
              <a:schemeClr val="tx1"/>
            </a:solidFill>
          </a:ln>
          <a:effectLst>
            <a:outerShdw blurRad="292100" dist="139700" dir="2700000" algn="tl" rotWithShape="0">
              <a:srgbClr val="333333">
                <a:alpha val="65000"/>
              </a:srgbClr>
            </a:outerShdw>
          </a:effectLst>
        </p:spPr>
      </p:pic>
      <p:pic>
        <p:nvPicPr>
          <p:cNvPr id="2049" name="Picture 2048"/>
          <p:cNvPicPr>
            <a:picLocks noChangeAspect="1"/>
          </p:cNvPicPr>
          <p:nvPr/>
        </p:nvPicPr>
        <p:blipFill rotWithShape="1">
          <a:blip r:embed="rId12">
            <a:extLst>
              <a:ext uri="{28A0092B-C50C-407E-A947-70E740481C1C}">
                <a14:useLocalDpi xmlns:a14="http://schemas.microsoft.com/office/drawing/2010/main" val="0"/>
              </a:ext>
            </a:extLst>
          </a:blip>
          <a:srcRect l="4536" t="5843" r="6196"/>
          <a:stretch/>
        </p:blipFill>
        <p:spPr>
          <a:xfrm>
            <a:off x="4495800" y="4380681"/>
            <a:ext cx="1177795" cy="1352607"/>
          </a:xfrm>
          <a:prstGeom prst="rect">
            <a:avLst/>
          </a:prstGeom>
          <a:ln>
            <a:solidFill>
              <a:schemeClr val="tx1"/>
            </a:solidFill>
          </a:ln>
          <a:effectLst>
            <a:outerShdw blurRad="292100" dist="139700" dir="2700000" algn="tl" rotWithShape="0">
              <a:srgbClr val="333333">
                <a:alpha val="65000"/>
              </a:srgbClr>
            </a:outerShdw>
          </a:effectLst>
        </p:spPr>
      </p:pic>
      <p:pic>
        <p:nvPicPr>
          <p:cNvPr id="33" name="Picture 32"/>
          <p:cNvPicPr>
            <a:picLocks noChangeAspect="1"/>
          </p:cNvPicPr>
          <p:nvPr/>
        </p:nvPicPr>
        <p:blipFill rotWithShape="1">
          <a:blip r:embed="rId13">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l="10462" t="15797" r="16537" b="14071"/>
          <a:stretch/>
        </p:blipFill>
        <p:spPr>
          <a:xfrm>
            <a:off x="1619834" y="1272570"/>
            <a:ext cx="1329299" cy="1277081"/>
          </a:xfrm>
          <a:prstGeom prst="rect">
            <a:avLst/>
          </a:prstGeom>
          <a:ln>
            <a:solidFill>
              <a:schemeClr val="tx1"/>
            </a:solidFill>
          </a:ln>
          <a:effectLst>
            <a:outerShdw blurRad="292100" dist="139700" dir="2700000" algn="tl" rotWithShape="0">
              <a:srgbClr val="333333">
                <a:alpha val="65000"/>
              </a:srgbClr>
            </a:outerShdw>
          </a:effectLst>
        </p:spPr>
      </p:pic>
      <p:sp>
        <p:nvSpPr>
          <p:cNvPr id="38" name="Rectangle 37"/>
          <p:cNvSpPr/>
          <p:nvPr/>
        </p:nvSpPr>
        <p:spPr>
          <a:xfrm>
            <a:off x="1552575" y="2644170"/>
            <a:ext cx="1419225" cy="623248"/>
          </a:xfrm>
          <a:prstGeom prst="rect">
            <a:avLst/>
          </a:prstGeom>
          <a:ln w="3175">
            <a:noFill/>
          </a:ln>
        </p:spPr>
        <p:txBody>
          <a:bodyPr wrap="square">
            <a:spAutoFit/>
          </a:bodyPr>
          <a:lstStyle/>
          <a:p>
            <a:pPr algn="ctr" defTabSz="457200"/>
            <a:r>
              <a:rPr lang="en-US" sz="1200" b="1" dirty="0" smtClean="0">
                <a:solidFill>
                  <a:prstClr val="black"/>
                </a:solidFill>
                <a:latin typeface="Arial" panose="020B0604020202020204" pitchFamily="34" charset="0"/>
                <a:cs typeface="Arial" panose="020B0604020202020204" pitchFamily="34" charset="0"/>
              </a:rPr>
              <a:t>Xiaochao</a:t>
            </a:r>
            <a:r>
              <a:rPr lang="en-US" sz="1200" b="1" dirty="0" smtClean="0">
                <a:solidFill>
                  <a:prstClr val="black"/>
                </a:solidFill>
                <a:latin typeface="Arial" panose="020B0604020202020204" pitchFamily="34" charset="0"/>
                <a:cs typeface="Arial" panose="020B0604020202020204" pitchFamily="34" charset="0"/>
              </a:rPr>
              <a:t> Zheng </a:t>
            </a:r>
            <a:r>
              <a:rPr lang="en-US" sz="1050" dirty="0" smtClean="0">
                <a:solidFill>
                  <a:prstClr val="black"/>
                </a:solidFill>
                <a:latin typeface="Arial" panose="020B0604020202020204" pitchFamily="34" charset="0"/>
                <a:cs typeface="Arial" panose="020B0604020202020204" pitchFamily="34" charset="0"/>
              </a:rPr>
              <a:t>(Univ. of Virginia)</a:t>
            </a:r>
            <a:endParaRPr lang="en-US" sz="1050" dirty="0">
              <a:solidFill>
                <a:prstClr val="black"/>
              </a:solidFill>
              <a:latin typeface="Arial" panose="020B0604020202020204" pitchFamily="34" charset="0"/>
              <a:cs typeface="Arial" panose="020B0604020202020204" pitchFamily="34" charset="0"/>
            </a:endParaRPr>
          </a:p>
          <a:p>
            <a:pPr algn="ctr" defTabSz="457200"/>
            <a:endParaRPr lang="en-US" sz="1200" dirty="0">
              <a:solidFill>
                <a:prstClr val="black"/>
              </a:solidFill>
            </a:endParaRPr>
          </a:p>
        </p:txBody>
      </p:sp>
    </p:spTree>
    <p:extLst>
      <p:ext uri="{BB962C8B-B14F-4D97-AF65-F5344CB8AC3E}">
        <p14:creationId xmlns:p14="http://schemas.microsoft.com/office/powerpoint/2010/main" val="633445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News</a:t>
            </a:r>
            <a:endParaRPr lang="en-US" dirty="0"/>
          </a:p>
        </p:txBody>
      </p:sp>
      <p:sp>
        <p:nvSpPr>
          <p:cNvPr id="3" name="Content Placeholder 2"/>
          <p:cNvSpPr>
            <a:spLocks noGrp="1"/>
          </p:cNvSpPr>
          <p:nvPr>
            <p:ph idx="1"/>
          </p:nvPr>
        </p:nvSpPr>
        <p:spPr>
          <a:xfrm>
            <a:off x="457200" y="929390"/>
            <a:ext cx="8229600" cy="5441430"/>
          </a:xfrm>
        </p:spPr>
        <p:txBody>
          <a:bodyPr>
            <a:noAutofit/>
          </a:bodyPr>
          <a:lstStyle/>
          <a:p>
            <a:r>
              <a:rPr lang="en-US" sz="1600" b="1" dirty="0" smtClean="0"/>
              <a:t>Assistant Director</a:t>
            </a:r>
          </a:p>
          <a:p>
            <a:pPr lvl="1"/>
            <a:r>
              <a:rPr lang="en-US" sz="1600" dirty="0" smtClean="0"/>
              <a:t>Allison Lung</a:t>
            </a:r>
          </a:p>
          <a:p>
            <a:pPr lvl="1"/>
            <a:r>
              <a:rPr lang="en-US" sz="1600" dirty="0" smtClean="0"/>
              <a:t>Concentrating on resource management </a:t>
            </a:r>
          </a:p>
          <a:p>
            <a:endParaRPr lang="en-US" sz="800" b="1" dirty="0"/>
          </a:p>
          <a:p>
            <a:r>
              <a:rPr lang="en-US" sz="1600" b="1" dirty="0" smtClean="0"/>
              <a:t>Electron Ion Collider Physics Leadership</a:t>
            </a:r>
            <a:endParaRPr lang="en-US" sz="1600" b="1" dirty="0"/>
          </a:p>
          <a:p>
            <a:pPr lvl="1"/>
            <a:r>
              <a:rPr lang="en-US" sz="1600" dirty="0" smtClean="0"/>
              <a:t>Rik Yoshida (ex ZEUS, ATLAS, ANL) to join Jefferson Lab as leader of our EIC Physics Group</a:t>
            </a:r>
          </a:p>
          <a:p>
            <a:pPr lvl="2"/>
            <a:r>
              <a:rPr lang="en-US" sz="1600" dirty="0" smtClean="0"/>
              <a:t>In Exp. Physics Division</a:t>
            </a:r>
          </a:p>
          <a:p>
            <a:pPr lvl="2"/>
            <a:r>
              <a:rPr lang="en-US" sz="1600" dirty="0" smtClean="0"/>
              <a:t>Reporting to Bob McKeown</a:t>
            </a:r>
          </a:p>
          <a:p>
            <a:pPr marL="0" indent="0">
              <a:buNone/>
            </a:pPr>
            <a:endParaRPr lang="en-US" sz="800" b="1" dirty="0" smtClean="0"/>
          </a:p>
          <a:p>
            <a:r>
              <a:rPr lang="en-US" sz="1600" b="1" dirty="0" smtClean="0"/>
              <a:t>Chief Operating Officer</a:t>
            </a:r>
          </a:p>
          <a:p>
            <a:pPr lvl="1"/>
            <a:r>
              <a:rPr lang="en-US" sz="1600" dirty="0" smtClean="0"/>
              <a:t>Interviews scheduled for February</a:t>
            </a:r>
          </a:p>
          <a:p>
            <a:pPr lvl="1"/>
            <a:endParaRPr lang="en-US" sz="800" dirty="0" smtClean="0"/>
          </a:p>
          <a:p>
            <a:r>
              <a:rPr lang="en-US" sz="1600" b="1" dirty="0" smtClean="0"/>
              <a:t>Head of Theory</a:t>
            </a:r>
          </a:p>
          <a:p>
            <a:pPr lvl="1"/>
            <a:r>
              <a:rPr lang="en-US" sz="1600" dirty="0" smtClean="0"/>
              <a:t>Position advertised</a:t>
            </a:r>
          </a:p>
          <a:p>
            <a:pPr lvl="1"/>
            <a:r>
              <a:rPr lang="en-US" sz="1600" dirty="0" smtClean="0"/>
              <a:t>Co-chairs Joe Carlson, LANL &amp; </a:t>
            </a:r>
            <a:r>
              <a:rPr lang="en-US" sz="1600" dirty="0"/>
              <a:t>Bob </a:t>
            </a:r>
            <a:r>
              <a:rPr lang="en-US" sz="1600" dirty="0" smtClean="0"/>
              <a:t>McKeown, Jefferson Lab.</a:t>
            </a:r>
          </a:p>
          <a:p>
            <a:pPr lvl="1"/>
            <a:r>
              <a:rPr lang="en-US" sz="1600" dirty="0" smtClean="0"/>
              <a:t>Members </a:t>
            </a:r>
            <a:r>
              <a:rPr lang="en-US" sz="1600" dirty="0"/>
              <a:t>will be Charlotte </a:t>
            </a:r>
            <a:r>
              <a:rPr lang="en-US" sz="1600" dirty="0"/>
              <a:t>Elster</a:t>
            </a:r>
            <a:r>
              <a:rPr lang="en-US" sz="1600" dirty="0"/>
              <a:t> (Ohio U.), Franz Gross (Jefferson Lab emeritus), </a:t>
            </a:r>
            <a:r>
              <a:rPr lang="en-US" sz="1600" dirty="0"/>
              <a:t>Frithjof</a:t>
            </a:r>
            <a:r>
              <a:rPr lang="en-US" sz="1600" dirty="0"/>
              <a:t> </a:t>
            </a:r>
            <a:r>
              <a:rPr lang="en-US" sz="1600" dirty="0"/>
              <a:t>Karsch</a:t>
            </a:r>
            <a:r>
              <a:rPr lang="en-US" sz="1600" dirty="0"/>
              <a:t> (Bielefeld U. &amp; BNL), Krishna </a:t>
            </a:r>
            <a:r>
              <a:rPr lang="en-US" sz="1600" dirty="0"/>
              <a:t>Rajagopal</a:t>
            </a:r>
            <a:r>
              <a:rPr lang="en-US" sz="1600" dirty="0"/>
              <a:t> (MIT), and Feng Yuan (LBNL)</a:t>
            </a:r>
            <a:r>
              <a:rPr lang="en-US" sz="1600" dirty="0" smtClean="0"/>
              <a:t> </a:t>
            </a:r>
            <a:endParaRPr lang="en-US" sz="800" dirty="0" smtClean="0"/>
          </a:p>
          <a:p>
            <a:pPr lvl="1"/>
            <a:r>
              <a:rPr lang="en-US" sz="1600" dirty="0" smtClean="0"/>
              <a:t>Input is requested</a:t>
            </a:r>
            <a:endParaRPr lang="en-US" sz="1600" dirty="0"/>
          </a:p>
        </p:txBody>
      </p:sp>
    </p:spTree>
    <p:extLst>
      <p:ext uri="{BB962C8B-B14F-4D97-AF65-F5344CB8AC3E}">
        <p14:creationId xmlns:p14="http://schemas.microsoft.com/office/powerpoint/2010/main" val="1220614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Advisory Committee</a:t>
            </a:r>
            <a:endParaRPr lang="en-US" dirty="0"/>
          </a:p>
        </p:txBody>
      </p:sp>
      <p:sp>
        <p:nvSpPr>
          <p:cNvPr id="3" name="Content Placeholder 2"/>
          <p:cNvSpPr>
            <a:spLocks noGrp="1"/>
          </p:cNvSpPr>
          <p:nvPr>
            <p:ph idx="1"/>
          </p:nvPr>
        </p:nvSpPr>
        <p:spPr>
          <a:xfrm>
            <a:off x="457200" y="929390"/>
            <a:ext cx="8229600" cy="5196773"/>
          </a:xfrm>
        </p:spPr>
        <p:txBody>
          <a:bodyPr>
            <a:noAutofit/>
          </a:bodyPr>
          <a:lstStyle/>
          <a:p>
            <a:r>
              <a:rPr lang="en-US" b="1" dirty="0" smtClean="0"/>
              <a:t>Charter</a:t>
            </a:r>
          </a:p>
          <a:p>
            <a:pPr marL="339725" indent="0">
              <a:buNone/>
            </a:pPr>
            <a:r>
              <a:rPr lang="en-US" dirty="0" smtClean="0"/>
              <a:t>The </a:t>
            </a:r>
            <a:r>
              <a:rPr lang="en-US" dirty="0"/>
              <a:t>Jefferson Lab Accelerator Advisory Committee is asked to look at activities related to CEBAF Operations, the Jefferson Lab EIC proposal, and accelerator-related R&amp;D.  </a:t>
            </a:r>
            <a:r>
              <a:rPr lang="en-US" dirty="0" smtClean="0"/>
              <a:t>There </a:t>
            </a:r>
            <a:r>
              <a:rPr lang="en-US" dirty="0"/>
              <a:t>are three primary topics for review and </a:t>
            </a:r>
            <a:r>
              <a:rPr lang="en-US" dirty="0" smtClean="0"/>
              <a:t>discussion:</a:t>
            </a:r>
            <a:endParaRPr lang="en-US" dirty="0"/>
          </a:p>
          <a:p>
            <a:pPr marL="0" indent="0">
              <a:buNone/>
            </a:pPr>
            <a:r>
              <a:rPr lang="en-US" dirty="0" smtClean="0"/>
              <a:t>			1</a:t>
            </a:r>
            <a:r>
              <a:rPr lang="en-US" dirty="0"/>
              <a:t>. CEBAF Operations</a:t>
            </a:r>
          </a:p>
          <a:p>
            <a:pPr marL="0" indent="0">
              <a:buNone/>
            </a:pPr>
            <a:r>
              <a:rPr lang="en-US" dirty="0" smtClean="0"/>
              <a:t>			2</a:t>
            </a:r>
            <a:r>
              <a:rPr lang="en-US" dirty="0"/>
              <a:t>. Jefferson Lab EIC</a:t>
            </a:r>
          </a:p>
          <a:p>
            <a:pPr marL="0" indent="0">
              <a:buNone/>
            </a:pPr>
            <a:r>
              <a:rPr lang="en-US" dirty="0" smtClean="0"/>
              <a:t>			3</a:t>
            </a:r>
            <a:r>
              <a:rPr lang="en-US" dirty="0"/>
              <a:t>. Accelerator-related R&amp;D</a:t>
            </a:r>
          </a:p>
          <a:p>
            <a:endParaRPr lang="en-US" dirty="0" smtClean="0"/>
          </a:p>
          <a:p>
            <a:r>
              <a:rPr lang="en-US" b="1" dirty="0" smtClean="0"/>
              <a:t>Committee</a:t>
            </a:r>
          </a:p>
          <a:p>
            <a:pPr marL="0" indent="0">
              <a:buNone/>
            </a:pPr>
            <a:r>
              <a:rPr lang="en-US" dirty="0" smtClean="0"/>
              <a:t>			Chair</a:t>
            </a:r>
            <a:r>
              <a:rPr lang="en-US" dirty="0"/>
              <a:t>: </a:t>
            </a:r>
            <a:r>
              <a:rPr lang="en-US" dirty="0" smtClean="0"/>
              <a:t>Norbert </a:t>
            </a:r>
            <a:r>
              <a:rPr lang="en-US" dirty="0"/>
              <a:t>Holtkamp (SLAC, Chair)              </a:t>
            </a:r>
          </a:p>
          <a:p>
            <a:pPr marL="0" indent="0">
              <a:buNone/>
              <a:tabLst>
                <a:tab pos="2055813" algn="l"/>
              </a:tabLst>
            </a:pPr>
            <a:r>
              <a:rPr lang="en-US" dirty="0"/>
              <a:t>	</a:t>
            </a:r>
            <a:r>
              <a:rPr lang="en-US" dirty="0" smtClean="0"/>
              <a:t>Oliver </a:t>
            </a:r>
            <a:r>
              <a:rPr lang="en-US" dirty="0"/>
              <a:t>Bruning</a:t>
            </a:r>
            <a:r>
              <a:rPr lang="en-US" dirty="0"/>
              <a:t> (CERN)			</a:t>
            </a:r>
          </a:p>
          <a:p>
            <a:pPr marL="0" indent="0">
              <a:buNone/>
              <a:tabLst>
                <a:tab pos="2055813" algn="l"/>
              </a:tabLst>
            </a:pPr>
            <a:r>
              <a:rPr lang="en-US" dirty="0"/>
              <a:t>	</a:t>
            </a:r>
            <a:r>
              <a:rPr lang="en-US" dirty="0" smtClean="0"/>
              <a:t>Wolfram </a:t>
            </a:r>
            <a:r>
              <a:rPr lang="en-US" dirty="0"/>
              <a:t>Fischer (BNL)			</a:t>
            </a:r>
            <a:endParaRPr lang="en-US" dirty="0" smtClean="0"/>
          </a:p>
          <a:p>
            <a:pPr marL="0" indent="0">
              <a:buNone/>
              <a:tabLst>
                <a:tab pos="2055813" algn="l"/>
              </a:tabLst>
            </a:pPr>
            <a:r>
              <a:rPr lang="en-US" dirty="0"/>
              <a:t>	</a:t>
            </a:r>
            <a:r>
              <a:rPr lang="en-US" dirty="0" smtClean="0"/>
              <a:t>Richard </a:t>
            </a:r>
            <a:r>
              <a:rPr lang="en-US" dirty="0"/>
              <a:t>Milner (MIT)					</a:t>
            </a:r>
            <a:endParaRPr lang="en-US" dirty="0" smtClean="0"/>
          </a:p>
          <a:p>
            <a:pPr marL="0" indent="0">
              <a:buNone/>
              <a:tabLst>
                <a:tab pos="2055813" algn="l"/>
              </a:tabLst>
            </a:pPr>
            <a:r>
              <a:rPr lang="en-US" dirty="0"/>
              <a:t>	</a:t>
            </a:r>
            <a:r>
              <a:rPr lang="en-US" dirty="0" smtClean="0"/>
              <a:t>Yoshishige</a:t>
            </a:r>
            <a:r>
              <a:rPr lang="en-US" dirty="0" smtClean="0"/>
              <a:t> </a:t>
            </a:r>
            <a:r>
              <a:rPr lang="en-US" dirty="0"/>
              <a:t>Yamasaki (MSU-FRIB</a:t>
            </a:r>
            <a:r>
              <a:rPr lang="en-US" dirty="0" smtClean="0"/>
              <a:t>)</a:t>
            </a:r>
          </a:p>
          <a:p>
            <a:pPr marL="0" indent="0">
              <a:buNone/>
              <a:tabLst>
                <a:tab pos="2055813" algn="l"/>
              </a:tabLst>
            </a:pPr>
            <a:r>
              <a:rPr lang="en-US" dirty="0"/>
              <a:t>	</a:t>
            </a:r>
            <a:r>
              <a:rPr lang="en-US" dirty="0" smtClean="0"/>
              <a:t>Eric </a:t>
            </a:r>
            <a:r>
              <a:rPr lang="en-US" dirty="0"/>
              <a:t>Prebys</a:t>
            </a:r>
            <a:r>
              <a:rPr lang="en-US" dirty="0"/>
              <a:t> (FNAL</a:t>
            </a:r>
            <a:r>
              <a:rPr lang="en-US" dirty="0" smtClean="0"/>
              <a:t>)</a:t>
            </a:r>
          </a:p>
          <a:p>
            <a:pPr marL="0" indent="0">
              <a:buNone/>
              <a:tabLst>
                <a:tab pos="2055813" algn="l"/>
              </a:tabLst>
            </a:pPr>
            <a:r>
              <a:rPr lang="en-US" dirty="0" smtClean="0"/>
              <a:t> </a:t>
            </a:r>
            <a:r>
              <a:rPr lang="en-US" dirty="0"/>
              <a:t>	</a:t>
            </a:r>
            <a:r>
              <a:rPr lang="en-US" dirty="0" smtClean="0"/>
              <a:t>Marion </a:t>
            </a:r>
            <a:r>
              <a:rPr lang="en-US" dirty="0"/>
              <a:t>White (ANL)		</a:t>
            </a:r>
          </a:p>
        </p:txBody>
      </p:sp>
    </p:spTree>
    <p:extLst>
      <p:ext uri="{BB962C8B-B14F-4D97-AF65-F5344CB8AC3E}">
        <p14:creationId xmlns:p14="http://schemas.microsoft.com/office/powerpoint/2010/main" val="106910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5875"/>
            <a:ext cx="9144000" cy="777875"/>
          </a:xfrm>
        </p:spPr>
        <p:txBody>
          <a:bodyPr rtlCol="0">
            <a:normAutofit/>
          </a:bodyPr>
          <a:lstStyle/>
          <a:p>
            <a:pPr fontAlgn="auto">
              <a:spcAft>
                <a:spcPts val="0"/>
              </a:spcAft>
              <a:defRPr/>
            </a:pPr>
            <a:r>
              <a:rPr lang="en-US" b="1" dirty="0" smtClean="0">
                <a:solidFill>
                  <a:schemeClr val="tx1"/>
                </a:solidFill>
              </a:rPr>
              <a:t>12 GeV Upgrade Project</a:t>
            </a:r>
          </a:p>
        </p:txBody>
      </p:sp>
      <p:grpSp>
        <p:nvGrpSpPr>
          <p:cNvPr id="2" name="Group 341"/>
          <p:cNvGrpSpPr/>
          <p:nvPr/>
        </p:nvGrpSpPr>
        <p:grpSpPr>
          <a:xfrm>
            <a:off x="1674738" y="1554736"/>
            <a:ext cx="6747606" cy="4151461"/>
            <a:chOff x="1060450" y="1790700"/>
            <a:chExt cx="7245350" cy="4457698"/>
          </a:xfrm>
        </p:grpSpPr>
        <p:grpSp>
          <p:nvGrpSpPr>
            <p:cNvPr id="3" name="Group 327"/>
            <p:cNvGrpSpPr>
              <a:grpSpLocks/>
            </p:cNvGrpSpPr>
            <p:nvPr/>
          </p:nvGrpSpPr>
          <p:grpSpPr bwMode="auto">
            <a:xfrm>
              <a:off x="1060450" y="1790700"/>
              <a:ext cx="6330386" cy="4457698"/>
              <a:chOff x="198440" y="1524000"/>
              <a:chExt cx="6291260" cy="4610105"/>
            </a:xfrm>
          </p:grpSpPr>
          <p:grpSp>
            <p:nvGrpSpPr>
              <p:cNvPr id="4" name="Group 408"/>
              <p:cNvGrpSpPr>
                <a:grpSpLocks/>
              </p:cNvGrpSpPr>
              <p:nvPr/>
            </p:nvGrpSpPr>
            <p:grpSpPr bwMode="auto">
              <a:xfrm>
                <a:off x="3810000" y="1524000"/>
                <a:ext cx="2679700" cy="1509713"/>
                <a:chOff x="2400" y="960"/>
                <a:chExt cx="1688" cy="951"/>
              </a:xfrm>
            </p:grpSpPr>
            <p:grpSp>
              <p:nvGrpSpPr>
                <p:cNvPr id="5" name="Group 407"/>
                <p:cNvGrpSpPr>
                  <a:grpSpLocks/>
                </p:cNvGrpSpPr>
                <p:nvPr/>
              </p:nvGrpSpPr>
              <p:grpSpPr bwMode="auto">
                <a:xfrm>
                  <a:off x="2477" y="960"/>
                  <a:ext cx="1611" cy="912"/>
                  <a:chOff x="2477" y="960"/>
                  <a:chExt cx="1611" cy="912"/>
                </a:xfrm>
              </p:grpSpPr>
              <p:sp>
                <p:nvSpPr>
                  <p:cNvPr id="9542" name="Text Box 5"/>
                  <p:cNvSpPr txBox="1">
                    <a:spLocks noChangeArrowheads="1"/>
                  </p:cNvSpPr>
                  <p:nvPr/>
                </p:nvSpPr>
                <p:spPr bwMode="auto">
                  <a:xfrm>
                    <a:off x="3589" y="1053"/>
                    <a:ext cx="499" cy="180"/>
                  </a:xfrm>
                  <a:prstGeom prst="rect">
                    <a:avLst/>
                  </a:prstGeom>
                  <a:noFill/>
                  <a:ln w="9525">
                    <a:noFill/>
                    <a:miter lim="800000"/>
                    <a:headEnd/>
                    <a:tailEnd/>
                  </a:ln>
                </p:spPr>
                <p:txBody>
                  <a:bodyPr wrap="none">
                    <a:spAutoFit/>
                  </a:bodyPr>
                  <a:lstStyle/>
                  <a:p>
                    <a:pPr algn="ctr" defTabSz="457200" eaLnBrk="0" hangingPunct="0"/>
                    <a:r>
                      <a:rPr lang="en-US" sz="1200" dirty="0">
                        <a:solidFill>
                          <a:srgbClr val="000000"/>
                        </a:solidFill>
                        <a:latin typeface="Arial" pitchFamily="34" charset="0"/>
                        <a:cs typeface="Arial" pitchFamily="34" charset="0"/>
                      </a:rPr>
                      <a:t>New Hall</a:t>
                    </a:r>
                  </a:p>
                </p:txBody>
              </p:sp>
              <p:sp>
                <p:nvSpPr>
                  <p:cNvPr id="9543"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44"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545"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546"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pPr defTabSz="457200"/>
                    <a:endParaRPr lang="en-US" dirty="0">
                      <a:solidFill>
                        <a:prstClr val="black"/>
                      </a:solidFill>
                    </a:endParaRPr>
                  </a:p>
                </p:txBody>
              </p:sp>
              <p:sp>
                <p:nvSpPr>
                  <p:cNvPr id="9547"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548"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pPr defTabSz="457200"/>
                    <a:endParaRPr lang="en-US" dirty="0">
                      <a:solidFill>
                        <a:prstClr val="black"/>
                      </a:solidFill>
                    </a:endParaRPr>
                  </a:p>
                </p:txBody>
              </p:sp>
              <p:sp>
                <p:nvSpPr>
                  <p:cNvPr id="9549"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550"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551"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552"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553"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554"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555"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pPr defTabSz="457200"/>
                    <a:endParaRPr lang="en-US" dirty="0">
                      <a:solidFill>
                        <a:prstClr val="black"/>
                      </a:solidFill>
                    </a:endParaRPr>
                  </a:p>
                </p:txBody>
              </p:sp>
              <p:sp>
                <p:nvSpPr>
                  <p:cNvPr id="9556"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pPr defTabSz="457200"/>
                    <a:endParaRPr lang="en-US" dirty="0">
                      <a:solidFill>
                        <a:prstClr val="black"/>
                      </a:solidFill>
                    </a:endParaRPr>
                  </a:p>
                </p:txBody>
              </p:sp>
              <p:sp>
                <p:nvSpPr>
                  <p:cNvPr id="9557"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pPr defTabSz="457200"/>
                    <a:endParaRPr lang="en-US" dirty="0">
                      <a:solidFill>
                        <a:prstClr val="black"/>
                      </a:solidFill>
                    </a:endParaRPr>
                  </a:p>
                </p:txBody>
              </p:sp>
              <p:sp>
                <p:nvSpPr>
                  <p:cNvPr id="9558"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pPr defTabSz="457200"/>
                    <a:endParaRPr lang="en-US" dirty="0">
                      <a:solidFill>
                        <a:prstClr val="black"/>
                      </a:solidFill>
                    </a:endParaRPr>
                  </a:p>
                </p:txBody>
              </p:sp>
            </p:grpSp>
            <p:sp>
              <p:nvSpPr>
                <p:cNvPr id="9541"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pPr defTabSz="457200"/>
                  <a:endParaRPr lang="en-US" dirty="0">
                    <a:solidFill>
                      <a:prstClr val="black"/>
                    </a:solidFill>
                  </a:endParaRPr>
                </a:p>
              </p:txBody>
            </p:sp>
          </p:grpSp>
          <p:grpSp>
            <p:nvGrpSpPr>
              <p:cNvPr id="6" name="Group 429"/>
              <p:cNvGrpSpPr>
                <a:grpSpLocks/>
              </p:cNvGrpSpPr>
              <p:nvPr/>
            </p:nvGrpSpPr>
            <p:grpSpPr bwMode="auto">
              <a:xfrm>
                <a:off x="962025" y="2286001"/>
                <a:ext cx="4654551" cy="2616201"/>
                <a:chOff x="558" y="1440"/>
                <a:chExt cx="2932" cy="1648"/>
              </a:xfrm>
            </p:grpSpPr>
            <p:sp>
              <p:nvSpPr>
                <p:cNvPr id="9348" name="Freeform 135"/>
                <p:cNvSpPr>
                  <a:spLocks/>
                </p:cNvSpPr>
                <p:nvPr/>
              </p:nvSpPr>
              <p:spPr bwMode="auto">
                <a:xfrm>
                  <a:off x="672" y="2400"/>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pPr defTabSz="457200"/>
                  <a:endParaRPr lang="en-US" dirty="0">
                    <a:solidFill>
                      <a:prstClr val="black"/>
                    </a:solidFill>
                  </a:endParaRPr>
                </a:p>
              </p:txBody>
            </p:sp>
            <p:grpSp>
              <p:nvGrpSpPr>
                <p:cNvPr id="7" name="Group 428"/>
                <p:cNvGrpSpPr>
                  <a:grpSpLocks/>
                </p:cNvGrpSpPr>
                <p:nvPr/>
              </p:nvGrpSpPr>
              <p:grpSpPr bwMode="auto">
                <a:xfrm>
                  <a:off x="558" y="1440"/>
                  <a:ext cx="2932" cy="1485"/>
                  <a:chOff x="558" y="1440"/>
                  <a:chExt cx="2932" cy="1485"/>
                </a:xfrm>
              </p:grpSpPr>
              <p:grpSp>
                <p:nvGrpSpPr>
                  <p:cNvPr id="8" name="Group 425"/>
                  <p:cNvGrpSpPr>
                    <a:grpSpLocks/>
                  </p:cNvGrpSpPr>
                  <p:nvPr/>
                </p:nvGrpSpPr>
                <p:grpSpPr bwMode="auto">
                  <a:xfrm>
                    <a:off x="944" y="1440"/>
                    <a:ext cx="2546" cy="1485"/>
                    <a:chOff x="944" y="1440"/>
                    <a:chExt cx="2546" cy="1485"/>
                  </a:xfrm>
                </p:grpSpPr>
                <p:sp>
                  <p:nvSpPr>
                    <p:cNvPr id="9352"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pPr defTabSz="457200"/>
                      <a:endParaRPr lang="en-US" dirty="0">
                        <a:solidFill>
                          <a:prstClr val="black"/>
                        </a:solidFill>
                      </a:endParaRPr>
                    </a:p>
                  </p:txBody>
                </p:sp>
                <p:sp>
                  <p:nvSpPr>
                    <p:cNvPr id="9353" name="Line 153"/>
                    <p:cNvSpPr>
                      <a:spLocks noChangeShapeType="1"/>
                    </p:cNvSpPr>
                    <p:nvPr/>
                  </p:nvSpPr>
                  <p:spPr bwMode="auto">
                    <a:xfrm flipH="1">
                      <a:off x="1925" y="2649"/>
                      <a:ext cx="95" cy="276"/>
                    </a:xfrm>
                    <a:prstGeom prst="line">
                      <a:avLst/>
                    </a:prstGeom>
                    <a:noFill/>
                    <a:ln w="6350">
                      <a:solidFill>
                        <a:srgbClr val="0000FF"/>
                      </a:solidFill>
                      <a:round/>
                      <a:headEnd/>
                      <a:tailEnd/>
                    </a:ln>
                  </p:spPr>
                  <p:txBody>
                    <a:bodyPr/>
                    <a:lstStyle/>
                    <a:p>
                      <a:pPr defTabSz="457200"/>
                      <a:endParaRPr lang="en-US" dirty="0">
                        <a:solidFill>
                          <a:prstClr val="black"/>
                        </a:solidFill>
                      </a:endParaRPr>
                    </a:p>
                  </p:txBody>
                </p:sp>
                <p:sp>
                  <p:nvSpPr>
                    <p:cNvPr id="9354" name="Line 154"/>
                    <p:cNvSpPr>
                      <a:spLocks noChangeShapeType="1"/>
                    </p:cNvSpPr>
                    <p:nvPr/>
                  </p:nvSpPr>
                  <p:spPr bwMode="auto">
                    <a:xfrm flipH="1">
                      <a:off x="1925" y="2706"/>
                      <a:ext cx="95" cy="219"/>
                    </a:xfrm>
                    <a:prstGeom prst="line">
                      <a:avLst/>
                    </a:prstGeom>
                    <a:noFill/>
                    <a:ln w="6350">
                      <a:solidFill>
                        <a:srgbClr val="0000FF"/>
                      </a:solidFill>
                      <a:round/>
                      <a:headEnd/>
                      <a:tailEnd/>
                    </a:ln>
                  </p:spPr>
                  <p:txBody>
                    <a:bodyPr/>
                    <a:lstStyle/>
                    <a:p>
                      <a:pPr defTabSz="457200"/>
                      <a:endParaRPr lang="en-US" dirty="0">
                        <a:solidFill>
                          <a:prstClr val="black"/>
                        </a:solidFill>
                      </a:endParaRPr>
                    </a:p>
                  </p:txBody>
                </p:sp>
                <p:sp>
                  <p:nvSpPr>
                    <p:cNvPr id="9355" name="Line 155"/>
                    <p:cNvSpPr>
                      <a:spLocks noChangeShapeType="1"/>
                    </p:cNvSpPr>
                    <p:nvPr/>
                  </p:nvSpPr>
                  <p:spPr bwMode="auto">
                    <a:xfrm flipH="1">
                      <a:off x="1925" y="2754"/>
                      <a:ext cx="95" cy="171"/>
                    </a:xfrm>
                    <a:prstGeom prst="line">
                      <a:avLst/>
                    </a:prstGeom>
                    <a:noFill/>
                    <a:ln w="6350">
                      <a:solidFill>
                        <a:srgbClr val="0000FF"/>
                      </a:solidFill>
                      <a:round/>
                      <a:headEnd/>
                      <a:tailEnd/>
                    </a:ln>
                  </p:spPr>
                  <p:txBody>
                    <a:bodyPr/>
                    <a:lstStyle/>
                    <a:p>
                      <a:pPr defTabSz="457200"/>
                      <a:endParaRPr lang="en-US" dirty="0">
                        <a:solidFill>
                          <a:prstClr val="black"/>
                        </a:solidFill>
                      </a:endParaRPr>
                    </a:p>
                  </p:txBody>
                </p:sp>
                <p:sp>
                  <p:nvSpPr>
                    <p:cNvPr id="9356" name="Line 156"/>
                    <p:cNvSpPr>
                      <a:spLocks noChangeShapeType="1"/>
                    </p:cNvSpPr>
                    <p:nvPr/>
                  </p:nvSpPr>
                  <p:spPr bwMode="auto">
                    <a:xfrm flipH="1">
                      <a:off x="1925" y="2808"/>
                      <a:ext cx="95" cy="117"/>
                    </a:xfrm>
                    <a:prstGeom prst="line">
                      <a:avLst/>
                    </a:prstGeom>
                    <a:noFill/>
                    <a:ln w="6350">
                      <a:solidFill>
                        <a:srgbClr val="0000FF"/>
                      </a:solidFill>
                      <a:round/>
                      <a:headEnd/>
                      <a:tailEnd/>
                    </a:ln>
                  </p:spPr>
                  <p:txBody>
                    <a:bodyPr/>
                    <a:lstStyle/>
                    <a:p>
                      <a:pPr defTabSz="457200"/>
                      <a:endParaRPr lang="en-US" dirty="0">
                        <a:solidFill>
                          <a:prstClr val="black"/>
                        </a:solidFill>
                      </a:endParaRPr>
                    </a:p>
                  </p:txBody>
                </p:sp>
                <p:sp>
                  <p:nvSpPr>
                    <p:cNvPr id="9357"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358"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59"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360" name="Freeform 174"/>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61" name="Freeform 334"/>
                    <p:cNvSpPr>
                      <a:spLocks/>
                    </p:cNvSpPr>
                    <p:nvPr/>
                  </p:nvSpPr>
                  <p:spPr bwMode="auto">
                    <a:xfrm>
                      <a:off x="1269" y="2389"/>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pPr defTabSz="457200"/>
                      <a:endParaRPr lang="en-US" dirty="0">
                        <a:solidFill>
                          <a:prstClr val="black"/>
                        </a:solidFill>
                      </a:endParaRPr>
                    </a:p>
                  </p:txBody>
                </p:sp>
                <p:sp>
                  <p:nvSpPr>
                    <p:cNvPr id="9362"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363"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364"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pPr defTabSz="457200"/>
                      <a:endParaRPr lang="en-US" dirty="0">
                        <a:solidFill>
                          <a:prstClr val="black"/>
                        </a:solidFill>
                      </a:endParaRPr>
                    </a:p>
                  </p:txBody>
                </p:sp>
                <p:sp>
                  <p:nvSpPr>
                    <p:cNvPr id="9365"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pPr defTabSz="457200"/>
                      <a:endParaRPr lang="en-US" dirty="0">
                        <a:solidFill>
                          <a:prstClr val="black"/>
                        </a:solidFill>
                      </a:endParaRPr>
                    </a:p>
                  </p:txBody>
                </p:sp>
                <p:sp>
                  <p:nvSpPr>
                    <p:cNvPr id="9366"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pPr defTabSz="457200"/>
                      <a:endParaRPr lang="en-US" dirty="0">
                        <a:solidFill>
                          <a:prstClr val="black"/>
                        </a:solidFill>
                      </a:endParaRPr>
                    </a:p>
                  </p:txBody>
                </p:sp>
                <p:sp>
                  <p:nvSpPr>
                    <p:cNvPr id="9367"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pPr defTabSz="457200"/>
                      <a:endParaRPr lang="en-US" dirty="0">
                        <a:solidFill>
                          <a:prstClr val="black"/>
                        </a:solidFill>
                      </a:endParaRPr>
                    </a:p>
                  </p:txBody>
                </p:sp>
                <p:sp>
                  <p:nvSpPr>
                    <p:cNvPr id="9368"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pPr defTabSz="457200"/>
                      <a:endParaRPr lang="en-US" dirty="0">
                        <a:solidFill>
                          <a:prstClr val="black"/>
                        </a:solidFill>
                      </a:endParaRPr>
                    </a:p>
                  </p:txBody>
                </p:sp>
                <p:sp>
                  <p:nvSpPr>
                    <p:cNvPr id="9369"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370"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371"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372"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pPr defTabSz="457200"/>
                      <a:endParaRPr lang="en-US" dirty="0">
                        <a:solidFill>
                          <a:prstClr val="black"/>
                        </a:solidFill>
                      </a:endParaRPr>
                    </a:p>
                  </p:txBody>
                </p:sp>
                <p:sp>
                  <p:nvSpPr>
                    <p:cNvPr id="9373"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374"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75"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76"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377"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78"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79"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0"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1"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2"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3"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4"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5"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6"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7"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8"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89"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0"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1"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2"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3"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4"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5"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6"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7"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8"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99"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0"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1"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2"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3"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4"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5"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6"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7"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8"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09"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0"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1"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12"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3"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4"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15"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pPr defTabSz="457200"/>
                      <a:endParaRPr lang="en-US" dirty="0">
                        <a:solidFill>
                          <a:prstClr val="black"/>
                        </a:solidFill>
                      </a:endParaRPr>
                    </a:p>
                  </p:txBody>
                </p:sp>
                <p:sp>
                  <p:nvSpPr>
                    <p:cNvPr id="9416"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pPr defTabSz="457200"/>
                      <a:endParaRPr lang="en-US" dirty="0">
                        <a:solidFill>
                          <a:prstClr val="black"/>
                        </a:solidFill>
                      </a:endParaRPr>
                    </a:p>
                  </p:txBody>
                </p:sp>
                <p:sp>
                  <p:nvSpPr>
                    <p:cNvPr id="9417"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pPr defTabSz="457200"/>
                      <a:endParaRPr lang="en-US" dirty="0">
                        <a:solidFill>
                          <a:prstClr val="black"/>
                        </a:solidFill>
                      </a:endParaRPr>
                    </a:p>
                  </p:txBody>
                </p:sp>
                <p:sp>
                  <p:nvSpPr>
                    <p:cNvPr id="9418"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pPr defTabSz="457200"/>
                      <a:endParaRPr lang="en-US" dirty="0">
                        <a:solidFill>
                          <a:prstClr val="black"/>
                        </a:solidFill>
                      </a:endParaRPr>
                    </a:p>
                  </p:txBody>
                </p:sp>
                <p:sp>
                  <p:nvSpPr>
                    <p:cNvPr id="9419"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420"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pPr defTabSz="457200"/>
                      <a:endParaRPr lang="en-US" dirty="0">
                        <a:solidFill>
                          <a:prstClr val="black"/>
                        </a:solidFill>
                      </a:endParaRPr>
                    </a:p>
                  </p:txBody>
                </p:sp>
                <p:sp>
                  <p:nvSpPr>
                    <p:cNvPr id="9421"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422"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23"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pPr defTabSz="457200"/>
                      <a:endParaRPr lang="en-US" dirty="0">
                        <a:solidFill>
                          <a:prstClr val="black"/>
                        </a:solidFill>
                      </a:endParaRPr>
                    </a:p>
                  </p:txBody>
                </p:sp>
                <p:sp>
                  <p:nvSpPr>
                    <p:cNvPr id="9424"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25"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26"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27" name="Freeform 134"/>
                    <p:cNvSpPr>
                      <a:spLocks/>
                    </p:cNvSpPr>
                    <p:nvPr/>
                  </p:nvSpPr>
                  <p:spPr bwMode="auto">
                    <a:xfrm>
                      <a:off x="1260" y="2354"/>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28"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29"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0"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31"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2"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33"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4"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435"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6"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437"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38"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439"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40"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441"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42"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pPr defTabSz="457200"/>
                      <a:endParaRPr lang="en-US" dirty="0">
                        <a:solidFill>
                          <a:prstClr val="black"/>
                        </a:solidFill>
                      </a:endParaRPr>
                    </a:p>
                  </p:txBody>
                </p:sp>
                <p:sp>
                  <p:nvSpPr>
                    <p:cNvPr id="9443"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444"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pPr defTabSz="457200"/>
                      <a:endParaRPr lang="en-US" dirty="0">
                        <a:solidFill>
                          <a:prstClr val="black"/>
                        </a:solidFill>
                      </a:endParaRPr>
                    </a:p>
                  </p:txBody>
                </p:sp>
                <p:sp>
                  <p:nvSpPr>
                    <p:cNvPr id="9445"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pPr defTabSz="457200"/>
                      <a:endParaRPr lang="en-US" dirty="0">
                        <a:solidFill>
                          <a:prstClr val="black"/>
                        </a:solidFill>
                      </a:endParaRPr>
                    </a:p>
                  </p:txBody>
                </p:sp>
                <p:sp>
                  <p:nvSpPr>
                    <p:cNvPr id="9446"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pPr defTabSz="457200"/>
                      <a:endParaRPr lang="en-US" dirty="0">
                        <a:solidFill>
                          <a:prstClr val="black"/>
                        </a:solidFill>
                      </a:endParaRPr>
                    </a:p>
                  </p:txBody>
                </p:sp>
                <p:sp>
                  <p:nvSpPr>
                    <p:cNvPr id="9447"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pPr defTabSz="457200"/>
                      <a:endParaRPr lang="en-US" dirty="0">
                        <a:solidFill>
                          <a:prstClr val="black"/>
                        </a:solidFill>
                      </a:endParaRPr>
                    </a:p>
                  </p:txBody>
                </p:sp>
                <p:sp>
                  <p:nvSpPr>
                    <p:cNvPr id="9448"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pPr defTabSz="457200"/>
                      <a:endParaRPr lang="en-US" dirty="0">
                        <a:solidFill>
                          <a:prstClr val="black"/>
                        </a:solidFill>
                      </a:endParaRPr>
                    </a:p>
                  </p:txBody>
                </p:sp>
                <p:sp>
                  <p:nvSpPr>
                    <p:cNvPr id="9449"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450"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pPr defTabSz="457200"/>
                      <a:endParaRPr lang="en-US" dirty="0">
                        <a:solidFill>
                          <a:prstClr val="black"/>
                        </a:solidFill>
                      </a:endParaRPr>
                    </a:p>
                  </p:txBody>
                </p:sp>
                <p:sp>
                  <p:nvSpPr>
                    <p:cNvPr id="9451"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452"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pPr defTabSz="457200"/>
                      <a:endParaRPr lang="en-US" dirty="0">
                        <a:solidFill>
                          <a:prstClr val="black"/>
                        </a:solidFill>
                      </a:endParaRPr>
                    </a:p>
                  </p:txBody>
                </p:sp>
                <p:sp>
                  <p:nvSpPr>
                    <p:cNvPr id="9453"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54"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pPr defTabSz="457200"/>
                      <a:endParaRPr lang="en-US" dirty="0">
                        <a:solidFill>
                          <a:prstClr val="black"/>
                        </a:solidFill>
                      </a:endParaRPr>
                    </a:p>
                  </p:txBody>
                </p:sp>
                <p:sp>
                  <p:nvSpPr>
                    <p:cNvPr id="9455"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456"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57"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58"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59"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60"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461"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pPr defTabSz="457200"/>
                      <a:endParaRPr lang="en-US" dirty="0">
                        <a:solidFill>
                          <a:prstClr val="black"/>
                        </a:solidFill>
                      </a:endParaRPr>
                    </a:p>
                  </p:txBody>
                </p:sp>
                <p:sp>
                  <p:nvSpPr>
                    <p:cNvPr id="9462"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pPr defTabSz="457200"/>
                      <a:endParaRPr lang="en-US" dirty="0">
                        <a:solidFill>
                          <a:prstClr val="black"/>
                        </a:solidFill>
                      </a:endParaRPr>
                    </a:p>
                  </p:txBody>
                </p:sp>
                <p:sp>
                  <p:nvSpPr>
                    <p:cNvPr id="9463"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64"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465"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466"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pPr defTabSz="457200"/>
                      <a:endParaRPr lang="en-US" dirty="0">
                        <a:solidFill>
                          <a:prstClr val="black"/>
                        </a:solidFill>
                      </a:endParaRPr>
                    </a:p>
                  </p:txBody>
                </p:sp>
                <p:sp>
                  <p:nvSpPr>
                    <p:cNvPr id="9467"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pPr defTabSz="457200"/>
                      <a:endParaRPr lang="en-US" dirty="0">
                        <a:solidFill>
                          <a:prstClr val="black"/>
                        </a:solidFill>
                      </a:endParaRPr>
                    </a:p>
                  </p:txBody>
                </p:sp>
                <p:sp>
                  <p:nvSpPr>
                    <p:cNvPr id="9468"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pPr defTabSz="457200"/>
                      <a:endParaRPr lang="en-US" dirty="0">
                        <a:solidFill>
                          <a:prstClr val="black"/>
                        </a:solidFill>
                      </a:endParaRPr>
                    </a:p>
                  </p:txBody>
                </p:sp>
                <p:sp>
                  <p:nvSpPr>
                    <p:cNvPr id="9469"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pPr defTabSz="457200"/>
                      <a:endParaRPr lang="en-US" dirty="0">
                        <a:solidFill>
                          <a:prstClr val="black"/>
                        </a:solidFill>
                      </a:endParaRPr>
                    </a:p>
                  </p:txBody>
                </p:sp>
                <p:sp>
                  <p:nvSpPr>
                    <p:cNvPr id="9470"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pPr defTabSz="457200"/>
                      <a:endParaRPr lang="en-US" dirty="0">
                        <a:solidFill>
                          <a:prstClr val="black"/>
                        </a:solidFill>
                      </a:endParaRPr>
                    </a:p>
                  </p:txBody>
                </p:sp>
                <p:sp>
                  <p:nvSpPr>
                    <p:cNvPr id="9471"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pPr defTabSz="457200"/>
                      <a:endParaRPr lang="en-US" dirty="0">
                        <a:solidFill>
                          <a:prstClr val="black"/>
                        </a:solidFill>
                      </a:endParaRPr>
                    </a:p>
                  </p:txBody>
                </p:sp>
                <p:sp>
                  <p:nvSpPr>
                    <p:cNvPr id="9472"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473"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474"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pPr defTabSz="457200"/>
                      <a:endParaRPr lang="en-US" dirty="0">
                        <a:solidFill>
                          <a:prstClr val="black"/>
                        </a:solidFill>
                      </a:endParaRPr>
                    </a:p>
                  </p:txBody>
                </p:sp>
                <p:sp>
                  <p:nvSpPr>
                    <p:cNvPr id="9475"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pPr defTabSz="457200"/>
                      <a:endParaRPr lang="en-US" dirty="0">
                        <a:solidFill>
                          <a:prstClr val="black"/>
                        </a:solidFill>
                      </a:endParaRPr>
                    </a:p>
                  </p:txBody>
                </p:sp>
                <p:sp>
                  <p:nvSpPr>
                    <p:cNvPr id="9476" name="Freeform 373"/>
                    <p:cNvSpPr>
                      <a:spLocks/>
                    </p:cNvSpPr>
                    <p:nvPr/>
                  </p:nvSpPr>
                  <p:spPr bwMode="auto">
                    <a:xfrm>
                      <a:off x="944" y="2654"/>
                      <a:ext cx="351" cy="143"/>
                    </a:xfrm>
                    <a:custGeom>
                      <a:avLst/>
                      <a:gdLst>
                        <a:gd name="T0" fmla="*/ 0 w 351"/>
                        <a:gd name="T1" fmla="*/ 0 h 143"/>
                        <a:gd name="T2" fmla="*/ 4 w 351"/>
                        <a:gd name="T3" fmla="*/ 4 h 143"/>
                        <a:gd name="T4" fmla="*/ 15 w 351"/>
                        <a:gd name="T5" fmla="*/ 11 h 143"/>
                        <a:gd name="T6" fmla="*/ 32 w 351"/>
                        <a:gd name="T7" fmla="*/ 22 h 143"/>
                        <a:gd name="T8" fmla="*/ 54 w 351"/>
                        <a:gd name="T9" fmla="*/ 37 h 143"/>
                        <a:gd name="T10" fmla="*/ 80 w 351"/>
                        <a:gd name="T11" fmla="*/ 54 h 143"/>
                        <a:gd name="T12" fmla="*/ 108 w 351"/>
                        <a:gd name="T13" fmla="*/ 70 h 143"/>
                        <a:gd name="T14" fmla="*/ 138 w 351"/>
                        <a:gd name="T15" fmla="*/ 87 h 143"/>
                        <a:gd name="T16" fmla="*/ 169 w 351"/>
                        <a:gd name="T17" fmla="*/ 102 h 143"/>
                        <a:gd name="T18" fmla="*/ 201 w 351"/>
                        <a:gd name="T19" fmla="*/ 115 h 143"/>
                        <a:gd name="T20" fmla="*/ 230 w 351"/>
                        <a:gd name="T21" fmla="*/ 122 h 143"/>
                        <a:gd name="T22" fmla="*/ 258 w 351"/>
                        <a:gd name="T23" fmla="*/ 128 h 143"/>
                        <a:gd name="T24" fmla="*/ 284 w 351"/>
                        <a:gd name="T25" fmla="*/ 126 h 143"/>
                        <a:gd name="T26" fmla="*/ 282 w 351"/>
                        <a:gd name="T27" fmla="*/ 143 h 143"/>
                        <a:gd name="T28" fmla="*/ 351 w 351"/>
                        <a:gd name="T29" fmla="*/ 111 h 143"/>
                        <a:gd name="T30" fmla="*/ 293 w 351"/>
                        <a:gd name="T31" fmla="*/ 61 h 143"/>
                        <a:gd name="T32" fmla="*/ 293 w 351"/>
                        <a:gd name="T33" fmla="*/ 81 h 143"/>
                        <a:gd name="T34" fmla="*/ 286 w 351"/>
                        <a:gd name="T35" fmla="*/ 81 h 143"/>
                        <a:gd name="T36" fmla="*/ 267 w 351"/>
                        <a:gd name="T37" fmla="*/ 83 h 143"/>
                        <a:gd name="T38" fmla="*/ 242 w 351"/>
                        <a:gd name="T39" fmla="*/ 81 h 143"/>
                        <a:gd name="T40" fmla="*/ 206 w 351"/>
                        <a:gd name="T41" fmla="*/ 80 h 143"/>
                        <a:gd name="T42" fmla="*/ 167 w 351"/>
                        <a:gd name="T43" fmla="*/ 74 h 143"/>
                        <a:gd name="T44" fmla="*/ 125 w 351"/>
                        <a:gd name="T45" fmla="*/ 65 h 143"/>
                        <a:gd name="T46" fmla="*/ 80 w 351"/>
                        <a:gd name="T47" fmla="*/ 50 h 143"/>
                        <a:gd name="T48" fmla="*/ 39 w 351"/>
                        <a:gd name="T49" fmla="*/ 29 h 143"/>
                        <a:gd name="T50" fmla="*/ 0 w 351"/>
                        <a:gd name="T51" fmla="*/ 0 h 1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51"/>
                        <a:gd name="T79" fmla="*/ 0 h 143"/>
                        <a:gd name="T80" fmla="*/ 351 w 351"/>
                        <a:gd name="T81" fmla="*/ 143 h 14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51" h="143">
                          <a:moveTo>
                            <a:pt x="0" y="0"/>
                          </a:moveTo>
                          <a:lnTo>
                            <a:pt x="4" y="4"/>
                          </a:lnTo>
                          <a:lnTo>
                            <a:pt x="15" y="11"/>
                          </a:lnTo>
                          <a:lnTo>
                            <a:pt x="32" y="22"/>
                          </a:lnTo>
                          <a:lnTo>
                            <a:pt x="54" y="37"/>
                          </a:lnTo>
                          <a:lnTo>
                            <a:pt x="80" y="54"/>
                          </a:lnTo>
                          <a:lnTo>
                            <a:pt x="108" y="70"/>
                          </a:lnTo>
                          <a:lnTo>
                            <a:pt x="138" y="87"/>
                          </a:lnTo>
                          <a:lnTo>
                            <a:pt x="169" y="102"/>
                          </a:lnTo>
                          <a:lnTo>
                            <a:pt x="201" y="115"/>
                          </a:lnTo>
                          <a:lnTo>
                            <a:pt x="230" y="122"/>
                          </a:lnTo>
                          <a:lnTo>
                            <a:pt x="258" y="128"/>
                          </a:lnTo>
                          <a:lnTo>
                            <a:pt x="284" y="126"/>
                          </a:lnTo>
                          <a:lnTo>
                            <a:pt x="282" y="143"/>
                          </a:lnTo>
                          <a:lnTo>
                            <a:pt x="351" y="111"/>
                          </a:lnTo>
                          <a:lnTo>
                            <a:pt x="293" y="61"/>
                          </a:lnTo>
                          <a:lnTo>
                            <a:pt x="293" y="81"/>
                          </a:lnTo>
                          <a:lnTo>
                            <a:pt x="286" y="81"/>
                          </a:lnTo>
                          <a:lnTo>
                            <a:pt x="267" y="83"/>
                          </a:lnTo>
                          <a:lnTo>
                            <a:pt x="242" y="81"/>
                          </a:lnTo>
                          <a:lnTo>
                            <a:pt x="206" y="80"/>
                          </a:lnTo>
                          <a:lnTo>
                            <a:pt x="167" y="74"/>
                          </a:lnTo>
                          <a:lnTo>
                            <a:pt x="125" y="65"/>
                          </a:lnTo>
                          <a:lnTo>
                            <a:pt x="80" y="50"/>
                          </a:lnTo>
                          <a:lnTo>
                            <a:pt x="39" y="29"/>
                          </a:lnTo>
                          <a:lnTo>
                            <a:pt x="0" y="0"/>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477" name="Freeform 374"/>
                    <p:cNvSpPr>
                      <a:spLocks/>
                    </p:cNvSpPr>
                    <p:nvPr/>
                  </p:nvSpPr>
                  <p:spPr bwMode="auto">
                    <a:xfrm>
                      <a:off x="952" y="2648"/>
                      <a:ext cx="347" cy="149"/>
                    </a:xfrm>
                    <a:custGeom>
                      <a:avLst/>
                      <a:gdLst>
                        <a:gd name="T0" fmla="*/ 0 w 347"/>
                        <a:gd name="T1" fmla="*/ 0 h 149"/>
                        <a:gd name="T2" fmla="*/ 4 w 347"/>
                        <a:gd name="T3" fmla="*/ 4 h 149"/>
                        <a:gd name="T4" fmla="*/ 15 w 347"/>
                        <a:gd name="T5" fmla="*/ 11 h 149"/>
                        <a:gd name="T6" fmla="*/ 31 w 347"/>
                        <a:gd name="T7" fmla="*/ 22 h 149"/>
                        <a:gd name="T8" fmla="*/ 52 w 347"/>
                        <a:gd name="T9" fmla="*/ 37 h 149"/>
                        <a:gd name="T10" fmla="*/ 78 w 347"/>
                        <a:gd name="T11" fmla="*/ 54 h 149"/>
                        <a:gd name="T12" fmla="*/ 106 w 347"/>
                        <a:gd name="T13" fmla="*/ 71 h 149"/>
                        <a:gd name="T14" fmla="*/ 135 w 347"/>
                        <a:gd name="T15" fmla="*/ 89 h 149"/>
                        <a:gd name="T16" fmla="*/ 167 w 347"/>
                        <a:gd name="T17" fmla="*/ 104 h 149"/>
                        <a:gd name="T18" fmla="*/ 198 w 347"/>
                        <a:gd name="T19" fmla="*/ 117 h 149"/>
                        <a:gd name="T20" fmla="*/ 228 w 347"/>
                        <a:gd name="T21" fmla="*/ 126 h 149"/>
                        <a:gd name="T22" fmla="*/ 256 w 347"/>
                        <a:gd name="T23" fmla="*/ 132 h 149"/>
                        <a:gd name="T24" fmla="*/ 280 w 347"/>
                        <a:gd name="T25" fmla="*/ 132 h 149"/>
                        <a:gd name="T26" fmla="*/ 278 w 347"/>
                        <a:gd name="T27" fmla="*/ 149 h 149"/>
                        <a:gd name="T28" fmla="*/ 347 w 347"/>
                        <a:gd name="T29" fmla="*/ 121 h 149"/>
                        <a:gd name="T30" fmla="*/ 291 w 347"/>
                        <a:gd name="T31" fmla="*/ 69 h 149"/>
                        <a:gd name="T32" fmla="*/ 291 w 347"/>
                        <a:gd name="T33" fmla="*/ 87 h 149"/>
                        <a:gd name="T34" fmla="*/ 284 w 347"/>
                        <a:gd name="T35" fmla="*/ 87 h 149"/>
                        <a:gd name="T36" fmla="*/ 265 w 347"/>
                        <a:gd name="T37" fmla="*/ 89 h 149"/>
                        <a:gd name="T38" fmla="*/ 239 w 347"/>
                        <a:gd name="T39" fmla="*/ 87 h 149"/>
                        <a:gd name="T40" fmla="*/ 204 w 347"/>
                        <a:gd name="T41" fmla="*/ 86 h 149"/>
                        <a:gd name="T42" fmla="*/ 163 w 347"/>
                        <a:gd name="T43" fmla="*/ 78 h 149"/>
                        <a:gd name="T44" fmla="*/ 122 w 347"/>
                        <a:gd name="T45" fmla="*/ 69 h 149"/>
                        <a:gd name="T46" fmla="*/ 78 w 347"/>
                        <a:gd name="T47" fmla="*/ 52 h 149"/>
                        <a:gd name="T48" fmla="*/ 37 w 347"/>
                        <a:gd name="T49" fmla="*/ 30 h 149"/>
                        <a:gd name="T50" fmla="*/ 0 w 347"/>
                        <a:gd name="T51" fmla="*/ 0 h 1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7"/>
                        <a:gd name="T79" fmla="*/ 0 h 149"/>
                        <a:gd name="T80" fmla="*/ 347 w 347"/>
                        <a:gd name="T81" fmla="*/ 149 h 1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7" h="149">
                          <a:moveTo>
                            <a:pt x="0" y="0"/>
                          </a:moveTo>
                          <a:lnTo>
                            <a:pt x="4" y="4"/>
                          </a:lnTo>
                          <a:lnTo>
                            <a:pt x="15" y="11"/>
                          </a:lnTo>
                          <a:lnTo>
                            <a:pt x="31" y="22"/>
                          </a:lnTo>
                          <a:lnTo>
                            <a:pt x="52" y="37"/>
                          </a:lnTo>
                          <a:lnTo>
                            <a:pt x="78" y="54"/>
                          </a:lnTo>
                          <a:lnTo>
                            <a:pt x="106" y="71"/>
                          </a:lnTo>
                          <a:lnTo>
                            <a:pt x="135" y="89"/>
                          </a:lnTo>
                          <a:lnTo>
                            <a:pt x="167" y="104"/>
                          </a:lnTo>
                          <a:lnTo>
                            <a:pt x="198" y="117"/>
                          </a:lnTo>
                          <a:lnTo>
                            <a:pt x="228" y="126"/>
                          </a:lnTo>
                          <a:lnTo>
                            <a:pt x="256" y="132"/>
                          </a:lnTo>
                          <a:lnTo>
                            <a:pt x="280" y="132"/>
                          </a:lnTo>
                          <a:lnTo>
                            <a:pt x="278" y="149"/>
                          </a:lnTo>
                          <a:lnTo>
                            <a:pt x="347" y="121"/>
                          </a:lnTo>
                          <a:lnTo>
                            <a:pt x="291" y="69"/>
                          </a:lnTo>
                          <a:lnTo>
                            <a:pt x="291" y="87"/>
                          </a:lnTo>
                          <a:lnTo>
                            <a:pt x="284" y="87"/>
                          </a:lnTo>
                          <a:lnTo>
                            <a:pt x="265" y="89"/>
                          </a:lnTo>
                          <a:lnTo>
                            <a:pt x="239" y="87"/>
                          </a:lnTo>
                          <a:lnTo>
                            <a:pt x="204" y="86"/>
                          </a:lnTo>
                          <a:lnTo>
                            <a:pt x="163" y="78"/>
                          </a:lnTo>
                          <a:lnTo>
                            <a:pt x="122" y="69"/>
                          </a:lnTo>
                          <a:lnTo>
                            <a:pt x="78" y="52"/>
                          </a:lnTo>
                          <a:lnTo>
                            <a:pt x="37" y="30"/>
                          </a:lnTo>
                          <a:lnTo>
                            <a:pt x="0" y="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478"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79"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0"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1"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2"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3"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4"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5"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6"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7"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8"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89"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0"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1"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2"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3"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4"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5"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grpSp>
                  <p:nvGrpSpPr>
                    <p:cNvPr id="9" name="Group 396"/>
                    <p:cNvGrpSpPr>
                      <a:grpSpLocks/>
                    </p:cNvGrpSpPr>
                    <p:nvPr/>
                  </p:nvGrpSpPr>
                  <p:grpSpPr bwMode="auto">
                    <a:xfrm>
                      <a:off x="2587" y="2137"/>
                      <a:ext cx="616" cy="339"/>
                      <a:chOff x="2582" y="2147"/>
                      <a:chExt cx="616" cy="339"/>
                    </a:xfrm>
                  </p:grpSpPr>
                  <p:sp>
                    <p:nvSpPr>
                      <p:cNvPr id="9511"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2"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3"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4"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5"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6"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7"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8"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19"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0"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1"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2"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3"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4"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5"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6"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7"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8"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29"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0"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1"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2"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3"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4"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5"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6"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7"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8"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39"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grpSp>
                <p:sp>
                  <p:nvSpPr>
                    <p:cNvPr id="9497"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8"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499"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00"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501"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502"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pPr defTabSz="457200"/>
                      <a:endParaRPr lang="en-US" dirty="0">
                        <a:solidFill>
                          <a:prstClr val="black"/>
                        </a:solidFill>
                      </a:endParaRPr>
                    </a:p>
                  </p:txBody>
                </p:sp>
                <p:sp>
                  <p:nvSpPr>
                    <p:cNvPr id="9503"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pPr defTabSz="457200"/>
                      <a:endParaRPr lang="en-US" dirty="0">
                        <a:solidFill>
                          <a:prstClr val="black"/>
                        </a:solidFill>
                      </a:endParaRPr>
                    </a:p>
                  </p:txBody>
                </p:sp>
                <p:sp>
                  <p:nvSpPr>
                    <p:cNvPr id="9504"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pPr defTabSz="457200"/>
                      <a:endParaRPr lang="en-US" dirty="0">
                        <a:solidFill>
                          <a:prstClr val="black"/>
                        </a:solidFill>
                      </a:endParaRPr>
                    </a:p>
                  </p:txBody>
                </p:sp>
                <p:sp>
                  <p:nvSpPr>
                    <p:cNvPr id="9505"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pPr defTabSz="457200"/>
                      <a:endParaRPr lang="en-US" dirty="0">
                        <a:solidFill>
                          <a:prstClr val="black"/>
                        </a:solidFill>
                      </a:endParaRPr>
                    </a:p>
                  </p:txBody>
                </p:sp>
                <p:sp>
                  <p:nvSpPr>
                    <p:cNvPr id="9506"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pPr defTabSz="457200"/>
                      <a:endParaRPr lang="en-US" dirty="0">
                        <a:solidFill>
                          <a:prstClr val="black"/>
                        </a:solidFill>
                      </a:endParaRPr>
                    </a:p>
                  </p:txBody>
                </p:sp>
                <p:sp>
                  <p:nvSpPr>
                    <p:cNvPr id="9507"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pPr defTabSz="457200"/>
                      <a:endParaRPr lang="en-US" dirty="0">
                        <a:solidFill>
                          <a:prstClr val="black"/>
                        </a:solidFill>
                      </a:endParaRPr>
                    </a:p>
                  </p:txBody>
                </p:sp>
                <p:sp>
                  <p:nvSpPr>
                    <p:cNvPr id="9508"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pPr defTabSz="457200"/>
                      <a:endParaRPr lang="en-US" dirty="0">
                        <a:solidFill>
                          <a:prstClr val="black"/>
                        </a:solidFill>
                      </a:endParaRPr>
                    </a:p>
                  </p:txBody>
                </p:sp>
                <p:sp>
                  <p:nvSpPr>
                    <p:cNvPr id="9509"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510"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pPr defTabSz="457200"/>
                      <a:endParaRPr lang="en-US" dirty="0">
                        <a:solidFill>
                          <a:prstClr val="black"/>
                        </a:solidFill>
                      </a:endParaRPr>
                    </a:p>
                  </p:txBody>
                </p:sp>
              </p:grpSp>
              <p:sp>
                <p:nvSpPr>
                  <p:cNvPr id="9351" name="Text Box 427"/>
                  <p:cNvSpPr txBox="1">
                    <a:spLocks noChangeArrowheads="1"/>
                  </p:cNvSpPr>
                  <p:nvPr/>
                </p:nvSpPr>
                <p:spPr bwMode="auto">
                  <a:xfrm>
                    <a:off x="558" y="2468"/>
                    <a:ext cx="624"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arc</a:t>
                    </a:r>
                  </a:p>
                </p:txBody>
              </p:sp>
            </p:grpSp>
          </p:grpSp>
          <p:grpSp>
            <p:nvGrpSpPr>
              <p:cNvPr id="10" name="Group 432"/>
              <p:cNvGrpSpPr>
                <a:grpSpLocks/>
              </p:cNvGrpSpPr>
              <p:nvPr/>
            </p:nvGrpSpPr>
            <p:grpSpPr bwMode="auto">
              <a:xfrm>
                <a:off x="198440" y="2346326"/>
                <a:ext cx="6067425" cy="3787779"/>
                <a:chOff x="125" y="1478"/>
                <a:chExt cx="3822" cy="2386"/>
              </a:xfrm>
            </p:grpSpPr>
            <p:grpSp>
              <p:nvGrpSpPr>
                <p:cNvPr id="11" name="Group 413"/>
                <p:cNvGrpSpPr>
                  <a:grpSpLocks/>
                </p:cNvGrpSpPr>
                <p:nvPr/>
              </p:nvGrpSpPr>
              <p:grpSpPr bwMode="auto">
                <a:xfrm>
                  <a:off x="1874" y="2195"/>
                  <a:ext cx="714" cy="291"/>
                  <a:chOff x="1913" y="2147"/>
                  <a:chExt cx="714" cy="291"/>
                </a:xfrm>
              </p:grpSpPr>
              <p:sp>
                <p:nvSpPr>
                  <p:cNvPr id="9331" name="Freeform 281"/>
                  <p:cNvSpPr>
                    <a:spLocks/>
                  </p:cNvSpPr>
                  <p:nvPr/>
                </p:nvSpPr>
                <p:spPr bwMode="auto">
                  <a:xfrm>
                    <a:off x="1913" y="2269"/>
                    <a:ext cx="432" cy="124"/>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332" name="Line 23"/>
                  <p:cNvSpPr>
                    <a:spLocks noChangeShapeType="1"/>
                  </p:cNvSpPr>
                  <p:nvPr/>
                </p:nvSpPr>
                <p:spPr bwMode="auto">
                  <a:xfrm>
                    <a:off x="2087" y="2180"/>
                    <a:ext cx="199" cy="97"/>
                  </a:xfrm>
                  <a:prstGeom prst="line">
                    <a:avLst/>
                  </a:prstGeom>
                  <a:noFill/>
                  <a:ln w="23813">
                    <a:solidFill>
                      <a:srgbClr val="FF0000"/>
                    </a:solidFill>
                    <a:round/>
                    <a:headEnd/>
                    <a:tailEnd/>
                  </a:ln>
                </p:spPr>
                <p:txBody>
                  <a:bodyPr/>
                  <a:lstStyle/>
                  <a:p>
                    <a:pPr defTabSz="457200"/>
                    <a:endParaRPr lang="en-US" dirty="0">
                      <a:solidFill>
                        <a:prstClr val="black"/>
                      </a:solidFill>
                    </a:endParaRPr>
                  </a:p>
                </p:txBody>
              </p:sp>
              <p:grpSp>
                <p:nvGrpSpPr>
                  <p:cNvPr id="12" name="Group 397"/>
                  <p:cNvGrpSpPr>
                    <a:grpSpLocks/>
                  </p:cNvGrpSpPr>
                  <p:nvPr/>
                </p:nvGrpSpPr>
                <p:grpSpPr bwMode="auto">
                  <a:xfrm>
                    <a:off x="2132" y="2147"/>
                    <a:ext cx="495" cy="291"/>
                    <a:chOff x="2132" y="2147"/>
                    <a:chExt cx="495" cy="291"/>
                  </a:xfrm>
                </p:grpSpPr>
                <p:sp>
                  <p:nvSpPr>
                    <p:cNvPr id="9334" name="Line 170"/>
                    <p:cNvSpPr>
                      <a:spLocks noChangeShapeType="1"/>
                    </p:cNvSpPr>
                    <p:nvPr/>
                  </p:nvSpPr>
                  <p:spPr bwMode="auto">
                    <a:xfrm>
                      <a:off x="2378" y="2319"/>
                      <a:ext cx="249" cy="119"/>
                    </a:xfrm>
                    <a:prstGeom prst="line">
                      <a:avLst/>
                    </a:prstGeom>
                    <a:noFill/>
                    <a:ln w="23813">
                      <a:solidFill>
                        <a:srgbClr val="FF0000"/>
                      </a:solidFill>
                      <a:round/>
                      <a:headEnd/>
                      <a:tailEnd/>
                    </a:ln>
                  </p:spPr>
                  <p:txBody>
                    <a:bodyPr/>
                    <a:lstStyle/>
                    <a:p>
                      <a:pPr defTabSz="457200"/>
                      <a:endParaRPr lang="en-US" dirty="0">
                        <a:solidFill>
                          <a:prstClr val="black"/>
                        </a:solidFill>
                      </a:endParaRPr>
                    </a:p>
                  </p:txBody>
                </p:sp>
                <p:sp>
                  <p:nvSpPr>
                    <p:cNvPr id="9335"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336" name="Freeform 157"/>
                    <p:cNvSpPr>
                      <a:spLocks/>
                    </p:cNvSpPr>
                    <p:nvPr/>
                  </p:nvSpPr>
                  <p:spPr bwMode="auto">
                    <a:xfrm>
                      <a:off x="2288" y="2199"/>
                      <a:ext cx="263" cy="74"/>
                    </a:xfrm>
                    <a:custGeom>
                      <a:avLst/>
                      <a:gdLst>
                        <a:gd name="T0" fmla="*/ 72 w 263"/>
                        <a:gd name="T1" fmla="*/ 5 h 74"/>
                        <a:gd name="T2" fmla="*/ 0 w 263"/>
                        <a:gd name="T3" fmla="*/ 39 h 74"/>
                        <a:gd name="T4" fmla="*/ 68 w 263"/>
                        <a:gd name="T5" fmla="*/ 70 h 74"/>
                        <a:gd name="T6" fmla="*/ 139 w 263"/>
                        <a:gd name="T7" fmla="*/ 39 h 74"/>
                        <a:gd name="T8" fmla="*/ 191 w 263"/>
                        <a:gd name="T9" fmla="*/ 74 h 74"/>
                        <a:gd name="T10" fmla="*/ 263 w 263"/>
                        <a:gd name="T11" fmla="*/ 39 h 74"/>
                        <a:gd name="T12" fmla="*/ 194 w 263"/>
                        <a:gd name="T13" fmla="*/ 0 h 74"/>
                        <a:gd name="T14" fmla="*/ 126 w 263"/>
                        <a:gd name="T15" fmla="*/ 31 h 74"/>
                        <a:gd name="T16" fmla="*/ 72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5"/>
                          </a:moveTo>
                          <a:lnTo>
                            <a:pt x="0" y="39"/>
                          </a:lnTo>
                          <a:lnTo>
                            <a:pt x="68" y="70"/>
                          </a:lnTo>
                          <a:lnTo>
                            <a:pt x="139" y="39"/>
                          </a:lnTo>
                          <a:lnTo>
                            <a:pt x="191" y="74"/>
                          </a:lnTo>
                          <a:lnTo>
                            <a:pt x="263" y="39"/>
                          </a:lnTo>
                          <a:lnTo>
                            <a:pt x="194" y="0"/>
                          </a:lnTo>
                          <a:lnTo>
                            <a:pt x="126" y="31"/>
                          </a:lnTo>
                          <a:lnTo>
                            <a:pt x="72" y="5"/>
                          </a:lnTo>
                          <a:close/>
                        </a:path>
                      </a:pathLst>
                    </a:custGeom>
                    <a:solidFill>
                      <a:srgbClr val="80FFFF"/>
                    </a:solidFill>
                    <a:ln w="0">
                      <a:solidFill>
                        <a:srgbClr val="80FFFF"/>
                      </a:solidFill>
                      <a:round/>
                      <a:headEnd/>
                      <a:tailEnd/>
                    </a:ln>
                  </p:spPr>
                  <p:txBody>
                    <a:bodyPr/>
                    <a:lstStyle/>
                    <a:p>
                      <a:pPr defTabSz="457200"/>
                      <a:endParaRPr lang="en-US" dirty="0">
                        <a:solidFill>
                          <a:prstClr val="black"/>
                        </a:solidFill>
                      </a:endParaRPr>
                    </a:p>
                  </p:txBody>
                </p:sp>
                <p:sp>
                  <p:nvSpPr>
                    <p:cNvPr id="9337" name="Freeform 158"/>
                    <p:cNvSpPr>
                      <a:spLocks/>
                    </p:cNvSpPr>
                    <p:nvPr/>
                  </p:nvSpPr>
                  <p:spPr bwMode="auto">
                    <a:xfrm>
                      <a:off x="2158" y="2199"/>
                      <a:ext cx="263" cy="74"/>
                    </a:xfrm>
                    <a:custGeom>
                      <a:avLst/>
                      <a:gdLst>
                        <a:gd name="T0" fmla="*/ 74 w 263"/>
                        <a:gd name="T1" fmla="*/ 5 h 74"/>
                        <a:gd name="T2" fmla="*/ 0 w 263"/>
                        <a:gd name="T3" fmla="*/ 39 h 74"/>
                        <a:gd name="T4" fmla="*/ 68 w 263"/>
                        <a:gd name="T5" fmla="*/ 70 h 74"/>
                        <a:gd name="T6" fmla="*/ 139 w 263"/>
                        <a:gd name="T7" fmla="*/ 39 h 74"/>
                        <a:gd name="T8" fmla="*/ 193 w 263"/>
                        <a:gd name="T9" fmla="*/ 74 h 74"/>
                        <a:gd name="T10" fmla="*/ 263 w 263"/>
                        <a:gd name="T11" fmla="*/ 39 h 74"/>
                        <a:gd name="T12" fmla="*/ 194 w 263"/>
                        <a:gd name="T13" fmla="*/ 0 h 74"/>
                        <a:gd name="T14" fmla="*/ 128 w 263"/>
                        <a:gd name="T15" fmla="*/ 31 h 74"/>
                        <a:gd name="T16" fmla="*/ 74 w 263"/>
                        <a:gd name="T17" fmla="*/ 5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5"/>
                          </a:moveTo>
                          <a:lnTo>
                            <a:pt x="0" y="39"/>
                          </a:lnTo>
                          <a:lnTo>
                            <a:pt x="68" y="70"/>
                          </a:lnTo>
                          <a:lnTo>
                            <a:pt x="139" y="39"/>
                          </a:lnTo>
                          <a:lnTo>
                            <a:pt x="193" y="74"/>
                          </a:lnTo>
                          <a:lnTo>
                            <a:pt x="263" y="39"/>
                          </a:lnTo>
                          <a:lnTo>
                            <a:pt x="194" y="0"/>
                          </a:lnTo>
                          <a:lnTo>
                            <a:pt x="128" y="31"/>
                          </a:lnTo>
                          <a:lnTo>
                            <a:pt x="74" y="5"/>
                          </a:lnTo>
                          <a:close/>
                        </a:path>
                      </a:pathLst>
                    </a:custGeom>
                    <a:solidFill>
                      <a:srgbClr val="80FFFF"/>
                    </a:solidFill>
                    <a:ln w="0">
                      <a:solidFill>
                        <a:srgbClr val="80FFFF"/>
                      </a:solidFill>
                      <a:round/>
                      <a:headEnd/>
                      <a:tailEnd/>
                    </a:ln>
                  </p:spPr>
                  <p:txBody>
                    <a:bodyPr/>
                    <a:lstStyle/>
                    <a:p>
                      <a:pPr defTabSz="457200"/>
                      <a:endParaRPr lang="en-US" dirty="0">
                        <a:solidFill>
                          <a:prstClr val="black"/>
                        </a:solidFill>
                      </a:endParaRPr>
                    </a:p>
                  </p:txBody>
                </p:sp>
                <p:sp>
                  <p:nvSpPr>
                    <p:cNvPr id="9338" name="Freeform 282"/>
                    <p:cNvSpPr>
                      <a:spLocks/>
                    </p:cNvSpPr>
                    <p:nvPr/>
                  </p:nvSpPr>
                  <p:spPr bwMode="auto">
                    <a:xfrm>
                      <a:off x="2356"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339" name="Freeform 283"/>
                    <p:cNvSpPr>
                      <a:spLocks/>
                    </p:cNvSpPr>
                    <p:nvPr/>
                  </p:nvSpPr>
                  <p:spPr bwMode="auto">
                    <a:xfrm>
                      <a:off x="2428" y="2236"/>
                      <a:ext cx="51" cy="113"/>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340" name="Freeform 284"/>
                    <p:cNvSpPr>
                      <a:spLocks/>
                    </p:cNvSpPr>
                    <p:nvPr/>
                  </p:nvSpPr>
                  <p:spPr bwMode="auto">
                    <a:xfrm>
                      <a:off x="2479" y="2234"/>
                      <a:ext cx="72" cy="117"/>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341" name="Freeform 285"/>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close/>
                        </a:path>
                      </a:pathLst>
                    </a:custGeom>
                    <a:solidFill>
                      <a:srgbClr val="ABABAB"/>
                    </a:solidFill>
                    <a:ln w="0">
                      <a:solidFill>
                        <a:srgbClr val="ABABAB"/>
                      </a:solidFill>
                      <a:round/>
                      <a:headEnd/>
                      <a:tailEnd/>
                    </a:ln>
                  </p:spPr>
                  <p:txBody>
                    <a:bodyPr/>
                    <a:lstStyle/>
                    <a:p>
                      <a:pPr defTabSz="457200"/>
                      <a:endParaRPr lang="en-US" dirty="0">
                        <a:solidFill>
                          <a:prstClr val="black"/>
                        </a:solidFill>
                      </a:endParaRPr>
                    </a:p>
                  </p:txBody>
                </p:sp>
                <p:sp>
                  <p:nvSpPr>
                    <p:cNvPr id="9342" name="Freeform 286"/>
                    <p:cNvSpPr>
                      <a:spLocks/>
                    </p:cNvSpPr>
                    <p:nvPr/>
                  </p:nvSpPr>
                  <p:spPr bwMode="auto">
                    <a:xfrm>
                      <a:off x="2288" y="2193"/>
                      <a:ext cx="263" cy="74"/>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343" name="Freeform 287"/>
                    <p:cNvSpPr>
                      <a:spLocks/>
                    </p:cNvSpPr>
                    <p:nvPr/>
                  </p:nvSpPr>
                  <p:spPr bwMode="auto">
                    <a:xfrm>
                      <a:off x="2156" y="2234"/>
                      <a:ext cx="72" cy="117"/>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344" name="Freeform 288"/>
                    <p:cNvSpPr>
                      <a:spLocks/>
                    </p:cNvSpPr>
                    <p:nvPr/>
                  </p:nvSpPr>
                  <p:spPr bwMode="auto">
                    <a:xfrm>
                      <a:off x="2228" y="2234"/>
                      <a:ext cx="71" cy="117"/>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345" name="Freeform 289"/>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pPr defTabSz="457200"/>
                      <a:endParaRPr lang="en-US" dirty="0">
                        <a:solidFill>
                          <a:prstClr val="black"/>
                        </a:solidFill>
                      </a:endParaRPr>
                    </a:p>
                  </p:txBody>
                </p:sp>
                <p:sp>
                  <p:nvSpPr>
                    <p:cNvPr id="9346" name="Freeform 290"/>
                    <p:cNvSpPr>
                      <a:spLocks/>
                    </p:cNvSpPr>
                    <p:nvPr/>
                  </p:nvSpPr>
                  <p:spPr bwMode="auto">
                    <a:xfrm>
                      <a:off x="2158" y="2193"/>
                      <a:ext cx="263" cy="74"/>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pPr defTabSz="457200"/>
                      <a:endParaRPr lang="en-US" dirty="0">
                        <a:solidFill>
                          <a:prstClr val="black"/>
                        </a:solidFill>
                      </a:endParaRPr>
                    </a:p>
                  </p:txBody>
                </p:sp>
                <p:sp>
                  <p:nvSpPr>
                    <p:cNvPr id="9347" name="Freeform 291"/>
                    <p:cNvSpPr>
                      <a:spLocks/>
                    </p:cNvSpPr>
                    <p:nvPr/>
                  </p:nvSpPr>
                  <p:spPr bwMode="auto">
                    <a:xfrm>
                      <a:off x="2291" y="2239"/>
                      <a:ext cx="73" cy="117"/>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grpSp>
            </p:grpSp>
            <p:grpSp>
              <p:nvGrpSpPr>
                <p:cNvPr id="13" name="Group 431"/>
                <p:cNvGrpSpPr>
                  <a:grpSpLocks/>
                </p:cNvGrpSpPr>
                <p:nvPr/>
              </p:nvGrpSpPr>
              <p:grpSpPr bwMode="auto">
                <a:xfrm>
                  <a:off x="125" y="1478"/>
                  <a:ext cx="3822" cy="2386"/>
                  <a:chOff x="125" y="1478"/>
                  <a:chExt cx="3822" cy="2386"/>
                </a:xfrm>
              </p:grpSpPr>
              <p:grpSp>
                <p:nvGrpSpPr>
                  <p:cNvPr id="14" name="Group 430"/>
                  <p:cNvGrpSpPr>
                    <a:grpSpLocks/>
                  </p:cNvGrpSpPr>
                  <p:nvPr/>
                </p:nvGrpSpPr>
                <p:grpSpPr bwMode="auto">
                  <a:xfrm>
                    <a:off x="125" y="2742"/>
                    <a:ext cx="1586" cy="1122"/>
                    <a:chOff x="125" y="2742"/>
                    <a:chExt cx="1586" cy="1122"/>
                  </a:xfrm>
                </p:grpSpPr>
                <p:sp>
                  <p:nvSpPr>
                    <p:cNvPr id="9258" name="Text Box 6"/>
                    <p:cNvSpPr txBox="1">
                      <a:spLocks noChangeArrowheads="1"/>
                    </p:cNvSpPr>
                    <p:nvPr/>
                  </p:nvSpPr>
                  <p:spPr bwMode="auto">
                    <a:xfrm>
                      <a:off x="125" y="3514"/>
                      <a:ext cx="1048" cy="301"/>
                    </a:xfrm>
                    <a:prstGeom prst="rect">
                      <a:avLst/>
                    </a:prstGeom>
                    <a:noFill/>
                    <a:ln w="9525">
                      <a:noFill/>
                      <a:miter lim="800000"/>
                      <a:headEnd/>
                      <a:tailEnd/>
                    </a:ln>
                  </p:spPr>
                  <p:txBody>
                    <a:bodyPr wrap="none">
                      <a:spAutoFit/>
                    </a:bodyPr>
                    <a:lstStyle/>
                    <a:p>
                      <a:pPr algn="ctr" defTabSz="457200" eaLnBrk="0" hangingPunct="0"/>
                      <a:r>
                        <a:rPr lang="en-US" sz="1200" dirty="0">
                          <a:solidFill>
                            <a:srgbClr val="000000"/>
                          </a:solidFill>
                          <a:latin typeface="Arial" pitchFamily="34" charset="0"/>
                          <a:cs typeface="Arial" pitchFamily="34" charset="0"/>
                        </a:rPr>
                        <a:t>Enhanced capabilities</a:t>
                      </a:r>
                    </a:p>
                    <a:p>
                      <a:pPr algn="ctr" defTabSz="457200" eaLnBrk="0" hangingPunct="0"/>
                      <a:r>
                        <a:rPr lang="en-US" sz="1200" dirty="0">
                          <a:solidFill>
                            <a:srgbClr val="000000"/>
                          </a:solidFill>
                          <a:latin typeface="Arial" pitchFamily="34" charset="0"/>
                          <a:cs typeface="Arial" pitchFamily="34" charset="0"/>
                        </a:rPr>
                        <a:t>in existing Halls</a:t>
                      </a:r>
                    </a:p>
                  </p:txBody>
                </p:sp>
                <p:sp>
                  <p:nvSpPr>
                    <p:cNvPr id="9259" name="Line 11"/>
                    <p:cNvSpPr>
                      <a:spLocks noChangeShapeType="1"/>
                    </p:cNvSpPr>
                    <p:nvPr/>
                  </p:nvSpPr>
                  <p:spPr bwMode="auto">
                    <a:xfrm flipV="1">
                      <a:off x="832" y="3081"/>
                      <a:ext cx="870" cy="380"/>
                    </a:xfrm>
                    <a:prstGeom prst="line">
                      <a:avLst/>
                    </a:prstGeom>
                    <a:noFill/>
                    <a:ln w="11113">
                      <a:solidFill>
                        <a:srgbClr val="FF0000"/>
                      </a:solidFill>
                      <a:round/>
                      <a:headEnd/>
                      <a:tailEnd/>
                    </a:ln>
                  </p:spPr>
                  <p:txBody>
                    <a:bodyPr/>
                    <a:lstStyle/>
                    <a:p>
                      <a:pPr defTabSz="457200"/>
                      <a:endParaRPr lang="en-US" dirty="0">
                        <a:solidFill>
                          <a:prstClr val="black"/>
                        </a:solidFill>
                      </a:endParaRPr>
                    </a:p>
                  </p:txBody>
                </p:sp>
                <p:sp>
                  <p:nvSpPr>
                    <p:cNvPr id="9260" name="Freeform 12"/>
                    <p:cNvSpPr>
                      <a:spLocks/>
                    </p:cNvSpPr>
                    <p:nvPr/>
                  </p:nvSpPr>
                  <p:spPr bwMode="auto">
                    <a:xfrm>
                      <a:off x="1295" y="3079"/>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pPr defTabSz="457200"/>
                      <a:endParaRPr lang="en-US" dirty="0">
                        <a:solidFill>
                          <a:prstClr val="black"/>
                        </a:solidFill>
                      </a:endParaRPr>
                    </a:p>
                  </p:txBody>
                </p:sp>
                <p:sp>
                  <p:nvSpPr>
                    <p:cNvPr id="9261" name="Freeform 150"/>
                    <p:cNvSpPr>
                      <a:spLocks/>
                    </p:cNvSpPr>
                    <p:nvPr/>
                  </p:nvSpPr>
                  <p:spPr bwMode="auto">
                    <a:xfrm>
                      <a:off x="550" y="3066"/>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pPr defTabSz="457200"/>
                      <a:endParaRPr lang="en-US" dirty="0">
                        <a:solidFill>
                          <a:prstClr val="black"/>
                        </a:solidFill>
                      </a:endParaRPr>
                    </a:p>
                  </p:txBody>
                </p:sp>
                <p:sp>
                  <p:nvSpPr>
                    <p:cNvPr id="9262" name="Freeform 151"/>
                    <p:cNvSpPr>
                      <a:spLocks/>
                    </p:cNvSpPr>
                    <p:nvPr/>
                  </p:nvSpPr>
                  <p:spPr bwMode="auto">
                    <a:xfrm>
                      <a:off x="782" y="3391"/>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pPr defTabSz="457200"/>
                      <a:endParaRPr lang="en-US" dirty="0">
                        <a:solidFill>
                          <a:prstClr val="black"/>
                        </a:solidFill>
                      </a:endParaRPr>
                    </a:p>
                  </p:txBody>
                </p:sp>
                <p:sp>
                  <p:nvSpPr>
                    <p:cNvPr id="9263" name="Freeform 152"/>
                    <p:cNvSpPr>
                      <a:spLocks/>
                    </p:cNvSpPr>
                    <p:nvPr/>
                  </p:nvSpPr>
                  <p:spPr bwMode="auto">
                    <a:xfrm>
                      <a:off x="1234" y="3695"/>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pPr defTabSz="457200"/>
                      <a:endParaRPr lang="en-US" dirty="0">
                        <a:solidFill>
                          <a:prstClr val="black"/>
                        </a:solidFill>
                      </a:endParaRPr>
                    </a:p>
                  </p:txBody>
                </p:sp>
                <p:sp>
                  <p:nvSpPr>
                    <p:cNvPr id="9264"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65"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266"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267"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pPr defTabSz="457200"/>
                      <a:endParaRPr lang="en-US" dirty="0">
                        <a:solidFill>
                          <a:prstClr val="black"/>
                        </a:solidFill>
                      </a:endParaRPr>
                    </a:p>
                  </p:txBody>
                </p:sp>
                <p:sp>
                  <p:nvSpPr>
                    <p:cNvPr id="9268"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pPr defTabSz="457200"/>
                      <a:endParaRPr lang="en-US" dirty="0">
                        <a:solidFill>
                          <a:prstClr val="black"/>
                        </a:solidFill>
                      </a:endParaRPr>
                    </a:p>
                  </p:txBody>
                </p:sp>
                <p:sp>
                  <p:nvSpPr>
                    <p:cNvPr id="9269"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pPr defTabSz="457200"/>
                      <a:endParaRPr lang="en-US" dirty="0">
                        <a:solidFill>
                          <a:prstClr val="black"/>
                        </a:solidFill>
                      </a:endParaRPr>
                    </a:p>
                  </p:txBody>
                </p:sp>
                <p:sp>
                  <p:nvSpPr>
                    <p:cNvPr id="9270"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pPr defTabSz="457200"/>
                      <a:endParaRPr lang="en-US" dirty="0">
                        <a:solidFill>
                          <a:prstClr val="black"/>
                        </a:solidFill>
                      </a:endParaRPr>
                    </a:p>
                  </p:txBody>
                </p:sp>
                <p:sp>
                  <p:nvSpPr>
                    <p:cNvPr id="9271"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pPr defTabSz="457200"/>
                      <a:endParaRPr lang="en-US" dirty="0">
                        <a:solidFill>
                          <a:prstClr val="black"/>
                        </a:solidFill>
                      </a:endParaRPr>
                    </a:p>
                  </p:txBody>
                </p:sp>
                <p:sp>
                  <p:nvSpPr>
                    <p:cNvPr id="9272"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273"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pPr defTabSz="457200"/>
                      <a:endParaRPr lang="en-US" dirty="0">
                        <a:solidFill>
                          <a:prstClr val="black"/>
                        </a:solidFill>
                      </a:endParaRPr>
                    </a:p>
                  </p:txBody>
                </p:sp>
                <p:sp>
                  <p:nvSpPr>
                    <p:cNvPr id="9274"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75"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76"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277"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278"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pPr defTabSz="457200"/>
                      <a:endParaRPr lang="en-US" dirty="0">
                        <a:solidFill>
                          <a:prstClr val="black"/>
                        </a:solidFill>
                      </a:endParaRPr>
                    </a:p>
                  </p:txBody>
                </p:sp>
                <p:sp>
                  <p:nvSpPr>
                    <p:cNvPr id="9279"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pPr defTabSz="457200"/>
                      <a:endParaRPr lang="en-US" dirty="0">
                        <a:solidFill>
                          <a:prstClr val="black"/>
                        </a:solidFill>
                      </a:endParaRPr>
                    </a:p>
                  </p:txBody>
                </p:sp>
                <p:sp>
                  <p:nvSpPr>
                    <p:cNvPr id="9280"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281"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pPr defTabSz="457200"/>
                      <a:endParaRPr lang="en-US" dirty="0">
                        <a:solidFill>
                          <a:prstClr val="black"/>
                        </a:solidFill>
                      </a:endParaRPr>
                    </a:p>
                  </p:txBody>
                </p:sp>
                <p:sp>
                  <p:nvSpPr>
                    <p:cNvPr id="9282"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pPr defTabSz="457200"/>
                      <a:endParaRPr lang="en-US" dirty="0">
                        <a:solidFill>
                          <a:prstClr val="black"/>
                        </a:solidFill>
                      </a:endParaRPr>
                    </a:p>
                  </p:txBody>
                </p:sp>
                <p:sp>
                  <p:nvSpPr>
                    <p:cNvPr id="9283"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pPr defTabSz="457200"/>
                      <a:endParaRPr lang="en-US" dirty="0">
                        <a:solidFill>
                          <a:prstClr val="black"/>
                        </a:solidFill>
                      </a:endParaRPr>
                    </a:p>
                  </p:txBody>
                </p:sp>
                <p:sp>
                  <p:nvSpPr>
                    <p:cNvPr id="9284"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pPr defTabSz="457200"/>
                      <a:endParaRPr lang="en-US" dirty="0">
                        <a:solidFill>
                          <a:prstClr val="black"/>
                        </a:solidFill>
                      </a:endParaRPr>
                    </a:p>
                  </p:txBody>
                </p:sp>
                <p:sp>
                  <p:nvSpPr>
                    <p:cNvPr id="9285"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pPr defTabSz="457200"/>
                      <a:endParaRPr lang="en-US" dirty="0">
                        <a:solidFill>
                          <a:prstClr val="black"/>
                        </a:solidFill>
                      </a:endParaRPr>
                    </a:p>
                  </p:txBody>
                </p:sp>
                <p:sp>
                  <p:nvSpPr>
                    <p:cNvPr id="9286"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pPr defTabSz="457200"/>
                      <a:endParaRPr lang="en-US" dirty="0">
                        <a:solidFill>
                          <a:prstClr val="black"/>
                        </a:solidFill>
                      </a:endParaRPr>
                    </a:p>
                  </p:txBody>
                </p:sp>
                <p:sp>
                  <p:nvSpPr>
                    <p:cNvPr id="9287"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288"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289"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pPr defTabSz="457200"/>
                      <a:endParaRPr lang="en-US" dirty="0">
                        <a:solidFill>
                          <a:prstClr val="black"/>
                        </a:solidFill>
                      </a:endParaRPr>
                    </a:p>
                  </p:txBody>
                </p:sp>
                <p:sp>
                  <p:nvSpPr>
                    <p:cNvPr id="9290"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pPr defTabSz="457200"/>
                      <a:endParaRPr lang="en-US" dirty="0">
                        <a:solidFill>
                          <a:prstClr val="black"/>
                        </a:solidFill>
                      </a:endParaRPr>
                    </a:p>
                  </p:txBody>
                </p:sp>
                <p:sp>
                  <p:nvSpPr>
                    <p:cNvPr id="9291"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pPr defTabSz="457200"/>
                      <a:endParaRPr lang="en-US" dirty="0">
                        <a:solidFill>
                          <a:prstClr val="black"/>
                        </a:solidFill>
                      </a:endParaRPr>
                    </a:p>
                  </p:txBody>
                </p:sp>
                <p:sp>
                  <p:nvSpPr>
                    <p:cNvPr id="9292"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pPr defTabSz="457200"/>
                      <a:endParaRPr lang="en-US" dirty="0">
                        <a:solidFill>
                          <a:prstClr val="black"/>
                        </a:solidFill>
                      </a:endParaRPr>
                    </a:p>
                  </p:txBody>
                </p:sp>
                <p:sp>
                  <p:nvSpPr>
                    <p:cNvPr id="9293"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pPr defTabSz="457200"/>
                      <a:endParaRPr lang="en-US" dirty="0">
                        <a:solidFill>
                          <a:prstClr val="black"/>
                        </a:solidFill>
                      </a:endParaRPr>
                    </a:p>
                  </p:txBody>
                </p:sp>
                <p:sp>
                  <p:nvSpPr>
                    <p:cNvPr id="9294"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pPr defTabSz="457200"/>
                      <a:endParaRPr lang="en-US" dirty="0">
                        <a:solidFill>
                          <a:prstClr val="black"/>
                        </a:solidFill>
                      </a:endParaRPr>
                    </a:p>
                  </p:txBody>
                </p:sp>
                <p:sp>
                  <p:nvSpPr>
                    <p:cNvPr id="9295"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pPr defTabSz="457200"/>
                      <a:endParaRPr lang="en-US" dirty="0">
                        <a:solidFill>
                          <a:prstClr val="black"/>
                        </a:solidFill>
                      </a:endParaRPr>
                    </a:p>
                  </p:txBody>
                </p:sp>
                <p:sp>
                  <p:nvSpPr>
                    <p:cNvPr id="9296"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pPr defTabSz="457200"/>
                      <a:endParaRPr lang="en-US" dirty="0">
                        <a:solidFill>
                          <a:prstClr val="black"/>
                        </a:solidFill>
                      </a:endParaRPr>
                    </a:p>
                  </p:txBody>
                </p:sp>
                <p:sp>
                  <p:nvSpPr>
                    <p:cNvPr id="9297"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98"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299"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300"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01"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pPr defTabSz="457200"/>
                      <a:endParaRPr lang="en-US" dirty="0">
                        <a:solidFill>
                          <a:prstClr val="black"/>
                        </a:solidFill>
                      </a:endParaRPr>
                    </a:p>
                  </p:txBody>
                </p:sp>
                <p:sp>
                  <p:nvSpPr>
                    <p:cNvPr id="9302"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pPr defTabSz="457200"/>
                      <a:endParaRPr lang="en-US" dirty="0">
                        <a:solidFill>
                          <a:prstClr val="black"/>
                        </a:solidFill>
                      </a:endParaRPr>
                    </a:p>
                  </p:txBody>
                </p:sp>
                <p:sp>
                  <p:nvSpPr>
                    <p:cNvPr id="9303"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pPr defTabSz="457200"/>
                      <a:endParaRPr lang="en-US" dirty="0">
                        <a:solidFill>
                          <a:prstClr val="black"/>
                        </a:solidFill>
                      </a:endParaRPr>
                    </a:p>
                  </p:txBody>
                </p:sp>
                <p:sp>
                  <p:nvSpPr>
                    <p:cNvPr id="9304"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pPr defTabSz="457200"/>
                      <a:endParaRPr lang="en-US" dirty="0">
                        <a:solidFill>
                          <a:prstClr val="black"/>
                        </a:solidFill>
                      </a:endParaRPr>
                    </a:p>
                  </p:txBody>
                </p:sp>
                <p:sp>
                  <p:nvSpPr>
                    <p:cNvPr id="9305"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pPr defTabSz="457200"/>
                      <a:endParaRPr lang="en-US" dirty="0">
                        <a:solidFill>
                          <a:prstClr val="black"/>
                        </a:solidFill>
                      </a:endParaRPr>
                    </a:p>
                  </p:txBody>
                </p:sp>
                <p:sp>
                  <p:nvSpPr>
                    <p:cNvPr id="9306"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pPr defTabSz="457200"/>
                      <a:endParaRPr lang="en-US" dirty="0">
                        <a:solidFill>
                          <a:prstClr val="black"/>
                        </a:solidFill>
                      </a:endParaRPr>
                    </a:p>
                  </p:txBody>
                </p:sp>
                <p:sp>
                  <p:nvSpPr>
                    <p:cNvPr id="9307"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308"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pPr defTabSz="457200"/>
                      <a:endParaRPr lang="en-US" dirty="0">
                        <a:solidFill>
                          <a:prstClr val="black"/>
                        </a:solidFill>
                      </a:endParaRPr>
                    </a:p>
                  </p:txBody>
                </p:sp>
                <p:sp>
                  <p:nvSpPr>
                    <p:cNvPr id="9309"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10"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pPr defTabSz="457200"/>
                      <a:endParaRPr lang="en-US" dirty="0">
                        <a:solidFill>
                          <a:prstClr val="black"/>
                        </a:solidFill>
                      </a:endParaRPr>
                    </a:p>
                  </p:txBody>
                </p:sp>
                <p:sp>
                  <p:nvSpPr>
                    <p:cNvPr id="9311"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pPr defTabSz="457200"/>
                      <a:endParaRPr lang="en-US" dirty="0">
                        <a:solidFill>
                          <a:prstClr val="black"/>
                        </a:solidFill>
                      </a:endParaRPr>
                    </a:p>
                  </p:txBody>
                </p:sp>
                <p:sp>
                  <p:nvSpPr>
                    <p:cNvPr id="9312"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pPr defTabSz="457200"/>
                      <a:endParaRPr lang="en-US" dirty="0">
                        <a:solidFill>
                          <a:prstClr val="black"/>
                        </a:solidFill>
                      </a:endParaRPr>
                    </a:p>
                  </p:txBody>
                </p:sp>
                <p:sp>
                  <p:nvSpPr>
                    <p:cNvPr id="9313"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pPr defTabSz="457200"/>
                      <a:endParaRPr lang="en-US" dirty="0">
                        <a:solidFill>
                          <a:prstClr val="black"/>
                        </a:solidFill>
                      </a:endParaRPr>
                    </a:p>
                  </p:txBody>
                </p:sp>
                <p:sp>
                  <p:nvSpPr>
                    <p:cNvPr id="9314"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pPr defTabSz="457200"/>
                      <a:endParaRPr lang="en-US" dirty="0">
                        <a:solidFill>
                          <a:prstClr val="black"/>
                        </a:solidFill>
                      </a:endParaRPr>
                    </a:p>
                  </p:txBody>
                </p:sp>
                <p:sp>
                  <p:nvSpPr>
                    <p:cNvPr id="9315"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pPr defTabSz="457200"/>
                      <a:endParaRPr lang="en-US" dirty="0">
                        <a:solidFill>
                          <a:prstClr val="black"/>
                        </a:solidFill>
                      </a:endParaRPr>
                    </a:p>
                  </p:txBody>
                </p:sp>
                <p:sp>
                  <p:nvSpPr>
                    <p:cNvPr id="9316"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pPr defTabSz="457200"/>
                      <a:endParaRPr lang="en-US" dirty="0">
                        <a:solidFill>
                          <a:prstClr val="black"/>
                        </a:solidFill>
                      </a:endParaRPr>
                    </a:p>
                  </p:txBody>
                </p:sp>
                <p:sp>
                  <p:nvSpPr>
                    <p:cNvPr id="9317"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pPr defTabSz="457200"/>
                      <a:endParaRPr lang="en-US" dirty="0">
                        <a:solidFill>
                          <a:prstClr val="black"/>
                        </a:solidFill>
                      </a:endParaRPr>
                    </a:p>
                  </p:txBody>
                </p:sp>
                <p:sp>
                  <p:nvSpPr>
                    <p:cNvPr id="9318"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pPr defTabSz="457200"/>
                      <a:endParaRPr lang="en-US" dirty="0">
                        <a:solidFill>
                          <a:prstClr val="black"/>
                        </a:solidFill>
                      </a:endParaRPr>
                    </a:p>
                  </p:txBody>
                </p:sp>
                <p:sp>
                  <p:nvSpPr>
                    <p:cNvPr id="9319"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sp>
                  <p:nvSpPr>
                    <p:cNvPr id="9320"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pPr defTabSz="457200"/>
                      <a:endParaRPr lang="en-US" dirty="0">
                        <a:solidFill>
                          <a:prstClr val="black"/>
                        </a:solidFill>
                      </a:endParaRPr>
                    </a:p>
                  </p:txBody>
                </p:sp>
                <p:sp>
                  <p:nvSpPr>
                    <p:cNvPr id="9321"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pPr defTabSz="457200"/>
                      <a:endParaRPr lang="en-US" dirty="0">
                        <a:solidFill>
                          <a:prstClr val="black"/>
                        </a:solidFill>
                      </a:endParaRPr>
                    </a:p>
                  </p:txBody>
                </p:sp>
                <p:sp>
                  <p:nvSpPr>
                    <p:cNvPr id="9322"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pPr defTabSz="457200"/>
                      <a:endParaRPr lang="en-US" dirty="0">
                        <a:solidFill>
                          <a:prstClr val="black"/>
                        </a:solidFill>
                      </a:endParaRPr>
                    </a:p>
                  </p:txBody>
                </p:sp>
                <p:sp>
                  <p:nvSpPr>
                    <p:cNvPr id="9323"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pPr defTabSz="457200"/>
                      <a:endParaRPr lang="en-US" dirty="0">
                        <a:solidFill>
                          <a:prstClr val="black"/>
                        </a:solidFill>
                      </a:endParaRPr>
                    </a:p>
                  </p:txBody>
                </p:sp>
                <p:sp>
                  <p:nvSpPr>
                    <p:cNvPr id="9324"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pPr defTabSz="457200"/>
                      <a:endParaRPr lang="en-US" dirty="0">
                        <a:solidFill>
                          <a:prstClr val="black"/>
                        </a:solidFill>
                      </a:endParaRPr>
                    </a:p>
                  </p:txBody>
                </p:sp>
                <p:sp>
                  <p:nvSpPr>
                    <p:cNvPr id="9325"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pPr defTabSz="457200"/>
                      <a:endParaRPr lang="en-US" dirty="0">
                        <a:solidFill>
                          <a:prstClr val="black"/>
                        </a:solidFill>
                      </a:endParaRPr>
                    </a:p>
                  </p:txBody>
                </p:sp>
                <p:sp>
                  <p:nvSpPr>
                    <p:cNvPr id="9326"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pPr defTabSz="457200"/>
                      <a:endParaRPr lang="en-US" dirty="0">
                        <a:solidFill>
                          <a:prstClr val="black"/>
                        </a:solidFill>
                      </a:endParaRPr>
                    </a:p>
                  </p:txBody>
                </p:sp>
                <p:sp>
                  <p:nvSpPr>
                    <p:cNvPr id="9327"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pPr defTabSz="457200"/>
                      <a:endParaRPr lang="en-US" dirty="0">
                        <a:solidFill>
                          <a:prstClr val="black"/>
                        </a:solidFill>
                      </a:endParaRPr>
                    </a:p>
                  </p:txBody>
                </p:sp>
                <p:sp>
                  <p:nvSpPr>
                    <p:cNvPr id="9328"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pPr defTabSz="457200"/>
                      <a:endParaRPr lang="en-US" dirty="0">
                        <a:solidFill>
                          <a:prstClr val="black"/>
                        </a:solidFill>
                      </a:endParaRPr>
                    </a:p>
                  </p:txBody>
                </p:sp>
                <p:sp>
                  <p:nvSpPr>
                    <p:cNvPr id="9329"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pPr defTabSz="457200"/>
                      <a:endParaRPr lang="en-US" dirty="0">
                        <a:solidFill>
                          <a:prstClr val="black"/>
                        </a:solidFill>
                      </a:endParaRPr>
                    </a:p>
                  </p:txBody>
                </p:sp>
                <p:sp>
                  <p:nvSpPr>
                    <p:cNvPr id="9330"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pPr defTabSz="457200"/>
                      <a:endParaRPr lang="en-US" dirty="0">
                        <a:solidFill>
                          <a:prstClr val="black"/>
                        </a:solidFill>
                      </a:endParaRPr>
                    </a:p>
                  </p:txBody>
                </p:sp>
              </p:grpSp>
              <p:grpSp>
                <p:nvGrpSpPr>
                  <p:cNvPr id="15" name="Group 422"/>
                  <p:cNvGrpSpPr>
                    <a:grpSpLocks/>
                  </p:cNvGrpSpPr>
                  <p:nvPr/>
                </p:nvGrpSpPr>
                <p:grpSpPr bwMode="auto">
                  <a:xfrm>
                    <a:off x="1597" y="1478"/>
                    <a:ext cx="864" cy="457"/>
                    <a:chOff x="1636" y="1430"/>
                    <a:chExt cx="864" cy="457"/>
                  </a:xfrm>
                </p:grpSpPr>
                <p:sp>
                  <p:nvSpPr>
                    <p:cNvPr id="9255" name="Freeform 375"/>
                    <p:cNvSpPr>
                      <a:spLocks/>
                    </p:cNvSpPr>
                    <p:nvPr/>
                  </p:nvSpPr>
                  <p:spPr bwMode="auto">
                    <a:xfrm>
                      <a:off x="2195" y="1702"/>
                      <a:ext cx="152" cy="168"/>
                    </a:xfrm>
                    <a:custGeom>
                      <a:avLst/>
                      <a:gdLst>
                        <a:gd name="T0" fmla="*/ 0 w 152"/>
                        <a:gd name="T1" fmla="*/ 0 h 168"/>
                        <a:gd name="T2" fmla="*/ 0 w 152"/>
                        <a:gd name="T3" fmla="*/ 3 h 168"/>
                        <a:gd name="T4" fmla="*/ 0 w 152"/>
                        <a:gd name="T5" fmla="*/ 15 h 168"/>
                        <a:gd name="T6" fmla="*/ 2 w 152"/>
                        <a:gd name="T7" fmla="*/ 33 h 168"/>
                        <a:gd name="T8" fmla="*/ 5 w 152"/>
                        <a:gd name="T9" fmla="*/ 53 h 168"/>
                        <a:gd name="T10" fmla="*/ 13 w 152"/>
                        <a:gd name="T11" fmla="*/ 76 h 168"/>
                        <a:gd name="T12" fmla="*/ 24 w 152"/>
                        <a:gd name="T13" fmla="*/ 100 h 168"/>
                        <a:gd name="T14" fmla="*/ 39 w 152"/>
                        <a:gd name="T15" fmla="*/ 120 h 168"/>
                        <a:gd name="T16" fmla="*/ 59 w 152"/>
                        <a:gd name="T17" fmla="*/ 139 h 168"/>
                        <a:gd name="T18" fmla="*/ 85 w 152"/>
                        <a:gd name="T19" fmla="*/ 150 h 168"/>
                        <a:gd name="T20" fmla="*/ 78 w 152"/>
                        <a:gd name="T21" fmla="*/ 165 h 168"/>
                        <a:gd name="T22" fmla="*/ 152 w 152"/>
                        <a:gd name="T23" fmla="*/ 168 h 168"/>
                        <a:gd name="T24" fmla="*/ 124 w 152"/>
                        <a:gd name="T25" fmla="*/ 98 h 168"/>
                        <a:gd name="T26" fmla="*/ 115 w 152"/>
                        <a:gd name="T27" fmla="*/ 115 h 168"/>
                        <a:gd name="T28" fmla="*/ 111 w 152"/>
                        <a:gd name="T29" fmla="*/ 115 h 168"/>
                        <a:gd name="T30" fmla="*/ 106 w 152"/>
                        <a:gd name="T31" fmla="*/ 117 h 168"/>
                        <a:gd name="T32" fmla="*/ 96 w 152"/>
                        <a:gd name="T33" fmla="*/ 115 h 168"/>
                        <a:gd name="T34" fmla="*/ 83 w 152"/>
                        <a:gd name="T35" fmla="*/ 111 h 168"/>
                        <a:gd name="T36" fmla="*/ 68 w 152"/>
                        <a:gd name="T37" fmla="*/ 104 h 168"/>
                        <a:gd name="T38" fmla="*/ 52 w 152"/>
                        <a:gd name="T39" fmla="*/ 89 h 168"/>
                        <a:gd name="T40" fmla="*/ 35 w 152"/>
                        <a:gd name="T41" fmla="*/ 68 h 168"/>
                        <a:gd name="T42" fmla="*/ 16 w 152"/>
                        <a:gd name="T43" fmla="*/ 39 h 168"/>
                        <a:gd name="T44" fmla="*/ 0 w 152"/>
                        <a:gd name="T45" fmla="*/ 0 h 16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2"/>
                        <a:gd name="T70" fmla="*/ 0 h 168"/>
                        <a:gd name="T71" fmla="*/ 152 w 152"/>
                        <a:gd name="T72" fmla="*/ 168 h 16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2" h="168">
                          <a:moveTo>
                            <a:pt x="0" y="0"/>
                          </a:moveTo>
                          <a:lnTo>
                            <a:pt x="0" y="3"/>
                          </a:lnTo>
                          <a:lnTo>
                            <a:pt x="0" y="15"/>
                          </a:lnTo>
                          <a:lnTo>
                            <a:pt x="2" y="33"/>
                          </a:lnTo>
                          <a:lnTo>
                            <a:pt x="5" y="53"/>
                          </a:lnTo>
                          <a:lnTo>
                            <a:pt x="13" y="76"/>
                          </a:lnTo>
                          <a:lnTo>
                            <a:pt x="24" y="100"/>
                          </a:lnTo>
                          <a:lnTo>
                            <a:pt x="39" y="120"/>
                          </a:lnTo>
                          <a:lnTo>
                            <a:pt x="59" y="139"/>
                          </a:lnTo>
                          <a:lnTo>
                            <a:pt x="85" y="150"/>
                          </a:lnTo>
                          <a:lnTo>
                            <a:pt x="78" y="165"/>
                          </a:lnTo>
                          <a:lnTo>
                            <a:pt x="152" y="168"/>
                          </a:lnTo>
                          <a:lnTo>
                            <a:pt x="124" y="98"/>
                          </a:lnTo>
                          <a:lnTo>
                            <a:pt x="115" y="115"/>
                          </a:lnTo>
                          <a:lnTo>
                            <a:pt x="111" y="115"/>
                          </a:lnTo>
                          <a:lnTo>
                            <a:pt x="106" y="117"/>
                          </a:lnTo>
                          <a:lnTo>
                            <a:pt x="96" y="115"/>
                          </a:lnTo>
                          <a:lnTo>
                            <a:pt x="83" y="111"/>
                          </a:lnTo>
                          <a:lnTo>
                            <a:pt x="68" y="104"/>
                          </a:lnTo>
                          <a:lnTo>
                            <a:pt x="52" y="89"/>
                          </a:lnTo>
                          <a:lnTo>
                            <a:pt x="35" y="68"/>
                          </a:lnTo>
                          <a:lnTo>
                            <a:pt x="16" y="39"/>
                          </a:lnTo>
                          <a:lnTo>
                            <a:pt x="0" y="0"/>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256" name="Freeform 376"/>
                    <p:cNvSpPr>
                      <a:spLocks/>
                    </p:cNvSpPr>
                    <p:nvPr/>
                  </p:nvSpPr>
                  <p:spPr bwMode="auto">
                    <a:xfrm>
                      <a:off x="2199" y="1711"/>
                      <a:ext cx="144" cy="176"/>
                    </a:xfrm>
                    <a:custGeom>
                      <a:avLst/>
                      <a:gdLst>
                        <a:gd name="T0" fmla="*/ 0 w 144"/>
                        <a:gd name="T1" fmla="*/ 0 h 176"/>
                        <a:gd name="T2" fmla="*/ 0 w 144"/>
                        <a:gd name="T3" fmla="*/ 4 h 176"/>
                        <a:gd name="T4" fmla="*/ 0 w 144"/>
                        <a:gd name="T5" fmla="*/ 17 h 176"/>
                        <a:gd name="T6" fmla="*/ 0 w 144"/>
                        <a:gd name="T7" fmla="*/ 33 h 176"/>
                        <a:gd name="T8" fmla="*/ 3 w 144"/>
                        <a:gd name="T9" fmla="*/ 56 h 176"/>
                        <a:gd name="T10" fmla="*/ 11 w 144"/>
                        <a:gd name="T11" fmla="*/ 78 h 176"/>
                        <a:gd name="T12" fmla="*/ 20 w 144"/>
                        <a:gd name="T13" fmla="*/ 102 h 176"/>
                        <a:gd name="T14" fmla="*/ 35 w 144"/>
                        <a:gd name="T15" fmla="*/ 122 h 176"/>
                        <a:gd name="T16" fmla="*/ 53 w 144"/>
                        <a:gd name="T17" fmla="*/ 141 h 176"/>
                        <a:gd name="T18" fmla="*/ 79 w 144"/>
                        <a:gd name="T19" fmla="*/ 156 h 176"/>
                        <a:gd name="T20" fmla="*/ 72 w 144"/>
                        <a:gd name="T21" fmla="*/ 169 h 176"/>
                        <a:gd name="T22" fmla="*/ 144 w 144"/>
                        <a:gd name="T23" fmla="*/ 176 h 176"/>
                        <a:gd name="T24" fmla="*/ 118 w 144"/>
                        <a:gd name="T25" fmla="*/ 102 h 176"/>
                        <a:gd name="T26" fmla="*/ 109 w 144"/>
                        <a:gd name="T27" fmla="*/ 121 h 176"/>
                        <a:gd name="T28" fmla="*/ 107 w 144"/>
                        <a:gd name="T29" fmla="*/ 121 h 176"/>
                        <a:gd name="T30" fmla="*/ 100 w 144"/>
                        <a:gd name="T31" fmla="*/ 121 h 176"/>
                        <a:gd name="T32" fmla="*/ 90 w 144"/>
                        <a:gd name="T33" fmla="*/ 119 h 176"/>
                        <a:gd name="T34" fmla="*/ 79 w 144"/>
                        <a:gd name="T35" fmla="*/ 115 h 176"/>
                        <a:gd name="T36" fmla="*/ 64 w 144"/>
                        <a:gd name="T37" fmla="*/ 106 h 176"/>
                        <a:gd name="T38" fmla="*/ 48 w 144"/>
                        <a:gd name="T39" fmla="*/ 93 h 176"/>
                        <a:gd name="T40" fmla="*/ 31 w 144"/>
                        <a:gd name="T41" fmla="*/ 70 h 176"/>
                        <a:gd name="T42" fmla="*/ 14 w 144"/>
                        <a:gd name="T43" fmla="*/ 41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57" name="Text Box 414"/>
                    <p:cNvSpPr txBox="1">
                      <a:spLocks noChangeArrowheads="1"/>
                    </p:cNvSpPr>
                    <p:nvPr/>
                  </p:nvSpPr>
                  <p:spPr bwMode="auto">
                    <a:xfrm>
                      <a:off x="1636" y="1430"/>
                      <a:ext cx="864" cy="301"/>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5 cryomodules</a:t>
                      </a:r>
                    </a:p>
                  </p:txBody>
                </p:sp>
              </p:grpSp>
              <p:grpSp>
                <p:nvGrpSpPr>
                  <p:cNvPr id="16" name="Group 420"/>
                  <p:cNvGrpSpPr>
                    <a:grpSpLocks/>
                  </p:cNvGrpSpPr>
                  <p:nvPr/>
                </p:nvGrpSpPr>
                <p:grpSpPr bwMode="auto">
                  <a:xfrm>
                    <a:off x="2313" y="2697"/>
                    <a:ext cx="864" cy="436"/>
                    <a:chOff x="2352" y="2649"/>
                    <a:chExt cx="864" cy="436"/>
                  </a:xfrm>
                </p:grpSpPr>
                <p:sp>
                  <p:nvSpPr>
                    <p:cNvPr id="9252" name="Freeform 371"/>
                    <p:cNvSpPr>
                      <a:spLocks/>
                    </p:cNvSpPr>
                    <p:nvPr/>
                  </p:nvSpPr>
                  <p:spPr bwMode="auto">
                    <a:xfrm>
                      <a:off x="2580" y="2649"/>
                      <a:ext cx="176" cy="146"/>
                    </a:xfrm>
                    <a:custGeom>
                      <a:avLst/>
                      <a:gdLst>
                        <a:gd name="T0" fmla="*/ 176 w 176"/>
                        <a:gd name="T1" fmla="*/ 144 h 146"/>
                        <a:gd name="T2" fmla="*/ 172 w 176"/>
                        <a:gd name="T3" fmla="*/ 146 h 146"/>
                        <a:gd name="T4" fmla="*/ 159 w 176"/>
                        <a:gd name="T5" fmla="*/ 144 h 146"/>
                        <a:gd name="T6" fmla="*/ 143 w 176"/>
                        <a:gd name="T7" fmla="*/ 144 h 146"/>
                        <a:gd name="T8" fmla="*/ 122 w 176"/>
                        <a:gd name="T9" fmla="*/ 141 h 146"/>
                        <a:gd name="T10" fmla="*/ 98 w 176"/>
                        <a:gd name="T11" fmla="*/ 135 h 146"/>
                        <a:gd name="T12" fmla="*/ 74 w 176"/>
                        <a:gd name="T13" fmla="*/ 126 h 146"/>
                        <a:gd name="T14" fmla="*/ 54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5 h 146"/>
                        <a:gd name="T28" fmla="*/ 55 w 176"/>
                        <a:gd name="T29" fmla="*/ 39 h 146"/>
                        <a:gd name="T30" fmla="*/ 55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4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4"/>
                          </a:moveTo>
                          <a:lnTo>
                            <a:pt x="172" y="146"/>
                          </a:lnTo>
                          <a:lnTo>
                            <a:pt x="159" y="144"/>
                          </a:lnTo>
                          <a:lnTo>
                            <a:pt x="143" y="144"/>
                          </a:lnTo>
                          <a:lnTo>
                            <a:pt x="122" y="141"/>
                          </a:lnTo>
                          <a:lnTo>
                            <a:pt x="98" y="135"/>
                          </a:lnTo>
                          <a:lnTo>
                            <a:pt x="74" y="126"/>
                          </a:lnTo>
                          <a:lnTo>
                            <a:pt x="54" y="111"/>
                          </a:lnTo>
                          <a:lnTo>
                            <a:pt x="33" y="93"/>
                          </a:lnTo>
                          <a:lnTo>
                            <a:pt x="20" y="67"/>
                          </a:lnTo>
                          <a:lnTo>
                            <a:pt x="7" y="74"/>
                          </a:lnTo>
                          <a:lnTo>
                            <a:pt x="0" y="0"/>
                          </a:lnTo>
                          <a:lnTo>
                            <a:pt x="72" y="26"/>
                          </a:lnTo>
                          <a:lnTo>
                            <a:pt x="55" y="35"/>
                          </a:lnTo>
                          <a:lnTo>
                            <a:pt x="55" y="39"/>
                          </a:lnTo>
                          <a:lnTo>
                            <a:pt x="55" y="44"/>
                          </a:lnTo>
                          <a:lnTo>
                            <a:pt x="55" y="54"/>
                          </a:lnTo>
                          <a:lnTo>
                            <a:pt x="61" y="67"/>
                          </a:lnTo>
                          <a:lnTo>
                            <a:pt x="68" y="81"/>
                          </a:lnTo>
                          <a:lnTo>
                            <a:pt x="83" y="96"/>
                          </a:lnTo>
                          <a:lnTo>
                            <a:pt x="106" y="113"/>
                          </a:lnTo>
                          <a:lnTo>
                            <a:pt x="135" y="130"/>
                          </a:lnTo>
                          <a:lnTo>
                            <a:pt x="176" y="144"/>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253" name="Freeform 372"/>
                    <p:cNvSpPr>
                      <a:spLocks/>
                    </p:cNvSpPr>
                    <p:nvPr/>
                  </p:nvSpPr>
                  <p:spPr bwMode="auto">
                    <a:xfrm>
                      <a:off x="2579" y="2663"/>
                      <a:ext cx="181" cy="139"/>
                    </a:xfrm>
                    <a:custGeom>
                      <a:avLst/>
                      <a:gdLst>
                        <a:gd name="T0" fmla="*/ 181 w 181"/>
                        <a:gd name="T1" fmla="*/ 139 h 139"/>
                        <a:gd name="T2" fmla="*/ 178 w 181"/>
                        <a:gd name="T3" fmla="*/ 139 h 139"/>
                        <a:gd name="T4" fmla="*/ 165 w 181"/>
                        <a:gd name="T5" fmla="*/ 139 h 139"/>
                        <a:gd name="T6" fmla="*/ 148 w 181"/>
                        <a:gd name="T7" fmla="*/ 139 h 139"/>
                        <a:gd name="T8" fmla="*/ 128 w 181"/>
                        <a:gd name="T9" fmla="*/ 137 h 139"/>
                        <a:gd name="T10" fmla="*/ 104 w 181"/>
                        <a:gd name="T11" fmla="*/ 131 h 139"/>
                        <a:gd name="T12" fmla="*/ 79 w 181"/>
                        <a:gd name="T13" fmla="*/ 122 h 139"/>
                        <a:gd name="T14" fmla="*/ 57 w 181"/>
                        <a:gd name="T15" fmla="*/ 109 h 139"/>
                        <a:gd name="T16" fmla="*/ 37 w 181"/>
                        <a:gd name="T17" fmla="*/ 90 h 139"/>
                        <a:gd name="T18" fmla="*/ 24 w 181"/>
                        <a:gd name="T19" fmla="*/ 64 h 139"/>
                        <a:gd name="T20" fmla="*/ 11 w 181"/>
                        <a:gd name="T21" fmla="*/ 74 h 139"/>
                        <a:gd name="T22" fmla="*/ 0 w 181"/>
                        <a:gd name="T23" fmla="*/ 0 h 139"/>
                        <a:gd name="T24" fmla="*/ 74 w 181"/>
                        <a:gd name="T25" fmla="*/ 24 h 139"/>
                        <a:gd name="T26" fmla="*/ 57 w 181"/>
                        <a:gd name="T27" fmla="*/ 33 h 139"/>
                        <a:gd name="T28" fmla="*/ 55 w 181"/>
                        <a:gd name="T29" fmla="*/ 37 h 139"/>
                        <a:gd name="T30" fmla="*/ 55 w 181"/>
                        <a:gd name="T31" fmla="*/ 42 h 139"/>
                        <a:gd name="T32" fmla="*/ 57 w 181"/>
                        <a:gd name="T33" fmla="*/ 51 h 139"/>
                        <a:gd name="T34" fmla="*/ 63 w 181"/>
                        <a:gd name="T35" fmla="*/ 64 h 139"/>
                        <a:gd name="T36" fmla="*/ 72 w 181"/>
                        <a:gd name="T37" fmla="*/ 77 h 139"/>
                        <a:gd name="T38" fmla="*/ 87 w 181"/>
                        <a:gd name="T39" fmla="*/ 94 h 139"/>
                        <a:gd name="T40" fmla="*/ 109 w 181"/>
                        <a:gd name="T41" fmla="*/ 109 h 139"/>
                        <a:gd name="T42" fmla="*/ 141 w 181"/>
                        <a:gd name="T43" fmla="*/ 124 h 139"/>
                        <a:gd name="T44" fmla="*/ 181 w 181"/>
                        <a:gd name="T45" fmla="*/ 139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9"/>
                        <a:gd name="T71" fmla="*/ 181 w 181"/>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9">
                          <a:moveTo>
                            <a:pt x="181" y="139"/>
                          </a:moveTo>
                          <a:lnTo>
                            <a:pt x="178" y="139"/>
                          </a:lnTo>
                          <a:lnTo>
                            <a:pt x="165" y="139"/>
                          </a:lnTo>
                          <a:lnTo>
                            <a:pt x="148" y="139"/>
                          </a:lnTo>
                          <a:lnTo>
                            <a:pt x="128" y="137"/>
                          </a:lnTo>
                          <a:lnTo>
                            <a:pt x="104" y="131"/>
                          </a:lnTo>
                          <a:lnTo>
                            <a:pt x="79" y="122"/>
                          </a:lnTo>
                          <a:lnTo>
                            <a:pt x="57" y="109"/>
                          </a:lnTo>
                          <a:lnTo>
                            <a:pt x="37" y="90"/>
                          </a:lnTo>
                          <a:lnTo>
                            <a:pt x="24" y="64"/>
                          </a:lnTo>
                          <a:lnTo>
                            <a:pt x="11" y="74"/>
                          </a:lnTo>
                          <a:lnTo>
                            <a:pt x="0" y="0"/>
                          </a:lnTo>
                          <a:lnTo>
                            <a:pt x="74" y="24"/>
                          </a:lnTo>
                          <a:lnTo>
                            <a:pt x="57" y="33"/>
                          </a:lnTo>
                          <a:lnTo>
                            <a:pt x="55" y="37"/>
                          </a:lnTo>
                          <a:lnTo>
                            <a:pt x="55" y="42"/>
                          </a:lnTo>
                          <a:lnTo>
                            <a:pt x="57" y="51"/>
                          </a:lnTo>
                          <a:lnTo>
                            <a:pt x="63" y="64"/>
                          </a:lnTo>
                          <a:lnTo>
                            <a:pt x="72" y="77"/>
                          </a:lnTo>
                          <a:lnTo>
                            <a:pt x="87" y="94"/>
                          </a:lnTo>
                          <a:lnTo>
                            <a:pt x="109" y="109"/>
                          </a:lnTo>
                          <a:lnTo>
                            <a:pt x="141" y="124"/>
                          </a:lnTo>
                          <a:lnTo>
                            <a:pt x="181" y="139"/>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54" name="Text Box 415"/>
                    <p:cNvSpPr txBox="1">
                      <a:spLocks noChangeArrowheads="1"/>
                    </p:cNvSpPr>
                    <p:nvPr/>
                  </p:nvSpPr>
                  <p:spPr bwMode="auto">
                    <a:xfrm>
                      <a:off x="2352" y="2784"/>
                      <a:ext cx="864" cy="301"/>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Add 5 cryomodules</a:t>
                      </a:r>
                    </a:p>
                  </p:txBody>
                </p:sp>
              </p:grpSp>
              <p:grpSp>
                <p:nvGrpSpPr>
                  <p:cNvPr id="17" name="Group 419"/>
                  <p:cNvGrpSpPr>
                    <a:grpSpLocks/>
                  </p:cNvGrpSpPr>
                  <p:nvPr/>
                </p:nvGrpSpPr>
                <p:grpSpPr bwMode="auto">
                  <a:xfrm>
                    <a:off x="2883" y="2486"/>
                    <a:ext cx="1064" cy="238"/>
                    <a:chOff x="2922" y="2438"/>
                    <a:chExt cx="1064" cy="238"/>
                  </a:xfrm>
                </p:grpSpPr>
                <p:sp>
                  <p:nvSpPr>
                    <p:cNvPr id="9249" name="Freeform 292"/>
                    <p:cNvSpPr>
                      <a:spLocks/>
                    </p:cNvSpPr>
                    <p:nvPr/>
                  </p:nvSpPr>
                  <p:spPr bwMode="auto">
                    <a:xfrm>
                      <a:off x="2933" y="2438"/>
                      <a:ext cx="176" cy="146"/>
                    </a:xfrm>
                    <a:custGeom>
                      <a:avLst/>
                      <a:gdLst>
                        <a:gd name="T0" fmla="*/ 176 w 176"/>
                        <a:gd name="T1" fmla="*/ 146 h 146"/>
                        <a:gd name="T2" fmla="*/ 172 w 176"/>
                        <a:gd name="T3" fmla="*/ 146 h 146"/>
                        <a:gd name="T4" fmla="*/ 159 w 176"/>
                        <a:gd name="T5" fmla="*/ 146 h 146"/>
                        <a:gd name="T6" fmla="*/ 143 w 176"/>
                        <a:gd name="T7" fmla="*/ 144 h 146"/>
                        <a:gd name="T8" fmla="*/ 120 w 176"/>
                        <a:gd name="T9" fmla="*/ 141 h 146"/>
                        <a:gd name="T10" fmla="*/ 98 w 176"/>
                        <a:gd name="T11" fmla="*/ 135 h 146"/>
                        <a:gd name="T12" fmla="*/ 74 w 176"/>
                        <a:gd name="T13" fmla="*/ 126 h 146"/>
                        <a:gd name="T14" fmla="*/ 52 w 176"/>
                        <a:gd name="T15" fmla="*/ 111 h 146"/>
                        <a:gd name="T16" fmla="*/ 33 w 176"/>
                        <a:gd name="T17" fmla="*/ 93 h 146"/>
                        <a:gd name="T18" fmla="*/ 20 w 176"/>
                        <a:gd name="T19" fmla="*/ 67 h 146"/>
                        <a:gd name="T20" fmla="*/ 7 w 176"/>
                        <a:gd name="T21" fmla="*/ 74 h 146"/>
                        <a:gd name="T22" fmla="*/ 0 w 176"/>
                        <a:gd name="T23" fmla="*/ 0 h 146"/>
                        <a:gd name="T24" fmla="*/ 72 w 176"/>
                        <a:gd name="T25" fmla="*/ 26 h 146"/>
                        <a:gd name="T26" fmla="*/ 55 w 176"/>
                        <a:gd name="T27" fmla="*/ 37 h 146"/>
                        <a:gd name="T28" fmla="*/ 54 w 176"/>
                        <a:gd name="T29" fmla="*/ 39 h 146"/>
                        <a:gd name="T30" fmla="*/ 54 w 176"/>
                        <a:gd name="T31" fmla="*/ 44 h 146"/>
                        <a:gd name="T32" fmla="*/ 55 w 176"/>
                        <a:gd name="T33" fmla="*/ 54 h 146"/>
                        <a:gd name="T34" fmla="*/ 61 w 176"/>
                        <a:gd name="T35" fmla="*/ 67 h 146"/>
                        <a:gd name="T36" fmla="*/ 68 w 176"/>
                        <a:gd name="T37" fmla="*/ 81 h 146"/>
                        <a:gd name="T38" fmla="*/ 83 w 176"/>
                        <a:gd name="T39" fmla="*/ 96 h 146"/>
                        <a:gd name="T40" fmla="*/ 106 w 176"/>
                        <a:gd name="T41" fmla="*/ 113 h 146"/>
                        <a:gd name="T42" fmla="*/ 135 w 176"/>
                        <a:gd name="T43" fmla="*/ 130 h 146"/>
                        <a:gd name="T44" fmla="*/ 176 w 176"/>
                        <a:gd name="T45" fmla="*/ 146 h 1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6"/>
                        <a:gd name="T70" fmla="*/ 0 h 146"/>
                        <a:gd name="T71" fmla="*/ 176 w 176"/>
                        <a:gd name="T72" fmla="*/ 146 h 1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6" h="146">
                          <a:moveTo>
                            <a:pt x="176" y="146"/>
                          </a:moveTo>
                          <a:lnTo>
                            <a:pt x="172" y="146"/>
                          </a:lnTo>
                          <a:lnTo>
                            <a:pt x="159" y="146"/>
                          </a:lnTo>
                          <a:lnTo>
                            <a:pt x="143" y="144"/>
                          </a:lnTo>
                          <a:lnTo>
                            <a:pt x="120" y="141"/>
                          </a:lnTo>
                          <a:lnTo>
                            <a:pt x="98" y="135"/>
                          </a:lnTo>
                          <a:lnTo>
                            <a:pt x="74" y="126"/>
                          </a:lnTo>
                          <a:lnTo>
                            <a:pt x="52" y="111"/>
                          </a:lnTo>
                          <a:lnTo>
                            <a:pt x="33" y="93"/>
                          </a:lnTo>
                          <a:lnTo>
                            <a:pt x="20" y="67"/>
                          </a:lnTo>
                          <a:lnTo>
                            <a:pt x="7" y="74"/>
                          </a:lnTo>
                          <a:lnTo>
                            <a:pt x="0" y="0"/>
                          </a:lnTo>
                          <a:lnTo>
                            <a:pt x="72" y="26"/>
                          </a:lnTo>
                          <a:lnTo>
                            <a:pt x="55" y="37"/>
                          </a:lnTo>
                          <a:lnTo>
                            <a:pt x="54" y="39"/>
                          </a:lnTo>
                          <a:lnTo>
                            <a:pt x="54" y="44"/>
                          </a:lnTo>
                          <a:lnTo>
                            <a:pt x="55" y="54"/>
                          </a:lnTo>
                          <a:lnTo>
                            <a:pt x="61" y="67"/>
                          </a:lnTo>
                          <a:lnTo>
                            <a:pt x="68" y="81"/>
                          </a:lnTo>
                          <a:lnTo>
                            <a:pt x="83" y="96"/>
                          </a:lnTo>
                          <a:lnTo>
                            <a:pt x="106" y="113"/>
                          </a:lnTo>
                          <a:lnTo>
                            <a:pt x="135" y="130"/>
                          </a:lnTo>
                          <a:lnTo>
                            <a:pt x="176" y="146"/>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250" name="Freeform 293"/>
                    <p:cNvSpPr>
                      <a:spLocks/>
                    </p:cNvSpPr>
                    <p:nvPr/>
                  </p:nvSpPr>
                  <p:spPr bwMode="auto">
                    <a:xfrm>
                      <a:off x="2922" y="2443"/>
                      <a:ext cx="181" cy="138"/>
                    </a:xfrm>
                    <a:custGeom>
                      <a:avLst/>
                      <a:gdLst>
                        <a:gd name="T0" fmla="*/ 181 w 181"/>
                        <a:gd name="T1" fmla="*/ 138 h 138"/>
                        <a:gd name="T2" fmla="*/ 178 w 181"/>
                        <a:gd name="T3" fmla="*/ 138 h 138"/>
                        <a:gd name="T4" fmla="*/ 165 w 181"/>
                        <a:gd name="T5" fmla="*/ 138 h 138"/>
                        <a:gd name="T6" fmla="*/ 148 w 181"/>
                        <a:gd name="T7" fmla="*/ 138 h 138"/>
                        <a:gd name="T8" fmla="*/ 126 w 181"/>
                        <a:gd name="T9" fmla="*/ 136 h 138"/>
                        <a:gd name="T10" fmla="*/ 104 w 181"/>
                        <a:gd name="T11" fmla="*/ 130 h 138"/>
                        <a:gd name="T12" fmla="*/ 79 w 181"/>
                        <a:gd name="T13" fmla="*/ 121 h 138"/>
                        <a:gd name="T14" fmla="*/ 57 w 181"/>
                        <a:gd name="T15" fmla="*/ 108 h 138"/>
                        <a:gd name="T16" fmla="*/ 37 w 181"/>
                        <a:gd name="T17" fmla="*/ 89 h 138"/>
                        <a:gd name="T18" fmla="*/ 24 w 181"/>
                        <a:gd name="T19" fmla="*/ 65 h 138"/>
                        <a:gd name="T20" fmla="*/ 11 w 181"/>
                        <a:gd name="T21" fmla="*/ 73 h 138"/>
                        <a:gd name="T22" fmla="*/ 0 w 181"/>
                        <a:gd name="T23" fmla="*/ 0 h 138"/>
                        <a:gd name="T24" fmla="*/ 74 w 181"/>
                        <a:gd name="T25" fmla="*/ 23 h 138"/>
                        <a:gd name="T26" fmla="*/ 55 w 181"/>
                        <a:gd name="T27" fmla="*/ 32 h 138"/>
                        <a:gd name="T28" fmla="*/ 55 w 181"/>
                        <a:gd name="T29" fmla="*/ 36 h 138"/>
                        <a:gd name="T30" fmla="*/ 55 w 181"/>
                        <a:gd name="T31" fmla="*/ 41 h 138"/>
                        <a:gd name="T32" fmla="*/ 57 w 181"/>
                        <a:gd name="T33" fmla="*/ 50 h 138"/>
                        <a:gd name="T34" fmla="*/ 63 w 181"/>
                        <a:gd name="T35" fmla="*/ 63 h 138"/>
                        <a:gd name="T36" fmla="*/ 72 w 181"/>
                        <a:gd name="T37" fmla="*/ 78 h 138"/>
                        <a:gd name="T38" fmla="*/ 87 w 181"/>
                        <a:gd name="T39" fmla="*/ 93 h 138"/>
                        <a:gd name="T40" fmla="*/ 109 w 181"/>
                        <a:gd name="T41" fmla="*/ 108 h 138"/>
                        <a:gd name="T42" fmla="*/ 141 w 181"/>
                        <a:gd name="T43" fmla="*/ 123 h 138"/>
                        <a:gd name="T44" fmla="*/ 181 w 181"/>
                        <a:gd name="T45" fmla="*/ 138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1"/>
                        <a:gd name="T70" fmla="*/ 0 h 138"/>
                        <a:gd name="T71" fmla="*/ 181 w 181"/>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1" h="138">
                          <a:moveTo>
                            <a:pt x="181" y="138"/>
                          </a:moveTo>
                          <a:lnTo>
                            <a:pt x="178" y="138"/>
                          </a:lnTo>
                          <a:lnTo>
                            <a:pt x="165" y="138"/>
                          </a:lnTo>
                          <a:lnTo>
                            <a:pt x="148" y="138"/>
                          </a:lnTo>
                          <a:lnTo>
                            <a:pt x="126" y="136"/>
                          </a:lnTo>
                          <a:lnTo>
                            <a:pt x="104" y="130"/>
                          </a:lnTo>
                          <a:lnTo>
                            <a:pt x="79" y="121"/>
                          </a:lnTo>
                          <a:lnTo>
                            <a:pt x="57" y="108"/>
                          </a:lnTo>
                          <a:lnTo>
                            <a:pt x="37" y="89"/>
                          </a:lnTo>
                          <a:lnTo>
                            <a:pt x="24" y="65"/>
                          </a:lnTo>
                          <a:lnTo>
                            <a:pt x="11" y="73"/>
                          </a:lnTo>
                          <a:lnTo>
                            <a:pt x="0" y="0"/>
                          </a:lnTo>
                          <a:lnTo>
                            <a:pt x="74" y="23"/>
                          </a:lnTo>
                          <a:lnTo>
                            <a:pt x="55" y="32"/>
                          </a:lnTo>
                          <a:lnTo>
                            <a:pt x="55" y="36"/>
                          </a:lnTo>
                          <a:lnTo>
                            <a:pt x="55" y="41"/>
                          </a:lnTo>
                          <a:lnTo>
                            <a:pt x="57" y="50"/>
                          </a:lnTo>
                          <a:lnTo>
                            <a:pt x="63" y="63"/>
                          </a:lnTo>
                          <a:lnTo>
                            <a:pt x="72" y="78"/>
                          </a:lnTo>
                          <a:lnTo>
                            <a:pt x="87" y="93"/>
                          </a:lnTo>
                          <a:lnTo>
                            <a:pt x="109" y="108"/>
                          </a:lnTo>
                          <a:lnTo>
                            <a:pt x="141" y="123"/>
                          </a:lnTo>
                          <a:lnTo>
                            <a:pt x="181" y="138"/>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51" name="Text Box 416"/>
                    <p:cNvSpPr txBox="1">
                      <a:spLocks noChangeArrowheads="1"/>
                    </p:cNvSpPr>
                    <p:nvPr/>
                  </p:nvSpPr>
                  <p:spPr bwMode="auto">
                    <a:xfrm>
                      <a:off x="2930" y="2496"/>
                      <a:ext cx="1056"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20 cryomodules</a:t>
                      </a:r>
                    </a:p>
                  </p:txBody>
                </p:sp>
              </p:grpSp>
              <p:grpSp>
                <p:nvGrpSpPr>
                  <p:cNvPr id="18" name="Group 421"/>
                  <p:cNvGrpSpPr>
                    <a:grpSpLocks/>
                  </p:cNvGrpSpPr>
                  <p:nvPr/>
                </p:nvGrpSpPr>
                <p:grpSpPr bwMode="auto">
                  <a:xfrm>
                    <a:off x="642" y="2016"/>
                    <a:ext cx="1098" cy="253"/>
                    <a:chOff x="681" y="1968"/>
                    <a:chExt cx="1098" cy="253"/>
                  </a:xfrm>
                </p:grpSpPr>
                <p:sp>
                  <p:nvSpPr>
                    <p:cNvPr id="9246" name="Freeform 294"/>
                    <p:cNvSpPr>
                      <a:spLocks/>
                    </p:cNvSpPr>
                    <p:nvPr/>
                  </p:nvSpPr>
                  <p:spPr bwMode="auto">
                    <a:xfrm>
                      <a:off x="1568" y="2086"/>
                      <a:ext cx="208" cy="122"/>
                    </a:xfrm>
                    <a:custGeom>
                      <a:avLst/>
                      <a:gdLst>
                        <a:gd name="T0" fmla="*/ 0 w 208"/>
                        <a:gd name="T1" fmla="*/ 0 h 122"/>
                        <a:gd name="T2" fmla="*/ 2 w 208"/>
                        <a:gd name="T3" fmla="*/ 5 h 122"/>
                        <a:gd name="T4" fmla="*/ 7 w 208"/>
                        <a:gd name="T5" fmla="*/ 14 h 122"/>
                        <a:gd name="T6" fmla="*/ 17 w 208"/>
                        <a:gd name="T7" fmla="*/ 29 h 122"/>
                        <a:gd name="T8" fmla="*/ 28 w 208"/>
                        <a:gd name="T9" fmla="*/ 48 h 122"/>
                        <a:gd name="T10" fmla="*/ 45 w 208"/>
                        <a:gd name="T11" fmla="*/ 66 h 122"/>
                        <a:gd name="T12" fmla="*/ 63 w 208"/>
                        <a:gd name="T13" fmla="*/ 83 h 122"/>
                        <a:gd name="T14" fmla="*/ 85 w 208"/>
                        <a:gd name="T15" fmla="*/ 96 h 122"/>
                        <a:gd name="T16" fmla="*/ 111 w 208"/>
                        <a:gd name="T17" fmla="*/ 105 h 122"/>
                        <a:gd name="T18" fmla="*/ 139 w 208"/>
                        <a:gd name="T19" fmla="*/ 105 h 122"/>
                        <a:gd name="T20" fmla="*/ 137 w 208"/>
                        <a:gd name="T21" fmla="*/ 122 h 122"/>
                        <a:gd name="T22" fmla="*/ 208 w 208"/>
                        <a:gd name="T23" fmla="*/ 96 h 122"/>
                        <a:gd name="T24" fmla="*/ 154 w 208"/>
                        <a:gd name="T25" fmla="*/ 42 h 122"/>
                        <a:gd name="T26" fmla="*/ 152 w 208"/>
                        <a:gd name="T27" fmla="*/ 63 h 122"/>
                        <a:gd name="T28" fmla="*/ 150 w 208"/>
                        <a:gd name="T29" fmla="*/ 63 h 122"/>
                        <a:gd name="T30" fmla="*/ 145 w 208"/>
                        <a:gd name="T31" fmla="*/ 66 h 122"/>
                        <a:gd name="T32" fmla="*/ 135 w 208"/>
                        <a:gd name="T33" fmla="*/ 68 h 122"/>
                        <a:gd name="T34" fmla="*/ 122 w 208"/>
                        <a:gd name="T35" fmla="*/ 70 h 122"/>
                        <a:gd name="T36" fmla="*/ 106 w 208"/>
                        <a:gd name="T37" fmla="*/ 68 h 122"/>
                        <a:gd name="T38" fmla="*/ 85 w 208"/>
                        <a:gd name="T39" fmla="*/ 63 h 122"/>
                        <a:gd name="T40" fmla="*/ 61 w 208"/>
                        <a:gd name="T41" fmla="*/ 50 h 122"/>
                        <a:gd name="T42" fmla="*/ 32 w 208"/>
                        <a:gd name="T43" fmla="*/ 29 h 122"/>
                        <a:gd name="T44" fmla="*/ 0 w 208"/>
                        <a:gd name="T45" fmla="*/ 0 h 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8"/>
                        <a:gd name="T70" fmla="*/ 0 h 122"/>
                        <a:gd name="T71" fmla="*/ 208 w 208"/>
                        <a:gd name="T72" fmla="*/ 122 h 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8" h="122">
                          <a:moveTo>
                            <a:pt x="0" y="0"/>
                          </a:moveTo>
                          <a:lnTo>
                            <a:pt x="2" y="5"/>
                          </a:lnTo>
                          <a:lnTo>
                            <a:pt x="7" y="14"/>
                          </a:lnTo>
                          <a:lnTo>
                            <a:pt x="17" y="29"/>
                          </a:lnTo>
                          <a:lnTo>
                            <a:pt x="28" y="48"/>
                          </a:lnTo>
                          <a:lnTo>
                            <a:pt x="45" y="66"/>
                          </a:lnTo>
                          <a:lnTo>
                            <a:pt x="63" y="83"/>
                          </a:lnTo>
                          <a:lnTo>
                            <a:pt x="85" y="96"/>
                          </a:lnTo>
                          <a:lnTo>
                            <a:pt x="111" y="105"/>
                          </a:lnTo>
                          <a:lnTo>
                            <a:pt x="139" y="105"/>
                          </a:lnTo>
                          <a:lnTo>
                            <a:pt x="137" y="122"/>
                          </a:lnTo>
                          <a:lnTo>
                            <a:pt x="208" y="96"/>
                          </a:lnTo>
                          <a:lnTo>
                            <a:pt x="154" y="42"/>
                          </a:lnTo>
                          <a:lnTo>
                            <a:pt x="152" y="63"/>
                          </a:lnTo>
                          <a:lnTo>
                            <a:pt x="150" y="63"/>
                          </a:lnTo>
                          <a:lnTo>
                            <a:pt x="145" y="66"/>
                          </a:lnTo>
                          <a:lnTo>
                            <a:pt x="135" y="68"/>
                          </a:lnTo>
                          <a:lnTo>
                            <a:pt x="122" y="70"/>
                          </a:lnTo>
                          <a:lnTo>
                            <a:pt x="106" y="68"/>
                          </a:lnTo>
                          <a:lnTo>
                            <a:pt x="85" y="63"/>
                          </a:lnTo>
                          <a:lnTo>
                            <a:pt x="61" y="50"/>
                          </a:lnTo>
                          <a:lnTo>
                            <a:pt x="32" y="29"/>
                          </a:lnTo>
                          <a:lnTo>
                            <a:pt x="0" y="0"/>
                          </a:lnTo>
                          <a:close/>
                        </a:path>
                      </a:pathLst>
                    </a:custGeom>
                    <a:solidFill>
                      <a:srgbClr val="00FFFF"/>
                    </a:solidFill>
                    <a:ln w="0">
                      <a:solidFill>
                        <a:srgbClr val="00FFFF"/>
                      </a:solidFill>
                      <a:round/>
                      <a:headEnd/>
                      <a:tailEnd/>
                    </a:ln>
                  </p:spPr>
                  <p:txBody>
                    <a:bodyPr/>
                    <a:lstStyle/>
                    <a:p>
                      <a:pPr defTabSz="457200"/>
                      <a:endParaRPr lang="en-US" dirty="0">
                        <a:solidFill>
                          <a:prstClr val="black"/>
                        </a:solidFill>
                      </a:endParaRPr>
                    </a:p>
                  </p:txBody>
                </p:sp>
                <p:sp>
                  <p:nvSpPr>
                    <p:cNvPr id="9247" name="Freeform 295"/>
                    <p:cNvSpPr>
                      <a:spLocks/>
                    </p:cNvSpPr>
                    <p:nvPr/>
                  </p:nvSpPr>
                  <p:spPr bwMode="auto">
                    <a:xfrm>
                      <a:off x="1575" y="2095"/>
                      <a:ext cx="204" cy="126"/>
                    </a:xfrm>
                    <a:custGeom>
                      <a:avLst/>
                      <a:gdLst>
                        <a:gd name="T0" fmla="*/ 0 w 204"/>
                        <a:gd name="T1" fmla="*/ 0 h 126"/>
                        <a:gd name="T2" fmla="*/ 2 w 204"/>
                        <a:gd name="T3" fmla="*/ 4 h 126"/>
                        <a:gd name="T4" fmla="*/ 8 w 204"/>
                        <a:gd name="T5" fmla="*/ 15 h 126"/>
                        <a:gd name="T6" fmla="*/ 15 w 204"/>
                        <a:gd name="T7" fmla="*/ 29 h 126"/>
                        <a:gd name="T8" fmla="*/ 26 w 204"/>
                        <a:gd name="T9" fmla="*/ 48 h 126"/>
                        <a:gd name="T10" fmla="*/ 41 w 204"/>
                        <a:gd name="T11" fmla="*/ 67 h 126"/>
                        <a:gd name="T12" fmla="*/ 60 w 204"/>
                        <a:gd name="T13" fmla="*/ 85 h 126"/>
                        <a:gd name="T14" fmla="*/ 82 w 204"/>
                        <a:gd name="T15" fmla="*/ 98 h 126"/>
                        <a:gd name="T16" fmla="*/ 106 w 204"/>
                        <a:gd name="T17" fmla="*/ 107 h 126"/>
                        <a:gd name="T18" fmla="*/ 136 w 204"/>
                        <a:gd name="T19" fmla="*/ 109 h 126"/>
                        <a:gd name="T20" fmla="*/ 134 w 204"/>
                        <a:gd name="T21" fmla="*/ 126 h 126"/>
                        <a:gd name="T22" fmla="*/ 204 w 204"/>
                        <a:gd name="T23" fmla="*/ 104 h 126"/>
                        <a:gd name="T24" fmla="*/ 153 w 204"/>
                        <a:gd name="T25" fmla="*/ 46 h 126"/>
                        <a:gd name="T26" fmla="*/ 149 w 204"/>
                        <a:gd name="T27" fmla="*/ 67 h 126"/>
                        <a:gd name="T28" fmla="*/ 147 w 204"/>
                        <a:gd name="T29" fmla="*/ 68 h 126"/>
                        <a:gd name="T30" fmla="*/ 141 w 204"/>
                        <a:gd name="T31" fmla="*/ 70 h 126"/>
                        <a:gd name="T32" fmla="*/ 132 w 204"/>
                        <a:gd name="T33" fmla="*/ 72 h 126"/>
                        <a:gd name="T34" fmla="*/ 119 w 204"/>
                        <a:gd name="T35" fmla="*/ 74 h 126"/>
                        <a:gd name="T36" fmla="*/ 102 w 204"/>
                        <a:gd name="T37" fmla="*/ 72 h 126"/>
                        <a:gd name="T38" fmla="*/ 82 w 204"/>
                        <a:gd name="T39" fmla="*/ 65 h 126"/>
                        <a:gd name="T40" fmla="*/ 58 w 204"/>
                        <a:gd name="T41" fmla="*/ 52 h 126"/>
                        <a:gd name="T42" fmla="*/ 32 w 204"/>
                        <a:gd name="T43" fmla="*/ 29 h 126"/>
                        <a:gd name="T44" fmla="*/ 0 w 204"/>
                        <a:gd name="T45" fmla="*/ 0 h 1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4"/>
                        <a:gd name="T70" fmla="*/ 0 h 126"/>
                        <a:gd name="T71" fmla="*/ 204 w 204"/>
                        <a:gd name="T72" fmla="*/ 126 h 1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4" h="126">
                          <a:moveTo>
                            <a:pt x="0" y="0"/>
                          </a:moveTo>
                          <a:lnTo>
                            <a:pt x="2" y="4"/>
                          </a:lnTo>
                          <a:lnTo>
                            <a:pt x="8" y="15"/>
                          </a:lnTo>
                          <a:lnTo>
                            <a:pt x="15" y="29"/>
                          </a:lnTo>
                          <a:lnTo>
                            <a:pt x="26" y="48"/>
                          </a:lnTo>
                          <a:lnTo>
                            <a:pt x="41" y="67"/>
                          </a:lnTo>
                          <a:lnTo>
                            <a:pt x="60" y="85"/>
                          </a:lnTo>
                          <a:lnTo>
                            <a:pt x="82" y="98"/>
                          </a:lnTo>
                          <a:lnTo>
                            <a:pt x="106" y="107"/>
                          </a:lnTo>
                          <a:lnTo>
                            <a:pt x="136" y="109"/>
                          </a:lnTo>
                          <a:lnTo>
                            <a:pt x="134" y="126"/>
                          </a:lnTo>
                          <a:lnTo>
                            <a:pt x="204" y="104"/>
                          </a:lnTo>
                          <a:lnTo>
                            <a:pt x="153" y="46"/>
                          </a:lnTo>
                          <a:lnTo>
                            <a:pt x="149" y="67"/>
                          </a:lnTo>
                          <a:lnTo>
                            <a:pt x="147" y="68"/>
                          </a:lnTo>
                          <a:lnTo>
                            <a:pt x="141" y="70"/>
                          </a:lnTo>
                          <a:lnTo>
                            <a:pt x="132" y="72"/>
                          </a:lnTo>
                          <a:lnTo>
                            <a:pt x="119" y="74"/>
                          </a:lnTo>
                          <a:lnTo>
                            <a:pt x="102" y="72"/>
                          </a:lnTo>
                          <a:lnTo>
                            <a:pt x="82" y="65"/>
                          </a:lnTo>
                          <a:lnTo>
                            <a:pt x="58" y="52"/>
                          </a:lnTo>
                          <a:lnTo>
                            <a:pt x="32" y="29"/>
                          </a:lnTo>
                          <a:lnTo>
                            <a:pt x="0" y="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48" name="Text Box 417"/>
                    <p:cNvSpPr txBox="1">
                      <a:spLocks noChangeArrowheads="1"/>
                    </p:cNvSpPr>
                    <p:nvPr/>
                  </p:nvSpPr>
                  <p:spPr bwMode="auto">
                    <a:xfrm>
                      <a:off x="681" y="1968"/>
                      <a:ext cx="1056" cy="180"/>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20 cryomodules</a:t>
                      </a:r>
                    </a:p>
                  </p:txBody>
                </p:sp>
              </p:grpSp>
            </p:grpSp>
          </p:grpSp>
        </p:grpSp>
        <p:sp>
          <p:nvSpPr>
            <p:cNvPr id="9230" name="TextBox 329"/>
            <p:cNvSpPr txBox="1">
              <a:spLocks noChangeArrowheads="1"/>
            </p:cNvSpPr>
            <p:nvPr/>
          </p:nvSpPr>
          <p:spPr bwMode="auto">
            <a:xfrm>
              <a:off x="6013450" y="2286000"/>
              <a:ext cx="2292350" cy="461665"/>
            </a:xfrm>
            <a:prstGeom prst="rect">
              <a:avLst/>
            </a:prstGeom>
            <a:noFill/>
            <a:ln w="9525">
              <a:noFill/>
              <a:miter lim="800000"/>
              <a:headEnd/>
              <a:tailEnd/>
            </a:ln>
          </p:spPr>
          <p:txBody>
            <a:bodyPr>
              <a:spAutoFit/>
            </a:bodyPr>
            <a:lstStyle/>
            <a:p>
              <a:pPr algn="ctr" defTabSz="457200"/>
              <a:r>
                <a:rPr lang="en-US" sz="1200" dirty="0">
                  <a:solidFill>
                    <a:prstClr val="black"/>
                  </a:solidFill>
                  <a:latin typeface="Arial" pitchFamily="34" charset="0"/>
                  <a:cs typeface="Arial" pitchFamily="34" charset="0"/>
                </a:rPr>
                <a:t>Upgrade arc magnets </a:t>
              </a:r>
            </a:p>
            <a:p>
              <a:pPr algn="ctr" defTabSz="457200"/>
              <a:r>
                <a:rPr lang="en-US" sz="1200" dirty="0">
                  <a:solidFill>
                    <a:prstClr val="black"/>
                  </a:solidFill>
                  <a:latin typeface="Arial" pitchFamily="34" charset="0"/>
                  <a:cs typeface="Arial" pitchFamily="34" charset="0"/>
                </a:rPr>
                <a:t>and supplies</a:t>
              </a:r>
            </a:p>
          </p:txBody>
        </p:sp>
        <p:sp>
          <p:nvSpPr>
            <p:cNvPr id="9231" name="Freeform 376"/>
            <p:cNvSpPr>
              <a:spLocks/>
            </p:cNvSpPr>
            <p:nvPr/>
          </p:nvSpPr>
          <p:spPr bwMode="auto">
            <a:xfrm rot="5400000">
              <a:off x="6109494" y="2374106"/>
              <a:ext cx="230188" cy="269875"/>
            </a:xfrm>
            <a:custGeom>
              <a:avLst/>
              <a:gdLst>
                <a:gd name="T0" fmla="*/ 0 w 144"/>
                <a:gd name="T1" fmla="*/ 0 h 176"/>
                <a:gd name="T2" fmla="*/ 0 w 144"/>
                <a:gd name="T3" fmla="*/ 6140 h 176"/>
                <a:gd name="T4" fmla="*/ 0 w 144"/>
                <a:gd name="T5" fmla="*/ 26095 h 176"/>
                <a:gd name="T6" fmla="*/ 0 w 144"/>
                <a:gd name="T7" fmla="*/ 50656 h 176"/>
                <a:gd name="T8" fmla="*/ 4792 w 144"/>
                <a:gd name="T9" fmla="*/ 85961 h 176"/>
                <a:gd name="T10" fmla="*/ 17571 w 144"/>
                <a:gd name="T11" fmla="*/ 119732 h 176"/>
                <a:gd name="T12" fmla="*/ 31947 w 144"/>
                <a:gd name="T13" fmla="*/ 156572 h 176"/>
                <a:gd name="T14" fmla="*/ 55908 w 144"/>
                <a:gd name="T15" fmla="*/ 187273 h 176"/>
                <a:gd name="T16" fmla="*/ 84660 w 144"/>
                <a:gd name="T17" fmla="*/ 216438 h 176"/>
                <a:gd name="T18" fmla="*/ 126192 w 144"/>
                <a:gd name="T19" fmla="*/ 239464 h 176"/>
                <a:gd name="T20" fmla="*/ 115011 w 144"/>
                <a:gd name="T21" fmla="*/ 259419 h 176"/>
                <a:gd name="T22" fmla="*/ 230021 w 144"/>
                <a:gd name="T23" fmla="*/ 270164 h 176"/>
                <a:gd name="T24" fmla="*/ 188489 w 144"/>
                <a:gd name="T25" fmla="*/ 156572 h 176"/>
                <a:gd name="T26" fmla="*/ 174113 w 144"/>
                <a:gd name="T27" fmla="*/ 185738 h 176"/>
                <a:gd name="T28" fmla="*/ 170918 w 144"/>
                <a:gd name="T29" fmla="*/ 185738 h 176"/>
                <a:gd name="T30" fmla="*/ 159737 w 144"/>
                <a:gd name="T31" fmla="*/ 185738 h 176"/>
                <a:gd name="T32" fmla="*/ 143763 w 144"/>
                <a:gd name="T33" fmla="*/ 182668 h 176"/>
                <a:gd name="T34" fmla="*/ 126192 w 144"/>
                <a:gd name="T35" fmla="*/ 176528 h 176"/>
                <a:gd name="T36" fmla="*/ 102232 w 144"/>
                <a:gd name="T37" fmla="*/ 162712 h 176"/>
                <a:gd name="T38" fmla="*/ 76674 w 144"/>
                <a:gd name="T39" fmla="*/ 142757 h 176"/>
                <a:gd name="T40" fmla="*/ 49518 w 144"/>
                <a:gd name="T41" fmla="*/ 107452 h 176"/>
                <a:gd name="T42" fmla="*/ 22363 w 144"/>
                <a:gd name="T43" fmla="*/ 62936 h 176"/>
                <a:gd name="T44" fmla="*/ 0 w 144"/>
                <a:gd name="T45" fmla="*/ 0 h 17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176"/>
                <a:gd name="T71" fmla="*/ 144 w 144"/>
                <a:gd name="T72" fmla="*/ 176 h 17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176">
                  <a:moveTo>
                    <a:pt x="0" y="0"/>
                  </a:moveTo>
                  <a:lnTo>
                    <a:pt x="0" y="4"/>
                  </a:lnTo>
                  <a:lnTo>
                    <a:pt x="0" y="17"/>
                  </a:lnTo>
                  <a:lnTo>
                    <a:pt x="0" y="33"/>
                  </a:lnTo>
                  <a:lnTo>
                    <a:pt x="3" y="56"/>
                  </a:lnTo>
                  <a:lnTo>
                    <a:pt x="11" y="78"/>
                  </a:lnTo>
                  <a:lnTo>
                    <a:pt x="20" y="102"/>
                  </a:lnTo>
                  <a:lnTo>
                    <a:pt x="35" y="122"/>
                  </a:lnTo>
                  <a:lnTo>
                    <a:pt x="53" y="141"/>
                  </a:lnTo>
                  <a:lnTo>
                    <a:pt x="79" y="156"/>
                  </a:lnTo>
                  <a:lnTo>
                    <a:pt x="72" y="169"/>
                  </a:lnTo>
                  <a:lnTo>
                    <a:pt x="144" y="176"/>
                  </a:lnTo>
                  <a:lnTo>
                    <a:pt x="118" y="102"/>
                  </a:lnTo>
                  <a:lnTo>
                    <a:pt x="109" y="121"/>
                  </a:lnTo>
                  <a:lnTo>
                    <a:pt x="107" y="121"/>
                  </a:lnTo>
                  <a:lnTo>
                    <a:pt x="100" y="121"/>
                  </a:lnTo>
                  <a:lnTo>
                    <a:pt x="90" y="119"/>
                  </a:lnTo>
                  <a:lnTo>
                    <a:pt x="79" y="115"/>
                  </a:lnTo>
                  <a:lnTo>
                    <a:pt x="64" y="106"/>
                  </a:lnTo>
                  <a:lnTo>
                    <a:pt x="48" y="93"/>
                  </a:lnTo>
                  <a:lnTo>
                    <a:pt x="31" y="70"/>
                  </a:lnTo>
                  <a:lnTo>
                    <a:pt x="14" y="41"/>
                  </a:lnTo>
                  <a:lnTo>
                    <a:pt x="0" y="0"/>
                  </a:lnTo>
                  <a:close/>
                </a:path>
              </a:pathLst>
            </a:custGeom>
            <a:solidFill>
              <a:srgbClr val="0000FF"/>
            </a:solidFill>
            <a:ln w="0">
              <a:solidFill>
                <a:srgbClr val="0000FF"/>
              </a:solidFill>
              <a:round/>
              <a:headEnd/>
              <a:tailEnd/>
            </a:ln>
          </p:spPr>
          <p:txBody>
            <a:bodyPr/>
            <a:lstStyle/>
            <a:p>
              <a:pPr defTabSz="457200"/>
              <a:endParaRPr lang="en-US" dirty="0">
                <a:solidFill>
                  <a:prstClr val="black"/>
                </a:solidFill>
              </a:endParaRPr>
            </a:p>
          </p:txBody>
        </p:sp>
        <p:sp>
          <p:nvSpPr>
            <p:cNvPr id="9233" name="Text Box 427"/>
            <p:cNvSpPr txBox="1">
              <a:spLocks noChangeArrowheads="1"/>
            </p:cNvSpPr>
            <p:nvPr/>
          </p:nvSpPr>
          <p:spPr bwMode="auto">
            <a:xfrm>
              <a:off x="4724400" y="3386435"/>
              <a:ext cx="996950" cy="461665"/>
            </a:xfrm>
            <a:prstGeom prst="rect">
              <a:avLst/>
            </a:prstGeom>
            <a:noFill/>
            <a:ln w="9525">
              <a:noFill/>
              <a:miter lim="800000"/>
              <a:headEnd/>
              <a:tailEnd/>
            </a:ln>
          </p:spPr>
          <p:txBody>
            <a:bodyPr>
              <a:spAutoFit/>
            </a:bodyPr>
            <a:lstStyle/>
            <a:p>
              <a:pPr algn="ctr" defTabSz="457200" eaLnBrk="0" hangingPunct="0">
                <a:spcBef>
                  <a:spcPct val="50000"/>
                </a:spcBef>
              </a:pPr>
              <a:r>
                <a:rPr lang="en-US" sz="1200" dirty="0">
                  <a:solidFill>
                    <a:srgbClr val="000000"/>
                  </a:solidFill>
                  <a:latin typeface="Arial" pitchFamily="34" charset="0"/>
                  <a:cs typeface="Arial" pitchFamily="34" charset="0"/>
                </a:rPr>
                <a:t>CHL upgrade</a:t>
              </a:r>
            </a:p>
          </p:txBody>
        </p:sp>
      </p:grpSp>
      <p:pic>
        <p:nvPicPr>
          <p:cNvPr id="334" name="Picture 4"/>
          <p:cNvPicPr>
            <a:picLocks noChangeAspect="1" noChangeArrowheads="1"/>
          </p:cNvPicPr>
          <p:nvPr/>
        </p:nvPicPr>
        <p:blipFill>
          <a:blip r:embed="rId3" cstate="print"/>
          <a:srcRect/>
          <a:stretch>
            <a:fillRect/>
          </a:stretch>
        </p:blipFill>
        <p:spPr bwMode="auto">
          <a:xfrm>
            <a:off x="99892" y="863100"/>
            <a:ext cx="2326905" cy="286283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
        <p:nvSpPr>
          <p:cNvPr id="335" name="TextBox 334"/>
          <p:cNvSpPr txBox="1"/>
          <p:nvPr/>
        </p:nvSpPr>
        <p:spPr>
          <a:xfrm>
            <a:off x="381000" y="3886200"/>
            <a:ext cx="16764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336" name="TextBox 335"/>
          <p:cNvSpPr txBox="1"/>
          <p:nvPr/>
        </p:nvSpPr>
        <p:spPr>
          <a:xfrm>
            <a:off x="381000" y="990600"/>
            <a:ext cx="1143000" cy="400110"/>
          </a:xfrm>
          <a:prstGeom prst="rect">
            <a:avLst/>
          </a:prstGeom>
          <a:noFill/>
        </p:spPr>
        <p:txBody>
          <a:bodyPr wrap="square" rtlCol="0">
            <a:spAutoFit/>
          </a:bodyPr>
          <a:lstStyle/>
          <a:p>
            <a:pPr defTabSz="457200"/>
            <a:endParaRPr lang="en-US" sz="2000" b="1" dirty="0">
              <a:solidFill>
                <a:srgbClr val="002060"/>
              </a:solidFill>
              <a:latin typeface="Arial" pitchFamily="34" charset="0"/>
              <a:cs typeface="Arial" pitchFamily="34" charset="0"/>
            </a:endParaRPr>
          </a:p>
        </p:txBody>
      </p:sp>
      <p:sp>
        <p:nvSpPr>
          <p:cNvPr id="340" name="Rectangle 339"/>
          <p:cNvSpPr/>
          <p:nvPr/>
        </p:nvSpPr>
        <p:spPr bwMode="auto">
          <a:xfrm>
            <a:off x="2515406" y="900386"/>
            <a:ext cx="2408327" cy="1167287"/>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pPr>
            <a:endParaRPr lang="en-US" sz="2400" dirty="0">
              <a:solidFill>
                <a:prstClr val="black"/>
              </a:solidFill>
            </a:endParaRPr>
          </a:p>
        </p:txBody>
      </p:sp>
      <p:sp>
        <p:nvSpPr>
          <p:cNvPr id="339" name="Text Box 3"/>
          <p:cNvSpPr txBox="1">
            <a:spLocks noChangeArrowheads="1"/>
          </p:cNvSpPr>
          <p:nvPr/>
        </p:nvSpPr>
        <p:spPr bwMode="auto">
          <a:xfrm>
            <a:off x="2458147" y="887698"/>
            <a:ext cx="2420957" cy="1169551"/>
          </a:xfrm>
          <a:prstGeom prst="rect">
            <a:avLst/>
          </a:prstGeom>
          <a:noFill/>
          <a:ln w="9525">
            <a:noFill/>
            <a:miter lim="800000"/>
            <a:headEnd/>
            <a:tailEnd/>
          </a:ln>
          <a:effectLst>
            <a:glow rad="101600">
              <a:schemeClr val="accent4">
                <a:lumMod val="65000"/>
                <a:lumOff val="35000"/>
                <a:alpha val="60000"/>
              </a:schemeClr>
            </a:glow>
          </a:effectLst>
        </p:spPr>
        <p:txBody>
          <a:bodyPr wrap="square">
            <a:spAutoFit/>
          </a:bodyPr>
          <a:lstStyle/>
          <a:p>
            <a:pPr marL="112713" indent="4763" algn="ctr" defTabSz="457200" eaLnBrk="0" hangingPunct="0">
              <a:defRPr/>
            </a:pPr>
            <a:r>
              <a:rPr lang="en-US" sz="1400" b="1" dirty="0">
                <a:solidFill>
                  <a:prstClr val="black"/>
                </a:solidFill>
                <a:latin typeface="Arial "/>
                <a:cs typeface="Arial" pitchFamily="34" charset="0"/>
              </a:rPr>
              <a:t>Completion of the </a:t>
            </a:r>
          </a:p>
          <a:p>
            <a:pPr marL="112713" indent="4763" algn="ctr" defTabSz="457200" eaLnBrk="0" hangingPunct="0">
              <a:defRPr/>
            </a:pPr>
            <a:r>
              <a:rPr lang="en-US" sz="1400" b="1" dirty="0">
                <a:solidFill>
                  <a:prstClr val="black"/>
                </a:solidFill>
                <a:latin typeface="Arial "/>
                <a:cs typeface="Arial" pitchFamily="34" charset="0"/>
              </a:rPr>
              <a:t>12 GeV CEBAF Upgrade was ranked the highest priority in the 2007   NSAC Long Range Plan.</a:t>
            </a:r>
          </a:p>
        </p:txBody>
      </p:sp>
      <p:sp>
        <p:nvSpPr>
          <p:cNvPr id="344" name="Rectangle 336"/>
          <p:cNvSpPr>
            <a:spLocks noChangeArrowheads="1"/>
          </p:cNvSpPr>
          <p:nvPr/>
        </p:nvSpPr>
        <p:spPr bwMode="auto">
          <a:xfrm>
            <a:off x="5127625" y="865646"/>
            <a:ext cx="3978275"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spcBef>
                <a:spcPct val="20000"/>
              </a:spcBef>
              <a:buChar char="•"/>
              <a:defRPr sz="2400">
                <a:solidFill>
                  <a:schemeClr val="tx1"/>
                </a:solidFill>
                <a:latin typeface="Arial" pitchFamily="34" charset="0"/>
                <a:cs typeface="Arial" pitchFamily="34" charset="0"/>
              </a:defRPr>
            </a:lvl1pPr>
            <a:lvl2pPr marL="742950" indent="-285750" eaLnBrk="0" hangingPunct="0">
              <a:spcBef>
                <a:spcPct val="20000"/>
              </a:spcBef>
              <a:buChar char="–"/>
              <a:defRPr sz="24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400">
                <a:solidFill>
                  <a:schemeClr val="tx1"/>
                </a:solidFill>
                <a:latin typeface="Arial" pitchFamily="34" charset="0"/>
                <a:cs typeface="Arial" pitchFamily="34" charset="0"/>
              </a:defRPr>
            </a:lvl4pPr>
            <a:lvl5pPr marL="2057400" indent="-228600" eaLnBrk="0" hangingPunct="0">
              <a:spcBef>
                <a:spcPct val="20000"/>
              </a:spcBef>
              <a:buChar char="»"/>
              <a:defRPr sz="24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cs typeface="Arial" pitchFamily="34" charset="0"/>
              </a:defRPr>
            </a:lvl9pPr>
          </a:lstStyle>
          <a:p>
            <a:pPr defTabSz="457200" eaLnBrk="1" hangingPunct="1">
              <a:lnSpc>
                <a:spcPct val="90000"/>
              </a:lnSpc>
              <a:buFontTx/>
              <a:buNone/>
            </a:pPr>
            <a:r>
              <a:rPr lang="en-US" altLang="en-US" sz="1400" i="1" dirty="0">
                <a:solidFill>
                  <a:srgbClr val="313EBD"/>
                </a:solidFill>
              </a:rPr>
              <a:t>Upgrade is designed to build on existing facility: vast majority of accelerator and experimental equipment have continued use.</a:t>
            </a:r>
          </a:p>
        </p:txBody>
      </p:sp>
      <p:sp>
        <p:nvSpPr>
          <p:cNvPr id="345" name="Text Box 30"/>
          <p:cNvSpPr txBox="1">
            <a:spLocks noChangeArrowheads="1"/>
          </p:cNvSpPr>
          <p:nvPr/>
        </p:nvSpPr>
        <p:spPr bwMode="auto">
          <a:xfrm>
            <a:off x="40337" y="5848773"/>
            <a:ext cx="3361547" cy="523220"/>
          </a:xfrm>
          <a:prstGeom prst="rect">
            <a:avLst/>
          </a:prstGeom>
          <a:noFill/>
          <a:ln w="12700">
            <a:noFill/>
            <a:miter lim="800000"/>
            <a:headEnd/>
            <a:tailEnd/>
          </a:ln>
        </p:spPr>
        <p:txBody>
          <a:bodyPr wrap="square">
            <a:spAutoFit/>
          </a:bodyPr>
          <a:lstStyle/>
          <a:p>
            <a:pPr defTabSz="457200" eaLnBrk="0" hangingPunct="0">
              <a:defRPr/>
            </a:pPr>
            <a:r>
              <a:rPr lang="en-US" sz="1400" b="1" i="1" dirty="0">
                <a:solidFill>
                  <a:srgbClr val="313EBD"/>
                </a:solidFill>
                <a:latin typeface="Arial" panose="020B0604020202020204" pitchFamily="34" charset="0"/>
                <a:cs typeface="Arial" panose="020B0604020202020204" pitchFamily="34" charset="0"/>
              </a:rPr>
              <a:t>Maintain capability to deliver lower pass beam energies: 2.2, 4.4, 6.6….</a:t>
            </a:r>
          </a:p>
        </p:txBody>
      </p:sp>
      <p:grpSp>
        <p:nvGrpSpPr>
          <p:cNvPr id="347" name="Group 346"/>
          <p:cNvGrpSpPr/>
          <p:nvPr/>
        </p:nvGrpSpPr>
        <p:grpSpPr>
          <a:xfrm>
            <a:off x="4079871" y="4888765"/>
            <a:ext cx="5064129" cy="1460176"/>
            <a:chOff x="184346" y="1192779"/>
            <a:chExt cx="5064129" cy="1460176"/>
          </a:xfrm>
          <a:effectLst/>
        </p:grpSpPr>
        <p:sp>
          <p:nvSpPr>
            <p:cNvPr id="348" name="Rectangle 347"/>
            <p:cNvSpPr/>
            <p:nvPr/>
          </p:nvSpPr>
          <p:spPr bwMode="auto">
            <a:xfrm>
              <a:off x="194455" y="1192779"/>
              <a:ext cx="4979517" cy="1460176"/>
            </a:xfrm>
            <a:prstGeom prst="rect">
              <a:avLst/>
            </a:prstGeom>
            <a:solidFill>
              <a:srgbClr val="FFEDC9"/>
            </a:solidFill>
            <a:ln w="19050" cap="flat" cmpd="sng" algn="ctr">
              <a:solidFill>
                <a:schemeClr val="tx1"/>
              </a:solidFill>
              <a:prstDash val="solid"/>
              <a:round/>
              <a:headEnd type="none" w="med" len="med"/>
              <a:tailEnd type="none" w="med" len="med"/>
            </a:ln>
            <a:effectLst>
              <a:glow rad="101600">
                <a:schemeClr val="accent4">
                  <a:lumMod val="65000"/>
                  <a:lumOff val="35000"/>
                  <a:alpha val="60000"/>
                </a:schemeClr>
              </a:glow>
            </a:effectLst>
          </p:spPr>
          <p:txBody>
            <a:bodyPr/>
            <a:lstStyle/>
            <a:p>
              <a:pPr defTabSz="457200" eaLnBrk="0" hangingPunct="0">
                <a:defRPr/>
              </a:pPr>
              <a:endParaRPr lang="en-US" sz="2400" dirty="0">
                <a:solidFill>
                  <a:srgbClr val="000000"/>
                </a:solidFill>
                <a:latin typeface="Arial" charset="0"/>
              </a:endParaRPr>
            </a:p>
          </p:txBody>
        </p:sp>
        <p:sp>
          <p:nvSpPr>
            <p:cNvPr id="349" name="Text Box 3"/>
            <p:cNvSpPr txBox="1">
              <a:spLocks noChangeArrowheads="1"/>
            </p:cNvSpPr>
            <p:nvPr/>
          </p:nvSpPr>
          <p:spPr bwMode="auto">
            <a:xfrm>
              <a:off x="184346" y="1244788"/>
              <a:ext cx="5064129" cy="1354217"/>
            </a:xfrm>
            <a:prstGeom prst="rect">
              <a:avLst/>
            </a:prstGeom>
            <a:noFill/>
            <a:ln w="9525">
              <a:noFill/>
              <a:miter lim="800000"/>
              <a:headEnd/>
              <a:tailEnd/>
            </a:ln>
          </p:spPr>
          <p:txBody>
            <a:bodyPr wrap="square">
              <a:spAutoFit/>
            </a:bodyPr>
            <a:lstStyle/>
            <a:p>
              <a:pPr defTabSz="457200" eaLnBrk="0" hangingPunct="0">
                <a:defRPr/>
              </a:pPr>
              <a:r>
                <a:rPr lang="en-US" b="1" u="sng" dirty="0">
                  <a:solidFill>
                    <a:srgbClr val="000000"/>
                  </a:solidFill>
                  <a:latin typeface="Arial" panose="020B0604020202020204" pitchFamily="34" charset="0"/>
                  <a:cs typeface="Arial" panose="020B0604020202020204" pitchFamily="34" charset="0"/>
                </a:rPr>
                <a:t>Project Scope </a:t>
              </a:r>
              <a:r>
                <a:rPr lang="en-US" sz="1600" b="1" u="sng" dirty="0">
                  <a:solidFill>
                    <a:srgbClr val="008000"/>
                  </a:solidFill>
                  <a:latin typeface="Arial" panose="020B0604020202020204" pitchFamily="34" charset="0"/>
                  <a:cs typeface="Arial" panose="020B0604020202020204" pitchFamily="34" charset="0"/>
                </a:rPr>
                <a:t>(~</a:t>
              </a:r>
              <a:r>
                <a:rPr lang="en-US" sz="1600" b="1" u="sng" dirty="0" smtClean="0">
                  <a:solidFill>
                    <a:srgbClr val="008000"/>
                  </a:solidFill>
                  <a:latin typeface="Arial" panose="020B0604020202020204" pitchFamily="34" charset="0"/>
                  <a:cs typeface="Arial" panose="020B0604020202020204" pitchFamily="34" charset="0"/>
                </a:rPr>
                <a:t>96% </a:t>
              </a:r>
              <a:r>
                <a:rPr lang="en-US" sz="1600" b="1" u="sng" dirty="0">
                  <a:solidFill>
                    <a:srgbClr val="008000"/>
                  </a:solidFill>
                  <a:latin typeface="Arial" panose="020B0604020202020204" pitchFamily="34" charset="0"/>
                  <a:cs typeface="Arial" panose="020B0604020202020204" pitchFamily="34" charset="0"/>
                </a:rPr>
                <a:t>complete)</a:t>
              </a:r>
              <a:r>
                <a:rPr lang="en-US" b="1" dirty="0">
                  <a:solidFill>
                    <a:srgbClr val="000000"/>
                  </a:solidFill>
                  <a:latin typeface="Arial" panose="020B0604020202020204" pitchFamily="34" charset="0"/>
                  <a:cs typeface="Arial" panose="020B0604020202020204" pitchFamily="34" charset="0"/>
                </a:rPr>
                <a:t>: </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Doubling the accelerator beam energy - </a:t>
              </a:r>
              <a:r>
                <a:rPr lang="en-US" sz="1600" b="1" dirty="0">
                  <a:solidFill>
                    <a:srgbClr val="009900"/>
                  </a:solidFill>
                  <a:latin typeface="Arial" panose="020B0604020202020204" pitchFamily="34" charset="0"/>
                  <a:cs typeface="Arial" panose="020B0604020202020204" pitchFamily="34" charset="0"/>
                </a:rPr>
                <a:t>DONE</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New experimental Hall D and beam line - </a:t>
              </a:r>
              <a:r>
                <a:rPr lang="en-US" sz="1600" b="1" dirty="0">
                  <a:solidFill>
                    <a:srgbClr val="009900"/>
                  </a:solidFill>
                  <a:latin typeface="Arial" panose="020B0604020202020204" pitchFamily="34" charset="0"/>
                  <a:cs typeface="Arial" panose="020B0604020202020204" pitchFamily="34" charset="0"/>
                </a:rPr>
                <a:t>DONE</a:t>
              </a: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Civil construction </a:t>
              </a:r>
              <a:r>
                <a:rPr lang="en-US" sz="1600" b="1" dirty="0" smtClean="0">
                  <a:solidFill>
                    <a:srgbClr val="000000"/>
                  </a:solidFill>
                  <a:latin typeface="Arial" panose="020B0604020202020204" pitchFamily="34" charset="0"/>
                  <a:cs typeface="Arial" panose="020B0604020202020204" pitchFamily="34" charset="0"/>
                </a:rPr>
                <a:t>including utilities - </a:t>
              </a:r>
              <a:r>
                <a:rPr lang="en-US" sz="1600" b="1" dirty="0" smtClean="0">
                  <a:solidFill>
                    <a:srgbClr val="009900"/>
                  </a:solidFill>
                  <a:latin typeface="Arial" panose="020B0604020202020204" pitchFamily="34" charset="0"/>
                  <a:cs typeface="Arial" panose="020B0604020202020204" pitchFamily="34" charset="0"/>
                </a:rPr>
                <a:t>Done</a:t>
              </a:r>
              <a:endParaRPr lang="en-US" sz="1600" b="1" dirty="0">
                <a:solidFill>
                  <a:srgbClr val="009900"/>
                </a:solidFill>
                <a:latin typeface="Arial" panose="020B0604020202020204" pitchFamily="34" charset="0"/>
                <a:cs typeface="Arial" panose="020B0604020202020204" pitchFamily="34" charset="0"/>
              </a:endParaRPr>
            </a:p>
            <a:p>
              <a:pPr marL="91440" indent="-274320" defTabSz="457200" eaLnBrk="0" hangingPunct="0">
                <a:buFont typeface="Arial" pitchFamily="34" charset="0"/>
                <a:buChar char="•"/>
                <a:defRPr/>
              </a:pPr>
              <a:r>
                <a:rPr lang="en-US" sz="1600" b="1" dirty="0">
                  <a:solidFill>
                    <a:srgbClr val="000000"/>
                  </a:solidFill>
                  <a:latin typeface="Arial" panose="020B0604020202020204" pitchFamily="34" charset="0"/>
                  <a:cs typeface="Arial" panose="020B0604020202020204" pitchFamily="34" charset="0"/>
                </a:rPr>
                <a:t>Upgrades to Experimental </a:t>
              </a:r>
              <a:r>
                <a:rPr lang="en-US" sz="1600" b="1" dirty="0">
                  <a:solidFill>
                    <a:srgbClr val="009900"/>
                  </a:solidFill>
                  <a:latin typeface="Arial" panose="020B0604020202020204" pitchFamily="34" charset="0"/>
                  <a:cs typeface="Arial" panose="020B0604020202020204" pitchFamily="34" charset="0"/>
                </a:rPr>
                <a:t>Halls B &amp; C </a:t>
              </a:r>
              <a:r>
                <a:rPr lang="en-US" sz="1600" b="1" dirty="0">
                  <a:solidFill>
                    <a:prstClr val="black"/>
                  </a:solidFill>
                  <a:latin typeface="Arial" panose="020B0604020202020204" pitchFamily="34" charset="0"/>
                  <a:cs typeface="Arial" panose="020B0604020202020204" pitchFamily="34" charset="0"/>
                </a:rPr>
                <a:t>-</a:t>
              </a:r>
              <a:r>
                <a:rPr lang="en-US" sz="1600" b="1" dirty="0">
                  <a:solidFill>
                    <a:srgbClr val="009900"/>
                  </a:solidFill>
                  <a:latin typeface="Arial" panose="020B0604020202020204" pitchFamily="34" charset="0"/>
                  <a:cs typeface="Arial" panose="020B0604020202020204" pitchFamily="34" charset="0"/>
                </a:rPr>
                <a:t>  </a:t>
              </a:r>
              <a:r>
                <a:rPr lang="en-US" sz="1600" b="1" dirty="0" smtClean="0">
                  <a:solidFill>
                    <a:srgbClr val="009900"/>
                  </a:solidFill>
                  <a:latin typeface="Arial" panose="020B0604020202020204" pitchFamily="34" charset="0"/>
                  <a:cs typeface="Arial" panose="020B0604020202020204" pitchFamily="34" charset="0"/>
                </a:rPr>
                <a:t>~92% </a:t>
              </a:r>
              <a:endParaRPr lang="en-US" sz="1600" b="1" dirty="0">
                <a:solidFill>
                  <a:srgbClr val="009900"/>
                </a:solidFill>
                <a:latin typeface="Arial" panose="020B0604020202020204" pitchFamily="34" charset="0"/>
                <a:cs typeface="Arial" panose="020B0604020202020204" pitchFamily="34" charset="0"/>
              </a:endParaRPr>
            </a:p>
          </p:txBody>
        </p:sp>
      </p:grpSp>
      <p:sp>
        <p:nvSpPr>
          <p:cNvPr id="350" name="TextBox 349"/>
          <p:cNvSpPr txBox="1"/>
          <p:nvPr/>
        </p:nvSpPr>
        <p:spPr>
          <a:xfrm>
            <a:off x="7416316" y="4026635"/>
            <a:ext cx="1620957" cy="646331"/>
          </a:xfrm>
          <a:prstGeom prst="rect">
            <a:avLst/>
          </a:prstGeom>
          <a:solidFill>
            <a:srgbClr val="FFEDC9"/>
          </a:solidFill>
          <a:ln w="12700">
            <a:solidFill>
              <a:schemeClr val="tx1"/>
            </a:solidFill>
          </a:ln>
          <a:effectLst>
            <a:outerShdw blurRad="63500" sx="102000" sy="102000" algn="ctr" rotWithShape="0">
              <a:prstClr val="black">
                <a:alpha val="40000"/>
              </a:prstClr>
            </a:outerShdw>
          </a:effectLst>
        </p:spPr>
        <p:txBody>
          <a:bodyPr wrap="none" rtlCol="0">
            <a:spAutoFit/>
          </a:bodyPr>
          <a:lstStyle/>
          <a:p>
            <a:pPr defTabSz="457200"/>
            <a:r>
              <a:rPr lang="en-US" dirty="0">
                <a:solidFill>
                  <a:prstClr val="black"/>
                </a:solidFill>
                <a:latin typeface="Arial" panose="020B0604020202020204" pitchFamily="34" charset="0"/>
                <a:cs typeface="Arial" panose="020B0604020202020204" pitchFamily="34" charset="0"/>
              </a:rPr>
              <a:t>TPC = $338M</a:t>
            </a:r>
          </a:p>
          <a:p>
            <a:pPr defTabSz="457200"/>
            <a:r>
              <a:rPr lang="en-US" b="1" dirty="0">
                <a:solidFill>
                  <a:srgbClr val="009900"/>
                </a:solidFill>
                <a:latin typeface="Arial" panose="020B0604020202020204" pitchFamily="34" charset="0"/>
                <a:cs typeface="Arial" panose="020B0604020202020204" pitchFamily="34" charset="0"/>
              </a:rPr>
              <a:t>ETC = </a:t>
            </a:r>
            <a:r>
              <a:rPr lang="en-US" dirty="0" smtClean="0">
                <a:solidFill>
                  <a:srgbClr val="009900"/>
                </a:solidFill>
                <a:latin typeface="Arial" panose="020B0604020202020204" pitchFamily="34" charset="0"/>
                <a:cs typeface="Arial" panose="020B0604020202020204" pitchFamily="34" charset="0"/>
              </a:rPr>
              <a:t>~</a:t>
            </a:r>
            <a:r>
              <a:rPr lang="en-US" b="1" dirty="0" smtClean="0">
                <a:solidFill>
                  <a:srgbClr val="009900"/>
                </a:solidFill>
                <a:latin typeface="Arial" panose="020B0604020202020204" pitchFamily="34" charset="0"/>
                <a:cs typeface="Arial" panose="020B0604020202020204" pitchFamily="34" charset="0"/>
              </a:rPr>
              <a:t>$11M</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990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Performance</a:t>
            </a:r>
            <a:endParaRPr lang="en-US" dirty="0"/>
          </a:p>
        </p:txBody>
      </p:sp>
      <p:sp>
        <p:nvSpPr>
          <p:cNvPr id="3" name="Content Placeholder 2"/>
          <p:cNvSpPr>
            <a:spLocks noGrp="1"/>
          </p:cNvSpPr>
          <p:nvPr>
            <p:ph idx="1"/>
          </p:nvPr>
        </p:nvSpPr>
        <p:spPr>
          <a:xfrm>
            <a:off x="457200" y="1177563"/>
            <a:ext cx="8229600" cy="5041869"/>
          </a:xfrm>
        </p:spPr>
        <p:txBody>
          <a:bodyPr>
            <a:normAutofit/>
          </a:bodyPr>
          <a:lstStyle/>
          <a:p>
            <a:r>
              <a:rPr lang="en-US" sz="2000" b="1" dirty="0" smtClean="0"/>
              <a:t>Fall 2015 Run</a:t>
            </a:r>
          </a:p>
          <a:p>
            <a:endParaRPr lang="en-US" sz="2000" dirty="0" smtClean="0"/>
          </a:p>
          <a:p>
            <a:pPr lvl="1">
              <a:spcAft>
                <a:spcPts val="1200"/>
              </a:spcAft>
            </a:pPr>
            <a:r>
              <a:rPr lang="en-US" sz="2000" dirty="0"/>
              <a:t>12 GeV CW beam has been delivered to Hall D</a:t>
            </a:r>
          </a:p>
          <a:p>
            <a:pPr lvl="1">
              <a:spcAft>
                <a:spcPts val="1200"/>
              </a:spcAft>
            </a:pPr>
            <a:r>
              <a:rPr lang="en-US" sz="2000" dirty="0"/>
              <a:t>70 </a:t>
            </a:r>
            <a:r>
              <a:rPr lang="en-US" sz="2000" dirty="0"/>
              <a:t>microamps</a:t>
            </a:r>
            <a:r>
              <a:rPr lang="en-US" sz="2000" dirty="0"/>
              <a:t> of 11 GeV CW beam (770 kW) has been delivered to Hall A</a:t>
            </a:r>
          </a:p>
          <a:p>
            <a:pPr lvl="1">
              <a:spcAft>
                <a:spcPts val="1200"/>
              </a:spcAft>
            </a:pPr>
            <a:r>
              <a:rPr lang="en-US" sz="2000" dirty="0"/>
              <a:t>The RF trip rate of ~5 per hour with “spring 2016” running conditions has been established</a:t>
            </a:r>
          </a:p>
          <a:p>
            <a:pPr lvl="1">
              <a:spcAft>
                <a:spcPts val="1200"/>
              </a:spcAft>
            </a:pPr>
            <a:r>
              <a:rPr lang="en-US" sz="2000" dirty="0"/>
              <a:t>Beam emittance within the “initial years” specification has been achieved</a:t>
            </a:r>
          </a:p>
          <a:p>
            <a:pPr lvl="1">
              <a:spcAft>
                <a:spcPts val="1200"/>
              </a:spcAft>
            </a:pPr>
            <a:r>
              <a:rPr lang="en-US" sz="2000" dirty="0" smtClean="0"/>
              <a:t>11 GeV beam separation has been demonstrated.</a:t>
            </a:r>
          </a:p>
          <a:p>
            <a:pPr lvl="1"/>
            <a:endParaRPr lang="en-US" sz="2000" dirty="0" smtClean="0"/>
          </a:p>
          <a:p>
            <a:pPr marL="0" indent="0" algn="ctr">
              <a:buNone/>
            </a:pPr>
            <a:r>
              <a:rPr lang="en-US" sz="2000" b="1" dirty="0" smtClean="0"/>
              <a:t>All conditions requested for Spring 2016 Run achieved.</a:t>
            </a:r>
            <a:endParaRPr lang="en-US" sz="2000" b="1" dirty="0"/>
          </a:p>
        </p:txBody>
      </p:sp>
    </p:spTree>
    <p:extLst>
      <p:ext uri="{BB962C8B-B14F-4D97-AF65-F5344CB8AC3E}">
        <p14:creationId xmlns:p14="http://schemas.microsoft.com/office/powerpoint/2010/main" val="1100031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Office of Science Projects</a:t>
            </a:r>
            <a:endParaRPr lang="en-US" dirty="0"/>
          </a:p>
        </p:txBody>
      </p:sp>
      <p:sp>
        <p:nvSpPr>
          <p:cNvPr id="3" name="Content Placeholder 2"/>
          <p:cNvSpPr>
            <a:spLocks noGrp="1"/>
          </p:cNvSpPr>
          <p:nvPr>
            <p:ph idx="1"/>
          </p:nvPr>
        </p:nvSpPr>
        <p:spPr>
          <a:xfrm>
            <a:off x="164892" y="914400"/>
            <a:ext cx="8829206" cy="5599522"/>
          </a:xfrm>
        </p:spPr>
        <p:txBody>
          <a:bodyPr>
            <a:noAutofit/>
          </a:bodyPr>
          <a:lstStyle/>
          <a:p>
            <a:r>
              <a:rPr lang="en-US" sz="2000" dirty="0" smtClean="0"/>
              <a:t>LCLS II</a:t>
            </a:r>
          </a:p>
          <a:p>
            <a:pPr marL="914400" lvl="1" indent="-457200"/>
            <a:r>
              <a:rPr lang="en-US" sz="2000" dirty="0" smtClean="0"/>
              <a:t>CD1, and CD3 long lead approvals obtained</a:t>
            </a:r>
          </a:p>
          <a:p>
            <a:pPr marL="1254125" lvl="2" indent="-339725"/>
            <a:r>
              <a:rPr lang="en-US" sz="2000" dirty="0" smtClean="0"/>
              <a:t>Jefferson Lab lead: Joe Preble appointed</a:t>
            </a:r>
          </a:p>
          <a:p>
            <a:pPr marL="1254125" lvl="2" indent="-339725"/>
            <a:r>
              <a:rPr lang="en-US" sz="2000" dirty="0" smtClean="0"/>
              <a:t>Jefferson Lab very active in long lead procurements</a:t>
            </a:r>
          </a:p>
          <a:p>
            <a:pPr marL="1254125" lvl="2" indent="-339725"/>
            <a:r>
              <a:rPr lang="en-US" sz="2000" dirty="0" smtClean="0"/>
              <a:t>2</a:t>
            </a:r>
            <a:r>
              <a:rPr lang="en-US" sz="2000" baseline="30000" dirty="0" smtClean="0"/>
              <a:t>nd</a:t>
            </a:r>
            <a:r>
              <a:rPr lang="en-US" sz="2000" dirty="0" smtClean="0"/>
              <a:t> (CHL-2 equivalent) </a:t>
            </a:r>
            <a:r>
              <a:rPr lang="en-US" sz="2000" dirty="0" smtClean="0"/>
              <a:t>Cryoplant</a:t>
            </a:r>
            <a:r>
              <a:rPr lang="en-US" sz="2000" dirty="0" smtClean="0"/>
              <a:t> included in project baseline; lots of discussion about “turn-down” capabilities – resolved.</a:t>
            </a:r>
          </a:p>
          <a:p>
            <a:pPr marL="1254125" lvl="2" indent="-339725"/>
            <a:r>
              <a:rPr lang="en-US" sz="2000" dirty="0" err="1" smtClean="0"/>
              <a:t>Cryomodule</a:t>
            </a:r>
            <a:r>
              <a:rPr lang="en-US" sz="2000" dirty="0" smtClean="0"/>
              <a:t> </a:t>
            </a:r>
            <a:r>
              <a:rPr lang="en-US" sz="2000" dirty="0" smtClean="0"/>
              <a:t>tooling in Test Lab – impressive</a:t>
            </a:r>
          </a:p>
          <a:p>
            <a:pPr marL="1254125" lvl="2" indent="-339725"/>
            <a:r>
              <a:rPr lang="en-US" sz="2000" dirty="0" smtClean="0"/>
              <a:t>N</a:t>
            </a:r>
            <a:r>
              <a:rPr lang="en-US" sz="2000" baseline="-25000" dirty="0" smtClean="0"/>
              <a:t>2</a:t>
            </a:r>
            <a:r>
              <a:rPr lang="en-US" sz="2000" dirty="0" smtClean="0"/>
              <a:t> doping results encouraging</a:t>
            </a:r>
          </a:p>
          <a:p>
            <a:pPr marL="914400" lvl="1" indent="-457200"/>
            <a:r>
              <a:rPr lang="en-US" sz="2000" dirty="0" smtClean="0"/>
              <a:t>CD2 Review in December 2015</a:t>
            </a:r>
          </a:p>
          <a:p>
            <a:pPr marL="914400" lvl="1" indent="-457200"/>
            <a:r>
              <a:rPr lang="en-US" sz="2000" dirty="0" smtClean="0"/>
              <a:t>Lab Directors’ Council is engaged (Holtkamp, Lockyer, Montgomery, Symons, Littlewood)</a:t>
            </a:r>
          </a:p>
          <a:p>
            <a:r>
              <a:rPr lang="en-US" sz="2000" dirty="0" smtClean="0"/>
              <a:t>FRIB</a:t>
            </a:r>
          </a:p>
          <a:p>
            <a:pPr marL="914400" lvl="1" indent="-457200"/>
            <a:r>
              <a:rPr lang="en-US" sz="2000" dirty="0" smtClean="0"/>
              <a:t>Cryo</a:t>
            </a:r>
            <a:r>
              <a:rPr lang="en-US" sz="2000" dirty="0" smtClean="0"/>
              <a:t> system work proceeding well</a:t>
            </a:r>
          </a:p>
          <a:p>
            <a:pPr marL="914400" lvl="1" indent="-457200"/>
            <a:r>
              <a:rPr lang="en-US" sz="2000" dirty="0" err="1" smtClean="0"/>
              <a:t>Cryomodule</a:t>
            </a:r>
            <a:r>
              <a:rPr lang="en-US" sz="2000" dirty="0" smtClean="0"/>
              <a:t> </a:t>
            </a:r>
            <a:r>
              <a:rPr lang="en-US" sz="2000" dirty="0" smtClean="0"/>
              <a:t>work proceeding well</a:t>
            </a:r>
          </a:p>
          <a:p>
            <a:pPr marL="914400" lvl="1" indent="-457200"/>
            <a:r>
              <a:rPr lang="en-US" sz="2000" dirty="0" smtClean="0"/>
              <a:t>Glasmacher</a:t>
            </a:r>
            <a:r>
              <a:rPr lang="en-US" sz="2000" dirty="0"/>
              <a:t> </a:t>
            </a:r>
            <a:r>
              <a:rPr lang="en-US" sz="2000" dirty="0" smtClean="0"/>
              <a:t>       Montgomery direct line as needed</a:t>
            </a:r>
            <a:endParaRPr lang="en-US" sz="2000" dirty="0"/>
          </a:p>
        </p:txBody>
      </p:sp>
      <p:cxnSp>
        <p:nvCxnSpPr>
          <p:cNvPr id="7" name="Straight Arrow Connector 6"/>
          <p:cNvCxnSpPr/>
          <p:nvPr/>
        </p:nvCxnSpPr>
        <p:spPr>
          <a:xfrm>
            <a:off x="2620653" y="6108570"/>
            <a:ext cx="414779"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5704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835245"/>
          </a:xfrm>
        </p:spPr>
        <p:txBody>
          <a:bodyPr>
            <a:normAutofit fontScale="92500" lnSpcReduction="20000"/>
          </a:bodyPr>
          <a:lstStyle/>
          <a:p>
            <a:pPr>
              <a:lnSpc>
                <a:spcPct val="200000"/>
              </a:lnSpc>
            </a:pPr>
            <a:r>
              <a:rPr lang="en-US" sz="2000" b="1" dirty="0" smtClean="0"/>
              <a:t>Panel Members</a:t>
            </a:r>
          </a:p>
          <a:p>
            <a:pPr lvl="1">
              <a:lnSpc>
                <a:spcPct val="200000"/>
              </a:lnSpc>
            </a:pPr>
            <a:r>
              <a:rPr lang="en-US" sz="2000" dirty="0" smtClean="0"/>
              <a:t>Bruce Dunham </a:t>
            </a:r>
            <a:r>
              <a:rPr lang="en-US" sz="2000" dirty="0"/>
              <a:t>– Cornell </a:t>
            </a:r>
            <a:r>
              <a:rPr lang="en-US" sz="2000" dirty="0" smtClean="0"/>
              <a:t>University</a:t>
            </a:r>
          </a:p>
          <a:p>
            <a:pPr lvl="1">
              <a:lnSpc>
                <a:spcPct val="200000"/>
              </a:lnSpc>
            </a:pPr>
            <a:r>
              <a:rPr lang="de-DE" sz="2000" dirty="0"/>
              <a:t>Frank </a:t>
            </a:r>
            <a:r>
              <a:rPr lang="de-DE" sz="2000" dirty="0" smtClean="0"/>
              <a:t>Maas </a:t>
            </a:r>
            <a:r>
              <a:rPr lang="en-US" sz="2000" dirty="0"/>
              <a:t>– </a:t>
            </a:r>
            <a:r>
              <a:rPr lang="de-DE" sz="2000" dirty="0" smtClean="0"/>
              <a:t>GSI and Johannes Gutenberg Univ., Mainz</a:t>
            </a:r>
          </a:p>
          <a:p>
            <a:pPr lvl="1">
              <a:lnSpc>
                <a:spcPct val="200000"/>
              </a:lnSpc>
            </a:pPr>
            <a:r>
              <a:rPr lang="en-US" sz="2000" dirty="0" smtClean="0"/>
              <a:t>Ulrich </a:t>
            </a:r>
            <a:r>
              <a:rPr lang="en-US" sz="2000" dirty="0" smtClean="0"/>
              <a:t>Wiedner</a:t>
            </a:r>
            <a:r>
              <a:rPr lang="en-US" sz="2000" dirty="0" smtClean="0"/>
              <a:t> – Bochum Univ.</a:t>
            </a:r>
          </a:p>
          <a:p>
            <a:pPr lvl="1">
              <a:lnSpc>
                <a:spcPct val="200000"/>
              </a:lnSpc>
            </a:pPr>
            <a:r>
              <a:rPr lang="en-US" sz="2000" dirty="0"/>
              <a:t>Steven </a:t>
            </a:r>
            <a:r>
              <a:rPr lang="en-US" sz="2000" dirty="0" smtClean="0"/>
              <a:t>Vigdor</a:t>
            </a:r>
            <a:r>
              <a:rPr lang="en-US" sz="2000" dirty="0" smtClean="0"/>
              <a:t> </a:t>
            </a:r>
            <a:r>
              <a:rPr lang="en-US" sz="2000" dirty="0"/>
              <a:t>– Indiana </a:t>
            </a:r>
            <a:r>
              <a:rPr lang="en-US" sz="2000" dirty="0" smtClean="0"/>
              <a:t>University</a:t>
            </a:r>
          </a:p>
          <a:p>
            <a:pPr lvl="1">
              <a:lnSpc>
                <a:spcPct val="200000"/>
              </a:lnSpc>
            </a:pPr>
            <a:r>
              <a:rPr lang="en-US" sz="2000" dirty="0"/>
              <a:t>Amanda </a:t>
            </a:r>
            <a:r>
              <a:rPr lang="en-US" sz="2000" dirty="0" smtClean="0"/>
              <a:t>Cooper-Sarkar </a:t>
            </a:r>
            <a:r>
              <a:rPr lang="en-US" sz="2000" dirty="0"/>
              <a:t>– </a:t>
            </a:r>
            <a:r>
              <a:rPr lang="en-US" sz="2000" dirty="0" smtClean="0"/>
              <a:t>Oxford University</a:t>
            </a:r>
          </a:p>
          <a:p>
            <a:pPr lvl="1">
              <a:lnSpc>
                <a:spcPct val="200000"/>
              </a:lnSpc>
            </a:pPr>
            <a:r>
              <a:rPr lang="en-US" sz="2000" dirty="0"/>
              <a:t>Eric </a:t>
            </a:r>
            <a:r>
              <a:rPr lang="en-US" sz="2000" dirty="0" smtClean="0"/>
              <a:t>Swanson </a:t>
            </a:r>
            <a:r>
              <a:rPr lang="en-US" sz="2000" dirty="0"/>
              <a:t>– </a:t>
            </a:r>
            <a:r>
              <a:rPr lang="en-US" sz="2000" dirty="0" smtClean="0"/>
              <a:t>University </a:t>
            </a:r>
            <a:r>
              <a:rPr lang="en-US" sz="2000" dirty="0"/>
              <a:t>of </a:t>
            </a:r>
            <a:r>
              <a:rPr lang="en-US" sz="2000" dirty="0" smtClean="0"/>
              <a:t>Pittsburgh</a:t>
            </a:r>
          </a:p>
          <a:p>
            <a:pPr lvl="1">
              <a:lnSpc>
                <a:spcPct val="200000"/>
              </a:lnSpc>
            </a:pPr>
            <a:r>
              <a:rPr lang="en-US" sz="2000" dirty="0"/>
              <a:t>Norbert </a:t>
            </a:r>
            <a:r>
              <a:rPr lang="en-US" sz="2000" dirty="0" smtClean="0"/>
              <a:t>Holtkamp </a:t>
            </a:r>
            <a:r>
              <a:rPr lang="en-US" sz="2000" dirty="0"/>
              <a:t>– </a:t>
            </a:r>
            <a:r>
              <a:rPr lang="en-US" sz="2000" dirty="0" smtClean="0"/>
              <a:t>SLAC </a:t>
            </a:r>
            <a:r>
              <a:rPr lang="en-US" sz="2000" dirty="0"/>
              <a:t>National Accelerator Laboratory</a:t>
            </a:r>
          </a:p>
        </p:txBody>
      </p:sp>
      <p:sp>
        <p:nvSpPr>
          <p:cNvPr id="4" name="Title 1"/>
          <p:cNvSpPr txBox="1">
            <a:spLocks/>
          </p:cNvSpPr>
          <p:nvPr/>
        </p:nvSpPr>
        <p:spPr>
          <a:xfrm>
            <a:off x="178676" y="0"/>
            <a:ext cx="8965324" cy="7450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r>
              <a:rPr lang="en-US" dirty="0" smtClean="0"/>
              <a:t>Science and Technology Review </a:t>
            </a:r>
            <a:r>
              <a:rPr lang="en-US" sz="2400" dirty="0" smtClean="0"/>
              <a:t>(July 2015)</a:t>
            </a:r>
            <a:endParaRPr lang="en-US" dirty="0"/>
          </a:p>
        </p:txBody>
      </p:sp>
    </p:spTree>
    <p:extLst>
      <p:ext uri="{BB962C8B-B14F-4D97-AF65-F5344CB8AC3E}">
        <p14:creationId xmlns:p14="http://schemas.microsoft.com/office/powerpoint/2010/main" val="1710586489"/>
      </p:ext>
    </p:extLst>
  </p:cSld>
  <p:clrMapOvr>
    <a:masterClrMapping/>
  </p:clrMapOvr>
  <p:timing>
    <p:tnLst>
      <p:par>
        <p:cTn id="1" dur="indefinite" restart="never" nodeType="tmRoot"/>
      </p:par>
    </p:tnLst>
  </p:timing>
</p:sld>
</file>

<file path=ppt/theme/theme1.xml><?xml version="1.0" encoding="utf-8"?>
<a:theme xmlns:a="http://schemas.openxmlformats.org/drawingml/2006/main" name="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2866</TotalTime>
  <Words>2304</Words>
  <Application>Microsoft Office PowerPoint</Application>
  <PresentationFormat>On-screen Show (4:3)</PresentationFormat>
  <Paragraphs>232</Paragraphs>
  <Slides>23</Slides>
  <Notes>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JLabPowerpointMain</vt:lpstr>
      <vt:lpstr>1_JLabPowerpointMain</vt:lpstr>
      <vt:lpstr>PowerPoint Presentation</vt:lpstr>
      <vt:lpstr>Outline</vt:lpstr>
      <vt:lpstr>PowerPoint Presentation</vt:lpstr>
      <vt:lpstr>Personnel News</vt:lpstr>
      <vt:lpstr>Accelerator Advisory Committee</vt:lpstr>
      <vt:lpstr>12 GeV Upgrade Project</vt:lpstr>
      <vt:lpstr>Accelerator Performance</vt:lpstr>
      <vt:lpstr>Office of Science Projects</vt:lpstr>
      <vt:lpstr>PowerPoint Presentation</vt:lpstr>
      <vt:lpstr>Executive Summary</vt:lpstr>
      <vt:lpstr>Executive Summary – Cont’d</vt:lpstr>
      <vt:lpstr>Executive Summary – Cont’d</vt:lpstr>
      <vt:lpstr>2015 NSAC Long Range Plan</vt:lpstr>
      <vt:lpstr>NSAC 2015 LRP</vt:lpstr>
      <vt:lpstr>NSAC 2015 LRP</vt:lpstr>
      <vt:lpstr>NSAC 2015 LRP</vt:lpstr>
      <vt:lpstr>NSAC 2015 LRP</vt:lpstr>
      <vt:lpstr>NSAC 2015 LRP </vt:lpstr>
      <vt:lpstr>FY2016 Budget </vt:lpstr>
      <vt:lpstr>PowerPoint Presentation</vt:lpstr>
      <vt:lpstr>PowerPoint Presentation</vt:lpstr>
      <vt:lpstr>Land Situation</vt:lpstr>
      <vt:lpstr>Summary</vt:lpstr>
    </vt:vector>
  </TitlesOfParts>
  <Company>Jefferson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stewartm</cp:lastModifiedBy>
  <cp:revision>193</cp:revision>
  <cp:lastPrinted>2015-12-02T14:02:50Z</cp:lastPrinted>
  <dcterms:created xsi:type="dcterms:W3CDTF">2013-08-22T19:51:08Z</dcterms:created>
  <dcterms:modified xsi:type="dcterms:W3CDTF">2016-01-13T16:00:34Z</dcterms:modified>
</cp:coreProperties>
</file>