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1" r:id="rId5"/>
    <p:sldId id="260" r:id="rId6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840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1505BFA7-F673-403E-96EB-439DCB153428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8DBDD118-7875-4D68-9C0F-BCC6C05F6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027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1/14/2016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Facilities Management &amp; Logistics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E22A9-A2D8-40B2-B323-2CF845538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210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1/14/2016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Facilities Management &amp; Logistics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E22A9-A2D8-40B2-B323-2CF845538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051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1/14/2016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Facilities Management &amp; Logistics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E22A9-A2D8-40B2-B323-2CF845538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53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1/14/2016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Facilities Management &amp; Logistics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E22A9-A2D8-40B2-B323-2CF845538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745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1/14/2016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Facilities Management &amp; Logistics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E22A9-A2D8-40B2-B323-2CF845538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326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1/14/2016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Facilities Management &amp; Logistics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E22A9-A2D8-40B2-B323-2CF845538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877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1/14/2016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Facilities Management &amp; Logistics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E22A9-A2D8-40B2-B323-2CF845538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80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1/14/2016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Facilities Management &amp; Logistics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E22A9-A2D8-40B2-B323-2CF845538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937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1/14/2016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Facilities Management &amp; Logistics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E22A9-A2D8-40B2-B323-2CF845538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7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1/14/2016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Facilities Management &amp; Logistics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E22A9-A2D8-40B2-B323-2CF845538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132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1/14/2016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Facilities Management &amp; Logistics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E22A9-A2D8-40B2-B323-2CF845538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301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1/14/2016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Facilities Management &amp; Logistics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E22A9-A2D8-40B2-B323-2CF845538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268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b="1" dirty="0" smtClean="0"/>
              <a:t>Security Procedures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Security Program based on Risk Assessments</a:t>
            </a:r>
          </a:p>
          <a:p>
            <a:pPr lvl="1"/>
            <a:r>
              <a:rPr lang="en-US" dirty="0" smtClean="0"/>
              <a:t>Low Risk</a:t>
            </a:r>
            <a:endParaRPr lang="en-US" dirty="0"/>
          </a:p>
          <a:p>
            <a:r>
              <a:rPr lang="en-US" dirty="0" smtClean="0"/>
              <a:t>Security Elements</a:t>
            </a:r>
          </a:p>
          <a:p>
            <a:pPr lvl="1"/>
            <a:r>
              <a:rPr lang="en-US" dirty="0" smtClean="0"/>
              <a:t>Guards (24/7; 2 roving patrols, 1 fixed @ guard house)</a:t>
            </a:r>
          </a:p>
          <a:p>
            <a:pPr lvl="1"/>
            <a:r>
              <a:rPr lang="en-US" dirty="0" smtClean="0"/>
              <a:t>Buildings Secured (Campus 24/7; Accelerator Site after hours</a:t>
            </a:r>
          </a:p>
          <a:p>
            <a:pPr lvl="1"/>
            <a:r>
              <a:rPr lang="en-US" dirty="0" smtClean="0"/>
              <a:t>Access Control </a:t>
            </a:r>
          </a:p>
          <a:p>
            <a:pPr lvl="1"/>
            <a:r>
              <a:rPr lang="en-US" dirty="0" smtClean="0"/>
              <a:t>Visitor Control</a:t>
            </a:r>
          </a:p>
          <a:p>
            <a:pPr lvl="2"/>
            <a:r>
              <a:rPr lang="en-US" dirty="0" smtClean="0"/>
              <a:t>Entrance through front door @ major buildings</a:t>
            </a:r>
          </a:p>
          <a:p>
            <a:pPr lvl="2"/>
            <a:r>
              <a:rPr lang="en-US" dirty="0" smtClean="0"/>
              <a:t>Sign In Log @ major Buildings</a:t>
            </a:r>
          </a:p>
          <a:p>
            <a:pPr lvl="2"/>
            <a:r>
              <a:rPr lang="en-US" dirty="0" smtClean="0"/>
              <a:t>Escorts</a:t>
            </a:r>
          </a:p>
          <a:p>
            <a:pPr lvl="1"/>
            <a:r>
              <a:rPr lang="en-US" dirty="0" smtClean="0"/>
              <a:t>Video Surveillance – guard force multiplier</a:t>
            </a:r>
          </a:p>
          <a:p>
            <a:pPr lvl="1"/>
            <a:r>
              <a:rPr lang="en-US" dirty="0" smtClean="0"/>
              <a:t>Annual Security Awareness Training</a:t>
            </a:r>
          </a:p>
          <a:p>
            <a:pPr lvl="1"/>
            <a:r>
              <a:rPr lang="en-US" dirty="0" smtClean="0"/>
              <a:t>Signage/Postings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1/14/2016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Facilities Management &amp; Logistics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E22A9-A2D8-40B2-B323-2CF8455381E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706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b="1" dirty="0" smtClean="0"/>
              <a:t>17 Dec 2016 Trespass Incident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dirty="0" smtClean="0"/>
              <a:t>Individual entered Accelerator Site via Entrance Gate</a:t>
            </a:r>
          </a:p>
          <a:p>
            <a:r>
              <a:rPr lang="en-US" dirty="0" smtClean="0"/>
              <a:t>Warrant Issued for vehicle and federal Property trespass</a:t>
            </a:r>
          </a:p>
          <a:p>
            <a:r>
              <a:rPr lang="en-US" dirty="0" smtClean="0"/>
              <a:t>Court date later this month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1/14/2016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Facilities Management &amp; Logistics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E22A9-A2D8-40B2-B323-2CF8455381E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106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b="1" dirty="0" smtClean="0"/>
              <a:t>Actions Taken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Guard Force</a:t>
            </a:r>
          </a:p>
          <a:p>
            <a:pPr lvl="1"/>
            <a:r>
              <a:rPr lang="en-US" dirty="0" smtClean="0"/>
              <a:t>Personnel Change</a:t>
            </a:r>
          </a:p>
          <a:p>
            <a:pPr lvl="1"/>
            <a:r>
              <a:rPr lang="en-US" dirty="0" smtClean="0"/>
              <a:t>Retrained entire guard force</a:t>
            </a:r>
          </a:p>
          <a:p>
            <a:pPr lvl="1"/>
            <a:r>
              <a:rPr lang="en-US" dirty="0" smtClean="0"/>
              <a:t>Additional Management oversight after hours</a:t>
            </a:r>
          </a:p>
          <a:p>
            <a:r>
              <a:rPr lang="en-US" b="1" dirty="0" smtClean="0"/>
              <a:t>Physical</a:t>
            </a:r>
          </a:p>
          <a:p>
            <a:pPr lvl="1"/>
            <a:r>
              <a:rPr lang="en-US" dirty="0" smtClean="0"/>
              <a:t>North and South Access Buildings Secured afterhours</a:t>
            </a:r>
          </a:p>
          <a:p>
            <a:pPr lvl="1"/>
            <a:r>
              <a:rPr lang="en-US" dirty="0" smtClean="0"/>
              <a:t>Temporally blocked outgoing vehicle lane </a:t>
            </a:r>
          </a:p>
          <a:p>
            <a:pPr lvl="1"/>
            <a:r>
              <a:rPr lang="en-US" dirty="0" smtClean="0"/>
              <a:t>Permanent fencing/gate being installed at entrance gate</a:t>
            </a:r>
          </a:p>
          <a:p>
            <a:pPr lvl="1"/>
            <a:r>
              <a:rPr lang="en-US" dirty="0" smtClean="0"/>
              <a:t>Video camera enhancements – virtual boundary at entrance</a:t>
            </a:r>
          </a:p>
          <a:p>
            <a:r>
              <a:rPr lang="en-US" b="1" dirty="0" smtClean="0"/>
              <a:t>3</a:t>
            </a:r>
            <a:r>
              <a:rPr lang="en-US" b="1" baseline="30000" dirty="0" smtClean="0"/>
              <a:t>rd</a:t>
            </a:r>
            <a:r>
              <a:rPr lang="en-US" b="1" dirty="0" smtClean="0"/>
              <a:t> Party Audit of Access Control 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1/14/2016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Facilities Management &amp; Logistics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E22A9-A2D8-40B2-B323-2CF8455381E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00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166" y="0"/>
            <a:ext cx="8229600" cy="990600"/>
          </a:xfrm>
        </p:spPr>
        <p:txBody>
          <a:bodyPr/>
          <a:lstStyle/>
          <a:p>
            <a:r>
              <a:rPr lang="en-US" b="1" dirty="0" smtClean="0"/>
              <a:t>Modified Gate Entrance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sprouse\AppData\Local\Temp\Pla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331" y="1219200"/>
            <a:ext cx="7297270" cy="563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1/14/2016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Facilities Management &amp; Logistics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E22A9-A2D8-40B2-B323-2CF8455381E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218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b="1" dirty="0" smtClean="0"/>
              <a:t>Vulnerabilities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Unauthorized Personnel</a:t>
            </a:r>
          </a:p>
          <a:p>
            <a:pPr lvl="1"/>
            <a:r>
              <a:rPr lang="en-US" b="1" dirty="0" smtClean="0"/>
              <a:t>Individuals without badge tailgating into buildings </a:t>
            </a:r>
          </a:p>
          <a:p>
            <a:pPr lvl="2"/>
            <a:r>
              <a:rPr lang="en-US" dirty="0" smtClean="0"/>
              <a:t>Question unknown individuals entering buildings not using badge for entry</a:t>
            </a:r>
          </a:p>
          <a:p>
            <a:pPr lvl="2"/>
            <a:r>
              <a:rPr lang="en-US" dirty="0" smtClean="0"/>
              <a:t>Escort visitors to the main desk to sign in</a:t>
            </a:r>
          </a:p>
          <a:p>
            <a:pPr lvl="1"/>
            <a:r>
              <a:rPr lang="en-US" dirty="0" smtClean="0"/>
              <a:t>Visitors </a:t>
            </a:r>
          </a:p>
          <a:p>
            <a:pPr lvl="2"/>
            <a:r>
              <a:rPr lang="en-US" dirty="0" smtClean="0"/>
              <a:t>Sign in at front desk at CEBAF Center, Support Services Center, Applied Research Center</a:t>
            </a:r>
          </a:p>
          <a:p>
            <a:pPr lvl="2"/>
            <a:r>
              <a:rPr lang="en-US" dirty="0" smtClean="0"/>
              <a:t>Escorts required for visitors in buildings after 5 PM (except for special events)</a:t>
            </a:r>
          </a:p>
          <a:p>
            <a:r>
              <a:rPr lang="en-US" b="1" dirty="0" smtClean="0"/>
              <a:t>Not Escorting Visitors/Contractors</a:t>
            </a:r>
          </a:p>
          <a:p>
            <a:pPr lvl="1"/>
            <a:r>
              <a:rPr lang="en-US" dirty="0" smtClean="0"/>
              <a:t>Escorts must remain </a:t>
            </a:r>
            <a:r>
              <a:rPr lang="en-US" smtClean="0"/>
              <a:t>with visitors/contractors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1/14/2016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Facilities Management &amp; Logistics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E22A9-A2D8-40B2-B323-2CF8455381E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5780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240</Words>
  <Application>Microsoft Office PowerPoint</Application>
  <PresentationFormat>On-screen Show (4:3)</PresentationFormat>
  <Paragraphs>55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Security Procedures</vt:lpstr>
      <vt:lpstr>17 Dec 2016 Trespass Incident</vt:lpstr>
      <vt:lpstr>Actions Taken</vt:lpstr>
      <vt:lpstr>Modified Gate Entrance </vt:lpstr>
      <vt:lpstr>Vulnerabilities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(Rusty) Sprouse</dc:creator>
  <cp:lastModifiedBy>John (Rusty) Sprouse</cp:lastModifiedBy>
  <cp:revision>12</cp:revision>
  <cp:lastPrinted>2016-01-14T20:27:23Z</cp:lastPrinted>
  <dcterms:created xsi:type="dcterms:W3CDTF">2016-01-13T01:51:32Z</dcterms:created>
  <dcterms:modified xsi:type="dcterms:W3CDTF">2016-01-14T20:27:40Z</dcterms:modified>
</cp:coreProperties>
</file>