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sldIdLst>
    <p:sldId id="256" r:id="rId2"/>
    <p:sldId id="267" r:id="rId3"/>
    <p:sldId id="313" r:id="rId4"/>
    <p:sldId id="274" r:id="rId5"/>
    <p:sldId id="276" r:id="rId6"/>
    <p:sldId id="277" r:id="rId7"/>
    <p:sldId id="278" r:id="rId8"/>
    <p:sldId id="279" r:id="rId9"/>
    <p:sldId id="280" r:id="rId10"/>
    <p:sldId id="281" r:id="rId11"/>
    <p:sldId id="282" r:id="rId12"/>
    <p:sldId id="284" r:id="rId13"/>
    <p:sldId id="285" r:id="rId14"/>
    <p:sldId id="286" r:id="rId15"/>
    <p:sldId id="287" r:id="rId16"/>
    <p:sldId id="316" r:id="rId17"/>
    <p:sldId id="324" r:id="rId18"/>
    <p:sldId id="325" r:id="rId19"/>
    <p:sldId id="288" r:id="rId20"/>
    <p:sldId id="289" r:id="rId21"/>
    <p:sldId id="290" r:id="rId22"/>
    <p:sldId id="302" r:id="rId23"/>
    <p:sldId id="303" r:id="rId24"/>
    <p:sldId id="320" r:id="rId25"/>
    <p:sldId id="317" r:id="rId26"/>
    <p:sldId id="295" r:id="rId27"/>
    <p:sldId id="321" r:id="rId28"/>
    <p:sldId id="322" r:id="rId29"/>
    <p:sldId id="323" r:id="rId30"/>
    <p:sldId id="315" r:id="rId31"/>
    <p:sldId id="297" r:id="rId32"/>
  </p:sldIdLst>
  <p:sldSz cx="9144000" cy="6858000" type="overhead"/>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3"/>
    <p:restoredTop sz="94674"/>
  </p:normalViewPr>
  <p:slideViewPr>
    <p:cSldViewPr snapToGrid="0" snapToObjects="1">
      <p:cViewPr varScale="1">
        <p:scale>
          <a:sx n="80" d="100"/>
          <a:sy n="80" d="100"/>
        </p:scale>
        <p:origin x="-20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1010"/>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34969" y="0"/>
            <a:ext cx="3010323" cy="461010"/>
          </a:xfrm>
          <a:prstGeom prst="rect">
            <a:avLst/>
          </a:prstGeom>
        </p:spPr>
        <p:txBody>
          <a:bodyPr vert="horz" lIns="92382" tIns="46191" rIns="92382" bIns="46191" rtlCol="0"/>
          <a:lstStyle>
            <a:lvl1pPr algn="r">
              <a:defRPr sz="1200"/>
            </a:lvl1pPr>
          </a:lstStyle>
          <a:p>
            <a:fld id="{698E625A-5B51-4ED6-9E0B-C283F0A34CBA}" type="datetimeFigureOut">
              <a:rPr lang="en-US" smtClean="0"/>
              <a:t>1/5/2017</a:t>
            </a:fld>
            <a:endParaRPr lang="en-US"/>
          </a:p>
        </p:txBody>
      </p:sp>
      <p:sp>
        <p:nvSpPr>
          <p:cNvPr id="4" name="Slide Image Placeholder 3"/>
          <p:cNvSpPr>
            <a:spLocks noGrp="1" noRot="1" noChangeAspect="1"/>
          </p:cNvSpPr>
          <p:nvPr>
            <p:ph type="sldImg" idx="2"/>
          </p:nvPr>
        </p:nvSpPr>
        <p:spPr>
          <a:xfrm>
            <a:off x="1168400" y="692150"/>
            <a:ext cx="4610100" cy="3457575"/>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4690" y="4379595"/>
            <a:ext cx="5557520" cy="4149090"/>
          </a:xfrm>
          <a:prstGeom prst="rect">
            <a:avLst/>
          </a:prstGeom>
        </p:spPr>
        <p:txBody>
          <a:bodyPr vert="horz" lIns="92382" tIns="46191" rIns="92382" bIns="4619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10323" cy="461010"/>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34969" y="8757590"/>
            <a:ext cx="3010323" cy="461010"/>
          </a:xfrm>
          <a:prstGeom prst="rect">
            <a:avLst/>
          </a:prstGeom>
        </p:spPr>
        <p:txBody>
          <a:bodyPr vert="horz" lIns="92382" tIns="46191" rIns="92382" bIns="46191" rtlCol="0" anchor="b"/>
          <a:lstStyle>
            <a:lvl1pPr algn="r">
              <a:defRPr sz="1200"/>
            </a:lvl1pPr>
          </a:lstStyle>
          <a:p>
            <a:fld id="{72D296FC-2F36-4300-9473-D18AD69726C7}" type="slidenum">
              <a:rPr lang="en-US" smtClean="0"/>
              <a:t>‹#›</a:t>
            </a:fld>
            <a:endParaRPr lang="en-US"/>
          </a:p>
        </p:txBody>
      </p:sp>
    </p:spTree>
    <p:extLst>
      <p:ext uri="{BB962C8B-B14F-4D97-AF65-F5344CB8AC3E}">
        <p14:creationId xmlns:p14="http://schemas.microsoft.com/office/powerpoint/2010/main" val="1259916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637679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305122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746885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063873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614878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280707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627669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Deleted</a:t>
            </a:r>
          </a:p>
          <a:p>
            <a:r>
              <a:rPr lang="en-US" dirty="0" smtClean="0"/>
              <a:t>Brightened graphic (no more shame); added current activities from previous</a:t>
            </a:r>
            <a:r>
              <a:rPr lang="en-US" baseline="0" dirty="0" smtClean="0"/>
              <a:t> version; </a:t>
            </a:r>
          </a:p>
          <a:p>
            <a:r>
              <a:rPr lang="en-US" baseline="0" dirty="0" smtClean="0"/>
              <a:t>Mary Beth please format text</a:t>
            </a:r>
            <a:endParaRPr lang="en-US" dirty="0"/>
          </a:p>
        </p:txBody>
      </p:sp>
      <p:sp>
        <p:nvSpPr>
          <p:cNvPr id="4" name="Slide Number Placeholder 3"/>
          <p:cNvSpPr>
            <a:spLocks noGrp="1"/>
          </p:cNvSpPr>
          <p:nvPr>
            <p:ph type="sldNum" sz="quarter" idx="10"/>
          </p:nvPr>
        </p:nvSpPr>
        <p:spPr/>
        <p:txBody>
          <a:bodyPr/>
          <a:lstStyle/>
          <a:p>
            <a:pPr>
              <a:defRPr/>
            </a:pPr>
            <a:fld id="{CC5D57BF-9709-4F95-A032-C1177D04A7B5}"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2893674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24022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4552974" y="6542646"/>
            <a:ext cx="3417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6" name="Rectangle 5"/>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9" name="Rectangle 8"/>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Tree>
    <p:extLst>
      <p:ext uri="{BB962C8B-B14F-4D97-AF65-F5344CB8AC3E}">
        <p14:creationId xmlns:p14="http://schemas.microsoft.com/office/powerpoint/2010/main" val="599492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0397"/>
          </a:xfrm>
        </p:spPr>
        <p:txBody>
          <a:bodyPr>
            <a:normAutofit/>
          </a:bodyPr>
          <a:lstStyle>
            <a:lvl1pPr algn="ctr">
              <a:defRPr sz="32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6" name="Rectangle 5"/>
          <p:cNvSpPr/>
          <p:nvPr userDrawn="1"/>
        </p:nvSpPr>
        <p:spPr>
          <a:xfrm>
            <a:off x="4552974" y="6542646"/>
            <a:ext cx="3417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5" name="Rectangle 4"/>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8" name="Rectangle 7"/>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Tree>
    <p:extLst>
      <p:ext uri="{BB962C8B-B14F-4D97-AF65-F5344CB8AC3E}">
        <p14:creationId xmlns:p14="http://schemas.microsoft.com/office/powerpoint/2010/main" val="372878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3" name="Rectangle 2"/>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
        <p:nvSpPr>
          <p:cNvPr id="5" name="Rectangle 4"/>
          <p:cNvSpPr/>
          <p:nvPr userDrawn="1"/>
        </p:nvSpPr>
        <p:spPr>
          <a:xfrm>
            <a:off x="4552974" y="6542646"/>
            <a:ext cx="3417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3725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76039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914400"/>
            <a:ext cx="7886700" cy="5262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7402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txStyles>
    <p:title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2.emf"/></Relationships>
</file>

<file path=ppt/slides/_rels/slide2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47.png"/><Relationship Id="rId2" Type="http://schemas.openxmlformats.org/officeDocument/2006/relationships/image" Target="../media/image48.jpeg"/><Relationship Id="rId1" Type="http://schemas.openxmlformats.org/officeDocument/2006/relationships/slideLayout" Target="../slideLayouts/slideLayout4.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54.png"/><Relationship Id="rId4" Type="http://schemas.microsoft.com/office/2007/relationships/hdphoto" Target="../media/hdphoto1.wdp"/><Relationship Id="rId9"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emf"/><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itle 1"/>
          <p:cNvSpPr txBox="1">
            <a:spLocks/>
          </p:cNvSpPr>
          <p:nvPr/>
        </p:nvSpPr>
        <p:spPr bwMode="auto">
          <a:xfrm>
            <a:off x="-12070" y="6124574"/>
            <a:ext cx="2714625" cy="6572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defTabSz="457200" fontAlgn="base">
              <a:spcBef>
                <a:spcPct val="0"/>
              </a:spcBef>
              <a:spcAft>
                <a:spcPct val="0"/>
              </a:spcAft>
              <a:defRPr/>
            </a:pPr>
            <a:r>
              <a:rPr lang="en-US"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 D. </a:t>
            </a:r>
            <a:r>
              <a:rPr lang="en-US" b="1" kern="0" dirty="0" err="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McKeown</a:t>
            </a:r>
            <a:endParaRPr lang="en-US"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defTabSz="457200" fontAlgn="base">
              <a:spcBef>
                <a:spcPct val="0"/>
              </a:spcBef>
              <a:spcAft>
                <a:spcPct val="0"/>
              </a:spcAft>
              <a:defRPr/>
            </a:pPr>
            <a:r>
              <a:rPr lang="en-US"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January 10, 2017</a:t>
            </a:r>
          </a:p>
        </p:txBody>
      </p:sp>
      <p:sp>
        <p:nvSpPr>
          <p:cNvPr id="5" name="TextBox 4"/>
          <p:cNvSpPr txBox="1"/>
          <p:nvPr/>
        </p:nvSpPr>
        <p:spPr>
          <a:xfrm>
            <a:off x="0" y="0"/>
            <a:ext cx="9144000" cy="584775"/>
          </a:xfrm>
          <a:prstGeom prst="rect">
            <a:avLst/>
          </a:prstGeom>
          <a:noFill/>
        </p:spPr>
        <p:style>
          <a:lnRef idx="0">
            <a:scrgbClr r="0" g="0" b="0"/>
          </a:lnRef>
          <a:fillRef idx="1003">
            <a:schemeClr val="dk2"/>
          </a:fillRef>
          <a:effectRef idx="0">
            <a:scrgbClr r="0" g="0" b="0"/>
          </a:effectRef>
          <a:fontRef idx="major"/>
        </p:style>
        <p:txBody>
          <a:bodyPr wrap="square" rtlCol="0" anchor="t">
            <a:spAutoFit/>
          </a:bodyPr>
          <a:lstStyle/>
          <a:p>
            <a:pPr algn="r"/>
            <a:r>
              <a:rPr lang="en-US" sz="3200" b="1" dirty="0" smtClean="0">
                <a:solidFill>
                  <a:srgbClr val="FFFFFF"/>
                </a:solidFill>
                <a:latin typeface="Arial" pitchFamily="34" charset="0"/>
                <a:cs typeface="Arial" pitchFamily="34" charset="0"/>
              </a:rPr>
              <a:t>Report to UGBOD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 y="662382"/>
            <a:ext cx="9136680" cy="5352998"/>
          </a:xfrm>
          <a:prstGeom prst="rect">
            <a:avLst/>
          </a:prstGeom>
        </p:spPr>
      </p:pic>
    </p:spTree>
    <p:extLst>
      <p:ext uri="{BB962C8B-B14F-4D97-AF65-F5344CB8AC3E}">
        <p14:creationId xmlns:p14="http://schemas.microsoft.com/office/powerpoint/2010/main" val="12797762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0" y="0"/>
            <a:ext cx="9144000" cy="639763"/>
          </a:xfrm>
        </p:spPr>
        <p:txBody>
          <a:bodyPr>
            <a:normAutofit/>
          </a:bodyPr>
          <a:lstStyle/>
          <a:p>
            <a:r>
              <a:rPr lang="en-US" sz="3600" b="1" dirty="0" smtClean="0">
                <a:latin typeface="Arial" pitchFamily="34" charset="0"/>
                <a:cs typeface="Arial" pitchFamily="34" charset="0"/>
              </a:rPr>
              <a:t>PAC44</a:t>
            </a:r>
            <a:endParaRPr lang="en-US" sz="2200" b="0" dirty="0">
              <a:latin typeface="Arial" pitchFamily="34" charset="0"/>
              <a:cs typeface="Arial" pitchFamily="34" charset="0"/>
            </a:endParaRPr>
          </a:p>
        </p:txBody>
      </p:sp>
      <p:sp>
        <p:nvSpPr>
          <p:cNvPr id="5" name="TextBox 4"/>
          <p:cNvSpPr txBox="1"/>
          <p:nvPr/>
        </p:nvSpPr>
        <p:spPr>
          <a:xfrm>
            <a:off x="457200" y="1000005"/>
            <a:ext cx="8458199" cy="5262979"/>
          </a:xfrm>
          <a:prstGeom prst="rect">
            <a:avLst/>
          </a:prstGeom>
          <a:noFill/>
        </p:spPr>
        <p:txBody>
          <a:bodyPr wrap="square" rtlCol="0">
            <a:spAutoFit/>
          </a:bodyPr>
          <a:lstStyle/>
          <a:p>
            <a:r>
              <a:rPr lang="en-US" sz="1750" b="1" dirty="0" smtClean="0">
                <a:solidFill>
                  <a:prstClr val="black"/>
                </a:solidFill>
                <a:latin typeface="Arial" panose="020B0604020202020204" pitchFamily="34" charset="0"/>
                <a:cs typeface="Arial" panose="020B0604020202020204" pitchFamily="34" charset="0"/>
              </a:rPr>
              <a:t>Scheduled for week of July 25</a:t>
            </a:r>
          </a:p>
          <a:p>
            <a:r>
              <a:rPr lang="en-US" sz="1750" b="1" dirty="0" smtClean="0">
                <a:solidFill>
                  <a:prstClr val="black"/>
                </a:solidFill>
                <a:latin typeface="Arial" panose="020B0604020202020204" pitchFamily="34" charset="0"/>
                <a:cs typeface="Arial" panose="020B0604020202020204" pitchFamily="34" charset="0"/>
              </a:rPr>
              <a:t>Proposals were due Monday, June </a:t>
            </a:r>
            <a:r>
              <a:rPr lang="en-US" sz="1750" b="1" dirty="0">
                <a:solidFill>
                  <a:prstClr val="black"/>
                </a:solidFill>
                <a:latin typeface="Arial" panose="020B0604020202020204" pitchFamily="34" charset="0"/>
                <a:cs typeface="Arial" panose="020B0604020202020204" pitchFamily="34" charset="0"/>
              </a:rPr>
              <a:t>6</a:t>
            </a:r>
            <a:r>
              <a:rPr lang="en-US" sz="1750" b="1" dirty="0" smtClean="0">
                <a:solidFill>
                  <a:prstClr val="black"/>
                </a:solidFill>
                <a:latin typeface="Arial" panose="020B0604020202020204" pitchFamily="34" charset="0"/>
                <a:cs typeface="Arial" panose="020B0604020202020204" pitchFamily="34" charset="0"/>
              </a:rPr>
              <a:t>, 2016</a:t>
            </a:r>
            <a:endParaRPr lang="en-US" sz="1050" dirty="0" smtClean="0">
              <a:solidFill>
                <a:prstClr val="black"/>
              </a:solidFill>
            </a:endParaRPr>
          </a:p>
          <a:p>
            <a:endParaRPr lang="en-US" sz="1050" dirty="0" smtClean="0">
              <a:solidFill>
                <a:prstClr val="black"/>
              </a:solidFill>
              <a:latin typeface="Arial" pitchFamily="34" charset="0"/>
              <a:cs typeface="Arial" pitchFamily="34" charset="0"/>
            </a:endParaRPr>
          </a:p>
          <a:p>
            <a:r>
              <a:rPr lang="en-US" sz="1750" b="1" u="sng" dirty="0" smtClean="0">
                <a:solidFill>
                  <a:prstClr val="black"/>
                </a:solidFill>
                <a:latin typeface="Arial" pitchFamily="34" charset="0"/>
                <a:cs typeface="Arial" pitchFamily="34" charset="0"/>
              </a:rPr>
              <a:t>Charge</a:t>
            </a:r>
            <a:r>
              <a:rPr lang="en-US" sz="1750" b="1" dirty="0" smtClean="0">
                <a:solidFill>
                  <a:prstClr val="black"/>
                </a:solidFill>
                <a:latin typeface="Arial" pitchFamily="34" charset="0"/>
                <a:cs typeface="Arial" pitchFamily="34" charset="0"/>
              </a:rPr>
              <a:t>:</a:t>
            </a:r>
            <a:endParaRPr lang="en-US" sz="1050" b="1" dirty="0" smtClean="0">
              <a:solidFill>
                <a:prstClr val="black"/>
              </a:solidFill>
              <a:latin typeface="Arial" pitchFamily="34" charset="0"/>
              <a:cs typeface="Arial" pitchFamily="34" charset="0"/>
            </a:endParaRPr>
          </a:p>
          <a:p>
            <a:endParaRPr lang="en-US" sz="1050" b="1" dirty="0">
              <a:solidFill>
                <a:prstClr val="black"/>
              </a:solidFill>
              <a:latin typeface="Arial" pitchFamily="34" charset="0"/>
              <a:cs typeface="Arial" pitchFamily="34" charset="0"/>
            </a:endParaRPr>
          </a:p>
          <a:p>
            <a:r>
              <a:rPr lang="en-US" sz="1750" dirty="0" smtClean="0">
                <a:solidFill>
                  <a:prstClr val="black"/>
                </a:solidFill>
                <a:latin typeface="Arial" pitchFamily="34" charset="0"/>
                <a:cs typeface="Arial" pitchFamily="34" charset="0"/>
              </a:rPr>
              <a:t>Review </a:t>
            </a:r>
            <a:r>
              <a:rPr lang="en-US" sz="1750" dirty="0">
                <a:solidFill>
                  <a:prstClr val="black"/>
                </a:solidFill>
                <a:latin typeface="Arial" pitchFamily="34" charset="0"/>
                <a:cs typeface="Arial" pitchFamily="34" charset="0"/>
              </a:rPr>
              <a:t>new proposals, previously conditionally approved proposals, and letters of </a:t>
            </a:r>
            <a:r>
              <a:rPr lang="en-US" sz="1750" dirty="0" smtClean="0">
                <a:solidFill>
                  <a:prstClr val="black"/>
                </a:solidFill>
                <a:latin typeface="Arial" pitchFamily="34" charset="0"/>
                <a:cs typeface="Arial" pitchFamily="34" charset="0"/>
              </a:rPr>
              <a:t>intent</a:t>
            </a:r>
            <a:r>
              <a:rPr lang="en-US" sz="1750" baseline="30000" dirty="0">
                <a:solidFill>
                  <a:prstClr val="black"/>
                </a:solidFill>
                <a:latin typeface="Arial" pitchFamily="34" charset="0"/>
                <a:cs typeface="Arial" pitchFamily="34" charset="0"/>
              </a:rPr>
              <a:t> </a:t>
            </a:r>
            <a:r>
              <a:rPr lang="en-US" sz="1750" dirty="0" smtClean="0">
                <a:solidFill>
                  <a:prstClr val="black"/>
                </a:solidFill>
                <a:latin typeface="Arial" pitchFamily="34" charset="0"/>
                <a:cs typeface="Arial" pitchFamily="34" charset="0"/>
              </a:rPr>
              <a:t>for </a:t>
            </a:r>
            <a:r>
              <a:rPr lang="en-US" sz="1750" dirty="0">
                <a:solidFill>
                  <a:prstClr val="black"/>
                </a:solidFill>
                <a:latin typeface="Arial" pitchFamily="34" charset="0"/>
                <a:cs typeface="Arial" pitchFamily="34" charset="0"/>
              </a:rPr>
              <a:t>experiments that will utilize the 12 </a:t>
            </a:r>
            <a:r>
              <a:rPr lang="en-US" sz="1750" dirty="0" err="1">
                <a:solidFill>
                  <a:prstClr val="black"/>
                </a:solidFill>
                <a:latin typeface="Arial" pitchFamily="34" charset="0"/>
                <a:cs typeface="Arial" pitchFamily="34" charset="0"/>
              </a:rPr>
              <a:t>GeV</a:t>
            </a:r>
            <a:r>
              <a:rPr lang="en-US" sz="1750" dirty="0">
                <a:solidFill>
                  <a:prstClr val="black"/>
                </a:solidFill>
                <a:latin typeface="Arial" pitchFamily="34" charset="0"/>
                <a:cs typeface="Arial" pitchFamily="34" charset="0"/>
              </a:rPr>
              <a:t> upgrade of CEBAF and provide advice on their </a:t>
            </a:r>
            <a:r>
              <a:rPr lang="en-US" sz="1750" dirty="0" smtClean="0">
                <a:solidFill>
                  <a:prstClr val="black"/>
                </a:solidFill>
                <a:latin typeface="Arial" pitchFamily="34" charset="0"/>
                <a:cs typeface="Arial" pitchFamily="34" charset="0"/>
              </a:rPr>
              <a:t>scientific </a:t>
            </a:r>
            <a:r>
              <a:rPr lang="en-US" sz="1750" dirty="0">
                <a:solidFill>
                  <a:prstClr val="black"/>
                </a:solidFill>
                <a:latin typeface="Arial" pitchFamily="34" charset="0"/>
                <a:cs typeface="Arial" pitchFamily="34" charset="0"/>
              </a:rPr>
              <a:t>merit, technical feasibility and resource requirements.</a:t>
            </a:r>
          </a:p>
          <a:p>
            <a:r>
              <a:rPr lang="en-US" sz="1750" dirty="0">
                <a:solidFill>
                  <a:prstClr val="black"/>
                </a:solidFill>
                <a:latin typeface="Arial" pitchFamily="34" charset="0"/>
                <a:cs typeface="Arial" pitchFamily="34" charset="0"/>
              </a:rPr>
              <a:t> </a:t>
            </a:r>
          </a:p>
          <a:p>
            <a:r>
              <a:rPr lang="en-US" sz="1750" dirty="0" smtClean="0">
                <a:solidFill>
                  <a:prstClr val="black"/>
                </a:solidFill>
                <a:latin typeface="Arial" pitchFamily="34" charset="0"/>
                <a:cs typeface="Arial" pitchFamily="34" charset="0"/>
              </a:rPr>
              <a:t>Identify </a:t>
            </a:r>
            <a:r>
              <a:rPr lang="en-US" sz="1750" dirty="0">
                <a:solidFill>
                  <a:prstClr val="black"/>
                </a:solidFill>
                <a:latin typeface="Arial" pitchFamily="34" charset="0"/>
                <a:cs typeface="Arial" pitchFamily="34" charset="0"/>
              </a:rPr>
              <a:t>proposals with high-quality physics that, represent high quality physics </a:t>
            </a:r>
            <a:r>
              <a:rPr lang="en-US" sz="1750" dirty="0" smtClean="0">
                <a:solidFill>
                  <a:prstClr val="black"/>
                </a:solidFill>
                <a:latin typeface="Arial" pitchFamily="34" charset="0"/>
                <a:cs typeface="Arial" pitchFamily="34" charset="0"/>
              </a:rPr>
              <a:t>within </a:t>
            </a:r>
            <a:r>
              <a:rPr lang="en-US" sz="1750" dirty="0">
                <a:solidFill>
                  <a:prstClr val="black"/>
                </a:solidFill>
                <a:latin typeface="Arial" pitchFamily="34" charset="0"/>
                <a:cs typeface="Arial" pitchFamily="34" charset="0"/>
              </a:rPr>
              <a:t>the range of scientific importance represented by the previously approved </a:t>
            </a:r>
            <a:r>
              <a:rPr lang="en-US" sz="1750" dirty="0" smtClean="0">
                <a:solidFill>
                  <a:prstClr val="black"/>
                </a:solidFill>
                <a:latin typeface="Arial" pitchFamily="34" charset="0"/>
                <a:cs typeface="Arial" pitchFamily="34" charset="0"/>
              </a:rPr>
              <a:t>  12 </a:t>
            </a:r>
            <a:r>
              <a:rPr lang="en-US" sz="1750" dirty="0" err="1">
                <a:solidFill>
                  <a:prstClr val="black"/>
                </a:solidFill>
                <a:latin typeface="Arial" pitchFamily="34" charset="0"/>
                <a:cs typeface="Arial" pitchFamily="34" charset="0"/>
              </a:rPr>
              <a:t>GeV</a:t>
            </a:r>
            <a:r>
              <a:rPr lang="en-US" sz="1750" dirty="0">
                <a:solidFill>
                  <a:prstClr val="black"/>
                </a:solidFill>
                <a:latin typeface="Arial" pitchFamily="34" charset="0"/>
                <a:cs typeface="Arial" pitchFamily="34" charset="0"/>
              </a:rPr>
              <a:t> </a:t>
            </a:r>
            <a:r>
              <a:rPr lang="en-US" sz="1750" dirty="0" smtClean="0">
                <a:solidFill>
                  <a:prstClr val="black"/>
                </a:solidFill>
                <a:latin typeface="Arial" pitchFamily="34" charset="0"/>
                <a:cs typeface="Arial" pitchFamily="34" charset="0"/>
              </a:rPr>
              <a:t>proposals and </a:t>
            </a:r>
            <a:r>
              <a:rPr lang="en-US" sz="1750" dirty="0">
                <a:solidFill>
                  <a:prstClr val="black"/>
                </a:solidFill>
                <a:latin typeface="Arial" pitchFamily="34" charset="0"/>
                <a:cs typeface="Arial" pitchFamily="34" charset="0"/>
              </a:rPr>
              <a:t>recommend for </a:t>
            </a:r>
            <a:r>
              <a:rPr lang="en-US" sz="1750" dirty="0">
                <a:solidFill>
                  <a:srgbClr val="C00000"/>
                </a:solidFill>
                <a:latin typeface="Arial" pitchFamily="34" charset="0"/>
                <a:cs typeface="Arial" pitchFamily="34" charset="0"/>
              </a:rPr>
              <a:t>approval</a:t>
            </a:r>
            <a:r>
              <a:rPr lang="en-US" sz="1750" dirty="0" smtClean="0">
                <a:solidFill>
                  <a:prstClr val="black"/>
                </a:solidFill>
                <a:latin typeface="Arial" pitchFamily="34" charset="0"/>
                <a:cs typeface="Arial" pitchFamily="34" charset="0"/>
              </a:rPr>
              <a:t>. </a:t>
            </a:r>
          </a:p>
          <a:p>
            <a:r>
              <a:rPr lang="en-US" sz="1750" dirty="0" smtClean="0">
                <a:solidFill>
                  <a:prstClr val="black"/>
                </a:solidFill>
                <a:latin typeface="Arial" pitchFamily="34" charset="0"/>
                <a:cs typeface="Arial" pitchFamily="34" charset="0"/>
              </a:rPr>
              <a:t>	</a:t>
            </a:r>
          </a:p>
          <a:p>
            <a:r>
              <a:rPr lang="en-US" sz="1750" dirty="0" smtClean="0">
                <a:solidFill>
                  <a:prstClr val="black"/>
                </a:solidFill>
                <a:latin typeface="Arial" pitchFamily="34" charset="0"/>
                <a:cs typeface="Arial" pitchFamily="34" charset="0"/>
              </a:rPr>
              <a:t>Also provide a recommendation on scientific rating and beam time allocation for proposals newly recommended for approval.</a:t>
            </a:r>
          </a:p>
          <a:p>
            <a:endParaRPr lang="en-US" sz="1750" dirty="0">
              <a:solidFill>
                <a:prstClr val="black"/>
              </a:solidFill>
              <a:latin typeface="Arial" pitchFamily="34" charset="0"/>
              <a:cs typeface="Arial" pitchFamily="34" charset="0"/>
            </a:endParaRPr>
          </a:p>
          <a:p>
            <a:r>
              <a:rPr lang="en-US" sz="1750" dirty="0" smtClean="0">
                <a:solidFill>
                  <a:prstClr val="black"/>
                </a:solidFill>
                <a:latin typeface="Arial" pitchFamily="34" charset="0"/>
                <a:cs typeface="Arial" pitchFamily="34" charset="0"/>
              </a:rPr>
              <a:t>Identify </a:t>
            </a:r>
            <a:r>
              <a:rPr lang="en-US" sz="1750" dirty="0">
                <a:solidFill>
                  <a:prstClr val="black"/>
                </a:solidFill>
                <a:latin typeface="Arial" pitchFamily="34" charset="0"/>
                <a:cs typeface="Arial" pitchFamily="34" charset="0"/>
              </a:rPr>
              <a:t>other proposals with physics that have the potential for falling into </a:t>
            </a:r>
            <a:r>
              <a:rPr lang="en-US" sz="1750" dirty="0" smtClean="0">
                <a:solidFill>
                  <a:prstClr val="black"/>
                </a:solidFill>
                <a:latin typeface="Arial" pitchFamily="34" charset="0"/>
                <a:cs typeface="Arial" pitchFamily="34" charset="0"/>
              </a:rPr>
              <a:t>this category pending </a:t>
            </a:r>
            <a:r>
              <a:rPr lang="en-US" sz="1750" dirty="0">
                <a:solidFill>
                  <a:prstClr val="black"/>
                </a:solidFill>
                <a:latin typeface="Arial" pitchFamily="34" charset="0"/>
                <a:cs typeface="Arial" pitchFamily="34" charset="0"/>
              </a:rPr>
              <a:t>clarification of scientific and/or technical issues and recommend </a:t>
            </a:r>
            <a:r>
              <a:rPr lang="en-US" sz="1750" dirty="0" smtClean="0">
                <a:solidFill>
                  <a:prstClr val="black"/>
                </a:solidFill>
                <a:latin typeface="Arial" pitchFamily="34" charset="0"/>
                <a:cs typeface="Arial" pitchFamily="34" charset="0"/>
              </a:rPr>
              <a:t>for </a:t>
            </a:r>
            <a:r>
              <a:rPr lang="en-US" sz="1750" dirty="0" smtClean="0">
                <a:solidFill>
                  <a:srgbClr val="C00000"/>
                </a:solidFill>
                <a:latin typeface="Arial" pitchFamily="34" charset="0"/>
                <a:cs typeface="Arial" pitchFamily="34" charset="0"/>
              </a:rPr>
              <a:t>conditional approval</a:t>
            </a:r>
            <a:r>
              <a:rPr lang="en-US" sz="1750" dirty="0">
                <a:solidFill>
                  <a:srgbClr val="C00000"/>
                </a:solidFill>
                <a:latin typeface="Arial" pitchFamily="34" charset="0"/>
                <a:cs typeface="Arial" pitchFamily="34" charset="0"/>
              </a:rPr>
              <a:t>. </a:t>
            </a:r>
            <a:r>
              <a:rPr lang="en-US" sz="1750" dirty="0">
                <a:solidFill>
                  <a:prstClr val="black"/>
                </a:solidFill>
                <a:latin typeface="Arial" pitchFamily="34" charset="0"/>
                <a:cs typeface="Arial" pitchFamily="34" charset="0"/>
              </a:rPr>
              <a:t>Provide comments on technical and scientific issues that should </a:t>
            </a:r>
            <a:r>
              <a:rPr lang="en-US" sz="1750" dirty="0" smtClean="0">
                <a:solidFill>
                  <a:prstClr val="black"/>
                </a:solidFill>
                <a:latin typeface="Arial" pitchFamily="34" charset="0"/>
                <a:cs typeface="Arial" pitchFamily="34" charset="0"/>
              </a:rPr>
              <a:t>be addressed </a:t>
            </a:r>
            <a:r>
              <a:rPr lang="en-US" sz="1750" dirty="0">
                <a:solidFill>
                  <a:prstClr val="black"/>
                </a:solidFill>
                <a:latin typeface="Arial" pitchFamily="34" charset="0"/>
                <a:cs typeface="Arial" pitchFamily="34" charset="0"/>
              </a:rPr>
              <a:t>by the proponents prior to review at a future PAC</a:t>
            </a:r>
            <a:r>
              <a:rPr lang="en-US" sz="1750" dirty="0" smtClean="0">
                <a:solidFill>
                  <a:prstClr val="black"/>
                </a:solidFill>
                <a:latin typeface="Arial" pitchFamily="34" charset="0"/>
                <a:cs typeface="Arial" pitchFamily="34" charset="0"/>
              </a:rPr>
              <a:t>.</a:t>
            </a:r>
          </a:p>
        </p:txBody>
      </p:sp>
      <p:sp>
        <p:nvSpPr>
          <p:cNvPr id="2" name="TextBox 1"/>
          <p:cNvSpPr txBox="1"/>
          <p:nvPr/>
        </p:nvSpPr>
        <p:spPr>
          <a:xfrm>
            <a:off x="6172200" y="304800"/>
            <a:ext cx="2800767" cy="1754326"/>
          </a:xfrm>
          <a:prstGeom prst="rect">
            <a:avLst/>
          </a:prstGeom>
          <a:solidFill>
            <a:schemeClr val="bg1"/>
          </a:solidFill>
          <a:ln w="25400">
            <a:solidFill>
              <a:srgbClr val="C00000"/>
            </a:solidFill>
          </a:ln>
        </p:spPr>
        <p:txBody>
          <a:bodyPr wrap="none" rtlCol="0">
            <a:spAutoFit/>
          </a:bodyPr>
          <a:lstStyle/>
          <a:p>
            <a:r>
              <a:rPr lang="en-US" dirty="0" smtClean="0">
                <a:solidFill>
                  <a:srgbClr val="C00000"/>
                </a:solidFill>
                <a:latin typeface="Arial" panose="020B0604020202020204" pitchFamily="34" charset="0"/>
                <a:cs typeface="Arial" panose="020B0604020202020204" pitchFamily="34" charset="0"/>
              </a:rPr>
              <a:t>3 returning C2</a:t>
            </a:r>
          </a:p>
          <a:p>
            <a:r>
              <a:rPr lang="en-US" dirty="0" smtClean="0">
                <a:solidFill>
                  <a:srgbClr val="C00000"/>
                </a:solidFill>
                <a:latin typeface="Arial" panose="020B0604020202020204" pitchFamily="34" charset="0"/>
                <a:cs typeface="Arial" panose="020B0604020202020204" pitchFamily="34" charset="0"/>
              </a:rPr>
              <a:t>9 new proposals</a:t>
            </a:r>
          </a:p>
          <a:p>
            <a:r>
              <a:rPr lang="en-US" dirty="0" smtClean="0">
                <a:solidFill>
                  <a:srgbClr val="C00000"/>
                </a:solidFill>
                <a:latin typeface="Arial" panose="020B0604020202020204" pitchFamily="34" charset="0"/>
                <a:cs typeface="Arial" panose="020B0604020202020204" pitchFamily="34" charset="0"/>
              </a:rPr>
              <a:t>1 returning C2 run group</a:t>
            </a:r>
          </a:p>
          <a:p>
            <a:r>
              <a:rPr lang="en-US" dirty="0" smtClean="0">
                <a:solidFill>
                  <a:srgbClr val="C00000"/>
                </a:solidFill>
                <a:latin typeface="Arial" panose="020B0604020202020204" pitchFamily="34" charset="0"/>
                <a:cs typeface="Arial" panose="020B0604020202020204" pitchFamily="34" charset="0"/>
              </a:rPr>
              <a:t>2 new run groups (Hall B)</a:t>
            </a:r>
          </a:p>
          <a:p>
            <a:r>
              <a:rPr lang="en-US" dirty="0">
                <a:solidFill>
                  <a:srgbClr val="C00000"/>
                </a:solidFill>
                <a:latin typeface="Arial" panose="020B0604020202020204" pitchFamily="34" charset="0"/>
                <a:cs typeface="Arial" panose="020B0604020202020204" pitchFamily="34" charset="0"/>
              </a:rPr>
              <a:t>3</a:t>
            </a:r>
            <a:r>
              <a:rPr lang="en-US" dirty="0" smtClean="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run group </a:t>
            </a:r>
            <a:r>
              <a:rPr lang="en-US" dirty="0" smtClean="0">
                <a:solidFill>
                  <a:srgbClr val="C00000"/>
                </a:solidFill>
                <a:latin typeface="Arial" panose="020B0604020202020204" pitchFamily="34" charset="0"/>
                <a:cs typeface="Arial" panose="020B0604020202020204" pitchFamily="34" charset="0"/>
              </a:rPr>
              <a:t>additions</a:t>
            </a:r>
          </a:p>
          <a:p>
            <a:r>
              <a:rPr lang="en-US" dirty="0">
                <a:solidFill>
                  <a:srgbClr val="C00000"/>
                </a:solidFill>
                <a:latin typeface="Arial" panose="020B0604020202020204" pitchFamily="34" charset="0"/>
                <a:cs typeface="Arial" panose="020B0604020202020204" pitchFamily="34" charset="0"/>
              </a:rPr>
              <a:t>9</a:t>
            </a:r>
            <a:r>
              <a:rPr lang="en-US" dirty="0" smtClean="0">
                <a:solidFill>
                  <a:srgbClr val="C00000"/>
                </a:solidFill>
                <a:latin typeface="Arial" panose="020B0604020202020204" pitchFamily="34" charset="0"/>
                <a:cs typeface="Arial" panose="020B0604020202020204" pitchFamily="34" charset="0"/>
              </a:rPr>
              <a:t> LOI’s</a:t>
            </a:r>
          </a:p>
        </p:txBody>
      </p:sp>
    </p:spTree>
    <p:extLst>
      <p:ext uri="{BB962C8B-B14F-4D97-AF65-F5344CB8AC3E}">
        <p14:creationId xmlns:p14="http://schemas.microsoft.com/office/powerpoint/2010/main" val="9520566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p>
            <a:r>
              <a:rPr lang="en-US" sz="3600" b="1" dirty="0" smtClean="0">
                <a:latin typeface="Arial" panose="020B0604020202020204" pitchFamily="34" charset="0"/>
                <a:cs typeface="Arial" panose="020B0604020202020204" pitchFamily="34" charset="0"/>
              </a:rPr>
              <a:t>PAC44 Approvals</a:t>
            </a:r>
            <a:endParaRPr lang="en-US" sz="3600" b="1"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585075" cy="527918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230817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p>
            <a:r>
              <a:rPr lang="en-US" sz="3600" b="1" dirty="0" smtClean="0">
                <a:latin typeface="Arial" panose="020B0604020202020204" pitchFamily="34" charset="0"/>
                <a:cs typeface="Arial" panose="020B0604020202020204" pitchFamily="34" charset="0"/>
              </a:rPr>
              <a:t>PAC44 Results</a:t>
            </a:r>
            <a:endParaRPr lang="en-US" sz="3600" b="1"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00" y="914401"/>
            <a:ext cx="8892602" cy="50292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124539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397933"/>
          </a:xfrm>
        </p:spPr>
        <p:txBody>
          <a:bodyPr>
            <a:noAutofit/>
          </a:bodyPr>
          <a:lstStyle/>
          <a:p>
            <a:pPr lvl="0" defTabSz="914400" fontAlgn="b">
              <a:spcBef>
                <a:spcPts val="0"/>
              </a:spcBef>
            </a:pPr>
            <a:r>
              <a:rPr lang="en-US" sz="2900" b="1" dirty="0">
                <a:solidFill>
                  <a:srgbClr val="000000"/>
                </a:solidFill>
                <a:ea typeface="+mn-ea"/>
              </a:rPr>
              <a:t>12 GeV Approved Experiments by Physics </a:t>
            </a:r>
            <a:r>
              <a:rPr lang="en-US" sz="2900" b="1" dirty="0" smtClean="0">
                <a:solidFill>
                  <a:srgbClr val="000000"/>
                </a:solidFill>
                <a:ea typeface="+mn-ea"/>
              </a:rPr>
              <a:t>Topics</a:t>
            </a:r>
            <a:endParaRPr lang="en-US" sz="29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168" y="1219200"/>
            <a:ext cx="8501664" cy="44196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32161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838200"/>
            <a:ext cx="8077200" cy="5564832"/>
          </a:xfrm>
          <a:prstGeom prst="rect">
            <a:avLst/>
          </a:prstGeom>
          <a:solidFill>
            <a:schemeClr val="bg1"/>
          </a:solidFill>
          <a:ln w="6350">
            <a:solidFill>
              <a:schemeClr val="tx1"/>
            </a:solidFill>
          </a:ln>
          <a:effectLst>
            <a:outerShdw blurRad="292100" dist="139700" dir="2700000" algn="tl" rotWithShape="0">
              <a:prstClr val="black">
                <a:alpha val="6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95250"/>
            <a:ext cx="9144000" cy="947738"/>
          </a:xfrm>
        </p:spPr>
        <p:txBody>
          <a:bodyPr>
            <a:noAutofit/>
          </a:bodyPr>
          <a:lstStyle/>
          <a:p>
            <a:r>
              <a:rPr lang="en-US" sz="3200" b="1" dirty="0">
                <a:solidFill>
                  <a:srgbClr val="000000"/>
                </a:solidFill>
                <a:latin typeface="Arial" panose="020B0604020202020204" pitchFamily="34" charset="0"/>
                <a:cs typeface="Arial" panose="020B0604020202020204" pitchFamily="34" charset="0"/>
              </a:rPr>
              <a:t>12 </a:t>
            </a:r>
            <a:r>
              <a:rPr lang="en-US" sz="3200" b="1" dirty="0" err="1">
                <a:solidFill>
                  <a:srgbClr val="000000"/>
                </a:solidFill>
                <a:latin typeface="Arial" panose="020B0604020202020204" pitchFamily="34" charset="0"/>
                <a:cs typeface="Arial" panose="020B0604020202020204" pitchFamily="34" charset="0"/>
              </a:rPr>
              <a:t>GeV</a:t>
            </a:r>
            <a:r>
              <a:rPr lang="en-US" sz="3200" b="1" dirty="0">
                <a:solidFill>
                  <a:srgbClr val="000000"/>
                </a:solidFill>
                <a:latin typeface="Arial" panose="020B0604020202020204" pitchFamily="34" charset="0"/>
                <a:cs typeface="Arial" panose="020B0604020202020204" pitchFamily="34" charset="0"/>
              </a:rPr>
              <a:t> Approved Experiments by PAC Days</a:t>
            </a:r>
            <a:br>
              <a:rPr lang="en-US" sz="3200" b="1" dirty="0">
                <a:solidFill>
                  <a:srgbClr val="000000"/>
                </a:solidFill>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sp>
        <p:nvSpPr>
          <p:cNvPr id="6" name="TextBox 5"/>
          <p:cNvSpPr txBox="1"/>
          <p:nvPr/>
        </p:nvSpPr>
        <p:spPr>
          <a:xfrm>
            <a:off x="2836991" y="5905500"/>
            <a:ext cx="3820983" cy="430887"/>
          </a:xfrm>
          <a:prstGeom prst="rect">
            <a:avLst/>
          </a:prstGeom>
          <a:solidFill>
            <a:srgbClr val="00B0F0"/>
          </a:solidFill>
        </p:spPr>
        <p:txBody>
          <a:bodyPr wrap="square" rtlCol="0">
            <a:spAutoFit/>
          </a:bodyPr>
          <a:lstStyle/>
          <a:p>
            <a:r>
              <a:rPr lang="en-US" sz="2200" b="1" dirty="0" smtClean="0">
                <a:solidFill>
                  <a:srgbClr val="FFFF00"/>
                </a:solidFill>
                <a:latin typeface="Arial" panose="020B0604020202020204" pitchFamily="34" charset="0"/>
                <a:cs typeface="Arial" panose="020B0604020202020204" pitchFamily="34" charset="0"/>
              </a:rPr>
              <a:t> A  Decade of Experiments</a:t>
            </a:r>
            <a:endParaRPr lang="en-US" sz="2200" b="1" dirty="0">
              <a:solidFill>
                <a:srgbClr val="FFFF00"/>
              </a:solidFill>
              <a:latin typeface="Arial" panose="020B0604020202020204" pitchFamily="34" charset="0"/>
              <a:cs typeface="Arial" panose="020B0604020202020204" pitchFamily="34" charset="0"/>
            </a:endParaRPr>
          </a:p>
        </p:txBody>
      </p:sp>
      <p:pic>
        <p:nvPicPr>
          <p:cNvPr id="7" name="table"/>
          <p:cNvPicPr>
            <a:picLocks noChangeAspect="1"/>
          </p:cNvPicPr>
          <p:nvPr/>
        </p:nvPicPr>
        <p:blipFill>
          <a:blip r:embed="rId2"/>
          <a:stretch>
            <a:fillRect/>
          </a:stretch>
        </p:blipFill>
        <p:spPr>
          <a:xfrm>
            <a:off x="841377" y="905525"/>
            <a:ext cx="7159623" cy="5038075"/>
          </a:xfrm>
          <a:prstGeom prst="rect">
            <a:avLst/>
          </a:prstGeom>
        </p:spPr>
      </p:pic>
    </p:spTree>
    <p:extLst>
      <p:ext uri="{BB962C8B-B14F-4D97-AF65-F5344CB8AC3E}">
        <p14:creationId xmlns:p14="http://schemas.microsoft.com/office/powerpoint/2010/main" val="42765495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p>
            <a:r>
              <a:rPr lang="en-US" dirty="0" smtClean="0"/>
              <a:t>Jeopardy</a:t>
            </a:r>
            <a:endParaRPr lang="en-US" dirty="0"/>
          </a:p>
        </p:txBody>
      </p:sp>
      <p:sp>
        <p:nvSpPr>
          <p:cNvPr id="3" name="Content Placeholder 2"/>
          <p:cNvSpPr>
            <a:spLocks noGrp="1"/>
          </p:cNvSpPr>
          <p:nvPr>
            <p:ph idx="1"/>
          </p:nvPr>
        </p:nvSpPr>
        <p:spPr>
          <a:xfrm>
            <a:off x="238125" y="866775"/>
            <a:ext cx="8677275" cy="5848350"/>
          </a:xfrm>
        </p:spPr>
        <p:txBody>
          <a:bodyPr>
            <a:normAutofit fontScale="92500" lnSpcReduction="20000"/>
          </a:bodyPr>
          <a:lstStyle/>
          <a:p>
            <a:pPr marL="0" indent="0">
              <a:lnSpc>
                <a:spcPct val="110000"/>
              </a:lnSpc>
              <a:buNone/>
            </a:pPr>
            <a:r>
              <a:rPr lang="en-US" b="1" dirty="0" smtClean="0"/>
              <a:t>Process</a:t>
            </a:r>
            <a:r>
              <a:rPr lang="en-US" dirty="0" smtClean="0"/>
              <a:t> </a:t>
            </a:r>
          </a:p>
          <a:p>
            <a:pPr marL="457200" indent="-457200">
              <a:lnSpc>
                <a:spcPct val="110000"/>
              </a:lnSpc>
            </a:pPr>
            <a:r>
              <a:rPr lang="en-US" dirty="0" smtClean="0"/>
              <a:t>Requested a proposal from UGBOD at January 2016 meeting. UGBOD gave some guidance, but not consensus.</a:t>
            </a:r>
          </a:p>
          <a:p>
            <a:pPr marL="457200" indent="-457200">
              <a:lnSpc>
                <a:spcPct val="110000"/>
              </a:lnSpc>
            </a:pPr>
            <a:r>
              <a:rPr lang="en-US" dirty="0" smtClean="0"/>
              <a:t>Generated a proposal in April, sent to hall leaders and UGBOD. Got email feedback from UGBOD. </a:t>
            </a:r>
          </a:p>
          <a:p>
            <a:pPr marL="457200" indent="-457200">
              <a:lnSpc>
                <a:spcPct val="110000"/>
              </a:lnSpc>
            </a:pPr>
            <a:r>
              <a:rPr lang="en-US" dirty="0" smtClean="0"/>
              <a:t>Added explanatory text to address feedback from UGBOD.</a:t>
            </a:r>
          </a:p>
          <a:p>
            <a:pPr marL="457200" indent="-457200">
              <a:lnSpc>
                <a:spcPct val="110000"/>
              </a:lnSpc>
            </a:pPr>
            <a:r>
              <a:rPr lang="en-US" dirty="0" smtClean="0"/>
              <a:t>May 2016 – reached consensus on present draft for discussion at user meeting.</a:t>
            </a:r>
          </a:p>
          <a:p>
            <a:pPr>
              <a:lnSpc>
                <a:spcPct val="110000"/>
              </a:lnSpc>
            </a:pPr>
            <a:endParaRPr lang="en-US" dirty="0"/>
          </a:p>
          <a:p>
            <a:pPr marL="0" indent="0">
              <a:lnSpc>
                <a:spcPct val="110000"/>
              </a:lnSpc>
              <a:buNone/>
            </a:pPr>
            <a:r>
              <a:rPr lang="en-US" b="1" dirty="0" smtClean="0"/>
              <a:t>Rationale</a:t>
            </a:r>
          </a:p>
          <a:p>
            <a:pPr marL="457200" indent="-457200">
              <a:lnSpc>
                <a:spcPct val="120000"/>
              </a:lnSpc>
            </a:pPr>
            <a:r>
              <a:rPr lang="en-US" dirty="0" smtClean="0"/>
              <a:t>Use normal yearly PAC for ~4 years to address all presently approved proposals that have not been scheduled, plus new proposals in the next few years. Estimate ~5-10 proposals per meeting</a:t>
            </a:r>
          </a:p>
          <a:p>
            <a:pPr marL="457200" indent="-457200">
              <a:lnSpc>
                <a:spcPct val="120000"/>
              </a:lnSpc>
            </a:pPr>
            <a:r>
              <a:rPr lang="en-US" dirty="0" smtClean="0"/>
              <a:t>Will start in 2019 to reach steady state </a:t>
            </a:r>
            <a:r>
              <a:rPr lang="en-US" dirty="0"/>
              <a:t>in 2024 - proposals that have been approved for 4 years or more but are not scheduled will be considered in Jeopardy. </a:t>
            </a:r>
            <a:endParaRPr lang="en-US" dirty="0" smtClean="0"/>
          </a:p>
          <a:p>
            <a:pPr>
              <a:lnSpc>
                <a:spcPct val="110000"/>
              </a:lnSpc>
            </a:pPr>
            <a:endParaRPr lang="en-US" dirty="0" smtClean="0"/>
          </a:p>
          <a:p>
            <a:pPr marL="0" indent="0" algn="ctr">
              <a:buNone/>
            </a:pPr>
            <a:r>
              <a:rPr lang="en-US" dirty="0" smtClean="0"/>
              <a:t>		</a:t>
            </a:r>
            <a:r>
              <a:rPr lang="en-US" dirty="0" smtClean="0">
                <a:solidFill>
                  <a:srgbClr val="C00000"/>
                </a:solidFill>
              </a:rPr>
              <a:t>Posted for User Comments – very minor feedback</a:t>
            </a:r>
          </a:p>
          <a:p>
            <a:pPr marL="0" indent="0" algn="ctr">
              <a:buNone/>
            </a:pPr>
            <a:r>
              <a:rPr lang="en-US" dirty="0">
                <a:solidFill>
                  <a:srgbClr val="C00000"/>
                </a:solidFill>
              </a:rPr>
              <a:t>	</a:t>
            </a:r>
            <a:r>
              <a:rPr lang="en-US" dirty="0" smtClean="0">
                <a:solidFill>
                  <a:srgbClr val="C00000"/>
                </a:solidFill>
              </a:rPr>
              <a:t>	Final Version Now Posted on PAC website</a:t>
            </a:r>
            <a:endParaRPr lang="en-US" dirty="0"/>
          </a:p>
        </p:txBody>
      </p:sp>
    </p:spTree>
    <p:extLst>
      <p:ext uri="{BB962C8B-B14F-4D97-AF65-F5344CB8AC3E}">
        <p14:creationId xmlns:p14="http://schemas.microsoft.com/office/powerpoint/2010/main" val="6734584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0" y="0"/>
            <a:ext cx="9144000" cy="639763"/>
          </a:xfrm>
        </p:spPr>
        <p:txBody>
          <a:bodyPr>
            <a:normAutofit/>
          </a:bodyPr>
          <a:lstStyle/>
          <a:p>
            <a:r>
              <a:rPr lang="en-US" sz="3600" b="1" dirty="0" smtClean="0">
                <a:latin typeface="Arial" pitchFamily="34" charset="0"/>
                <a:cs typeface="Arial" pitchFamily="34" charset="0"/>
              </a:rPr>
              <a:t>PAC45</a:t>
            </a:r>
            <a:endParaRPr lang="en-US" sz="2200" b="0" dirty="0">
              <a:latin typeface="Arial" pitchFamily="34" charset="0"/>
              <a:cs typeface="Arial" pitchFamily="34" charset="0"/>
            </a:endParaRPr>
          </a:p>
        </p:txBody>
      </p:sp>
      <p:sp>
        <p:nvSpPr>
          <p:cNvPr id="5" name="TextBox 4"/>
          <p:cNvSpPr txBox="1"/>
          <p:nvPr/>
        </p:nvSpPr>
        <p:spPr>
          <a:xfrm>
            <a:off x="457200" y="1000005"/>
            <a:ext cx="8458199" cy="4455066"/>
          </a:xfrm>
          <a:prstGeom prst="rect">
            <a:avLst/>
          </a:prstGeom>
          <a:noFill/>
        </p:spPr>
        <p:txBody>
          <a:bodyPr wrap="square" rtlCol="0">
            <a:spAutoFit/>
          </a:bodyPr>
          <a:lstStyle/>
          <a:p>
            <a:r>
              <a:rPr lang="en-US" sz="1750" b="1" dirty="0" smtClean="0">
                <a:solidFill>
                  <a:prstClr val="black"/>
                </a:solidFill>
                <a:latin typeface="Arial" panose="020B0604020202020204" pitchFamily="34" charset="0"/>
                <a:cs typeface="Arial" panose="020B0604020202020204" pitchFamily="34" charset="0"/>
              </a:rPr>
              <a:t>Scheduled for week of July 10</a:t>
            </a:r>
          </a:p>
          <a:p>
            <a:r>
              <a:rPr lang="en-US" sz="1750" b="1" dirty="0" smtClean="0">
                <a:solidFill>
                  <a:prstClr val="black"/>
                </a:solidFill>
                <a:latin typeface="Arial" panose="020B0604020202020204" pitchFamily="34" charset="0"/>
                <a:cs typeface="Arial" panose="020B0604020202020204" pitchFamily="34" charset="0"/>
              </a:rPr>
              <a:t>Proposals due Monday, </a:t>
            </a:r>
            <a:r>
              <a:rPr lang="en-US" sz="1750" b="1" dirty="0">
                <a:solidFill>
                  <a:prstClr val="black"/>
                </a:solidFill>
                <a:latin typeface="Arial" panose="020B0604020202020204" pitchFamily="34" charset="0"/>
                <a:cs typeface="Arial" panose="020B0604020202020204" pitchFamily="34" charset="0"/>
              </a:rPr>
              <a:t> </a:t>
            </a:r>
            <a:r>
              <a:rPr lang="en-US" sz="1750" b="1" dirty="0" smtClean="0">
                <a:solidFill>
                  <a:prstClr val="black"/>
                </a:solidFill>
                <a:latin typeface="Arial" panose="020B0604020202020204" pitchFamily="34" charset="0"/>
                <a:cs typeface="Arial" panose="020B0604020202020204" pitchFamily="34" charset="0"/>
              </a:rPr>
              <a:t>May 22, 2017</a:t>
            </a:r>
            <a:endParaRPr lang="en-US" sz="1050" dirty="0" smtClean="0">
              <a:solidFill>
                <a:prstClr val="black"/>
              </a:solidFill>
            </a:endParaRPr>
          </a:p>
          <a:p>
            <a:endParaRPr lang="en-US" sz="1050" dirty="0" smtClean="0">
              <a:solidFill>
                <a:prstClr val="black"/>
              </a:solidFill>
              <a:latin typeface="Arial" pitchFamily="34" charset="0"/>
              <a:cs typeface="Arial" pitchFamily="34" charset="0"/>
            </a:endParaRPr>
          </a:p>
          <a:p>
            <a:r>
              <a:rPr lang="en-US" sz="1750" b="1" u="sng" dirty="0" smtClean="0">
                <a:solidFill>
                  <a:prstClr val="black"/>
                </a:solidFill>
                <a:latin typeface="Arial" pitchFamily="34" charset="0"/>
                <a:cs typeface="Arial" pitchFamily="34" charset="0"/>
              </a:rPr>
              <a:t>Issues</a:t>
            </a:r>
            <a:r>
              <a:rPr lang="en-US" sz="1750" b="1" dirty="0" smtClean="0">
                <a:solidFill>
                  <a:prstClr val="black"/>
                </a:solidFill>
                <a:latin typeface="Arial" pitchFamily="34" charset="0"/>
                <a:cs typeface="Arial" pitchFamily="34" charset="0"/>
              </a:rPr>
              <a:t>:</a:t>
            </a:r>
            <a:endParaRPr lang="en-US" sz="1050" b="1" dirty="0" smtClean="0">
              <a:solidFill>
                <a:prstClr val="black"/>
              </a:solidFill>
              <a:latin typeface="Arial" pitchFamily="34" charset="0"/>
              <a:cs typeface="Arial" pitchFamily="34" charset="0"/>
            </a:endParaRPr>
          </a:p>
          <a:p>
            <a:endParaRPr lang="en-US" sz="1050" b="1" dirty="0">
              <a:solidFill>
                <a:prstClr val="black"/>
              </a:solidFill>
              <a:latin typeface="Arial" pitchFamily="34" charset="0"/>
              <a:cs typeface="Arial" pitchFamily="34" charset="0"/>
            </a:endParaRPr>
          </a:p>
          <a:p>
            <a:pPr marL="285750" indent="-285750">
              <a:buFont typeface="Arial" panose="020B0604020202020204" pitchFamily="34" charset="0"/>
              <a:buChar char="•"/>
            </a:pPr>
            <a:r>
              <a:rPr lang="en-US" sz="1750" dirty="0" smtClean="0">
                <a:solidFill>
                  <a:prstClr val="black"/>
                </a:solidFill>
                <a:latin typeface="Arial" pitchFamily="34" charset="0"/>
                <a:cs typeface="Arial" pitchFamily="34" charset="0"/>
              </a:rPr>
              <a:t>Better communication on previously approved related proposals.</a:t>
            </a:r>
          </a:p>
          <a:p>
            <a:pPr marL="285750" indent="-285750">
              <a:buFont typeface="Arial" panose="020B0604020202020204" pitchFamily="34" charset="0"/>
              <a:buChar char="•"/>
            </a:pPr>
            <a:endParaRPr lang="en-US" sz="1750" dirty="0">
              <a:solidFill>
                <a:prstClr val="black"/>
              </a:solidFill>
              <a:latin typeface="Arial" pitchFamily="34" charset="0"/>
              <a:cs typeface="Arial" pitchFamily="34" charset="0"/>
            </a:endParaRPr>
          </a:p>
          <a:p>
            <a:pPr marL="285750" indent="-285750">
              <a:buFont typeface="Arial" panose="020B0604020202020204" pitchFamily="34" charset="0"/>
              <a:buChar char="•"/>
            </a:pPr>
            <a:r>
              <a:rPr lang="en-US" sz="1750" dirty="0" smtClean="0">
                <a:solidFill>
                  <a:prstClr val="black"/>
                </a:solidFill>
                <a:latin typeface="Arial" pitchFamily="34" charset="0"/>
                <a:cs typeface="Arial" pitchFamily="34" charset="0"/>
              </a:rPr>
              <a:t>Stricter procedures on conflicts of interest</a:t>
            </a:r>
          </a:p>
          <a:p>
            <a:pPr marL="285750" indent="-285750">
              <a:buFont typeface="Arial" panose="020B0604020202020204" pitchFamily="34" charset="0"/>
              <a:buChar char="•"/>
            </a:pPr>
            <a:endParaRPr lang="en-US" sz="1750" dirty="0">
              <a:solidFill>
                <a:prstClr val="black"/>
              </a:solidFill>
              <a:latin typeface="Arial" pitchFamily="34" charset="0"/>
              <a:cs typeface="Arial" pitchFamily="34" charset="0"/>
            </a:endParaRPr>
          </a:p>
          <a:p>
            <a:pPr marL="285750" indent="-285750">
              <a:buFont typeface="Arial" panose="020B0604020202020204" pitchFamily="34" charset="0"/>
              <a:buChar char="•"/>
            </a:pPr>
            <a:r>
              <a:rPr lang="en-US" sz="1750" dirty="0" smtClean="0">
                <a:solidFill>
                  <a:prstClr val="black"/>
                </a:solidFill>
                <a:latin typeface="Arial" pitchFamily="34" charset="0"/>
                <a:cs typeface="Arial" pitchFamily="34" charset="0"/>
              </a:rPr>
              <a:t>Propose new user chair role as observer/watchdog on above issues and others to ensure fairness and QA</a:t>
            </a:r>
          </a:p>
          <a:p>
            <a:pPr marL="285750" indent="-285750">
              <a:buFont typeface="Arial" panose="020B0604020202020204" pitchFamily="34" charset="0"/>
              <a:buChar char="•"/>
            </a:pPr>
            <a:endParaRPr lang="en-US" sz="1750" dirty="0">
              <a:solidFill>
                <a:prstClr val="black"/>
              </a:solidFill>
              <a:latin typeface="Arial" pitchFamily="34" charset="0"/>
              <a:cs typeface="Arial" pitchFamily="34" charset="0"/>
            </a:endParaRPr>
          </a:p>
          <a:p>
            <a:pPr marL="285750" indent="-285750">
              <a:buFont typeface="Arial" panose="020B0604020202020204" pitchFamily="34" charset="0"/>
              <a:buChar char="•"/>
            </a:pPr>
            <a:r>
              <a:rPr lang="en-US" sz="1750" dirty="0" smtClean="0">
                <a:solidFill>
                  <a:prstClr val="black"/>
                </a:solidFill>
                <a:latin typeface="Arial" pitchFamily="34" charset="0"/>
                <a:cs typeface="Arial" pitchFamily="34" charset="0"/>
              </a:rPr>
              <a:t> Considering special presentations on </a:t>
            </a:r>
          </a:p>
          <a:p>
            <a:r>
              <a:rPr lang="en-US" sz="1750" dirty="0">
                <a:solidFill>
                  <a:prstClr val="black"/>
                </a:solidFill>
                <a:latin typeface="Arial" pitchFamily="34" charset="0"/>
                <a:cs typeface="Arial" pitchFamily="34" charset="0"/>
              </a:rPr>
              <a:t>	</a:t>
            </a:r>
            <a:r>
              <a:rPr lang="en-US" sz="1750" dirty="0" smtClean="0">
                <a:solidFill>
                  <a:prstClr val="black"/>
                </a:solidFill>
                <a:latin typeface="Arial" pitchFamily="34" charset="0"/>
                <a:cs typeface="Arial" pitchFamily="34" charset="0"/>
              </a:rPr>
              <a:t>- compact photon source</a:t>
            </a:r>
          </a:p>
          <a:p>
            <a:r>
              <a:rPr lang="en-US" sz="1750" dirty="0">
                <a:solidFill>
                  <a:prstClr val="black"/>
                </a:solidFill>
                <a:latin typeface="Arial" pitchFamily="34" charset="0"/>
                <a:cs typeface="Arial" pitchFamily="34" charset="0"/>
              </a:rPr>
              <a:t>	</a:t>
            </a:r>
            <a:r>
              <a:rPr lang="en-US" sz="1750" dirty="0" smtClean="0">
                <a:solidFill>
                  <a:prstClr val="black"/>
                </a:solidFill>
                <a:latin typeface="Arial" pitchFamily="34" charset="0"/>
                <a:cs typeface="Arial" pitchFamily="34" charset="0"/>
              </a:rPr>
              <a:t>- international context for K</a:t>
            </a:r>
            <a:r>
              <a:rPr lang="en-US" sz="1750" baseline="-25000" dirty="0" smtClean="0">
                <a:solidFill>
                  <a:prstClr val="black"/>
                </a:solidFill>
                <a:latin typeface="Arial" pitchFamily="34" charset="0"/>
                <a:cs typeface="Arial" pitchFamily="34" charset="0"/>
              </a:rPr>
              <a:t>L</a:t>
            </a:r>
            <a:r>
              <a:rPr lang="en-US" sz="1750" dirty="0" smtClean="0">
                <a:solidFill>
                  <a:prstClr val="black"/>
                </a:solidFill>
                <a:latin typeface="Arial" pitchFamily="34" charset="0"/>
                <a:cs typeface="Arial" pitchFamily="34" charset="0"/>
              </a:rPr>
              <a:t> beam in Hall D</a:t>
            </a:r>
          </a:p>
          <a:p>
            <a:endParaRPr lang="en-US" sz="1750" dirty="0">
              <a:solidFill>
                <a:prstClr val="black"/>
              </a:solidFill>
              <a:latin typeface="Arial" pitchFamily="34" charset="0"/>
              <a:cs typeface="Arial" pitchFamily="34" charset="0"/>
            </a:endParaRPr>
          </a:p>
          <a:p>
            <a:endParaRPr lang="en-US" sz="1750" dirty="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9020538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Review</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61" y="1487488"/>
            <a:ext cx="8911452" cy="361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2236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5770" y="1065474"/>
            <a:ext cx="8281694" cy="2230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45770" y="3880237"/>
            <a:ext cx="5333511" cy="923330"/>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Report almost final:</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Many useful comments </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Some recommendations, more like suggestions</a:t>
            </a:r>
            <a:endParaRPr lang="en-US" dirty="0">
              <a:latin typeface="Arial" panose="020B0604020202020204" pitchFamily="34" charset="0"/>
              <a:cs typeface="Arial" panose="020B0604020202020204" pitchFamily="34" charset="0"/>
            </a:endParaRPr>
          </a:p>
        </p:txBody>
      </p:sp>
      <p:grpSp>
        <p:nvGrpSpPr>
          <p:cNvPr id="7" name="Group 6"/>
          <p:cNvGrpSpPr/>
          <p:nvPr/>
        </p:nvGrpSpPr>
        <p:grpSpPr>
          <a:xfrm>
            <a:off x="683811" y="2902226"/>
            <a:ext cx="8043653" cy="1147263"/>
            <a:chOff x="683811" y="2902226"/>
            <a:chExt cx="8043653" cy="1147263"/>
          </a:xfrm>
        </p:grpSpPr>
        <p:sp>
          <p:nvSpPr>
            <p:cNvPr id="5" name="Oval 4"/>
            <p:cNvSpPr/>
            <p:nvPr/>
          </p:nvSpPr>
          <p:spPr>
            <a:xfrm>
              <a:off x="683811" y="2902226"/>
              <a:ext cx="6384898" cy="5009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233926" y="3403158"/>
              <a:ext cx="4493538" cy="646331"/>
            </a:xfrm>
            <a:prstGeom prst="rect">
              <a:avLst/>
            </a:prstGeom>
            <a:noFill/>
          </p:spPr>
          <p:txBody>
            <a:bodyPr wrap="none" rtlCol="0">
              <a:spAutoFit/>
            </a:bodyPr>
            <a:lstStyle/>
            <a:p>
              <a:r>
                <a:rPr lang="en-US" dirty="0" err="1" smtClean="0">
                  <a:solidFill>
                    <a:srgbClr val="FF0000"/>
                  </a:solidFill>
                  <a:latin typeface="Arial" panose="020B0604020202020204" pitchFamily="34" charset="0"/>
                  <a:cs typeface="Arial" panose="020B0604020202020204" pitchFamily="34" charset="0"/>
                </a:rPr>
                <a:t>GlueX</a:t>
              </a:r>
              <a:r>
                <a:rPr lang="en-US" dirty="0" smtClean="0">
                  <a:solidFill>
                    <a:srgbClr val="FF0000"/>
                  </a:solidFill>
                  <a:latin typeface="Arial" panose="020B0604020202020204" pitchFamily="34" charset="0"/>
                  <a:cs typeface="Arial" panose="020B0604020202020204" pitchFamily="34" charset="0"/>
                </a:rPr>
                <a:t> doing well with analysis in progress</a:t>
              </a:r>
            </a:p>
            <a:p>
              <a:r>
                <a:rPr lang="en-US" dirty="0" smtClean="0">
                  <a:solidFill>
                    <a:srgbClr val="FF0000"/>
                  </a:solidFill>
                  <a:latin typeface="Arial" panose="020B0604020202020204" pitchFamily="34" charset="0"/>
                  <a:cs typeface="Arial" panose="020B0604020202020204" pitchFamily="34" charset="0"/>
                </a:rPr>
                <a:t>Halls A/C delays not limited by software</a:t>
              </a:r>
              <a:endParaRPr lang="en-US"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7070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14400"/>
          </a:xfrm>
        </p:spPr>
        <p:txBody>
          <a:bodyPr/>
          <a:lstStyle/>
          <a:p>
            <a:r>
              <a:rPr lang="en-US" dirty="0" smtClean="0"/>
              <a:t>2015 NSAC Long Range Plan</a:t>
            </a:r>
            <a:endParaRPr lang="en-US" dirty="0"/>
          </a:p>
        </p:txBody>
      </p:sp>
      <p:sp>
        <p:nvSpPr>
          <p:cNvPr id="3" name="Content Placeholder 2"/>
          <p:cNvSpPr>
            <a:spLocks noGrp="1"/>
          </p:cNvSpPr>
          <p:nvPr>
            <p:ph idx="1"/>
          </p:nvPr>
        </p:nvSpPr>
        <p:spPr>
          <a:xfrm>
            <a:off x="3886200" y="914400"/>
            <a:ext cx="5162550" cy="5543549"/>
          </a:xfrm>
        </p:spPr>
        <p:txBody>
          <a:bodyPr>
            <a:noAutofit/>
          </a:bodyPr>
          <a:lstStyle/>
          <a:p>
            <a:pPr marL="0" indent="0">
              <a:lnSpc>
                <a:spcPct val="100000"/>
              </a:lnSpc>
              <a:spcBef>
                <a:spcPts val="400"/>
              </a:spcBef>
              <a:buNone/>
            </a:pPr>
            <a:r>
              <a:rPr lang="en-US" sz="1400" b="1" dirty="0">
                <a:solidFill>
                  <a:srgbClr val="005D9A"/>
                </a:solidFill>
              </a:rPr>
              <a:t>RECOMMENDATION I</a:t>
            </a:r>
            <a:endParaRPr lang="en-US" sz="1400" dirty="0">
              <a:solidFill>
                <a:srgbClr val="005D9A"/>
              </a:solidFill>
            </a:endParaRPr>
          </a:p>
          <a:p>
            <a:pPr marL="0" indent="0">
              <a:lnSpc>
                <a:spcPct val="100000"/>
              </a:lnSpc>
              <a:spcBef>
                <a:spcPts val="400"/>
              </a:spcBef>
              <a:buNone/>
            </a:pPr>
            <a:r>
              <a:rPr lang="en-US" sz="1400" dirty="0"/>
              <a:t>The progress achieved under the guidance of the 2007 Long Range Plan has reinforced U.S. world leadership in nuclear science. The highest priority in this 2015 Plan is to capitalize on the investments made</a:t>
            </a:r>
            <a:r>
              <a:rPr lang="en-US" sz="1400" dirty="0" smtClean="0"/>
              <a:t>. </a:t>
            </a:r>
          </a:p>
          <a:p>
            <a:pPr marL="0" indent="0">
              <a:lnSpc>
                <a:spcPct val="100000"/>
              </a:lnSpc>
              <a:spcAft>
                <a:spcPts val="400"/>
              </a:spcAft>
              <a:buNone/>
            </a:pPr>
            <a:r>
              <a:rPr lang="en-US" sz="1400" b="1" dirty="0" smtClean="0">
                <a:solidFill>
                  <a:srgbClr val="C00000"/>
                </a:solidFill>
                <a:sym typeface="Wingdings 3"/>
              </a:rPr>
              <a:t>     Operate 12 GeV CEBAF</a:t>
            </a:r>
            <a:endParaRPr lang="en-US" sz="600" b="1" dirty="0" smtClean="0">
              <a:solidFill>
                <a:srgbClr val="C00000"/>
              </a:solidFill>
            </a:endParaRPr>
          </a:p>
          <a:p>
            <a:pPr marL="0" indent="0">
              <a:lnSpc>
                <a:spcPct val="100000"/>
              </a:lnSpc>
              <a:spcBef>
                <a:spcPts val="600"/>
              </a:spcBef>
              <a:buNone/>
            </a:pPr>
            <a:endParaRPr lang="en-US" sz="400" b="1" dirty="0" smtClean="0">
              <a:solidFill>
                <a:srgbClr val="005D9A"/>
              </a:solidFill>
            </a:endParaRPr>
          </a:p>
          <a:p>
            <a:pPr marL="0" indent="0">
              <a:lnSpc>
                <a:spcPct val="100000"/>
              </a:lnSpc>
              <a:spcBef>
                <a:spcPts val="400"/>
              </a:spcBef>
              <a:buNone/>
            </a:pPr>
            <a:r>
              <a:rPr lang="en-US" sz="1400" b="1" dirty="0" smtClean="0">
                <a:solidFill>
                  <a:srgbClr val="005D9A"/>
                </a:solidFill>
              </a:rPr>
              <a:t>RECOMMENDATION </a:t>
            </a:r>
            <a:r>
              <a:rPr lang="en-US" sz="1400" b="1" dirty="0">
                <a:solidFill>
                  <a:srgbClr val="005D9A"/>
                </a:solidFill>
              </a:rPr>
              <a:t>II</a:t>
            </a:r>
            <a:endParaRPr lang="en-US" sz="1400" dirty="0">
              <a:solidFill>
                <a:srgbClr val="005D9A"/>
              </a:solidFill>
            </a:endParaRPr>
          </a:p>
          <a:p>
            <a:pPr marL="0" indent="0">
              <a:lnSpc>
                <a:spcPct val="100000"/>
              </a:lnSpc>
              <a:spcBef>
                <a:spcPts val="400"/>
              </a:spcBef>
              <a:buNone/>
            </a:pPr>
            <a:r>
              <a:rPr lang="en-US" sz="1400" dirty="0" smtClean="0"/>
              <a:t>We </a:t>
            </a:r>
            <a:r>
              <a:rPr lang="en-US" sz="1400" dirty="0"/>
              <a:t>recommend the timely development and deployment of a U.S.-led ton-scale </a:t>
            </a:r>
            <a:r>
              <a:rPr lang="en-US" sz="1400" dirty="0" err="1"/>
              <a:t>neutrinoless</a:t>
            </a:r>
            <a:r>
              <a:rPr lang="en-US" sz="1400" dirty="0"/>
              <a:t> double beta decay experiment</a:t>
            </a:r>
            <a:r>
              <a:rPr lang="en-US" sz="1400" dirty="0" smtClean="0"/>
              <a:t>.</a:t>
            </a:r>
            <a:endParaRPr lang="en-US" sz="1400" dirty="0"/>
          </a:p>
          <a:p>
            <a:pPr marL="0" indent="0">
              <a:buNone/>
            </a:pPr>
            <a:endParaRPr lang="en-US" sz="400" b="1" dirty="0" smtClean="0">
              <a:solidFill>
                <a:srgbClr val="005D9A"/>
              </a:solidFill>
            </a:endParaRPr>
          </a:p>
          <a:p>
            <a:pPr marL="0" indent="0">
              <a:lnSpc>
                <a:spcPct val="100000"/>
              </a:lnSpc>
              <a:spcBef>
                <a:spcPts val="400"/>
              </a:spcBef>
              <a:buNone/>
            </a:pPr>
            <a:r>
              <a:rPr lang="en-US" sz="1400" b="1" dirty="0" smtClean="0">
                <a:solidFill>
                  <a:srgbClr val="005D9A"/>
                </a:solidFill>
              </a:rPr>
              <a:t>RECOMMENDATION </a:t>
            </a:r>
            <a:r>
              <a:rPr lang="en-US" sz="1400" b="1" dirty="0">
                <a:solidFill>
                  <a:srgbClr val="005D9A"/>
                </a:solidFill>
              </a:rPr>
              <a:t>III</a:t>
            </a:r>
            <a:endParaRPr lang="en-US" sz="1400" dirty="0">
              <a:solidFill>
                <a:srgbClr val="005D9A"/>
              </a:solidFill>
            </a:endParaRPr>
          </a:p>
          <a:p>
            <a:pPr marL="0" indent="0">
              <a:lnSpc>
                <a:spcPct val="100000"/>
              </a:lnSpc>
              <a:spcBef>
                <a:spcPts val="400"/>
              </a:spcBef>
              <a:buNone/>
            </a:pPr>
            <a:r>
              <a:rPr lang="en-US" sz="1400" dirty="0" smtClean="0"/>
              <a:t>We </a:t>
            </a:r>
            <a:r>
              <a:rPr lang="en-US" sz="1400" dirty="0"/>
              <a:t>recommend a high-energy high-luminosity polarized EIC as the highest priority for new facility construction following the </a:t>
            </a:r>
            <a:r>
              <a:rPr lang="en-US" sz="1400" dirty="0" smtClean="0"/>
              <a:t>completion of FRIB.</a:t>
            </a:r>
          </a:p>
          <a:p>
            <a:pPr marL="0" indent="0">
              <a:lnSpc>
                <a:spcPct val="100000"/>
              </a:lnSpc>
              <a:spcAft>
                <a:spcPts val="400"/>
              </a:spcAft>
              <a:buNone/>
            </a:pPr>
            <a:r>
              <a:rPr lang="en-US" sz="1400" b="1" dirty="0" smtClean="0">
                <a:solidFill>
                  <a:srgbClr val="C00000"/>
                </a:solidFill>
                <a:sym typeface="Wingdings 3"/>
              </a:rPr>
              <a:t>    Jefferson Lab EIC (JLEIC) development</a:t>
            </a:r>
            <a:endParaRPr lang="en-US" sz="1400" b="1" dirty="0" smtClean="0">
              <a:solidFill>
                <a:srgbClr val="C00000"/>
              </a:solidFill>
            </a:endParaRPr>
          </a:p>
          <a:p>
            <a:pPr marL="0" indent="0">
              <a:buNone/>
            </a:pPr>
            <a:endParaRPr lang="en-US" sz="400" b="1" dirty="0" smtClean="0">
              <a:solidFill>
                <a:srgbClr val="005D9A"/>
              </a:solidFill>
            </a:endParaRPr>
          </a:p>
          <a:p>
            <a:pPr marL="0" indent="0">
              <a:lnSpc>
                <a:spcPct val="100000"/>
              </a:lnSpc>
              <a:spcBef>
                <a:spcPts val="400"/>
              </a:spcBef>
              <a:buNone/>
            </a:pPr>
            <a:r>
              <a:rPr lang="en-US" sz="1400" b="1" dirty="0" smtClean="0">
                <a:solidFill>
                  <a:srgbClr val="005D9A"/>
                </a:solidFill>
              </a:rPr>
              <a:t>RECOMMENDATION </a:t>
            </a:r>
            <a:r>
              <a:rPr lang="en-US" sz="1400" b="1" dirty="0">
                <a:solidFill>
                  <a:srgbClr val="005D9A"/>
                </a:solidFill>
              </a:rPr>
              <a:t>IV </a:t>
            </a:r>
            <a:endParaRPr lang="en-US" sz="1400" dirty="0">
              <a:solidFill>
                <a:srgbClr val="005D9A"/>
              </a:solidFill>
            </a:endParaRPr>
          </a:p>
          <a:p>
            <a:pPr marL="0" indent="0">
              <a:lnSpc>
                <a:spcPct val="100000"/>
              </a:lnSpc>
              <a:spcBef>
                <a:spcPts val="400"/>
              </a:spcBef>
              <a:buNone/>
            </a:pPr>
            <a:r>
              <a:rPr lang="en-US" sz="1400" dirty="0"/>
              <a:t>We recommend increasing investment in small-scale and mid-scale projects and initiatives that enable forefront research at universities and laboratories. </a:t>
            </a:r>
          </a:p>
          <a:p>
            <a:pPr marL="0" indent="0">
              <a:lnSpc>
                <a:spcPct val="100000"/>
              </a:lnSpc>
              <a:buNone/>
            </a:pPr>
            <a:r>
              <a:rPr lang="en-US" sz="1400" b="1" dirty="0" smtClean="0">
                <a:solidFill>
                  <a:srgbClr val="C00000"/>
                </a:solidFill>
                <a:sym typeface="Wingdings 3"/>
              </a:rPr>
              <a:t>     MOLLER, </a:t>
            </a:r>
            <a:r>
              <a:rPr lang="en-US" sz="1400" b="1" dirty="0" err="1" smtClean="0">
                <a:solidFill>
                  <a:srgbClr val="C00000"/>
                </a:solidFill>
                <a:sym typeface="Wingdings 3"/>
              </a:rPr>
              <a:t>SoLID</a:t>
            </a:r>
            <a:endParaRPr lang="en-US" sz="1400"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443" y="1524000"/>
            <a:ext cx="3318197" cy="372538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410085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662699" y="1259196"/>
            <a:ext cx="7772400" cy="4419600"/>
          </a:xfrm>
        </p:spPr>
        <p:txBody>
          <a:bodyPr>
            <a:normAutofit/>
          </a:bodyPr>
          <a:lstStyle/>
          <a:p>
            <a:pPr marL="457200" indent="-457200"/>
            <a:r>
              <a:rPr lang="en-US" sz="2400" dirty="0" smtClean="0"/>
              <a:t>Recent highlights</a:t>
            </a:r>
          </a:p>
          <a:p>
            <a:pPr marL="457200" indent="-457200"/>
            <a:endParaRPr lang="en-US" sz="2400" dirty="0"/>
          </a:p>
          <a:p>
            <a:pPr marL="457200" indent="-457200"/>
            <a:r>
              <a:rPr lang="en-US" sz="2400" dirty="0" smtClean="0"/>
              <a:t>Program Advisory </a:t>
            </a:r>
            <a:r>
              <a:rPr lang="en-US" sz="2400" dirty="0" smtClean="0"/>
              <a:t>Committee</a:t>
            </a:r>
          </a:p>
          <a:p>
            <a:pPr marL="457200" indent="-457200"/>
            <a:endParaRPr lang="en-US" sz="2400" dirty="0"/>
          </a:p>
          <a:p>
            <a:pPr marL="457200" indent="-457200"/>
            <a:r>
              <a:rPr lang="en-US" sz="2400" dirty="0" smtClean="0"/>
              <a:t>Software Review</a:t>
            </a:r>
            <a:endParaRPr lang="en-US" sz="2400" dirty="0" smtClean="0"/>
          </a:p>
          <a:p>
            <a:pPr marL="0" indent="0">
              <a:buNone/>
            </a:pPr>
            <a:endParaRPr lang="en-US" sz="2400" dirty="0"/>
          </a:p>
          <a:p>
            <a:pPr marL="457200" indent="-457200"/>
            <a:r>
              <a:rPr lang="en-US" sz="2400" dirty="0" smtClean="0"/>
              <a:t>NSAC LRP, EIC</a:t>
            </a:r>
          </a:p>
          <a:p>
            <a:pPr marL="457200" indent="-457200"/>
            <a:endParaRPr lang="en-US" sz="2400" dirty="0"/>
          </a:p>
          <a:p>
            <a:pPr marL="457200" indent="-457200"/>
            <a:r>
              <a:rPr lang="en-US" sz="2400" dirty="0" smtClean="0"/>
              <a:t>Outlook</a:t>
            </a:r>
          </a:p>
          <a:p>
            <a:endParaRPr lang="en-US" dirty="0"/>
          </a:p>
          <a:p>
            <a:endParaRPr lang="en-US" dirty="0"/>
          </a:p>
        </p:txBody>
      </p:sp>
    </p:spTree>
    <p:extLst>
      <p:ext uri="{BB962C8B-B14F-4D97-AF65-F5344CB8AC3E}">
        <p14:creationId xmlns:p14="http://schemas.microsoft.com/office/powerpoint/2010/main" val="28983294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p>
            <a:r>
              <a:rPr lang="en-US" dirty="0" smtClean="0"/>
              <a:t>Future Projects</a:t>
            </a:r>
            <a:endParaRPr lang="en-US" dirty="0"/>
          </a:p>
        </p:txBody>
      </p:sp>
      <p:sp>
        <p:nvSpPr>
          <p:cNvPr id="4" name="TextBox 3"/>
          <p:cNvSpPr txBox="1"/>
          <p:nvPr/>
        </p:nvSpPr>
        <p:spPr>
          <a:xfrm>
            <a:off x="304800" y="850642"/>
            <a:ext cx="8286564" cy="5724644"/>
          </a:xfrm>
          <a:prstGeom prst="rect">
            <a:avLst/>
          </a:prstGeom>
          <a:noFill/>
        </p:spPr>
        <p:txBody>
          <a:bodyPr wrap="none" rtlCol="0">
            <a:spAutoFit/>
          </a:bodyPr>
          <a:lstStyle/>
          <a:p>
            <a:pPr>
              <a:buClr>
                <a:srgbClr val="C00000"/>
              </a:buClr>
            </a:pPr>
            <a:endParaRPr lang="en-US" sz="2000" b="1" dirty="0" smtClean="0">
              <a:solidFill>
                <a:srgbClr val="002060"/>
              </a:solidFill>
              <a:latin typeface="Arial" pitchFamily="34" charset="0"/>
              <a:cs typeface="Arial" pitchFamily="34" charset="0"/>
            </a:endParaRPr>
          </a:p>
          <a:p>
            <a:pPr>
              <a:buClr>
                <a:srgbClr val="C00000"/>
              </a:buClr>
              <a:buSzPct val="120000"/>
            </a:pPr>
            <a:endParaRPr lang="en-US" sz="2000" dirty="0" smtClean="0">
              <a:solidFill>
                <a:srgbClr val="002060"/>
              </a:solidFill>
              <a:latin typeface="Arial" pitchFamily="34" charset="0"/>
              <a:cs typeface="Arial" pitchFamily="34" charset="0"/>
            </a:endParaRPr>
          </a:p>
          <a:p>
            <a:pPr marL="227013" indent="-227013">
              <a:buClr>
                <a:srgbClr val="C00000"/>
              </a:buClr>
              <a:buSzPct val="120000"/>
              <a:buFont typeface="Arial" pitchFamily="34" charset="0"/>
              <a:buChar char="•"/>
            </a:pPr>
            <a:r>
              <a:rPr lang="en-US" sz="2000" dirty="0" smtClean="0">
                <a:solidFill>
                  <a:srgbClr val="002060"/>
                </a:solidFill>
                <a:latin typeface="Arial" pitchFamily="34" charset="0"/>
                <a:cs typeface="Arial" pitchFamily="34" charset="0"/>
              </a:rPr>
              <a:t> MOLLER experiment </a:t>
            </a:r>
          </a:p>
          <a:p>
            <a:pPr>
              <a:buClr>
                <a:srgbClr val="C00000"/>
              </a:buClr>
              <a:tabLst>
                <a:tab pos="569913" algn="l"/>
              </a:tabLst>
            </a:pPr>
            <a:r>
              <a:rPr lang="en-US" sz="2000" dirty="0" smtClean="0">
                <a:solidFill>
                  <a:srgbClr val="002060"/>
                </a:solidFill>
                <a:latin typeface="Arial" pitchFamily="34" charset="0"/>
                <a:cs typeface="Arial" pitchFamily="34" charset="0"/>
              </a:rPr>
              <a:t>	(Possible MIE – FY17-20)</a:t>
            </a:r>
          </a:p>
          <a:p>
            <a:pPr>
              <a:buClr>
                <a:srgbClr val="C00000"/>
              </a:buClr>
              <a:tabLst>
                <a:tab pos="744538" algn="l"/>
                <a:tab pos="1084263" algn="l"/>
              </a:tabLst>
            </a:pPr>
            <a:r>
              <a:rPr lang="en-US" sz="2000" dirty="0" smtClean="0">
                <a:solidFill>
                  <a:srgbClr val="002060"/>
                </a:solidFill>
                <a:latin typeface="Arial" pitchFamily="34" charset="0"/>
                <a:cs typeface="Arial" pitchFamily="34" charset="0"/>
              </a:rPr>
              <a:t>	– 	Standard Model Test</a:t>
            </a:r>
          </a:p>
          <a:p>
            <a:pPr>
              <a:buClr>
                <a:srgbClr val="C00000"/>
              </a:buClr>
              <a:tabLst>
                <a:tab pos="744538" algn="l"/>
                <a:tab pos="1084263" algn="l"/>
              </a:tabLst>
            </a:pPr>
            <a:r>
              <a:rPr lang="en-US" sz="2000" dirty="0" smtClean="0">
                <a:solidFill>
                  <a:srgbClr val="002060"/>
                </a:solidFill>
                <a:latin typeface="Arial" pitchFamily="34" charset="0"/>
                <a:cs typeface="Arial" pitchFamily="34" charset="0"/>
              </a:rPr>
              <a:t>	– 	DOE science review (September 2014) – strong endorsement</a:t>
            </a:r>
          </a:p>
          <a:p>
            <a:pPr>
              <a:buClr>
                <a:srgbClr val="C00000"/>
              </a:buClr>
              <a:tabLst>
                <a:tab pos="744538" algn="l"/>
                <a:tab pos="1084263"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a:t>
            </a:r>
            <a:r>
              <a:rPr lang="en-US" sz="2000" dirty="0">
                <a:solidFill>
                  <a:srgbClr val="002060"/>
                </a:solidFill>
                <a:latin typeface="Arial" pitchFamily="34" charset="0"/>
                <a:cs typeface="Arial" pitchFamily="34" charset="0"/>
              </a:rPr>
              <a:t>Director’s </a:t>
            </a:r>
            <a:r>
              <a:rPr lang="en-US" sz="2000" dirty="0" smtClean="0">
                <a:solidFill>
                  <a:srgbClr val="002060"/>
                </a:solidFill>
                <a:latin typeface="Arial" pitchFamily="34" charset="0"/>
                <a:cs typeface="Arial" pitchFamily="34" charset="0"/>
              </a:rPr>
              <a:t>review held December 15-16, </a:t>
            </a:r>
            <a:r>
              <a:rPr lang="en-US" sz="2000" dirty="0">
                <a:solidFill>
                  <a:srgbClr val="002060"/>
                </a:solidFill>
                <a:latin typeface="Arial" pitchFamily="34" charset="0"/>
                <a:cs typeface="Arial" pitchFamily="34" charset="0"/>
              </a:rPr>
              <a:t>2016 </a:t>
            </a:r>
          </a:p>
          <a:p>
            <a:pPr>
              <a:buClr>
                <a:srgbClr val="C00000"/>
              </a:buClr>
              <a:tabLst>
                <a:tab pos="744538" algn="l"/>
                <a:tab pos="1084263" algn="l"/>
              </a:tabLst>
            </a:pPr>
            <a:r>
              <a:rPr lang="en-US" sz="2000" dirty="0">
                <a:solidFill>
                  <a:srgbClr val="002060"/>
                </a:solidFill>
                <a:latin typeface="Arial" pitchFamily="34" charset="0"/>
                <a:cs typeface="Arial" pitchFamily="34" charset="0"/>
              </a:rPr>
              <a:t>			Technical, cost &amp; </a:t>
            </a:r>
            <a:r>
              <a:rPr lang="en-US" sz="2000" dirty="0" smtClean="0">
                <a:solidFill>
                  <a:srgbClr val="002060"/>
                </a:solidFill>
                <a:latin typeface="Arial" pitchFamily="34" charset="0"/>
                <a:cs typeface="Arial" pitchFamily="34" charset="0"/>
              </a:rPr>
              <a:t>schedule</a:t>
            </a:r>
          </a:p>
          <a:p>
            <a:pPr>
              <a:buClr>
                <a:srgbClr val="C00000"/>
              </a:buClr>
              <a:tabLst>
                <a:tab pos="744538" algn="l"/>
                <a:tab pos="1084263"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Report due in mid January </a:t>
            </a:r>
            <a:endParaRPr lang="en-US" sz="2000" dirty="0">
              <a:solidFill>
                <a:srgbClr val="002060"/>
              </a:solidFill>
              <a:latin typeface="Arial" pitchFamily="34" charset="0"/>
              <a:cs typeface="Arial" pitchFamily="34" charset="0"/>
            </a:endParaRPr>
          </a:p>
          <a:p>
            <a:pPr>
              <a:buClr>
                <a:srgbClr val="C00000"/>
              </a:buClr>
              <a:tabLst>
                <a:tab pos="744538" algn="l"/>
                <a:tab pos="1084263"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Still hope for FY18 start</a:t>
            </a:r>
          </a:p>
          <a:p>
            <a:pPr>
              <a:buClr>
                <a:srgbClr val="C00000"/>
              </a:buClr>
              <a:tabLst>
                <a:tab pos="744538" algn="l"/>
                <a:tab pos="1084263" algn="l"/>
              </a:tabLst>
            </a:pPr>
            <a:endParaRPr lang="en-US" sz="2000" dirty="0" smtClean="0">
              <a:solidFill>
                <a:srgbClr val="002060"/>
              </a:solidFill>
              <a:latin typeface="Arial" pitchFamily="34" charset="0"/>
              <a:cs typeface="Arial" pitchFamily="34" charset="0"/>
            </a:endParaRPr>
          </a:p>
          <a:p>
            <a:pPr>
              <a:buClr>
                <a:srgbClr val="C00000"/>
              </a:buClr>
              <a:tabLst>
                <a:tab pos="744538" algn="l"/>
                <a:tab pos="1084263" algn="l"/>
              </a:tabLst>
            </a:pPr>
            <a:endParaRPr lang="en-US" sz="600" dirty="0" smtClean="0">
              <a:solidFill>
                <a:srgbClr val="002060"/>
              </a:solidFill>
              <a:latin typeface="Arial" pitchFamily="34" charset="0"/>
              <a:cs typeface="Arial" pitchFamily="34" charset="0"/>
            </a:endParaRPr>
          </a:p>
          <a:p>
            <a:pPr marL="227013" indent="-227013">
              <a:buClr>
                <a:srgbClr val="C00000"/>
              </a:buClr>
              <a:buSzPct val="120000"/>
              <a:buFont typeface="Arial" pitchFamily="34" charset="0"/>
              <a:buChar char="•"/>
            </a:pPr>
            <a:r>
              <a:rPr lang="en-US" sz="2000" dirty="0" smtClean="0">
                <a:solidFill>
                  <a:srgbClr val="002060"/>
                </a:solidFill>
                <a:latin typeface="Arial" pitchFamily="34" charset="0"/>
                <a:cs typeface="Arial" pitchFamily="34" charset="0"/>
              </a:rPr>
              <a:t> SoLID </a:t>
            </a:r>
          </a:p>
          <a:p>
            <a:pPr>
              <a:buClr>
                <a:srgbClr val="C00000"/>
              </a:buClr>
              <a:tabLst>
                <a:tab pos="744538" algn="l"/>
                <a:tab pos="1084263" algn="l"/>
              </a:tabLst>
            </a:pPr>
            <a:r>
              <a:rPr lang="en-US" sz="2000" dirty="0" smtClean="0">
                <a:solidFill>
                  <a:srgbClr val="002060"/>
                </a:solidFill>
                <a:latin typeface="Arial" pitchFamily="34" charset="0"/>
                <a:cs typeface="Arial" pitchFamily="34" charset="0"/>
              </a:rPr>
              <a:t>	– 	CLEO </a:t>
            </a:r>
            <a:r>
              <a:rPr lang="en-US" sz="2000" dirty="0">
                <a:solidFill>
                  <a:srgbClr val="002060"/>
                </a:solidFill>
                <a:latin typeface="Arial" pitchFamily="34" charset="0"/>
                <a:cs typeface="Arial" pitchFamily="34" charset="0"/>
              </a:rPr>
              <a:t>Solenoid </a:t>
            </a:r>
            <a:r>
              <a:rPr lang="en-US" sz="2000" dirty="0">
                <a:solidFill>
                  <a:srgbClr val="002060"/>
                </a:solidFill>
                <a:latin typeface="Arial" pitchFamily="34" charset="0"/>
                <a:cs typeface="Arial" pitchFamily="34" charset="0"/>
                <a:sym typeface="Wingdings 2"/>
              </a:rPr>
              <a:t></a:t>
            </a:r>
            <a:r>
              <a:rPr lang="en-US" sz="2000" dirty="0" smtClean="0">
                <a:solidFill>
                  <a:srgbClr val="002060"/>
                </a:solidFill>
                <a:latin typeface="Arial" pitchFamily="34" charset="0"/>
                <a:cs typeface="Arial" pitchFamily="34" charset="0"/>
              </a:rPr>
              <a:t>     	</a:t>
            </a:r>
          </a:p>
          <a:p>
            <a:pPr>
              <a:buClr>
                <a:srgbClr val="C00000"/>
              </a:buClr>
              <a:tabLst>
                <a:tab pos="744538" algn="l"/>
                <a:tab pos="1084263"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Chinese collaboration</a:t>
            </a:r>
            <a:endParaRPr lang="en-US" sz="2000" dirty="0" smtClean="0">
              <a:solidFill>
                <a:srgbClr val="002060"/>
              </a:solidFill>
              <a:latin typeface="Arial" pitchFamily="34" charset="0"/>
              <a:cs typeface="Arial" pitchFamily="34" charset="0"/>
              <a:sym typeface="Wingdings 2"/>
            </a:endParaRPr>
          </a:p>
          <a:p>
            <a:pPr>
              <a:buClr>
                <a:srgbClr val="C00000"/>
              </a:buClr>
              <a:tabLst>
                <a:tab pos="744538" algn="l"/>
                <a:tab pos="1084263" algn="l"/>
              </a:tabLst>
            </a:pPr>
            <a:r>
              <a:rPr lang="en-US" sz="2000" dirty="0">
                <a:solidFill>
                  <a:srgbClr val="002060"/>
                </a:solidFill>
                <a:latin typeface="Arial" pitchFamily="34" charset="0"/>
                <a:cs typeface="Arial" pitchFamily="34" charset="0"/>
                <a:sym typeface="Wingdings 2"/>
              </a:rPr>
              <a:t> </a:t>
            </a:r>
            <a:r>
              <a:rPr lang="en-US" sz="2000" dirty="0" smtClean="0">
                <a:solidFill>
                  <a:srgbClr val="002060"/>
                </a:solidFill>
                <a:latin typeface="Arial" pitchFamily="34" charset="0"/>
                <a:cs typeface="Arial" pitchFamily="34" charset="0"/>
                <a:sym typeface="Wingdings 2"/>
              </a:rPr>
              <a:t>      	</a:t>
            </a:r>
            <a:r>
              <a:rPr lang="en-US" sz="2000" dirty="0" smtClean="0">
                <a:solidFill>
                  <a:srgbClr val="002060"/>
                </a:solidFill>
                <a:latin typeface="Arial" pitchFamily="34" charset="0"/>
                <a:cs typeface="Arial" pitchFamily="34" charset="0"/>
              </a:rPr>
              <a:t>–</a:t>
            </a:r>
            <a:r>
              <a:rPr lang="en-US" sz="2000" dirty="0" smtClean="0">
                <a:solidFill>
                  <a:srgbClr val="002060"/>
                </a:solidFill>
                <a:latin typeface="Arial" pitchFamily="34" charset="0"/>
                <a:cs typeface="Arial" pitchFamily="34" charset="0"/>
                <a:sym typeface="Wingdings 2"/>
              </a:rPr>
              <a:t> 	Director’s review (Feb. 2015) </a:t>
            </a:r>
          </a:p>
          <a:p>
            <a:pPr>
              <a:buClr>
                <a:srgbClr val="C00000"/>
              </a:buClr>
              <a:tabLst>
                <a:tab pos="744538" algn="l"/>
                <a:tab pos="1084263" algn="l"/>
              </a:tabLst>
            </a:pPr>
            <a:r>
              <a:rPr lang="en-US" sz="2000" dirty="0">
                <a:solidFill>
                  <a:srgbClr val="002060"/>
                </a:solidFill>
                <a:latin typeface="Arial" pitchFamily="34" charset="0"/>
                <a:cs typeface="Arial" pitchFamily="34" charset="0"/>
                <a:sym typeface="Wingdings 2"/>
              </a:rPr>
              <a:t>	</a:t>
            </a:r>
            <a:r>
              <a:rPr lang="en-US" sz="2000" dirty="0" smtClean="0">
                <a:solidFill>
                  <a:srgbClr val="002060"/>
                </a:solidFill>
                <a:latin typeface="Arial" pitchFamily="34" charset="0"/>
                <a:cs typeface="Arial" pitchFamily="34" charset="0"/>
                <a:sym typeface="Wingdings 2"/>
              </a:rPr>
              <a:t>	</a:t>
            </a:r>
            <a:r>
              <a:rPr lang="en-US" sz="2000" dirty="0" smtClean="0">
                <a:solidFill>
                  <a:srgbClr val="002060"/>
                </a:solidFill>
                <a:latin typeface="Arial" pitchFamily="34" charset="0"/>
                <a:cs typeface="Arial" pitchFamily="34" charset="0"/>
                <a:sym typeface="Wingdings 3"/>
              </a:rPr>
              <a:t> </a:t>
            </a:r>
            <a:r>
              <a:rPr lang="en-US" sz="2000" dirty="0" smtClean="0">
                <a:solidFill>
                  <a:srgbClr val="002060"/>
                </a:solidFill>
                <a:latin typeface="Arial" pitchFamily="34" charset="0"/>
                <a:cs typeface="Arial" pitchFamily="34" charset="0"/>
                <a:sym typeface="Wingdings 3"/>
              </a:rPr>
              <a:t>new pre-CDR almost complete</a:t>
            </a:r>
            <a:endParaRPr lang="en-US" sz="2000" dirty="0" smtClean="0">
              <a:solidFill>
                <a:srgbClr val="002060"/>
              </a:solidFill>
              <a:latin typeface="Arial" pitchFamily="34" charset="0"/>
              <a:cs typeface="Arial" pitchFamily="34" charset="0"/>
            </a:endParaRPr>
          </a:p>
          <a:p>
            <a:pPr>
              <a:buClr>
                <a:srgbClr val="C00000"/>
              </a:buClr>
              <a:tabLst>
                <a:tab pos="746125" algn="l"/>
                <a:tab pos="1082675"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Collaboration briefing to DOE-NP</a:t>
            </a:r>
          </a:p>
          <a:p>
            <a:pPr>
              <a:buClr>
                <a:srgbClr val="C00000"/>
              </a:buClr>
              <a:tabLst>
                <a:tab pos="569913" algn="l"/>
                <a:tab pos="1082675"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(Nov. 2015)</a:t>
            </a:r>
          </a:p>
        </p:txBody>
      </p:sp>
      <p:pic>
        <p:nvPicPr>
          <p:cNvPr id="330" name="Picture 1"/>
          <p:cNvPicPr>
            <a:picLocks noChangeAspect="1" noChangeArrowheads="1"/>
          </p:cNvPicPr>
          <p:nvPr/>
        </p:nvPicPr>
        <p:blipFill>
          <a:blip r:embed="rId2" cstate="print"/>
          <a:srcRect/>
          <a:stretch>
            <a:fillRect/>
          </a:stretch>
        </p:blipFill>
        <p:spPr bwMode="auto">
          <a:xfrm>
            <a:off x="5562600" y="3886200"/>
            <a:ext cx="3403938" cy="229371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29" name="Picture 2"/>
          <p:cNvPicPr>
            <a:picLocks noChangeAspect="1" noChangeArrowheads="1"/>
          </p:cNvPicPr>
          <p:nvPr/>
        </p:nvPicPr>
        <p:blipFill>
          <a:blip r:embed="rId3" cstate="print"/>
          <a:srcRect/>
          <a:stretch>
            <a:fillRect/>
          </a:stretch>
        </p:blipFill>
        <p:spPr bwMode="auto">
          <a:xfrm>
            <a:off x="5822874" y="963328"/>
            <a:ext cx="3048000" cy="129291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Tree>
    <p:extLst>
      <p:ext uri="{BB962C8B-B14F-4D97-AF65-F5344CB8AC3E}">
        <p14:creationId xmlns:p14="http://schemas.microsoft.com/office/powerpoint/2010/main" val="27220148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p>
            <a:r>
              <a:rPr lang="en-US" dirty="0" smtClean="0"/>
              <a:t>Electron Ion Collider</a:t>
            </a:r>
            <a:endParaRPr lang="en-US" dirty="0"/>
          </a:p>
        </p:txBody>
      </p:sp>
      <p:sp>
        <p:nvSpPr>
          <p:cNvPr id="4" name="TextBox 3"/>
          <p:cNvSpPr txBox="1"/>
          <p:nvPr/>
        </p:nvSpPr>
        <p:spPr>
          <a:xfrm>
            <a:off x="4114800" y="4800600"/>
            <a:ext cx="4573816" cy="707886"/>
          </a:xfrm>
          <a:prstGeom prst="rect">
            <a:avLst/>
          </a:prstGeom>
          <a:noFill/>
        </p:spPr>
        <p:txBody>
          <a:bodyPr wrap="none" rtlCol="0">
            <a:spAutoFit/>
          </a:bodyPr>
          <a:lstStyle/>
          <a:p>
            <a:r>
              <a:rPr lang="en-US" sz="2000" b="1" dirty="0">
                <a:solidFill>
                  <a:srgbClr val="002060"/>
                </a:solidFill>
                <a:latin typeface="Arial" pitchFamily="34" charset="0"/>
                <a:cs typeface="Arial" pitchFamily="34" charset="0"/>
              </a:rPr>
              <a:t>Exploring the Glue that Binds Us </a:t>
            </a:r>
            <a:r>
              <a:rPr lang="en-US" sz="2000" b="1" dirty="0" smtClean="0">
                <a:solidFill>
                  <a:srgbClr val="002060"/>
                </a:solidFill>
                <a:latin typeface="Arial" pitchFamily="34" charset="0"/>
                <a:cs typeface="Arial" pitchFamily="34" charset="0"/>
              </a:rPr>
              <a:t>All</a:t>
            </a:r>
          </a:p>
          <a:p>
            <a:endParaRPr lang="en-US" sz="2000" b="1" dirty="0">
              <a:solidFill>
                <a:srgbClr val="002060"/>
              </a:solidFill>
              <a:latin typeface="Arial" pitchFamily="34" charset="0"/>
              <a:cs typeface="Arial" pitchFamily="34" charset="0"/>
            </a:endParaRPr>
          </a:p>
        </p:txBody>
      </p:sp>
      <p:sp>
        <p:nvSpPr>
          <p:cNvPr id="5" name="TextBox 4"/>
          <p:cNvSpPr txBox="1"/>
          <p:nvPr/>
        </p:nvSpPr>
        <p:spPr>
          <a:xfrm>
            <a:off x="4648053" y="1343055"/>
            <a:ext cx="3200107" cy="400110"/>
          </a:xfrm>
          <a:prstGeom prst="rect">
            <a:avLst/>
          </a:prstGeom>
          <a:noFill/>
        </p:spPr>
        <p:txBody>
          <a:bodyPr wrap="none" rtlCol="0">
            <a:spAutoFit/>
          </a:bodyPr>
          <a:lstStyle/>
          <a:p>
            <a:r>
              <a:rPr lang="en-US" sz="2000" b="1" dirty="0">
                <a:solidFill>
                  <a:srgbClr val="002060"/>
                </a:solidFill>
                <a:latin typeface="Arial" pitchFamily="34" charset="0"/>
                <a:cs typeface="Arial" pitchFamily="34" charset="0"/>
              </a:rPr>
              <a:t>LRP Recommendation III</a:t>
            </a:r>
          </a:p>
        </p:txBody>
      </p:sp>
      <p:pic>
        <p:nvPicPr>
          <p:cNvPr id="7" name="Picture 6"/>
          <p:cNvPicPr>
            <a:picLocks noChangeAspect="1"/>
          </p:cNvPicPr>
          <p:nvPr/>
        </p:nvPicPr>
        <p:blipFill>
          <a:blip r:embed="rId3" cstate="print"/>
          <a:stretch>
            <a:fillRect/>
          </a:stretch>
        </p:blipFill>
        <p:spPr>
          <a:xfrm>
            <a:off x="695915" y="1676400"/>
            <a:ext cx="2502873" cy="3240976"/>
          </a:xfrm>
          <a:prstGeom prst="rect">
            <a:avLst/>
          </a:prstGeom>
          <a:effectLst>
            <a:outerShdw blurRad="292100" dist="139700" dir="2700000" algn="ctr" rotWithShape="0">
              <a:srgbClr val="000000">
                <a:alpha val="65000"/>
              </a:srgbClr>
            </a:outerShdw>
          </a:effectLst>
          <a:scene3d>
            <a:camera prst="orthographicFront"/>
            <a:lightRig rig="threePt" dir="t"/>
          </a:scene3d>
          <a:sp3d>
            <a:bevelT/>
            <a:bevelB w="0" h="0"/>
          </a:sp3d>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388" y="2091799"/>
            <a:ext cx="5500687" cy="241017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921239" y="5105400"/>
            <a:ext cx="2050561" cy="707886"/>
          </a:xfrm>
          <a:prstGeom prst="rect">
            <a:avLst/>
          </a:prstGeom>
          <a:noFill/>
        </p:spPr>
        <p:txBody>
          <a:bodyPr wrap="none" rtlCol="0">
            <a:spAutoFit/>
          </a:bodyPr>
          <a:lstStyle/>
          <a:p>
            <a:pPr algn="ctr"/>
            <a:r>
              <a:rPr lang="en-US" sz="2000" dirty="0" smtClean="0">
                <a:solidFill>
                  <a:srgbClr val="002060"/>
                </a:solidFill>
                <a:latin typeface="Arial" pitchFamily="34" charset="0"/>
                <a:cs typeface="Arial" pitchFamily="34" charset="0"/>
              </a:rPr>
              <a:t>EIC Community </a:t>
            </a:r>
          </a:p>
          <a:p>
            <a:pPr algn="ctr"/>
            <a:r>
              <a:rPr lang="en-US" sz="2000" dirty="0" smtClean="0">
                <a:solidFill>
                  <a:srgbClr val="002060"/>
                </a:solidFill>
                <a:latin typeface="Arial" pitchFamily="34" charset="0"/>
                <a:cs typeface="Arial" pitchFamily="34" charset="0"/>
              </a:rPr>
              <a:t>White Paper</a:t>
            </a:r>
          </a:p>
        </p:txBody>
      </p:sp>
    </p:spTree>
    <p:extLst>
      <p:ext uri="{BB962C8B-B14F-4D97-AF65-F5344CB8AC3E}">
        <p14:creationId xmlns:p14="http://schemas.microsoft.com/office/powerpoint/2010/main" val="37533576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81280" y="984677"/>
            <a:ext cx="4648200" cy="5339923"/>
          </a:xfrm>
          <a:prstGeom prst="rect">
            <a:avLst/>
          </a:prstGeom>
          <a:noFill/>
          <a:ln w="9525">
            <a:noFill/>
            <a:miter lim="800000"/>
            <a:headEnd/>
            <a:tailEnd/>
          </a:ln>
        </p:spPr>
        <p:txBody>
          <a:bodyPr wrap="square">
            <a:spAutoFit/>
          </a:bodyPr>
          <a:lstStyle/>
          <a:p>
            <a:pPr defTabSz="457200">
              <a:defRPr/>
            </a:pPr>
            <a:r>
              <a:rPr lang="en-US" sz="1400" b="1" u="sng" dirty="0" err="1">
                <a:solidFill>
                  <a:srgbClr val="002060"/>
                </a:solidFill>
                <a:latin typeface="Arial" panose="020B0604020202020204" pitchFamily="34" charset="0"/>
                <a:ea typeface="ＭＳ Ｐゴシック" pitchFamily="1" charset="-128"/>
                <a:cs typeface="Arial" panose="020B0604020202020204" pitchFamily="34" charset="0"/>
              </a:rPr>
              <a:t>JLab</a:t>
            </a:r>
            <a:r>
              <a:rPr lang="en-US" sz="1400" b="1" u="sng" dirty="0">
                <a:solidFill>
                  <a:srgbClr val="002060"/>
                </a:solidFill>
                <a:latin typeface="Arial" panose="020B0604020202020204" pitchFamily="34" charset="0"/>
                <a:ea typeface="ＭＳ Ｐゴシック" pitchFamily="1" charset="-128"/>
                <a:cs typeface="Arial" panose="020B0604020202020204" pitchFamily="34" charset="0"/>
              </a:rPr>
              <a:t> </a:t>
            </a:r>
            <a:r>
              <a:rPr lang="en-US" sz="1400" b="1" u="sng" dirty="0" smtClean="0">
                <a:solidFill>
                  <a:srgbClr val="002060"/>
                </a:solidFill>
                <a:latin typeface="Arial" panose="020B0604020202020204" pitchFamily="34" charset="0"/>
                <a:ea typeface="ＭＳ Ｐゴシック" pitchFamily="1" charset="-128"/>
                <a:cs typeface="Arial" panose="020B0604020202020204" pitchFamily="34" charset="0"/>
              </a:rPr>
              <a:t>JLEIC </a:t>
            </a:r>
            <a:r>
              <a:rPr lang="en-US" sz="1400" b="1" u="sng" dirty="0">
                <a:solidFill>
                  <a:srgbClr val="002060"/>
                </a:solidFill>
                <a:latin typeface="Arial" panose="020B0604020202020204" pitchFamily="34" charset="0"/>
                <a:ea typeface="ＭＳ Ｐゴシック" pitchFamily="1" charset="-128"/>
                <a:cs typeface="Arial" panose="020B0604020202020204" pitchFamily="34" charset="0"/>
              </a:rPr>
              <a:t>Figure 8 Concept</a:t>
            </a:r>
          </a:p>
          <a:p>
            <a:pPr defTabSz="457200">
              <a:defRPr/>
            </a:pPr>
            <a:endParaRPr lang="en-US" sz="500" b="1" dirty="0">
              <a:solidFill>
                <a:srgbClr val="002060"/>
              </a:solidFill>
              <a:latin typeface="Arial" panose="020B0604020202020204" pitchFamily="34" charset="0"/>
              <a:ea typeface="ＭＳ Ｐゴシック" pitchFamily="1" charset="-128"/>
              <a:cs typeface="Arial" panose="020B0604020202020204" pitchFamily="34" charset="0"/>
            </a:endParaRPr>
          </a:p>
          <a:p>
            <a:pPr marL="284163" indent="-284163" defTabSz="4572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Initial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configuration</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a:t>
            </a:r>
          </a:p>
          <a:p>
            <a:pPr lvl="1" indent="-171450" defTabSz="457200">
              <a:buFont typeface="Arial" pitchFamily="34" charset="0"/>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3-10 GeV on 20-100 GeV </a:t>
            </a:r>
            <a:r>
              <a:rPr lang="en-US" sz="1300" dirty="0" err="1">
                <a:solidFill>
                  <a:prstClr val="black"/>
                </a:solidFill>
                <a:latin typeface="Arial" panose="020B0604020202020204" pitchFamily="34" charset="0"/>
                <a:ea typeface="ＭＳ Ｐゴシック" pitchFamily="1" charset="-128"/>
                <a:cs typeface="Arial" panose="020B0604020202020204" pitchFamily="34" charset="0"/>
              </a:rPr>
              <a:t>ep/eA</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 collider</a:t>
            </a:r>
          </a:p>
          <a:p>
            <a:pPr lvl="1" indent="-171450" defTabSz="457200">
              <a:buFont typeface="Arial" pitchFamily="34" charset="0"/>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Optimized for high ion beam polarization:</a:t>
            </a:r>
          </a:p>
          <a:p>
            <a:pPr marL="1028700" lvl="2" indent="-285750" defTabSz="457200">
              <a:buFont typeface="Wingdings" panose="05000000000000000000" pitchFamily="2" charset="2"/>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polarized deuterons</a:t>
            </a:r>
          </a:p>
          <a:p>
            <a:pPr marL="461963" lvl="1" indent="-176213" defTabSz="457200">
              <a:buFont typeface="Arial" pitchFamily="34" charset="0"/>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Luminosity: </a:t>
            </a:r>
          </a:p>
          <a:p>
            <a:pPr marL="1028700" lvl="2" indent="-285750" defTabSz="457200">
              <a:buFont typeface="Wingdings" panose="05000000000000000000" pitchFamily="2" charset="2"/>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up to few x 10</a:t>
            </a:r>
            <a:r>
              <a:rPr lang="en-US" sz="1300" baseline="30000" dirty="0">
                <a:solidFill>
                  <a:prstClr val="black"/>
                </a:solidFill>
                <a:latin typeface="Arial" panose="020B0604020202020204" pitchFamily="34" charset="0"/>
                <a:ea typeface="ＭＳ Ｐゴシック" pitchFamily="1" charset="-128"/>
                <a:cs typeface="Arial" panose="020B0604020202020204" pitchFamily="34" charset="0"/>
              </a:rPr>
              <a:t>34</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 e-nucleons cm</a:t>
            </a:r>
            <a:r>
              <a:rPr lang="en-US" sz="1300" baseline="30000" dirty="0">
                <a:solidFill>
                  <a:prstClr val="black"/>
                </a:solidFill>
                <a:latin typeface="Arial" panose="020B0604020202020204" pitchFamily="34" charset="0"/>
                <a:ea typeface="ＭＳ Ｐゴシック" pitchFamily="1" charset="-128"/>
                <a:cs typeface="Arial" panose="020B0604020202020204" pitchFamily="34" charset="0"/>
              </a:rPr>
              <a:t>-2</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 s</a:t>
            </a:r>
            <a:r>
              <a:rPr lang="en-US" sz="1300" baseline="30000" dirty="0">
                <a:solidFill>
                  <a:prstClr val="black"/>
                </a:solidFill>
                <a:latin typeface="Arial" panose="020B0604020202020204" pitchFamily="34" charset="0"/>
                <a:ea typeface="ＭＳ Ｐゴシック" pitchFamily="1" charset="-128"/>
                <a:cs typeface="Arial" panose="020B0604020202020204" pitchFamily="34" charset="0"/>
              </a:rPr>
              <a:t>-1 </a:t>
            </a:r>
          </a:p>
          <a:p>
            <a:pPr marL="284163" lvl="2" indent="-284163" defTabSz="457200">
              <a:spcAft>
                <a:spcPts val="600"/>
              </a:spcAft>
              <a:buSzPct val="1000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Low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technical </a:t>
            </a: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risk</a:t>
            </a:r>
            <a:endParaRPr lang="en-US" sz="1300" b="1" dirty="0">
              <a:solidFill>
                <a:prstClr val="black"/>
              </a:solidFill>
              <a:latin typeface="Arial" panose="020B0604020202020204" pitchFamily="34" charset="0"/>
              <a:ea typeface="ＭＳ Ｐゴシック" pitchFamily="1" charset="-128"/>
              <a:cs typeface="Arial" panose="020B0604020202020204" pitchFamily="34" charset="0"/>
            </a:endParaRPr>
          </a:p>
          <a:p>
            <a:pPr marL="284163" lvl="2" indent="-284163" defTabSz="4572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Upgradable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to higher energies </a:t>
            </a:r>
          </a:p>
          <a:p>
            <a:pPr marL="0" lvl="2" defTabSz="457200">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250 </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GeV protons + 20 GeV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electrons</a:t>
            </a:r>
          </a:p>
          <a:p>
            <a:pPr marL="0" lvl="2" defTabSz="457200">
              <a:defRPr/>
            </a:pPr>
            <a:endParaRPr lang="en-US" sz="500" dirty="0">
              <a:solidFill>
                <a:prstClr val="black"/>
              </a:solidFill>
              <a:latin typeface="Arial" panose="020B0604020202020204" pitchFamily="34" charset="0"/>
              <a:ea typeface="ＭＳ Ｐゴシック" pitchFamily="1" charset="-128"/>
              <a:cs typeface="Arial" panose="020B0604020202020204" pitchFamily="34" charset="0"/>
            </a:endParaRPr>
          </a:p>
          <a:p>
            <a:pPr marL="284163" lvl="2" indent="-284163" defTabSz="457200">
              <a:buSzPct val="1000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Flexible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timeframe for Construction </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	</a:t>
            </a:r>
          </a:p>
          <a:p>
            <a:pPr marL="0" lvl="2" defTabSz="457200">
              <a:buSzPct val="70000"/>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consistent </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w/running 12 GeV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CEBAF</a:t>
            </a:r>
          </a:p>
          <a:p>
            <a:pPr marL="0" lvl="2" defTabSz="457200">
              <a:buSzPct val="70000"/>
              <a:defRPr/>
            </a:pPr>
            <a:endParaRPr lang="en-US" sz="500" dirty="0">
              <a:solidFill>
                <a:prstClr val="black"/>
              </a:solidFill>
              <a:latin typeface="Arial" panose="020B0604020202020204" pitchFamily="34" charset="0"/>
              <a:ea typeface="ＭＳ Ｐゴシック" pitchFamily="1" charset="-128"/>
              <a:cs typeface="Arial" panose="020B0604020202020204" pitchFamily="34" charset="0"/>
            </a:endParaRPr>
          </a:p>
          <a:p>
            <a:pPr marL="284163" lvl="2" indent="-284163" defTabSz="457200">
              <a:spcAft>
                <a:spcPts val="600"/>
              </a:spcAft>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Thorough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cost estimate </a:t>
            </a: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completed</a:t>
            </a:r>
          </a:p>
          <a:p>
            <a:pPr marL="0" lvl="2" defTabSz="457200">
              <a:spcAft>
                <a:spcPts val="600"/>
              </a:spcAft>
              <a:defRPr/>
            </a:pP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presented </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to NSAC EIC Review</a:t>
            </a:r>
          </a:p>
          <a:p>
            <a:pPr marL="284163" lvl="2" indent="-284163" defTabSz="4572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Cost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effective </a:t>
            </a: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operations</a:t>
            </a:r>
          </a:p>
          <a:p>
            <a:pPr marL="171450" lvl="0" indent="-171450" defTabSz="457200">
              <a:buFont typeface="Arial" panose="020B0604020202020204" pitchFamily="34" charset="0"/>
              <a:buChar char="•"/>
              <a:defRPr/>
            </a:pPr>
            <a:endParaRPr lang="en-US" sz="1300" dirty="0" smtClean="0">
              <a:solidFill>
                <a:prstClr val="black"/>
              </a:solidFill>
              <a:latin typeface="Arial" panose="020B0604020202020204" pitchFamily="34" charset="0"/>
              <a:ea typeface="ＭＳ Ｐゴシック" pitchFamily="1" charset="-128"/>
              <a:cs typeface="Arial" panose="020B0604020202020204" pitchFamily="34" charset="0"/>
            </a:endParaRPr>
          </a:p>
          <a:p>
            <a:pPr marL="171450" lvl="2" indent="-171450" defTabSz="457200">
              <a:buFont typeface="Wingdings 3"/>
              <a:buChar char="&quot;"/>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sym typeface="Wingdings 3"/>
              </a:rPr>
              <a:t>Fulfills White Paper Requirements</a:t>
            </a:r>
          </a:p>
          <a:p>
            <a:pPr marL="171450" lvl="2" indent="-171450" defTabSz="457200">
              <a:buFont typeface="Wingdings 3"/>
              <a:buChar char="&quot;"/>
              <a:defRPr/>
            </a:pPr>
            <a:endParaRPr lang="en-US" sz="1300" b="1" dirty="0">
              <a:solidFill>
                <a:prstClr val="black"/>
              </a:solidFill>
              <a:latin typeface="Arial" panose="020B0604020202020204" pitchFamily="34" charset="0"/>
              <a:ea typeface="ＭＳ Ｐゴシック" pitchFamily="1" charset="-128"/>
              <a:cs typeface="Arial" panose="020B0604020202020204" pitchFamily="34" charset="0"/>
              <a:sym typeface="Wingdings 3"/>
            </a:endParaRPr>
          </a:p>
          <a:p>
            <a:pPr defTabSz="457200">
              <a:defRPr/>
            </a:pPr>
            <a:r>
              <a:rPr lang="en-US" sz="1400" b="1" u="sng" dirty="0" smtClean="0">
                <a:solidFill>
                  <a:srgbClr val="002060"/>
                </a:solidFill>
                <a:latin typeface="Arial" panose="020B0604020202020204" pitchFamily="34" charset="0"/>
                <a:ea typeface="ＭＳ Ｐゴシック" pitchFamily="1" charset="-128"/>
                <a:cs typeface="Arial" panose="020B0604020202020204" pitchFamily="34" charset="0"/>
              </a:rPr>
              <a:t>Current Activities</a:t>
            </a:r>
          </a:p>
          <a:p>
            <a:pPr defTabSz="457200">
              <a:defRPr/>
            </a:pPr>
            <a:endParaRPr lang="en-US" sz="500" b="1" dirty="0" smtClean="0">
              <a:solidFill>
                <a:srgbClr val="002060"/>
              </a:solidFill>
              <a:latin typeface="Arial" panose="020B0604020202020204" pitchFamily="34" charset="0"/>
              <a:ea typeface="ＭＳ Ｐゴシック" pitchFamily="1" charset="-128"/>
              <a:cs typeface="Arial" panose="020B0604020202020204" pitchFamily="34" charset="0"/>
            </a:endParaRPr>
          </a:p>
          <a:p>
            <a:pPr marL="284163" indent="-284163" defTabSz="4572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Site evaluation (VA funds)</a:t>
            </a:r>
          </a:p>
          <a:p>
            <a:pPr marL="284163" indent="-284163" defTabSz="457200">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Accelerator, detector R&amp;D</a:t>
            </a:r>
          </a:p>
          <a:p>
            <a:pPr marL="284163" lvl="0" indent="-284163" defTabSz="457200">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Design optimization</a:t>
            </a:r>
          </a:p>
          <a:p>
            <a:pPr marL="284163" lvl="0" indent="-284163" defTabSz="457200">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Cost reduction</a:t>
            </a:r>
            <a:endParaRPr lang="en-US" sz="1300" dirty="0">
              <a:solidFill>
                <a:prstClr val="black"/>
              </a:solidFill>
              <a:ea typeface="ＭＳ Ｐゴシック" pitchFamily="1" charset="-128"/>
            </a:endParaRPr>
          </a:p>
        </p:txBody>
      </p:sp>
      <p:sp>
        <p:nvSpPr>
          <p:cNvPr id="4" name="Rectangle 2"/>
          <p:cNvSpPr txBox="1">
            <a:spLocks noChangeArrowheads="1"/>
          </p:cNvSpPr>
          <p:nvPr/>
        </p:nvSpPr>
        <p:spPr>
          <a:xfrm>
            <a:off x="0" y="71120"/>
            <a:ext cx="9144000" cy="574040"/>
          </a:xfrm>
          <a:prstGeom prst="rect">
            <a:avLst/>
          </a:prstGeom>
        </p:spPr>
        <p:txBody>
          <a:bodyPr vert="horz" lIns="91440" tIns="45720" rIns="91440" bIns="45720" rtlCol="0" anchor="ctr">
            <a:normAutofit fontScale="97500"/>
          </a:bodyPr>
          <a:lstStyle/>
          <a:p>
            <a:pPr algn="ctr" defTabSz="457200">
              <a:defRPr/>
            </a:pPr>
            <a:r>
              <a:rPr lang="en-US" sz="3200" b="1" dirty="0" smtClean="0">
                <a:solidFill>
                  <a:prstClr val="black"/>
                </a:solidFill>
                <a:latin typeface="Arial" charset="0"/>
              </a:rPr>
              <a:t>EIC at Jefferson </a:t>
            </a:r>
            <a:r>
              <a:rPr lang="en-US" sz="3200" b="1" dirty="0">
                <a:solidFill>
                  <a:prstClr val="black"/>
                </a:solidFill>
                <a:latin typeface="Arial" charset="0"/>
              </a:rPr>
              <a:t>Lab </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 y="1242"/>
            <a:ext cx="1676400" cy="715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827"/>
          <a:stretch/>
        </p:blipFill>
        <p:spPr bwMode="auto">
          <a:xfrm>
            <a:off x="3894824" y="1010515"/>
            <a:ext cx="5178056" cy="35814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685889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94726"/>
            <a:ext cx="8229600" cy="397933"/>
          </a:xfrm>
        </p:spPr>
        <p:txBody>
          <a:bodyPr>
            <a:normAutofit fontScale="90000"/>
          </a:bodyPr>
          <a:lstStyle/>
          <a:p>
            <a:r>
              <a:rPr lang="en-US" b="1" dirty="0" smtClean="0">
                <a:latin typeface="Arial "/>
              </a:rPr>
              <a:t>EIC Developments</a:t>
            </a:r>
            <a:endParaRPr lang="en-US" b="1" dirty="0">
              <a:latin typeface="Arial "/>
            </a:endParaRPr>
          </a:p>
        </p:txBody>
      </p:sp>
      <p:sp>
        <p:nvSpPr>
          <p:cNvPr id="4" name="TextBox 3"/>
          <p:cNvSpPr txBox="1"/>
          <p:nvPr/>
        </p:nvSpPr>
        <p:spPr>
          <a:xfrm>
            <a:off x="609600" y="1052946"/>
            <a:ext cx="8534400" cy="4401205"/>
          </a:xfrm>
          <a:prstGeom prst="rect">
            <a:avLst/>
          </a:prstGeom>
          <a:noFill/>
        </p:spPr>
        <p:txBody>
          <a:bodyPr wrap="square" rtlCol="0">
            <a:spAutoFit/>
          </a:bodyPr>
          <a:lstStyle/>
          <a:p>
            <a:pPr>
              <a:buClr>
                <a:srgbClr val="C00000"/>
              </a:buClr>
              <a:buSzPct val="120000"/>
              <a:tabLst>
                <a:tab pos="514350" algn="l"/>
                <a:tab pos="914400" algn="l"/>
              </a:tabLst>
            </a:pPr>
            <a:r>
              <a:rPr lang="en-US" sz="2000" dirty="0" smtClean="0">
                <a:solidFill>
                  <a:srgbClr val="002060"/>
                </a:solidFill>
                <a:latin typeface="Arial" panose="020B0604020202020204" pitchFamily="34" charset="0"/>
                <a:cs typeface="Arial" panose="020B0604020202020204" pitchFamily="34" charset="0"/>
              </a:rPr>
              <a:t>	</a:t>
            </a:r>
          </a:p>
          <a:p>
            <a:pPr marL="342900" indent="-342900">
              <a:buClr>
                <a:srgbClr val="C00000"/>
              </a:buClr>
              <a:buSzPct val="12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EIC User meeting at ANL July 7-10, 2016</a:t>
            </a:r>
          </a:p>
          <a:p>
            <a:pPr marL="914400" lvl="1" indent="-457200">
              <a:buClr>
                <a:srgbClr val="C00000"/>
              </a:buClr>
              <a:buSzPct val="12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UG charter, elections (IB chair – Christine </a:t>
            </a:r>
            <a:r>
              <a:rPr lang="en-US" sz="2000" dirty="0" err="1" smtClean="0">
                <a:latin typeface="Arial" panose="020B0604020202020204" pitchFamily="34" charset="0"/>
                <a:cs typeface="Arial" panose="020B0604020202020204" pitchFamily="34" charset="0"/>
              </a:rPr>
              <a:t>Aidala</a:t>
            </a:r>
            <a:r>
              <a:rPr lang="en-US" sz="2000" dirty="0" smtClean="0">
                <a:latin typeface="Arial" panose="020B0604020202020204" pitchFamily="34" charset="0"/>
                <a:cs typeface="Arial" panose="020B0604020202020204" pitchFamily="34" charset="0"/>
              </a:rPr>
              <a:t>)</a:t>
            </a:r>
          </a:p>
          <a:p>
            <a:pPr marL="914400" lvl="1" indent="-457200">
              <a:buClr>
                <a:srgbClr val="C00000"/>
              </a:buClr>
              <a:buSzPct val="12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2017 EIC UG Meeting in Trieste, Italy</a:t>
            </a:r>
          </a:p>
          <a:p>
            <a:pPr marL="461963" indent="-461963">
              <a:buClr>
                <a:srgbClr val="C00000"/>
              </a:buClr>
              <a:buSzPct val="120000"/>
              <a:buFont typeface="Arial" pitchFamily="34" charset="0"/>
              <a:buChar char="•"/>
            </a:pPr>
            <a:endParaRPr lang="en-US" sz="2000" dirty="0" smtClean="0">
              <a:latin typeface="Arial" panose="020B0604020202020204" pitchFamily="34" charset="0"/>
              <a:cs typeface="Arial" panose="020B0604020202020204" pitchFamily="34" charset="0"/>
            </a:endParaRPr>
          </a:p>
          <a:p>
            <a:pPr marL="461963" indent="-461963">
              <a:buClr>
                <a:srgbClr val="C00000"/>
              </a:buClr>
              <a:buSzPct val="120000"/>
              <a:buFont typeface="Arial" pitchFamily="34" charset="0"/>
              <a:buChar char="•"/>
            </a:pPr>
            <a:endParaRPr lang="en-US" sz="2000" dirty="0" smtClean="0">
              <a:latin typeface="Arial" panose="020B0604020202020204" pitchFamily="34" charset="0"/>
              <a:cs typeface="Arial" panose="020B0604020202020204" pitchFamily="34" charset="0"/>
            </a:endParaRPr>
          </a:p>
          <a:p>
            <a:pPr marL="342900" indent="-342900">
              <a:buClr>
                <a:srgbClr val="C00000"/>
              </a:buClr>
              <a:buSzPct val="12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DOE-NP will increase EIC </a:t>
            </a:r>
            <a:r>
              <a:rPr lang="en-US" sz="2000" dirty="0" err="1" smtClean="0">
                <a:latin typeface="Arial" panose="020B0604020202020204" pitchFamily="34" charset="0"/>
                <a:cs typeface="Arial" panose="020B0604020202020204" pitchFamily="34" charset="0"/>
              </a:rPr>
              <a:t>accel</a:t>
            </a:r>
            <a:r>
              <a:rPr lang="en-US" sz="2000" dirty="0" smtClean="0">
                <a:latin typeface="Arial" panose="020B0604020202020204" pitchFamily="34" charset="0"/>
                <a:cs typeface="Arial" panose="020B0604020202020204" pitchFamily="34" charset="0"/>
              </a:rPr>
              <a:t>. R&amp;D in FY17 </a:t>
            </a:r>
          </a:p>
          <a:p>
            <a:pPr marL="914400" indent="-452438">
              <a:buClr>
                <a:srgbClr val="C00000"/>
              </a:buClr>
              <a:buSzPct val="120000"/>
              <a:tabLst>
                <a:tab pos="514350" algn="l"/>
                <a:tab pos="914400" algn="l"/>
              </a:tabLst>
            </a:pPr>
            <a:r>
              <a:rPr lang="en-US" sz="2000" b="1" dirty="0" smtClean="0">
                <a:solidFill>
                  <a:srgbClr val="C00000"/>
                </a:solidFill>
                <a:latin typeface="Arial" panose="020B0604020202020204" pitchFamily="34" charset="0"/>
                <a:cs typeface="Arial" panose="020B0604020202020204" pitchFamily="34" charset="0"/>
              </a:rPr>
              <a:t>–</a:t>
            </a:r>
            <a:r>
              <a:rPr lang="en-US" sz="2000" dirty="0" smtClean="0">
                <a:solidFill>
                  <a:srgbClr val="C00000"/>
                </a:solidFill>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Through ‘tax’ on </a:t>
            </a:r>
            <a:r>
              <a:rPr lang="en-US" sz="2000" dirty="0" err="1" smtClean="0">
                <a:latin typeface="Arial" panose="020B0604020202020204" pitchFamily="34" charset="0"/>
                <a:cs typeface="Arial" panose="020B0604020202020204" pitchFamily="34" charset="0"/>
              </a:rPr>
              <a:t>JLab</a:t>
            </a:r>
            <a:r>
              <a:rPr lang="en-US" sz="2000" dirty="0" smtClean="0">
                <a:latin typeface="Arial" panose="020B0604020202020204" pitchFamily="34" charset="0"/>
                <a:cs typeface="Arial" panose="020B0604020202020204" pitchFamily="34" charset="0"/>
              </a:rPr>
              <a:t>/BNL</a:t>
            </a:r>
          </a:p>
          <a:p>
            <a:pPr marL="914400" indent="-452438">
              <a:buClr>
                <a:srgbClr val="C00000"/>
              </a:buClr>
              <a:buSzPct val="120000"/>
              <a:tabLst>
                <a:tab pos="514350" algn="l"/>
                <a:tab pos="914400" algn="l"/>
              </a:tabLst>
            </a:pPr>
            <a:r>
              <a:rPr lang="en-US" sz="2000" b="1" dirty="0" smtClean="0">
                <a:solidFill>
                  <a:srgbClr val="C00000"/>
                </a:solidFill>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 	Peer review held for November 29-December 2</a:t>
            </a:r>
          </a:p>
          <a:p>
            <a:pPr marL="914400" indent="-452438">
              <a:buClr>
                <a:srgbClr val="C00000"/>
              </a:buClr>
              <a:buSzPct val="120000"/>
              <a:tabLst>
                <a:tab pos="514350" algn="l"/>
                <a:tab pos="914400" algn="l"/>
              </a:tabLst>
            </a:pP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 report to be released in mid January</a:t>
            </a:r>
          </a:p>
          <a:p>
            <a:pPr>
              <a:buClr>
                <a:srgbClr val="C00000"/>
              </a:buClr>
              <a:buSzPct val="120000"/>
              <a:tabLst>
                <a:tab pos="514350" algn="l"/>
                <a:tab pos="914400" algn="l"/>
              </a:tabLst>
            </a:pPr>
            <a:endParaRPr lang="en-US" sz="2000" dirty="0" smtClean="0">
              <a:latin typeface="Arial" panose="020B0604020202020204" pitchFamily="34" charset="0"/>
              <a:cs typeface="Arial" panose="020B0604020202020204" pitchFamily="34" charset="0"/>
            </a:endParaRPr>
          </a:p>
          <a:p>
            <a:pPr>
              <a:buClr>
                <a:srgbClr val="C00000"/>
              </a:buClr>
              <a:buSzPct val="120000"/>
              <a:tabLst>
                <a:tab pos="514350" algn="l"/>
                <a:tab pos="914400" algn="l"/>
              </a:tabLst>
            </a:pPr>
            <a:endParaRPr lang="en-US" sz="2000" dirty="0">
              <a:latin typeface="Arial" panose="020B0604020202020204" pitchFamily="34" charset="0"/>
              <a:cs typeface="Arial" panose="020B0604020202020204" pitchFamily="34" charset="0"/>
            </a:endParaRPr>
          </a:p>
          <a:p>
            <a:pPr marL="342900" indent="-342900">
              <a:buClr>
                <a:srgbClr val="C00000"/>
              </a:buClr>
              <a:buSzPct val="120000"/>
              <a:buFont typeface="Arial" panose="020B0604020202020204" pitchFamily="34" charset="0"/>
              <a:buChar char="•"/>
              <a:tabLst>
                <a:tab pos="514350" algn="l"/>
                <a:tab pos="914400" algn="l"/>
              </a:tabLst>
            </a:pPr>
            <a:r>
              <a:rPr lang="en-US" sz="2000" dirty="0" smtClean="0">
                <a:latin typeface="Arial" panose="020B0604020202020204" pitchFamily="34" charset="0"/>
                <a:cs typeface="Arial" panose="020B0604020202020204" pitchFamily="34" charset="0"/>
              </a:rPr>
              <a:t>National Academies Study, Chair Gordon </a:t>
            </a:r>
            <a:r>
              <a:rPr lang="en-US" sz="2000" dirty="0" err="1" smtClean="0">
                <a:latin typeface="Arial" panose="020B0604020202020204" pitchFamily="34" charset="0"/>
                <a:cs typeface="Arial" panose="020B0604020202020204" pitchFamily="34" charset="0"/>
              </a:rPr>
              <a:t>Baym</a:t>
            </a:r>
            <a:r>
              <a:rPr lang="en-US" sz="2000" dirty="0" smtClean="0">
                <a:latin typeface="Arial" panose="020B0604020202020204" pitchFamily="34" charset="0"/>
                <a:cs typeface="Arial" panose="020B0604020202020204" pitchFamily="34" charset="0"/>
              </a:rPr>
              <a:t>, University of Illinois, Urbana Champaign, first meeting projected for January 2017.</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57796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4988" y="1168842"/>
            <a:ext cx="6737742" cy="3970318"/>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Frank </a:t>
            </a:r>
            <a:r>
              <a:rPr lang="en-US" dirty="0">
                <a:latin typeface="Arial" panose="020B0604020202020204" pitchFamily="34" charset="0"/>
                <a:cs typeface="Arial" panose="020B0604020202020204" pitchFamily="34" charset="0"/>
              </a:rPr>
              <a:t>Zimmerman (CERN)</a:t>
            </a:r>
          </a:p>
          <a:p>
            <a:r>
              <a:rPr lang="en-US" dirty="0">
                <a:latin typeface="Arial" panose="020B0604020202020204" pitchFamily="34" charset="0"/>
                <a:cs typeface="Arial" panose="020B0604020202020204" pitchFamily="34" charset="0"/>
              </a:rPr>
              <a:t>Oliver </a:t>
            </a:r>
            <a:r>
              <a:rPr lang="en-US" dirty="0" err="1">
                <a:latin typeface="Arial" panose="020B0604020202020204" pitchFamily="34" charset="0"/>
                <a:cs typeface="Arial" panose="020B0604020202020204" pitchFamily="34" charset="0"/>
              </a:rPr>
              <a:t>Bruning</a:t>
            </a:r>
            <a:r>
              <a:rPr lang="en-US" dirty="0">
                <a:latin typeface="Arial" panose="020B0604020202020204" pitchFamily="34" charset="0"/>
                <a:cs typeface="Arial" panose="020B0604020202020204" pitchFamily="34" charset="0"/>
              </a:rPr>
              <a:t> (CERN)</a:t>
            </a:r>
          </a:p>
          <a:p>
            <a:r>
              <a:rPr lang="en-US" dirty="0" err="1">
                <a:latin typeface="Arial" panose="020B0604020202020204" pitchFamily="34" charset="0"/>
                <a:cs typeface="Arial" panose="020B0604020202020204" pitchFamily="34" charset="0"/>
              </a:rPr>
              <a:t>Reinhard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Brinkmann</a:t>
            </a:r>
            <a:r>
              <a:rPr lang="en-US" dirty="0">
                <a:latin typeface="Arial" panose="020B0604020202020204" pitchFamily="34" charset="0"/>
                <a:cs typeface="Arial" panose="020B0604020202020204" pitchFamily="34" charset="0"/>
              </a:rPr>
              <a:t> (DESY) – Withdrawn, seeking replacement</a:t>
            </a:r>
          </a:p>
          <a:p>
            <a:r>
              <a:rPr lang="en-US" dirty="0">
                <a:latin typeface="Arial" panose="020B0604020202020204" pitchFamily="34" charset="0"/>
                <a:cs typeface="Arial" panose="020B0604020202020204" pitchFamily="34" charset="0"/>
              </a:rPr>
              <a:t>George Dodson (ORNL)</a:t>
            </a:r>
          </a:p>
          <a:p>
            <a:r>
              <a:rPr lang="en-US" dirty="0">
                <a:latin typeface="Arial" panose="020B0604020202020204" pitchFamily="34" charset="0"/>
                <a:cs typeface="Arial" panose="020B0604020202020204" pitchFamily="34" charset="0"/>
              </a:rPr>
              <a:t>John </a:t>
            </a:r>
            <a:r>
              <a:rPr lang="en-US" dirty="0" err="1">
                <a:latin typeface="Arial" panose="020B0604020202020204" pitchFamily="34" charset="0"/>
                <a:cs typeface="Arial" panose="020B0604020202020204" pitchFamily="34" charset="0"/>
              </a:rPr>
              <a:t>Lewellen</a:t>
            </a:r>
            <a:r>
              <a:rPr lang="en-US" dirty="0">
                <a:latin typeface="Arial" panose="020B0604020202020204" pitchFamily="34" charset="0"/>
                <a:cs typeface="Arial" panose="020B0604020202020204" pitchFamily="34" charset="0"/>
              </a:rPr>
              <a:t> (LANL)</a:t>
            </a:r>
          </a:p>
          <a:p>
            <a:r>
              <a:rPr lang="en-US" dirty="0">
                <a:latin typeface="Arial" panose="020B0604020202020204" pitchFamily="34" charset="0"/>
                <a:cs typeface="Arial" panose="020B0604020202020204" pitchFamily="34" charset="0"/>
              </a:rPr>
              <a:t>Sergei </a:t>
            </a:r>
            <a:r>
              <a:rPr lang="en-US" dirty="0" err="1">
                <a:latin typeface="Arial" panose="020B0604020202020204" pitchFamily="34" charset="0"/>
                <a:cs typeface="Arial" panose="020B0604020202020204" pitchFamily="34" charset="0"/>
              </a:rPr>
              <a:t>Nagaitsev</a:t>
            </a:r>
            <a:r>
              <a:rPr lang="en-US" dirty="0">
                <a:latin typeface="Arial" panose="020B0604020202020204" pitchFamily="34" charset="0"/>
                <a:cs typeface="Arial" panose="020B0604020202020204" pitchFamily="34" charset="0"/>
              </a:rPr>
              <a:t> (FNAL)</a:t>
            </a:r>
          </a:p>
          <a:p>
            <a:r>
              <a:rPr lang="en-US" dirty="0">
                <a:latin typeface="Arial" panose="020B0604020202020204" pitchFamily="34" charset="0"/>
                <a:cs typeface="Arial" panose="020B0604020202020204" pitchFamily="34" charset="0"/>
              </a:rPr>
              <a:t>Alexander </a:t>
            </a:r>
            <a:r>
              <a:rPr lang="en-US" dirty="0" err="1">
                <a:latin typeface="Arial" panose="020B0604020202020204" pitchFamily="34" charset="0"/>
                <a:cs typeface="Arial" panose="020B0604020202020204" pitchFamily="34" charset="0"/>
              </a:rPr>
              <a:t>Romanenko</a:t>
            </a:r>
            <a:r>
              <a:rPr lang="en-US" dirty="0">
                <a:latin typeface="Arial" panose="020B0604020202020204" pitchFamily="34" charset="0"/>
                <a:cs typeface="Arial" panose="020B0604020202020204" pitchFamily="34" charset="0"/>
              </a:rPr>
              <a:t> (FNAL)</a:t>
            </a:r>
          </a:p>
          <a:p>
            <a:r>
              <a:rPr lang="en-US" dirty="0">
                <a:latin typeface="Arial" panose="020B0604020202020204" pitchFamily="34" charset="0"/>
                <a:cs typeface="Arial" panose="020B0604020202020204" pitchFamily="34" charset="0"/>
              </a:rPr>
              <a:t>John </a:t>
            </a:r>
            <a:r>
              <a:rPr lang="en-US" dirty="0" err="1">
                <a:latin typeface="Arial" panose="020B0604020202020204" pitchFamily="34" charset="0"/>
                <a:cs typeface="Arial" panose="020B0604020202020204" pitchFamily="34" charset="0"/>
              </a:rPr>
              <a:t>Seeman</a:t>
            </a:r>
            <a:r>
              <a:rPr lang="en-US" dirty="0">
                <a:latin typeface="Arial" panose="020B0604020202020204" pitchFamily="34" charset="0"/>
                <a:cs typeface="Arial" panose="020B0604020202020204" pitchFamily="34" charset="0"/>
              </a:rPr>
              <a:t> (SLAC)</a:t>
            </a:r>
          </a:p>
          <a:p>
            <a:r>
              <a:rPr lang="en-US" dirty="0">
                <a:latin typeface="Arial" panose="020B0604020202020204" pitchFamily="34" charset="0"/>
                <a:cs typeface="Arial" panose="020B0604020202020204" pitchFamily="34" charset="0"/>
              </a:rPr>
              <a:t>John </a:t>
            </a:r>
            <a:r>
              <a:rPr lang="en-US" dirty="0" err="1">
                <a:latin typeface="Arial" panose="020B0604020202020204" pitchFamily="34" charset="0"/>
                <a:cs typeface="Arial" panose="020B0604020202020204" pitchFamily="34" charset="0"/>
              </a:rPr>
              <a:t>Corlett</a:t>
            </a:r>
            <a:r>
              <a:rPr lang="en-US" dirty="0">
                <a:latin typeface="Arial" panose="020B0604020202020204" pitchFamily="34" charset="0"/>
                <a:cs typeface="Arial" panose="020B0604020202020204" pitchFamily="34" charset="0"/>
              </a:rPr>
              <a:t> (LBNL)</a:t>
            </a:r>
          </a:p>
          <a:p>
            <a:r>
              <a:rPr lang="en-US" dirty="0" err="1">
                <a:latin typeface="Arial" panose="020B0604020202020204" pitchFamily="34" charset="0"/>
                <a:cs typeface="Arial" panose="020B0604020202020204" pitchFamily="34" charset="0"/>
              </a:rPr>
              <a:t>Jie</a:t>
            </a:r>
            <a:r>
              <a:rPr lang="en-US" dirty="0">
                <a:latin typeface="Arial" panose="020B0604020202020204" pitchFamily="34" charset="0"/>
                <a:cs typeface="Arial" panose="020B0604020202020204" pitchFamily="34" charset="0"/>
              </a:rPr>
              <a:t> Wei (MSU)</a:t>
            </a:r>
          </a:p>
          <a:p>
            <a:r>
              <a:rPr lang="en-US" dirty="0">
                <a:latin typeface="Arial" panose="020B0604020202020204" pitchFamily="34" charset="0"/>
                <a:cs typeface="Arial" panose="020B0604020202020204" pitchFamily="34" charset="0"/>
              </a:rPr>
              <a:t>Ying Wu (Duke)</a:t>
            </a:r>
          </a:p>
          <a:p>
            <a:r>
              <a:rPr lang="en-US" dirty="0">
                <a:latin typeface="Arial" panose="020B0604020202020204" pitchFamily="34" charset="0"/>
                <a:cs typeface="Arial" panose="020B0604020202020204" pitchFamily="34" charset="0"/>
              </a:rPr>
              <a:t>Daniela </a:t>
            </a:r>
            <a:r>
              <a:rPr lang="en-US" dirty="0" err="1">
                <a:latin typeface="Arial" panose="020B0604020202020204" pitchFamily="34" charset="0"/>
                <a:cs typeface="Arial" panose="020B0604020202020204" pitchFamily="34" charset="0"/>
              </a:rPr>
              <a:t>Leitner</a:t>
            </a:r>
            <a:r>
              <a:rPr lang="en-US" dirty="0">
                <a:latin typeface="Arial" panose="020B0604020202020204" pitchFamily="34" charset="0"/>
                <a:cs typeface="Arial" panose="020B0604020202020204" pitchFamily="34" charset="0"/>
              </a:rPr>
              <a:t> (MSU)</a:t>
            </a:r>
          </a:p>
          <a:p>
            <a:r>
              <a:rPr lang="en-US" dirty="0">
                <a:latin typeface="Arial" panose="020B0604020202020204" pitchFamily="34" charset="0"/>
                <a:cs typeface="Arial" panose="020B0604020202020204" pitchFamily="34" charset="0"/>
              </a:rPr>
              <a:t>John Tapia (LANL)</a:t>
            </a:r>
          </a:p>
          <a:p>
            <a:r>
              <a:rPr lang="en-US" dirty="0">
                <a:latin typeface="Arial" panose="020B0604020202020204" pitchFamily="34" charset="0"/>
                <a:cs typeface="Arial" panose="020B0604020202020204" pitchFamily="34" charset="0"/>
              </a:rPr>
              <a:t>Kevin Jones (ORNL) (Chair)</a:t>
            </a:r>
          </a:p>
        </p:txBody>
      </p:sp>
      <p:sp>
        <p:nvSpPr>
          <p:cNvPr id="3" name="Title 2"/>
          <p:cNvSpPr>
            <a:spLocks noGrp="1"/>
          </p:cNvSpPr>
          <p:nvPr>
            <p:ph type="title"/>
          </p:nvPr>
        </p:nvSpPr>
        <p:spPr/>
        <p:txBody>
          <a:bodyPr>
            <a:normAutofit/>
          </a:bodyPr>
          <a:lstStyle/>
          <a:p>
            <a:r>
              <a:rPr lang="en-US" dirty="0"/>
              <a:t>EIC R&amp;D Panel </a:t>
            </a:r>
            <a:r>
              <a:rPr lang="en-US" dirty="0" smtClean="0"/>
              <a:t>Membership</a:t>
            </a:r>
            <a:endParaRPr lang="en-US" dirty="0"/>
          </a:p>
        </p:txBody>
      </p:sp>
    </p:spTree>
    <p:extLst>
      <p:ext uri="{BB962C8B-B14F-4D97-AF65-F5344CB8AC3E}">
        <p14:creationId xmlns:p14="http://schemas.microsoft.com/office/powerpoint/2010/main" val="38001589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 to Panel</a:t>
            </a:r>
            <a:endParaRPr lang="en-US" dirty="0"/>
          </a:p>
        </p:txBody>
      </p:sp>
      <p:pic>
        <p:nvPicPr>
          <p:cNvPr id="4" name="Content Placeholder 3" descr="Screen Shot 2016-10-17 at 10.10.44 AM.png"/>
          <p:cNvPicPr>
            <a:picLocks noGrp="1" noChangeAspect="1"/>
          </p:cNvPicPr>
          <p:nvPr>
            <p:ph idx="4294967295"/>
          </p:nvPr>
        </p:nvPicPr>
        <p:blipFill>
          <a:blip r:embed="rId2"/>
          <a:srcRect t="-5836" b="-5836"/>
          <a:stretch>
            <a:fillRect/>
          </a:stretch>
        </p:blipFill>
        <p:spPr>
          <a:xfrm>
            <a:off x="485011" y="808038"/>
            <a:ext cx="7848600" cy="3724275"/>
          </a:xfrm>
        </p:spPr>
      </p:pic>
      <p:pic>
        <p:nvPicPr>
          <p:cNvPr id="5" name="Picture 4" descr="Screen Shot 2016-10-17 at 10.11.03 AM.png"/>
          <p:cNvPicPr>
            <a:picLocks noChangeAspect="1"/>
          </p:cNvPicPr>
          <p:nvPr/>
        </p:nvPicPr>
        <p:blipFill>
          <a:blip r:embed="rId3"/>
          <a:stretch>
            <a:fillRect/>
          </a:stretch>
        </p:blipFill>
        <p:spPr>
          <a:xfrm>
            <a:off x="502920" y="4042200"/>
            <a:ext cx="7848600" cy="2085907"/>
          </a:xfrm>
          <a:prstGeom prst="rect">
            <a:avLst/>
          </a:prstGeom>
        </p:spPr>
      </p:pic>
    </p:spTree>
    <p:extLst>
      <p:ext uri="{BB962C8B-B14F-4D97-AF65-F5344CB8AC3E}">
        <p14:creationId xmlns:p14="http://schemas.microsoft.com/office/powerpoint/2010/main" val="11878927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6074"/>
            <a:ext cx="9139983" cy="538609"/>
          </a:xfrm>
          <a:prstGeom prst="rect">
            <a:avLst/>
          </a:prstGeom>
          <a:noFill/>
        </p:spPr>
        <p:txBody>
          <a:bodyPr wrap="square" rtlCol="0">
            <a:spAutoFit/>
          </a:bodyPr>
          <a:lstStyle/>
          <a:p>
            <a:pPr algn="ctr"/>
            <a:r>
              <a:rPr lang="en-US" sz="2900" b="1" dirty="0" smtClean="0">
                <a:latin typeface="Arial" panose="020B0604020202020204" pitchFamily="34" charset="0"/>
                <a:cs typeface="Arial" panose="020B0604020202020204" pitchFamily="34" charset="0"/>
              </a:rPr>
              <a:t>Bunched Ion Beam Cooling – preliminary results</a:t>
            </a:r>
            <a:endParaRPr lang="en-US" sz="2900" b="1" dirty="0">
              <a:latin typeface="Arial" panose="020B0604020202020204" pitchFamily="34" charset="0"/>
              <a:cs typeface="Arial" panose="020B0604020202020204" pitchFamily="34" charset="0"/>
            </a:endParaRPr>
          </a:p>
        </p:txBody>
      </p:sp>
      <p:grpSp>
        <p:nvGrpSpPr>
          <p:cNvPr id="7" name="Group 6"/>
          <p:cNvGrpSpPr/>
          <p:nvPr/>
        </p:nvGrpSpPr>
        <p:grpSpPr>
          <a:xfrm>
            <a:off x="4409440" y="2652970"/>
            <a:ext cx="4729279" cy="3534167"/>
            <a:chOff x="4409440" y="2652970"/>
            <a:chExt cx="4729279" cy="3534167"/>
          </a:xfrm>
        </p:grpSpPr>
        <p:sp>
          <p:nvSpPr>
            <p:cNvPr id="3" name="Rectangle 2"/>
            <p:cNvSpPr/>
            <p:nvPr/>
          </p:nvSpPr>
          <p:spPr>
            <a:xfrm>
              <a:off x="4409440" y="3026769"/>
              <a:ext cx="4729279" cy="316036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09440" y="2652970"/>
              <a:ext cx="4729279" cy="369332"/>
            </a:xfrm>
            <a:prstGeom prst="rect">
              <a:avLst/>
            </a:prstGeom>
            <a:solidFill>
              <a:srgbClr val="FFC000"/>
            </a:solidFill>
            <a:ln>
              <a:solidFill>
                <a:schemeClr val="tx1"/>
              </a:solidFill>
            </a:ln>
          </p:spPr>
          <p:txBody>
            <a:bodyPr wrap="square" rtlCol="0">
              <a:spAutoFit/>
            </a:bodyPr>
            <a:lstStyle/>
            <a:p>
              <a:pPr algn="ctr"/>
              <a:r>
                <a:rPr lang="en-US" b="1" dirty="0" smtClean="0">
                  <a:latin typeface="Arial" panose="020B0604020202020204" pitchFamily="34" charset="0"/>
                  <a:cs typeface="Arial" panose="020B0604020202020204" pitchFamily="34" charset="0"/>
                </a:rPr>
                <a:t>Experiment data observation on BPMs</a:t>
              </a:r>
              <a:endParaRPr lang="en-US" b="1" dirty="0">
                <a:latin typeface="Arial" panose="020B0604020202020204" pitchFamily="34" charset="0"/>
                <a:cs typeface="Arial" panose="020B0604020202020204" pitchFamily="34" charset="0"/>
              </a:endParaRPr>
            </a:p>
          </p:txBody>
        </p:sp>
        <p:grpSp>
          <p:nvGrpSpPr>
            <p:cNvPr id="18" name="Group 17"/>
            <p:cNvGrpSpPr/>
            <p:nvPr/>
          </p:nvGrpSpPr>
          <p:grpSpPr>
            <a:xfrm>
              <a:off x="4490519" y="3026769"/>
              <a:ext cx="4648200" cy="3160368"/>
              <a:chOff x="4495800" y="3352800"/>
              <a:chExt cx="4648200" cy="3160368"/>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3627092"/>
                <a:ext cx="4648200" cy="2886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717715" y="3352800"/>
                <a:ext cx="1633781" cy="276999"/>
              </a:xfrm>
              <a:prstGeom prst="rect">
                <a:avLst/>
              </a:prstGeom>
              <a:noFill/>
            </p:spPr>
            <p:txBody>
              <a:bodyPr wrap="none" rtlCol="0">
                <a:spAutoFit/>
              </a:bodyPr>
              <a:lstStyle/>
              <a:p>
                <a:r>
                  <a:rPr lang="en-US" sz="1200" b="1" dirty="0">
                    <a:solidFill>
                      <a:srgbClr val="FF0000"/>
                    </a:solidFill>
                    <a:latin typeface="Arial" panose="020B0604020202020204" pitchFamily="34" charset="0"/>
                    <a:cs typeface="Arial" panose="020B0604020202020204" pitchFamily="34" charset="0"/>
                  </a:rPr>
                  <a:t>c</a:t>
                </a:r>
                <a:r>
                  <a:rPr lang="en-US" sz="1200" b="1" dirty="0" smtClean="0">
                    <a:solidFill>
                      <a:srgbClr val="FF0000"/>
                    </a:solidFill>
                    <a:latin typeface="Arial" panose="020B0604020202020204" pitchFamily="34" charset="0"/>
                    <a:cs typeface="Arial" panose="020B0604020202020204" pitchFamily="34" charset="0"/>
                  </a:rPr>
                  <a:t>ooled ion bunches</a:t>
                </a:r>
                <a:endParaRPr lang="en-US" sz="1200" b="1" dirty="0">
                  <a:solidFill>
                    <a:srgbClr val="FF0000"/>
                  </a:solidFill>
                  <a:latin typeface="Arial" panose="020B0604020202020204" pitchFamily="34" charset="0"/>
                  <a:cs typeface="Arial" panose="020B0604020202020204" pitchFamily="34" charset="0"/>
                </a:endParaRPr>
              </a:p>
            </p:txBody>
          </p:sp>
          <p:cxnSp>
            <p:nvCxnSpPr>
              <p:cNvPr id="9" name="Straight Arrow Connector 8"/>
              <p:cNvCxnSpPr/>
              <p:nvPr/>
            </p:nvCxnSpPr>
            <p:spPr bwMode="auto">
              <a:xfrm flipH="1">
                <a:off x="5181600" y="3651841"/>
                <a:ext cx="152400" cy="461188"/>
              </a:xfrm>
              <a:prstGeom prst="straightConnector1">
                <a:avLst/>
              </a:prstGeom>
              <a:solidFill>
                <a:schemeClr val="accent1"/>
              </a:solidFill>
              <a:ln w="9525" cap="flat" cmpd="sng" algn="ctr">
                <a:solidFill>
                  <a:srgbClr val="FF3300"/>
                </a:solidFill>
                <a:prstDash val="solid"/>
                <a:round/>
                <a:headEnd type="none" w="med" len="med"/>
                <a:tailEnd type="triangle"/>
              </a:ln>
              <a:effectLst/>
            </p:spPr>
          </p:cxnSp>
          <p:cxnSp>
            <p:nvCxnSpPr>
              <p:cNvPr id="11" name="Straight Arrow Connector 10"/>
              <p:cNvCxnSpPr/>
              <p:nvPr/>
            </p:nvCxnSpPr>
            <p:spPr bwMode="auto">
              <a:xfrm>
                <a:off x="5715000" y="3651841"/>
                <a:ext cx="152400" cy="378215"/>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15" name="Straight Arrow Connector 14"/>
              <p:cNvCxnSpPr/>
              <p:nvPr/>
            </p:nvCxnSpPr>
            <p:spPr bwMode="auto">
              <a:xfrm flipH="1">
                <a:off x="6477000" y="3610135"/>
                <a:ext cx="76200" cy="502894"/>
              </a:xfrm>
              <a:prstGeom prst="straightConnector1">
                <a:avLst/>
              </a:prstGeom>
              <a:solidFill>
                <a:schemeClr val="accent1"/>
              </a:solidFill>
              <a:ln w="9525" cap="flat" cmpd="sng" algn="ctr">
                <a:solidFill>
                  <a:srgbClr val="FF3300"/>
                </a:solidFill>
                <a:prstDash val="solid"/>
                <a:round/>
                <a:headEnd type="none" w="med" len="med"/>
                <a:tailEnd type="triangle"/>
              </a:ln>
              <a:effectLst/>
            </p:spPr>
          </p:cxnSp>
          <p:cxnSp>
            <p:nvCxnSpPr>
              <p:cNvPr id="16" name="Straight Arrow Connector 15"/>
              <p:cNvCxnSpPr/>
              <p:nvPr/>
            </p:nvCxnSpPr>
            <p:spPr bwMode="auto">
              <a:xfrm>
                <a:off x="7162800" y="3601496"/>
                <a:ext cx="152400" cy="521944"/>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17" name="TextBox 16"/>
              <p:cNvSpPr txBox="1"/>
              <p:nvPr/>
            </p:nvSpPr>
            <p:spPr>
              <a:xfrm>
                <a:off x="6339377" y="3352800"/>
                <a:ext cx="1822935" cy="276999"/>
              </a:xfrm>
              <a:prstGeom prst="rect">
                <a:avLst/>
              </a:prstGeom>
              <a:noFill/>
            </p:spPr>
            <p:txBody>
              <a:bodyPr wrap="none" rtlCol="0">
                <a:spAutoFit/>
              </a:bodyPr>
              <a:lstStyle/>
              <a:p>
                <a:r>
                  <a:rPr lang="en-US" sz="1200" b="1" dirty="0" smtClean="0">
                    <a:solidFill>
                      <a:srgbClr val="FF0000"/>
                    </a:solidFill>
                    <a:latin typeface="Arial" panose="020B0604020202020204" pitchFamily="34" charset="0"/>
                    <a:cs typeface="Arial" panose="020B0604020202020204" pitchFamily="34" charset="0"/>
                  </a:rPr>
                  <a:t>uncooled ion bunches</a:t>
                </a:r>
                <a:endParaRPr lang="en-US" sz="1200" b="1" dirty="0">
                  <a:solidFill>
                    <a:srgbClr val="FF0000"/>
                  </a:solidFill>
                  <a:latin typeface="Arial" panose="020B0604020202020204" pitchFamily="34" charset="0"/>
                  <a:cs typeface="Arial" panose="020B0604020202020204" pitchFamily="34" charset="0"/>
                </a:endParaRPr>
              </a:p>
            </p:txBody>
          </p:sp>
          <p:sp>
            <p:nvSpPr>
              <p:cNvPr id="25" name="TextBox 24"/>
              <p:cNvSpPr txBox="1"/>
              <p:nvPr/>
            </p:nvSpPr>
            <p:spPr>
              <a:xfrm>
                <a:off x="5410200" y="4873540"/>
                <a:ext cx="1906291" cy="276999"/>
              </a:xfrm>
              <a:prstGeom prst="rect">
                <a:avLst/>
              </a:prstGeom>
              <a:noFill/>
            </p:spPr>
            <p:txBody>
              <a:bodyPr wrap="none" rtlCol="0">
                <a:spAutoFit/>
              </a:bodyPr>
              <a:lstStyle/>
              <a:p>
                <a:r>
                  <a:rPr lang="en-US" sz="1200" b="1" dirty="0" smtClean="0">
                    <a:solidFill>
                      <a:srgbClr val="0000FF"/>
                    </a:solidFill>
                    <a:latin typeface="Arial" panose="020B0604020202020204" pitchFamily="34" charset="0"/>
                    <a:cs typeface="Arial" panose="020B0604020202020204" pitchFamily="34" charset="0"/>
                  </a:rPr>
                  <a:t>Electron bunches 1.5</a:t>
                </a:r>
                <a:r>
                  <a:rPr lang="en-US" sz="1200" b="1" dirty="0" smtClean="0">
                    <a:solidFill>
                      <a:srgbClr val="0000FF"/>
                    </a:solidFill>
                    <a:latin typeface="Symbol" panose="05050102010706020507" pitchFamily="18" charset="2"/>
                  </a:rPr>
                  <a:t>m</a:t>
                </a:r>
                <a:r>
                  <a:rPr lang="en-US" sz="1200" b="1" dirty="0" smtClean="0">
                    <a:solidFill>
                      <a:srgbClr val="0000FF"/>
                    </a:solidFill>
                    <a:latin typeface="Arial" panose="020B0604020202020204" pitchFamily="34" charset="0"/>
                    <a:cs typeface="Arial" panose="020B0604020202020204" pitchFamily="34" charset="0"/>
                  </a:rPr>
                  <a:t>s</a:t>
                </a:r>
                <a:endParaRPr lang="en-US" sz="1200" b="1" dirty="0">
                  <a:solidFill>
                    <a:srgbClr val="0000FF"/>
                  </a:solidFill>
                  <a:latin typeface="Arial" panose="020B0604020202020204" pitchFamily="34" charset="0"/>
                  <a:cs typeface="Arial" panose="020B0604020202020204" pitchFamily="34" charset="0"/>
                </a:endParaRPr>
              </a:p>
            </p:txBody>
          </p:sp>
          <p:cxnSp>
            <p:nvCxnSpPr>
              <p:cNvPr id="27" name="Straight Arrow Connector 26"/>
              <p:cNvCxnSpPr/>
              <p:nvPr/>
            </p:nvCxnSpPr>
            <p:spPr bwMode="auto">
              <a:xfrm flipH="1">
                <a:off x="5289529" y="5181600"/>
                <a:ext cx="273071" cy="227112"/>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cxnSp>
            <p:nvCxnSpPr>
              <p:cNvPr id="31" name="Straight Arrow Connector 30"/>
              <p:cNvCxnSpPr/>
              <p:nvPr/>
            </p:nvCxnSpPr>
            <p:spPr bwMode="auto">
              <a:xfrm>
                <a:off x="6530468" y="5181317"/>
                <a:ext cx="327532" cy="227112"/>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cxnSp>
            <p:nvCxnSpPr>
              <p:cNvPr id="1025" name="Straight Arrow Connector 1024"/>
              <p:cNvCxnSpPr/>
              <p:nvPr/>
            </p:nvCxnSpPr>
            <p:spPr bwMode="auto">
              <a:xfrm flipH="1">
                <a:off x="6019800" y="5183088"/>
                <a:ext cx="113506" cy="227112"/>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grpSp>
      </p:grpSp>
      <p:sp>
        <p:nvSpPr>
          <p:cNvPr id="1030" name="TextBox 1029"/>
          <p:cNvSpPr txBox="1"/>
          <p:nvPr/>
        </p:nvSpPr>
        <p:spPr>
          <a:xfrm>
            <a:off x="-25198" y="862175"/>
            <a:ext cx="9138718" cy="815608"/>
          </a:xfrm>
          <a:prstGeom prst="rect">
            <a:avLst/>
          </a:prstGeom>
          <a:noFill/>
        </p:spPr>
        <p:txBody>
          <a:bodyPr wrap="square" rtlCol="0">
            <a:spAutoFit/>
          </a:bodyPr>
          <a:lstStyle/>
          <a:p>
            <a:pPr marL="227013" indent="-227013">
              <a:buFont typeface="Arial" panose="020B0604020202020204" pitchFamily="34" charset="0"/>
              <a:buChar char="•"/>
            </a:pPr>
            <a:r>
              <a:rPr lang="en-US" sz="1750" dirty="0" smtClean="0">
                <a:latin typeface="Arial" panose="020B0604020202020204" pitchFamily="34" charset="0"/>
                <a:cs typeface="Arial" panose="020B0604020202020204" pitchFamily="34" charset="0"/>
              </a:rPr>
              <a:t>A collaboration of </a:t>
            </a:r>
            <a:r>
              <a:rPr lang="en-US" sz="1750" dirty="0" smtClean="0">
                <a:solidFill>
                  <a:srgbClr val="C00000"/>
                </a:solidFill>
                <a:latin typeface="Arial" panose="020B0604020202020204" pitchFamily="34" charset="0"/>
                <a:cs typeface="Arial" panose="020B0604020202020204" pitchFamily="34" charset="0"/>
              </a:rPr>
              <a:t>JLAB</a:t>
            </a:r>
            <a:r>
              <a:rPr lang="en-US" sz="1750" dirty="0" smtClean="0">
                <a:latin typeface="Arial" panose="020B0604020202020204" pitchFamily="34" charset="0"/>
                <a:cs typeface="Arial" panose="020B0604020202020204" pitchFamily="34" charset="0"/>
              </a:rPr>
              <a:t> and Institute of Modern Physics (</a:t>
            </a:r>
            <a:r>
              <a:rPr lang="en-US" sz="1750" dirty="0" smtClean="0">
                <a:solidFill>
                  <a:srgbClr val="C00000"/>
                </a:solidFill>
                <a:latin typeface="Arial" panose="020B0604020202020204" pitchFamily="34" charset="0"/>
                <a:cs typeface="Arial" panose="020B0604020202020204" pitchFamily="34" charset="0"/>
              </a:rPr>
              <a:t>IMP</a:t>
            </a:r>
            <a:r>
              <a:rPr lang="en-US" sz="1750" dirty="0" smtClean="0">
                <a:latin typeface="Arial" panose="020B0604020202020204" pitchFamily="34" charset="0"/>
                <a:cs typeface="Arial" panose="020B0604020202020204" pitchFamily="34" charset="0"/>
              </a:rPr>
              <a:t>), China</a:t>
            </a:r>
          </a:p>
          <a:p>
            <a:r>
              <a:rPr lang="en-US" sz="1200" dirty="0" smtClean="0">
                <a:latin typeface="Arial" panose="020B0604020202020204" pitchFamily="34" charset="0"/>
                <a:cs typeface="Arial" panose="020B0604020202020204" pitchFamily="34" charset="0"/>
              </a:rPr>
              <a:t> </a:t>
            </a:r>
          </a:p>
          <a:p>
            <a:pPr marL="227013" indent="-227013">
              <a:buFont typeface="Arial" panose="020B0604020202020204" pitchFamily="34" charset="0"/>
              <a:buChar char="•"/>
            </a:pPr>
            <a:r>
              <a:rPr lang="en-US" sz="1750" dirty="0" smtClean="0">
                <a:latin typeface="Arial" panose="020B0604020202020204" pitchFamily="34" charset="0"/>
                <a:cs typeface="Arial" panose="020B0604020202020204" pitchFamily="34" charset="0"/>
              </a:rPr>
              <a:t>The 1</a:t>
            </a:r>
            <a:r>
              <a:rPr lang="en-US" sz="1750" baseline="30000" dirty="0" smtClean="0">
                <a:latin typeface="Arial" panose="020B0604020202020204" pitchFamily="34" charset="0"/>
                <a:cs typeface="Arial" panose="020B0604020202020204" pitchFamily="34" charset="0"/>
              </a:rPr>
              <a:t>st</a:t>
            </a:r>
            <a:r>
              <a:rPr lang="en-US" sz="1750" dirty="0" smtClean="0">
                <a:latin typeface="Arial" panose="020B0604020202020204" pitchFamily="34" charset="0"/>
                <a:cs typeface="Arial" panose="020B0604020202020204" pitchFamily="34" charset="0"/>
              </a:rPr>
              <a:t> experiment was carried out on </a:t>
            </a:r>
            <a:r>
              <a:rPr lang="en-US" sz="1750" b="1" dirty="0" smtClean="0">
                <a:latin typeface="Arial" panose="020B0604020202020204" pitchFamily="34" charset="0"/>
                <a:cs typeface="Arial" panose="020B0604020202020204" pitchFamily="34" charset="0"/>
              </a:rPr>
              <a:t>May 17-22</a:t>
            </a:r>
            <a:r>
              <a:rPr lang="en-US" sz="1750" dirty="0" smtClean="0">
                <a:latin typeface="Arial" panose="020B0604020202020204" pitchFamily="34" charset="0"/>
                <a:cs typeface="Arial" panose="020B0604020202020204" pitchFamily="34" charset="0"/>
              </a:rPr>
              <a:t>, 2016, at Lanzhou, China</a:t>
            </a:r>
          </a:p>
        </p:txBody>
      </p:sp>
      <p:sp>
        <p:nvSpPr>
          <p:cNvPr id="19" name="TextBox 18"/>
          <p:cNvSpPr txBox="1"/>
          <p:nvPr/>
        </p:nvSpPr>
        <p:spPr>
          <a:xfrm>
            <a:off x="-20752" y="1784559"/>
            <a:ext cx="4339833" cy="4855175"/>
          </a:xfrm>
          <a:prstGeom prst="rect">
            <a:avLst/>
          </a:prstGeom>
          <a:noFill/>
        </p:spPr>
        <p:txBody>
          <a:bodyPr wrap="square" rtlCol="0">
            <a:spAutoFit/>
          </a:bodyPr>
          <a:lstStyle/>
          <a:p>
            <a:pPr marL="227013" indent="-227013">
              <a:buFont typeface="Arial" panose="020B0604020202020204" pitchFamily="34" charset="0"/>
              <a:buChar char="•"/>
            </a:pPr>
            <a:r>
              <a:rPr lang="en-US" sz="1750" dirty="0" smtClean="0">
                <a:latin typeface="Arial" panose="020B0604020202020204" pitchFamily="34" charset="0"/>
                <a:cs typeface="Arial" panose="020B0604020202020204" pitchFamily="34" charset="0"/>
              </a:rPr>
              <a:t>A 7MeV/u</a:t>
            </a:r>
            <a:r>
              <a:rPr lang="en-US" sz="1750" dirty="0" smtClean="0">
                <a:solidFill>
                  <a:srgbClr val="3366FF"/>
                </a:solidFill>
                <a:latin typeface="Arial" panose="020B0604020202020204" pitchFamily="34" charset="0"/>
                <a:cs typeface="Arial" panose="020B0604020202020204" pitchFamily="34" charset="0"/>
              </a:rPr>
              <a:t> </a:t>
            </a:r>
            <a:r>
              <a:rPr lang="en-US" sz="1750" b="1" baseline="30000" dirty="0" smtClean="0">
                <a:solidFill>
                  <a:srgbClr val="3366FF"/>
                </a:solidFill>
                <a:latin typeface="Arial" panose="020B0604020202020204" pitchFamily="34" charset="0"/>
                <a:cs typeface="Arial" panose="020B0604020202020204" pitchFamily="34" charset="0"/>
              </a:rPr>
              <a:t>12</a:t>
            </a:r>
            <a:r>
              <a:rPr lang="en-US" sz="1750" b="1" dirty="0" smtClean="0">
                <a:solidFill>
                  <a:srgbClr val="3366FF"/>
                </a:solidFill>
                <a:latin typeface="Arial" panose="020B0604020202020204" pitchFamily="34" charset="0"/>
                <a:cs typeface="Arial" panose="020B0604020202020204" pitchFamily="34" charset="0"/>
              </a:rPr>
              <a:t>C</a:t>
            </a:r>
            <a:r>
              <a:rPr lang="en-US" sz="1750" b="1" baseline="30000" dirty="0" smtClean="0">
                <a:solidFill>
                  <a:srgbClr val="3366FF"/>
                </a:solidFill>
                <a:latin typeface="Arial" panose="020B0604020202020204" pitchFamily="34" charset="0"/>
                <a:cs typeface="Arial" panose="020B0604020202020204" pitchFamily="34" charset="0"/>
              </a:rPr>
              <a:t>6+ </a:t>
            </a:r>
            <a:r>
              <a:rPr lang="en-US" sz="1750" b="1" dirty="0" smtClean="0">
                <a:solidFill>
                  <a:srgbClr val="3366FF"/>
                </a:solidFill>
                <a:latin typeface="Arial" panose="020B0604020202020204" pitchFamily="34" charset="0"/>
                <a:cs typeface="Arial" panose="020B0604020202020204" pitchFamily="34" charset="0"/>
              </a:rPr>
              <a:t>ion beam </a:t>
            </a:r>
            <a:r>
              <a:rPr lang="en-US" sz="1750" dirty="0" smtClean="0">
                <a:latin typeface="Arial" panose="020B0604020202020204" pitchFamily="34" charset="0"/>
                <a:cs typeface="Arial" panose="020B0604020202020204" pitchFamily="34" charset="0"/>
              </a:rPr>
              <a:t>stored in the IMP </a:t>
            </a:r>
            <a:r>
              <a:rPr lang="en-US" sz="1750" dirty="0" err="1" smtClean="0">
                <a:latin typeface="Arial" panose="020B0604020202020204" pitchFamily="34" charset="0"/>
                <a:cs typeface="Arial" panose="020B0604020202020204" pitchFamily="34" charset="0"/>
              </a:rPr>
              <a:t>CSRm</a:t>
            </a:r>
            <a:r>
              <a:rPr lang="en-US" sz="1750" dirty="0" smtClean="0">
                <a:latin typeface="Arial" panose="020B0604020202020204" pitchFamily="34" charset="0"/>
                <a:cs typeface="Arial" panose="020B0604020202020204" pitchFamily="34" charset="0"/>
              </a:rPr>
              <a:t> ring, either coasting or captured by 450kHz RF system (two long bunches)</a:t>
            </a:r>
          </a:p>
          <a:p>
            <a:pPr marL="227013" indent="-227013">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227013" indent="-227013">
              <a:buFont typeface="Arial" panose="020B0604020202020204" pitchFamily="34" charset="0"/>
              <a:buChar char="•"/>
            </a:pPr>
            <a:r>
              <a:rPr lang="en-US" sz="1750" b="1" dirty="0" smtClean="0">
                <a:latin typeface="Arial" panose="020B0604020202020204" pitchFamily="34" charset="0"/>
                <a:cs typeface="Arial" panose="020B0604020202020204" pitchFamily="34" charset="0"/>
              </a:rPr>
              <a:t>Cooling of both coasting and bunched ion by a </a:t>
            </a:r>
            <a:r>
              <a:rPr lang="en-US" sz="1750" b="1" dirty="0" smtClean="0">
                <a:solidFill>
                  <a:srgbClr val="3366FF"/>
                </a:solidFill>
                <a:latin typeface="Arial" panose="020B0604020202020204" pitchFamily="34" charset="0"/>
                <a:cs typeface="Arial" panose="020B0604020202020204" pitchFamily="34" charset="0"/>
              </a:rPr>
              <a:t>pulsed electron beam </a:t>
            </a:r>
            <a:r>
              <a:rPr lang="en-US" sz="1750" b="1" dirty="0" smtClean="0">
                <a:latin typeface="Arial" panose="020B0604020202020204" pitchFamily="34" charset="0"/>
                <a:cs typeface="Arial" panose="020B0604020202020204" pitchFamily="34" charset="0"/>
              </a:rPr>
              <a:t>are observed: first successful step of experimental demonstration of bunched beam cooling</a:t>
            </a:r>
          </a:p>
          <a:p>
            <a:pPr marL="227013" indent="-227013">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227013" indent="-227013">
              <a:buFont typeface="Arial" panose="020B0604020202020204" pitchFamily="34" charset="0"/>
              <a:buChar char="•"/>
            </a:pPr>
            <a:r>
              <a:rPr lang="en-US" sz="1750" b="1" dirty="0" smtClean="0">
                <a:solidFill>
                  <a:srgbClr val="3366FF"/>
                </a:solidFill>
                <a:latin typeface="Arial" panose="020B0604020202020204" pitchFamily="34" charset="0"/>
                <a:cs typeface="Arial" panose="020B0604020202020204" pitchFamily="34" charset="0"/>
              </a:rPr>
              <a:t>Data analysis </a:t>
            </a:r>
            <a:r>
              <a:rPr lang="en-US" sz="1750" dirty="0" smtClean="0">
                <a:latin typeface="Arial" panose="020B0604020202020204" pitchFamily="34" charset="0"/>
                <a:cs typeface="Arial" panose="020B0604020202020204" pitchFamily="34" charset="0"/>
              </a:rPr>
              <a:t>both at IMP and JLAB is in progress</a:t>
            </a:r>
          </a:p>
          <a:p>
            <a:pPr marL="227013" indent="-227013">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227013" indent="-227013">
              <a:buFont typeface="Arial" panose="020B0604020202020204" pitchFamily="34" charset="0"/>
              <a:buChar char="•"/>
            </a:pPr>
            <a:r>
              <a:rPr lang="en-US" sz="1750" dirty="0" smtClean="0">
                <a:latin typeface="Arial" panose="020B0604020202020204" pitchFamily="34" charset="0"/>
                <a:cs typeface="Arial" panose="020B0604020202020204" pitchFamily="34" charset="0"/>
              </a:rPr>
              <a:t>Initial 1D </a:t>
            </a:r>
            <a:r>
              <a:rPr lang="en-US" sz="1750" b="1" dirty="0" smtClean="0">
                <a:solidFill>
                  <a:srgbClr val="3366FF"/>
                </a:solidFill>
                <a:latin typeface="Arial" panose="020B0604020202020204" pitchFamily="34" charset="0"/>
                <a:cs typeface="Arial" panose="020B0604020202020204" pitchFamily="34" charset="0"/>
              </a:rPr>
              <a:t>modeling </a:t>
            </a:r>
            <a:r>
              <a:rPr lang="en-US" sz="1750" dirty="0" smtClean="0">
                <a:latin typeface="Arial" panose="020B0604020202020204" pitchFamily="34" charset="0"/>
                <a:cs typeface="Arial" panose="020B0604020202020204" pitchFamily="34" charset="0"/>
              </a:rPr>
              <a:t>with RF capture and bunching shows the ion cooling and synchrotron sideband effects, agree with experimental observations</a:t>
            </a:r>
            <a:endParaRPr lang="en-US" sz="17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46278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 Panel Membership</a:t>
            </a:r>
            <a:endParaRPr lang="en-US" dirty="0"/>
          </a:p>
        </p:txBody>
      </p:sp>
      <p:sp>
        <p:nvSpPr>
          <p:cNvPr id="3" name="Content Placeholder 2"/>
          <p:cNvSpPr>
            <a:spLocks noGrp="1"/>
          </p:cNvSpPr>
          <p:nvPr>
            <p:ph idx="1"/>
          </p:nvPr>
        </p:nvSpPr>
        <p:spPr/>
        <p:txBody>
          <a:bodyPr/>
          <a:lstStyle/>
          <a:p>
            <a:pPr marL="0" indent="0">
              <a:buNone/>
            </a:pPr>
            <a:r>
              <a:rPr lang="en-US" dirty="0"/>
              <a:t>Ani </a:t>
            </a:r>
            <a:r>
              <a:rPr lang="en-US" dirty="0" err="1"/>
              <a:t>Aprahamian</a:t>
            </a:r>
            <a:r>
              <a:rPr lang="en-US" dirty="0"/>
              <a:t>, Co-Chair (University of Notre Dame)</a:t>
            </a:r>
          </a:p>
          <a:p>
            <a:pPr marL="0" indent="0">
              <a:buNone/>
            </a:pPr>
            <a:r>
              <a:rPr lang="en-US" dirty="0"/>
              <a:t>Gordon </a:t>
            </a:r>
            <a:r>
              <a:rPr lang="en-US" dirty="0" err="1"/>
              <a:t>Baym</a:t>
            </a:r>
            <a:r>
              <a:rPr lang="en-US" dirty="0"/>
              <a:t>, Co-Chair (U. Illinois at Urbana-Champaign)</a:t>
            </a:r>
          </a:p>
          <a:p>
            <a:pPr marL="0" indent="0">
              <a:buNone/>
            </a:pPr>
            <a:r>
              <a:rPr lang="en-US" dirty="0"/>
              <a:t>Christine </a:t>
            </a:r>
            <a:r>
              <a:rPr lang="en-US" dirty="0" err="1"/>
              <a:t>Aidala</a:t>
            </a:r>
            <a:r>
              <a:rPr lang="en-US" dirty="0"/>
              <a:t> (University of Michigan)</a:t>
            </a:r>
          </a:p>
          <a:p>
            <a:pPr marL="0" indent="0">
              <a:buNone/>
            </a:pPr>
            <a:r>
              <a:rPr lang="en-US" dirty="0"/>
              <a:t>Richard Milner (MIT)</a:t>
            </a:r>
          </a:p>
          <a:p>
            <a:pPr marL="0" indent="0">
              <a:buNone/>
            </a:pPr>
            <a:r>
              <a:rPr lang="en-US" dirty="0"/>
              <a:t>Ernst </a:t>
            </a:r>
            <a:r>
              <a:rPr lang="en-US" dirty="0" err="1"/>
              <a:t>Sichtermann</a:t>
            </a:r>
            <a:r>
              <a:rPr lang="en-US" dirty="0"/>
              <a:t> (LBNL)</a:t>
            </a:r>
          </a:p>
          <a:p>
            <a:pPr marL="0" indent="0">
              <a:buNone/>
            </a:pPr>
            <a:r>
              <a:rPr lang="en-US" dirty="0" err="1"/>
              <a:t>Zein-Eddine</a:t>
            </a:r>
            <a:r>
              <a:rPr lang="en-US" dirty="0"/>
              <a:t> </a:t>
            </a:r>
            <a:r>
              <a:rPr lang="en-US" dirty="0" err="1"/>
              <a:t>Meziani</a:t>
            </a:r>
            <a:r>
              <a:rPr lang="en-US" dirty="0"/>
              <a:t> (Temple University)</a:t>
            </a:r>
          </a:p>
          <a:p>
            <a:pPr marL="0" indent="0">
              <a:buNone/>
            </a:pPr>
            <a:r>
              <a:rPr lang="en-US" dirty="0"/>
              <a:t>Thomas Schaefer (NC State University)</a:t>
            </a:r>
          </a:p>
          <a:p>
            <a:pPr marL="0" indent="0">
              <a:buNone/>
            </a:pPr>
            <a:r>
              <a:rPr lang="en-US" dirty="0"/>
              <a:t>Michael Turner (University of Chicago)</a:t>
            </a:r>
          </a:p>
          <a:p>
            <a:pPr marL="0" indent="0">
              <a:buNone/>
            </a:pPr>
            <a:r>
              <a:rPr lang="en-US" dirty="0"/>
              <a:t>Wick </a:t>
            </a:r>
            <a:r>
              <a:rPr lang="en-US" dirty="0" err="1"/>
              <a:t>Haxton</a:t>
            </a:r>
            <a:r>
              <a:rPr lang="en-US" dirty="0"/>
              <a:t> (University of California-Berkeley)</a:t>
            </a:r>
          </a:p>
          <a:p>
            <a:pPr marL="0" indent="0">
              <a:buNone/>
            </a:pPr>
            <a:r>
              <a:rPr lang="en-US" dirty="0" err="1"/>
              <a:t>Kawtar</a:t>
            </a:r>
            <a:r>
              <a:rPr lang="en-US" dirty="0"/>
              <a:t> </a:t>
            </a:r>
            <a:r>
              <a:rPr lang="en-US" dirty="0" err="1"/>
              <a:t>Hafidi</a:t>
            </a:r>
            <a:r>
              <a:rPr lang="en-US" dirty="0"/>
              <a:t> (Argonne)</a:t>
            </a:r>
          </a:p>
          <a:p>
            <a:pPr marL="0" indent="0">
              <a:buNone/>
            </a:pPr>
            <a:r>
              <a:rPr lang="en-US" dirty="0"/>
              <a:t>Peter Braun-</a:t>
            </a:r>
            <a:r>
              <a:rPr lang="en-US" dirty="0" err="1"/>
              <a:t>Munzinger</a:t>
            </a:r>
            <a:r>
              <a:rPr lang="en-US" dirty="0"/>
              <a:t> (GSI)</a:t>
            </a:r>
          </a:p>
          <a:p>
            <a:pPr marL="0" indent="0">
              <a:buNone/>
            </a:pPr>
            <a:r>
              <a:rPr lang="en-US" dirty="0"/>
              <a:t>Larry </a:t>
            </a:r>
            <a:r>
              <a:rPr lang="en-US" dirty="0" err="1"/>
              <a:t>McLerran</a:t>
            </a:r>
            <a:r>
              <a:rPr lang="en-US" dirty="0"/>
              <a:t> (University of Washington)</a:t>
            </a:r>
          </a:p>
          <a:p>
            <a:pPr marL="0" indent="0">
              <a:buNone/>
            </a:pPr>
            <a:r>
              <a:rPr lang="en-US" dirty="0"/>
              <a:t>Haiyan Gao (Duke)</a:t>
            </a:r>
          </a:p>
          <a:p>
            <a:pPr marL="0" indent="0">
              <a:buNone/>
            </a:pPr>
            <a:r>
              <a:rPr lang="en-US" dirty="0"/>
              <a:t>John Jowett (CERN)</a:t>
            </a:r>
          </a:p>
        </p:txBody>
      </p:sp>
      <p:sp>
        <p:nvSpPr>
          <p:cNvPr id="4" name="TextBox 3"/>
          <p:cNvSpPr txBox="1"/>
          <p:nvPr/>
        </p:nvSpPr>
        <p:spPr>
          <a:xfrm>
            <a:off x="4842344" y="5780598"/>
            <a:ext cx="2505814" cy="369332"/>
          </a:xfrm>
          <a:prstGeom prst="rect">
            <a:avLst/>
          </a:prstGeom>
          <a:noFill/>
        </p:spPr>
        <p:txBody>
          <a:bodyPr wrap="none" rtlCol="0">
            <a:spAutoFit/>
          </a:bodyPr>
          <a:lstStyle/>
          <a:p>
            <a:r>
              <a:rPr lang="en-US" dirty="0" smtClean="0">
                <a:solidFill>
                  <a:srgbClr val="C00000"/>
                </a:solidFill>
                <a:latin typeface="Arial" panose="020B0604020202020204" pitchFamily="34" charset="0"/>
                <a:cs typeface="Arial" panose="020B0604020202020204" pitchFamily="34" charset="0"/>
              </a:rPr>
              <a:t>First Meeting: Feb. 1-2</a:t>
            </a:r>
            <a:endParaRPr lang="en-US"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23032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Charge to the NAS Reviewers:</a:t>
            </a:r>
            <a:endParaRPr lang="en-US" dirty="0"/>
          </a:p>
        </p:txBody>
      </p:sp>
      <p:sp>
        <p:nvSpPr>
          <p:cNvPr id="3" name="Content Placeholder 2"/>
          <p:cNvSpPr>
            <a:spLocks noGrp="1"/>
          </p:cNvSpPr>
          <p:nvPr>
            <p:ph idx="1"/>
          </p:nvPr>
        </p:nvSpPr>
        <p:spPr/>
        <p:txBody>
          <a:bodyPr anchor="ctr"/>
          <a:lstStyle/>
          <a:p>
            <a:pPr marL="0" indent="0">
              <a:buNone/>
            </a:pPr>
            <a:r>
              <a:rPr lang="en-US" dirty="0" smtClean="0"/>
              <a:t>The committee will assess the </a:t>
            </a:r>
            <a:r>
              <a:rPr lang="en-US" b="1" dirty="0" smtClean="0">
                <a:solidFill>
                  <a:srgbClr val="0000FF"/>
                </a:solidFill>
              </a:rPr>
              <a:t>scientific justification for a US domestic electron ion collider</a:t>
            </a:r>
            <a:r>
              <a:rPr lang="en-US" b="1" dirty="0" smtClean="0"/>
              <a:t> </a:t>
            </a:r>
            <a:r>
              <a:rPr lang="en-US" dirty="0" smtClean="0"/>
              <a:t>facility, taking in to account current </a:t>
            </a:r>
            <a:r>
              <a:rPr lang="en-US" u="sng" dirty="0" smtClean="0"/>
              <a:t>international</a:t>
            </a:r>
            <a:r>
              <a:rPr lang="en-US" dirty="0" smtClean="0"/>
              <a:t> plans and </a:t>
            </a:r>
            <a:r>
              <a:rPr lang="en-US" u="sng" dirty="0" smtClean="0"/>
              <a:t>existing domestic </a:t>
            </a:r>
            <a:r>
              <a:rPr lang="en-US" dirty="0" smtClean="0"/>
              <a:t>facility infrastructure. In preparing its report, the committee will address the </a:t>
            </a:r>
            <a:r>
              <a:rPr lang="en-US" u="sng" dirty="0" smtClean="0"/>
              <a:t>role that such a facility could play in the future of nuclear physics</a:t>
            </a:r>
            <a:r>
              <a:rPr lang="en-US" dirty="0" smtClean="0"/>
              <a:t>, considering the field broadly, but placing emphasis on its </a:t>
            </a:r>
            <a:r>
              <a:rPr lang="en-US" u="sng" dirty="0" smtClean="0"/>
              <a:t>potential scientific </a:t>
            </a:r>
            <a:r>
              <a:rPr lang="en-US" b="1" u="sng" dirty="0" smtClean="0"/>
              <a:t>impact on quantum </a:t>
            </a:r>
            <a:r>
              <a:rPr lang="en-US" b="1" u="sng" dirty="0" err="1" smtClean="0"/>
              <a:t>chromodynamics</a:t>
            </a:r>
            <a:r>
              <a:rPr lang="en-US" dirty="0" smtClean="0"/>
              <a:t>.</a:t>
            </a:r>
            <a:endParaRPr lang="en-US" dirty="0"/>
          </a:p>
        </p:txBody>
      </p:sp>
    </p:spTree>
    <p:extLst>
      <p:ext uri="{BB962C8B-B14F-4D97-AF65-F5344CB8AC3E}">
        <p14:creationId xmlns:p14="http://schemas.microsoft.com/office/powerpoint/2010/main" val="14438799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Charge (continued</a:t>
            </a:r>
            <a:r>
              <a:rPr lang="is-IS" dirty="0" smtClean="0"/>
              <a:t>…)</a:t>
            </a:r>
            <a:r>
              <a:rPr lang="en-US" dirty="0" smtClean="0"/>
              <a:t>:</a:t>
            </a:r>
            <a:endParaRPr lang="en-US" dirty="0"/>
          </a:p>
        </p:txBody>
      </p:sp>
      <p:sp>
        <p:nvSpPr>
          <p:cNvPr id="3" name="Content Placeholder 2"/>
          <p:cNvSpPr>
            <a:spLocks noGrp="1"/>
          </p:cNvSpPr>
          <p:nvPr>
            <p:ph idx="1"/>
          </p:nvPr>
        </p:nvSpPr>
        <p:spPr/>
        <p:txBody>
          <a:bodyPr anchor="ctr">
            <a:normAutofit/>
          </a:bodyPr>
          <a:lstStyle/>
          <a:p>
            <a:pPr marL="0" indent="0">
              <a:buNone/>
            </a:pPr>
            <a:r>
              <a:rPr lang="en-US" dirty="0" smtClean="0"/>
              <a:t>In particular, the committee will address the following questions:</a:t>
            </a:r>
          </a:p>
          <a:p>
            <a:pPr marL="457200" indent="-457200">
              <a:buFont typeface="+mj-lt"/>
              <a:buAutoNum type="arabicPeriod"/>
            </a:pPr>
            <a:r>
              <a:rPr lang="en-US" dirty="0" smtClean="0"/>
              <a:t>What is the </a:t>
            </a:r>
            <a:r>
              <a:rPr lang="en-US" dirty="0" smtClean="0">
                <a:solidFill>
                  <a:srgbClr val="0000FF"/>
                </a:solidFill>
              </a:rPr>
              <a:t>merit and significance of the science </a:t>
            </a:r>
            <a:r>
              <a:rPr lang="en-US" dirty="0" smtClean="0"/>
              <a:t>that could be addressed by an EIC facility and </a:t>
            </a:r>
            <a:r>
              <a:rPr lang="en-US" dirty="0" smtClean="0">
                <a:solidFill>
                  <a:srgbClr val="0000FF"/>
                </a:solidFill>
              </a:rPr>
              <a:t>what is its importance in the overall context of research in nuclear physics </a:t>
            </a:r>
            <a:r>
              <a:rPr lang="en-US" dirty="0" smtClean="0"/>
              <a:t>and the physical sciences in general?</a:t>
            </a:r>
          </a:p>
          <a:p>
            <a:pPr marL="457200" indent="-457200">
              <a:buFont typeface="+mj-lt"/>
              <a:buAutoNum type="arabicPeriod"/>
            </a:pPr>
            <a:r>
              <a:rPr lang="en-US" dirty="0" smtClean="0"/>
              <a:t>What are the capabilities of </a:t>
            </a:r>
            <a:r>
              <a:rPr lang="en-US" dirty="0" smtClean="0">
                <a:solidFill>
                  <a:srgbClr val="0000FF"/>
                </a:solidFill>
              </a:rPr>
              <a:t>other facilities, existing and planned, domestic and abroad</a:t>
            </a:r>
            <a:r>
              <a:rPr lang="en-US" dirty="0" smtClean="0"/>
              <a:t>, to address the science opportunities afforded by an EIC? What </a:t>
            </a:r>
            <a:r>
              <a:rPr lang="en-US" dirty="0" smtClean="0">
                <a:solidFill>
                  <a:srgbClr val="0000FF"/>
                </a:solidFill>
              </a:rPr>
              <a:t>unique scientific role </a:t>
            </a:r>
            <a:r>
              <a:rPr lang="en-US" dirty="0" smtClean="0"/>
              <a:t>could be played by a domestic EIC that is complementary to existing and planned facilities at home and abroad?</a:t>
            </a:r>
          </a:p>
          <a:p>
            <a:pPr marL="457200" indent="-457200">
              <a:buFont typeface="+mj-lt"/>
              <a:buAutoNum type="arabicPeriod"/>
            </a:pPr>
            <a:r>
              <a:rPr lang="en-US" dirty="0" smtClean="0"/>
              <a:t>What are the </a:t>
            </a:r>
            <a:r>
              <a:rPr lang="en-US" dirty="0" smtClean="0">
                <a:solidFill>
                  <a:srgbClr val="0000FF"/>
                </a:solidFill>
              </a:rPr>
              <a:t>benefits of US leadership </a:t>
            </a:r>
            <a:r>
              <a:rPr lang="en-US" dirty="0" smtClean="0"/>
              <a:t>in nuclear physics if a domestic EIC were constructed?</a:t>
            </a:r>
          </a:p>
          <a:p>
            <a:pPr marL="457200" indent="-457200">
              <a:buFont typeface="+mj-lt"/>
              <a:buAutoNum type="arabicPeriod"/>
            </a:pPr>
            <a:r>
              <a:rPr lang="en-US" dirty="0" smtClean="0"/>
              <a:t>What are the </a:t>
            </a:r>
            <a:r>
              <a:rPr lang="en-US" dirty="0" smtClean="0">
                <a:solidFill>
                  <a:srgbClr val="0000FF"/>
                </a:solidFill>
              </a:rPr>
              <a:t>benefits to other fields of science and to society </a:t>
            </a:r>
            <a:r>
              <a:rPr lang="en-US" dirty="0" smtClean="0"/>
              <a:t>of establishing such a facility in the US?</a:t>
            </a:r>
            <a:endParaRPr lang="en-US" dirty="0"/>
          </a:p>
        </p:txBody>
      </p:sp>
    </p:spTree>
    <p:extLst>
      <p:ext uri="{BB962C8B-B14F-4D97-AF65-F5344CB8AC3E}">
        <p14:creationId xmlns:p14="http://schemas.microsoft.com/office/powerpoint/2010/main" val="23442996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World Record High Polarization Photocathode</a:t>
            </a:r>
            <a:endParaRPr lang="en-US" sz="3200" dirty="0"/>
          </a:p>
        </p:txBody>
      </p:sp>
      <p:sp>
        <p:nvSpPr>
          <p:cNvPr id="3" name="Slide Number Placeholder 2"/>
          <p:cNvSpPr>
            <a:spLocks noGrp="1"/>
          </p:cNvSpPr>
          <p:nvPr>
            <p:ph type="sldNum" sz="quarter" idx="4294967295"/>
          </p:nvPr>
        </p:nvSpPr>
        <p:spPr>
          <a:xfrm>
            <a:off x="8286750" y="6465888"/>
            <a:ext cx="857250" cy="365125"/>
          </a:xfrm>
          <a:prstGeom prst="rect">
            <a:avLst/>
          </a:prstGeom>
        </p:spPr>
        <p:txBody>
          <a:bodyPr/>
          <a:lstStyle/>
          <a:p>
            <a:fld id="{B58F48A6-A3E1-4848-9AC3-B43F560BE4FE}" type="slidenum">
              <a:rPr lang="en-US" smtClean="0">
                <a:solidFill>
                  <a:prstClr val="white"/>
                </a:solidFill>
              </a:rPr>
              <a:pPr/>
              <a:t>3</a:t>
            </a:fld>
            <a:endParaRPr lang="en-US" dirty="0">
              <a:solidFill>
                <a:prstClr val="white"/>
              </a:solidFill>
            </a:endParaRPr>
          </a:p>
        </p:txBody>
      </p:sp>
      <p:sp>
        <p:nvSpPr>
          <p:cNvPr id="5" name="Text Placeholder 4"/>
          <p:cNvSpPr>
            <a:spLocks noGrp="1"/>
          </p:cNvSpPr>
          <p:nvPr>
            <p:ph type="body" sz="quarter" idx="4294967295"/>
          </p:nvPr>
        </p:nvSpPr>
        <p:spPr>
          <a:xfrm>
            <a:off x="0" y="917575"/>
            <a:ext cx="5945188" cy="3429000"/>
          </a:xfrm>
        </p:spPr>
        <p:txBody>
          <a:bodyPr>
            <a:noAutofit/>
          </a:bodyPr>
          <a:lstStyle/>
          <a:p>
            <a:pPr>
              <a:spcBef>
                <a:spcPts val="600"/>
              </a:spcBef>
              <a:buClr>
                <a:schemeClr val="tx1"/>
              </a:buClr>
            </a:pPr>
            <a:r>
              <a:rPr lang="en-US" sz="2000" dirty="0" smtClean="0"/>
              <a:t>6.4% QE &amp; 84% polarization at 776 </a:t>
            </a:r>
            <a:r>
              <a:rPr lang="en-US" sz="2000" dirty="0"/>
              <a:t>nm </a:t>
            </a:r>
            <a:r>
              <a:rPr lang="en-US" sz="2000" dirty="0" smtClean="0"/>
              <a:t>from strained </a:t>
            </a:r>
            <a:r>
              <a:rPr lang="en-US" sz="2000" dirty="0"/>
              <a:t>GaAs/</a:t>
            </a:r>
            <a:r>
              <a:rPr lang="en-US" sz="2000" dirty="0" err="1"/>
              <a:t>GaAsP</a:t>
            </a:r>
            <a:r>
              <a:rPr lang="en-US" sz="2000" dirty="0"/>
              <a:t> </a:t>
            </a:r>
            <a:r>
              <a:rPr lang="en-US" sz="2000" dirty="0" err="1"/>
              <a:t>superlattice</a:t>
            </a:r>
            <a:r>
              <a:rPr lang="en-US" sz="2000" dirty="0"/>
              <a:t> photocathode with </a:t>
            </a:r>
            <a:r>
              <a:rPr lang="en-US" sz="2000" dirty="0" err="1"/>
              <a:t>GaAsP</a:t>
            </a:r>
            <a:r>
              <a:rPr lang="en-US" sz="2000" dirty="0"/>
              <a:t>/</a:t>
            </a:r>
            <a:r>
              <a:rPr lang="en-US" sz="2000" dirty="0" err="1" smtClean="0"/>
              <a:t>AlAsP</a:t>
            </a:r>
            <a:r>
              <a:rPr lang="en-US" sz="2000" dirty="0" smtClean="0"/>
              <a:t> </a:t>
            </a:r>
            <a:r>
              <a:rPr lang="en-US" sz="2000" b="1" i="1" dirty="0"/>
              <a:t>Distributed Bragg Reflector</a:t>
            </a:r>
            <a:r>
              <a:rPr lang="en-US" sz="2000" i="1" dirty="0"/>
              <a:t> </a:t>
            </a:r>
            <a:r>
              <a:rPr lang="en-US" sz="2000" dirty="0" smtClean="0"/>
              <a:t>(DBR)</a:t>
            </a:r>
          </a:p>
          <a:p>
            <a:pPr>
              <a:spcBef>
                <a:spcPts val="0"/>
              </a:spcBef>
              <a:buClr>
                <a:schemeClr val="tx1"/>
              </a:buClr>
            </a:pPr>
            <a:endParaRPr lang="en-US" sz="1100" dirty="0" smtClean="0"/>
          </a:p>
          <a:p>
            <a:pPr>
              <a:spcBef>
                <a:spcPts val="600"/>
              </a:spcBef>
              <a:buClr>
                <a:schemeClr val="tx1"/>
              </a:buClr>
            </a:pPr>
            <a:r>
              <a:rPr lang="en-US" sz="2000" dirty="0"/>
              <a:t>T</a:t>
            </a:r>
            <a:r>
              <a:rPr lang="en-US" sz="2000" dirty="0" smtClean="0"/>
              <a:t>he </a:t>
            </a:r>
            <a:r>
              <a:rPr lang="en-US" sz="2000" dirty="0"/>
              <a:t>highest </a:t>
            </a:r>
            <a:r>
              <a:rPr lang="en-US" sz="2000" dirty="0" smtClean="0"/>
              <a:t>QE &amp; FOM </a:t>
            </a:r>
            <a:r>
              <a:rPr lang="en-US" sz="2000" dirty="0"/>
              <a:t>of any reported </a:t>
            </a:r>
            <a:r>
              <a:rPr lang="en-US" sz="2000" dirty="0" smtClean="0"/>
              <a:t>high polarization </a:t>
            </a:r>
            <a:r>
              <a:rPr lang="en-US" sz="2000" dirty="0"/>
              <a:t>photocathode </a:t>
            </a:r>
            <a:r>
              <a:rPr lang="en-US" sz="2000" dirty="0" smtClean="0"/>
              <a:t> </a:t>
            </a:r>
          </a:p>
          <a:p>
            <a:pPr>
              <a:spcBef>
                <a:spcPts val="0"/>
              </a:spcBef>
              <a:buClr>
                <a:schemeClr val="tx1"/>
              </a:buClr>
            </a:pPr>
            <a:endParaRPr lang="en-US" sz="1100" dirty="0"/>
          </a:p>
          <a:p>
            <a:pPr>
              <a:spcBef>
                <a:spcPts val="600"/>
              </a:spcBef>
              <a:buClr>
                <a:schemeClr val="tx1"/>
              </a:buClr>
            </a:pPr>
            <a:r>
              <a:rPr lang="en-US" sz="2000" dirty="0" smtClean="0"/>
              <a:t>Possible to improve both QE &amp; Pol</a:t>
            </a:r>
          </a:p>
          <a:p>
            <a:pPr>
              <a:spcBef>
                <a:spcPts val="0"/>
              </a:spcBef>
              <a:buClr>
                <a:schemeClr val="tx1"/>
              </a:buClr>
            </a:pPr>
            <a:endParaRPr lang="en-US" sz="1100" dirty="0" smtClean="0"/>
          </a:p>
          <a:p>
            <a:pPr>
              <a:spcBef>
                <a:spcPts val="600"/>
              </a:spcBef>
              <a:buClr>
                <a:schemeClr val="tx1"/>
              </a:buClr>
            </a:pPr>
            <a:r>
              <a:rPr lang="en-US" sz="2000" dirty="0" smtClean="0"/>
              <a:t>SBIR partnership</a:t>
            </a:r>
            <a:endParaRPr lang="en-US" sz="2400" dirty="0" smtClean="0"/>
          </a:p>
          <a:p>
            <a:pPr marL="0" indent="0">
              <a:spcBef>
                <a:spcPts val="600"/>
              </a:spcBef>
              <a:buNone/>
            </a:pPr>
            <a:endParaRPr lang="en-US" sz="1600" dirty="0" smtClean="0"/>
          </a:p>
        </p:txBody>
      </p:sp>
      <p:sp>
        <p:nvSpPr>
          <p:cNvPr id="8" name="Rectangle 7"/>
          <p:cNvSpPr/>
          <p:nvPr/>
        </p:nvSpPr>
        <p:spPr>
          <a:xfrm>
            <a:off x="223520" y="6157347"/>
            <a:ext cx="8920480" cy="292388"/>
          </a:xfrm>
          <a:prstGeom prst="rect">
            <a:avLst/>
          </a:prstGeom>
        </p:spPr>
        <p:txBody>
          <a:bodyPr wrap="square">
            <a:spAutoFit/>
          </a:bodyPr>
          <a:lstStyle/>
          <a:p>
            <a:pPr defTabSz="457200"/>
            <a:r>
              <a:rPr lang="en-US" sz="1300" dirty="0">
                <a:solidFill>
                  <a:prstClr val="black"/>
                </a:solidFill>
                <a:latin typeface="Arial" panose="020B0604020202020204" pitchFamily="34" charset="0"/>
                <a:cs typeface="Arial" panose="020B0604020202020204" pitchFamily="34" charset="0"/>
              </a:rPr>
              <a:t>Paper ready for SPIN and APL submission</a:t>
            </a:r>
            <a:r>
              <a:rPr lang="en-US" sz="1300" dirty="0" smtClean="0">
                <a:solidFill>
                  <a:prstClr val="black"/>
                </a:solidFill>
                <a:latin typeface="Arial" panose="020B0604020202020204" pitchFamily="34" charset="0"/>
                <a:cs typeface="Arial" panose="020B0604020202020204" pitchFamily="34" charset="0"/>
              </a:rPr>
              <a:t>: </a:t>
            </a:r>
            <a:r>
              <a:rPr lang="en-US" sz="1300" dirty="0">
                <a:solidFill>
                  <a:prstClr val="black"/>
                </a:solidFill>
                <a:latin typeface="Arial" panose="020B0604020202020204" pitchFamily="34" charset="0"/>
                <a:cs typeface="Arial" panose="020B0604020202020204" pitchFamily="34" charset="0"/>
              </a:rPr>
              <a:t>W. Liu, S. Zhang, </a:t>
            </a:r>
            <a:r>
              <a:rPr lang="en-US" sz="1300" dirty="0" smtClean="0">
                <a:solidFill>
                  <a:prstClr val="black"/>
                </a:solidFill>
                <a:latin typeface="Arial" panose="020B0604020202020204" pitchFamily="34" charset="0"/>
                <a:cs typeface="Arial" panose="020B0604020202020204" pitchFamily="34" charset="0"/>
              </a:rPr>
              <a:t>M</a:t>
            </a:r>
            <a:r>
              <a:rPr lang="en-US" sz="1300" dirty="0">
                <a:solidFill>
                  <a:prstClr val="black"/>
                </a:solidFill>
                <a:latin typeface="Arial" panose="020B0604020202020204" pitchFamily="34" charset="0"/>
                <a:cs typeface="Arial" panose="020B0604020202020204" pitchFamily="34" charset="0"/>
              </a:rPr>
              <a:t>. </a:t>
            </a:r>
            <a:r>
              <a:rPr lang="en-US" sz="1300" dirty="0" err="1" smtClean="0">
                <a:solidFill>
                  <a:prstClr val="black"/>
                </a:solidFill>
                <a:latin typeface="Arial" panose="020B0604020202020204" pitchFamily="34" charset="0"/>
                <a:cs typeface="Arial" panose="020B0604020202020204" pitchFamily="34" charset="0"/>
              </a:rPr>
              <a:t>Stutzman</a:t>
            </a:r>
            <a:r>
              <a:rPr lang="en-US" sz="1300" dirty="0">
                <a:solidFill>
                  <a:prstClr val="black"/>
                </a:solidFill>
                <a:latin typeface="Arial" panose="020B0604020202020204" pitchFamily="34" charset="0"/>
                <a:cs typeface="Arial" panose="020B0604020202020204" pitchFamily="34" charset="0"/>
              </a:rPr>
              <a:t>, </a:t>
            </a:r>
            <a:r>
              <a:rPr lang="en-US" sz="1300" dirty="0" smtClean="0">
                <a:solidFill>
                  <a:prstClr val="black"/>
                </a:solidFill>
                <a:latin typeface="Arial" panose="020B0604020202020204" pitchFamily="34" charset="0"/>
                <a:cs typeface="Arial" panose="020B0604020202020204" pitchFamily="34" charset="0"/>
              </a:rPr>
              <a:t>M. </a:t>
            </a:r>
            <a:r>
              <a:rPr lang="en-US" sz="1300" dirty="0" err="1" smtClean="0">
                <a:solidFill>
                  <a:prstClr val="black"/>
                </a:solidFill>
                <a:latin typeface="Arial" panose="020B0604020202020204" pitchFamily="34" charset="0"/>
                <a:cs typeface="Arial" panose="020B0604020202020204" pitchFamily="34" charset="0"/>
              </a:rPr>
              <a:t>Poelker</a:t>
            </a:r>
            <a:r>
              <a:rPr lang="en-US" sz="1300" dirty="0" smtClean="0">
                <a:solidFill>
                  <a:prstClr val="black"/>
                </a:solidFill>
                <a:latin typeface="Arial" panose="020B0604020202020204" pitchFamily="34" charset="0"/>
                <a:cs typeface="Arial" panose="020B0604020202020204" pitchFamily="34" charset="0"/>
              </a:rPr>
              <a:t>, Y</a:t>
            </a:r>
            <a:r>
              <a:rPr lang="en-US" sz="1300" dirty="0">
                <a:solidFill>
                  <a:prstClr val="black"/>
                </a:solidFill>
                <a:latin typeface="Arial" panose="020B0604020202020204" pitchFamily="34" charset="0"/>
                <a:cs typeface="Arial" panose="020B0604020202020204" pitchFamily="34" charset="0"/>
              </a:rPr>
              <a:t>. Chen, W. Lu, and A. Moy</a:t>
            </a:r>
          </a:p>
        </p:txBody>
      </p:sp>
      <p:pic>
        <p:nvPicPr>
          <p:cNvPr id="10" name="Picture 9"/>
          <p:cNvPicPr>
            <a:picLocks noChangeAspect="1"/>
          </p:cNvPicPr>
          <p:nvPr/>
        </p:nvPicPr>
        <p:blipFill>
          <a:blip r:embed="rId3"/>
          <a:stretch>
            <a:fillRect/>
          </a:stretch>
        </p:blipFill>
        <p:spPr>
          <a:xfrm>
            <a:off x="368141" y="4147919"/>
            <a:ext cx="6532978" cy="1917700"/>
          </a:xfrm>
          <a:prstGeom prst="rect">
            <a:avLst/>
          </a:prstGeom>
          <a:ln>
            <a:solidFill>
              <a:schemeClr val="tx1"/>
            </a:solid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4"/>
          <a:stretch>
            <a:fillRect/>
          </a:stretch>
        </p:blipFill>
        <p:spPr>
          <a:xfrm>
            <a:off x="6039702" y="824439"/>
            <a:ext cx="3052680" cy="3255629"/>
          </a:xfrm>
          <a:prstGeom prst="rect">
            <a:avLst/>
          </a:prstGeom>
          <a:ln>
            <a:solidFill>
              <a:schemeClr val="tx1"/>
            </a:solidFill>
          </a:ln>
          <a:effectLst>
            <a:outerShdw blurRad="292100" dist="139700" dir="2700000" algn="tl" rotWithShape="0">
              <a:srgbClr val="333333">
                <a:alpha val="65000"/>
              </a:srgbClr>
            </a:outerShdw>
          </a:effectLst>
        </p:spPr>
      </p:pic>
      <p:sp>
        <p:nvSpPr>
          <p:cNvPr id="12" name="Donut 11"/>
          <p:cNvSpPr/>
          <p:nvPr/>
        </p:nvSpPr>
        <p:spPr>
          <a:xfrm>
            <a:off x="3634629" y="5622178"/>
            <a:ext cx="3266489" cy="443441"/>
          </a:xfrm>
          <a:prstGeom prst="donut">
            <a:avLst>
              <a:gd name="adj" fmla="val 5683"/>
            </a:avLst>
          </a:prstGeom>
          <a:noFill/>
          <a:ln w="19050" cmpd="sng">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ln>
                <a:solidFill>
                  <a:srgbClr val="FF0000"/>
                </a:solidFill>
              </a:ln>
              <a:solidFill>
                <a:srgbClr val="FF0000"/>
              </a:solidFill>
            </a:endParaRPr>
          </a:p>
        </p:txBody>
      </p:sp>
      <p:cxnSp>
        <p:nvCxnSpPr>
          <p:cNvPr id="13" name="Straight Arrow Connector 12"/>
          <p:cNvCxnSpPr/>
          <p:nvPr/>
        </p:nvCxnSpPr>
        <p:spPr>
          <a:xfrm flipH="1" flipV="1">
            <a:off x="7600619" y="3742995"/>
            <a:ext cx="399198" cy="1228725"/>
          </a:xfrm>
          <a:prstGeom prst="straightConnector1">
            <a:avLst/>
          </a:prstGeom>
          <a:ln w="38100" cmpd="sng">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7883939" y="4908965"/>
            <a:ext cx="838720" cy="369332"/>
          </a:xfrm>
          <a:prstGeom prst="rect">
            <a:avLst/>
          </a:prstGeom>
        </p:spPr>
        <p:txBody>
          <a:bodyPr wrap="square">
            <a:spAutoFit/>
          </a:bodyPr>
          <a:lstStyle/>
          <a:p>
            <a:pPr defTabSz="457200"/>
            <a:r>
              <a:rPr lang="en-US" dirty="0">
                <a:solidFill>
                  <a:prstClr val="black"/>
                </a:solidFill>
                <a:latin typeface="Arial" panose="020B0604020202020204" pitchFamily="34" charset="0"/>
                <a:cs typeface="Arial" panose="020B0604020202020204" pitchFamily="34" charset="0"/>
              </a:rPr>
              <a:t>DBR</a:t>
            </a:r>
          </a:p>
        </p:txBody>
      </p:sp>
      <p:sp>
        <p:nvSpPr>
          <p:cNvPr id="17" name="Rectangle 16"/>
          <p:cNvSpPr/>
          <p:nvPr/>
        </p:nvSpPr>
        <p:spPr>
          <a:xfrm>
            <a:off x="7088542" y="5288235"/>
            <a:ext cx="1329416" cy="369332"/>
          </a:xfrm>
          <a:prstGeom prst="rect">
            <a:avLst/>
          </a:prstGeom>
        </p:spPr>
        <p:txBody>
          <a:bodyPr wrap="square">
            <a:spAutoFit/>
          </a:bodyPr>
          <a:lstStyle/>
          <a:p>
            <a:pPr defTabSz="457200"/>
            <a:r>
              <a:rPr lang="en-US" dirty="0" smtClean="0">
                <a:solidFill>
                  <a:prstClr val="black"/>
                </a:solidFill>
                <a:latin typeface="Arial" panose="020B0604020202020204" pitchFamily="34" charset="0"/>
                <a:cs typeface="Arial" panose="020B0604020202020204" pitchFamily="34" charset="0"/>
              </a:rPr>
              <a:t>Substrate</a:t>
            </a:r>
            <a:endParaRPr lang="en-US" dirty="0">
              <a:solidFill>
                <a:prstClr val="black"/>
              </a:solidFill>
              <a:latin typeface="Arial" panose="020B0604020202020204" pitchFamily="34" charset="0"/>
              <a:cs typeface="Arial" panose="020B0604020202020204" pitchFamily="34" charset="0"/>
            </a:endParaRPr>
          </a:p>
        </p:txBody>
      </p:sp>
      <p:cxnSp>
        <p:nvCxnSpPr>
          <p:cNvPr id="18" name="Straight Arrow Connector 17"/>
          <p:cNvCxnSpPr>
            <a:stCxn id="17" idx="0"/>
          </p:cNvCxnSpPr>
          <p:nvPr/>
        </p:nvCxnSpPr>
        <p:spPr>
          <a:xfrm flipH="1" flipV="1">
            <a:off x="7343958" y="4014723"/>
            <a:ext cx="409292" cy="1273512"/>
          </a:xfrm>
          <a:prstGeom prst="straightConnector1">
            <a:avLst/>
          </a:prstGeom>
          <a:ln w="38100" cmpd="sng">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8182670" y="2545165"/>
            <a:ext cx="539989" cy="1685203"/>
          </a:xfrm>
          <a:prstGeom prst="straightConnector1">
            <a:avLst/>
          </a:prstGeom>
          <a:ln w="38100" cmpd="sng">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8010061" y="4240528"/>
            <a:ext cx="1205059" cy="553998"/>
          </a:xfrm>
          <a:prstGeom prst="rect">
            <a:avLst/>
          </a:prstGeom>
        </p:spPr>
        <p:txBody>
          <a:bodyPr wrap="square">
            <a:spAutoFit/>
          </a:bodyPr>
          <a:lstStyle/>
          <a:p>
            <a:pPr algn="ctr" defTabSz="457200">
              <a:lnSpc>
                <a:spcPts val="1800"/>
              </a:lnSpc>
            </a:pPr>
            <a:r>
              <a:rPr lang="en-US" dirty="0" smtClean="0">
                <a:solidFill>
                  <a:prstClr val="black"/>
                </a:solidFill>
                <a:latin typeface="Arial" panose="020B0604020202020204" pitchFamily="34" charset="0"/>
                <a:cs typeface="Arial" panose="020B0604020202020204" pitchFamily="34" charset="0"/>
              </a:rPr>
              <a:t>Photo-cathode</a:t>
            </a: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10783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0"/>
            <a:ext cx="9144000" cy="685800"/>
          </a:xfrm>
        </p:spPr>
        <p:txBody>
          <a:bodyPr/>
          <a:lstStyle/>
          <a:p>
            <a:r>
              <a:rPr lang="en-US" sz="3200" b="1" dirty="0" smtClean="0">
                <a:solidFill>
                  <a:schemeClr val="tx1"/>
                </a:solidFill>
                <a:latin typeface="Arial" panose="020B0604020202020204" pitchFamily="34" charset="0"/>
                <a:cs typeface="Arial" panose="020B0604020202020204" pitchFamily="34" charset="0"/>
              </a:rPr>
              <a:t>Summary and Outlook</a:t>
            </a:r>
            <a:endParaRPr lang="en-US" sz="3200" b="1" dirty="0">
              <a:solidFill>
                <a:schemeClr val="tx1"/>
              </a:solidFill>
              <a:latin typeface="Arial" panose="020B0604020202020204" pitchFamily="34" charset="0"/>
              <a:cs typeface="Arial" panose="020B0604020202020204" pitchFamily="34" charset="0"/>
            </a:endParaRPr>
          </a:p>
        </p:txBody>
      </p:sp>
      <p:pic>
        <p:nvPicPr>
          <p:cNvPr id="297987" name="Picture 3"/>
          <p:cNvPicPr>
            <a:picLocks noChangeAspect="1" noChangeArrowheads="1"/>
          </p:cNvPicPr>
          <p:nvPr/>
        </p:nvPicPr>
        <p:blipFill>
          <a:blip r:embed="rId2" cstate="print"/>
          <a:srcRect/>
          <a:stretch>
            <a:fillRect/>
          </a:stretch>
        </p:blipFill>
        <p:spPr bwMode="auto">
          <a:xfrm>
            <a:off x="2971800" y="1905000"/>
            <a:ext cx="3581400" cy="2545773"/>
          </a:xfrm>
          <a:prstGeom prst="rect">
            <a:avLst/>
          </a:prstGeom>
          <a:noFill/>
          <a:ln w="9525">
            <a:noFill/>
            <a:miter lim="800000"/>
            <a:headEnd/>
            <a:tailEnd/>
          </a:ln>
        </p:spPr>
      </p:pic>
      <p:pic>
        <p:nvPicPr>
          <p:cNvPr id="14" name="Picture 4"/>
          <p:cNvPicPr>
            <a:picLocks noChangeArrowheads="1"/>
          </p:cNvPicPr>
          <p:nvPr/>
        </p:nvPicPr>
        <p:blipFill>
          <a:blip r:embed="rId3" cstate="print"/>
          <a:srcRect/>
          <a:stretch>
            <a:fillRect/>
          </a:stretch>
        </p:blipFill>
        <p:spPr bwMode="auto">
          <a:xfrm>
            <a:off x="6629400" y="685800"/>
            <a:ext cx="2071687" cy="2209800"/>
          </a:xfrm>
          <a:prstGeom prst="rect">
            <a:avLst/>
          </a:prstGeom>
          <a:noFill/>
          <a:ln w="12700">
            <a:noFill/>
            <a:miter lim="800000"/>
            <a:headEnd/>
            <a:tailEnd/>
          </a:ln>
        </p:spPr>
      </p:pic>
      <p:pic>
        <p:nvPicPr>
          <p:cNvPr id="11" name="Picture 4" descr="ev2_side"/>
          <p:cNvPicPr>
            <a:picLocks noChangeAspect="1" noChangeArrowheads="1"/>
          </p:cNvPicPr>
          <p:nvPr/>
        </p:nvPicPr>
        <p:blipFill>
          <a:blip r:embed="rId4" cstate="print"/>
          <a:srcRect/>
          <a:stretch>
            <a:fillRect/>
          </a:stretch>
        </p:blipFill>
        <p:spPr bwMode="auto">
          <a:xfrm>
            <a:off x="3886200" y="4572000"/>
            <a:ext cx="1876324" cy="1447800"/>
          </a:xfrm>
          <a:prstGeom prst="rect">
            <a:avLst/>
          </a:prstGeom>
          <a:noFill/>
          <a:ln w="9525">
            <a:noFill/>
            <a:miter lim="800000"/>
            <a:headEnd/>
            <a:tailEnd/>
          </a:ln>
        </p:spPr>
      </p:pic>
      <p:pic>
        <p:nvPicPr>
          <p:cNvPr id="13" name="Picture 3"/>
          <p:cNvPicPr>
            <a:picLocks noChangeAspect="1" noChangeArrowheads="1"/>
          </p:cNvPicPr>
          <p:nvPr/>
        </p:nvPicPr>
        <p:blipFill>
          <a:blip r:embed="rId5" cstate="print"/>
          <a:srcRect/>
          <a:stretch>
            <a:fillRect/>
          </a:stretch>
        </p:blipFill>
        <p:spPr bwMode="auto">
          <a:xfrm>
            <a:off x="838200" y="2743200"/>
            <a:ext cx="1169966" cy="1752600"/>
          </a:xfrm>
          <a:prstGeom prst="rect">
            <a:avLst/>
          </a:prstGeom>
          <a:noFill/>
          <a:ln w="9525">
            <a:noFill/>
            <a:miter lim="800000"/>
            <a:headEnd/>
            <a:tailEnd/>
          </a:ln>
        </p:spPr>
      </p:pic>
      <p:pic>
        <p:nvPicPr>
          <p:cNvPr id="12" name="Picture 3" descr="CSSMcover1280x1024lattice"/>
          <p:cNvPicPr>
            <a:picLocks noChangeAspect="1" noChangeArrowheads="1"/>
          </p:cNvPicPr>
          <p:nvPr/>
        </p:nvPicPr>
        <p:blipFill>
          <a:blip r:embed="rId6" cstate="print"/>
          <a:srcRect t="6697"/>
          <a:stretch>
            <a:fillRect/>
          </a:stretch>
        </p:blipFill>
        <p:spPr bwMode="auto">
          <a:xfrm>
            <a:off x="1524000" y="4876800"/>
            <a:ext cx="1676400" cy="1250982"/>
          </a:xfrm>
          <a:prstGeom prst="rect">
            <a:avLst/>
          </a:prstGeom>
          <a:noFill/>
          <a:ln w="9525">
            <a:noFill/>
            <a:miter lim="800000"/>
            <a:headEnd/>
            <a:tailEnd/>
          </a:ln>
        </p:spPr>
      </p:pic>
      <p:pic>
        <p:nvPicPr>
          <p:cNvPr id="297988" name="Picture 4"/>
          <p:cNvPicPr>
            <a:picLocks noChangeAspect="1" noChangeArrowheads="1"/>
          </p:cNvPicPr>
          <p:nvPr/>
        </p:nvPicPr>
        <p:blipFill>
          <a:blip r:embed="rId7" cstate="print"/>
          <a:srcRect/>
          <a:stretch>
            <a:fillRect/>
          </a:stretch>
        </p:blipFill>
        <p:spPr bwMode="auto">
          <a:xfrm>
            <a:off x="3810000" y="914400"/>
            <a:ext cx="1657350" cy="1386904"/>
          </a:xfrm>
          <a:prstGeom prst="rect">
            <a:avLst/>
          </a:prstGeom>
          <a:noFill/>
          <a:ln w="9525">
            <a:noFill/>
            <a:miter lim="800000"/>
            <a:headEnd/>
            <a:tailEnd/>
          </a:ln>
        </p:spPr>
      </p:pic>
      <p:pic>
        <p:nvPicPr>
          <p:cNvPr id="10" name="Picture 2"/>
          <p:cNvPicPr>
            <a:picLocks noChangeAspect="1" noChangeArrowheads="1"/>
          </p:cNvPicPr>
          <p:nvPr/>
        </p:nvPicPr>
        <p:blipFill>
          <a:blip r:embed="rId8" cstate="print"/>
          <a:srcRect/>
          <a:stretch>
            <a:fillRect/>
          </a:stretch>
        </p:blipFill>
        <p:spPr bwMode="auto">
          <a:xfrm>
            <a:off x="6400800" y="3581400"/>
            <a:ext cx="2447734" cy="61446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297990" name="Picture 6"/>
          <p:cNvPicPr>
            <a:picLocks noChangeAspect="1" noChangeArrowheads="1"/>
          </p:cNvPicPr>
          <p:nvPr/>
        </p:nvPicPr>
        <p:blipFill>
          <a:blip r:embed="rId9" cstate="print"/>
          <a:srcRect/>
          <a:stretch>
            <a:fillRect/>
          </a:stretch>
        </p:blipFill>
        <p:spPr bwMode="auto">
          <a:xfrm>
            <a:off x="1371600" y="914400"/>
            <a:ext cx="2045443" cy="1457324"/>
          </a:xfrm>
          <a:prstGeom prst="rect">
            <a:avLst/>
          </a:prstGeom>
          <a:noFill/>
          <a:ln w="9525">
            <a:noFill/>
            <a:miter lim="800000"/>
            <a:headEnd/>
            <a:tailEnd/>
          </a:ln>
        </p:spPr>
      </p:pic>
      <p:pic>
        <p:nvPicPr>
          <p:cNvPr id="305153" name="Picture 1"/>
          <p:cNvPicPr>
            <a:picLocks noChangeAspect="1" noChangeArrowheads="1"/>
          </p:cNvPicPr>
          <p:nvPr/>
        </p:nvPicPr>
        <p:blipFill>
          <a:blip r:embed="rId10" cstate="print"/>
          <a:srcRect/>
          <a:stretch>
            <a:fillRect/>
          </a:stretch>
        </p:blipFill>
        <p:spPr bwMode="auto">
          <a:xfrm>
            <a:off x="6714020" y="4648200"/>
            <a:ext cx="1515580" cy="1371600"/>
          </a:xfrm>
          <a:prstGeom prst="rect">
            <a:avLst/>
          </a:prstGeom>
          <a:noFill/>
          <a:ln w="9525">
            <a:noFill/>
            <a:miter lim="800000"/>
            <a:headEnd/>
            <a:tailEnd/>
          </a:ln>
        </p:spPr>
      </p:pic>
      <p:sp>
        <p:nvSpPr>
          <p:cNvPr id="15" name="Content Placeholder 3"/>
          <p:cNvSpPr txBox="1">
            <a:spLocks/>
          </p:cNvSpPr>
          <p:nvPr/>
        </p:nvSpPr>
        <p:spPr>
          <a:xfrm>
            <a:off x="152400" y="812832"/>
            <a:ext cx="8791575" cy="5587968"/>
          </a:xfrm>
          <a:prstGeom prst="rect">
            <a:avLst/>
          </a:prstGeom>
          <a:solidFill>
            <a:schemeClr val="tx2">
              <a:lumMod val="20000"/>
              <a:lumOff val="8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b="1" dirty="0">
                <a:latin typeface="Arial" panose="020B0604020202020204" pitchFamily="34" charset="0"/>
                <a:cs typeface="Arial" panose="020B0604020202020204" pitchFamily="34" charset="0"/>
              </a:rPr>
              <a:t> </a:t>
            </a:r>
            <a:r>
              <a:rPr lang="en-US" sz="2200" b="1" dirty="0" smtClean="0">
                <a:latin typeface="Arial" panose="020B0604020202020204" pitchFamily="34" charset="0"/>
                <a:cs typeface="Arial" panose="020B0604020202020204" pitchFamily="34" charset="0"/>
              </a:rPr>
              <a:t> Experiments on the floor have done well – hope for early </a:t>
            </a:r>
            <a:r>
              <a:rPr lang="en-US" sz="2200" b="1" smtClean="0">
                <a:latin typeface="Arial" panose="020B0604020202020204" pitchFamily="34" charset="0"/>
                <a:cs typeface="Arial" panose="020B0604020202020204" pitchFamily="34" charset="0"/>
              </a:rPr>
              <a:t>results soon</a:t>
            </a:r>
          </a:p>
          <a:p>
            <a:pPr marL="0" indent="0">
              <a:buNone/>
            </a:pPr>
            <a:endParaRPr lang="en-US" sz="2200" b="1" dirty="0" smtClean="0">
              <a:latin typeface="Arial" panose="020B0604020202020204" pitchFamily="34" charset="0"/>
              <a:cs typeface="Arial" panose="020B0604020202020204" pitchFamily="34" charset="0"/>
            </a:endParaRPr>
          </a:p>
          <a:p>
            <a:pPr marL="461963" indent="-461963"/>
            <a:r>
              <a:rPr lang="en-US" sz="2200" b="1" dirty="0" smtClean="0">
                <a:latin typeface="Arial" panose="020B0604020202020204" pitchFamily="34" charset="0"/>
                <a:cs typeface="Arial" panose="020B0604020202020204" pitchFamily="34" charset="0"/>
              </a:rPr>
              <a:t>PAC44 very active, new procedures being tested</a:t>
            </a:r>
          </a:p>
          <a:p>
            <a:pPr marL="461963" indent="-461963"/>
            <a:endParaRPr lang="en-US" sz="2200" b="1" dirty="0" smtClean="0">
              <a:latin typeface="Arial" panose="020B0604020202020204" pitchFamily="34" charset="0"/>
              <a:cs typeface="Arial" panose="020B0604020202020204" pitchFamily="34" charset="0"/>
            </a:endParaRPr>
          </a:p>
          <a:p>
            <a:pPr marL="461963" indent="-461963"/>
            <a:r>
              <a:rPr lang="en-US" sz="2200" b="1" dirty="0">
                <a:latin typeface="Arial" panose="020B0604020202020204" pitchFamily="34" charset="0"/>
                <a:cs typeface="Arial" panose="020B0604020202020204" pitchFamily="34" charset="0"/>
              </a:rPr>
              <a:t> </a:t>
            </a:r>
            <a:r>
              <a:rPr lang="en-US" sz="2200" b="1" dirty="0" smtClean="0">
                <a:latin typeface="Arial" panose="020B0604020202020204" pitchFamily="34" charset="0"/>
                <a:cs typeface="Arial" panose="020B0604020202020204" pitchFamily="34" charset="0"/>
              </a:rPr>
              <a:t>Jeopardy policy in place</a:t>
            </a:r>
          </a:p>
          <a:p>
            <a:pPr marL="461963" indent="-461963"/>
            <a:endParaRPr lang="en-US" sz="2200" b="1" dirty="0">
              <a:latin typeface="Arial" panose="020B0604020202020204" pitchFamily="34" charset="0"/>
              <a:cs typeface="Arial" panose="020B0604020202020204" pitchFamily="34" charset="0"/>
            </a:endParaRPr>
          </a:p>
          <a:p>
            <a:pPr marL="461963" indent="-461963"/>
            <a:r>
              <a:rPr lang="en-US" sz="2200" b="1" dirty="0" smtClean="0">
                <a:latin typeface="Arial" panose="020B0604020202020204" pitchFamily="34" charset="0"/>
                <a:cs typeface="Arial" panose="020B0604020202020204" pitchFamily="34" charset="0"/>
              </a:rPr>
              <a:t>PAC45 scheduled with improvements</a:t>
            </a:r>
          </a:p>
          <a:p>
            <a:pPr marL="0" indent="0">
              <a:buNone/>
            </a:pPr>
            <a:endParaRPr lang="en-US" sz="2200" b="1" dirty="0" smtClean="0">
              <a:latin typeface="Arial" panose="020B0604020202020204" pitchFamily="34" charset="0"/>
              <a:cs typeface="Arial" panose="020B0604020202020204" pitchFamily="34" charset="0"/>
            </a:endParaRPr>
          </a:p>
          <a:p>
            <a:pPr marL="461963" indent="-461963"/>
            <a:r>
              <a:rPr lang="en-US" sz="2200" b="1" dirty="0" smtClean="0">
                <a:latin typeface="Arial" panose="020B0604020202020204" pitchFamily="34" charset="0"/>
                <a:cs typeface="Arial" panose="020B0604020202020204" pitchFamily="34" charset="0"/>
              </a:rPr>
              <a:t>EIC science and designs are making good progress</a:t>
            </a:r>
          </a:p>
          <a:p>
            <a:pPr marL="461963" indent="-461963"/>
            <a:endParaRPr lang="en-US" sz="22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82656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0"/>
            <a:ext cx="9144351" cy="67646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0" name="Rectangle 29"/>
          <p:cNvSpPr/>
          <p:nvPr/>
        </p:nvSpPr>
        <p:spPr bwMode="auto">
          <a:xfrm>
            <a:off x="-8793" y="676469"/>
            <a:ext cx="9153144" cy="57912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a:solidFill>
                <a:srgbClr val="000000"/>
              </a:solidFill>
            </a:endParaRPr>
          </a:p>
        </p:txBody>
      </p:sp>
      <p:sp>
        <p:nvSpPr>
          <p:cNvPr id="4" name="Title 3"/>
          <p:cNvSpPr>
            <a:spLocks noGrp="1"/>
          </p:cNvSpPr>
          <p:nvPr>
            <p:ph type="title" idx="4294967295"/>
          </p:nvPr>
        </p:nvSpPr>
        <p:spPr>
          <a:xfrm>
            <a:off x="0" y="0"/>
            <a:ext cx="9144000" cy="652463"/>
          </a:xfrm>
        </p:spPr>
        <p:txBody>
          <a:bodyPr/>
          <a:lstStyle/>
          <a:p>
            <a:r>
              <a:rPr lang="en-US" dirty="0" err="1" smtClean="0">
                <a:solidFill>
                  <a:schemeClr val="bg1"/>
                </a:solidFill>
              </a:rPr>
              <a:t>JLab</a:t>
            </a:r>
            <a:r>
              <a:rPr lang="en-US" dirty="0" smtClean="0">
                <a:solidFill>
                  <a:schemeClr val="bg1"/>
                </a:solidFill>
              </a:rPr>
              <a:t>: A Laboratory for Nuclear Science</a:t>
            </a:r>
            <a:endParaRPr lang="en-US" dirty="0">
              <a:solidFill>
                <a:schemeClr val="bg1"/>
              </a:solidFill>
            </a:endParaRPr>
          </a:p>
        </p:txBody>
      </p:sp>
      <p:pic>
        <p:nvPicPr>
          <p:cNvPr id="29" name="Picture 28"/>
          <p:cNvPicPr>
            <a:picLocks noChangeAspect="1"/>
          </p:cNvPicPr>
          <p:nvPr/>
        </p:nvPicPr>
        <p:blipFill rotWithShape="1">
          <a:blip r:embed="rId2" cstate="print">
            <a:extLst>
              <a:ext uri="{28A0092B-C50C-407E-A947-70E740481C1C}">
                <a14:useLocalDpi xmlns:a14="http://schemas.microsoft.com/office/drawing/2010/main" val="0"/>
              </a:ext>
            </a:extLst>
          </a:blip>
          <a:srcRect l="4745" r="54337"/>
          <a:stretch/>
        </p:blipFill>
        <p:spPr>
          <a:xfrm>
            <a:off x="2639791" y="667726"/>
            <a:ext cx="4218209" cy="5799943"/>
          </a:xfrm>
          <a:prstGeom prst="rect">
            <a:avLst/>
          </a:prstGeom>
          <a:ln>
            <a:noFill/>
          </a:ln>
          <a:effectLst>
            <a:softEdge rad="635000"/>
          </a:effectLst>
        </p:spPr>
      </p:pic>
      <p:grpSp>
        <p:nvGrpSpPr>
          <p:cNvPr id="6" name="Group 5"/>
          <p:cNvGrpSpPr/>
          <p:nvPr/>
        </p:nvGrpSpPr>
        <p:grpSpPr>
          <a:xfrm>
            <a:off x="609601" y="4267200"/>
            <a:ext cx="1828800" cy="2224066"/>
            <a:chOff x="609601" y="4267200"/>
            <a:chExt cx="1828800" cy="2224066"/>
          </a:xfrm>
        </p:grpSpPr>
        <p:sp>
          <p:nvSpPr>
            <p:cNvPr id="19" name="TextBox 18"/>
            <p:cNvSpPr txBox="1"/>
            <p:nvPr/>
          </p:nvSpPr>
          <p:spPr>
            <a:xfrm>
              <a:off x="807813" y="6183489"/>
              <a:ext cx="1630587" cy="307777"/>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Cryogenics</a:t>
              </a:r>
            </a:p>
          </p:txBody>
        </p:sp>
        <p:pic>
          <p:nvPicPr>
            <p:cNvPr id="33" name="Picture 32"/>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09601" y="4267200"/>
              <a:ext cx="1828800" cy="1957913"/>
            </a:xfrm>
            <a:prstGeom prst="rect">
              <a:avLst/>
            </a:prstGeom>
            <a:ln>
              <a:noFill/>
            </a:ln>
            <a:effectLst/>
            <a:scene3d>
              <a:camera prst="orthographicFront"/>
              <a:lightRig rig="threePt" dir="t"/>
            </a:scene3d>
            <a:sp3d>
              <a:bevelT/>
            </a:sp3d>
          </p:spPr>
        </p:pic>
      </p:grpSp>
      <p:grpSp>
        <p:nvGrpSpPr>
          <p:cNvPr id="5" name="Group 4"/>
          <p:cNvGrpSpPr/>
          <p:nvPr/>
        </p:nvGrpSpPr>
        <p:grpSpPr>
          <a:xfrm>
            <a:off x="149811" y="2514600"/>
            <a:ext cx="2217656" cy="1645510"/>
            <a:chOff x="149811" y="2514600"/>
            <a:chExt cx="2217656" cy="1645510"/>
          </a:xfrm>
        </p:grpSpPr>
        <p:sp>
          <p:nvSpPr>
            <p:cNvPr id="18" name="TextBox 17"/>
            <p:cNvSpPr txBox="1"/>
            <p:nvPr/>
          </p:nvSpPr>
          <p:spPr>
            <a:xfrm>
              <a:off x="149811" y="3852333"/>
              <a:ext cx="2204565" cy="307777"/>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Medical Imaging</a:t>
              </a:r>
            </a:p>
          </p:txBody>
        </p:sp>
        <p:pic>
          <p:nvPicPr>
            <p:cNvPr id="32" name="Picture 2" descr="P1080582.JPG"/>
            <p:cNvPicPr>
              <a:picLocks noChangeAspect="1"/>
            </p:cNvPicPr>
            <p:nvPr/>
          </p:nvPicPr>
          <p:blipFill rotWithShape="1">
            <a:blip r:embed="rId5" cstate="print"/>
            <a:srcRect t="6183" b="15185"/>
            <a:stretch/>
          </p:blipFill>
          <p:spPr bwMode="auto">
            <a:xfrm>
              <a:off x="152400" y="2514600"/>
              <a:ext cx="2215067" cy="1306691"/>
            </a:xfrm>
            <a:prstGeom prst="rect">
              <a:avLst/>
            </a:prstGeom>
            <a:ln>
              <a:noFill/>
            </a:ln>
            <a:effectLst/>
            <a:scene3d>
              <a:camera prst="orthographicFront"/>
              <a:lightRig rig="threePt" dir="t"/>
            </a:scene3d>
            <a:sp3d>
              <a:bevelT/>
            </a:sp3d>
          </p:spPr>
        </p:pic>
      </p:grpSp>
      <p:grpSp>
        <p:nvGrpSpPr>
          <p:cNvPr id="10" name="Group 9"/>
          <p:cNvGrpSpPr/>
          <p:nvPr/>
        </p:nvGrpSpPr>
        <p:grpSpPr>
          <a:xfrm>
            <a:off x="6432173" y="725545"/>
            <a:ext cx="1896673" cy="2003010"/>
            <a:chOff x="6660773" y="725545"/>
            <a:chExt cx="1896673" cy="2003010"/>
          </a:xfrm>
        </p:grpSpPr>
        <p:sp>
          <p:nvSpPr>
            <p:cNvPr id="15" name="TextBox 14"/>
            <p:cNvSpPr txBox="1"/>
            <p:nvPr/>
          </p:nvSpPr>
          <p:spPr>
            <a:xfrm>
              <a:off x="6660773" y="2205335"/>
              <a:ext cx="1896673" cy="523220"/>
            </a:xfrm>
            <a:prstGeom prst="rect">
              <a:avLst/>
            </a:prstGeom>
            <a:noFill/>
          </p:spPr>
          <p:txBody>
            <a:bodyPr wrap="none" rtlCol="0">
              <a:spAutoFit/>
            </a:bodyPr>
            <a:lstStyle/>
            <a:p>
              <a:pPr algn="ctr" defTabSz="457200"/>
              <a:r>
                <a:rPr lang="en-US" sz="1400" dirty="0">
                  <a:solidFill>
                    <a:prstClr val="white"/>
                  </a:solidFill>
                  <a:latin typeface="Arial" pitchFamily="34" charset="0"/>
                  <a:cs typeface="Arial" pitchFamily="34" charset="0"/>
                </a:rPr>
                <a:t>Fundamental</a:t>
              </a:r>
            </a:p>
            <a:p>
              <a:pPr algn="ctr" defTabSz="457200"/>
              <a:r>
                <a:rPr lang="en-US" sz="1400" dirty="0">
                  <a:solidFill>
                    <a:prstClr val="white"/>
                  </a:solidFill>
                  <a:latin typeface="Arial" pitchFamily="34" charset="0"/>
                  <a:cs typeface="Arial" pitchFamily="34" charset="0"/>
                </a:rPr>
                <a:t>Forces &amp; Symmetries</a:t>
              </a:r>
            </a:p>
          </p:txBody>
        </p:sp>
        <p:grpSp>
          <p:nvGrpSpPr>
            <p:cNvPr id="48" name="Group 47"/>
            <p:cNvGrpSpPr/>
            <p:nvPr/>
          </p:nvGrpSpPr>
          <p:grpSpPr>
            <a:xfrm>
              <a:off x="6705600" y="725545"/>
              <a:ext cx="1828800" cy="1470806"/>
              <a:chOff x="5695457" y="593011"/>
              <a:chExt cx="3657600" cy="2611528"/>
            </a:xfrm>
            <a:effectLst/>
          </p:grpSpPr>
          <p:pic>
            <p:nvPicPr>
              <p:cNvPr id="49" name="Picture 4" descr="Elementary particles behave differently in the mirror worl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5457" y="593011"/>
                <a:ext cx="3657600" cy="2611528"/>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0" name="Rectangle 49"/>
              <p:cNvSpPr/>
              <p:nvPr/>
            </p:nvSpPr>
            <p:spPr>
              <a:xfrm>
                <a:off x="6218710" y="1828800"/>
                <a:ext cx="410690" cy="369332"/>
              </a:xfrm>
              <a:prstGeom prst="rect">
                <a:avLst/>
              </a:prstGeom>
              <a:solidFill>
                <a:schemeClr val="bg1"/>
              </a:solidFill>
            </p:spPr>
            <p:txBody>
              <a:bodyPr wrap="none">
                <a:spAutoFit/>
              </a:bodyPr>
              <a:lstStyle/>
              <a:p>
                <a:pPr defTabSz="457200"/>
                <a:r>
                  <a:rPr lang="en-US" dirty="0">
                    <a:solidFill>
                      <a:srgbClr val="000000"/>
                    </a:solidFill>
                    <a:latin typeface="Arial" charset="0"/>
                  </a:rPr>
                  <a:t>Z</a:t>
                </a:r>
                <a:r>
                  <a:rPr lang="en-US" baseline="30000" dirty="0">
                    <a:solidFill>
                      <a:srgbClr val="000000"/>
                    </a:solidFill>
                    <a:latin typeface="Arial" charset="0"/>
                  </a:rPr>
                  <a:t>0</a:t>
                </a:r>
                <a:endParaRPr lang="en-US" baseline="30000" dirty="0">
                  <a:solidFill>
                    <a:prstClr val="black"/>
                  </a:solidFill>
                </a:endParaRPr>
              </a:p>
            </p:txBody>
          </p:sp>
        </p:grpSp>
      </p:grpSp>
      <p:grpSp>
        <p:nvGrpSpPr>
          <p:cNvPr id="12" name="Group 11"/>
          <p:cNvGrpSpPr/>
          <p:nvPr/>
        </p:nvGrpSpPr>
        <p:grpSpPr>
          <a:xfrm>
            <a:off x="7162449" y="4801140"/>
            <a:ext cx="1981551" cy="1675860"/>
            <a:chOff x="7162799" y="4651813"/>
            <a:chExt cx="1981551" cy="1675860"/>
          </a:xfrm>
        </p:grpSpPr>
        <p:sp>
          <p:nvSpPr>
            <p:cNvPr id="31" name="TextBox 30"/>
            <p:cNvSpPr txBox="1"/>
            <p:nvPr/>
          </p:nvSpPr>
          <p:spPr>
            <a:xfrm>
              <a:off x="7162799" y="6019896"/>
              <a:ext cx="1981551" cy="307777"/>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Theory </a:t>
              </a:r>
              <a:r>
                <a:rPr lang="en-US" sz="1400" dirty="0" smtClean="0">
                  <a:solidFill>
                    <a:prstClr val="white"/>
                  </a:solidFill>
                  <a:latin typeface="Arial" pitchFamily="34" charset="0"/>
                  <a:cs typeface="Arial" pitchFamily="34" charset="0"/>
                </a:rPr>
                <a:t>&amp; </a:t>
              </a:r>
              <a:r>
                <a:rPr lang="en-US" sz="1400" dirty="0">
                  <a:solidFill>
                    <a:prstClr val="white"/>
                  </a:solidFill>
                  <a:latin typeface="Arial" pitchFamily="34" charset="0"/>
                  <a:cs typeface="Arial" pitchFamily="34" charset="0"/>
                </a:rPr>
                <a:t>Computation</a:t>
              </a:r>
            </a:p>
          </p:txBody>
        </p:sp>
        <p:pic>
          <p:nvPicPr>
            <p:cNvPr id="54" name="Picture 1"/>
            <p:cNvPicPr>
              <a:picLocks noChangeAspect="1" noChangeArrowheads="1"/>
            </p:cNvPicPr>
            <p:nvPr/>
          </p:nvPicPr>
          <p:blipFill>
            <a:blip r:embed="rId7" cstate="print"/>
            <a:srcRect/>
            <a:stretch>
              <a:fillRect/>
            </a:stretch>
          </p:blipFill>
          <p:spPr bwMode="auto">
            <a:xfrm>
              <a:off x="7399029" y="4651813"/>
              <a:ext cx="1515580" cy="1371600"/>
            </a:xfrm>
            <a:prstGeom prst="rect">
              <a:avLst/>
            </a:prstGeom>
            <a:noFill/>
            <a:ln w="9525">
              <a:noFill/>
              <a:miter lim="800000"/>
              <a:headEnd/>
              <a:tailEnd/>
            </a:ln>
            <a:effectLst/>
            <a:scene3d>
              <a:camera prst="orthographicFront"/>
              <a:lightRig rig="threePt" dir="t"/>
            </a:scene3d>
            <a:sp3d>
              <a:bevelT/>
            </a:sp3d>
          </p:spPr>
        </p:pic>
      </p:grpSp>
      <p:grpSp>
        <p:nvGrpSpPr>
          <p:cNvPr id="9" name="Group 8"/>
          <p:cNvGrpSpPr/>
          <p:nvPr/>
        </p:nvGrpSpPr>
        <p:grpSpPr>
          <a:xfrm>
            <a:off x="7056314" y="2743008"/>
            <a:ext cx="1857945" cy="2072382"/>
            <a:chOff x="5024342" y="4246937"/>
            <a:chExt cx="1857945" cy="2072382"/>
          </a:xfrm>
        </p:grpSpPr>
        <p:sp>
          <p:nvSpPr>
            <p:cNvPr id="16" name="TextBox 15"/>
            <p:cNvSpPr txBox="1"/>
            <p:nvPr/>
          </p:nvSpPr>
          <p:spPr>
            <a:xfrm>
              <a:off x="5024342" y="6011542"/>
              <a:ext cx="1857945" cy="307777"/>
            </a:xfrm>
            <a:prstGeom prst="rect">
              <a:avLst/>
            </a:prstGeom>
            <a:noFill/>
          </p:spPr>
          <p:txBody>
            <a:bodyPr wrap="none" rtlCol="0">
              <a:spAutoFit/>
            </a:bodyPr>
            <a:lstStyle/>
            <a:p>
              <a:pPr algn="ctr" defTabSz="457200"/>
              <a:r>
                <a:rPr lang="en-US" sz="1400" dirty="0">
                  <a:solidFill>
                    <a:prstClr val="white"/>
                  </a:solidFill>
                  <a:latin typeface="Arial" pitchFamily="34" charset="0"/>
                  <a:cs typeface="Arial" pitchFamily="34" charset="0"/>
                </a:rPr>
                <a:t>Nuclear Astrophysics</a:t>
              </a:r>
            </a:p>
          </p:txBody>
        </p:sp>
        <p:pic>
          <p:nvPicPr>
            <p:cNvPr id="52" name="Picture 2" descr="http://blogs.scientificamerican.com/basic-space/files/2012/04/casa.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14" t="1674" r="51910" b="1523"/>
            <a:stretch/>
          </p:blipFill>
          <p:spPr bwMode="auto">
            <a:xfrm>
              <a:off x="5048629" y="4246937"/>
              <a:ext cx="1809371" cy="1772959"/>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0" y="780834"/>
            <a:ext cx="2102602" cy="1660543"/>
            <a:chOff x="0" y="780834"/>
            <a:chExt cx="2102602" cy="1660543"/>
          </a:xfrm>
        </p:grpSpPr>
        <p:grpSp>
          <p:nvGrpSpPr>
            <p:cNvPr id="8" name="Group 7"/>
            <p:cNvGrpSpPr/>
            <p:nvPr/>
          </p:nvGrpSpPr>
          <p:grpSpPr>
            <a:xfrm>
              <a:off x="0" y="780834"/>
              <a:ext cx="2102602" cy="1476943"/>
              <a:chOff x="152401" y="780834"/>
              <a:chExt cx="2102602" cy="1476943"/>
            </a:xfrm>
          </p:grpSpPr>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0407" y="780834"/>
                <a:ext cx="1786620" cy="1368836"/>
              </a:xfrm>
              <a:prstGeom prst="rect">
                <a:avLst/>
              </a:prstGeom>
            </p:spPr>
          </p:pic>
          <p:sp>
            <p:nvSpPr>
              <p:cNvPr id="51" name="Rectangle 50"/>
              <p:cNvSpPr/>
              <p:nvPr/>
            </p:nvSpPr>
            <p:spPr bwMode="auto">
              <a:xfrm>
                <a:off x="152401" y="2128467"/>
                <a:ext cx="2102602" cy="12931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a:solidFill>
                    <a:srgbClr val="000000"/>
                  </a:solidFill>
                </a:endParaRPr>
              </a:p>
            </p:txBody>
          </p:sp>
        </p:grpSp>
        <p:sp>
          <p:nvSpPr>
            <p:cNvPr id="17" name="TextBox 16"/>
            <p:cNvSpPr txBox="1"/>
            <p:nvPr/>
          </p:nvSpPr>
          <p:spPr>
            <a:xfrm>
              <a:off x="228600" y="2133600"/>
              <a:ext cx="1577676" cy="307777"/>
            </a:xfrm>
            <a:prstGeom prst="rect">
              <a:avLst/>
            </a:prstGeom>
            <a:noFill/>
          </p:spPr>
          <p:txBody>
            <a:bodyPr wrap="none" rtlCol="0">
              <a:spAutoFit/>
            </a:bodyPr>
            <a:lstStyle/>
            <a:p>
              <a:pPr defTabSz="457200"/>
              <a:r>
                <a:rPr lang="en-US" sz="1400" dirty="0">
                  <a:solidFill>
                    <a:prstClr val="white"/>
                  </a:solidFill>
                  <a:latin typeface="Arial" pitchFamily="34" charset="0"/>
                  <a:cs typeface="Arial" pitchFamily="34" charset="0"/>
                </a:rPr>
                <a:t>Nuclear Structure</a:t>
              </a:r>
            </a:p>
          </p:txBody>
        </p:sp>
      </p:grpSp>
      <p:grpSp>
        <p:nvGrpSpPr>
          <p:cNvPr id="11" name="Group 10"/>
          <p:cNvGrpSpPr/>
          <p:nvPr/>
        </p:nvGrpSpPr>
        <p:grpSpPr>
          <a:xfrm>
            <a:off x="4257040" y="4634672"/>
            <a:ext cx="2047506" cy="1704536"/>
            <a:chOff x="6934200" y="2819402"/>
            <a:chExt cx="2047506" cy="1704536"/>
          </a:xfrm>
        </p:grpSpPr>
        <p:sp>
          <p:nvSpPr>
            <p:cNvPr id="21" name="TextBox 20"/>
            <p:cNvSpPr txBox="1"/>
            <p:nvPr/>
          </p:nvSpPr>
          <p:spPr>
            <a:xfrm>
              <a:off x="6939435" y="4216161"/>
              <a:ext cx="2042271" cy="307777"/>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Accelerator S&amp;T</a:t>
              </a:r>
            </a:p>
          </p:txBody>
        </p:sp>
        <p:pic>
          <p:nvPicPr>
            <p:cNvPr id="64"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5114" t="18775" r="6656" b="10765"/>
            <a:stretch/>
          </p:blipFill>
          <p:spPr bwMode="auto">
            <a:xfrm>
              <a:off x="6934200" y="2819402"/>
              <a:ext cx="2047506" cy="1359686"/>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2625936" y="1066800"/>
            <a:ext cx="1835759" cy="1669776"/>
            <a:chOff x="2625936" y="1194934"/>
            <a:chExt cx="1835759" cy="1669776"/>
          </a:xfrm>
        </p:grpSpPr>
        <p:sp>
          <p:nvSpPr>
            <p:cNvPr id="20" name="TextBox 19"/>
            <p:cNvSpPr txBox="1"/>
            <p:nvPr/>
          </p:nvSpPr>
          <p:spPr>
            <a:xfrm>
              <a:off x="2625936" y="2556933"/>
              <a:ext cx="1835759" cy="307777"/>
            </a:xfrm>
            <a:prstGeom prst="rect">
              <a:avLst/>
            </a:prstGeom>
            <a:noFill/>
          </p:spPr>
          <p:txBody>
            <a:bodyPr wrap="none" rtlCol="0">
              <a:spAutoFit/>
            </a:bodyPr>
            <a:lstStyle/>
            <a:p>
              <a:pPr defTabSz="457200"/>
              <a:r>
                <a:rPr lang="en-US" sz="1400" dirty="0">
                  <a:solidFill>
                    <a:prstClr val="white"/>
                  </a:solidFill>
                  <a:latin typeface="Arial" pitchFamily="34" charset="0"/>
                  <a:cs typeface="Arial" pitchFamily="34" charset="0"/>
                </a:rPr>
                <a:t>Structure of Hadrons</a:t>
              </a:r>
            </a:p>
          </p:txBody>
        </p:sp>
        <p:pic>
          <p:nvPicPr>
            <p:cNvPr id="27" name="Picture 26"/>
            <p:cNvPicPr>
              <a:picLocks noChangeAspect="1"/>
            </p:cNvPicPr>
            <p:nvPr/>
          </p:nvPicPr>
          <p:blipFill rotWithShape="1">
            <a:blip r:embed="rId11">
              <a:extLst>
                <a:ext uri="{28A0092B-C50C-407E-A947-70E740481C1C}">
                  <a14:useLocalDpi xmlns:a14="http://schemas.microsoft.com/office/drawing/2010/main" val="0"/>
                </a:ext>
              </a:extLst>
            </a:blip>
            <a:srcRect l="1337" t="555" r="3337" b="3091"/>
            <a:stretch/>
          </p:blipFill>
          <p:spPr>
            <a:xfrm>
              <a:off x="2859064" y="1194934"/>
              <a:ext cx="1397976" cy="1345990"/>
            </a:xfrm>
            <a:prstGeom prst="rect">
              <a:avLst/>
            </a:prstGeom>
          </p:spPr>
        </p:pic>
      </p:grpSp>
    </p:spTree>
    <p:extLst>
      <p:ext uri="{BB962C8B-B14F-4D97-AF65-F5344CB8AC3E}">
        <p14:creationId xmlns:p14="http://schemas.microsoft.com/office/powerpoint/2010/main" val="158673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childTnLst>
                          </p:cTn>
                        </p:par>
                        <p:par>
                          <p:cTn id="10" fill="hold">
                            <p:stCondLst>
                              <p:cond delay="3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3000" fill="hold"/>
                                        <p:tgtEl>
                                          <p:spTgt spid="2"/>
                                        </p:tgtEl>
                                        <p:attrNameLst>
                                          <p:attrName>ppt_w</p:attrName>
                                        </p:attrNameLst>
                                      </p:cBhvr>
                                      <p:tavLst>
                                        <p:tav tm="0">
                                          <p:val>
                                            <p:fltVal val="0"/>
                                          </p:val>
                                        </p:tav>
                                        <p:tav tm="100000">
                                          <p:val>
                                            <p:strVal val="#ppt_w"/>
                                          </p:val>
                                        </p:tav>
                                      </p:tavLst>
                                    </p:anim>
                                    <p:anim calcmode="lin" valueType="num">
                                      <p:cBhvr>
                                        <p:cTn id="14" dur="3000" fill="hold"/>
                                        <p:tgtEl>
                                          <p:spTgt spid="2"/>
                                        </p:tgtEl>
                                        <p:attrNameLst>
                                          <p:attrName>ppt_h</p:attrName>
                                        </p:attrNameLst>
                                      </p:cBhvr>
                                      <p:tavLst>
                                        <p:tav tm="0">
                                          <p:val>
                                            <p:fltVal val="0"/>
                                          </p:val>
                                        </p:tav>
                                        <p:tav tm="100000">
                                          <p:val>
                                            <p:strVal val="#ppt_h"/>
                                          </p:val>
                                        </p:tav>
                                      </p:tavLst>
                                    </p:anim>
                                    <p:animEffect transition="in" filter="fade">
                                      <p:cBhvr>
                                        <p:cTn id="15" dur="3000"/>
                                        <p:tgtEl>
                                          <p:spTgt spid="2"/>
                                        </p:tgtEl>
                                      </p:cBhvr>
                                    </p:animEffect>
                                  </p:childTnLst>
                                </p:cTn>
                              </p:par>
                            </p:childTnLst>
                          </p:cTn>
                        </p:par>
                        <p:par>
                          <p:cTn id="16" fill="hold">
                            <p:stCondLst>
                              <p:cond delay="6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0" fill="hold"/>
                                        <p:tgtEl>
                                          <p:spTgt spid="10"/>
                                        </p:tgtEl>
                                        <p:attrNameLst>
                                          <p:attrName>ppt_w</p:attrName>
                                        </p:attrNameLst>
                                      </p:cBhvr>
                                      <p:tavLst>
                                        <p:tav tm="0">
                                          <p:val>
                                            <p:fltVal val="0"/>
                                          </p:val>
                                        </p:tav>
                                        <p:tav tm="100000">
                                          <p:val>
                                            <p:strVal val="#ppt_w"/>
                                          </p:val>
                                        </p:tav>
                                      </p:tavLst>
                                    </p:anim>
                                    <p:anim calcmode="lin" valueType="num">
                                      <p:cBhvr>
                                        <p:cTn id="20" dur="3000" fill="hold"/>
                                        <p:tgtEl>
                                          <p:spTgt spid="10"/>
                                        </p:tgtEl>
                                        <p:attrNameLst>
                                          <p:attrName>ppt_h</p:attrName>
                                        </p:attrNameLst>
                                      </p:cBhvr>
                                      <p:tavLst>
                                        <p:tav tm="0">
                                          <p:val>
                                            <p:fltVal val="0"/>
                                          </p:val>
                                        </p:tav>
                                        <p:tav tm="100000">
                                          <p:val>
                                            <p:strVal val="#ppt_h"/>
                                          </p:val>
                                        </p:tav>
                                      </p:tavLst>
                                    </p:anim>
                                    <p:animEffect transition="in" filter="fade">
                                      <p:cBhvr>
                                        <p:cTn id="21" dur="3000"/>
                                        <p:tgtEl>
                                          <p:spTgt spid="10"/>
                                        </p:tgtEl>
                                      </p:cBhvr>
                                    </p:animEffect>
                                  </p:childTnLst>
                                </p:cTn>
                              </p:par>
                            </p:childTnLst>
                          </p:cTn>
                        </p:par>
                        <p:par>
                          <p:cTn id="22" fill="hold">
                            <p:stCondLst>
                              <p:cond delay="90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3000" fill="hold"/>
                                        <p:tgtEl>
                                          <p:spTgt spid="9"/>
                                        </p:tgtEl>
                                        <p:attrNameLst>
                                          <p:attrName>ppt_w</p:attrName>
                                        </p:attrNameLst>
                                      </p:cBhvr>
                                      <p:tavLst>
                                        <p:tav tm="0">
                                          <p:val>
                                            <p:fltVal val="0"/>
                                          </p:val>
                                        </p:tav>
                                        <p:tav tm="100000">
                                          <p:val>
                                            <p:strVal val="#ppt_w"/>
                                          </p:val>
                                        </p:tav>
                                      </p:tavLst>
                                    </p:anim>
                                    <p:anim calcmode="lin" valueType="num">
                                      <p:cBhvr>
                                        <p:cTn id="26" dur="3000" fill="hold"/>
                                        <p:tgtEl>
                                          <p:spTgt spid="9"/>
                                        </p:tgtEl>
                                        <p:attrNameLst>
                                          <p:attrName>ppt_h</p:attrName>
                                        </p:attrNameLst>
                                      </p:cBhvr>
                                      <p:tavLst>
                                        <p:tav tm="0">
                                          <p:val>
                                            <p:fltVal val="0"/>
                                          </p:val>
                                        </p:tav>
                                        <p:tav tm="100000">
                                          <p:val>
                                            <p:strVal val="#ppt_h"/>
                                          </p:val>
                                        </p:tav>
                                      </p:tavLst>
                                    </p:anim>
                                    <p:animEffect transition="in" filter="fade">
                                      <p:cBhvr>
                                        <p:cTn id="27" dur="3000"/>
                                        <p:tgtEl>
                                          <p:spTgt spid="9"/>
                                        </p:tgtEl>
                                      </p:cBhvr>
                                    </p:animEffect>
                                  </p:childTnLst>
                                </p:cTn>
                              </p:par>
                            </p:childTnLst>
                          </p:cTn>
                        </p:par>
                        <p:par>
                          <p:cTn id="28" fill="hold">
                            <p:stCondLst>
                              <p:cond delay="12000"/>
                            </p:stCondLst>
                            <p:childTnLst>
                              <p:par>
                                <p:cTn id="29" presetID="53" presetClass="entr" presetSubtype="16"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3000" fill="hold"/>
                                        <p:tgtEl>
                                          <p:spTgt spid="12"/>
                                        </p:tgtEl>
                                        <p:attrNameLst>
                                          <p:attrName>ppt_w</p:attrName>
                                        </p:attrNameLst>
                                      </p:cBhvr>
                                      <p:tavLst>
                                        <p:tav tm="0">
                                          <p:val>
                                            <p:fltVal val="0"/>
                                          </p:val>
                                        </p:tav>
                                        <p:tav tm="100000">
                                          <p:val>
                                            <p:strVal val="#ppt_w"/>
                                          </p:val>
                                        </p:tav>
                                      </p:tavLst>
                                    </p:anim>
                                    <p:anim calcmode="lin" valueType="num">
                                      <p:cBhvr>
                                        <p:cTn id="32" dur="3000" fill="hold"/>
                                        <p:tgtEl>
                                          <p:spTgt spid="12"/>
                                        </p:tgtEl>
                                        <p:attrNameLst>
                                          <p:attrName>ppt_h</p:attrName>
                                        </p:attrNameLst>
                                      </p:cBhvr>
                                      <p:tavLst>
                                        <p:tav tm="0">
                                          <p:val>
                                            <p:fltVal val="0"/>
                                          </p:val>
                                        </p:tav>
                                        <p:tav tm="100000">
                                          <p:val>
                                            <p:strVal val="#ppt_h"/>
                                          </p:val>
                                        </p:tav>
                                      </p:tavLst>
                                    </p:anim>
                                    <p:animEffect transition="in" filter="fade">
                                      <p:cBhvr>
                                        <p:cTn id="33" dur="3000"/>
                                        <p:tgtEl>
                                          <p:spTgt spid="12"/>
                                        </p:tgtEl>
                                      </p:cBhvr>
                                    </p:animEffect>
                                  </p:childTnLst>
                                </p:cTn>
                              </p:par>
                            </p:childTnLst>
                          </p:cTn>
                        </p:par>
                        <p:par>
                          <p:cTn id="34" fill="hold">
                            <p:stCondLst>
                              <p:cond delay="15000"/>
                            </p:stCondLst>
                            <p:childTnLst>
                              <p:par>
                                <p:cTn id="35" presetID="53" presetClass="entr" presetSubtype="16"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3000" fill="hold"/>
                                        <p:tgtEl>
                                          <p:spTgt spid="11"/>
                                        </p:tgtEl>
                                        <p:attrNameLst>
                                          <p:attrName>ppt_w</p:attrName>
                                        </p:attrNameLst>
                                      </p:cBhvr>
                                      <p:tavLst>
                                        <p:tav tm="0">
                                          <p:val>
                                            <p:fltVal val="0"/>
                                          </p:val>
                                        </p:tav>
                                        <p:tav tm="100000">
                                          <p:val>
                                            <p:strVal val="#ppt_w"/>
                                          </p:val>
                                        </p:tav>
                                      </p:tavLst>
                                    </p:anim>
                                    <p:anim calcmode="lin" valueType="num">
                                      <p:cBhvr>
                                        <p:cTn id="38" dur="3000" fill="hold"/>
                                        <p:tgtEl>
                                          <p:spTgt spid="11"/>
                                        </p:tgtEl>
                                        <p:attrNameLst>
                                          <p:attrName>ppt_h</p:attrName>
                                        </p:attrNameLst>
                                      </p:cBhvr>
                                      <p:tavLst>
                                        <p:tav tm="0">
                                          <p:val>
                                            <p:fltVal val="0"/>
                                          </p:val>
                                        </p:tav>
                                        <p:tav tm="100000">
                                          <p:val>
                                            <p:strVal val="#ppt_h"/>
                                          </p:val>
                                        </p:tav>
                                      </p:tavLst>
                                    </p:anim>
                                    <p:animEffect transition="in" filter="fade">
                                      <p:cBhvr>
                                        <p:cTn id="39" dur="3000"/>
                                        <p:tgtEl>
                                          <p:spTgt spid="11"/>
                                        </p:tgtEl>
                                      </p:cBhvr>
                                    </p:animEffect>
                                  </p:childTnLst>
                                </p:cTn>
                              </p:par>
                            </p:childTnLst>
                          </p:cTn>
                        </p:par>
                        <p:par>
                          <p:cTn id="40" fill="hold">
                            <p:stCondLst>
                              <p:cond delay="18000"/>
                            </p:stCondLst>
                            <p:childTnLst>
                              <p:par>
                                <p:cTn id="41" presetID="53" presetClass="entr" presetSubtype="16"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3000" fill="hold"/>
                                        <p:tgtEl>
                                          <p:spTgt spid="6"/>
                                        </p:tgtEl>
                                        <p:attrNameLst>
                                          <p:attrName>ppt_w</p:attrName>
                                        </p:attrNameLst>
                                      </p:cBhvr>
                                      <p:tavLst>
                                        <p:tav tm="0">
                                          <p:val>
                                            <p:fltVal val="0"/>
                                          </p:val>
                                        </p:tav>
                                        <p:tav tm="100000">
                                          <p:val>
                                            <p:strVal val="#ppt_w"/>
                                          </p:val>
                                        </p:tav>
                                      </p:tavLst>
                                    </p:anim>
                                    <p:anim calcmode="lin" valueType="num">
                                      <p:cBhvr>
                                        <p:cTn id="44" dur="3000" fill="hold"/>
                                        <p:tgtEl>
                                          <p:spTgt spid="6"/>
                                        </p:tgtEl>
                                        <p:attrNameLst>
                                          <p:attrName>ppt_h</p:attrName>
                                        </p:attrNameLst>
                                      </p:cBhvr>
                                      <p:tavLst>
                                        <p:tav tm="0">
                                          <p:val>
                                            <p:fltVal val="0"/>
                                          </p:val>
                                        </p:tav>
                                        <p:tav tm="100000">
                                          <p:val>
                                            <p:strVal val="#ppt_h"/>
                                          </p:val>
                                        </p:tav>
                                      </p:tavLst>
                                    </p:anim>
                                    <p:animEffect transition="in" filter="fade">
                                      <p:cBhvr>
                                        <p:cTn id="45" dur="3000"/>
                                        <p:tgtEl>
                                          <p:spTgt spid="6"/>
                                        </p:tgtEl>
                                      </p:cBhvr>
                                    </p:animEffect>
                                  </p:childTnLst>
                                </p:cTn>
                              </p:par>
                            </p:childTnLst>
                          </p:cTn>
                        </p:par>
                        <p:par>
                          <p:cTn id="46" fill="hold">
                            <p:stCondLst>
                              <p:cond delay="21000"/>
                            </p:stCondLst>
                            <p:childTnLst>
                              <p:par>
                                <p:cTn id="47" presetID="53" presetClass="entr" presetSubtype="16"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3000" fill="hold"/>
                                        <p:tgtEl>
                                          <p:spTgt spid="5"/>
                                        </p:tgtEl>
                                        <p:attrNameLst>
                                          <p:attrName>ppt_w</p:attrName>
                                        </p:attrNameLst>
                                      </p:cBhvr>
                                      <p:tavLst>
                                        <p:tav tm="0">
                                          <p:val>
                                            <p:fltVal val="0"/>
                                          </p:val>
                                        </p:tav>
                                        <p:tav tm="100000">
                                          <p:val>
                                            <p:strVal val="#ppt_w"/>
                                          </p:val>
                                        </p:tav>
                                      </p:tavLst>
                                    </p:anim>
                                    <p:anim calcmode="lin" valueType="num">
                                      <p:cBhvr>
                                        <p:cTn id="50" dur="3000" fill="hold"/>
                                        <p:tgtEl>
                                          <p:spTgt spid="5"/>
                                        </p:tgtEl>
                                        <p:attrNameLst>
                                          <p:attrName>ppt_h</p:attrName>
                                        </p:attrNameLst>
                                      </p:cBhvr>
                                      <p:tavLst>
                                        <p:tav tm="0">
                                          <p:val>
                                            <p:fltVal val="0"/>
                                          </p:val>
                                        </p:tav>
                                        <p:tav tm="100000">
                                          <p:val>
                                            <p:strVal val="#ppt_h"/>
                                          </p:val>
                                        </p:tav>
                                      </p:tavLst>
                                    </p:anim>
                                    <p:animEffect transition="in" filter="fade">
                                      <p:cBhvr>
                                        <p:cTn id="5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1772"/>
            <a:ext cx="7772400" cy="685800"/>
          </a:xfrm>
        </p:spPr>
        <p:txBody>
          <a:bodyPr/>
          <a:lstStyle/>
          <a:p>
            <a:r>
              <a:rPr lang="en-US" dirty="0" smtClean="0"/>
              <a:t> </a:t>
            </a:r>
            <a:r>
              <a:rPr lang="en-US" dirty="0" err="1" smtClean="0"/>
              <a:t>GlueX</a:t>
            </a:r>
            <a:r>
              <a:rPr lang="en-US" dirty="0" smtClean="0"/>
              <a:t> in Hall D</a:t>
            </a:r>
            <a:endParaRPr lang="en-US" dirty="0"/>
          </a:p>
        </p:txBody>
      </p:sp>
      <p:pic>
        <p:nvPicPr>
          <p:cNvPr id="3" name="Picture 2" descr="detector_labels_noplu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990600"/>
            <a:ext cx="4398719" cy="2743200"/>
          </a:xfrm>
          <a:prstGeom prst="rect">
            <a:avLst/>
          </a:prstGeom>
        </p:spPr>
      </p:pic>
      <p:sp>
        <p:nvSpPr>
          <p:cNvPr id="9" name="TextBox 8"/>
          <p:cNvSpPr txBox="1"/>
          <p:nvPr/>
        </p:nvSpPr>
        <p:spPr>
          <a:xfrm>
            <a:off x="275401" y="4114800"/>
            <a:ext cx="5181600" cy="1426031"/>
          </a:xfrm>
          <a:prstGeom prst="rect">
            <a:avLst/>
          </a:prstGeom>
          <a:noFill/>
        </p:spPr>
        <p:txBody>
          <a:bodyPr wrap="square" rtlCol="0">
            <a:spAutoFit/>
          </a:bodyPr>
          <a:lstStyle/>
          <a:p>
            <a:pPr marL="342900" indent="-342900">
              <a:spcAft>
                <a:spcPts val="230"/>
              </a:spcAft>
              <a:buClr>
                <a:srgbClr val="002060"/>
              </a:buClr>
              <a:buFont typeface="Arial" panose="020B0604020202020204" pitchFamily="34" charset="0"/>
              <a:buChar char="•"/>
            </a:pPr>
            <a:r>
              <a:rPr lang="en-US" sz="1600" b="1" dirty="0" smtClean="0">
                <a:solidFill>
                  <a:srgbClr val="C00000"/>
                </a:solidFill>
                <a:latin typeface="Arial" pitchFamily="34" charset="0"/>
                <a:cs typeface="Arial" pitchFamily="34" charset="0"/>
              </a:rPr>
              <a:t> </a:t>
            </a:r>
            <a:r>
              <a:rPr lang="en-US" sz="1600" b="1" dirty="0" smtClean="0">
                <a:solidFill>
                  <a:srgbClr val="0033CC"/>
                </a:solidFill>
                <a:latin typeface="Arial" pitchFamily="34" charset="0"/>
                <a:cs typeface="Arial" pitchFamily="34" charset="0"/>
              </a:rPr>
              <a:t>New experiment to study quark confinement </a:t>
            </a:r>
          </a:p>
          <a:p>
            <a:pPr marL="342900" indent="-342900">
              <a:spcAft>
                <a:spcPts val="230"/>
              </a:spcAft>
              <a:buClr>
                <a:srgbClr val="002060"/>
              </a:buClr>
              <a:buFont typeface="Arial" panose="020B0604020202020204" pitchFamily="34" charset="0"/>
              <a:buChar char="•"/>
            </a:pPr>
            <a:r>
              <a:rPr lang="en-US" sz="1600" b="1" dirty="0">
                <a:solidFill>
                  <a:srgbClr val="0033CC"/>
                </a:solidFill>
                <a:latin typeface="Arial" pitchFamily="34" charset="0"/>
                <a:cs typeface="Arial" pitchFamily="34" charset="0"/>
              </a:rPr>
              <a:t> </a:t>
            </a:r>
            <a:r>
              <a:rPr lang="en-US" sz="1600" b="1" dirty="0" smtClean="0">
                <a:solidFill>
                  <a:srgbClr val="0033CC"/>
                </a:solidFill>
                <a:latin typeface="Arial" pitchFamily="34" charset="0"/>
                <a:cs typeface="Arial" pitchFamily="34" charset="0"/>
              </a:rPr>
              <a:t>Commissioning complete</a:t>
            </a:r>
            <a:endParaRPr lang="en-US" sz="1600" b="1" dirty="0">
              <a:solidFill>
                <a:srgbClr val="0033CC"/>
              </a:solidFill>
              <a:latin typeface="Arial" pitchFamily="34" charset="0"/>
              <a:cs typeface="Arial" pitchFamily="34" charset="0"/>
            </a:endParaRPr>
          </a:p>
          <a:p>
            <a:pPr marL="342900" indent="-342900">
              <a:spcAft>
                <a:spcPts val="230"/>
              </a:spcAft>
              <a:buClr>
                <a:srgbClr val="002060"/>
              </a:buClr>
              <a:buFont typeface="Arial" panose="020B0604020202020204" pitchFamily="34" charset="0"/>
              <a:buChar char="•"/>
            </a:pPr>
            <a:r>
              <a:rPr lang="en-US" sz="1600" b="1" dirty="0" smtClean="0">
                <a:solidFill>
                  <a:srgbClr val="0033CC"/>
                </a:solidFill>
                <a:latin typeface="Arial" pitchFamily="34" charset="0"/>
                <a:cs typeface="Arial" pitchFamily="34" charset="0"/>
              </a:rPr>
              <a:t> Detector functioning well</a:t>
            </a:r>
          </a:p>
          <a:p>
            <a:pPr marL="342900" indent="-342900">
              <a:spcAft>
                <a:spcPts val="230"/>
              </a:spcAft>
              <a:buClr>
                <a:srgbClr val="002060"/>
              </a:buClr>
              <a:buFont typeface="Arial" panose="020B0604020202020204" pitchFamily="34" charset="0"/>
              <a:buChar char="•"/>
            </a:pPr>
            <a:r>
              <a:rPr lang="en-US" sz="1600" b="1" dirty="0">
                <a:solidFill>
                  <a:srgbClr val="0033CC"/>
                </a:solidFill>
                <a:latin typeface="Arial" pitchFamily="34" charset="0"/>
                <a:cs typeface="Arial" pitchFamily="34" charset="0"/>
              </a:rPr>
              <a:t> </a:t>
            </a:r>
            <a:r>
              <a:rPr lang="en-US" sz="1600" b="1" dirty="0" smtClean="0">
                <a:solidFill>
                  <a:srgbClr val="0033CC"/>
                </a:solidFill>
                <a:latin typeface="Arial" pitchFamily="34" charset="0"/>
                <a:cs typeface="Arial" pitchFamily="34" charset="0"/>
              </a:rPr>
              <a:t>Production data-taking started</a:t>
            </a:r>
          </a:p>
          <a:p>
            <a:pPr marL="342900" indent="-342900">
              <a:buClr>
                <a:srgbClr val="002060"/>
              </a:buClr>
              <a:buFont typeface="Arial" panose="020B0604020202020204" pitchFamily="34" charset="0"/>
              <a:buChar char="•"/>
            </a:pPr>
            <a:r>
              <a:rPr lang="en-US" sz="1600" b="1" dirty="0">
                <a:solidFill>
                  <a:srgbClr val="0033CC"/>
                </a:solidFill>
                <a:latin typeface="Arial" pitchFamily="34" charset="0"/>
                <a:cs typeface="Arial" pitchFamily="34" charset="0"/>
              </a:rPr>
              <a:t> </a:t>
            </a:r>
            <a:r>
              <a:rPr lang="en-US" sz="1600" b="1" dirty="0" smtClean="0">
                <a:solidFill>
                  <a:srgbClr val="0033CC"/>
                </a:solidFill>
                <a:latin typeface="Arial" pitchFamily="34" charset="0"/>
                <a:cs typeface="Arial" pitchFamily="34" charset="0"/>
              </a:rPr>
              <a:t>Poised to discover exotic hybrid mesons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990600"/>
            <a:ext cx="3626271" cy="2417736"/>
          </a:xfrm>
          <a:prstGeom prst="rect">
            <a:avLst/>
          </a:prstGeom>
          <a:ln>
            <a:solidFill>
              <a:schemeClr val="tx1"/>
            </a:solidFill>
          </a:ln>
          <a:effectLst>
            <a:outerShdw blurRad="292100" dist="139700" dir="2700000" algn="tl" rotWithShape="0">
              <a:srgbClr val="333333">
                <a:alpha val="65000"/>
              </a:srgbClr>
            </a:outerShdw>
          </a:effectLst>
        </p:spPr>
      </p:pic>
      <p:pic>
        <p:nvPicPr>
          <p:cNvPr id="10" name="Picture 9" descr="pid.pdf"/>
          <p:cNvPicPr>
            <a:picLocks noChangeAspect="1"/>
          </p:cNvPicPr>
          <p:nvPr/>
        </p:nvPicPr>
        <p:blipFill rotWithShape="1">
          <a:blip r:embed="rId5" cstate="email">
            <a:extLst>
              <a:ext uri="{28A0092B-C50C-407E-A947-70E740481C1C}">
                <a14:useLocalDpi xmlns:a14="http://schemas.microsoft.com/office/drawing/2010/main" val="0"/>
              </a:ext>
            </a:extLst>
          </a:blip>
          <a:srcRect r="51795" b="48428"/>
          <a:stretch/>
        </p:blipFill>
        <p:spPr>
          <a:xfrm>
            <a:off x="5257800" y="3429000"/>
            <a:ext cx="3686999" cy="3083560"/>
          </a:xfrm>
          <a:prstGeom prst="rect">
            <a:avLst/>
          </a:prstGeom>
        </p:spPr>
      </p:pic>
    </p:spTree>
    <p:extLst>
      <p:ext uri="{BB962C8B-B14F-4D97-AF65-F5344CB8AC3E}">
        <p14:creationId xmlns:p14="http://schemas.microsoft.com/office/powerpoint/2010/main" val="3500829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8300" y="76200"/>
            <a:ext cx="7886700" cy="584776"/>
          </a:xfrm>
          <a:prstGeom prst="rect">
            <a:avLst/>
          </a:prstGeom>
          <a:noFill/>
        </p:spPr>
        <p:txBody>
          <a:bodyPr wrap="square" rtlCol="0">
            <a:spAutoFit/>
          </a:bodyPr>
          <a:lstStyle/>
          <a:p>
            <a:r>
              <a:rPr lang="en-US" sz="3200" b="1" dirty="0">
                <a:solidFill>
                  <a:srgbClr val="000090"/>
                </a:solidFill>
              </a:rPr>
              <a:t> </a:t>
            </a:r>
            <a:r>
              <a:rPr lang="en-US" sz="3000" b="1" dirty="0" smtClean="0">
                <a:solidFill>
                  <a:srgbClr val="000090"/>
                </a:solidFill>
                <a:latin typeface="Arial" panose="020B0604020202020204" pitchFamily="34" charset="0"/>
                <a:cs typeface="Arial" panose="020B0604020202020204" pitchFamily="34" charset="0"/>
              </a:rPr>
              <a:t>Contributions to the 2016 DNP Meeting</a:t>
            </a:r>
            <a:endParaRPr lang="en-US" sz="3000" b="1" dirty="0">
              <a:solidFill>
                <a:srgbClr val="000090"/>
              </a:solidFill>
              <a:latin typeface="Arial" panose="020B0604020202020204" pitchFamily="34" charset="0"/>
              <a:cs typeface="Arial" panose="020B0604020202020204" pitchFamily="34" charset="0"/>
            </a:endParaRPr>
          </a:p>
        </p:txBody>
      </p:sp>
      <p:pic>
        <p:nvPicPr>
          <p:cNvPr id="5" name="Picture 4" descr="GlueX-500-px.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900" y="219016"/>
            <a:ext cx="1270000" cy="441960"/>
          </a:xfrm>
          <a:prstGeom prst="rect">
            <a:avLst/>
          </a:prstGeom>
        </p:spPr>
      </p:pic>
      <p:sp>
        <p:nvSpPr>
          <p:cNvPr id="6" name="TextBox 5"/>
          <p:cNvSpPr txBox="1"/>
          <p:nvPr/>
        </p:nvSpPr>
        <p:spPr>
          <a:xfrm>
            <a:off x="304800" y="2574805"/>
            <a:ext cx="8604407" cy="3508653"/>
          </a:xfrm>
          <a:prstGeom prst="rect">
            <a:avLst/>
          </a:prstGeom>
          <a:noFill/>
        </p:spPr>
        <p:txBody>
          <a:bodyPr wrap="none" rtlCol="0">
            <a:spAutoFit/>
          </a:bodyPr>
          <a:lstStyle/>
          <a:p>
            <a:pPr marL="342900" indent="-342900">
              <a:buFont typeface="Arial"/>
              <a:buChar char="•"/>
            </a:pPr>
            <a:r>
              <a:rPr lang="en-US" sz="2200" dirty="0" smtClean="0">
                <a:solidFill>
                  <a:schemeClr val="accent6">
                    <a:lumMod val="50000"/>
                  </a:schemeClr>
                </a:solidFill>
                <a:latin typeface="Symbol" charset="2"/>
                <a:cs typeface="Symbol" charset="2"/>
              </a:rPr>
              <a:t>S</a:t>
            </a:r>
            <a:r>
              <a:rPr lang="en-US" sz="2200" dirty="0" smtClean="0">
                <a:solidFill>
                  <a:schemeClr val="accent6">
                    <a:lumMod val="50000"/>
                  </a:schemeClr>
                </a:solidFill>
              </a:rPr>
              <a:t> </a:t>
            </a:r>
            <a:r>
              <a:rPr lang="en-US" sz="2200" dirty="0" smtClean="0">
                <a:solidFill>
                  <a:schemeClr val="accent6">
                    <a:lumMod val="50000"/>
                  </a:schemeClr>
                </a:solidFill>
                <a:latin typeface="Arial" panose="020B0604020202020204" pitchFamily="34" charset="0"/>
                <a:cs typeface="Arial" panose="020B0604020202020204" pitchFamily="34" charset="0"/>
              </a:rPr>
              <a:t>beam asymmetry of the </a:t>
            </a:r>
            <a:r>
              <a:rPr lang="en-US" sz="2200" dirty="0" smtClean="0">
                <a:solidFill>
                  <a:schemeClr val="accent6">
                    <a:lumMod val="50000"/>
                  </a:schemeClr>
                </a:solidFill>
                <a:latin typeface="Symbol" charset="2"/>
                <a:cs typeface="Symbol" charset="2"/>
              </a:rPr>
              <a:t>p</a:t>
            </a:r>
            <a:r>
              <a:rPr lang="en-US" sz="2200" baseline="30000" dirty="0" smtClean="0">
                <a:solidFill>
                  <a:schemeClr val="accent6">
                    <a:lumMod val="50000"/>
                  </a:schemeClr>
                </a:solidFill>
              </a:rPr>
              <a:t>0</a:t>
            </a:r>
            <a:r>
              <a:rPr lang="en-US" sz="2200" dirty="0" smtClean="0">
                <a:solidFill>
                  <a:schemeClr val="accent6">
                    <a:lumMod val="50000"/>
                  </a:schemeClr>
                </a:solidFill>
              </a:rPr>
              <a:t> </a:t>
            </a:r>
            <a:r>
              <a:rPr lang="en-US" sz="2200" dirty="0" smtClean="0">
                <a:solidFill>
                  <a:schemeClr val="accent6">
                    <a:lumMod val="50000"/>
                  </a:schemeClr>
                </a:solidFill>
                <a:latin typeface="Arial" panose="020B0604020202020204" pitchFamily="34" charset="0"/>
                <a:cs typeface="Arial" panose="020B0604020202020204" pitchFamily="34" charset="0"/>
              </a:rPr>
              <a:t>and </a:t>
            </a:r>
            <a:r>
              <a:rPr lang="en-US" sz="2200" dirty="0" smtClean="0">
                <a:solidFill>
                  <a:schemeClr val="accent6">
                    <a:lumMod val="50000"/>
                  </a:schemeClr>
                </a:solidFill>
                <a:latin typeface="Symbol" charset="2"/>
                <a:cs typeface="Symbol" charset="2"/>
              </a:rPr>
              <a:t>h</a:t>
            </a:r>
            <a:r>
              <a:rPr lang="en-US" sz="2200" dirty="0" smtClean="0">
                <a:solidFill>
                  <a:schemeClr val="accent6">
                    <a:lumMod val="50000"/>
                  </a:schemeClr>
                </a:solidFill>
              </a:rPr>
              <a:t> </a:t>
            </a:r>
            <a:r>
              <a:rPr lang="en-US" sz="2200" dirty="0" smtClean="0">
                <a:solidFill>
                  <a:schemeClr val="accent6">
                    <a:lumMod val="50000"/>
                  </a:schemeClr>
                </a:solidFill>
                <a:latin typeface="Arial" panose="020B0604020202020204" pitchFamily="34" charset="0"/>
                <a:cs typeface="Arial" panose="020B0604020202020204" pitchFamily="34" charset="0"/>
              </a:rPr>
              <a:t>in </a:t>
            </a:r>
            <a:r>
              <a:rPr lang="en-US" sz="2200" dirty="0" err="1" smtClean="0">
                <a:solidFill>
                  <a:schemeClr val="accent6">
                    <a:lumMod val="50000"/>
                  </a:schemeClr>
                </a:solidFill>
                <a:latin typeface="Arial" panose="020B0604020202020204" pitchFamily="34" charset="0"/>
                <a:cs typeface="Arial" panose="020B0604020202020204" pitchFamily="34" charset="0"/>
              </a:rPr>
              <a:t>GlueX</a:t>
            </a:r>
            <a:r>
              <a:rPr lang="en-US" sz="2200" dirty="0" smtClean="0">
                <a:solidFill>
                  <a:schemeClr val="accent6">
                    <a:lumMod val="50000"/>
                  </a:schemeClr>
                </a:solidFill>
                <a:latin typeface="Arial" panose="020B0604020202020204" pitchFamily="34" charset="0"/>
                <a:cs typeface="Arial" panose="020B0604020202020204" pitchFamily="34" charset="0"/>
              </a:rPr>
              <a:t>. </a:t>
            </a:r>
            <a:r>
              <a:rPr lang="en-US" sz="2200" dirty="0" smtClean="0">
                <a:solidFill>
                  <a:srgbClr val="FF0000"/>
                </a:solidFill>
                <a:latin typeface="Arial" panose="020B0604020202020204" pitchFamily="34" charset="0"/>
                <a:cs typeface="Arial" panose="020B0604020202020204" pitchFamily="34" charset="0"/>
              </a:rPr>
              <a:t>(PRL in preparation)</a:t>
            </a:r>
            <a:endParaRPr lang="en-US" sz="2200" dirty="0" smtClean="0">
              <a:solidFill>
                <a:schemeClr val="accent6">
                  <a:lumMod val="50000"/>
                </a:schemeClr>
              </a:solidFill>
              <a:latin typeface="Arial" panose="020B0604020202020204" pitchFamily="34" charset="0"/>
              <a:cs typeface="Arial" panose="020B0604020202020204" pitchFamily="34" charset="0"/>
            </a:endParaRPr>
          </a:p>
          <a:p>
            <a:pPr marL="342900" indent="-342900">
              <a:buFont typeface="Arial"/>
              <a:buChar char="•"/>
            </a:pPr>
            <a:r>
              <a:rPr lang="en-US" sz="2200" dirty="0" smtClean="0">
                <a:solidFill>
                  <a:schemeClr val="bg2">
                    <a:lumMod val="25000"/>
                  </a:schemeClr>
                </a:solidFill>
                <a:latin typeface="Arial" panose="020B0604020202020204" pitchFamily="34" charset="0"/>
                <a:cs typeface="Arial" panose="020B0604020202020204" pitchFamily="34" charset="0"/>
              </a:rPr>
              <a:t>Photoproduction of the </a:t>
            </a:r>
            <a:r>
              <a:rPr lang="en-US" sz="2200" dirty="0" smtClean="0">
                <a:solidFill>
                  <a:schemeClr val="bg2">
                    <a:lumMod val="25000"/>
                  </a:schemeClr>
                </a:solidFill>
                <a:latin typeface="Symbol" charset="2"/>
                <a:cs typeface="Symbol" charset="2"/>
              </a:rPr>
              <a:t>r </a:t>
            </a:r>
            <a:r>
              <a:rPr lang="en-US" sz="2200" dirty="0" smtClean="0">
                <a:solidFill>
                  <a:schemeClr val="bg2">
                    <a:lumMod val="25000"/>
                  </a:schemeClr>
                </a:solidFill>
                <a:latin typeface="Arial" panose="020B0604020202020204" pitchFamily="34" charset="0"/>
                <a:cs typeface="Arial" panose="020B0604020202020204" pitchFamily="34" charset="0"/>
              </a:rPr>
              <a:t>(770) with GlueX.</a:t>
            </a:r>
          </a:p>
          <a:p>
            <a:pPr marL="342900" indent="-342900">
              <a:buFont typeface="Arial"/>
              <a:buChar char="•"/>
            </a:pPr>
            <a:r>
              <a:rPr lang="en-US" sz="2200" dirty="0" smtClean="0">
                <a:solidFill>
                  <a:schemeClr val="accent6">
                    <a:lumMod val="50000"/>
                  </a:schemeClr>
                </a:solidFill>
                <a:latin typeface="Arial" panose="020B0604020202020204" pitchFamily="34" charset="0"/>
                <a:cs typeface="Arial" panose="020B0604020202020204" pitchFamily="34" charset="0"/>
              </a:rPr>
              <a:t>Photoproduction of the </a:t>
            </a:r>
            <a:r>
              <a:rPr lang="en-US" sz="2200" dirty="0" smtClean="0">
                <a:solidFill>
                  <a:schemeClr val="accent6">
                    <a:lumMod val="50000"/>
                  </a:schemeClr>
                </a:solidFill>
                <a:latin typeface="Symbol" charset="2"/>
                <a:cs typeface="Symbol" charset="2"/>
              </a:rPr>
              <a:t>h</a:t>
            </a:r>
            <a:r>
              <a:rPr lang="en-US" sz="2200" dirty="0" smtClean="0">
                <a:solidFill>
                  <a:schemeClr val="accent6">
                    <a:lumMod val="50000"/>
                  </a:schemeClr>
                </a:solidFill>
                <a:latin typeface="Arial" panose="020B0604020202020204" pitchFamily="34" charset="0"/>
                <a:cs typeface="Arial" panose="020B0604020202020204" pitchFamily="34" charset="0"/>
              </a:rPr>
              <a:t>’(958) with GlueX.</a:t>
            </a:r>
          </a:p>
          <a:p>
            <a:pPr marL="342900" indent="-342900">
              <a:buFont typeface="Arial"/>
              <a:buChar char="•"/>
            </a:pPr>
            <a:r>
              <a:rPr lang="en-US" sz="2200" dirty="0" smtClean="0">
                <a:solidFill>
                  <a:srgbClr val="4A452A"/>
                </a:solidFill>
                <a:latin typeface="Arial" panose="020B0604020202020204" pitchFamily="34" charset="0"/>
                <a:cs typeface="Arial" panose="020B0604020202020204" pitchFamily="34" charset="0"/>
              </a:rPr>
              <a:t>Photoproduction of the </a:t>
            </a:r>
            <a:r>
              <a:rPr lang="en-US" sz="2200" dirty="0" smtClean="0">
                <a:solidFill>
                  <a:srgbClr val="4A452A"/>
                </a:solidFill>
                <a:latin typeface="Symbol" charset="2"/>
                <a:cs typeface="Symbol" charset="2"/>
              </a:rPr>
              <a:t>w</a:t>
            </a:r>
            <a:r>
              <a:rPr lang="en-US" sz="2200" dirty="0">
                <a:solidFill>
                  <a:srgbClr val="4A452A"/>
                </a:solidFill>
                <a:latin typeface="Symbol" charset="2"/>
                <a:cs typeface="Symbol" charset="2"/>
              </a:rPr>
              <a:t> </a:t>
            </a:r>
            <a:r>
              <a:rPr lang="en-US" sz="2200" dirty="0" smtClean="0">
                <a:solidFill>
                  <a:srgbClr val="4A452A"/>
                </a:solidFill>
                <a:latin typeface="Arial" panose="020B0604020202020204" pitchFamily="34" charset="0"/>
                <a:cs typeface="Arial" panose="020B0604020202020204" pitchFamily="34" charset="0"/>
              </a:rPr>
              <a:t>(782) with GlueX.</a:t>
            </a:r>
          </a:p>
          <a:p>
            <a:pPr marL="342900" indent="-342900">
              <a:buFont typeface="Arial"/>
              <a:buChar char="•"/>
            </a:pPr>
            <a:r>
              <a:rPr lang="en-US" sz="2200" dirty="0" smtClean="0">
                <a:solidFill>
                  <a:schemeClr val="accent6">
                    <a:lumMod val="50000"/>
                  </a:schemeClr>
                </a:solidFill>
                <a:latin typeface="Arial" panose="020B0604020202020204" pitchFamily="34" charset="0"/>
                <a:cs typeface="Arial" panose="020B0604020202020204" pitchFamily="34" charset="0"/>
              </a:rPr>
              <a:t>A survey of multi-photon final states in GlueX.</a:t>
            </a:r>
          </a:p>
          <a:p>
            <a:pPr marL="342900" indent="-342900">
              <a:buFont typeface="Arial"/>
              <a:buChar char="•"/>
            </a:pPr>
            <a:r>
              <a:rPr lang="en-US" sz="2200" dirty="0" smtClean="0">
                <a:solidFill>
                  <a:srgbClr val="4A452A"/>
                </a:solidFill>
                <a:latin typeface="Arial" panose="020B0604020202020204" pitchFamily="34" charset="0"/>
                <a:cs typeface="Arial" panose="020B0604020202020204" pitchFamily="34" charset="0"/>
              </a:rPr>
              <a:t>Measurement of the </a:t>
            </a:r>
            <a:r>
              <a:rPr lang="en-US" sz="2200" dirty="0" smtClean="0">
                <a:solidFill>
                  <a:srgbClr val="4A452A"/>
                </a:solidFill>
                <a:latin typeface="Symbol" charset="2"/>
                <a:cs typeface="Symbol" charset="2"/>
              </a:rPr>
              <a:t>h</a:t>
            </a:r>
            <a:r>
              <a:rPr lang="en-US" sz="2200" dirty="0" smtClean="0">
                <a:solidFill>
                  <a:srgbClr val="4A452A"/>
                </a:solidFill>
                <a:latin typeface="Arial" panose="020B0604020202020204" pitchFamily="34" charset="0"/>
                <a:cs typeface="Arial" panose="020B0604020202020204" pitchFamily="34" charset="0"/>
              </a:rPr>
              <a:t>’ transition form factor in GlueX.</a:t>
            </a:r>
          </a:p>
          <a:p>
            <a:pPr marL="342900" indent="-342900">
              <a:buFont typeface="Arial"/>
              <a:buChar char="•"/>
            </a:pPr>
            <a:r>
              <a:rPr lang="en-US" sz="2200" dirty="0" smtClean="0">
                <a:solidFill>
                  <a:schemeClr val="accent6">
                    <a:lumMod val="50000"/>
                  </a:schemeClr>
                </a:solidFill>
                <a:latin typeface="Arial" panose="020B0604020202020204" pitchFamily="34" charset="0"/>
                <a:cs typeface="Arial" panose="020B0604020202020204" pitchFamily="34" charset="0"/>
              </a:rPr>
              <a:t>A </a:t>
            </a:r>
            <a:r>
              <a:rPr lang="en-US" sz="2200" dirty="0" err="1" smtClean="0">
                <a:solidFill>
                  <a:schemeClr val="accent6">
                    <a:lumMod val="50000"/>
                  </a:schemeClr>
                </a:solidFill>
                <a:latin typeface="Arial" panose="020B0604020202020204" pitchFamily="34" charset="0"/>
                <a:cs typeface="Arial" panose="020B0604020202020204" pitchFamily="34" charset="0"/>
              </a:rPr>
              <a:t>Leptophobic</a:t>
            </a:r>
            <a:r>
              <a:rPr lang="en-US" sz="2200" dirty="0" smtClean="0">
                <a:solidFill>
                  <a:schemeClr val="accent6">
                    <a:lumMod val="50000"/>
                  </a:schemeClr>
                </a:solidFill>
                <a:latin typeface="Arial" panose="020B0604020202020204" pitchFamily="34" charset="0"/>
                <a:cs typeface="Arial" panose="020B0604020202020204" pitchFamily="34" charset="0"/>
              </a:rPr>
              <a:t> Boson search in GlueX.</a:t>
            </a:r>
          </a:p>
          <a:p>
            <a:pPr marL="342900" indent="-342900">
              <a:buFont typeface="Arial"/>
              <a:buChar char="•"/>
            </a:pPr>
            <a:r>
              <a:rPr lang="en-US" sz="2200" dirty="0" smtClean="0">
                <a:solidFill>
                  <a:srgbClr val="4A452A"/>
                </a:solidFill>
                <a:latin typeface="Arial" panose="020B0604020202020204" pitchFamily="34" charset="0"/>
                <a:cs typeface="Arial" panose="020B0604020202020204" pitchFamily="34" charset="0"/>
              </a:rPr>
              <a:t>Excited </a:t>
            </a:r>
            <a:r>
              <a:rPr lang="en-US" sz="2200" dirty="0">
                <a:solidFill>
                  <a:srgbClr val="4A452A"/>
                </a:solidFill>
                <a:latin typeface="Symbol" charset="2"/>
                <a:cs typeface="Symbol" charset="2"/>
              </a:rPr>
              <a:t>r</a:t>
            </a:r>
            <a:r>
              <a:rPr lang="en-US" sz="2200" dirty="0" smtClean="0">
                <a:solidFill>
                  <a:srgbClr val="4A452A"/>
                </a:solidFill>
                <a:latin typeface="Arial" panose="020B0604020202020204" pitchFamily="34" charset="0"/>
                <a:cs typeface="Arial" panose="020B0604020202020204" pitchFamily="34" charset="0"/>
              </a:rPr>
              <a:t> mesons in GlueX.</a:t>
            </a:r>
          </a:p>
          <a:p>
            <a:pPr marL="342900" indent="-342900">
              <a:buFont typeface="Arial"/>
              <a:buChar char="•"/>
            </a:pPr>
            <a:r>
              <a:rPr lang="en-US" sz="2200" dirty="0" smtClean="0">
                <a:solidFill>
                  <a:schemeClr val="accent6">
                    <a:lumMod val="50000"/>
                  </a:schemeClr>
                </a:solidFill>
                <a:latin typeface="Arial" panose="020B0604020202020204" pitchFamily="34" charset="0"/>
                <a:cs typeface="Arial" panose="020B0604020202020204" pitchFamily="34" charset="0"/>
              </a:rPr>
              <a:t>Photoproduction of J/</a:t>
            </a:r>
            <a:r>
              <a:rPr lang="en-US" sz="2200" dirty="0" smtClean="0">
                <a:solidFill>
                  <a:schemeClr val="accent6">
                    <a:lumMod val="50000"/>
                  </a:schemeClr>
                </a:solidFill>
                <a:latin typeface="Symbol" panose="05050102010706020507" pitchFamily="18" charset="2"/>
                <a:cs typeface="Arial" panose="020B0604020202020204" pitchFamily="34" charset="0"/>
              </a:rPr>
              <a:t>y</a:t>
            </a:r>
            <a:r>
              <a:rPr lang="en-US" sz="2200" dirty="0" smtClean="0">
                <a:solidFill>
                  <a:schemeClr val="accent6">
                    <a:lumMod val="50000"/>
                  </a:schemeClr>
                </a:solidFill>
                <a:latin typeface="Arial" panose="020B0604020202020204" pitchFamily="34" charset="0"/>
                <a:cs typeface="Arial" panose="020B0604020202020204" pitchFamily="34" charset="0"/>
              </a:rPr>
              <a:t> in GlueX.</a:t>
            </a:r>
          </a:p>
          <a:p>
            <a:pPr marL="342900" indent="-342900">
              <a:buFont typeface="Arial"/>
              <a:buChar char="•"/>
            </a:pPr>
            <a:endParaRPr lang="en-US" sz="2400" dirty="0">
              <a:solidFill>
                <a:schemeClr val="accent6">
                  <a:lumMod val="50000"/>
                </a:schemeClr>
              </a:solidFill>
            </a:endParaRPr>
          </a:p>
        </p:txBody>
      </p:sp>
      <p:sp>
        <p:nvSpPr>
          <p:cNvPr id="2" name="TextBox 1"/>
          <p:cNvSpPr txBox="1"/>
          <p:nvPr/>
        </p:nvSpPr>
        <p:spPr>
          <a:xfrm>
            <a:off x="304800" y="1066800"/>
            <a:ext cx="8495832" cy="1200328"/>
          </a:xfrm>
          <a:prstGeom prst="rect">
            <a:avLst/>
          </a:prstGeom>
          <a:noFill/>
        </p:spPr>
        <p:txBody>
          <a:bodyPr wrap="square" rtlCol="0">
            <a:spAutoFit/>
          </a:bodyPr>
          <a:lstStyle/>
          <a:p>
            <a:r>
              <a:rPr lang="en-US" sz="2400" dirty="0" smtClean="0">
                <a:solidFill>
                  <a:srgbClr val="0000FF"/>
                </a:solidFill>
                <a:latin typeface="Arial" panose="020B0604020202020204" pitchFamily="34" charset="0"/>
                <a:cs typeface="Arial" panose="020B0604020202020204" pitchFamily="34" charset="0"/>
              </a:rPr>
              <a:t>All presentations are part of a GlueX-related </a:t>
            </a:r>
            <a:r>
              <a:rPr lang="en-US" sz="2400" dirty="0" err="1" smtClean="0">
                <a:solidFill>
                  <a:srgbClr val="0000FF"/>
                </a:solidFill>
                <a:latin typeface="Arial" panose="020B0604020202020204" pitchFamily="34" charset="0"/>
                <a:cs typeface="Arial" panose="020B0604020202020204" pitchFamily="34" charset="0"/>
              </a:rPr>
              <a:t>minisymposium</a:t>
            </a:r>
            <a:r>
              <a:rPr lang="en-US" sz="2400" dirty="0" smtClean="0">
                <a:solidFill>
                  <a:srgbClr val="0000FF"/>
                </a:solidFill>
                <a:latin typeface="Arial" panose="020B0604020202020204" pitchFamily="34" charset="0"/>
                <a:cs typeface="Arial" panose="020B0604020202020204" pitchFamily="34" charset="0"/>
              </a:rPr>
              <a:t> spanning several sessions and including both theory and experiment talks. GlueX collaborators will present:</a:t>
            </a:r>
            <a:endParaRPr lang="en-US" sz="24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20923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psimass_epcuts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58" y="3623732"/>
            <a:ext cx="3771342" cy="2712720"/>
          </a:xfrm>
          <a:prstGeom prst="rect">
            <a:avLst/>
          </a:prstGeom>
          <a:ln>
            <a:solidFill>
              <a:schemeClr val="tx1"/>
            </a:solidFill>
          </a:ln>
          <a:effectLst>
            <a:outerShdw blurRad="292100" dist="139700" dir="2700000" algn="tl" rotWithShape="0">
              <a:srgbClr val="333333">
                <a:alpha val="65000"/>
              </a:srgbClr>
            </a:outerShdw>
          </a:effectLst>
        </p:spPr>
      </p:pic>
      <p:grpSp>
        <p:nvGrpSpPr>
          <p:cNvPr id="2" name="Group 1"/>
          <p:cNvGrpSpPr/>
          <p:nvPr/>
        </p:nvGrpSpPr>
        <p:grpSpPr>
          <a:xfrm>
            <a:off x="177800" y="76200"/>
            <a:ext cx="8432800" cy="553998"/>
            <a:chOff x="177800" y="76200"/>
            <a:chExt cx="8432800" cy="553998"/>
          </a:xfrm>
        </p:grpSpPr>
        <p:sp>
          <p:nvSpPr>
            <p:cNvPr id="4" name="TextBox 3"/>
            <p:cNvSpPr txBox="1"/>
            <p:nvPr/>
          </p:nvSpPr>
          <p:spPr>
            <a:xfrm>
              <a:off x="177800" y="76200"/>
              <a:ext cx="7350089" cy="553998"/>
            </a:xfrm>
            <a:prstGeom prst="rect">
              <a:avLst/>
            </a:prstGeom>
            <a:noFill/>
          </p:spPr>
          <p:txBody>
            <a:bodyPr wrap="none" rtlCol="0">
              <a:spAutoFit/>
            </a:bodyPr>
            <a:lstStyle/>
            <a:p>
              <a:r>
                <a:rPr lang="en-US" sz="3000" b="1" dirty="0" smtClean="0">
                  <a:solidFill>
                    <a:srgbClr val="000090"/>
                  </a:solidFill>
                  <a:latin typeface="Arial" panose="020B0604020202020204" pitchFamily="34" charset="0"/>
                  <a:cs typeface="Arial" panose="020B0604020202020204" pitchFamily="34" charset="0"/>
                </a:rPr>
                <a:t>Observation of J/</a:t>
              </a:r>
              <a:r>
                <a:rPr lang="en-US" sz="3000" b="1" dirty="0" smtClean="0">
                  <a:solidFill>
                    <a:srgbClr val="000090"/>
                  </a:solidFill>
                  <a:latin typeface="Symbol"/>
                </a:rPr>
                <a:t>y</a:t>
              </a:r>
              <a:r>
                <a:rPr lang="en-US" sz="3000" b="1" dirty="0" smtClean="0">
                  <a:solidFill>
                    <a:srgbClr val="000090"/>
                  </a:solidFill>
                  <a:latin typeface="+mj-lt"/>
                </a:rPr>
                <a:t> </a:t>
              </a:r>
              <a:r>
                <a:rPr lang="en-US" sz="3000" b="1" dirty="0" smtClean="0">
                  <a:solidFill>
                    <a:srgbClr val="000090"/>
                  </a:solidFill>
                  <a:latin typeface="Arial" panose="020B0604020202020204" pitchFamily="34" charset="0"/>
                  <a:cs typeface="Arial" panose="020B0604020202020204" pitchFamily="34" charset="0"/>
                </a:rPr>
                <a:t>Photoproduction in </a:t>
              </a:r>
              <a:endParaRPr lang="en-US" sz="3000" b="1" dirty="0">
                <a:solidFill>
                  <a:srgbClr val="000090"/>
                </a:solidFill>
                <a:latin typeface="Arial" panose="020B0604020202020204" pitchFamily="34" charset="0"/>
                <a:cs typeface="Arial" panose="020B0604020202020204" pitchFamily="34" charset="0"/>
              </a:endParaRPr>
            </a:p>
          </p:txBody>
        </p:sp>
        <p:pic>
          <p:nvPicPr>
            <p:cNvPr id="5" name="Picture 4" descr="GlueX-500-p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0600" y="185056"/>
              <a:ext cx="1270000" cy="441960"/>
            </a:xfrm>
            <a:prstGeom prst="rect">
              <a:avLst/>
            </a:prstGeom>
          </p:spPr>
        </p:pic>
      </p:grpSp>
      <p:sp>
        <p:nvSpPr>
          <p:cNvPr id="6" name="TextBox 5"/>
          <p:cNvSpPr txBox="1"/>
          <p:nvPr/>
        </p:nvSpPr>
        <p:spPr>
          <a:xfrm>
            <a:off x="177800" y="2057976"/>
            <a:ext cx="4102099" cy="1261884"/>
          </a:xfrm>
          <a:prstGeom prst="rect">
            <a:avLst/>
          </a:prstGeom>
          <a:noFill/>
        </p:spPr>
        <p:txBody>
          <a:bodyPr wrap="square" rtlCol="0">
            <a:spAutoFit/>
          </a:bodyPr>
          <a:lstStyle/>
          <a:p>
            <a:r>
              <a:rPr lang="en-US" sz="1900" dirty="0" smtClean="0">
                <a:solidFill>
                  <a:srgbClr val="000090"/>
                </a:solidFill>
                <a:latin typeface="Arial" panose="020B0604020202020204" pitchFamily="34" charset="0"/>
                <a:cs typeface="Arial" panose="020B0604020202020204" pitchFamily="34" charset="0"/>
              </a:rPr>
              <a:t>Reconstruct </a:t>
            </a:r>
            <a:r>
              <a:rPr lang="en-US" sz="1900" b="1" dirty="0" smtClean="0">
                <a:solidFill>
                  <a:srgbClr val="000090"/>
                </a:solidFill>
                <a:latin typeface="Arial" panose="020B0604020202020204" pitchFamily="34" charset="0"/>
                <a:cs typeface="Arial" panose="020B0604020202020204" pitchFamily="34" charset="0"/>
              </a:rPr>
              <a:t>exclusive</a:t>
            </a:r>
            <a:r>
              <a:rPr lang="en-US" sz="1900" dirty="0" smtClean="0">
                <a:solidFill>
                  <a:srgbClr val="000090"/>
                </a:solidFill>
                <a:latin typeface="Arial" panose="020B0604020202020204" pitchFamily="34" charset="0"/>
                <a:cs typeface="Arial" panose="020B0604020202020204" pitchFamily="34" charset="0"/>
              </a:rPr>
              <a:t> final state:</a:t>
            </a:r>
          </a:p>
          <a:p>
            <a:r>
              <a:rPr lang="en-US" sz="1900" dirty="0" smtClean="0">
                <a:solidFill>
                  <a:srgbClr val="000090"/>
                </a:solidFill>
                <a:latin typeface="Arial" panose="020B0604020202020204" pitchFamily="34" charset="0"/>
                <a:cs typeface="Arial" panose="020B0604020202020204" pitchFamily="34" charset="0"/>
              </a:rPr>
              <a:t>Identify the p using </a:t>
            </a:r>
            <a:r>
              <a:rPr lang="en-US" sz="1900" b="1" dirty="0" smtClean="0">
                <a:solidFill>
                  <a:srgbClr val="000090"/>
                </a:solidFill>
                <a:latin typeface="Arial" panose="020B0604020202020204" pitchFamily="34" charset="0"/>
                <a:cs typeface="Arial" panose="020B0604020202020204" pitchFamily="34" charset="0"/>
              </a:rPr>
              <a:t>timing </a:t>
            </a:r>
            <a:r>
              <a:rPr lang="en-US" sz="1900" dirty="0" smtClean="0">
                <a:solidFill>
                  <a:srgbClr val="000090"/>
                </a:solidFill>
                <a:latin typeface="Arial" panose="020B0604020202020204" pitchFamily="34" charset="0"/>
                <a:cs typeface="Arial" panose="020B0604020202020204" pitchFamily="34" charset="0"/>
              </a:rPr>
              <a:t>and the e</a:t>
            </a:r>
            <a:r>
              <a:rPr lang="en-US" sz="1900" baseline="30000" dirty="0" smtClean="0">
                <a:solidFill>
                  <a:srgbClr val="000090"/>
                </a:solidFill>
                <a:latin typeface="Arial" panose="020B0604020202020204" pitchFamily="34" charset="0"/>
                <a:cs typeface="Arial" panose="020B0604020202020204" pitchFamily="34" charset="0"/>
              </a:rPr>
              <a:t>+</a:t>
            </a:r>
            <a:r>
              <a:rPr lang="en-US" sz="1900" dirty="0" smtClean="0">
                <a:solidFill>
                  <a:srgbClr val="000090"/>
                </a:solidFill>
                <a:latin typeface="Arial" panose="020B0604020202020204" pitchFamily="34" charset="0"/>
                <a:cs typeface="Arial" panose="020B0604020202020204" pitchFamily="34" charset="0"/>
              </a:rPr>
              <a:t> and e</a:t>
            </a:r>
            <a:r>
              <a:rPr lang="en-US" sz="1900" baseline="30000" dirty="0" smtClean="0">
                <a:solidFill>
                  <a:srgbClr val="000090"/>
                </a:solidFill>
                <a:latin typeface="Arial" panose="020B0604020202020204" pitchFamily="34" charset="0"/>
                <a:cs typeface="Arial" panose="020B0604020202020204" pitchFamily="34" charset="0"/>
              </a:rPr>
              <a:t>-</a:t>
            </a:r>
            <a:r>
              <a:rPr lang="en-US" sz="1900" dirty="0" smtClean="0">
                <a:solidFill>
                  <a:srgbClr val="000090"/>
                </a:solidFill>
                <a:latin typeface="Arial" panose="020B0604020202020204" pitchFamily="34" charset="0"/>
                <a:cs typeface="Arial" panose="020B0604020202020204" pitchFamily="34" charset="0"/>
              </a:rPr>
              <a:t> through </a:t>
            </a:r>
            <a:r>
              <a:rPr lang="en-US" sz="1900" b="1" dirty="0" smtClean="0">
                <a:solidFill>
                  <a:srgbClr val="000090"/>
                </a:solidFill>
                <a:latin typeface="Arial" panose="020B0604020202020204" pitchFamily="34" charset="0"/>
                <a:cs typeface="Arial" panose="020B0604020202020204" pitchFamily="34" charset="0"/>
              </a:rPr>
              <a:t>p/E</a:t>
            </a:r>
            <a:r>
              <a:rPr lang="en-US" sz="1900" dirty="0" smtClean="0">
                <a:solidFill>
                  <a:srgbClr val="000090"/>
                </a:solidFill>
                <a:latin typeface="Arial" panose="020B0604020202020204" pitchFamily="34" charset="0"/>
                <a:cs typeface="Arial" panose="020B0604020202020204" pitchFamily="34" charset="0"/>
              </a:rPr>
              <a:t> in the calorimeters</a:t>
            </a:r>
            <a:r>
              <a:rPr lang="en-US" sz="1900" dirty="0" smtClean="0">
                <a:solidFill>
                  <a:srgbClr val="000090"/>
                </a:solidFill>
              </a:rPr>
              <a:t>.</a:t>
            </a:r>
            <a:endParaRPr lang="en-US" sz="1900" dirty="0">
              <a:solidFill>
                <a:srgbClr val="000090"/>
              </a:solidFill>
            </a:endParaRPr>
          </a:p>
        </p:txBody>
      </p:sp>
      <p:sp>
        <p:nvSpPr>
          <p:cNvPr id="7" name="TextBox 6"/>
          <p:cNvSpPr txBox="1"/>
          <p:nvPr/>
        </p:nvSpPr>
        <p:spPr>
          <a:xfrm>
            <a:off x="4279899" y="4492804"/>
            <a:ext cx="4635501" cy="969496"/>
          </a:xfrm>
          <a:prstGeom prst="rect">
            <a:avLst/>
          </a:prstGeom>
          <a:noFill/>
        </p:spPr>
        <p:txBody>
          <a:bodyPr wrap="square" rtlCol="0">
            <a:spAutoFit/>
          </a:bodyPr>
          <a:lstStyle/>
          <a:p>
            <a:r>
              <a:rPr lang="en-US" sz="1900" dirty="0" smtClean="0">
                <a:solidFill>
                  <a:srgbClr val="000090"/>
                </a:solidFill>
                <a:latin typeface="Arial" panose="020B0604020202020204" pitchFamily="34" charset="0"/>
                <a:cs typeface="Arial" panose="020B0604020202020204" pitchFamily="34" charset="0"/>
              </a:rPr>
              <a:t>By identifying both e+ and e-, we get over a factor of 100 in rejection power and a very clean signal.</a:t>
            </a:r>
            <a:endParaRPr lang="en-US" sz="1900" dirty="0">
              <a:solidFill>
                <a:srgbClr val="000090"/>
              </a:solidFill>
              <a:latin typeface="Arial" panose="020B0604020202020204" pitchFamily="34" charset="0"/>
              <a:cs typeface="Arial" panose="020B0604020202020204" pitchFamily="34" charset="0"/>
            </a:endParaRPr>
          </a:p>
        </p:txBody>
      </p:sp>
      <p:pic>
        <p:nvPicPr>
          <p:cNvPr id="8" name="Picture 7" descr="jpsimass_v2.png"/>
          <p:cNvPicPr>
            <a:picLocks noChangeAspect="1"/>
          </p:cNvPicPr>
          <p:nvPr/>
        </p:nvPicPr>
        <p:blipFill rotWithShape="1">
          <a:blip r:embed="rId4">
            <a:extLst>
              <a:ext uri="{28A0092B-C50C-407E-A947-70E740481C1C}">
                <a14:useLocalDpi xmlns:a14="http://schemas.microsoft.com/office/drawing/2010/main" val="0"/>
              </a:ext>
            </a:extLst>
          </a:blip>
          <a:srcRect l="3317" t="2756" r="1822" b="2399"/>
          <a:stretch/>
        </p:blipFill>
        <p:spPr>
          <a:xfrm>
            <a:off x="4279899" y="947057"/>
            <a:ext cx="4722587" cy="3396343"/>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950" y="1022350"/>
            <a:ext cx="1739900" cy="368300"/>
          </a:xfrm>
          <a:prstGeom prst="rect">
            <a:avLst/>
          </a:prstGeom>
        </p:spPr>
      </p:pic>
      <p:pic>
        <p:nvPicPr>
          <p:cNvPr id="10" name="Picture 9"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500" y="1498600"/>
            <a:ext cx="1930400" cy="406400"/>
          </a:xfrm>
          <a:prstGeom prst="rect">
            <a:avLst/>
          </a:prstGeom>
        </p:spPr>
      </p:pic>
      <p:sp>
        <p:nvSpPr>
          <p:cNvPr id="11" name="Title 1"/>
          <p:cNvSpPr txBox="1">
            <a:spLocks/>
          </p:cNvSpPr>
          <p:nvPr/>
        </p:nvSpPr>
        <p:spPr>
          <a:xfrm>
            <a:off x="4852610" y="5486400"/>
            <a:ext cx="5358190" cy="990600"/>
          </a:xfrm>
          <a:prstGeom prst="rect">
            <a:avLst/>
          </a:prstGeom>
        </p:spPr>
        <p:txBody>
          <a:bodyPr vert="horz" lIns="91440" tIns="45720" rIns="91440" bIns="45720" rtlCol="0" anchor="ctr">
            <a:normAutofit fontScale="85000" lnSpcReduction="2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defRPr/>
            </a:pPr>
            <a:r>
              <a:rPr lang="en-US" dirty="0" smtClean="0">
                <a:solidFill>
                  <a:srgbClr val="D2533C"/>
                </a:solidFill>
                <a:latin typeface="Arial"/>
              </a:rPr>
              <a:t>First observation of </a:t>
            </a:r>
            <a:r>
              <a:rPr lang="en-US" dirty="0" err="1" smtClean="0">
                <a:solidFill>
                  <a:srgbClr val="D2533C"/>
                </a:solidFill>
                <a:latin typeface="Arial"/>
              </a:rPr>
              <a:t>charmonium</a:t>
            </a:r>
            <a:r>
              <a:rPr lang="en-US" dirty="0" smtClean="0">
                <a:solidFill>
                  <a:srgbClr val="D2533C"/>
                </a:solidFill>
                <a:latin typeface="Arial"/>
              </a:rPr>
              <a:t> at </a:t>
            </a:r>
            <a:r>
              <a:rPr lang="en-US" dirty="0" err="1" smtClean="0">
                <a:solidFill>
                  <a:srgbClr val="D2533C"/>
                </a:solidFill>
                <a:latin typeface="Arial"/>
              </a:rPr>
              <a:t>JLab</a:t>
            </a:r>
            <a:r>
              <a:rPr lang="en-US" dirty="0">
                <a:solidFill>
                  <a:srgbClr val="D2533C"/>
                </a:solidFill>
                <a:latin typeface="Arial"/>
              </a:rPr>
              <a:t>!</a:t>
            </a:r>
          </a:p>
        </p:txBody>
      </p:sp>
    </p:spTree>
    <p:extLst>
      <p:ext uri="{BB962C8B-B14F-4D97-AF65-F5344CB8AC3E}">
        <p14:creationId xmlns:p14="http://schemas.microsoft.com/office/powerpoint/2010/main" val="31929470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634952" cy="792480"/>
          </a:xfrm>
        </p:spPr>
        <p:txBody>
          <a:bodyPr/>
          <a:lstStyle/>
          <a:p>
            <a:r>
              <a:rPr lang="en-US" dirty="0">
                <a:solidFill>
                  <a:prstClr val="black"/>
                </a:solidFill>
              </a:rPr>
              <a:t>Heavy Photon Search</a:t>
            </a:r>
            <a:endParaRPr lang="en-US" sz="2000" dirty="0"/>
          </a:p>
        </p:txBody>
      </p:sp>
      <p:pic>
        <p:nvPicPr>
          <p:cNvPr id="7" name="Picture 6" descr="heavy_photon_logo.g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5117" y="1"/>
            <a:ext cx="1034072" cy="704088"/>
          </a:xfrm>
          <a:prstGeom prst="rect">
            <a:avLst/>
          </a:prstGeom>
        </p:spPr>
      </p:pic>
      <p:grpSp>
        <p:nvGrpSpPr>
          <p:cNvPr id="10" name="Group 9"/>
          <p:cNvGrpSpPr/>
          <p:nvPr/>
        </p:nvGrpSpPr>
        <p:grpSpPr>
          <a:xfrm>
            <a:off x="228600" y="1031319"/>
            <a:ext cx="8686800" cy="2092881"/>
            <a:chOff x="76200" y="851880"/>
            <a:chExt cx="8686800" cy="2092881"/>
          </a:xfrm>
        </p:grpSpPr>
        <p:sp>
          <p:nvSpPr>
            <p:cNvPr id="8" name="TextBox 7"/>
            <p:cNvSpPr txBox="1"/>
            <p:nvPr/>
          </p:nvSpPr>
          <p:spPr>
            <a:xfrm>
              <a:off x="76200" y="851880"/>
              <a:ext cx="6096000" cy="2092881"/>
            </a:xfrm>
            <a:prstGeom prst="rect">
              <a:avLst/>
            </a:prstGeom>
            <a:noFill/>
          </p:spPr>
          <p:txBody>
            <a:bodyPr wrap="square" rtlCol="0">
              <a:spAutoFit/>
            </a:bodyPr>
            <a:lstStyle/>
            <a:p>
              <a:pPr marL="339725" indent="-339725">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HPS searches for an electro-produced  hidden sector photon (A’) which decays to </a:t>
              </a:r>
              <a:r>
                <a:rPr lang="en-US" sz="2000" dirty="0" err="1">
                  <a:latin typeface="Arial" panose="020B0604020202020204" pitchFamily="34" charset="0"/>
                  <a:cs typeface="Arial" panose="020B0604020202020204" pitchFamily="34" charset="0"/>
                </a:rPr>
                <a:t>e</a:t>
              </a:r>
              <a:r>
                <a:rPr lang="en-US" sz="2000" baseline="30000" dirty="0" err="1">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pairs</a:t>
              </a:r>
            </a:p>
            <a:p>
              <a:pPr marL="339725" indent="-339725">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A’s could mediate dark matter annihilations and interactions with </a:t>
              </a:r>
              <a:r>
                <a:rPr lang="en-US" sz="2000" i="1" dirty="0">
                  <a:latin typeface="Arial" panose="020B0604020202020204" pitchFamily="34" charset="0"/>
                  <a:cs typeface="Arial" panose="020B0604020202020204" pitchFamily="34" charset="0"/>
                </a:rPr>
                <a:t>our</a:t>
              </a:r>
              <a:r>
                <a:rPr lang="en-US" sz="2000" dirty="0">
                  <a:latin typeface="Arial" panose="020B0604020202020204" pitchFamily="34" charset="0"/>
                  <a:cs typeface="Arial" panose="020B0604020202020204" pitchFamily="34" charset="0"/>
                </a:rPr>
                <a:t> matter</a:t>
              </a:r>
            </a:p>
            <a:p>
              <a:pPr marL="339725" indent="-339725">
                <a:buFont typeface="Arial" panose="020B0604020202020204" pitchFamily="34" charset="0"/>
                <a:buChar char="•"/>
              </a:pPr>
              <a:r>
                <a:rPr lang="en-US" sz="2000" dirty="0">
                  <a:latin typeface="Arial" panose="020B0604020202020204" pitchFamily="34" charset="0"/>
                  <a:cs typeface="Arial" panose="020B0604020202020204" pitchFamily="34" charset="0"/>
                </a:rPr>
                <a:t>HPS identifies A’s with invariant mass and separated vertices</a:t>
              </a:r>
            </a:p>
          </p:txBody>
        </p:sp>
        <p:pic>
          <p:nvPicPr>
            <p:cNvPr id="5" name="Picture 4"/>
            <p:cNvPicPr>
              <a:picLocks noChangeAspect="1"/>
            </p:cNvPicPr>
            <p:nvPr/>
          </p:nvPicPr>
          <p:blipFill>
            <a:blip r:embed="rId4"/>
            <a:stretch>
              <a:fillRect/>
            </a:stretch>
          </p:blipFill>
          <p:spPr>
            <a:xfrm>
              <a:off x="6107952" y="887361"/>
              <a:ext cx="2655048" cy="1991286"/>
            </a:xfrm>
            <a:prstGeom prst="rect">
              <a:avLst/>
            </a:prstGeom>
            <a:ln>
              <a:solidFill>
                <a:schemeClr val="tx1"/>
              </a:solidFill>
            </a:ln>
            <a:effectLst>
              <a:outerShdw blurRad="292100" dist="139700" dir="2700000" algn="tl" rotWithShape="0">
                <a:srgbClr val="333333">
                  <a:alpha val="65000"/>
                </a:srgbClr>
              </a:outerShdw>
            </a:effectLst>
          </p:spPr>
        </p:pic>
      </p:grpSp>
      <p:grpSp>
        <p:nvGrpSpPr>
          <p:cNvPr id="9" name="Group 8"/>
          <p:cNvGrpSpPr/>
          <p:nvPr/>
        </p:nvGrpSpPr>
        <p:grpSpPr>
          <a:xfrm>
            <a:off x="225301" y="3199039"/>
            <a:ext cx="8689329" cy="2546090"/>
            <a:chOff x="204301" y="3346935"/>
            <a:chExt cx="8689329" cy="2546090"/>
          </a:xfrm>
        </p:grpSpPr>
        <p:grpSp>
          <p:nvGrpSpPr>
            <p:cNvPr id="6" name="Group 5"/>
            <p:cNvGrpSpPr/>
            <p:nvPr/>
          </p:nvGrpSpPr>
          <p:grpSpPr>
            <a:xfrm>
              <a:off x="5798236" y="3346935"/>
              <a:ext cx="3095394" cy="2546090"/>
              <a:chOff x="5798236" y="3414792"/>
              <a:chExt cx="3095394" cy="2546090"/>
            </a:xfrm>
          </p:grpSpPr>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8236" y="3505200"/>
                <a:ext cx="3095394" cy="2455682"/>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7" name="TextBox 16"/>
              <p:cNvSpPr txBox="1"/>
              <p:nvPr/>
            </p:nvSpPr>
            <p:spPr>
              <a:xfrm>
                <a:off x="6485212" y="3414792"/>
                <a:ext cx="1744388" cy="276999"/>
              </a:xfrm>
              <a:prstGeom prst="rect">
                <a:avLst/>
              </a:prstGeom>
              <a:noFill/>
            </p:spPr>
            <p:txBody>
              <a:bodyPr wrap="none" rtlCol="0">
                <a:spAutoFit/>
              </a:bodyPr>
              <a:lstStyle/>
              <a:p>
                <a:r>
                  <a:rPr lang="en-US" sz="1200" dirty="0">
                    <a:solidFill>
                      <a:srgbClr val="FF0000"/>
                    </a:solidFill>
                    <a:latin typeface="Arial" panose="020B0604020202020204" pitchFamily="34" charset="0"/>
                    <a:cs typeface="Arial" panose="020B0604020202020204" pitchFamily="34" charset="0"/>
                  </a:rPr>
                  <a:t>Measured </a:t>
                </a:r>
                <a:r>
                  <a:rPr lang="en-US" sz="1200" dirty="0" err="1">
                    <a:solidFill>
                      <a:srgbClr val="FF0000"/>
                    </a:solidFill>
                    <a:latin typeface="Arial" panose="020B0604020202020204" pitchFamily="34" charset="0"/>
                    <a:cs typeface="Arial" panose="020B0604020202020204" pitchFamily="34" charset="0"/>
                  </a:rPr>
                  <a:t>e</a:t>
                </a:r>
                <a:r>
                  <a:rPr lang="en-US" sz="1200" baseline="30000" dirty="0" err="1">
                    <a:solidFill>
                      <a:srgbClr val="FF0000"/>
                    </a:solidFill>
                    <a:latin typeface="Arial" panose="020B0604020202020204" pitchFamily="34" charset="0"/>
                    <a:cs typeface="Arial" panose="020B0604020202020204" pitchFamily="34" charset="0"/>
                  </a:rPr>
                  <a:t>+</a:t>
                </a:r>
                <a:r>
                  <a:rPr lang="en-US" sz="1200" dirty="0" err="1">
                    <a:solidFill>
                      <a:srgbClr val="FF0000"/>
                    </a:solidFill>
                    <a:latin typeface="Arial" panose="020B0604020202020204" pitchFamily="34" charset="0"/>
                    <a:cs typeface="Arial" panose="020B0604020202020204" pitchFamily="34" charset="0"/>
                  </a:rPr>
                  <a:t>e</a:t>
                </a:r>
                <a:r>
                  <a:rPr lang="en-US" sz="1200" baseline="30000" dirty="0">
                    <a:solidFill>
                      <a:srgbClr val="FF0000"/>
                    </a:solidFill>
                    <a:latin typeface="Arial" panose="020B0604020202020204" pitchFamily="34" charset="0"/>
                    <a:cs typeface="Arial" panose="020B0604020202020204" pitchFamily="34" charset="0"/>
                  </a:rPr>
                  <a:t>-</a:t>
                </a:r>
                <a:r>
                  <a:rPr lang="en-US" sz="1200" dirty="0">
                    <a:solidFill>
                      <a:srgbClr val="FF0000"/>
                    </a:solidFill>
                    <a:latin typeface="Arial" panose="020B0604020202020204" pitchFamily="34" charset="0"/>
                    <a:cs typeface="Arial" panose="020B0604020202020204" pitchFamily="34" charset="0"/>
                  </a:rPr>
                  <a:t> Masses</a:t>
                </a:r>
                <a:endParaRPr lang="en-US" sz="1200" dirty="0">
                  <a:solidFill>
                    <a:prstClr val="black"/>
                  </a:solidFill>
                  <a:latin typeface="Arial" panose="020B0604020202020204" pitchFamily="34" charset="0"/>
                  <a:cs typeface="Arial" panose="020B0604020202020204" pitchFamily="34" charset="0"/>
                </a:endParaRPr>
              </a:p>
            </p:txBody>
          </p:sp>
        </p:grpSp>
        <p:sp>
          <p:nvSpPr>
            <p:cNvPr id="4" name="TextBox 3"/>
            <p:cNvSpPr txBox="1"/>
            <p:nvPr/>
          </p:nvSpPr>
          <p:spPr>
            <a:xfrm>
              <a:off x="204301" y="3389799"/>
              <a:ext cx="4562467" cy="2477601"/>
            </a:xfrm>
            <a:prstGeom prst="rect">
              <a:avLst/>
            </a:prstGeom>
            <a:noFill/>
          </p:spPr>
          <p:txBody>
            <a:bodyPr wrap="none" rtlCol="0">
              <a:spAutoFit/>
            </a:bodyPr>
            <a:lstStyle/>
            <a:p>
              <a:r>
                <a:rPr lang="en-US" sz="2000" u="sng" dirty="0" smtClean="0">
                  <a:solidFill>
                    <a:srgbClr val="0033CC"/>
                  </a:solidFill>
                  <a:latin typeface="Arial" pitchFamily="34" charset="0"/>
                  <a:cs typeface="Arial" pitchFamily="34" charset="0"/>
                </a:rPr>
                <a:t>Status</a:t>
              </a:r>
              <a:r>
                <a:rPr lang="en-US" sz="2000" dirty="0" smtClean="0">
                  <a:solidFill>
                    <a:srgbClr val="0033CC"/>
                  </a:solidFill>
                  <a:latin typeface="Arial" pitchFamily="34" charset="0"/>
                  <a:cs typeface="Arial" pitchFamily="34" charset="0"/>
                </a:rPr>
                <a:t>: </a:t>
              </a:r>
            </a:p>
            <a:p>
              <a:pPr marL="342900" indent="-342900">
                <a:buFont typeface="Arial" panose="020B0604020202020204" pitchFamily="34" charset="0"/>
                <a:buChar char="•"/>
              </a:pPr>
              <a:r>
                <a:rPr lang="en-US" sz="2000" dirty="0" smtClean="0">
                  <a:solidFill>
                    <a:srgbClr val="0033CC"/>
                  </a:solidFill>
                  <a:latin typeface="Arial" pitchFamily="34" charset="0"/>
                  <a:cs typeface="Arial" pitchFamily="34" charset="0"/>
                </a:rPr>
                <a:t>1 GeV data under analysis </a:t>
              </a:r>
            </a:p>
            <a:p>
              <a:pPr marL="800100" lvl="1" indent="-284163">
                <a:spcAft>
                  <a:spcPts val="600"/>
                </a:spcAft>
                <a:buFont typeface="Arial" panose="020B0604020202020204" pitchFamily="34" charset="0"/>
                <a:buChar char="̶"/>
              </a:pPr>
              <a:r>
                <a:rPr lang="en-US" sz="2000" dirty="0">
                  <a:solidFill>
                    <a:srgbClr val="0033CC"/>
                  </a:solidFill>
                  <a:latin typeface="Arial" pitchFamily="34" charset="0"/>
                  <a:cs typeface="Arial" pitchFamily="34" charset="0"/>
                </a:rPr>
                <a:t>	</a:t>
              </a:r>
              <a:r>
                <a:rPr lang="en-US" sz="2000" dirty="0" smtClean="0">
                  <a:solidFill>
                    <a:srgbClr val="0033CC"/>
                  </a:solidFill>
                  <a:latin typeface="Arial" pitchFamily="34" charset="0"/>
                  <a:cs typeface="Arial" pitchFamily="34" charset="0"/>
                </a:rPr>
                <a:t>First results this </a:t>
              </a:r>
              <a:r>
                <a:rPr lang="en-US" sz="2000" strike="sngStrike" dirty="0" smtClean="0">
                  <a:solidFill>
                    <a:srgbClr val="0033CC"/>
                  </a:solidFill>
                  <a:latin typeface="Arial" pitchFamily="34" charset="0"/>
                  <a:cs typeface="Arial" pitchFamily="34" charset="0"/>
                </a:rPr>
                <a:t>summer</a:t>
              </a:r>
              <a:r>
                <a:rPr lang="en-US" sz="2000" dirty="0" smtClean="0">
                  <a:solidFill>
                    <a:srgbClr val="0033CC"/>
                  </a:solidFill>
                  <a:latin typeface="Arial" pitchFamily="34" charset="0"/>
                  <a:cs typeface="Arial" pitchFamily="34" charset="0"/>
                </a:rPr>
                <a:t> fall?</a:t>
              </a:r>
              <a:endParaRPr lang="en-US" sz="2000" strike="sngStrike" dirty="0">
                <a:solidFill>
                  <a:srgbClr val="0033CC"/>
                </a:solidFill>
                <a:latin typeface="Arial" pitchFamily="34" charset="0"/>
                <a:cs typeface="Arial" pitchFamily="34" charset="0"/>
              </a:endParaRPr>
            </a:p>
            <a:p>
              <a:pPr marL="342900" indent="-342900">
                <a:buFont typeface="Arial" panose="020B0604020202020204" pitchFamily="34" charset="0"/>
                <a:buChar char="•"/>
              </a:pPr>
              <a:r>
                <a:rPr lang="en-US" sz="2000" dirty="0" smtClean="0">
                  <a:solidFill>
                    <a:srgbClr val="0033CC"/>
                  </a:solidFill>
                  <a:latin typeface="Arial" pitchFamily="34" charset="0"/>
                  <a:cs typeface="Arial" pitchFamily="34" charset="0"/>
                </a:rPr>
                <a:t>2 GeV data acquired in spring 2016</a:t>
              </a:r>
            </a:p>
            <a:p>
              <a:pPr marL="800100" lvl="1" indent="-284163">
                <a:spcAft>
                  <a:spcPts val="600"/>
                </a:spcAft>
                <a:buFont typeface="Arial" panose="020B0604020202020204" pitchFamily="34" charset="0"/>
                <a:buChar char="̶"/>
              </a:pPr>
              <a:r>
                <a:rPr lang="en-US" sz="2000" dirty="0">
                  <a:solidFill>
                    <a:srgbClr val="0033CC"/>
                  </a:solidFill>
                  <a:latin typeface="Arial" pitchFamily="34" charset="0"/>
                  <a:cs typeface="Arial" pitchFamily="34" charset="0"/>
                </a:rPr>
                <a:t>	</a:t>
              </a:r>
              <a:r>
                <a:rPr lang="en-US" sz="2000" dirty="0" smtClean="0">
                  <a:solidFill>
                    <a:srgbClr val="0033CC"/>
                  </a:solidFill>
                  <a:latin typeface="Arial" pitchFamily="34" charset="0"/>
                  <a:cs typeface="Arial" pitchFamily="34" charset="0"/>
                </a:rPr>
                <a:t>Results next year</a:t>
              </a:r>
              <a:endParaRPr lang="en-US" sz="2000" dirty="0">
                <a:solidFill>
                  <a:srgbClr val="0033CC"/>
                </a:solidFill>
                <a:latin typeface="Arial" pitchFamily="34" charset="0"/>
                <a:cs typeface="Arial" pitchFamily="34" charset="0"/>
              </a:endParaRPr>
            </a:p>
            <a:p>
              <a:pPr marL="342900" indent="-342900">
                <a:spcAft>
                  <a:spcPts val="600"/>
                </a:spcAft>
                <a:buFont typeface="Arial" panose="020B0604020202020204" pitchFamily="34" charset="0"/>
                <a:buChar char="•"/>
              </a:pPr>
              <a:r>
                <a:rPr lang="en-US" sz="2000" dirty="0" smtClean="0">
                  <a:solidFill>
                    <a:srgbClr val="0033CC"/>
                  </a:solidFill>
                  <a:latin typeface="Arial" pitchFamily="34" charset="0"/>
                  <a:cs typeface="Arial" pitchFamily="34" charset="0"/>
                </a:rPr>
                <a:t>More running in the future</a:t>
              </a:r>
            </a:p>
            <a:p>
              <a:pPr marL="342900" indent="-342900">
                <a:buFont typeface="Arial" panose="020B0604020202020204" pitchFamily="34" charset="0"/>
                <a:buChar char="•"/>
              </a:pPr>
              <a:r>
                <a:rPr lang="en-US" sz="2000" dirty="0" smtClean="0">
                  <a:solidFill>
                    <a:srgbClr val="0033CC"/>
                  </a:solidFill>
                  <a:latin typeface="Arial" pitchFamily="34" charset="0"/>
                  <a:cs typeface="Arial" pitchFamily="34" charset="0"/>
                </a:rPr>
                <a:t>NP-HEP </a:t>
              </a:r>
              <a:r>
                <a:rPr lang="en-US" sz="2000" dirty="0">
                  <a:solidFill>
                    <a:srgbClr val="0033CC"/>
                  </a:solidFill>
                  <a:latin typeface="Arial" pitchFamily="34" charset="0"/>
                  <a:cs typeface="Arial" pitchFamily="34" charset="0"/>
                </a:rPr>
                <a:t>Collaboration </a:t>
              </a:r>
            </a:p>
          </p:txBody>
        </p:sp>
      </p:grpSp>
      <p:sp>
        <p:nvSpPr>
          <p:cNvPr id="11" name="TextBox 10"/>
          <p:cNvSpPr txBox="1"/>
          <p:nvPr/>
        </p:nvSpPr>
        <p:spPr>
          <a:xfrm>
            <a:off x="990600" y="5907945"/>
            <a:ext cx="6248400" cy="400110"/>
          </a:xfrm>
          <a:prstGeom prst="rect">
            <a:avLst/>
          </a:prstGeom>
          <a:noFill/>
        </p:spPr>
        <p:txBody>
          <a:bodyPr wrap="square" rtlCol="0">
            <a:spAutoFit/>
          </a:bodyPr>
          <a:lstStyle/>
          <a:p>
            <a:r>
              <a:rPr lang="en-US" sz="2000" b="1" dirty="0" smtClean="0">
                <a:solidFill>
                  <a:srgbClr val="C00000"/>
                </a:solidFill>
                <a:latin typeface="Arial" pitchFamily="34" charset="0"/>
                <a:cs typeface="Arial" pitchFamily="34" charset="0"/>
              </a:rPr>
              <a:t>Future Program: more HPS, APEX, </a:t>
            </a:r>
            <a:r>
              <a:rPr lang="en-US" sz="2000" b="1" dirty="0" err="1" smtClean="0">
                <a:solidFill>
                  <a:srgbClr val="C00000"/>
                </a:solidFill>
                <a:latin typeface="Arial" pitchFamily="34" charset="0"/>
                <a:cs typeface="Arial" pitchFamily="34" charset="0"/>
              </a:rPr>
              <a:t>DarkLIGHT</a:t>
            </a:r>
            <a:endParaRPr lang="en-US" sz="2000" b="1" dirty="0" smtClean="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7438542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0" y="1524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dirty="0" smtClean="0">
                <a:solidFill>
                  <a:prstClr val="black"/>
                </a:solidFill>
              </a:rPr>
              <a:t> </a:t>
            </a:r>
            <a:r>
              <a:rPr lang="en-US" sz="2800" b="1" dirty="0" smtClean="0">
                <a:solidFill>
                  <a:prstClr val="black"/>
                </a:solidFill>
              </a:rPr>
              <a:t>3D Imaging Program at 11 GeV</a:t>
            </a:r>
            <a:endParaRPr lang="en-US" sz="2800" b="1" dirty="0">
              <a:solidFill>
                <a:prstClr val="black"/>
              </a:solidFill>
            </a:endParaRPr>
          </a:p>
        </p:txBody>
      </p:sp>
      <p:sp>
        <p:nvSpPr>
          <p:cNvPr id="2061" name="AutoShape 19" descr="https://mail.google.com/mail/?attid=0.1&amp;disp=emb&amp;view=att&amp;th=1304ad1a3e24c20a"/>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black"/>
              </a:solidFill>
            </a:endParaRPr>
          </a:p>
        </p:txBody>
      </p:sp>
      <p:sp>
        <p:nvSpPr>
          <p:cNvPr id="2062" name="AutoShape 21" descr="https://mail.google.com/mail/?attid=0.1&amp;disp=emb&amp;view=att&amp;th=1304ad1a3e24c20a"/>
          <p:cNvSpPr>
            <a:spLocks noChangeAspect="1" noChangeArrowheads="1"/>
          </p:cNvSpPr>
          <p:nvPr/>
        </p:nvSpPr>
        <p:spPr bwMode="auto">
          <a:xfrm>
            <a:off x="215900" y="15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black"/>
              </a:solidFill>
            </a:endParaRPr>
          </a:p>
        </p:txBody>
      </p:sp>
      <p:sp>
        <p:nvSpPr>
          <p:cNvPr id="2063" name="AutoShape 23" descr="https://mail.google.com/mail/?attid=0.1&amp;disp=emb&amp;view=att&amp;th=1304ad1a3e24c20a"/>
          <p:cNvSpPr>
            <a:spLocks noChangeAspect="1" noChangeArrowheads="1"/>
          </p:cNvSpPr>
          <p:nvPr/>
        </p:nvSpPr>
        <p:spPr bwMode="auto">
          <a:xfrm>
            <a:off x="368300" y="1682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black"/>
              </a:solidFill>
            </a:endParaRPr>
          </a:p>
        </p:txBody>
      </p:sp>
      <p:sp>
        <p:nvSpPr>
          <p:cNvPr id="51" name="TextBox 50"/>
          <p:cNvSpPr txBox="1"/>
          <p:nvPr/>
        </p:nvSpPr>
        <p:spPr>
          <a:xfrm>
            <a:off x="528320" y="4842505"/>
            <a:ext cx="8242300" cy="1046440"/>
          </a:xfrm>
          <a:prstGeom prst="rect">
            <a:avLst/>
          </a:prstGeom>
          <a:noFill/>
          <a:ln w="9525">
            <a:solidFill>
              <a:schemeClr val="tx1"/>
            </a:solidFill>
          </a:ln>
        </p:spPr>
        <p:txBody>
          <a:bodyPr wrap="square" rtlCol="0">
            <a:spAutoFit/>
          </a:bodyPr>
          <a:lstStyle/>
          <a:p>
            <a:pPr marL="285750" indent="-285750">
              <a:buFont typeface="Arial" panose="020B0604020202020204" pitchFamily="34" charset="0"/>
              <a:buChar char="•"/>
            </a:pPr>
            <a:r>
              <a:rPr lang="en-US" sz="2200" b="1" dirty="0" smtClean="0">
                <a:solidFill>
                  <a:schemeClr val="tx2"/>
                </a:solidFill>
                <a:latin typeface="Arial" panose="020B0604020202020204" pitchFamily="34" charset="0"/>
                <a:cs typeface="Arial" panose="020B0604020202020204" pitchFamily="34" charset="0"/>
              </a:rPr>
              <a:t>High </a:t>
            </a:r>
            <a:r>
              <a:rPr lang="en-US" sz="2200" b="1" dirty="0">
                <a:solidFill>
                  <a:schemeClr val="tx2"/>
                </a:solidFill>
                <a:latin typeface="Arial" panose="020B0604020202020204" pitchFamily="34" charset="0"/>
                <a:cs typeface="Arial" panose="020B0604020202020204" pitchFamily="34" charset="0"/>
              </a:rPr>
              <a:t>impact experiment for nucleon 3D imaging </a:t>
            </a:r>
            <a:r>
              <a:rPr lang="en-US" sz="2200" b="1" dirty="0" smtClean="0">
                <a:solidFill>
                  <a:schemeClr val="tx2"/>
                </a:solidFill>
                <a:latin typeface="Arial" panose="020B0604020202020204" pitchFamily="34" charset="0"/>
                <a:cs typeface="Arial" panose="020B0604020202020204" pitchFamily="34" charset="0"/>
              </a:rPr>
              <a:t>program</a:t>
            </a:r>
          </a:p>
          <a:p>
            <a:pPr marL="285750" indent="-285750">
              <a:buFont typeface="Arial" panose="020B0604020202020204" pitchFamily="34" charset="0"/>
              <a:buChar char="•"/>
            </a:pPr>
            <a:endParaRPr lang="en-US" sz="1600" b="1" dirty="0" smtClean="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b="1" dirty="0">
                <a:solidFill>
                  <a:schemeClr val="tx2"/>
                </a:solidFill>
                <a:latin typeface="Arial" panose="020B0604020202020204" pitchFamily="34" charset="0"/>
                <a:cs typeface="Arial" panose="020B0604020202020204" pitchFamily="34" charset="0"/>
              </a:rPr>
              <a:t>16% of experiment completed in </a:t>
            </a:r>
            <a:r>
              <a:rPr lang="en-US" sz="2200" b="1" dirty="0" smtClean="0">
                <a:solidFill>
                  <a:schemeClr val="tx2"/>
                </a:solidFill>
                <a:latin typeface="Arial" panose="020B0604020202020204" pitchFamily="34" charset="0"/>
                <a:cs typeface="Arial" panose="020B0604020202020204" pitchFamily="34" charset="0"/>
              </a:rPr>
              <a:t>2014-2016</a:t>
            </a:r>
            <a:endParaRPr lang="en-US" sz="2200" b="1" dirty="0">
              <a:solidFill>
                <a:schemeClr val="tx2"/>
              </a:solidFill>
              <a:latin typeface="Arial" panose="020B0604020202020204" pitchFamily="34" charset="0"/>
              <a:cs typeface="Arial" panose="020B0604020202020204" pitchFamily="34" charset="0"/>
            </a:endParaRPr>
          </a:p>
        </p:txBody>
      </p:sp>
      <p:grpSp>
        <p:nvGrpSpPr>
          <p:cNvPr id="4" name="Group 3"/>
          <p:cNvGrpSpPr/>
          <p:nvPr/>
        </p:nvGrpSpPr>
        <p:grpSpPr>
          <a:xfrm>
            <a:off x="228600" y="1000760"/>
            <a:ext cx="8614260" cy="3266440"/>
            <a:chOff x="286072" y="792859"/>
            <a:chExt cx="8614260" cy="326644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735" y="1447800"/>
              <a:ext cx="3752559" cy="2611499"/>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286072" y="792859"/>
              <a:ext cx="4069904" cy="646331"/>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Hall A</a:t>
              </a:r>
            </a:p>
            <a:p>
              <a:pPr algn="ctr"/>
              <a:r>
                <a:rPr lang="en-US" b="1" dirty="0" smtClean="0">
                  <a:latin typeface="Arial" panose="020B0604020202020204" pitchFamily="34" charset="0"/>
                  <a:cs typeface="Arial" panose="020B0604020202020204" pitchFamily="34" charset="0"/>
                </a:rPr>
                <a:t>Data reconstructed </a:t>
              </a:r>
              <a:r>
                <a:rPr lang="en-US" b="1" dirty="0">
                  <a:latin typeface="Arial" panose="020B0604020202020204" pitchFamily="34" charset="0"/>
                  <a:cs typeface="Arial" panose="020B0604020202020204" pitchFamily="34" charset="0"/>
                </a:rPr>
                <a:t>in </a:t>
              </a:r>
              <a:r>
                <a:rPr lang="en-US" b="1" dirty="0" smtClean="0">
                  <a:latin typeface="Arial" panose="020B0604020202020204" pitchFamily="34" charset="0"/>
                  <a:cs typeface="Arial" panose="020B0604020202020204" pitchFamily="34" charset="0"/>
                </a:rPr>
                <a:t>calorimeter </a:t>
              </a:r>
              <a:endParaRPr lang="en-US" b="1" dirty="0">
                <a:latin typeface="Arial" panose="020B0604020202020204" pitchFamily="34" charset="0"/>
                <a:cs typeface="Arial" panose="020B0604020202020204" pitchFamily="34" charset="0"/>
              </a:endParaRPr>
            </a:p>
          </p:txBody>
        </p:sp>
        <p:grpSp>
          <p:nvGrpSpPr>
            <p:cNvPr id="3" name="Group 2"/>
            <p:cNvGrpSpPr/>
            <p:nvPr/>
          </p:nvGrpSpPr>
          <p:grpSpPr>
            <a:xfrm>
              <a:off x="5080000" y="797560"/>
              <a:ext cx="3820332" cy="3241040"/>
              <a:chOff x="5080000" y="2398741"/>
              <a:chExt cx="3820332" cy="3241040"/>
            </a:xfrm>
          </p:grpSpPr>
          <p:sp>
            <p:nvSpPr>
              <p:cNvPr id="46" name="TextBox 45"/>
              <p:cNvSpPr txBox="1"/>
              <p:nvPr/>
            </p:nvSpPr>
            <p:spPr>
              <a:xfrm>
                <a:off x="5110480" y="2398741"/>
                <a:ext cx="3733800" cy="646331"/>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Missing Mass Reconstruction</a:t>
                </a: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(1.5 h of </a:t>
                </a:r>
                <a:r>
                  <a:rPr lang="en-US" b="1" dirty="0" err="1">
                    <a:latin typeface="Arial" panose="020B0604020202020204" pitchFamily="34" charset="0"/>
                    <a:cs typeface="Arial" panose="020B0604020202020204" pitchFamily="34" charset="0"/>
                  </a:rPr>
                  <a:t>beamtime</a:t>
                </a:r>
                <a:r>
                  <a:rPr lang="en-US" b="1" dirty="0">
                    <a:latin typeface="Arial" panose="020B0604020202020204" pitchFamily="34" charset="0"/>
                    <a:cs typeface="Arial" panose="020B0604020202020204" pitchFamily="34" charset="0"/>
                  </a:rPr>
                  <a:t>)</a:t>
                </a:r>
              </a:p>
            </p:txBody>
          </p:sp>
          <p:pic>
            <p:nvPicPr>
              <p:cNvPr id="1026" name="Picture 2" descr="C:\Users\foremast\AppData\Local\Temp\c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0" y="3048981"/>
                <a:ext cx="3820332" cy="25908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7470513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998" y="844672"/>
            <a:ext cx="4142053"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85800" y="-76200"/>
            <a:ext cx="7772400" cy="914400"/>
          </a:xfrm>
        </p:spPr>
        <p:txBody>
          <a:bodyPr/>
          <a:lstStyle/>
          <a:p>
            <a:r>
              <a:rPr lang="en-US" dirty="0" smtClean="0"/>
              <a:t>Solving the Proton </a:t>
            </a:r>
            <a:r>
              <a:rPr lang="en-US" dirty="0"/>
              <a:t>Radius </a:t>
            </a:r>
            <a:r>
              <a:rPr lang="en-US" dirty="0" smtClean="0"/>
              <a:t>Puzzle</a:t>
            </a:r>
            <a:endParaRPr lang="en-US" dirty="0"/>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026831"/>
            <a:ext cx="2362200" cy="27408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505200"/>
            <a:ext cx="2296598" cy="274157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0" y="1752600"/>
            <a:ext cx="1309974" cy="400110"/>
          </a:xfrm>
          <a:prstGeom prst="rect">
            <a:avLst/>
          </a:prstGeom>
          <a:solidFill>
            <a:schemeClr val="bg1"/>
          </a:solidFill>
        </p:spPr>
        <p:txBody>
          <a:bodyPr wrap="none" rtlCol="0">
            <a:spAutoFit/>
          </a:bodyPr>
          <a:lstStyle/>
          <a:p>
            <a:r>
              <a:rPr lang="en-US" sz="2000" b="1" dirty="0" smtClean="0">
                <a:solidFill>
                  <a:srgbClr val="002060"/>
                </a:solidFill>
                <a:latin typeface="Arial" pitchFamily="34" charset="0"/>
                <a:cs typeface="Arial" pitchFamily="34" charset="0"/>
              </a:rPr>
              <a:t>Atomic H</a:t>
            </a:r>
          </a:p>
        </p:txBody>
      </p:sp>
      <p:sp>
        <p:nvSpPr>
          <p:cNvPr id="11" name="TextBox 10"/>
          <p:cNvSpPr txBox="1"/>
          <p:nvPr/>
        </p:nvSpPr>
        <p:spPr>
          <a:xfrm>
            <a:off x="4495800" y="1192143"/>
            <a:ext cx="1465466" cy="707886"/>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Elastic e-p</a:t>
            </a:r>
          </a:p>
          <a:p>
            <a:r>
              <a:rPr lang="en-US" sz="2000" b="1" dirty="0" smtClean="0">
                <a:solidFill>
                  <a:srgbClr val="002060"/>
                </a:solidFill>
                <a:latin typeface="Arial" pitchFamily="34" charset="0"/>
                <a:cs typeface="Arial" pitchFamily="34" charset="0"/>
              </a:rPr>
              <a:t>scattering</a:t>
            </a:r>
          </a:p>
        </p:txBody>
      </p:sp>
      <p:sp>
        <p:nvSpPr>
          <p:cNvPr id="6" name="Left Brace 5"/>
          <p:cNvSpPr/>
          <p:nvPr/>
        </p:nvSpPr>
        <p:spPr bwMode="auto">
          <a:xfrm>
            <a:off x="5940552" y="1088886"/>
            <a:ext cx="155448" cy="768459"/>
          </a:xfrm>
          <a:prstGeom prst="leftBrac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13" name="TextBox 12"/>
          <p:cNvSpPr txBox="1"/>
          <p:nvPr/>
        </p:nvSpPr>
        <p:spPr>
          <a:xfrm>
            <a:off x="6781800" y="2724090"/>
            <a:ext cx="1338828" cy="400110"/>
          </a:xfrm>
          <a:prstGeom prst="rect">
            <a:avLst/>
          </a:prstGeom>
          <a:solidFill>
            <a:schemeClr val="bg1"/>
          </a:solidFill>
        </p:spPr>
        <p:txBody>
          <a:bodyPr wrap="none" rtlCol="0">
            <a:spAutoFit/>
          </a:bodyPr>
          <a:lstStyle/>
          <a:p>
            <a:r>
              <a:rPr lang="en-US" sz="2000" b="1" dirty="0" err="1" smtClean="0">
                <a:solidFill>
                  <a:srgbClr val="002060"/>
                </a:solidFill>
                <a:latin typeface="Arial" pitchFamily="34" charset="0"/>
                <a:cs typeface="Arial" pitchFamily="34" charset="0"/>
              </a:rPr>
              <a:t>Muonic</a:t>
            </a:r>
            <a:r>
              <a:rPr lang="en-US" sz="2000" b="1" dirty="0" smtClean="0">
                <a:solidFill>
                  <a:srgbClr val="002060"/>
                </a:solidFill>
                <a:latin typeface="Arial" pitchFamily="34" charset="0"/>
                <a:cs typeface="Arial" pitchFamily="34" charset="0"/>
              </a:rPr>
              <a:t> H</a:t>
            </a:r>
          </a:p>
        </p:txBody>
      </p:sp>
      <p:sp>
        <p:nvSpPr>
          <p:cNvPr id="8" name="Right Brace 7"/>
          <p:cNvSpPr/>
          <p:nvPr/>
        </p:nvSpPr>
        <p:spPr bwMode="auto">
          <a:xfrm>
            <a:off x="6626352" y="2667000"/>
            <a:ext cx="155448" cy="609600"/>
          </a:xfrm>
          <a:prstGeom prst="rightBrace">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9" name="Rectangle 8"/>
          <p:cNvSpPr/>
          <p:nvPr/>
        </p:nvSpPr>
        <p:spPr bwMode="auto">
          <a:xfrm>
            <a:off x="5676900" y="2428646"/>
            <a:ext cx="838200" cy="1935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16" name="TextBox 15"/>
          <p:cNvSpPr txBox="1"/>
          <p:nvPr/>
        </p:nvSpPr>
        <p:spPr>
          <a:xfrm>
            <a:off x="6417547" y="2157880"/>
            <a:ext cx="1643628" cy="400110"/>
          </a:xfrm>
          <a:prstGeom prst="rect">
            <a:avLst/>
          </a:prstGeom>
          <a:solidFill>
            <a:schemeClr val="bg1"/>
          </a:solidFill>
        </p:spPr>
        <p:txBody>
          <a:bodyPr wrap="square" rtlCol="0">
            <a:spAutoFit/>
          </a:bodyPr>
          <a:lstStyle/>
          <a:p>
            <a:r>
              <a:rPr lang="en-US" sz="2000" b="1" dirty="0" smtClean="0">
                <a:solidFill>
                  <a:srgbClr val="FF0000"/>
                </a:solidFill>
                <a:latin typeface="Arial" pitchFamily="34" charset="0"/>
                <a:cs typeface="Arial" pitchFamily="34" charset="0"/>
              </a:rPr>
              <a:t>(projected)</a:t>
            </a:r>
          </a:p>
        </p:txBody>
      </p:sp>
      <p:sp>
        <p:nvSpPr>
          <p:cNvPr id="12" name="Rectangle 11"/>
          <p:cNvSpPr/>
          <p:nvPr/>
        </p:nvSpPr>
        <p:spPr bwMode="auto">
          <a:xfrm>
            <a:off x="7086600" y="1088886"/>
            <a:ext cx="1034028" cy="7684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14" name="Rectangle 13"/>
          <p:cNvSpPr/>
          <p:nvPr/>
        </p:nvSpPr>
        <p:spPr bwMode="auto">
          <a:xfrm>
            <a:off x="4572000" y="2667000"/>
            <a:ext cx="9906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15" name="Rectangle 14"/>
          <p:cNvSpPr/>
          <p:nvPr/>
        </p:nvSpPr>
        <p:spPr bwMode="auto">
          <a:xfrm>
            <a:off x="3624659" y="2133600"/>
            <a:ext cx="4346198" cy="459785"/>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17" name="Rectangle 16"/>
          <p:cNvSpPr/>
          <p:nvPr/>
        </p:nvSpPr>
        <p:spPr bwMode="auto">
          <a:xfrm>
            <a:off x="5867400" y="2313559"/>
            <a:ext cx="533400" cy="25714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19" name="TextBox 18"/>
          <p:cNvSpPr txBox="1"/>
          <p:nvPr/>
        </p:nvSpPr>
        <p:spPr>
          <a:xfrm>
            <a:off x="4114800" y="4310896"/>
            <a:ext cx="4724400" cy="1785104"/>
          </a:xfrm>
          <a:prstGeom prst="rect">
            <a:avLst/>
          </a:prstGeom>
          <a:noFill/>
        </p:spPr>
        <p:txBody>
          <a:bodyPr wrap="square" rtlCol="0">
            <a:spAutoFit/>
          </a:bodyPr>
          <a:lstStyle/>
          <a:p>
            <a:pPr marL="342900" indent="-342900">
              <a:buFont typeface="Arial" panose="020B0604020202020204" pitchFamily="34" charset="0"/>
              <a:buChar char="•"/>
            </a:pPr>
            <a:r>
              <a:rPr lang="en-US" sz="2000" b="1" dirty="0" err="1" smtClean="0">
                <a:latin typeface="Arial" pitchFamily="34" charset="0"/>
                <a:cs typeface="Arial" pitchFamily="34" charset="0"/>
              </a:rPr>
              <a:t>PRad</a:t>
            </a:r>
            <a:r>
              <a:rPr lang="en-US" sz="2000" b="1" dirty="0" smtClean="0">
                <a:latin typeface="Arial" pitchFamily="34" charset="0"/>
                <a:cs typeface="Arial" pitchFamily="34" charset="0"/>
              </a:rPr>
              <a:t>: new experiment to</a:t>
            </a:r>
          </a:p>
          <a:p>
            <a:pPr>
              <a:spcAft>
                <a:spcPts val="400"/>
              </a:spcAft>
            </a:pPr>
            <a:r>
              <a:rPr lang="en-US" sz="2000" b="1" dirty="0" smtClean="0">
                <a:latin typeface="Arial" pitchFamily="34" charset="0"/>
                <a:cs typeface="Arial" pitchFamily="34" charset="0"/>
              </a:rPr>
              <a:t>     address proton radius @ </a:t>
            </a:r>
            <a:r>
              <a:rPr lang="en-US" sz="2000" b="1" dirty="0" err="1" smtClean="0">
                <a:latin typeface="Arial" pitchFamily="34" charset="0"/>
                <a:cs typeface="Arial" pitchFamily="34" charset="0"/>
              </a:rPr>
              <a:t>JLab</a:t>
            </a:r>
            <a:endParaRPr lang="en-US" sz="2000" b="1" dirty="0">
              <a:latin typeface="Arial" pitchFamily="34" charset="0"/>
              <a:cs typeface="Arial" pitchFamily="34" charset="0"/>
            </a:endParaRPr>
          </a:p>
          <a:p>
            <a:pPr marL="342900" indent="-342900">
              <a:spcAft>
                <a:spcPts val="400"/>
              </a:spcAft>
              <a:buFont typeface="Arial" panose="020B0604020202020204" pitchFamily="34" charset="0"/>
              <a:buChar char="•"/>
            </a:pPr>
            <a:r>
              <a:rPr lang="en-US" sz="2000" b="1" dirty="0" smtClean="0">
                <a:latin typeface="Arial" pitchFamily="34" charset="0"/>
                <a:cs typeface="Arial" pitchFamily="34" charset="0"/>
              </a:rPr>
              <a:t>NSF MRI: H</a:t>
            </a:r>
            <a:r>
              <a:rPr lang="en-US" sz="2000" b="1" baseline="-25000" dirty="0" smtClean="0">
                <a:latin typeface="Arial" pitchFamily="34" charset="0"/>
                <a:cs typeface="Arial" pitchFamily="34" charset="0"/>
              </a:rPr>
              <a:t>2</a:t>
            </a:r>
            <a:r>
              <a:rPr lang="en-US" sz="2000" b="1" dirty="0" smtClean="0">
                <a:latin typeface="Arial" pitchFamily="34" charset="0"/>
                <a:cs typeface="Arial" pitchFamily="34" charset="0"/>
              </a:rPr>
              <a:t> gas target</a:t>
            </a:r>
          </a:p>
          <a:p>
            <a:pPr marL="342900" indent="-342900">
              <a:spcAft>
                <a:spcPts val="400"/>
              </a:spcAft>
              <a:buFont typeface="Arial" panose="020B0604020202020204" pitchFamily="34" charset="0"/>
              <a:buChar char="•"/>
            </a:pPr>
            <a:r>
              <a:rPr lang="en-US" sz="2000" b="1" dirty="0" smtClean="0">
                <a:latin typeface="Arial" pitchFamily="34" charset="0"/>
                <a:cs typeface="Arial" pitchFamily="34" charset="0"/>
              </a:rPr>
              <a:t>DOE GEM tracking detectors </a:t>
            </a:r>
          </a:p>
          <a:p>
            <a:pPr marL="342900" indent="-342900">
              <a:buFont typeface="Arial" panose="020B0604020202020204" pitchFamily="34" charset="0"/>
              <a:buChar char="•"/>
            </a:pPr>
            <a:r>
              <a:rPr lang="en-US" sz="2000" b="1" dirty="0" smtClean="0">
                <a:latin typeface="Arial" pitchFamily="34" charset="0"/>
                <a:cs typeface="Arial" pitchFamily="34" charset="0"/>
              </a:rPr>
              <a:t>Successful run in summer 2016!</a:t>
            </a:r>
          </a:p>
        </p:txBody>
      </p:sp>
      <p:sp>
        <p:nvSpPr>
          <p:cNvPr id="20" name="TextBox 19"/>
          <p:cNvSpPr txBox="1"/>
          <p:nvPr/>
        </p:nvSpPr>
        <p:spPr>
          <a:xfrm>
            <a:off x="3654803" y="2157880"/>
            <a:ext cx="1831597" cy="400110"/>
          </a:xfrm>
          <a:prstGeom prst="rect">
            <a:avLst/>
          </a:prstGeom>
          <a:solidFill>
            <a:schemeClr val="bg1"/>
          </a:solidFill>
        </p:spPr>
        <p:txBody>
          <a:bodyPr wrap="square" rtlCol="0">
            <a:spAutoFit/>
          </a:bodyPr>
          <a:lstStyle/>
          <a:p>
            <a:r>
              <a:rPr lang="en-US" sz="2000" b="1" dirty="0" err="1" smtClean="0">
                <a:solidFill>
                  <a:srgbClr val="FF0000"/>
                </a:solidFill>
                <a:latin typeface="Arial" pitchFamily="34" charset="0"/>
                <a:cs typeface="Arial" pitchFamily="34" charset="0"/>
              </a:rPr>
              <a:t>PRad</a:t>
            </a:r>
            <a:r>
              <a:rPr lang="en-US" b="1" dirty="0" err="1" smtClean="0">
                <a:solidFill>
                  <a:srgbClr val="FF0000"/>
                </a:solidFill>
                <a:latin typeface="Arial" pitchFamily="34" charset="0"/>
                <a:cs typeface="Arial" pitchFamily="34" charset="0"/>
              </a:rPr>
              <a:t>@</a:t>
            </a:r>
            <a:r>
              <a:rPr lang="en-US" sz="2000" b="1" dirty="0" err="1" smtClean="0">
                <a:solidFill>
                  <a:srgbClr val="FF0000"/>
                </a:solidFill>
                <a:latin typeface="Arial" pitchFamily="34" charset="0"/>
                <a:cs typeface="Arial" pitchFamily="34" charset="0"/>
              </a:rPr>
              <a:t>JLab</a:t>
            </a:r>
            <a:r>
              <a:rPr lang="en-US" sz="2000" b="1" dirty="0" smtClean="0">
                <a:solidFill>
                  <a:srgbClr val="FF0000"/>
                </a:solidFill>
                <a:latin typeface="Arial" pitchFamily="34" charset="0"/>
                <a:cs typeface="Arial" pitchFamily="34" charset="0"/>
              </a:rPr>
              <a:t>:</a:t>
            </a:r>
          </a:p>
        </p:txBody>
      </p:sp>
    </p:spTree>
    <p:extLst>
      <p:ext uri="{BB962C8B-B14F-4D97-AF65-F5344CB8AC3E}">
        <p14:creationId xmlns:p14="http://schemas.microsoft.com/office/powerpoint/2010/main" val="122699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par>
                                <p:cTn id="11" presetID="10" presetClass="exit" presetSubtype="0" fill="hold" grpId="0" nodeType="withEffect">
                                  <p:stCondLst>
                                    <p:cond delay="0"/>
                                  </p:stCondLst>
                                  <p:childTnLst>
                                    <p:animEffect transition="out" filter="fade">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7" grpId="0" animBg="1"/>
      <p:bldP spid="20" grpId="0" animBg="1"/>
    </p:bldLst>
  </p:timing>
</p:sld>
</file>

<file path=ppt/theme/theme1.xml><?xml version="1.0" encoding="utf-8"?>
<a:theme xmlns:a="http://schemas.openxmlformats.org/drawingml/2006/main" name="JLab_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5" id="{26C26031-065E-FD4A-A754-D25CB1B4CED2}" vid="{3EBB1A7F-D3DD-604E-8741-1884666B38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JLab_presentation</Template>
  <TotalTime>11961</TotalTime>
  <Words>1587</Words>
  <Application>Microsoft Office PowerPoint</Application>
  <PresentationFormat>Overhead</PresentationFormat>
  <Paragraphs>309</Paragraphs>
  <Slides>31</Slides>
  <Notes>8</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JLab_presentation</vt:lpstr>
      <vt:lpstr>PowerPoint Presentation</vt:lpstr>
      <vt:lpstr>Outline</vt:lpstr>
      <vt:lpstr>World Record High Polarization Photocathode</vt:lpstr>
      <vt:lpstr> GlueX in Hall D</vt:lpstr>
      <vt:lpstr>PowerPoint Presentation</vt:lpstr>
      <vt:lpstr>PowerPoint Presentation</vt:lpstr>
      <vt:lpstr>Heavy Photon Search</vt:lpstr>
      <vt:lpstr>PowerPoint Presentation</vt:lpstr>
      <vt:lpstr>Solving the Proton Radius Puzzle</vt:lpstr>
      <vt:lpstr>PAC44</vt:lpstr>
      <vt:lpstr>PAC44 Approvals</vt:lpstr>
      <vt:lpstr>PAC44 Results</vt:lpstr>
      <vt:lpstr>12 GeV Approved Experiments by Physics Topics</vt:lpstr>
      <vt:lpstr>12 GeV Approved Experiments by PAC Days </vt:lpstr>
      <vt:lpstr>Jeopardy</vt:lpstr>
      <vt:lpstr>PAC45</vt:lpstr>
      <vt:lpstr>Software Review</vt:lpstr>
      <vt:lpstr>Charge</vt:lpstr>
      <vt:lpstr>2015 NSAC Long Range Plan</vt:lpstr>
      <vt:lpstr>Future Projects</vt:lpstr>
      <vt:lpstr>Electron Ion Collider</vt:lpstr>
      <vt:lpstr>PowerPoint Presentation</vt:lpstr>
      <vt:lpstr>EIC Developments</vt:lpstr>
      <vt:lpstr>EIC R&amp;D Panel Membership</vt:lpstr>
      <vt:lpstr>Charge to Panel</vt:lpstr>
      <vt:lpstr>PowerPoint Presentation</vt:lpstr>
      <vt:lpstr>NAS Panel Membership</vt:lpstr>
      <vt:lpstr>The Charge to the NAS Reviewers:</vt:lpstr>
      <vt:lpstr>The Charge (continued…):</vt:lpstr>
      <vt:lpstr>Summary and Outlook</vt:lpstr>
      <vt:lpstr>JLab: A Laboratory for Nuclear Science</vt:lpstr>
    </vt:vector>
  </TitlesOfParts>
  <Company>Jefferson Science Associates,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stewartm</dc:creator>
  <cp:lastModifiedBy>Robert McKeown</cp:lastModifiedBy>
  <cp:revision>57</cp:revision>
  <cp:lastPrinted>2016-10-31T21:04:48Z</cp:lastPrinted>
  <dcterms:created xsi:type="dcterms:W3CDTF">2016-10-03T15:46:18Z</dcterms:created>
  <dcterms:modified xsi:type="dcterms:W3CDTF">2017-01-10T13:14:46Z</dcterms:modified>
</cp:coreProperties>
</file>