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handoutMasterIdLst>
    <p:handoutMasterId r:id="rId16"/>
  </p:handoutMasterIdLst>
  <p:sldIdLst>
    <p:sldId id="258" r:id="rId3"/>
    <p:sldId id="481" r:id="rId4"/>
    <p:sldId id="463" r:id="rId5"/>
    <p:sldId id="484" r:id="rId6"/>
    <p:sldId id="473" r:id="rId7"/>
    <p:sldId id="474" r:id="rId8"/>
    <p:sldId id="482" r:id="rId9"/>
    <p:sldId id="454" r:id="rId10"/>
    <p:sldId id="372" r:id="rId11"/>
    <p:sldId id="354" r:id="rId12"/>
    <p:sldId id="478" r:id="rId13"/>
    <p:sldId id="483" r:id="rId14"/>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5" d="100"/>
          <a:sy n="75" d="100"/>
        </p:scale>
        <p:origin x="-13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256" y="-48"/>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32513123359699"/>
          <c:y val="2.5000000000000001E-2"/>
          <c:w val="0.85967479674796698"/>
          <c:h val="0.90358048993875795"/>
        </c:manualLayout>
      </c:layout>
      <c:lineChart>
        <c:grouping val="standard"/>
        <c:varyColors val="0"/>
        <c:ser>
          <c:idx val="0"/>
          <c:order val="0"/>
          <c:tx>
            <c:strRef>
              <c:f>Sheet1!$B$1</c:f>
              <c:strCache>
                <c:ptCount val="1"/>
                <c:pt idx="0">
                  <c:v>Total Recordable Case Rate</c:v>
                </c:pt>
              </c:strCache>
            </c:strRef>
          </c:tx>
          <c:spPr>
            <a:ln>
              <a:solidFill>
                <a:srgbClr val="0070C0"/>
              </a:solidFill>
            </a:ln>
          </c:spPr>
          <c:marker>
            <c:symbol val="none"/>
          </c:marker>
          <c:cat>
            <c:strRef>
              <c:f>Sheet1!$A$2:$A$9</c:f>
              <c:strCache>
                <c:ptCount val="8"/>
                <c:pt idx="0">
                  <c:v>2010</c:v>
                </c:pt>
                <c:pt idx="1">
                  <c:v>2011</c:v>
                </c:pt>
                <c:pt idx="2">
                  <c:v>2012</c:v>
                </c:pt>
                <c:pt idx="3">
                  <c:v>2013</c:v>
                </c:pt>
                <c:pt idx="4">
                  <c:v>2014</c:v>
                </c:pt>
                <c:pt idx="5">
                  <c:v>2015</c:v>
                </c:pt>
                <c:pt idx="6">
                  <c:v>2016</c:v>
                </c:pt>
                <c:pt idx="7">
                  <c:v>2017 (thru Nov.)</c:v>
                </c:pt>
              </c:strCache>
            </c:strRef>
          </c:cat>
          <c:val>
            <c:numRef>
              <c:f>Sheet1!$B$2:$B$9</c:f>
              <c:numCache>
                <c:formatCode>General</c:formatCode>
                <c:ptCount val="8"/>
                <c:pt idx="0">
                  <c:v>0.96</c:v>
                </c:pt>
                <c:pt idx="1">
                  <c:v>0.84</c:v>
                </c:pt>
                <c:pt idx="2">
                  <c:v>1.3</c:v>
                </c:pt>
                <c:pt idx="3">
                  <c:v>0.95</c:v>
                </c:pt>
                <c:pt idx="4">
                  <c:v>0.38</c:v>
                </c:pt>
                <c:pt idx="5">
                  <c:v>0.32</c:v>
                </c:pt>
                <c:pt idx="6">
                  <c:v>0.74</c:v>
                </c:pt>
                <c:pt idx="7" formatCode="0.0">
                  <c:v>0</c:v>
                </c:pt>
              </c:numCache>
            </c:numRef>
          </c:val>
          <c:smooth val="0"/>
        </c:ser>
        <c:ser>
          <c:idx val="1"/>
          <c:order val="1"/>
          <c:tx>
            <c:strRef>
              <c:f>Sheet1!$C$1</c:f>
              <c:strCache>
                <c:ptCount val="1"/>
                <c:pt idx="0">
                  <c:v>Days Away, Restricted or Transferred Case Rate</c:v>
                </c:pt>
              </c:strCache>
            </c:strRef>
          </c:tx>
          <c:spPr>
            <a:ln>
              <a:solidFill>
                <a:srgbClr val="FF0000"/>
              </a:solidFill>
            </a:ln>
          </c:spPr>
          <c:marker>
            <c:symbol val="none"/>
          </c:marker>
          <c:cat>
            <c:strRef>
              <c:f>Sheet1!$A$2:$A$9</c:f>
              <c:strCache>
                <c:ptCount val="8"/>
                <c:pt idx="0">
                  <c:v>2010</c:v>
                </c:pt>
                <c:pt idx="1">
                  <c:v>2011</c:v>
                </c:pt>
                <c:pt idx="2">
                  <c:v>2012</c:v>
                </c:pt>
                <c:pt idx="3">
                  <c:v>2013</c:v>
                </c:pt>
                <c:pt idx="4">
                  <c:v>2014</c:v>
                </c:pt>
                <c:pt idx="5">
                  <c:v>2015</c:v>
                </c:pt>
                <c:pt idx="6">
                  <c:v>2016</c:v>
                </c:pt>
                <c:pt idx="7">
                  <c:v>2017 (thru Nov.)</c:v>
                </c:pt>
              </c:strCache>
            </c:strRef>
          </c:cat>
          <c:val>
            <c:numRef>
              <c:f>Sheet1!$C$2:$C$9</c:f>
              <c:numCache>
                <c:formatCode>General</c:formatCode>
                <c:ptCount val="8"/>
                <c:pt idx="0">
                  <c:v>0.43</c:v>
                </c:pt>
                <c:pt idx="1">
                  <c:v>0.27</c:v>
                </c:pt>
                <c:pt idx="2">
                  <c:v>0.69</c:v>
                </c:pt>
                <c:pt idx="3">
                  <c:v>0.74</c:v>
                </c:pt>
                <c:pt idx="4">
                  <c:v>0.38</c:v>
                </c:pt>
                <c:pt idx="5">
                  <c:v>0.16</c:v>
                </c:pt>
                <c:pt idx="6">
                  <c:v>0.49</c:v>
                </c:pt>
                <c:pt idx="7" formatCode="0.0">
                  <c:v>0</c:v>
                </c:pt>
              </c:numCache>
            </c:numRef>
          </c:val>
          <c:smooth val="0"/>
        </c:ser>
        <c:dLbls>
          <c:showLegendKey val="0"/>
          <c:showVal val="0"/>
          <c:showCatName val="0"/>
          <c:showSerName val="0"/>
          <c:showPercent val="0"/>
          <c:showBubbleSize val="0"/>
        </c:dLbls>
        <c:marker val="1"/>
        <c:smooth val="0"/>
        <c:axId val="100775808"/>
        <c:axId val="100777344"/>
      </c:lineChart>
      <c:catAx>
        <c:axId val="100775808"/>
        <c:scaling>
          <c:orientation val="minMax"/>
        </c:scaling>
        <c:delete val="0"/>
        <c:axPos val="b"/>
        <c:numFmt formatCode="General" sourceLinked="1"/>
        <c:majorTickMark val="out"/>
        <c:minorTickMark val="none"/>
        <c:tickLblPos val="nextTo"/>
        <c:txPr>
          <a:bodyPr/>
          <a:lstStyle/>
          <a:p>
            <a:pPr>
              <a:defRPr sz="1600" b="1">
                <a:latin typeface="Arial" pitchFamily="34" charset="0"/>
                <a:cs typeface="Arial" pitchFamily="34" charset="0"/>
              </a:defRPr>
            </a:pPr>
            <a:endParaRPr lang="en-US"/>
          </a:p>
        </c:txPr>
        <c:crossAx val="100777344"/>
        <c:crosses val="autoZero"/>
        <c:auto val="1"/>
        <c:lblAlgn val="ctr"/>
        <c:lblOffset val="100"/>
        <c:noMultiLvlLbl val="0"/>
      </c:catAx>
      <c:valAx>
        <c:axId val="100777344"/>
        <c:scaling>
          <c:orientation val="minMax"/>
          <c:max val="6"/>
        </c:scaling>
        <c:delete val="0"/>
        <c:axPos val="l"/>
        <c:majorGridlines/>
        <c:title>
          <c:tx>
            <c:rich>
              <a:bodyPr rot="-5400000" vert="horz"/>
              <a:lstStyle/>
              <a:p>
                <a:pPr>
                  <a:defRPr>
                    <a:latin typeface="Arial" pitchFamily="34" charset="0"/>
                    <a:cs typeface="Arial" pitchFamily="34" charset="0"/>
                  </a:defRPr>
                </a:pPr>
                <a:r>
                  <a:rPr lang="en-US" dirty="0" smtClean="0">
                    <a:latin typeface="Arial" pitchFamily="34" charset="0"/>
                    <a:cs typeface="Arial" pitchFamily="34" charset="0"/>
                  </a:rPr>
                  <a:t># Cases/200,000 Hours Worked</a:t>
                </a:r>
                <a:endParaRPr lang="en-US" dirty="0">
                  <a:latin typeface="Arial" pitchFamily="34" charset="0"/>
                  <a:cs typeface="Arial" pitchFamily="34" charset="0"/>
                </a:endParaRPr>
              </a:p>
            </c:rich>
          </c:tx>
          <c:layout/>
          <c:overlay val="0"/>
        </c:title>
        <c:numFmt formatCode="General" sourceLinked="1"/>
        <c:majorTickMark val="out"/>
        <c:minorTickMark val="none"/>
        <c:tickLblPos val="nextTo"/>
        <c:txPr>
          <a:bodyPr/>
          <a:lstStyle/>
          <a:p>
            <a:pPr>
              <a:defRPr b="1">
                <a:latin typeface="Arial" pitchFamily="34" charset="0"/>
                <a:cs typeface="Arial" pitchFamily="34" charset="0"/>
              </a:defRPr>
            </a:pPr>
            <a:endParaRPr lang="en-US"/>
          </a:p>
        </c:txPr>
        <c:crossAx val="100775808"/>
        <c:crosses val="autoZero"/>
        <c:crossBetween val="between"/>
      </c:valAx>
    </c:plotArea>
    <c:legend>
      <c:legendPos val="r"/>
      <c:legendEntry>
        <c:idx val="0"/>
        <c:txPr>
          <a:bodyPr/>
          <a:lstStyle/>
          <a:p>
            <a:pPr>
              <a:defRPr sz="1400" b="1">
                <a:latin typeface="Arial" pitchFamily="34" charset="0"/>
                <a:cs typeface="Arial" pitchFamily="34" charset="0"/>
              </a:defRPr>
            </a:pPr>
            <a:endParaRPr lang="en-US"/>
          </a:p>
        </c:txPr>
      </c:legendEntry>
      <c:legendEntry>
        <c:idx val="1"/>
        <c:txPr>
          <a:bodyPr/>
          <a:lstStyle/>
          <a:p>
            <a:pPr>
              <a:defRPr sz="1400" b="1">
                <a:latin typeface="Arial" pitchFamily="34" charset="0"/>
                <a:cs typeface="Arial" pitchFamily="34" charset="0"/>
              </a:defRPr>
            </a:pPr>
            <a:endParaRPr lang="en-US"/>
          </a:p>
        </c:txPr>
      </c:legendEntry>
      <c:layout>
        <c:manualLayout>
          <c:xMode val="edge"/>
          <c:yMode val="edge"/>
          <c:x val="0.66627691355653695"/>
          <c:y val="0.39100612423447101"/>
          <c:w val="0.301202761240211"/>
          <c:h val="0.198677456984544"/>
        </c:manualLayout>
      </c:layout>
      <c:overlay val="0"/>
      <c:txPr>
        <a:bodyPr/>
        <a:lstStyle/>
        <a:p>
          <a:pPr>
            <a:defRPr sz="14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0.14634</cdr:x>
      <cdr:y>0.63889</cdr:y>
    </cdr:from>
    <cdr:to>
      <cdr:x>0.24634</cdr:x>
      <cdr:y>0.69603</cdr:y>
    </cdr:to>
    <cdr:sp macro="" textlink="">
      <cdr:nvSpPr>
        <cdr:cNvPr id="6" name="TextBox 5"/>
        <cdr:cNvSpPr txBox="1"/>
      </cdr:nvSpPr>
      <cdr:spPr>
        <a:xfrm xmlns:a="http://schemas.openxmlformats.org/drawingml/2006/main">
          <a:off x="1371600" y="3505200"/>
          <a:ext cx="937260" cy="313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latin typeface="Arial" pitchFamily="34" charset="0"/>
              <a:cs typeface="Arial" pitchFamily="34" charset="0"/>
            </a:rPr>
            <a:t>DART Goal</a:t>
          </a:r>
          <a:endParaRPr lang="en-US" sz="1200" b="1" dirty="0">
            <a:latin typeface="Arial" pitchFamily="34" charset="0"/>
            <a:cs typeface="Arial" pitchFamily="34" charset="0"/>
          </a:endParaRPr>
        </a:p>
      </cdr:txBody>
    </cdr:sp>
  </cdr:relSizeAnchor>
  <cdr:relSizeAnchor xmlns:cdr="http://schemas.openxmlformats.org/drawingml/2006/chartDrawing">
    <cdr:from>
      <cdr:x>0.15447</cdr:x>
      <cdr:y>0.69444</cdr:y>
    </cdr:from>
    <cdr:to>
      <cdr:x>0.17113</cdr:x>
      <cdr:y>0.85437</cdr:y>
    </cdr:to>
    <cdr:sp macro="" textlink="">
      <cdr:nvSpPr>
        <cdr:cNvPr id="8" name="Straight Arrow Connector 7"/>
        <cdr:cNvSpPr/>
      </cdr:nvSpPr>
      <cdr:spPr bwMode="auto">
        <a:xfrm xmlns:a="http://schemas.openxmlformats.org/drawingml/2006/main" rot="5400000">
          <a:off x="1087154" y="4170646"/>
          <a:ext cx="877440" cy="156148"/>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0.28455</cdr:x>
      <cdr:y>0.625</cdr:y>
    </cdr:from>
    <cdr:to>
      <cdr:x>0.38455</cdr:x>
      <cdr:y>0.68214</cdr:y>
    </cdr:to>
    <cdr:sp macro="" textlink="">
      <cdr:nvSpPr>
        <cdr:cNvPr id="9" name="TextBox 8"/>
        <cdr:cNvSpPr txBox="1"/>
      </cdr:nvSpPr>
      <cdr:spPr>
        <a:xfrm xmlns:a="http://schemas.openxmlformats.org/drawingml/2006/main">
          <a:off x="2667000" y="3429000"/>
          <a:ext cx="937260" cy="313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latin typeface="Arial" pitchFamily="34" charset="0"/>
              <a:cs typeface="Arial" pitchFamily="34" charset="0"/>
            </a:rPr>
            <a:t>TRC Goal</a:t>
          </a:r>
          <a:endParaRPr lang="en-US" sz="1200" b="1" dirty="0">
            <a:latin typeface="Arial" pitchFamily="34" charset="0"/>
            <a:cs typeface="Arial" pitchFamily="34" charset="0"/>
          </a:endParaRPr>
        </a:p>
      </cdr:txBody>
    </cdr:sp>
  </cdr:relSizeAnchor>
  <cdr:relSizeAnchor xmlns:cdr="http://schemas.openxmlformats.org/drawingml/2006/chartDrawing">
    <cdr:from>
      <cdr:x>0.23577</cdr:x>
      <cdr:y>0.68056</cdr:y>
    </cdr:from>
    <cdr:to>
      <cdr:x>0.30894</cdr:x>
      <cdr:y>0.80556</cdr:y>
    </cdr:to>
    <cdr:sp macro="" textlink="">
      <cdr:nvSpPr>
        <cdr:cNvPr id="10" name="Straight Arrow Connector 9"/>
        <cdr:cNvSpPr/>
      </cdr:nvSpPr>
      <cdr:spPr bwMode="auto">
        <a:xfrm xmlns:a="http://schemas.openxmlformats.org/drawingml/2006/main" rot="5400000">
          <a:off x="2209796" y="3733827"/>
          <a:ext cx="685778" cy="685772"/>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0.1859</cdr:x>
      <cdr:y>0.25327</cdr:y>
    </cdr:from>
    <cdr:to>
      <cdr:x>0.28346</cdr:x>
      <cdr:y>0.41993</cdr:y>
    </cdr:to>
    <cdr:sp macro="" textlink="">
      <cdr:nvSpPr>
        <cdr:cNvPr id="2" name="TextBox 1"/>
        <cdr:cNvSpPr txBox="1"/>
      </cdr:nvSpPr>
      <cdr:spPr>
        <a:xfrm xmlns:a="http://schemas.openxmlformats.org/drawingml/2006/main">
          <a:off x="1742355" y="13895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0.12758</cdr:x>
      <cdr:y>0.19584</cdr:y>
    </cdr:from>
    <cdr:to>
      <cdr:x>0.67698</cdr:x>
      <cdr:y>0.3247</cdr:y>
    </cdr:to>
    <cdr:sp macro="" textlink="">
      <cdr:nvSpPr>
        <cdr:cNvPr id="3" name="TextBox 2"/>
        <cdr:cNvSpPr txBox="1"/>
      </cdr:nvSpPr>
      <cdr:spPr>
        <a:xfrm xmlns:a="http://schemas.openxmlformats.org/drawingml/2006/main">
          <a:off x="1195773" y="1074484"/>
          <a:ext cx="5149318" cy="706931"/>
        </a:xfrm>
        <a:prstGeom xmlns:a="http://schemas.openxmlformats.org/drawingml/2006/main" prst="rect">
          <a:avLst/>
        </a:prstGeom>
        <a:solidFill xmlns:a="http://schemas.openxmlformats.org/drawingml/2006/main">
          <a:schemeClr val="bg1"/>
        </a:solidFill>
        <a:effectLst xmlns:a="http://schemas.openxmlformats.org/drawingml/2006/main">
          <a:outerShdw blurRad="50800" dist="38100" dir="8100000" algn="tr" rotWithShape="0">
            <a:prstClr val="black">
              <a:alpha val="40000"/>
            </a:prstClr>
          </a:outerShdw>
        </a:effectLst>
      </cdr:spPr>
      <cdr:txBody>
        <a:bodyPr xmlns:a="http://schemas.openxmlformats.org/drawingml/2006/main" vertOverflow="clip" wrap="none" rtlCol="0"/>
        <a:lstStyle xmlns:a="http://schemas.openxmlformats.org/drawingml/2006/main"/>
        <a:p xmlns:a="http://schemas.openxmlformats.org/drawingml/2006/main">
          <a:r>
            <a:rPr lang="en-US" sz="1800" b="1" dirty="0" smtClean="0">
              <a:solidFill>
                <a:srgbClr val="C00000"/>
              </a:solidFill>
            </a:rPr>
            <a:t>Unfortunately December/January not so good: </a:t>
          </a:r>
        </a:p>
        <a:p xmlns:a="http://schemas.openxmlformats.org/drawingml/2006/main">
          <a:r>
            <a:rPr lang="en-US" sz="1800" b="1" dirty="0" smtClean="0">
              <a:solidFill>
                <a:srgbClr val="C00000"/>
              </a:solidFill>
            </a:rPr>
            <a:t>Continued care and attention is essential.</a:t>
          </a:r>
          <a:endParaRPr lang="en-US" sz="18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5413" y="0"/>
            <a:ext cx="3009900" cy="460376"/>
          </a:xfrm>
          <a:prstGeom prst="rect">
            <a:avLst/>
          </a:prstGeom>
        </p:spPr>
        <p:txBody>
          <a:bodyPr vert="horz" lIns="91440" tIns="45720" rIns="91440" bIns="45720" rtlCol="0"/>
          <a:lstStyle>
            <a:lvl1pPr algn="r">
              <a:defRPr sz="1200"/>
            </a:lvl1pPr>
          </a:lstStyle>
          <a:p>
            <a:fld id="{772D9445-4386-48FB-AB42-71714C62854B}" type="datetimeFigureOut">
              <a:rPr lang="en-US" smtClean="0"/>
              <a:t>1/10/2017</a:t>
            </a:fld>
            <a:endParaRPr lang="en-US" dirty="0"/>
          </a:p>
        </p:txBody>
      </p:sp>
      <p:sp>
        <p:nvSpPr>
          <p:cNvPr id="4" name="Footer Placeholder 3"/>
          <p:cNvSpPr>
            <a:spLocks noGrp="1"/>
          </p:cNvSpPr>
          <p:nvPr>
            <p:ph type="ftr" sz="quarter" idx="2"/>
          </p:nvPr>
        </p:nvSpPr>
        <p:spPr>
          <a:xfrm>
            <a:off x="0" y="8758239"/>
            <a:ext cx="3009900" cy="46037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5413" y="8758239"/>
            <a:ext cx="3009900" cy="460376"/>
          </a:xfrm>
          <a:prstGeom prst="rect">
            <a:avLst/>
          </a:prstGeom>
        </p:spPr>
        <p:txBody>
          <a:bodyPr vert="horz" lIns="91440" tIns="45720" rIns="91440" bIns="45720" rtlCol="0" anchor="b"/>
          <a:lstStyle>
            <a:lvl1pPr algn="r">
              <a:defRPr sz="1200"/>
            </a:lvl1pPr>
          </a:lstStyle>
          <a:p>
            <a:fld id="{0B282D1C-AF26-4BF4-A6D1-963447BFDA27}" type="slidenum">
              <a:rPr lang="en-US" smtClean="0"/>
              <a:t>‹#›</a:t>
            </a:fld>
            <a:endParaRPr lang="en-US" dirty="0"/>
          </a:p>
        </p:txBody>
      </p:sp>
    </p:spTree>
    <p:extLst>
      <p:ext uri="{BB962C8B-B14F-4D97-AF65-F5344CB8AC3E}">
        <p14:creationId xmlns:p14="http://schemas.microsoft.com/office/powerpoint/2010/main" val="4293282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70" y="1"/>
            <a:ext cx="3010323" cy="461010"/>
          </a:xfrm>
          <a:prstGeom prst="rect">
            <a:avLst/>
          </a:prstGeom>
        </p:spPr>
        <p:txBody>
          <a:bodyPr vert="horz" lIns="92382" tIns="46191" rIns="92382" bIns="46191" rtlCol="0"/>
          <a:lstStyle>
            <a:lvl1pPr algn="r">
              <a:defRPr sz="1200"/>
            </a:lvl1pPr>
          </a:lstStyle>
          <a:p>
            <a:fld id="{9EE1124A-8259-2F43-AA9E-1AB80762BA4E}" type="datetimeFigureOut">
              <a:rPr lang="en-US" smtClean="0"/>
              <a:pPr/>
              <a:t>1/10/2017</a:t>
            </a:fld>
            <a:endParaRPr lang="en-US" dirty="0"/>
          </a:p>
        </p:txBody>
      </p:sp>
      <p:sp>
        <p:nvSpPr>
          <p:cNvPr id="4" name="Slide Image Placeholder 3"/>
          <p:cNvSpPr>
            <a:spLocks noGrp="1" noRot="1" noChangeAspect="1"/>
          </p:cNvSpPr>
          <p:nvPr>
            <p:ph type="sldImg" idx="2"/>
          </p:nvPr>
        </p:nvSpPr>
        <p:spPr>
          <a:xfrm>
            <a:off x="1168400" y="693738"/>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2382" tIns="46191" rIns="92382" bIns="46191" rtlCol="0" anchor="b"/>
          <a:lstStyle>
            <a:lvl1pPr algn="r">
              <a:defRPr sz="1200"/>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dirty="0"/>
          </a:p>
        </p:txBody>
      </p:sp>
    </p:spTree>
    <p:extLst>
      <p:ext uri="{BB962C8B-B14F-4D97-AF65-F5344CB8AC3E}">
        <p14:creationId xmlns:p14="http://schemas.microsoft.com/office/powerpoint/2010/main" val="379323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09CCE-D96A-474A-AB30-60268BC5A8F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2460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5</a:t>
            </a:fld>
            <a:endParaRPr lang="en-US" dirty="0"/>
          </a:p>
        </p:txBody>
      </p:sp>
    </p:spTree>
    <p:extLst>
      <p:ext uri="{BB962C8B-B14F-4D97-AF65-F5344CB8AC3E}">
        <p14:creationId xmlns:p14="http://schemas.microsoft.com/office/powerpoint/2010/main" val="189948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DF9A8-A8E8-41EA-B260-D01AD0AE4FE4}" type="slidenum">
              <a:rPr lang="en-US" smtClean="0"/>
              <a:pPr/>
              <a:t>8</a:t>
            </a:fld>
            <a:endParaRPr lang="en-US" dirty="0"/>
          </a:p>
        </p:txBody>
      </p:sp>
    </p:spTree>
    <p:extLst>
      <p:ext uri="{BB962C8B-B14F-4D97-AF65-F5344CB8AC3E}">
        <p14:creationId xmlns:p14="http://schemas.microsoft.com/office/powerpoint/2010/main" val="380613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9</a:t>
            </a:fld>
            <a:endParaRPr lang="en-US" dirty="0"/>
          </a:p>
        </p:txBody>
      </p:sp>
    </p:spTree>
    <p:extLst>
      <p:ext uri="{BB962C8B-B14F-4D97-AF65-F5344CB8AC3E}">
        <p14:creationId xmlns:p14="http://schemas.microsoft.com/office/powerpoint/2010/main" val="6628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10</a:t>
            </a:fld>
            <a:endParaRPr lang="en-US" dirty="0"/>
          </a:p>
        </p:txBody>
      </p:sp>
    </p:spTree>
    <p:extLst>
      <p:ext uri="{BB962C8B-B14F-4D97-AF65-F5344CB8AC3E}">
        <p14:creationId xmlns:p14="http://schemas.microsoft.com/office/powerpoint/2010/main" val="21077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12</a:t>
            </a:fld>
            <a:endParaRPr lang="en-US"/>
          </a:p>
        </p:txBody>
      </p:sp>
    </p:spTree>
    <p:extLst>
      <p:ext uri="{BB962C8B-B14F-4D97-AF65-F5344CB8AC3E}">
        <p14:creationId xmlns:p14="http://schemas.microsoft.com/office/powerpoint/2010/main" val="100575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Rectangle 11"/>
          <p:cNvSpPr/>
          <p:nvPr userDrawn="1"/>
        </p:nvSpPr>
        <p:spPr>
          <a:xfrm>
            <a:off x="0" y="6437376"/>
            <a:ext cx="9143999" cy="420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1/10/2017</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94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6"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2017</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r>
              <a:rPr lang="en-US" dirty="0" smtClean="0">
                <a:solidFill>
                  <a:prstClr val="white"/>
                </a:solidFill>
              </a:rPr>
              <a:t>5/5/2016</a:t>
            </a:r>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2282825"/>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3600" b="1" dirty="0" smtClean="0">
                <a:latin typeface="Arial" panose="020B0604020202020204" pitchFamily="34" charset="0"/>
                <a:cs typeface="Arial" panose="020B0604020202020204" pitchFamily="34" charset="0"/>
              </a:rPr>
              <a:t>User’s Group Board of Directors</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Jefferson Lab Comments</a:t>
            </a:r>
            <a:endParaRPr lang="en-US" sz="3600" b="1" dirty="0">
              <a:latin typeface="Arial" panose="020B0604020202020204" pitchFamily="34" charset="0"/>
              <a:cs typeface="Arial" panose="020B0604020202020204" pitchFamily="34" charset="0"/>
            </a:endParaRPr>
          </a:p>
        </p:txBody>
      </p:sp>
      <p:sp>
        <p:nvSpPr>
          <p:cNvPr id="8" name="Subtitle 2"/>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inion Pro"/>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inion Pro"/>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inion Pro"/>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inion Pro"/>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inion Pro"/>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solidFill>
                  <a:schemeClr val="tx1"/>
                </a:solidFill>
                <a:latin typeface="Arial" panose="020B0604020202020204" pitchFamily="34" charset="0"/>
                <a:cs typeface="Arial" panose="020B0604020202020204" pitchFamily="34" charset="0"/>
              </a:rPr>
              <a:t>January </a:t>
            </a:r>
            <a:r>
              <a:rPr lang="en-US" sz="2400" dirty="0" smtClean="0">
                <a:solidFill>
                  <a:schemeClr val="tx1"/>
                </a:solidFill>
                <a:latin typeface="Arial" panose="020B0604020202020204" pitchFamily="34" charset="0"/>
                <a:cs typeface="Arial" panose="020B0604020202020204" pitchFamily="34" charset="0"/>
              </a:rPr>
              <a:t>10, </a:t>
            </a:r>
            <a:r>
              <a:rPr lang="en-US" sz="2400" dirty="0" smtClean="0">
                <a:solidFill>
                  <a:schemeClr val="tx1"/>
                </a:solidFill>
                <a:latin typeface="Arial" panose="020B0604020202020204" pitchFamily="34" charset="0"/>
                <a:cs typeface="Arial" panose="020B0604020202020204" pitchFamily="34" charset="0"/>
              </a:rPr>
              <a:t>2017</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873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Spares/discards follow</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01398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News</a:t>
            </a:r>
            <a:endParaRPr lang="en-US" dirty="0"/>
          </a:p>
        </p:txBody>
      </p:sp>
      <p:sp>
        <p:nvSpPr>
          <p:cNvPr id="3" name="Content Placeholder 2"/>
          <p:cNvSpPr txBox="1">
            <a:spLocks/>
          </p:cNvSpPr>
          <p:nvPr/>
        </p:nvSpPr>
        <p:spPr>
          <a:xfrm>
            <a:off x="326568" y="931074"/>
            <a:ext cx="8358074" cy="4835245"/>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r>
              <a:rPr lang="en-US" dirty="0" smtClean="0"/>
              <a:t>Multifactor Authentication – Planning to finish by Feb 28, 2017</a:t>
            </a:r>
          </a:p>
          <a:p>
            <a:pPr marL="914400" lvl="1" indent="-336550"/>
            <a:r>
              <a:rPr lang="en-US" dirty="0" smtClean="0"/>
              <a:t>Deployment for JLab system administrators was completed on Sept 29  (DOE priority) </a:t>
            </a:r>
          </a:p>
          <a:p>
            <a:pPr marL="914400" lvl="1" indent="-336550"/>
            <a:r>
              <a:rPr lang="en-US" dirty="0" smtClean="0"/>
              <a:t>Central computing will be split during Christmas Shutdown to separate Open Science functions from standard user requirement </a:t>
            </a:r>
          </a:p>
          <a:p>
            <a:pPr marL="914400" lvl="1" indent="-336550"/>
            <a:r>
              <a:rPr lang="en-US" dirty="0" smtClean="0"/>
              <a:t>User feedback on implementation details was very useful.</a:t>
            </a:r>
          </a:p>
          <a:p>
            <a:pPr marL="914400" lvl="1" indent="-336550"/>
            <a:r>
              <a:rPr lang="en-US" dirty="0" smtClean="0"/>
              <a:t>Most Lab </a:t>
            </a:r>
            <a:r>
              <a:rPr lang="en-US" dirty="0"/>
              <a:t>employees will have to comply with </a:t>
            </a:r>
            <a:r>
              <a:rPr lang="en-US" dirty="0" smtClean="0"/>
              <a:t>MFA</a:t>
            </a:r>
          </a:p>
          <a:p>
            <a:pPr marL="1196975" lvl="2"/>
            <a:r>
              <a:rPr lang="en-US" dirty="0" smtClean="0"/>
              <a:t>Are planning a group by group deployment</a:t>
            </a:r>
          </a:p>
          <a:p>
            <a:pPr marL="1196975" lvl="2"/>
            <a:r>
              <a:rPr lang="en-US" dirty="0" smtClean="0"/>
              <a:t>Detailed plan available in December</a:t>
            </a:r>
          </a:p>
          <a:p>
            <a:pPr marL="457200" indent="-457200"/>
            <a:r>
              <a:rPr lang="en-US" dirty="0" smtClean="0"/>
              <a:t>SSL Decryption</a:t>
            </a:r>
          </a:p>
          <a:p>
            <a:pPr marL="914400" lvl="1" indent="-336550"/>
            <a:r>
              <a:rPr lang="en-US" dirty="0" smtClean="0"/>
              <a:t>Most web traffic is now encrypted providing avenue of attack outside of existing scanning techniques.</a:t>
            </a:r>
          </a:p>
          <a:p>
            <a:pPr marL="914400" lvl="1" indent="-336550"/>
            <a:r>
              <a:rPr lang="en-US" dirty="0" smtClean="0"/>
              <a:t>Using advanced features on the firewall to provide scans—working well</a:t>
            </a:r>
          </a:p>
          <a:p>
            <a:pPr marL="914400" lvl="1" indent="-336550"/>
            <a:r>
              <a:rPr lang="en-US" dirty="0" smtClean="0"/>
              <a:t>Open to exemptions for file sharing services, banks</a:t>
            </a:r>
            <a:r>
              <a:rPr lang="is-IS" dirty="0" smtClean="0"/>
              <a:t>…  </a:t>
            </a:r>
            <a:endParaRPr lang="en-US" dirty="0" smtClean="0"/>
          </a:p>
          <a:p>
            <a:pPr marL="914400" lvl="1" indent="-336550"/>
            <a:r>
              <a:rPr lang="en-US" dirty="0" smtClean="0"/>
              <a:t>please let us know if you are having problems</a:t>
            </a:r>
          </a:p>
        </p:txBody>
      </p:sp>
    </p:spTree>
    <p:extLst>
      <p:ext uri="{BB962C8B-B14F-4D97-AF65-F5344CB8AC3E}">
        <p14:creationId xmlns:p14="http://schemas.microsoft.com/office/powerpoint/2010/main" val="3928302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758"/>
            <a:ext cx="9144000" cy="693797"/>
          </a:xfrm>
        </p:spPr>
        <p:txBody>
          <a:bodyPr/>
          <a:lstStyle/>
          <a:p>
            <a:r>
              <a:rPr lang="en-US" sz="3200" dirty="0" smtClean="0"/>
              <a:t>JSA PEMP Grade Summary FY07</a:t>
            </a:r>
            <a:r>
              <a:rPr lang="en-US" sz="3200" dirty="0" smtClean="0">
                <a:solidFill>
                  <a:srgbClr val="C00000"/>
                </a:solidFill>
              </a:rPr>
              <a:t> </a:t>
            </a:r>
            <a:r>
              <a:rPr lang="en-US" sz="3200" dirty="0" smtClean="0">
                <a:solidFill>
                  <a:srgbClr val="000000"/>
                </a:solidFill>
              </a:rPr>
              <a:t>– </a:t>
            </a:r>
            <a:r>
              <a:rPr lang="en-US" sz="3200" dirty="0" smtClean="0"/>
              <a:t>FY16</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276788376"/>
              </p:ext>
            </p:extLst>
          </p:nvPr>
        </p:nvGraphicFramePr>
        <p:xfrm>
          <a:off x="228600" y="838200"/>
          <a:ext cx="8725396" cy="5562598"/>
        </p:xfrm>
        <a:graphic>
          <a:graphicData uri="http://schemas.openxmlformats.org/drawingml/2006/table">
            <a:tbl>
              <a:tblPr/>
              <a:tblGrid>
                <a:gridCol w="3150066"/>
                <a:gridCol w="557533"/>
                <a:gridCol w="557533"/>
                <a:gridCol w="557533"/>
                <a:gridCol w="557533"/>
                <a:gridCol w="557533"/>
                <a:gridCol w="557533"/>
                <a:gridCol w="557533"/>
                <a:gridCol w="557533"/>
                <a:gridCol w="557533"/>
                <a:gridCol w="557533"/>
              </a:tblGrid>
              <a:tr h="473963">
                <a:tc>
                  <a:txBody>
                    <a:bodyPr/>
                    <a:lstStyle/>
                    <a:p>
                      <a:pPr marL="230188" marR="0" indent="0" algn="l">
                        <a:spcBef>
                          <a:spcPts val="0"/>
                        </a:spcBef>
                        <a:spcAft>
                          <a:spcPts val="0"/>
                        </a:spcAft>
                      </a:pPr>
                      <a:r>
                        <a:rPr lang="en-US" sz="1100" b="1" dirty="0" smtClean="0">
                          <a:solidFill>
                            <a:schemeClr val="bg1"/>
                          </a:solidFill>
                          <a:latin typeface="Arial" pitchFamily="34" charset="0"/>
                          <a:ea typeface="Times New Roman"/>
                          <a:cs typeface="Arial" pitchFamily="34" charset="0"/>
                        </a:rPr>
                        <a:t>S&amp;T </a:t>
                      </a:r>
                      <a:r>
                        <a:rPr lang="en-US" sz="1100" b="1" dirty="0">
                          <a:solidFill>
                            <a:schemeClr val="bg1"/>
                          </a:solidFill>
                          <a:latin typeface="Arial" pitchFamily="34" charset="0"/>
                          <a:ea typeface="Times New Roman"/>
                          <a:cs typeface="Arial" pitchFamily="34" charset="0"/>
                        </a:rPr>
                        <a:t>Performance </a:t>
                      </a:r>
                      <a:r>
                        <a:rPr lang="en-US" sz="1100" b="1" dirty="0" smtClean="0">
                          <a:solidFill>
                            <a:schemeClr val="bg1"/>
                          </a:solidFill>
                          <a:latin typeface="Arial" pitchFamily="34" charset="0"/>
                          <a:ea typeface="Times New Roman"/>
                          <a:cs typeface="Arial" pitchFamily="34" charset="0"/>
                        </a:rPr>
                        <a:t>Goals</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FY07</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FY08</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baseline="0" dirty="0" smtClean="0">
                          <a:solidFill>
                            <a:schemeClr val="bg1"/>
                          </a:solidFill>
                          <a:latin typeface="Arial" pitchFamily="34" charset="0"/>
                          <a:ea typeface="Times New Roman"/>
                          <a:cs typeface="Arial" pitchFamily="34" charset="0"/>
                        </a:rPr>
                        <a:t> </a:t>
                      </a:r>
                      <a:r>
                        <a:rPr lang="en-US" sz="1100" b="1" dirty="0" smtClean="0">
                          <a:solidFill>
                            <a:schemeClr val="bg1"/>
                          </a:solidFill>
                          <a:latin typeface="Arial" pitchFamily="34" charset="0"/>
                          <a:ea typeface="Times New Roman"/>
                          <a:cs typeface="Arial" pitchFamily="34" charset="0"/>
                        </a:rPr>
                        <a:t>FY09</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baseline="0" dirty="0" smtClean="0">
                          <a:solidFill>
                            <a:schemeClr val="bg1"/>
                          </a:solidFill>
                          <a:latin typeface="Arial" pitchFamily="34" charset="0"/>
                          <a:ea typeface="Times New Roman"/>
                          <a:cs typeface="Arial" pitchFamily="34" charset="0"/>
                        </a:rPr>
                        <a:t> </a:t>
                      </a:r>
                      <a:r>
                        <a:rPr lang="en-US" sz="1100" b="1" dirty="0" smtClean="0">
                          <a:solidFill>
                            <a:schemeClr val="bg1"/>
                          </a:solidFill>
                          <a:latin typeface="Arial" pitchFamily="34" charset="0"/>
                          <a:ea typeface="Times New Roman"/>
                          <a:cs typeface="Arial" pitchFamily="34" charset="0"/>
                        </a:rPr>
                        <a:t>FY10</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baseline="0" dirty="0" smtClean="0">
                          <a:solidFill>
                            <a:schemeClr val="bg1"/>
                          </a:solidFill>
                          <a:latin typeface="Arial" pitchFamily="34" charset="0"/>
                          <a:ea typeface="Times New Roman"/>
                          <a:cs typeface="Arial" pitchFamily="34" charset="0"/>
                        </a:rPr>
                        <a:t> FY11</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baseline="0" dirty="0" smtClean="0">
                          <a:solidFill>
                            <a:schemeClr val="bg1"/>
                          </a:solidFill>
                          <a:latin typeface="Arial" pitchFamily="34" charset="0"/>
                          <a:ea typeface="Times New Roman"/>
                          <a:cs typeface="Arial" pitchFamily="34" charset="0"/>
                        </a:rPr>
                        <a:t>FY12</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baseline="0" dirty="0" smtClean="0">
                          <a:solidFill>
                            <a:schemeClr val="bg1"/>
                          </a:solidFill>
                          <a:latin typeface="Arial" pitchFamily="34" charset="0"/>
                          <a:ea typeface="Times New Roman"/>
                          <a:cs typeface="Arial" pitchFamily="34" charset="0"/>
                        </a:rPr>
                        <a:t>FY13</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100" b="1" baseline="0" dirty="0" smtClean="0">
                          <a:solidFill>
                            <a:schemeClr val="bg1"/>
                          </a:solidFill>
                          <a:latin typeface="Arial" pitchFamily="34" charset="0"/>
                          <a:ea typeface="Times New Roman"/>
                          <a:cs typeface="Arial" pitchFamily="34" charset="0"/>
                        </a:rPr>
                        <a:t>FY14</a:t>
                      </a:r>
                      <a:endParaRPr lang="en-US" sz="1100" b="1" dirty="0" smtClean="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100" b="1" baseline="0" dirty="0" smtClean="0">
                          <a:solidFill>
                            <a:schemeClr val="bg1"/>
                          </a:solidFill>
                          <a:latin typeface="Arial" pitchFamily="34" charset="0"/>
                          <a:ea typeface="Times New Roman"/>
                          <a:cs typeface="Arial" pitchFamily="34" charset="0"/>
                        </a:rPr>
                        <a:t>FY15</a:t>
                      </a:r>
                      <a:endParaRPr lang="en-US" sz="1100" b="1" dirty="0" smtClean="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lvl="0" indent="0" algn="ctr" defTabSz="9126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pitchFamily="34" charset="0"/>
                          <a:ea typeface="Times New Roman"/>
                          <a:cs typeface="Arial" pitchFamily="34" charset="0"/>
                        </a:rPr>
                        <a:t>FY16</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r>
              <a:tr h="517050">
                <a:tc>
                  <a:txBody>
                    <a:bodyPr/>
                    <a:lstStyle/>
                    <a:p>
                      <a:pPr marL="574675" marR="0" lvl="1" indent="-349250" algn="l">
                        <a:spcBef>
                          <a:spcPts val="0"/>
                        </a:spcBef>
                        <a:spcAft>
                          <a:spcPts val="0"/>
                        </a:spcAft>
                      </a:pPr>
                      <a:r>
                        <a:rPr lang="en-US" sz="1050" b="1" dirty="0" smtClean="0">
                          <a:latin typeface="Arial" pitchFamily="34" charset="0"/>
                          <a:ea typeface="Times New Roman"/>
                          <a:cs typeface="Arial" pitchFamily="34" charset="0"/>
                        </a:rPr>
                        <a:t>1.0    Accomplishment </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algn="ctr"/>
                      <a:r>
                        <a:rPr lang="en-US" sz="1050" b="1" dirty="0" smtClean="0">
                          <a:latin typeface="Arial" pitchFamily="34" charset="0"/>
                          <a:cs typeface="Arial" pitchFamily="34" charset="0"/>
                        </a:rPr>
                        <a:t>A</a:t>
                      </a:r>
                      <a:r>
                        <a:rPr lang="en-US" sz="1050" b="1" dirty="0" smtClean="0">
                          <a:latin typeface="Arial" pitchFamily="34" charset="0"/>
                          <a:ea typeface="Times New Roman"/>
                          <a:cs typeface="Arial" pitchFamily="34" charset="0"/>
                        </a:rPr>
                        <a:t>−</a:t>
                      </a:r>
                      <a:endParaRPr lang="en-US" sz="1050" b="1"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r h="517050">
                <a:tc>
                  <a:txBody>
                    <a:bodyPr/>
                    <a:lstStyle/>
                    <a:p>
                      <a:pPr marL="574675" marR="0" lvl="1" indent="-349250" algn="l">
                        <a:spcBef>
                          <a:spcPts val="0"/>
                        </a:spcBef>
                        <a:spcAft>
                          <a:spcPts val="0"/>
                        </a:spcAft>
                      </a:pPr>
                      <a:r>
                        <a:rPr lang="en-US" sz="1050" b="1" dirty="0" smtClean="0">
                          <a:latin typeface="Arial" pitchFamily="34" charset="0"/>
                          <a:ea typeface="Times New Roman"/>
                          <a:cs typeface="Arial" pitchFamily="34" charset="0"/>
                        </a:rPr>
                        <a:t>2.0    Construction </a:t>
                      </a:r>
                      <a:r>
                        <a:rPr lang="en-US" sz="1050" b="1" dirty="0">
                          <a:latin typeface="Arial" pitchFamily="34" charset="0"/>
                          <a:ea typeface="Times New Roman"/>
                          <a:cs typeface="Arial" pitchFamily="34" charset="0"/>
                        </a:rPr>
                        <a:t>and Operations of </a:t>
                      </a:r>
                      <a:r>
                        <a:rPr lang="en-US" sz="1050" b="1" dirty="0" smtClean="0">
                          <a:latin typeface="Arial" pitchFamily="34" charset="0"/>
                          <a:ea typeface="Times New Roman"/>
                          <a:cs typeface="Arial" pitchFamily="34" charset="0"/>
                        </a:rPr>
                        <a:t>User</a:t>
                      </a:r>
                      <a:r>
                        <a:rPr lang="en-US" sz="1050" b="1" baseline="0" dirty="0" smtClean="0">
                          <a:latin typeface="Arial" pitchFamily="34" charset="0"/>
                          <a:ea typeface="Times New Roman"/>
                          <a:cs typeface="Arial" pitchFamily="34" charset="0"/>
                        </a:rPr>
                        <a:t> </a:t>
                      </a:r>
                      <a:r>
                        <a:rPr lang="en-US" sz="1050" b="1" dirty="0" smtClean="0">
                          <a:latin typeface="Arial" pitchFamily="34" charset="0"/>
                          <a:ea typeface="Times New Roman"/>
                          <a:cs typeface="Arial" pitchFamily="34" charset="0"/>
                        </a:rPr>
                        <a:t>Research </a:t>
                      </a:r>
                      <a:r>
                        <a:rPr lang="en-US" sz="1050" b="1" dirty="0">
                          <a:latin typeface="Arial" pitchFamily="34" charset="0"/>
                          <a:ea typeface="Times New Roman"/>
                          <a:cs typeface="Arial" pitchFamily="34" charset="0"/>
                        </a:rPr>
                        <a:t>Facilities and Equipment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algn="ctr"/>
                      <a:r>
                        <a:rPr lang="en-US" sz="1050" b="1" dirty="0" smtClean="0">
                          <a:latin typeface="Arial" pitchFamily="34" charset="0"/>
                          <a:cs typeface="Arial" pitchFamily="34" charset="0"/>
                        </a:rPr>
                        <a:t>A</a:t>
                      </a:r>
                      <a:r>
                        <a:rPr lang="en-US" sz="1050" b="1" dirty="0" smtClean="0">
                          <a:latin typeface="Arial" pitchFamily="34" charset="0"/>
                          <a:ea typeface="Times New Roman"/>
                          <a:cs typeface="Arial" pitchFamily="34" charset="0"/>
                        </a:rPr>
                        <a:t>−</a:t>
                      </a:r>
                      <a:endParaRPr lang="en-US" sz="1050" b="1"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r h="517050">
                <a:tc>
                  <a:txBody>
                    <a:bodyPr/>
                    <a:lstStyle/>
                    <a:p>
                      <a:pPr marL="574675" marR="0" lvl="1" indent="-349250" algn="l">
                        <a:spcBef>
                          <a:spcPts val="0"/>
                        </a:spcBef>
                        <a:spcAft>
                          <a:spcPts val="0"/>
                        </a:spcAft>
                        <a:tabLst/>
                      </a:pPr>
                      <a:r>
                        <a:rPr lang="en-US" sz="1050" b="1" dirty="0" smtClean="0">
                          <a:latin typeface="Arial" pitchFamily="34" charset="0"/>
                          <a:ea typeface="Times New Roman"/>
                          <a:cs typeface="Arial" pitchFamily="34" charset="0"/>
                        </a:rPr>
                        <a:t>3.0    Science </a:t>
                      </a:r>
                      <a:r>
                        <a:rPr lang="en-US" sz="1050" b="1" dirty="0">
                          <a:latin typeface="Arial" pitchFamily="34" charset="0"/>
                          <a:ea typeface="Times New Roman"/>
                          <a:cs typeface="Arial" pitchFamily="34" charset="0"/>
                        </a:rPr>
                        <a:t>and Technology Research Project/Program Management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algn="ctr"/>
                      <a:r>
                        <a:rPr lang="en-US" sz="1050" b="1" dirty="0" smtClean="0">
                          <a:latin typeface="Arial" pitchFamily="34" charset="0"/>
                          <a:cs typeface="Arial" pitchFamily="34" charset="0"/>
                        </a:rPr>
                        <a:t>B+</a:t>
                      </a:r>
                      <a:endParaRPr lang="en-US" sz="1050" b="1"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latin typeface="Arial" pitchFamily="34" charset="0"/>
                          <a:ea typeface="Times New Roman"/>
                          <a:cs typeface="Arial" pitchFamily="34" charset="0"/>
                        </a:rPr>
                        <a:t>A-</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latin typeface="Arial" pitchFamily="34" charset="0"/>
                          <a:ea typeface="Times New Roman"/>
                          <a:cs typeface="Arial" pitchFamily="34" charset="0"/>
                        </a:rPr>
                        <a:t>A-</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r h="473963">
                <a:tc>
                  <a:txBody>
                    <a:bodyPr/>
                    <a:lstStyle/>
                    <a:p>
                      <a:pPr marL="230188" marR="0" indent="0" algn="l">
                        <a:spcBef>
                          <a:spcPts val="0"/>
                        </a:spcBef>
                        <a:spcAft>
                          <a:spcPts val="0"/>
                        </a:spcAft>
                      </a:pPr>
                      <a:r>
                        <a:rPr lang="en-US" sz="1100" b="1" dirty="0" smtClean="0">
                          <a:solidFill>
                            <a:schemeClr val="bg1"/>
                          </a:solidFill>
                          <a:latin typeface="Arial" pitchFamily="34" charset="0"/>
                          <a:ea typeface="Times New Roman"/>
                          <a:cs typeface="Arial" pitchFamily="34" charset="0"/>
                        </a:rPr>
                        <a:t>Leadership and Stewardship</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FY07</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FY08</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FY09</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FY10</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FY11</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FY12</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FY13</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FY14</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FY15</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FY16</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r>
              <a:tr h="517050">
                <a:tc>
                  <a:txBody>
                    <a:bodyPr/>
                    <a:lstStyle/>
                    <a:p>
                      <a:pPr marL="574675" marR="0" lvl="1" indent="-349250" algn="l">
                        <a:spcBef>
                          <a:spcPts val="0"/>
                        </a:spcBef>
                        <a:spcAft>
                          <a:spcPts val="0"/>
                        </a:spcAft>
                      </a:pPr>
                      <a:r>
                        <a:rPr lang="en-US" sz="1050" b="1" dirty="0" smtClean="0">
                          <a:latin typeface="Arial" pitchFamily="34" charset="0"/>
                          <a:ea typeface="Times New Roman"/>
                          <a:cs typeface="Arial" pitchFamily="34" charset="0"/>
                        </a:rPr>
                        <a:t>4.0    Leadership </a:t>
                      </a:r>
                      <a:r>
                        <a:rPr lang="en-US" sz="1050" b="1" dirty="0">
                          <a:latin typeface="Arial" pitchFamily="34" charset="0"/>
                          <a:ea typeface="Times New Roman"/>
                          <a:cs typeface="Arial" pitchFamily="34" charset="0"/>
                        </a:rPr>
                        <a:t>and Stewardship of </a:t>
                      </a:r>
                      <a:r>
                        <a:rPr lang="en-US" sz="1050" b="1" dirty="0" smtClean="0">
                          <a:latin typeface="Arial" pitchFamily="34" charset="0"/>
                          <a:ea typeface="Times New Roman"/>
                          <a:cs typeface="Arial" pitchFamily="34" charset="0"/>
                        </a:rPr>
                        <a:t>the</a:t>
                      </a:r>
                      <a:r>
                        <a:rPr lang="en-US" sz="1050" b="1" baseline="0" dirty="0" smtClean="0">
                          <a:latin typeface="Arial" pitchFamily="34" charset="0"/>
                          <a:ea typeface="Times New Roman"/>
                          <a:cs typeface="Arial" pitchFamily="34" charset="0"/>
                        </a:rPr>
                        <a:t> </a:t>
                      </a:r>
                      <a:r>
                        <a:rPr lang="en-US" sz="1050" b="1" dirty="0" smtClean="0">
                          <a:latin typeface="Arial" pitchFamily="34" charset="0"/>
                          <a:ea typeface="Times New Roman"/>
                          <a:cs typeface="Arial" pitchFamily="34" charset="0"/>
                        </a:rPr>
                        <a:t>Laboratory</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algn="ctr"/>
                      <a:r>
                        <a:rPr lang="en-US" sz="1050" b="1" dirty="0" smtClean="0">
                          <a:latin typeface="Arial" pitchFamily="34" charset="0"/>
                          <a:cs typeface="Arial" pitchFamily="34" charset="0"/>
                        </a:rPr>
                        <a:t>B+</a:t>
                      </a:r>
                      <a:endParaRPr lang="en-US" sz="1050" b="1"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latin typeface="Arial" pitchFamily="34" charset="0"/>
                          <a:ea typeface="Times New Roman"/>
                          <a:cs typeface="Arial" pitchFamily="34" charset="0"/>
                        </a:rPr>
                        <a:t>B</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latin typeface="Arial" pitchFamily="34" charset="0"/>
                          <a:ea typeface="Times New Roman"/>
                          <a:cs typeface="Arial" pitchFamily="34" charset="0"/>
                        </a:rPr>
                        <a:t>B+</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r h="473963">
                <a:tc>
                  <a:txBody>
                    <a:bodyPr/>
                    <a:lstStyle/>
                    <a:p>
                      <a:pPr marL="230188" marR="0" indent="0" algn="l">
                        <a:spcBef>
                          <a:spcPts val="0"/>
                        </a:spcBef>
                        <a:spcAft>
                          <a:spcPts val="0"/>
                        </a:spcAft>
                      </a:pPr>
                      <a:r>
                        <a:rPr lang="en-US" sz="1100" b="1" dirty="0" smtClean="0">
                          <a:solidFill>
                            <a:schemeClr val="bg1"/>
                          </a:solidFill>
                          <a:latin typeface="Arial" pitchFamily="34" charset="0"/>
                          <a:ea typeface="Times New Roman"/>
                          <a:cs typeface="Arial" pitchFamily="34" charset="0"/>
                        </a:rPr>
                        <a:t>M&amp;O </a:t>
                      </a:r>
                      <a:r>
                        <a:rPr lang="en-US" sz="1100" b="1" dirty="0">
                          <a:solidFill>
                            <a:schemeClr val="bg1"/>
                          </a:solidFill>
                          <a:latin typeface="Arial" pitchFamily="34" charset="0"/>
                          <a:ea typeface="Times New Roman"/>
                          <a:cs typeface="Arial" pitchFamily="34" charset="0"/>
                        </a:rPr>
                        <a:t>Performance </a:t>
                      </a:r>
                      <a:r>
                        <a:rPr lang="en-US" sz="1100" b="1" dirty="0" smtClean="0">
                          <a:solidFill>
                            <a:schemeClr val="bg1"/>
                          </a:solidFill>
                          <a:latin typeface="Arial" pitchFamily="34" charset="0"/>
                          <a:ea typeface="Times New Roman"/>
                          <a:cs typeface="Arial" pitchFamily="34" charset="0"/>
                        </a:rPr>
                        <a:t>Goals</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FY07</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FY08</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FY09</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FY10</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FY11</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FY12</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FY13</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FY14</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FY15</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c>
                  <a:txBody>
                    <a:bodyPr/>
                    <a:lstStyle/>
                    <a:p>
                      <a:pPr marL="0" marR="0" algn="ctr">
                        <a:spcBef>
                          <a:spcPts val="0"/>
                        </a:spcBef>
                        <a:spcAft>
                          <a:spcPts val="0"/>
                        </a:spcAft>
                      </a:pPr>
                      <a:r>
                        <a:rPr lang="en-US" sz="1100" b="1" dirty="0" smtClean="0">
                          <a:solidFill>
                            <a:schemeClr val="bg1"/>
                          </a:solidFill>
                          <a:latin typeface="Arial" pitchFamily="34" charset="0"/>
                          <a:ea typeface="Times New Roman"/>
                          <a:cs typeface="Arial" pitchFamily="34" charset="0"/>
                        </a:rPr>
                        <a:t>FY16</a:t>
                      </a:r>
                      <a:endParaRPr lang="en-US" sz="1100" b="1" dirty="0">
                        <a:solidFill>
                          <a:schemeClr val="bg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C00000"/>
                    </a:solidFill>
                  </a:tcPr>
                </a:tc>
              </a:tr>
              <a:tr h="517050">
                <a:tc>
                  <a:txBody>
                    <a:bodyPr/>
                    <a:lstStyle/>
                    <a:p>
                      <a:pPr marL="574675" marR="0" lvl="1" indent="-349250" algn="l">
                        <a:spcBef>
                          <a:spcPts val="0"/>
                        </a:spcBef>
                        <a:spcAft>
                          <a:spcPts val="0"/>
                        </a:spcAft>
                      </a:pPr>
                      <a:r>
                        <a:rPr lang="en-US" sz="1050" b="1" dirty="0" smtClean="0">
                          <a:latin typeface="Arial" pitchFamily="34" charset="0"/>
                          <a:ea typeface="Times New Roman"/>
                          <a:cs typeface="Arial" pitchFamily="34" charset="0"/>
                        </a:rPr>
                        <a:t>5.0    Integrated </a:t>
                      </a:r>
                      <a:r>
                        <a:rPr lang="en-US" sz="1050" b="1" dirty="0">
                          <a:latin typeface="Arial" pitchFamily="34" charset="0"/>
                          <a:ea typeface="Times New Roman"/>
                          <a:cs typeface="Arial" pitchFamily="34" charset="0"/>
                        </a:rPr>
                        <a:t>Safety, Health, and Environmental Protection</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algn="ctr"/>
                      <a:r>
                        <a:rPr lang="en-US" sz="1050" b="1" dirty="0" smtClean="0">
                          <a:latin typeface="Arial" pitchFamily="34" charset="0"/>
                          <a:cs typeface="Arial" pitchFamily="34" charset="0"/>
                        </a:rPr>
                        <a:t>B+</a:t>
                      </a:r>
                      <a:endParaRPr lang="en-US" sz="1050" b="1"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r h="517050">
                <a:tc>
                  <a:txBody>
                    <a:bodyPr/>
                    <a:lstStyle/>
                    <a:p>
                      <a:pPr marL="574675" marR="0" lvl="1" indent="-349250" algn="l">
                        <a:spcBef>
                          <a:spcPts val="0"/>
                        </a:spcBef>
                        <a:spcAft>
                          <a:spcPts val="0"/>
                        </a:spcAft>
                      </a:pPr>
                      <a:r>
                        <a:rPr lang="en-US" sz="1050" b="1" dirty="0" smtClean="0">
                          <a:latin typeface="Arial" pitchFamily="34" charset="0"/>
                          <a:ea typeface="Times New Roman"/>
                          <a:cs typeface="Arial" pitchFamily="34" charset="0"/>
                        </a:rPr>
                        <a:t>6.0    Business </a:t>
                      </a:r>
                      <a:r>
                        <a:rPr lang="en-US" sz="1050" b="1" dirty="0">
                          <a:latin typeface="Arial" pitchFamily="34" charset="0"/>
                          <a:ea typeface="Times New Roman"/>
                          <a:cs typeface="Arial" pitchFamily="34" charset="0"/>
                        </a:rPr>
                        <a:t>Systems Integrated Safety, Health, and Environmental Protection</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algn="ctr"/>
                      <a:r>
                        <a:rPr lang="en-US" sz="1050" b="1" dirty="0" smtClean="0">
                          <a:latin typeface="Arial" pitchFamily="34" charset="0"/>
                          <a:cs typeface="Arial" pitchFamily="34" charset="0"/>
                        </a:rPr>
                        <a:t>B+</a:t>
                      </a:r>
                      <a:endParaRPr lang="en-US" sz="1050" b="1"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r h="517050">
                <a:tc>
                  <a:txBody>
                    <a:bodyPr/>
                    <a:lstStyle/>
                    <a:p>
                      <a:pPr marL="574675" marR="0" lvl="1" indent="-349250" algn="l">
                        <a:spcBef>
                          <a:spcPts val="0"/>
                        </a:spcBef>
                        <a:spcAft>
                          <a:spcPts val="0"/>
                        </a:spcAft>
                      </a:pPr>
                      <a:r>
                        <a:rPr lang="en-US" sz="1050" b="1" dirty="0" smtClean="0">
                          <a:latin typeface="Arial" pitchFamily="34" charset="0"/>
                          <a:ea typeface="Times New Roman"/>
                          <a:cs typeface="Arial" pitchFamily="34" charset="0"/>
                        </a:rPr>
                        <a:t>7.0    Operating</a:t>
                      </a:r>
                      <a:r>
                        <a:rPr lang="en-US" sz="1050" b="1" dirty="0">
                          <a:latin typeface="Arial" pitchFamily="34" charset="0"/>
                          <a:ea typeface="Times New Roman"/>
                          <a:cs typeface="Arial" pitchFamily="34" charset="0"/>
                        </a:rPr>
                        <a:t>, Maintaining, and Renewing Facility and Infrastructure Portfolio</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A−</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latin typeface="Arial" pitchFamily="34" charset="0"/>
                          <a:cs typeface="Arial" pitchFamily="34" charset="0"/>
                        </a:rPr>
                        <a:t>A</a:t>
                      </a:r>
                      <a:r>
                        <a:rPr lang="en-US" sz="1050" b="1" dirty="0" smtClean="0">
                          <a:latin typeface="Arial" pitchFamily="34" charset="0"/>
                          <a:ea typeface="Times New Roman"/>
                          <a:cs typeface="Arial"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itchFamily="34" charset="0"/>
                          <a:ea typeface="Times New Roman"/>
                          <a:cs typeface="Arial" pitchFamily="34" charset="0"/>
                        </a:rPr>
                        <a:t>A</a:t>
                      </a:r>
                      <a:r>
                        <a:rPr lang="en-US" sz="1050" b="1" dirty="0" smtClean="0">
                          <a:latin typeface="Arial" pitchFamily="34" charset="0"/>
                          <a:ea typeface="Times New Roman"/>
                          <a:cs typeface="Arial" pitchFamily="34" charset="0"/>
                        </a:rPr>
                        <a:t>−</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latin typeface="Arial" pitchFamily="34" charset="0"/>
                          <a:ea typeface="Times New Roman"/>
                          <a:cs typeface="Arial" pitchFamily="34" charset="0"/>
                        </a:rPr>
                        <a:t>B+</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indent="0" algn="ctr" defTabSz="912689" rtl="0" eaLnBrk="1" fontAlgn="auto" latinLnBrk="0" hangingPunct="1">
                        <a:lnSpc>
                          <a:spcPct val="100000"/>
                        </a:lnSpc>
                        <a:spcBef>
                          <a:spcPts val="0"/>
                        </a:spcBef>
                        <a:spcAft>
                          <a:spcPts val="0"/>
                        </a:spcAft>
                        <a:buClrTx/>
                        <a:buSzTx/>
                        <a:buFontTx/>
                        <a:buNone/>
                        <a:tabLst/>
                        <a:defRPr/>
                      </a:pPr>
                      <a:r>
                        <a:rPr lang="en-US" sz="1050" b="1" dirty="0" smtClean="0">
                          <a:latin typeface="Arial" pitchFamily="34" charset="0"/>
                          <a:ea typeface="Times New Roman"/>
                          <a:cs typeface="Arial" pitchFamily="34" charset="0"/>
                        </a:rPr>
                        <a:t>A-</a:t>
                      </a: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r h="521359">
                <a:tc>
                  <a:txBody>
                    <a:bodyPr/>
                    <a:lstStyle/>
                    <a:p>
                      <a:pPr marL="574675" marR="0" lvl="1" indent="-349250" algn="l">
                        <a:spcBef>
                          <a:spcPts val="0"/>
                        </a:spcBef>
                        <a:spcAft>
                          <a:spcPts val="0"/>
                        </a:spcAft>
                      </a:pPr>
                      <a:r>
                        <a:rPr lang="en-US" sz="1050" b="1" dirty="0" smtClean="0">
                          <a:latin typeface="Arial" pitchFamily="34" charset="0"/>
                          <a:ea typeface="Times New Roman"/>
                          <a:cs typeface="Arial" pitchFamily="34" charset="0"/>
                        </a:rPr>
                        <a:t>8.0    Integrated </a:t>
                      </a:r>
                      <a:r>
                        <a:rPr lang="en-US" sz="1050" b="1" dirty="0">
                          <a:latin typeface="Arial" pitchFamily="34" charset="0"/>
                          <a:ea typeface="Times New Roman"/>
                          <a:cs typeface="Arial" pitchFamily="34" charset="0"/>
                        </a:rPr>
                        <a:t>Safeguards and Security </a:t>
                      </a:r>
                      <a:r>
                        <a:rPr lang="en-US" sz="1050" b="1" dirty="0" smtClean="0">
                          <a:latin typeface="Arial" pitchFamily="34" charset="0"/>
                          <a:ea typeface="Times New Roman"/>
                          <a:cs typeface="Arial" pitchFamily="34" charset="0"/>
                        </a:rPr>
                        <a:t> Management </a:t>
                      </a:r>
                      <a:r>
                        <a:rPr lang="en-US" sz="1050" b="1" dirty="0">
                          <a:latin typeface="Arial" pitchFamily="34" charset="0"/>
                          <a:ea typeface="Times New Roman"/>
                          <a:cs typeface="Arial" pitchFamily="34" charset="0"/>
                        </a:rPr>
                        <a:t>and Emergency </a:t>
                      </a:r>
                      <a:r>
                        <a:rPr lang="en-US" sz="1050" b="1" dirty="0" smtClean="0">
                          <a:latin typeface="Arial" pitchFamily="34" charset="0"/>
                          <a:ea typeface="Times New Roman"/>
                          <a:cs typeface="Arial" pitchFamily="34" charset="0"/>
                        </a:rPr>
                        <a:t>Management</a:t>
                      </a:r>
                      <a:r>
                        <a:rPr lang="en-US" sz="1050" b="1" baseline="0" dirty="0" smtClean="0">
                          <a:latin typeface="Arial" pitchFamily="34" charset="0"/>
                          <a:ea typeface="Times New Roman"/>
                          <a:cs typeface="Arial" pitchFamily="34" charset="0"/>
                        </a:rPr>
                        <a:t> </a:t>
                      </a:r>
                      <a:r>
                        <a:rPr lang="en-US" sz="1050" b="1" dirty="0" smtClean="0">
                          <a:latin typeface="Arial" pitchFamily="34" charset="0"/>
                          <a:ea typeface="Times New Roman"/>
                          <a:cs typeface="Arial" pitchFamily="34" charset="0"/>
                        </a:rPr>
                        <a:t>Systems</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A−</a:t>
                      </a:r>
                      <a:endParaRPr lang="en-US" sz="1050" b="1" dirty="0">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algn="ctr"/>
                      <a:r>
                        <a:rPr lang="en-US" sz="1050" b="1" dirty="0" smtClean="0">
                          <a:latin typeface="Arial" pitchFamily="34" charset="0"/>
                          <a:cs typeface="Arial" pitchFamily="34" charset="0"/>
                        </a:rPr>
                        <a:t>B+</a:t>
                      </a:r>
                      <a:endParaRPr lang="en-US" sz="1050" b="1" dirty="0">
                        <a:latin typeface="Arial" pitchFamily="34" charset="0"/>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dirty="0"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c>
                  <a:txBody>
                    <a:bodyPr/>
                    <a:lstStyle/>
                    <a:p>
                      <a:pPr marL="0" marR="0" algn="ctr">
                        <a:spcBef>
                          <a:spcPts val="0"/>
                        </a:spcBef>
                        <a:spcAft>
                          <a:spcPts val="0"/>
                        </a:spcAft>
                      </a:pPr>
                      <a:r>
                        <a:rPr lang="en-US" sz="1050" b="1" smtClean="0">
                          <a:solidFill>
                            <a:schemeClr val="tx1"/>
                          </a:solidFill>
                          <a:latin typeface="Arial" pitchFamily="34" charset="0"/>
                          <a:ea typeface="Times New Roman"/>
                          <a:cs typeface="Arial" pitchFamily="34" charset="0"/>
                        </a:rPr>
                        <a:t>B+</a:t>
                      </a:r>
                      <a:endParaRPr lang="en-US" sz="1050" b="1" dirty="0">
                        <a:solidFill>
                          <a:schemeClr val="tx1"/>
                        </a:solidFill>
                        <a:latin typeface="Arial" pitchFamily="34" charset="0"/>
                        <a:ea typeface="Times New Roman"/>
                        <a:cs typeface="Arial" pitchFamily="34" charset="0"/>
                      </a:endParaRPr>
                    </a:p>
                  </a:txBody>
                  <a:tcPr marL="65558" marR="65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2">
                        <a:lumMod val="20000"/>
                        <a:lumOff val="80000"/>
                      </a:schemeClr>
                    </a:solidFill>
                  </a:tcPr>
                </a:tc>
              </a:tr>
            </a:tbl>
          </a:graphicData>
        </a:graphic>
      </p:graphicFrame>
    </p:spTree>
    <p:extLst>
      <p:ext uri="{BB962C8B-B14F-4D97-AF65-F5344CB8AC3E}">
        <p14:creationId xmlns:p14="http://schemas.microsoft.com/office/powerpoint/2010/main" val="407721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0"/>
            <a:ext cx="8229600" cy="685800"/>
          </a:xfrm>
        </p:spPr>
        <p:txBody>
          <a:bodyPr>
            <a:normAutofit/>
          </a:bodyPr>
          <a:lstStyle/>
          <a:p>
            <a:r>
              <a:rPr lang="en-US" dirty="0" smtClean="0"/>
              <a:t>Jefferson Lab Safety History FY2016</a:t>
            </a:r>
            <a:endParaRPr lang="en-US"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2942355748"/>
              </p:ext>
            </p:extLst>
          </p:nvPr>
        </p:nvGraphicFramePr>
        <p:xfrm>
          <a:off x="-228600" y="762000"/>
          <a:ext cx="9372600"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bwMode="auto">
          <a:xfrm>
            <a:off x="1143000" y="5181600"/>
            <a:ext cx="7696200" cy="0"/>
          </a:xfrm>
          <a:prstGeom prst="line">
            <a:avLst/>
          </a:prstGeom>
          <a:solidFill>
            <a:schemeClr val="accent1"/>
          </a:solidFill>
          <a:ln w="28575" cap="flat" cmpd="sng" algn="ctr">
            <a:solidFill>
              <a:srgbClr val="0070C0"/>
            </a:solidFill>
            <a:prstDash val="dot"/>
            <a:round/>
            <a:headEnd type="none" w="med" len="med"/>
            <a:tailEnd type="none" w="med" len="med"/>
          </a:ln>
          <a:effectLst/>
        </p:spPr>
      </p:cxnSp>
      <p:cxnSp>
        <p:nvCxnSpPr>
          <p:cNvPr id="13" name="Straight Connector 12"/>
          <p:cNvCxnSpPr/>
          <p:nvPr/>
        </p:nvCxnSpPr>
        <p:spPr bwMode="auto">
          <a:xfrm>
            <a:off x="1143000" y="5486400"/>
            <a:ext cx="7696200" cy="0"/>
          </a:xfrm>
          <a:prstGeom prst="line">
            <a:avLst/>
          </a:prstGeom>
          <a:solidFill>
            <a:schemeClr val="accent1"/>
          </a:solidFill>
          <a:ln w="28575" cap="flat" cmpd="sng" algn="ctr">
            <a:solidFill>
              <a:srgbClr val="C00000"/>
            </a:solidFill>
            <a:prstDash val="dot"/>
            <a:round/>
            <a:headEnd type="none" w="med" len="med"/>
            <a:tailEnd type="none" w="med" len="med"/>
          </a:ln>
          <a:effectLst/>
        </p:spPr>
      </p:cxnSp>
      <p:sp>
        <p:nvSpPr>
          <p:cNvPr id="15" name="Rectangle 14"/>
          <p:cNvSpPr/>
          <p:nvPr/>
        </p:nvSpPr>
        <p:spPr bwMode="auto">
          <a:xfrm>
            <a:off x="870860" y="957944"/>
            <a:ext cx="4272848" cy="452844"/>
          </a:xfrm>
          <a:prstGeom prst="rect">
            <a:avLst/>
          </a:prstGeom>
          <a:solidFill>
            <a:schemeClr val="bg1">
              <a:lumMod val="95000"/>
            </a:schemeClr>
          </a:solidFill>
          <a:ln w="9525" cap="flat" cmpd="sng" algn="ctr">
            <a:solidFill>
              <a:schemeClr val="tx2">
                <a:lumMod val="85000"/>
                <a:lumOff val="1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C00000"/>
              </a:buClr>
            </a:pPr>
            <a:endParaRPr lang="en-US" sz="2400" dirty="0">
              <a:solidFill>
                <a:srgbClr val="002060"/>
              </a:solidFill>
            </a:endParaRPr>
          </a:p>
          <a:p>
            <a:pPr defTabSz="457200"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16" name="Content Placeholder 5"/>
          <p:cNvSpPr txBox="1">
            <a:spLocks/>
          </p:cNvSpPr>
          <p:nvPr/>
        </p:nvSpPr>
        <p:spPr>
          <a:xfrm>
            <a:off x="870860" y="990602"/>
            <a:ext cx="6924915" cy="380763"/>
          </a:xfrm>
          <a:prstGeom prst="rect">
            <a:avLst/>
          </a:prstGeom>
        </p:spPr>
        <p:txBody>
          <a:bodyPr/>
          <a:lst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a:lstStyle>
          <a:p>
            <a:pPr marL="228600" indent="-228600" defTabSz="457200">
              <a:buSzPct val="120000"/>
            </a:pPr>
            <a:r>
              <a:rPr lang="en-US" sz="1600" b="1" dirty="0" smtClean="0">
                <a:solidFill>
                  <a:schemeClr val="accent1"/>
                </a:solidFill>
              </a:rPr>
              <a:t>Last Recordable Injury – April 2016</a:t>
            </a:r>
          </a:p>
        </p:txBody>
      </p:sp>
    </p:spTree>
    <p:extLst>
      <p:ext uri="{BB962C8B-B14F-4D97-AF65-F5344CB8AC3E}">
        <p14:creationId xmlns:p14="http://schemas.microsoft.com/office/powerpoint/2010/main" val="3551684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versus Schedule</a:t>
            </a:r>
            <a:endParaRPr lang="en-US" dirty="0"/>
          </a:p>
        </p:txBody>
      </p:sp>
      <p:sp>
        <p:nvSpPr>
          <p:cNvPr id="3" name="Content Placeholder 2"/>
          <p:cNvSpPr>
            <a:spLocks noGrp="1"/>
          </p:cNvSpPr>
          <p:nvPr>
            <p:ph idx="1"/>
          </p:nvPr>
        </p:nvSpPr>
        <p:spPr>
          <a:xfrm>
            <a:off x="206825" y="798036"/>
            <a:ext cx="8817429" cy="5770933"/>
          </a:xfrm>
        </p:spPr>
        <p:txBody>
          <a:bodyPr>
            <a:normAutofit fontScale="85000" lnSpcReduction="20000"/>
          </a:bodyPr>
          <a:lstStyle/>
          <a:p>
            <a:pPr>
              <a:lnSpc>
                <a:spcPct val="120000"/>
              </a:lnSpc>
            </a:pPr>
            <a:r>
              <a:rPr lang="en-US" dirty="0" smtClean="0"/>
              <a:t>I have often claimed safety trumps schedule:	</a:t>
            </a:r>
          </a:p>
          <a:p>
            <a:pPr lvl="1">
              <a:lnSpc>
                <a:spcPct val="120000"/>
              </a:lnSpc>
            </a:pPr>
            <a:r>
              <a:rPr lang="en-US" dirty="0" smtClean="0"/>
              <a:t>You worry about safety</a:t>
            </a:r>
          </a:p>
          <a:p>
            <a:pPr lvl="1">
              <a:lnSpc>
                <a:spcPct val="120000"/>
              </a:lnSpc>
            </a:pPr>
            <a:r>
              <a:rPr lang="en-US" dirty="0" smtClean="0"/>
              <a:t>I will worry about the schedule</a:t>
            </a:r>
          </a:p>
          <a:p>
            <a:pPr lvl="1">
              <a:lnSpc>
                <a:spcPct val="120000"/>
              </a:lnSpc>
            </a:pPr>
            <a:endParaRPr lang="en-US" sz="1200" dirty="0"/>
          </a:p>
          <a:p>
            <a:pPr>
              <a:lnSpc>
                <a:spcPct val="120000"/>
              </a:lnSpc>
            </a:pPr>
            <a:r>
              <a:rPr lang="en-US" dirty="0" smtClean="0"/>
              <a:t>Soon after the last time I said that in an All Hands Meeting, we stepped out of line:</a:t>
            </a:r>
          </a:p>
          <a:p>
            <a:pPr lvl="1">
              <a:lnSpc>
                <a:spcPct val="120000"/>
              </a:lnSpc>
            </a:pPr>
            <a:r>
              <a:rPr lang="en-US" dirty="0" smtClean="0"/>
              <a:t>We allowed urgency to install the Darklight Experiment test to overrule work planning</a:t>
            </a:r>
          </a:p>
          <a:p>
            <a:pPr lvl="1">
              <a:lnSpc>
                <a:spcPct val="120000"/>
              </a:lnSpc>
            </a:pPr>
            <a:r>
              <a:rPr lang="en-US" dirty="0" smtClean="0"/>
              <a:t>Students “helping”  did not have appropriate PPE, for example</a:t>
            </a:r>
          </a:p>
          <a:p>
            <a:pPr lvl="1">
              <a:lnSpc>
                <a:spcPct val="120000"/>
              </a:lnSpc>
            </a:pPr>
            <a:r>
              <a:rPr lang="en-US" dirty="0" smtClean="0"/>
              <a:t>Techs stepped up to stop the individuals</a:t>
            </a:r>
          </a:p>
          <a:p>
            <a:pPr lvl="1">
              <a:lnSpc>
                <a:spcPct val="120000"/>
              </a:lnSpc>
            </a:pPr>
            <a:r>
              <a:rPr lang="en-US" dirty="0" smtClean="0"/>
              <a:t>Division Level Management then STOPPED the WORK, until a plan was in place</a:t>
            </a:r>
          </a:p>
          <a:p>
            <a:pPr lvl="1">
              <a:lnSpc>
                <a:spcPct val="120000"/>
              </a:lnSpc>
            </a:pPr>
            <a:endParaRPr lang="en-US" sz="1200" dirty="0"/>
          </a:p>
          <a:p>
            <a:pPr>
              <a:lnSpc>
                <a:spcPct val="120000"/>
              </a:lnSpc>
            </a:pPr>
            <a:r>
              <a:rPr lang="en-US" dirty="0" smtClean="0"/>
              <a:t>This was rightly called out in Safety Culture Survey</a:t>
            </a:r>
          </a:p>
          <a:p>
            <a:pPr lvl="1">
              <a:lnSpc>
                <a:spcPct val="120000"/>
              </a:lnSpc>
            </a:pPr>
            <a:r>
              <a:rPr lang="en-US" dirty="0" smtClean="0"/>
              <a:t>Indeed there was a breakdown</a:t>
            </a:r>
          </a:p>
          <a:p>
            <a:pPr lvl="1">
              <a:lnSpc>
                <a:spcPct val="120000"/>
              </a:lnSpc>
            </a:pPr>
            <a:r>
              <a:rPr lang="en-US" dirty="0" smtClean="0"/>
              <a:t>Accelerator Division conducted a lessons learned exercise</a:t>
            </a:r>
          </a:p>
          <a:p>
            <a:pPr lvl="1">
              <a:lnSpc>
                <a:spcPct val="120000"/>
              </a:lnSpc>
            </a:pPr>
            <a:r>
              <a:rPr lang="en-US" dirty="0" smtClean="0"/>
              <a:t>We discussed this extensively in the Director’s Safety Council, management at the division level understands not to fall into this trap, being reinforced down the line.</a:t>
            </a:r>
            <a:endParaRPr lang="en-US" dirty="0"/>
          </a:p>
          <a:p>
            <a:pPr lvl="1">
              <a:lnSpc>
                <a:spcPct val="120000"/>
              </a:lnSpc>
            </a:pPr>
            <a:endParaRPr lang="en-US" sz="1200" dirty="0" smtClean="0"/>
          </a:p>
          <a:p>
            <a:pPr>
              <a:lnSpc>
                <a:spcPct val="120000"/>
              </a:lnSpc>
            </a:pPr>
            <a:r>
              <a:rPr lang="en-US" dirty="0" smtClean="0"/>
              <a:t>On a different note</a:t>
            </a:r>
          </a:p>
          <a:p>
            <a:pPr lvl="1">
              <a:lnSpc>
                <a:spcPct val="120000"/>
              </a:lnSpc>
            </a:pPr>
            <a:r>
              <a:rPr lang="en-US" b="1" dirty="0" smtClean="0">
                <a:solidFill>
                  <a:srgbClr val="0070C0"/>
                </a:solidFill>
              </a:rPr>
              <a:t>It is not often recognized that we invited the Users Group Board to be represented on the Director’s Safety Council. Ed Brash (CNU) has been attending our meetings for two to three years… he helped very actively when we tried to raise our game vis-à-vis student training and supervision.</a:t>
            </a:r>
          </a:p>
          <a:p>
            <a:pPr lvl="2">
              <a:lnSpc>
                <a:spcPct val="120000"/>
              </a:lnSpc>
            </a:pPr>
            <a:r>
              <a:rPr lang="en-US" b="1" dirty="0" smtClean="0">
                <a:solidFill>
                  <a:srgbClr val="0070C0"/>
                </a:solidFill>
              </a:rPr>
              <a:t>Thank you Ed</a:t>
            </a:r>
            <a:r>
              <a:rPr lang="en-US" dirty="0" smtClean="0">
                <a:solidFill>
                  <a:srgbClr val="0070C0"/>
                </a:solidFill>
              </a:rPr>
              <a:t>.</a:t>
            </a:r>
            <a:endParaRPr lang="en-US" dirty="0">
              <a:solidFill>
                <a:srgbClr val="0070C0"/>
              </a:solidFill>
            </a:endParaRPr>
          </a:p>
          <a:p>
            <a:pPr>
              <a:lnSpc>
                <a:spcPct val="120000"/>
              </a:lnSpc>
            </a:pPr>
            <a:endParaRPr lang="en-US" dirty="0"/>
          </a:p>
        </p:txBody>
      </p:sp>
    </p:spTree>
    <p:extLst>
      <p:ext uri="{BB962C8B-B14F-4D97-AF65-F5344CB8AC3E}">
        <p14:creationId xmlns:p14="http://schemas.microsoft.com/office/powerpoint/2010/main" val="196766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Projects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54213633"/>
              </p:ext>
            </p:extLst>
          </p:nvPr>
        </p:nvGraphicFramePr>
        <p:xfrm>
          <a:off x="243839" y="913259"/>
          <a:ext cx="8548468" cy="5261709"/>
        </p:xfrm>
        <a:graphic>
          <a:graphicData uri="http://schemas.openxmlformats.org/drawingml/2006/table">
            <a:tbl>
              <a:tblPr firstRow="1" bandRow="1">
                <a:tableStyleId>{5C22544A-7EE6-4342-B048-85BDC9FD1C3A}</a:tableStyleId>
              </a:tblPr>
              <a:tblGrid>
                <a:gridCol w="1261404">
                  <a:extLst>
                    <a:ext uri="{9D8B030D-6E8A-4147-A177-3AD203B41FA5}">
                      <a16:colId xmlns:a16="http://schemas.microsoft.com/office/drawing/2014/main" xmlns="" val="3068682981"/>
                    </a:ext>
                  </a:extLst>
                </a:gridCol>
                <a:gridCol w="3643532">
                  <a:extLst>
                    <a:ext uri="{9D8B030D-6E8A-4147-A177-3AD203B41FA5}">
                      <a16:colId xmlns:a16="http://schemas.microsoft.com/office/drawing/2014/main" xmlns="" val="2380572223"/>
                    </a:ext>
                  </a:extLst>
                </a:gridCol>
                <a:gridCol w="3643532">
                  <a:extLst>
                    <a:ext uri="{9D8B030D-6E8A-4147-A177-3AD203B41FA5}">
                      <a16:colId xmlns:a16="http://schemas.microsoft.com/office/drawing/2014/main" xmlns="" val="2326411357"/>
                    </a:ext>
                  </a:extLst>
                </a:gridCol>
              </a:tblGrid>
              <a:tr h="479559">
                <a:tc>
                  <a:txBody>
                    <a:bodyPr/>
                    <a:lstStyle/>
                    <a:p>
                      <a:endParaRPr lang="en-US" dirty="0"/>
                    </a:p>
                  </a:txBody>
                  <a:tcPr>
                    <a:solidFill>
                      <a:schemeClr val="bg1">
                        <a:lumMod val="50000"/>
                      </a:schemeClr>
                    </a:solidFill>
                  </a:tcPr>
                </a:tc>
                <a:tc>
                  <a:txBody>
                    <a:bodyPr/>
                    <a:lstStyle/>
                    <a:p>
                      <a:pPr algn="ctr"/>
                      <a:r>
                        <a:rPr lang="en-US" dirty="0">
                          <a:latin typeface="Arial" panose="020B0604020202020204" pitchFamily="34" charset="0"/>
                          <a:cs typeface="Arial" panose="020B0604020202020204" pitchFamily="34" charset="0"/>
                        </a:rPr>
                        <a:t>LCLS II</a:t>
                      </a:r>
                    </a:p>
                  </a:txBody>
                  <a:tcPr anchor="ctr">
                    <a:solidFill>
                      <a:schemeClr val="bg1">
                        <a:lumMod val="50000"/>
                      </a:schemeClr>
                    </a:solidFill>
                  </a:tcPr>
                </a:tc>
                <a:tc>
                  <a:txBody>
                    <a:bodyPr/>
                    <a:lstStyle/>
                    <a:p>
                      <a:pPr algn="ctr"/>
                      <a:r>
                        <a:rPr lang="en-US" dirty="0">
                          <a:latin typeface="Arial" panose="020B0604020202020204" pitchFamily="34" charset="0"/>
                          <a:cs typeface="Arial" panose="020B0604020202020204" pitchFamily="34" charset="0"/>
                        </a:rPr>
                        <a:t>FRIB</a:t>
                      </a:r>
                    </a:p>
                  </a:txBody>
                  <a:tcPr anchor="ctr">
                    <a:solidFill>
                      <a:schemeClr val="bg1">
                        <a:lumMod val="50000"/>
                      </a:schemeClr>
                    </a:solidFill>
                  </a:tcPr>
                </a:tc>
                <a:extLst>
                  <a:ext uri="{0D108BD9-81ED-4DB2-BD59-A6C34878D82A}">
                    <a16:rowId xmlns:a16="http://schemas.microsoft.com/office/drawing/2014/main" xmlns="" val="250970958"/>
                  </a:ext>
                </a:extLst>
              </a:tr>
              <a:tr h="1429350">
                <a:tc>
                  <a:txBody>
                    <a:bodyPr/>
                    <a:lstStyle/>
                    <a:p>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extLst>
                  <a:ext uri="{0D108BD9-81ED-4DB2-BD59-A6C34878D82A}">
                    <a16:rowId xmlns:a16="http://schemas.microsoft.com/office/drawing/2014/main" xmlns="" val="1721604363"/>
                  </a:ext>
                </a:extLst>
              </a:tr>
              <a:tr h="247664">
                <a:tc>
                  <a:txBody>
                    <a:bodyPr/>
                    <a:lstStyle/>
                    <a:p>
                      <a:r>
                        <a:rPr lang="en-US" sz="1400" dirty="0">
                          <a:latin typeface="Arial" panose="020B0604020202020204" pitchFamily="34" charset="0"/>
                          <a:cs typeface="Arial" panose="020B0604020202020204" pitchFamily="34" charset="0"/>
                        </a:rPr>
                        <a:t>Description</a:t>
                      </a:r>
                    </a:p>
                  </a:txBody>
                  <a:tcPr>
                    <a:solidFill>
                      <a:schemeClr val="bg2">
                        <a:lumMod val="20000"/>
                        <a:lumOff val="80000"/>
                      </a:schemeClr>
                    </a:solidFill>
                  </a:tcPr>
                </a:tc>
                <a:tc>
                  <a:txBody>
                    <a:bodyPr/>
                    <a:lstStyle/>
                    <a:p>
                      <a:r>
                        <a:rPr lang="en-US" sz="1400" dirty="0">
                          <a:latin typeface="Arial" panose="020B0604020202020204" pitchFamily="34" charset="0"/>
                          <a:cs typeface="Arial" panose="020B0604020202020204" pitchFamily="34" charset="0"/>
                        </a:rPr>
                        <a:t>4</a:t>
                      </a:r>
                      <a:r>
                        <a:rPr lang="en-US" sz="1400" baseline="0" dirty="0">
                          <a:latin typeface="Arial" panose="020B0604020202020204" pitchFamily="34" charset="0"/>
                          <a:cs typeface="Arial" panose="020B0604020202020204" pitchFamily="34" charset="0"/>
                        </a:rPr>
                        <a:t> GeV superconducting linac in existing SLAC tunnel</a:t>
                      </a:r>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r>
                        <a:rPr lang="en-US" sz="1400" dirty="0">
                          <a:latin typeface="Arial" panose="020B0604020202020204" pitchFamily="34" charset="0"/>
                          <a:cs typeface="Arial" panose="020B0604020202020204" pitchFamily="34" charset="0"/>
                        </a:rPr>
                        <a:t>New user facility at MSU for rare isotope studies</a:t>
                      </a:r>
                    </a:p>
                  </a:txBody>
                  <a:tcPr>
                    <a:solidFill>
                      <a:schemeClr val="bg2">
                        <a:lumMod val="20000"/>
                        <a:lumOff val="80000"/>
                      </a:schemeClr>
                    </a:solidFill>
                  </a:tcPr>
                </a:tc>
                <a:extLst>
                  <a:ext uri="{0D108BD9-81ED-4DB2-BD59-A6C34878D82A}">
                    <a16:rowId xmlns:a16="http://schemas.microsoft.com/office/drawing/2014/main" xmlns="" val="2346117190"/>
                  </a:ext>
                </a:extLst>
              </a:tr>
              <a:tr h="362550">
                <a:tc>
                  <a:txBody>
                    <a:bodyPr/>
                    <a:lstStyle/>
                    <a:p>
                      <a:r>
                        <a:rPr lang="en-US" sz="1400" dirty="0">
                          <a:latin typeface="Arial" panose="020B0604020202020204" pitchFamily="34" charset="0"/>
                          <a:cs typeface="Arial" panose="020B0604020202020204" pitchFamily="34" charset="0"/>
                        </a:rPr>
                        <a:t>Collaboration</a:t>
                      </a:r>
                    </a:p>
                  </a:txBody>
                  <a:tcPr>
                    <a:solidFill>
                      <a:schemeClr val="bg2">
                        <a:lumMod val="20000"/>
                        <a:lumOff val="80000"/>
                      </a:schemeClr>
                    </a:solidFill>
                  </a:tcPr>
                </a:tc>
                <a:tc>
                  <a:txBody>
                    <a:bodyPr/>
                    <a:lstStyle/>
                    <a:p>
                      <a:r>
                        <a:rPr lang="en-US" sz="1400" dirty="0">
                          <a:latin typeface="Arial" panose="020B0604020202020204" pitchFamily="34" charset="0"/>
                          <a:cs typeface="Arial" panose="020B0604020202020204" pitchFamily="34" charset="0"/>
                        </a:rPr>
                        <a:t>ANL,</a:t>
                      </a:r>
                      <a:r>
                        <a:rPr lang="en-US" sz="1400" baseline="0" dirty="0">
                          <a:latin typeface="Arial" panose="020B0604020202020204" pitchFamily="34" charset="0"/>
                          <a:cs typeface="Arial" panose="020B0604020202020204" pitchFamily="34" charset="0"/>
                        </a:rPr>
                        <a:t> Cornell, FNAL, LBNL, SLAC, Jefferson Lab</a:t>
                      </a:r>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r>
                        <a:rPr lang="en-US" sz="1400" dirty="0">
                          <a:latin typeface="Arial" panose="020B0604020202020204" pitchFamily="34" charset="0"/>
                          <a:cs typeface="Arial" panose="020B0604020202020204" pitchFamily="34" charset="0"/>
                        </a:rPr>
                        <a:t>MSU, State</a:t>
                      </a:r>
                      <a:r>
                        <a:rPr lang="en-US" sz="1400" baseline="0" dirty="0">
                          <a:latin typeface="Arial" panose="020B0604020202020204" pitchFamily="34" charset="0"/>
                          <a:cs typeface="Arial" panose="020B0604020202020204" pitchFamily="34" charset="0"/>
                        </a:rPr>
                        <a:t> of Michigan, DOE SC, Jefferson Lab</a:t>
                      </a:r>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extLst>
                  <a:ext uri="{0D108BD9-81ED-4DB2-BD59-A6C34878D82A}">
                    <a16:rowId xmlns:a16="http://schemas.microsoft.com/office/drawing/2014/main" xmlns="" val="1534175144"/>
                  </a:ext>
                </a:extLst>
              </a:tr>
              <a:tr h="843196">
                <a:tc>
                  <a:txBody>
                    <a:bodyPr/>
                    <a:lstStyle/>
                    <a:p>
                      <a:r>
                        <a:rPr lang="en-US" sz="1400" dirty="0">
                          <a:latin typeface="Arial" panose="020B0604020202020204" pitchFamily="34" charset="0"/>
                          <a:cs typeface="Arial" panose="020B0604020202020204" pitchFamily="34" charset="0"/>
                        </a:rPr>
                        <a:t>Jefferson Lab Scope</a:t>
                      </a: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Cryoplant </a:t>
                      </a:r>
                      <a:r>
                        <a:rPr lang="en-US" sz="1400" dirty="0" smtClean="0">
                          <a:latin typeface="Arial" panose="020B0604020202020204" pitchFamily="34" charset="0"/>
                          <a:cs typeface="Arial" panose="020B0604020202020204" pitchFamily="34" charset="0"/>
                        </a:rPr>
                        <a:t>design</a:t>
                      </a:r>
                      <a:r>
                        <a:rPr lang="en-US" sz="1400" baseline="0" dirty="0" smtClean="0">
                          <a:latin typeface="Arial" panose="020B0604020202020204" pitchFamily="34" charset="0"/>
                          <a:cs typeface="Arial" panose="020B0604020202020204" pitchFamily="34" charset="0"/>
                        </a:rPr>
                        <a:t>, acquisition &amp; commissioning</a:t>
                      </a: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Cryomodule and cavities for half of linac</a:t>
                      </a: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Qo R&amp;D, LLRF, machine physics</a:t>
                      </a:r>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Cryogenic</a:t>
                      </a:r>
                      <a:r>
                        <a:rPr lang="en-US" sz="1400" baseline="0" dirty="0">
                          <a:latin typeface="Arial" panose="020B0604020202020204" pitchFamily="34" charset="0"/>
                          <a:cs typeface="Arial" panose="020B0604020202020204" pitchFamily="34" charset="0"/>
                        </a:rPr>
                        <a:t> system design, procurement, fabrication, and integration</a:t>
                      </a: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Cryomodule engineering and design finalization</a:t>
                      </a:r>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extLst>
                  <a:ext uri="{0D108BD9-81ED-4DB2-BD59-A6C34878D82A}">
                    <a16:rowId xmlns:a16="http://schemas.microsoft.com/office/drawing/2014/main" xmlns="" val="4043383032"/>
                  </a:ext>
                </a:extLst>
              </a:tr>
              <a:tr h="1038080">
                <a:tc>
                  <a:txBody>
                    <a:bodyPr/>
                    <a:lstStyle/>
                    <a:p>
                      <a:r>
                        <a:rPr lang="en-US" sz="1400" dirty="0">
                          <a:latin typeface="Arial" panose="020B0604020202020204" pitchFamily="34" charset="0"/>
                          <a:cs typeface="Arial" panose="020B0604020202020204" pitchFamily="34" charset="0"/>
                        </a:rPr>
                        <a:t>Status</a:t>
                      </a:r>
                    </a:p>
                  </a:txBody>
                  <a:tcPr>
                    <a:solidFill>
                      <a:schemeClr val="bg2">
                        <a:lumMod val="20000"/>
                        <a:lumOff val="80000"/>
                      </a:schemeClr>
                    </a:solidFill>
                  </a:tcPr>
                </a:tc>
                <a:tc>
                  <a:txBody>
                    <a:bodyPr/>
                    <a:lstStyle/>
                    <a:p>
                      <a:pPr marL="171450" indent="-171450"/>
                      <a:r>
                        <a:rPr lang="en-US" sz="1400" dirty="0" smtClean="0">
                          <a:latin typeface="Arial" panose="020B0604020202020204" pitchFamily="34" charset="0"/>
                          <a:cs typeface="Arial" panose="020B0604020202020204" pitchFamily="34" charset="0"/>
                          <a:sym typeface="Wingdings" panose="05000000000000000000" pitchFamily="2" charset="2"/>
                        </a:rPr>
                        <a:t> CD </a:t>
                      </a:r>
                      <a:r>
                        <a:rPr lang="en-US" sz="1400" dirty="0">
                          <a:latin typeface="Arial" panose="020B0604020202020204" pitchFamily="34" charset="0"/>
                          <a:cs typeface="Arial" panose="020B0604020202020204" pitchFamily="34" charset="0"/>
                          <a:sym typeface="Wingdings" panose="05000000000000000000" pitchFamily="2" charset="2"/>
                        </a:rPr>
                        <a:t>2/3A complete</a:t>
                      </a:r>
                    </a:p>
                    <a:p>
                      <a:pPr marL="171450" indent="-171450"/>
                      <a:r>
                        <a:rPr lang="en-US" sz="1400" dirty="0" smtClean="0">
                          <a:latin typeface="Arial" panose="020B0604020202020204" pitchFamily="34" charset="0"/>
                          <a:cs typeface="Arial" panose="020B0604020202020204" pitchFamily="34" charset="0"/>
                          <a:sym typeface="Wingdings" panose="05000000000000000000" pitchFamily="2" charset="2"/>
                        </a:rPr>
                        <a:t> Several cryoplant procurements going well</a:t>
                      </a:r>
                      <a:endParaRPr lang="en-US" sz="1400" baseline="0" dirty="0">
                        <a:latin typeface="Arial" panose="020B0604020202020204" pitchFamily="34" charset="0"/>
                        <a:cs typeface="Arial" panose="020B0604020202020204" pitchFamily="34" charset="0"/>
                        <a:sym typeface="Wingdings" panose="05000000000000000000" pitchFamily="2" charset="2"/>
                      </a:endParaRPr>
                    </a:p>
                    <a:p>
                      <a:pPr marL="171450" indent="-171450"/>
                      <a:r>
                        <a:rPr lang="en-US" sz="1400" dirty="0" smtClean="0">
                          <a:latin typeface="Arial" panose="020B0604020202020204" pitchFamily="34" charset="0"/>
                          <a:cs typeface="Arial" panose="020B0604020202020204" pitchFamily="34" charset="0"/>
                          <a:sym typeface="Wingdings" panose="05000000000000000000" pitchFamily="2" charset="2"/>
                        </a:rPr>
                        <a:t> All cryomodule procurements placed</a:t>
                      </a:r>
                      <a:endParaRPr lang="en-US" sz="1400" baseline="0" dirty="0">
                        <a:latin typeface="Arial" panose="020B0604020202020204" pitchFamily="34" charset="0"/>
                        <a:cs typeface="Arial" panose="020B0604020202020204" pitchFamily="34" charset="0"/>
                        <a:sym typeface="Wingdings" panose="05000000000000000000" pitchFamily="2" charset="2"/>
                      </a:endParaRPr>
                    </a:p>
                    <a:p>
                      <a:pPr marL="171450" indent="-171450"/>
                      <a:r>
                        <a:rPr lang="en-US" sz="1400" baseline="0" dirty="0" smtClean="0">
                          <a:latin typeface="Arial" panose="020B0604020202020204" pitchFamily="34" charset="0"/>
                          <a:cs typeface="Arial" panose="020B0604020202020204" pitchFamily="34" charset="0"/>
                          <a:sym typeface="Wingdings" panose="05000000000000000000" pitchFamily="2" charset="2"/>
                        </a:rPr>
                        <a:t> Prototype cryomodule completed and started acceptance testing.</a:t>
                      </a:r>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r>
                        <a:rPr lang="en-US" sz="1400" dirty="0" smtClean="0">
                          <a:latin typeface="Arial" panose="020B0604020202020204" pitchFamily="34" charset="0"/>
                          <a:cs typeface="Arial" panose="020B0604020202020204" pitchFamily="34" charset="0"/>
                          <a:sym typeface="Wingdings" panose="05000000000000000000" pitchFamily="2" charset="2"/>
                        </a:rPr>
                        <a:t> FDR </a:t>
                      </a:r>
                      <a:r>
                        <a:rPr lang="en-US" sz="1400" dirty="0">
                          <a:latin typeface="Arial" panose="020B0604020202020204" pitchFamily="34" charset="0"/>
                          <a:cs typeface="Arial" panose="020B0604020202020204" pitchFamily="34" charset="0"/>
                          <a:sym typeface="Wingdings" panose="05000000000000000000" pitchFamily="2" charset="2"/>
                        </a:rPr>
                        <a:t>for 2K cold compressors</a:t>
                      </a:r>
                      <a:r>
                        <a:rPr lang="en-US" sz="1400" baseline="0" dirty="0">
                          <a:latin typeface="Arial" panose="020B0604020202020204" pitchFamily="34" charset="0"/>
                          <a:cs typeface="Arial" panose="020B0604020202020204" pitchFamily="34" charset="0"/>
                          <a:sym typeface="Wingdings" panose="05000000000000000000" pitchFamily="2" charset="2"/>
                        </a:rPr>
                        <a:t> complete</a:t>
                      </a:r>
                    </a:p>
                    <a:p>
                      <a:r>
                        <a:rPr lang="en-US" sz="1400" baseline="0" dirty="0" smtClean="0">
                          <a:latin typeface="Arial" panose="020B0604020202020204" pitchFamily="34" charset="0"/>
                          <a:cs typeface="Arial" panose="020B0604020202020204" pitchFamily="34" charset="0"/>
                          <a:sym typeface="Wingdings" panose="05000000000000000000" pitchFamily="2" charset="2"/>
                        </a:rPr>
                        <a:t> Beta </a:t>
                      </a:r>
                      <a:r>
                        <a:rPr lang="en-US" sz="1400" baseline="0" dirty="0">
                          <a:latin typeface="Arial" panose="020B0604020202020204" pitchFamily="34" charset="0"/>
                          <a:cs typeface="Arial" panose="020B0604020202020204" pitchFamily="34" charset="0"/>
                          <a:sym typeface="Wingdings" panose="05000000000000000000" pitchFamily="2" charset="2"/>
                        </a:rPr>
                        <a:t>0.041 design complete</a:t>
                      </a:r>
                    </a:p>
                    <a:p>
                      <a:r>
                        <a:rPr lang="en-US" sz="1400" baseline="0" dirty="0">
                          <a:latin typeface="Arial" panose="020B0604020202020204" pitchFamily="34" charset="0"/>
                          <a:cs typeface="Arial" panose="020B0604020202020204" pitchFamily="34" charset="0"/>
                          <a:sym typeface="Wingdings" panose="05000000000000000000" pitchFamily="2" charset="2"/>
                        </a:rPr>
                        <a:t>-  </a:t>
                      </a:r>
                      <a:r>
                        <a:rPr lang="en-US" sz="1400" baseline="0" dirty="0" smtClean="0">
                          <a:latin typeface="Arial" panose="020B0604020202020204" pitchFamily="34" charset="0"/>
                          <a:cs typeface="Arial" panose="020B0604020202020204" pitchFamily="34" charset="0"/>
                          <a:sym typeface="Wingdings" panose="05000000000000000000" pitchFamily="2" charset="2"/>
                        </a:rPr>
                        <a:t> Beta </a:t>
                      </a:r>
                      <a:r>
                        <a:rPr lang="en-US" sz="1400" baseline="0" dirty="0">
                          <a:latin typeface="Arial" panose="020B0604020202020204" pitchFamily="34" charset="0"/>
                          <a:cs typeface="Arial" panose="020B0604020202020204" pitchFamily="34" charset="0"/>
                          <a:sym typeface="Wingdings" panose="05000000000000000000" pitchFamily="2" charset="2"/>
                        </a:rPr>
                        <a:t>0.29 design underway</a:t>
                      </a:r>
                      <a:endParaRPr lang="en-US" sz="1400" dirty="0">
                        <a:latin typeface="Arial" panose="020B0604020202020204" pitchFamily="34" charset="0"/>
                        <a:cs typeface="Arial" panose="020B0604020202020204" pitchFamily="34" charset="0"/>
                      </a:endParaRPr>
                    </a:p>
                  </a:txBody>
                  <a:tcPr>
                    <a:solidFill>
                      <a:schemeClr val="bg2">
                        <a:lumMod val="20000"/>
                        <a:lumOff val="80000"/>
                      </a:schemeClr>
                    </a:solidFill>
                  </a:tcPr>
                </a:tc>
                <a:extLst>
                  <a:ext uri="{0D108BD9-81ED-4DB2-BD59-A6C34878D82A}">
                    <a16:rowId xmlns:a16="http://schemas.microsoft.com/office/drawing/2014/main" xmlns="" val="1928186657"/>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67181" y="1471670"/>
            <a:ext cx="1607692" cy="1266269"/>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p:cNvSpPr txBox="1"/>
          <p:nvPr/>
        </p:nvSpPr>
        <p:spPr>
          <a:xfrm>
            <a:off x="6865034" y="1785256"/>
            <a:ext cx="1885071" cy="707886"/>
          </a:xfrm>
          <a:prstGeom prst="rect">
            <a:avLst/>
          </a:prstGeom>
          <a:noFill/>
        </p:spPr>
        <p:txBody>
          <a:bodyPr wrap="square" rtlCol="0">
            <a:spAutoFit/>
          </a:bodyPr>
          <a:lstStyle/>
          <a:p>
            <a:r>
              <a:rPr lang="en-US" sz="2000" dirty="0">
                <a:latin typeface="Arial" pitchFamily="34" charset="0"/>
                <a:cs typeface="Arial" pitchFamily="34" charset="0"/>
                <a:sym typeface="Symbol" panose="05050102010706020507" pitchFamily="18" charset="2"/>
              </a:rPr>
              <a:t></a:t>
            </a:r>
            <a:r>
              <a:rPr lang="en-US" sz="2000" dirty="0">
                <a:latin typeface="Arial" pitchFamily="34" charset="0"/>
                <a:cs typeface="Arial" pitchFamily="34" charset="0"/>
              </a:rPr>
              <a:t>=0.29 Cryomodule</a:t>
            </a:r>
          </a:p>
        </p:txBody>
      </p:sp>
      <p:sp>
        <p:nvSpPr>
          <p:cNvPr id="11" name="TextBox 10"/>
          <p:cNvSpPr txBox="1"/>
          <p:nvPr/>
        </p:nvSpPr>
        <p:spPr>
          <a:xfrm>
            <a:off x="3435654" y="1670369"/>
            <a:ext cx="1591994" cy="707886"/>
          </a:xfrm>
          <a:prstGeom prst="rect">
            <a:avLst/>
          </a:prstGeom>
          <a:noFill/>
        </p:spPr>
        <p:txBody>
          <a:bodyPr wrap="square" rtlCol="0">
            <a:spAutoFit/>
          </a:bodyPr>
          <a:lstStyle/>
          <a:p>
            <a:r>
              <a:rPr lang="en-US" sz="2000" dirty="0">
                <a:latin typeface="Arial" pitchFamily="34" charset="0"/>
                <a:cs typeface="Arial" pitchFamily="34" charset="0"/>
                <a:sym typeface="Symbol" panose="05050102010706020507" pitchFamily="18" charset="2"/>
              </a:rPr>
              <a:t>Prototype </a:t>
            </a:r>
            <a:r>
              <a:rPr lang="en-US" sz="2000" dirty="0" err="1" smtClean="0">
                <a:latin typeface="Arial" pitchFamily="34" charset="0"/>
                <a:cs typeface="Arial" pitchFamily="34" charset="0"/>
                <a:sym typeface="Symbol" panose="05050102010706020507" pitchFamily="18" charset="2"/>
              </a:rPr>
              <a:t>Cryomodule</a:t>
            </a:r>
            <a:endParaRPr lang="en-US" sz="2000" dirty="0">
              <a:latin typeface="Arial" pitchFamily="34" charset="0"/>
              <a:cs typeface="Arial" pitchFamily="34" charset="0"/>
            </a:endParaRPr>
          </a:p>
        </p:txBody>
      </p:sp>
      <p:sp>
        <p:nvSpPr>
          <p:cNvPr id="3" name="TextBox 2"/>
          <p:cNvSpPr txBox="1"/>
          <p:nvPr/>
        </p:nvSpPr>
        <p:spPr>
          <a:xfrm>
            <a:off x="5027648" y="5617402"/>
            <a:ext cx="4094391" cy="784830"/>
          </a:xfrm>
          <a:prstGeom prst="rect">
            <a:avLst/>
          </a:prstGeom>
          <a:noFill/>
        </p:spPr>
        <p:txBody>
          <a:bodyPr wrap="none" rtlCol="0">
            <a:spAutoFit/>
          </a:bodyPr>
          <a:lstStyle/>
          <a:p>
            <a:r>
              <a:rPr lang="en-US" sz="1500" b="1" dirty="0" smtClean="0">
                <a:solidFill>
                  <a:srgbClr val="00B050"/>
                </a:solidFill>
                <a:latin typeface="Arial" panose="020B0604020202020204" pitchFamily="34" charset="0"/>
                <a:cs typeface="Arial" panose="020B0604020202020204" pitchFamily="34" charset="0"/>
              </a:rPr>
              <a:t>Both Projects are carefully managed.</a:t>
            </a:r>
          </a:p>
          <a:p>
            <a:r>
              <a:rPr lang="en-US" sz="1500" b="1" dirty="0" smtClean="0">
                <a:solidFill>
                  <a:srgbClr val="00B050"/>
                </a:solidFill>
                <a:latin typeface="Arial" panose="020B0604020202020204" pitchFamily="34" charset="0"/>
                <a:cs typeface="Arial" panose="020B0604020202020204" pitchFamily="34" charset="0"/>
              </a:rPr>
              <a:t>Our participation is very much appreciated</a:t>
            </a:r>
          </a:p>
          <a:p>
            <a:r>
              <a:rPr lang="en-US" sz="1500" b="1" dirty="0" smtClean="0">
                <a:solidFill>
                  <a:srgbClr val="00B050"/>
                </a:solidFill>
                <a:latin typeface="Arial" panose="020B0604020202020204" pitchFamily="34" charset="0"/>
                <a:cs typeface="Arial" panose="020B0604020202020204" pitchFamily="34" charset="0"/>
              </a:rPr>
              <a:t>Discussions to increase scope for each</a:t>
            </a:r>
            <a:endParaRPr lang="en-US" sz="1500" b="1" dirty="0">
              <a:solidFill>
                <a:srgbClr val="00B050"/>
              </a:solidFill>
              <a:latin typeface="Arial" panose="020B0604020202020204" pitchFamily="34" charset="0"/>
              <a:cs typeface="Arial" panose="020B0604020202020204" pitchFamily="34" charset="0"/>
            </a:endParaRPr>
          </a:p>
        </p:txBody>
      </p:sp>
      <p:pic>
        <p:nvPicPr>
          <p:cNvPr id="10" name="Picture 9"/>
          <p:cNvPicPr/>
          <p:nvPr/>
        </p:nvPicPr>
        <p:blipFill rotWithShape="1">
          <a:blip r:embed="rId3">
            <a:extLst>
              <a:ext uri="{28A0092B-C50C-407E-A947-70E740481C1C}">
                <a14:useLocalDpi xmlns:a14="http://schemas.microsoft.com/office/drawing/2010/main" val="0"/>
              </a:ext>
            </a:extLst>
          </a:blip>
          <a:srcRect/>
          <a:stretch/>
        </p:blipFill>
        <p:spPr bwMode="auto">
          <a:xfrm>
            <a:off x="1226787" y="1464466"/>
            <a:ext cx="1933180" cy="12806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236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655"/>
            <a:ext cx="9144000" cy="618835"/>
          </a:xfrm>
        </p:spPr>
        <p:txBody>
          <a:bodyPr>
            <a:noAutofit/>
          </a:bodyPr>
          <a:lstStyle/>
          <a:p>
            <a:pPr lvl="0">
              <a:lnSpc>
                <a:spcPts val="3000"/>
              </a:lnSpc>
              <a:spcBef>
                <a:spcPts val="0"/>
              </a:spcBef>
            </a:pPr>
            <a:r>
              <a:rPr lang="en-US" dirty="0" smtClean="0">
                <a:solidFill>
                  <a:prstClr val="black"/>
                </a:solidFill>
                <a:ea typeface="+mn-ea"/>
              </a:rPr>
              <a:t>FY17 Budget</a:t>
            </a:r>
            <a:endParaRPr lang="en-US" sz="4000" dirty="0"/>
          </a:p>
        </p:txBody>
      </p:sp>
      <p:sp>
        <p:nvSpPr>
          <p:cNvPr id="6" name="Content Placeholder 2"/>
          <p:cNvSpPr txBox="1">
            <a:spLocks/>
          </p:cNvSpPr>
          <p:nvPr/>
        </p:nvSpPr>
        <p:spPr>
          <a:xfrm>
            <a:off x="191732" y="845301"/>
            <a:ext cx="8767011" cy="53432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963" marR="0" lvl="1" indent="-460375"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Nominally, first year of full operations in 12 GeV-era and Operations budget should have increased correspondingly. </a:t>
            </a:r>
          </a:p>
          <a:p>
            <a:pPr marL="461963" lvl="1" indent="-460375">
              <a:spcBef>
                <a:spcPts val="0"/>
              </a:spcBef>
              <a:spcAft>
                <a:spcPts val="500"/>
              </a:spcAft>
              <a:buFont typeface="Arial" panose="020B0604020202020204" pitchFamily="34" charset="0"/>
              <a:buChar char="•"/>
              <a:defRPr/>
            </a:pPr>
            <a:endParaRPr lang="en-US" sz="800" u="sng" dirty="0" smtClean="0">
              <a:solidFill>
                <a:sysClr val="windowText" lastClr="000000"/>
              </a:solidFill>
            </a:endParaRPr>
          </a:p>
          <a:p>
            <a:pPr marL="461963" lvl="1" indent="-460375">
              <a:spcBef>
                <a:spcPts val="0"/>
              </a:spcBef>
              <a:spcAft>
                <a:spcPts val="500"/>
              </a:spcAft>
              <a:buFont typeface="Arial" panose="020B0604020202020204" pitchFamily="34" charset="0"/>
              <a:buChar char="•"/>
              <a:defRPr/>
            </a:pPr>
            <a:r>
              <a:rPr lang="en-US" sz="2000" u="sng" dirty="0" smtClean="0">
                <a:solidFill>
                  <a:sysClr val="windowText" lastClr="000000"/>
                </a:solidFill>
              </a:rPr>
              <a:t>President’s Budget</a:t>
            </a:r>
            <a:r>
              <a:rPr lang="en-US" sz="2000" dirty="0" smtClean="0">
                <a:solidFill>
                  <a:sysClr val="windowText" lastClr="000000"/>
                </a:solidFill>
              </a:rPr>
              <a:t> (NP = $636M) up 3%</a:t>
            </a:r>
          </a:p>
          <a:p>
            <a:pPr marL="1035050" lvl="2" indent="-460375">
              <a:spcBef>
                <a:spcPts val="0"/>
              </a:spcBef>
              <a:spcAft>
                <a:spcPts val="500"/>
              </a:spcAft>
              <a:buFont typeface="Arial" panose="020B0604020202020204" pitchFamily="34" charset="0"/>
              <a:buChar char="̶"/>
              <a:defRPr/>
            </a:pPr>
            <a:r>
              <a:rPr lang="en-US" dirty="0" smtClean="0">
                <a:solidFill>
                  <a:sysClr val="windowText" lastClr="000000"/>
                </a:solidFill>
              </a:rPr>
              <a:t>JLab Ops </a:t>
            </a:r>
            <a:r>
              <a:rPr lang="en-US" dirty="0">
                <a:solidFill>
                  <a:sysClr val="windowText" lastClr="000000"/>
                </a:solidFill>
              </a:rPr>
              <a:t>up $</a:t>
            </a:r>
            <a:r>
              <a:rPr lang="en-US" dirty="0" smtClean="0">
                <a:solidFill>
                  <a:sysClr val="windowText" lastClr="000000"/>
                </a:solidFill>
              </a:rPr>
              <a:t>5.5M; </a:t>
            </a:r>
            <a:r>
              <a:rPr lang="en-US" dirty="0">
                <a:solidFill>
                  <a:sysClr val="windowText" lastClr="000000"/>
                </a:solidFill>
              </a:rPr>
              <a:t>but insufficient for full operation</a:t>
            </a:r>
          </a:p>
          <a:p>
            <a:pPr marL="1035050" lvl="2" indent="-460375">
              <a:spcBef>
                <a:spcPts val="0"/>
              </a:spcBef>
              <a:spcAft>
                <a:spcPts val="500"/>
              </a:spcAft>
              <a:buFont typeface="Arial" panose="020B0604020202020204" pitchFamily="34" charset="0"/>
              <a:buChar char="̶"/>
              <a:defRPr/>
            </a:pPr>
            <a:r>
              <a:rPr lang="en-US" dirty="0" smtClean="0">
                <a:solidFill>
                  <a:sysClr val="windowText" lastClr="000000"/>
                </a:solidFill>
              </a:rPr>
              <a:t>Major </a:t>
            </a:r>
            <a:r>
              <a:rPr lang="en-US" dirty="0">
                <a:solidFill>
                  <a:sysClr val="windowText" lastClr="000000"/>
                </a:solidFill>
              </a:rPr>
              <a:t>increases in isotope program </a:t>
            </a:r>
            <a:r>
              <a:rPr lang="en-US" dirty="0" smtClean="0">
                <a:solidFill>
                  <a:sysClr val="windowText" lastClr="000000"/>
                </a:solidFill>
              </a:rPr>
              <a:t>(+$</a:t>
            </a:r>
            <a:r>
              <a:rPr lang="en-US" dirty="0">
                <a:solidFill>
                  <a:sysClr val="windowText" lastClr="000000"/>
                </a:solidFill>
              </a:rPr>
              <a:t>8M) and </a:t>
            </a:r>
            <a:r>
              <a:rPr lang="en-US" dirty="0" smtClean="0">
                <a:solidFill>
                  <a:sysClr val="windowText" lastClr="000000"/>
                </a:solidFill>
              </a:rPr>
              <a:t>RHIC (+$</a:t>
            </a:r>
            <a:r>
              <a:rPr lang="en-US" dirty="0">
                <a:solidFill>
                  <a:sysClr val="windowText" lastClr="000000"/>
                </a:solidFill>
              </a:rPr>
              <a:t>7.5M</a:t>
            </a:r>
            <a:r>
              <a:rPr lang="en-US" dirty="0" smtClean="0">
                <a:solidFill>
                  <a:sysClr val="windowText" lastClr="000000"/>
                </a:solidFill>
              </a:rPr>
              <a:t>)</a:t>
            </a:r>
            <a:endParaRPr kumimoji="0" lang="en-US" b="0" i="0" u="none" strike="noStrike" kern="1200" cap="none" spc="0" normalizeH="0" baseline="0" noProof="0" dirty="0" smtClean="0">
              <a:ln>
                <a:noFill/>
              </a:ln>
              <a:solidFill>
                <a:sysClr val="windowText" lastClr="000000"/>
              </a:solidFill>
              <a:effectLst/>
              <a:uLnTx/>
              <a:uFillTx/>
            </a:endParaRPr>
          </a:p>
          <a:p>
            <a:pPr marL="461963" marR="0" lvl="1" indent="-460375" algn="l" defTabSz="457200" rtl="0" eaLnBrk="1" fontAlgn="auto" latinLnBrk="0" hangingPunct="1">
              <a:lnSpc>
                <a:spcPct val="100000"/>
              </a:lnSpc>
              <a:spcBef>
                <a:spcPts val="0"/>
              </a:spcBef>
              <a:spcAft>
                <a:spcPts val="500"/>
              </a:spcAft>
              <a:buClrTx/>
              <a:buSzTx/>
              <a:buFont typeface="Arial"/>
              <a:buChar char="–"/>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61963" marR="0" lvl="1" indent="-460375"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Senate Mark</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$636M</a:t>
            </a:r>
          </a:p>
          <a:p>
            <a:pPr marL="1035050" lvl="2" indent="-460375">
              <a:spcBef>
                <a:spcPts val="0"/>
              </a:spcBef>
              <a:spcAft>
                <a:spcPts val="5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Language for FRIB construction and RHIC ops</a:t>
            </a:r>
          </a:p>
          <a:p>
            <a:pPr marL="862013" lvl="2" indent="-460375">
              <a:spcBef>
                <a:spcPts val="0"/>
              </a:spcBef>
              <a:spcAft>
                <a:spcPts val="500"/>
              </a:spcAft>
              <a:buFont typeface="Arial" panose="020B0604020202020204" pitchFamily="34" charset="0"/>
              <a:buChar char="•"/>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61963" marR="0" lvl="1" indent="-460375"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2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House Mark</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$620M</a:t>
            </a:r>
          </a:p>
          <a:p>
            <a:pPr marL="1035050" lvl="2" indent="-460375">
              <a:spcBef>
                <a:spcPts val="0"/>
              </a:spcBef>
              <a:spcAft>
                <a:spcPts val="5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Language for FRIB construction, RHIC ops, and CEBAF ops</a:t>
            </a: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p>
            <a:pPr marL="461963" marR="0" lvl="1" indent="-460375" algn="l" defTabSz="457200" rtl="0" eaLnBrk="1" fontAlgn="auto" latinLnBrk="0" hangingPunct="1">
              <a:lnSpc>
                <a:spcPct val="100000"/>
              </a:lnSpc>
              <a:spcBef>
                <a:spcPts val="0"/>
              </a:spcBef>
              <a:spcAft>
                <a:spcPts val="500"/>
              </a:spcAft>
              <a:buClrTx/>
              <a:buSzTx/>
              <a:buFont typeface="Arial"/>
              <a:buChar char="–"/>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61963" marR="0" lvl="1" indent="-460375"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2000" b="0" i="0" u="sng"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No Federal Budget yet</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1035050" lvl="2" indent="-460375">
              <a:spcBef>
                <a:spcPts val="0"/>
              </a:spcBef>
              <a:spcAft>
                <a:spcPts val="500"/>
              </a:spcAft>
              <a:buFont typeface="Arial" panose="020B0604020202020204" pitchFamily="34" charset="0"/>
              <a:buChar char="̶"/>
              <a:defRPr/>
            </a:pPr>
            <a:r>
              <a:rPr kumimoji="0" lang="en-US"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Continuing Resolution (CR) until April 28.</a:t>
            </a:r>
          </a:p>
          <a:p>
            <a:pPr marL="1035050" lvl="2" indent="-460375">
              <a:spcBef>
                <a:spcPts val="0"/>
              </a:spcBef>
              <a:spcAft>
                <a:spcPts val="500"/>
              </a:spcAft>
              <a:buFont typeface="Arial" panose="020B0604020202020204" pitchFamily="34" charset="0"/>
              <a:buChar char="̶"/>
              <a:defRPr/>
            </a:pPr>
            <a:r>
              <a:rPr lang="en-US" dirty="0" smtClean="0">
                <a:solidFill>
                  <a:sysClr val="windowText" lastClr="000000"/>
                </a:solidFill>
              </a:rPr>
              <a:t>Held to FY16 level -</a:t>
            </a:r>
            <a:endParaRPr lang="en-US" dirty="0">
              <a:solidFill>
                <a:sysClr val="windowText" lastClr="000000"/>
              </a:solidFill>
            </a:endParaRPr>
          </a:p>
          <a:p>
            <a:pPr marL="1492250" lvl="3" indent="-460375">
              <a:spcBef>
                <a:spcPts val="0"/>
              </a:spcBef>
              <a:spcAft>
                <a:spcPts val="500"/>
              </a:spcAft>
              <a:buFont typeface="Arial" panose="020B0604020202020204" pitchFamily="34" charset="0"/>
              <a:buChar char="•"/>
              <a:defRPr/>
            </a:pPr>
            <a:r>
              <a:rPr lang="en-US" sz="1600" dirty="0">
                <a:solidFill>
                  <a:sysClr val="windowText" lastClr="000000"/>
                </a:solidFill>
              </a:rPr>
              <a:t>NP $15.4M below Pres. Budget</a:t>
            </a:r>
          </a:p>
          <a:p>
            <a:pPr marL="1492250" lvl="3" indent="-460375">
              <a:spcBef>
                <a:spcPts val="0"/>
              </a:spcBef>
              <a:spcAft>
                <a:spcPts val="500"/>
              </a:spcAft>
              <a:buFont typeface="Arial" panose="020B0604020202020204" pitchFamily="34" charset="0"/>
              <a:buChar char="•"/>
              <a:defRPr/>
            </a:pP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JLab $5.5M below Pres. Budget </a:t>
            </a:r>
            <a:r>
              <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
        <p:nvSpPr>
          <p:cNvPr id="3" name="TextBox 2"/>
          <p:cNvSpPr txBox="1"/>
          <p:nvPr/>
        </p:nvSpPr>
        <p:spPr>
          <a:xfrm>
            <a:off x="6888561" y="6151698"/>
            <a:ext cx="217719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NP=DOE Office of Nuclear Physics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439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832"/>
            <a:ext cx="9144000" cy="592659"/>
          </a:xfrm>
        </p:spPr>
        <p:txBody>
          <a:bodyPr>
            <a:normAutofit/>
          </a:bodyPr>
          <a:lstStyle/>
          <a:p>
            <a:r>
              <a:rPr lang="en-US" sz="3200" dirty="0" smtClean="0"/>
              <a:t>FY17 Planning</a:t>
            </a:r>
            <a:endParaRPr lang="en-US" sz="3200" dirty="0"/>
          </a:p>
        </p:txBody>
      </p:sp>
      <p:sp>
        <p:nvSpPr>
          <p:cNvPr id="3" name="Content Placeholder 2"/>
          <p:cNvSpPr>
            <a:spLocks noGrp="1"/>
          </p:cNvSpPr>
          <p:nvPr>
            <p:ph idx="1"/>
          </p:nvPr>
        </p:nvSpPr>
        <p:spPr>
          <a:xfrm>
            <a:off x="178236" y="876348"/>
            <a:ext cx="8834030" cy="5524451"/>
          </a:xfrm>
        </p:spPr>
        <p:txBody>
          <a:bodyPr>
            <a:noAutofit/>
          </a:bodyPr>
          <a:lstStyle/>
          <a:p>
            <a:pPr marL="457200" indent="-457200">
              <a:spcAft>
                <a:spcPts val="600"/>
              </a:spcAft>
            </a:pPr>
            <a:r>
              <a:rPr lang="en-US" sz="2000" dirty="0" smtClean="0">
                <a:latin typeface="Arial"/>
              </a:rPr>
              <a:t>Anticipate </a:t>
            </a:r>
            <a:r>
              <a:rPr lang="en-US" sz="2000" dirty="0">
                <a:latin typeface="Arial"/>
              </a:rPr>
              <a:t>considerable uncertainty in transition between </a:t>
            </a:r>
            <a:r>
              <a:rPr lang="en-US" sz="2000" dirty="0" smtClean="0">
                <a:latin typeface="Arial"/>
              </a:rPr>
              <a:t>Administrations</a:t>
            </a:r>
          </a:p>
          <a:p>
            <a:pPr marL="457200" indent="-457200"/>
            <a:r>
              <a:rPr lang="en-US" sz="2000" dirty="0" smtClean="0">
                <a:latin typeface="Arial"/>
              </a:rPr>
              <a:t>NP additional Ops support?</a:t>
            </a:r>
          </a:p>
          <a:p>
            <a:pPr marL="1033463" lvl="1" indent="-401638">
              <a:spcAft>
                <a:spcPts val="600"/>
              </a:spcAft>
            </a:pPr>
            <a:r>
              <a:rPr lang="en-US" dirty="0" smtClean="0">
                <a:latin typeface="Arial"/>
              </a:rPr>
              <a:t>If a full year CR, NP has substantial shortfall</a:t>
            </a:r>
            <a:endParaRPr lang="en-US" dirty="0">
              <a:latin typeface="Arial"/>
            </a:endParaRPr>
          </a:p>
          <a:p>
            <a:pPr marL="457200" indent="-457200"/>
            <a:r>
              <a:rPr lang="en-US" sz="2000" dirty="0" smtClean="0">
                <a:latin typeface="Arial"/>
              </a:rPr>
              <a:t>FY17 @ FY16 </a:t>
            </a:r>
            <a:r>
              <a:rPr lang="en-US" sz="2000" dirty="0">
                <a:latin typeface="Arial"/>
              </a:rPr>
              <a:t>CR </a:t>
            </a:r>
            <a:r>
              <a:rPr lang="en-US" sz="2000" dirty="0" smtClean="0">
                <a:latin typeface="Arial"/>
              </a:rPr>
              <a:t>Budget level:</a:t>
            </a:r>
          </a:p>
          <a:p>
            <a:pPr marL="1033463" lvl="1" indent="-401638"/>
            <a:r>
              <a:rPr lang="en-US" dirty="0" smtClean="0">
                <a:latin typeface="Arial"/>
              </a:rPr>
              <a:t>Major impact on non-labor spending (travel, hardware, contract labor, etc.)</a:t>
            </a:r>
          </a:p>
          <a:p>
            <a:pPr marL="1033463" lvl="1" indent="-401638"/>
            <a:r>
              <a:rPr lang="en-US" dirty="0" smtClean="0">
                <a:latin typeface="Arial"/>
              </a:rPr>
              <a:t>Reduced Weeks of Accelerator Operation:</a:t>
            </a:r>
          </a:p>
          <a:p>
            <a:pPr marL="1371600" lvl="2" indent="-347663"/>
            <a:r>
              <a:rPr lang="en-US" sz="1600" dirty="0">
                <a:latin typeface="Arial"/>
              </a:rPr>
              <a:t>FY17 @ Pres Budget = 23 weeks </a:t>
            </a:r>
            <a:endParaRPr lang="en-US" sz="1600" dirty="0" smtClean="0">
              <a:latin typeface="Arial"/>
            </a:endParaRPr>
          </a:p>
          <a:p>
            <a:pPr marL="1371600" lvl="2" indent="-347663"/>
            <a:r>
              <a:rPr lang="en-US" sz="1600" dirty="0" smtClean="0">
                <a:latin typeface="Arial"/>
              </a:rPr>
              <a:t>FY17 </a:t>
            </a:r>
            <a:r>
              <a:rPr lang="en-US" sz="1600" dirty="0">
                <a:latin typeface="Arial"/>
              </a:rPr>
              <a:t>@ FY16 Level = 16 </a:t>
            </a:r>
            <a:r>
              <a:rPr lang="en-US" sz="1600" dirty="0" smtClean="0">
                <a:latin typeface="Arial"/>
              </a:rPr>
              <a:t>weeks</a:t>
            </a:r>
          </a:p>
          <a:p>
            <a:pPr marL="1033463" lvl="1" indent="-401638"/>
            <a:r>
              <a:rPr lang="en-US" dirty="0" smtClean="0">
                <a:latin typeface="Arial"/>
              </a:rPr>
              <a:t>Workforce:</a:t>
            </a:r>
          </a:p>
          <a:p>
            <a:pPr marL="1371600" lvl="2" indent="-347663"/>
            <a:r>
              <a:rPr lang="en-US" sz="1600" dirty="0" smtClean="0">
                <a:latin typeface="Arial"/>
              </a:rPr>
              <a:t>New/replacement hires limited to critical needs</a:t>
            </a:r>
          </a:p>
          <a:p>
            <a:pPr marL="1371600" lvl="2" indent="-347663"/>
            <a:r>
              <a:rPr lang="en-US" sz="1600" dirty="0" smtClean="0">
                <a:latin typeface="Arial"/>
              </a:rPr>
              <a:t>In extremis, forced vacations and furloughs would be considered</a:t>
            </a:r>
          </a:p>
          <a:p>
            <a:pPr marL="1371600" lvl="2" indent="-347663"/>
            <a:r>
              <a:rPr lang="en-US" sz="1600" dirty="0">
                <a:latin typeface="Arial"/>
              </a:rPr>
              <a:t>Reduction in force </a:t>
            </a:r>
            <a:r>
              <a:rPr lang="en-US" sz="1600" dirty="0" smtClean="0">
                <a:latin typeface="Arial"/>
              </a:rPr>
              <a:t>not anticipated</a:t>
            </a:r>
          </a:p>
          <a:p>
            <a:pPr marL="914400" lvl="2" indent="0" algn="ctr">
              <a:buNone/>
            </a:pPr>
            <a:endParaRPr lang="en-US" sz="1600" dirty="0">
              <a:latin typeface="Arial"/>
            </a:endParaRPr>
          </a:p>
          <a:p>
            <a:pPr marL="114300" indent="0" algn="ctr">
              <a:buNone/>
            </a:pPr>
            <a:r>
              <a:rPr lang="en-US" b="1" dirty="0" smtClean="0">
                <a:solidFill>
                  <a:schemeClr val="accent5">
                    <a:lumMod val="75000"/>
                  </a:schemeClr>
                </a:solidFill>
              </a:rPr>
              <a:t>U.S</a:t>
            </a:r>
            <a:r>
              <a:rPr lang="en-US" b="1" dirty="0">
                <a:solidFill>
                  <a:schemeClr val="accent5">
                    <a:lumMod val="75000"/>
                  </a:schemeClr>
                </a:solidFill>
              </a:rPr>
              <a:t>. has made a major investment in </a:t>
            </a:r>
            <a:r>
              <a:rPr lang="en-US" b="1" dirty="0" smtClean="0">
                <a:solidFill>
                  <a:schemeClr val="accent5">
                    <a:lumMod val="75000"/>
                  </a:schemeClr>
                </a:solidFill>
              </a:rPr>
              <a:t>CEBAF.  Laboratory has a clear mission, nuclear physics and accelerator technology, which is supported by DOE.  We will work to mitigate negative effects of budget constraints on all aspects of the program, especially the workforce. </a:t>
            </a:r>
          </a:p>
          <a:p>
            <a:pPr lvl="2"/>
            <a:endParaRPr lang="en-US" sz="2000" dirty="0">
              <a:latin typeface="Arial"/>
            </a:endParaRPr>
          </a:p>
        </p:txBody>
      </p:sp>
    </p:spTree>
    <p:extLst>
      <p:ext uri="{BB962C8B-B14F-4D97-AF65-F5344CB8AC3E}">
        <p14:creationId xmlns:p14="http://schemas.microsoft.com/office/powerpoint/2010/main" val="62535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6"/>
          <p:cNvSpPr>
            <a:spLocks noChangeArrowheads="1"/>
          </p:cNvSpPr>
          <p:nvPr/>
        </p:nvSpPr>
        <p:spPr bwMode="auto">
          <a:xfrm>
            <a:off x="0" y="0"/>
            <a:ext cx="9144000" cy="692315"/>
          </a:xfrm>
          <a:prstGeom prst="rect">
            <a:avLst/>
          </a:prstGeom>
          <a:noFill/>
          <a:ln w="9525">
            <a:noFill/>
            <a:miter lim="800000"/>
            <a:headEnd/>
            <a:tailEnd/>
          </a:ln>
        </p:spPr>
        <p:txBody>
          <a:bodyPr anchor="ctr"/>
          <a:lstStyle/>
          <a:p>
            <a:pPr algn="ctr" defTabSz="457200" fontAlgn="base">
              <a:spcBef>
                <a:spcPct val="0"/>
              </a:spcBef>
              <a:spcAft>
                <a:spcPct val="0"/>
              </a:spcAft>
            </a:pPr>
            <a:r>
              <a:rPr lang="en-US" sz="3600" b="1" dirty="0">
                <a:solidFill>
                  <a:prstClr val="black"/>
                </a:solidFill>
                <a:latin typeface="Arial" pitchFamily="34" charset="0"/>
                <a:cs typeface="Arial" pitchFamily="34" charset="0"/>
              </a:rPr>
              <a:t>Utilities Infrastructure Modernization</a:t>
            </a:r>
          </a:p>
        </p:txBody>
      </p:sp>
      <p:sp>
        <p:nvSpPr>
          <p:cNvPr id="3" name="Content Placeholder 2"/>
          <p:cNvSpPr>
            <a:spLocks noGrp="1"/>
          </p:cNvSpPr>
          <p:nvPr>
            <p:ph idx="1"/>
          </p:nvPr>
        </p:nvSpPr>
        <p:spPr>
          <a:xfrm>
            <a:off x="36937" y="838201"/>
            <a:ext cx="8649863" cy="463550"/>
          </a:xfrm>
        </p:spPr>
        <p:txBody>
          <a:bodyPr>
            <a:normAutofit/>
          </a:bodyPr>
          <a:lstStyle/>
          <a:p>
            <a:pPr>
              <a:spcBef>
                <a:spcPts val="0"/>
              </a:spcBef>
              <a:buFont typeface="Arial" panose="020B0604020202020204" pitchFamily="34" charset="0"/>
              <a:buChar char="►"/>
            </a:pPr>
            <a:r>
              <a:rPr lang="en-US" sz="1500" b="1" dirty="0" smtClean="0">
                <a:solidFill>
                  <a:srgbClr val="003399"/>
                </a:solidFill>
              </a:rPr>
              <a:t>Overall </a:t>
            </a:r>
            <a:r>
              <a:rPr lang="en-US" sz="1500" b="1" dirty="0">
                <a:solidFill>
                  <a:srgbClr val="003399"/>
                </a:solidFill>
              </a:rPr>
              <a:t>Progress </a:t>
            </a:r>
            <a:r>
              <a:rPr lang="en-US" sz="1500" b="1" dirty="0">
                <a:solidFill>
                  <a:srgbClr val="003399"/>
                </a:solidFill>
                <a:sym typeface="Wingdings" panose="05000000000000000000" pitchFamily="2" charset="2"/>
              </a:rPr>
              <a:t> </a:t>
            </a:r>
            <a:r>
              <a:rPr lang="en-US" sz="1500" b="1" dirty="0" smtClean="0">
                <a:solidFill>
                  <a:srgbClr val="003399"/>
                </a:solidFill>
                <a:sym typeface="Wingdings" panose="05000000000000000000" pitchFamily="2" charset="2"/>
              </a:rPr>
              <a:t>89.2</a:t>
            </a:r>
            <a:r>
              <a:rPr lang="en-US" sz="1500" b="1" dirty="0">
                <a:solidFill>
                  <a:srgbClr val="003399"/>
                </a:solidFill>
                <a:sym typeface="Wingdings" panose="05000000000000000000" pitchFamily="2" charset="2"/>
              </a:rPr>
              <a:t>% </a:t>
            </a:r>
            <a:r>
              <a:rPr lang="en-US" sz="1500" b="1" dirty="0" smtClean="0">
                <a:solidFill>
                  <a:srgbClr val="003399"/>
                </a:solidFill>
                <a:sym typeface="Wingdings" panose="05000000000000000000" pitchFamily="2" charset="2"/>
              </a:rPr>
              <a:t>complete</a:t>
            </a:r>
            <a:endParaRPr lang="en-US" sz="1600" b="1" dirty="0"/>
          </a:p>
        </p:txBody>
      </p:sp>
      <p:pic>
        <p:nvPicPr>
          <p:cNvPr id="6" name="Picture 5" descr="F:\Coms project photos\COMS photo book 3\Village greenery\049.JPG"/>
          <p:cNvPicPr/>
          <p:nvPr/>
        </p:nvPicPr>
        <p:blipFill rotWithShape="1">
          <a:blip r:embed="rId2" cstate="print">
            <a:extLst>
              <a:ext uri="{28A0092B-C50C-407E-A947-70E740481C1C}">
                <a14:useLocalDpi xmlns:a14="http://schemas.microsoft.com/office/drawing/2010/main" val="0"/>
              </a:ext>
            </a:extLst>
          </a:blip>
          <a:srcRect l="23251" t="14864" r="17833" b="34932"/>
          <a:stretch/>
        </p:blipFill>
        <p:spPr bwMode="auto">
          <a:xfrm>
            <a:off x="3674" y="1659481"/>
            <a:ext cx="3208601" cy="1998755"/>
          </a:xfrm>
          <a:prstGeom prst="rect">
            <a:avLst/>
          </a:prstGeom>
          <a:noFill/>
          <a:ln>
            <a:noFill/>
          </a:ln>
        </p:spPr>
      </p:pic>
      <p:pic>
        <p:nvPicPr>
          <p:cNvPr id="9" name="Picture 8" descr="C:\Users\SPROUS~1.JLA\AppData\Local\Temp\IMG_0650.JPG"/>
          <p:cNvPicPr/>
          <p:nvPr/>
        </p:nvPicPr>
        <p:blipFill rotWithShape="1">
          <a:blip r:embed="rId3" cstate="print">
            <a:extLst>
              <a:ext uri="{28A0092B-C50C-407E-A947-70E740481C1C}">
                <a14:useLocalDpi xmlns:a14="http://schemas.microsoft.com/office/drawing/2010/main" val="0"/>
              </a:ext>
            </a:extLst>
          </a:blip>
          <a:srcRect l="2235" r="6283" b="6075"/>
          <a:stretch/>
        </p:blipFill>
        <p:spPr bwMode="auto">
          <a:xfrm>
            <a:off x="5931725" y="3862450"/>
            <a:ext cx="3117954" cy="2097975"/>
          </a:xfrm>
          <a:prstGeom prst="rect">
            <a:avLst/>
          </a:prstGeom>
          <a:noFill/>
          <a:ln>
            <a:noFill/>
          </a:ln>
        </p:spPr>
      </p:pic>
      <p:sp>
        <p:nvSpPr>
          <p:cNvPr id="10" name="TextBox 9"/>
          <p:cNvSpPr txBox="1"/>
          <p:nvPr/>
        </p:nvSpPr>
        <p:spPr>
          <a:xfrm>
            <a:off x="3674" y="1447800"/>
            <a:ext cx="3208602" cy="276999"/>
          </a:xfrm>
          <a:prstGeom prst="rect">
            <a:avLst/>
          </a:prstGeom>
          <a:solidFill>
            <a:schemeClr val="bg1">
              <a:lumMod val="95000"/>
            </a:schemeClr>
          </a:solidFill>
        </p:spPr>
        <p:txBody>
          <a:bodyPr wrap="square" rtlCol="0">
            <a:spAutoFit/>
          </a:bodyPr>
          <a:lstStyle/>
          <a:p>
            <a:pPr algn="ctr" defTabSz="457200"/>
            <a:r>
              <a:rPr lang="en-US" sz="1200" b="1" dirty="0">
                <a:solidFill>
                  <a:prstClr val="black"/>
                </a:solidFill>
              </a:rPr>
              <a:t>Communications – Complete</a:t>
            </a:r>
          </a:p>
        </p:txBody>
      </p:sp>
      <p:sp>
        <p:nvSpPr>
          <p:cNvPr id="12" name="TextBox 11"/>
          <p:cNvSpPr txBox="1"/>
          <p:nvPr/>
        </p:nvSpPr>
        <p:spPr>
          <a:xfrm>
            <a:off x="3995025" y="899301"/>
            <a:ext cx="2896606" cy="646331"/>
          </a:xfrm>
          <a:prstGeom prst="rect">
            <a:avLst/>
          </a:prstGeom>
          <a:solidFill>
            <a:schemeClr val="bg1">
              <a:lumMod val="95000"/>
            </a:schemeClr>
          </a:solidFill>
        </p:spPr>
        <p:txBody>
          <a:bodyPr wrap="square" rtlCol="0">
            <a:spAutoFit/>
          </a:bodyPr>
          <a:lstStyle/>
          <a:p>
            <a:pPr defTabSz="457200"/>
            <a:r>
              <a:rPr lang="en-US" sz="1200" b="1" dirty="0">
                <a:solidFill>
                  <a:prstClr val="black"/>
                </a:solidFill>
              </a:rPr>
              <a:t>CTF Building – complete</a:t>
            </a:r>
          </a:p>
          <a:p>
            <a:pPr defTabSz="457200"/>
            <a:r>
              <a:rPr lang="en-US" sz="1200" b="1" dirty="0">
                <a:solidFill>
                  <a:prstClr val="black"/>
                </a:solidFill>
              </a:rPr>
              <a:t>CTF Equipment – 79% complete</a:t>
            </a:r>
          </a:p>
          <a:p>
            <a:pPr defTabSz="457200"/>
            <a:r>
              <a:rPr lang="en-US" sz="1200" b="1" dirty="0">
                <a:solidFill>
                  <a:prstClr val="black"/>
                </a:solidFill>
              </a:rPr>
              <a:t>C6 Warm Compressor – 85% complete</a:t>
            </a:r>
          </a:p>
        </p:txBody>
      </p:sp>
      <p:sp>
        <p:nvSpPr>
          <p:cNvPr id="16" name="TextBox 15"/>
          <p:cNvSpPr txBox="1"/>
          <p:nvPr/>
        </p:nvSpPr>
        <p:spPr>
          <a:xfrm>
            <a:off x="15550" y="5969777"/>
            <a:ext cx="2925174" cy="276999"/>
          </a:xfrm>
          <a:prstGeom prst="rect">
            <a:avLst/>
          </a:prstGeom>
          <a:solidFill>
            <a:schemeClr val="bg1">
              <a:lumMod val="95000"/>
            </a:schemeClr>
          </a:solidFill>
        </p:spPr>
        <p:txBody>
          <a:bodyPr wrap="square" rtlCol="0">
            <a:spAutoFit/>
          </a:bodyPr>
          <a:lstStyle/>
          <a:p>
            <a:pPr algn="ctr" defTabSz="457200"/>
            <a:r>
              <a:rPr lang="en-US" sz="1200" b="1" dirty="0">
                <a:solidFill>
                  <a:prstClr val="black"/>
                </a:solidFill>
              </a:rPr>
              <a:t>CTF Cooling Tower –  Complete</a:t>
            </a:r>
          </a:p>
        </p:txBody>
      </p:sp>
      <p:sp>
        <p:nvSpPr>
          <p:cNvPr id="20" name="Left-Up Arrow 19"/>
          <p:cNvSpPr/>
          <p:nvPr/>
        </p:nvSpPr>
        <p:spPr>
          <a:xfrm rot="5400000" flipH="1">
            <a:off x="5349752" y="167409"/>
            <a:ext cx="165920" cy="2818224"/>
          </a:xfrm>
          <a:prstGeom prst="leftUpArrow">
            <a:avLst>
              <a:gd name="adj1" fmla="val 0"/>
              <a:gd name="adj2" fmla="val 8838"/>
              <a:gd name="adj3" fmla="val 17727"/>
            </a:avLst>
          </a:prstGeom>
          <a:solidFill>
            <a:srgbClr val="0000FF"/>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027" name="Picture 3" descr="C:\Users\SPROUS~1.JLA\AppData\Local\Temp\IMG_04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9331" y="1055010"/>
            <a:ext cx="2004719" cy="26729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2" descr="J:\project notes\ctf\ful res (compressed)\jlab-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1071" y="1724799"/>
            <a:ext cx="3579379" cy="19334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J:\project notes\ctf\ful res (compressed)\jlab-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18"/>
          <a:stretch/>
        </p:blipFill>
        <p:spPr bwMode="auto">
          <a:xfrm>
            <a:off x="-8202" y="3865194"/>
            <a:ext cx="2948925" cy="20952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931726" y="5975294"/>
            <a:ext cx="3212274" cy="276999"/>
          </a:xfrm>
          <a:prstGeom prst="rect">
            <a:avLst/>
          </a:prstGeom>
          <a:solidFill>
            <a:schemeClr val="bg1">
              <a:lumMod val="95000"/>
            </a:schemeClr>
          </a:solidFill>
        </p:spPr>
        <p:txBody>
          <a:bodyPr wrap="square" rtlCol="0">
            <a:spAutoFit/>
          </a:bodyPr>
          <a:lstStyle/>
          <a:p>
            <a:pPr algn="ctr" defTabSz="457200"/>
            <a:r>
              <a:rPr lang="en-US" sz="1200" b="1" dirty="0">
                <a:solidFill>
                  <a:prstClr val="black"/>
                </a:solidFill>
              </a:rPr>
              <a:t>Computer Center Cooling &amp; Power – Complete</a:t>
            </a:r>
          </a:p>
        </p:txBody>
      </p:sp>
      <p:sp>
        <p:nvSpPr>
          <p:cNvPr id="18" name="TextBox 17"/>
          <p:cNvSpPr txBox="1"/>
          <p:nvPr/>
        </p:nvSpPr>
        <p:spPr>
          <a:xfrm>
            <a:off x="3048000" y="5943600"/>
            <a:ext cx="2793641" cy="461665"/>
          </a:xfrm>
          <a:prstGeom prst="rect">
            <a:avLst/>
          </a:prstGeom>
          <a:solidFill>
            <a:schemeClr val="bg1">
              <a:lumMod val="95000"/>
            </a:schemeClr>
          </a:solidFill>
        </p:spPr>
        <p:txBody>
          <a:bodyPr wrap="square" rtlCol="0">
            <a:spAutoFit/>
          </a:bodyPr>
          <a:lstStyle/>
          <a:p>
            <a:pPr algn="ctr" defTabSz="457200"/>
            <a:r>
              <a:rPr lang="en-US" sz="1200" b="1" dirty="0">
                <a:solidFill>
                  <a:prstClr val="black"/>
                </a:solidFill>
              </a:rPr>
              <a:t>Computer Center Consolidation –  12 % Complete</a:t>
            </a:r>
          </a:p>
        </p:txBody>
      </p:sp>
      <p:pic>
        <p:nvPicPr>
          <p:cNvPr id="2051" name="Picture 3" descr="C:\Users\SPROUS~1.JLA\AppData\Local\Temp\IMG_09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3865194"/>
            <a:ext cx="2793642" cy="209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15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8412480" cy="987552"/>
          </a:xfrm>
        </p:spPr>
        <p:txBody>
          <a:bodyPr anchor="t">
            <a:normAutofit/>
          </a:bodyPr>
          <a:lstStyle/>
          <a:p>
            <a:r>
              <a:rPr lang="en-US" b="1" dirty="0" smtClean="0"/>
              <a:t>Jefferson Lab 2025 Campus Plan</a:t>
            </a:r>
            <a:endParaRPr lang="en-US"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76170"/>
            <a:ext cx="9144000" cy="47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62" y="817968"/>
            <a:ext cx="7134132" cy="646331"/>
          </a:xfrm>
          <a:prstGeom prst="rect">
            <a:avLst/>
          </a:prstGeom>
          <a:solidFill>
            <a:schemeClr val="bg1"/>
          </a:solidFill>
        </p:spPr>
        <p:txBody>
          <a:bodyPr wrap="none" rtlCol="0">
            <a:spAutoFit/>
          </a:bodyPr>
          <a:lstStyle/>
          <a:p>
            <a:r>
              <a:rPr lang="en-US" b="1" dirty="0" smtClean="0">
                <a:solidFill>
                  <a:srgbClr val="00B050"/>
                </a:solidFill>
              </a:rPr>
              <a:t>We appreciate your support of the multiple traffic pattern changes.</a:t>
            </a:r>
          </a:p>
          <a:p>
            <a:r>
              <a:rPr lang="en-US" b="1" dirty="0" smtClean="0">
                <a:solidFill>
                  <a:srgbClr val="00B050"/>
                </a:solidFill>
              </a:rPr>
              <a:t>We see the Hogan Road changes as a definite improvement to our access.</a:t>
            </a:r>
            <a:endParaRPr lang="en-US" b="1" dirty="0">
              <a:solidFill>
                <a:srgbClr val="00B050"/>
              </a:solidFill>
            </a:endParaRPr>
          </a:p>
        </p:txBody>
      </p:sp>
    </p:spTree>
    <p:extLst>
      <p:ext uri="{BB962C8B-B14F-4D97-AF65-F5344CB8AC3E}">
        <p14:creationId xmlns:p14="http://schemas.microsoft.com/office/powerpoint/2010/main" val="321177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Director’s Perspective</a:t>
            </a:r>
            <a:endParaRPr lang="en-US" dirty="0">
              <a:solidFill>
                <a:srgbClr val="FF0000"/>
              </a:solidFill>
            </a:endParaRPr>
          </a:p>
        </p:txBody>
      </p:sp>
      <p:sp>
        <p:nvSpPr>
          <p:cNvPr id="3" name="Content Placeholder 2"/>
          <p:cNvSpPr>
            <a:spLocks noGrp="1"/>
          </p:cNvSpPr>
          <p:nvPr>
            <p:ph idx="1"/>
          </p:nvPr>
        </p:nvSpPr>
        <p:spPr>
          <a:xfrm>
            <a:off x="57847" y="829932"/>
            <a:ext cx="8992746" cy="5760054"/>
          </a:xfrm>
        </p:spPr>
        <p:txBody>
          <a:bodyPr>
            <a:normAutofit fontScale="85000" lnSpcReduction="20000"/>
          </a:bodyPr>
          <a:lstStyle/>
          <a:p>
            <a:pPr marL="0" indent="0">
              <a:buNone/>
            </a:pPr>
            <a:endParaRPr lang="en-US" sz="800" dirty="0" smtClean="0"/>
          </a:p>
          <a:p>
            <a:pPr marL="511175" indent="-457200">
              <a:lnSpc>
                <a:spcPct val="120000"/>
              </a:lnSpc>
              <a:buFont typeface="Arial" panose="020B0604020202020204" pitchFamily="34" charset="0"/>
              <a:buChar char="•"/>
            </a:pPr>
            <a:r>
              <a:rPr lang="en-US" b="1" dirty="0" smtClean="0"/>
              <a:t>Emphases</a:t>
            </a:r>
          </a:p>
          <a:p>
            <a:pPr marL="971550" lvl="1" indent="-396875">
              <a:lnSpc>
                <a:spcPct val="120000"/>
              </a:lnSpc>
              <a:buFont typeface="Arial" panose="020B0604020202020204" pitchFamily="34" charset="0"/>
              <a:buChar char="–"/>
            </a:pPr>
            <a:r>
              <a:rPr lang="en-US" sz="1750" dirty="0" smtClean="0"/>
              <a:t>Core Nuclear Physics </a:t>
            </a:r>
          </a:p>
          <a:p>
            <a:pPr marL="1487488" lvl="2" indent="-396875">
              <a:lnSpc>
                <a:spcPct val="120000"/>
              </a:lnSpc>
              <a:buFont typeface="Arial" panose="020B0604020202020204" pitchFamily="34" charset="0"/>
              <a:buChar char="•"/>
            </a:pPr>
            <a:r>
              <a:rPr lang="en-US" sz="1750" dirty="0" smtClean="0"/>
              <a:t>Finish </a:t>
            </a:r>
            <a:r>
              <a:rPr lang="en-US" sz="1750" dirty="0"/>
              <a:t>the upgrade project, safely, on time, and within </a:t>
            </a:r>
            <a:r>
              <a:rPr lang="en-US" sz="1750" dirty="0" smtClean="0"/>
              <a:t>budget.</a:t>
            </a:r>
          </a:p>
          <a:p>
            <a:pPr marL="1487488" lvl="2" indent="-396875">
              <a:lnSpc>
                <a:spcPct val="120000"/>
              </a:lnSpc>
              <a:buFont typeface="Arial" panose="020B0604020202020204" pitchFamily="34" charset="0"/>
              <a:buChar char="•"/>
            </a:pPr>
            <a:r>
              <a:rPr lang="en-US" sz="1750" dirty="0"/>
              <a:t>F</a:t>
            </a:r>
            <a:r>
              <a:rPr lang="en-US" sz="1750" dirty="0" smtClean="0"/>
              <a:t>ull-time operations. </a:t>
            </a:r>
            <a:r>
              <a:rPr lang="en-US" sz="1750" dirty="0" smtClean="0">
                <a:solidFill>
                  <a:srgbClr val="C00000"/>
                </a:solidFill>
              </a:rPr>
              <a:t>Operations budgets continue to be a concern here.</a:t>
            </a:r>
          </a:p>
          <a:p>
            <a:pPr marL="1487488" lvl="2" indent="-396875">
              <a:lnSpc>
                <a:spcPct val="120000"/>
              </a:lnSpc>
              <a:buFont typeface="Arial" panose="020B0604020202020204" pitchFamily="34" charset="0"/>
              <a:buChar char="•"/>
            </a:pPr>
            <a:r>
              <a:rPr lang="en-US" sz="1750" dirty="0" smtClean="0"/>
              <a:t>Reliability and Risk Mitigation</a:t>
            </a:r>
          </a:p>
          <a:p>
            <a:pPr marL="1487488" lvl="2" indent="-396875">
              <a:lnSpc>
                <a:spcPct val="120000"/>
              </a:lnSpc>
              <a:buFont typeface="Arial" panose="020B0604020202020204" pitchFamily="34" charset="0"/>
              <a:buChar char="•"/>
            </a:pPr>
            <a:r>
              <a:rPr lang="en-US" sz="1750" dirty="0" smtClean="0"/>
              <a:t>Advance </a:t>
            </a:r>
            <a:r>
              <a:rPr lang="en-US" sz="1750" dirty="0"/>
              <a:t>new NP projects </a:t>
            </a:r>
            <a:r>
              <a:rPr lang="en-US" sz="1750" dirty="0" smtClean="0"/>
              <a:t>beyond the upgrade</a:t>
            </a:r>
          </a:p>
          <a:p>
            <a:pPr marL="971550" lvl="1" indent="-396875">
              <a:lnSpc>
                <a:spcPct val="120000"/>
              </a:lnSpc>
              <a:buFont typeface="Arial" panose="020B0604020202020204" pitchFamily="34" charset="0"/>
              <a:buChar char="–"/>
            </a:pPr>
            <a:r>
              <a:rPr lang="en-US" sz="1750" dirty="0"/>
              <a:t>Develop J</a:t>
            </a:r>
            <a:r>
              <a:rPr lang="en-US" sz="1750" dirty="0" smtClean="0"/>
              <a:t>efferson Lab EIC design: </a:t>
            </a:r>
          </a:p>
          <a:p>
            <a:pPr marL="1487488" lvl="2" indent="-396875">
              <a:lnSpc>
                <a:spcPct val="120000"/>
              </a:lnSpc>
              <a:buFont typeface="Arial" panose="020B0604020202020204" pitchFamily="34" charset="0"/>
              <a:buChar char="•"/>
            </a:pPr>
            <a:r>
              <a:rPr lang="en-US" sz="1750" dirty="0" smtClean="0"/>
              <a:t>Technical Designs, Collaboration, (Land now secured)</a:t>
            </a:r>
          </a:p>
          <a:p>
            <a:pPr marL="971550" lvl="1" indent="-396875">
              <a:lnSpc>
                <a:spcPct val="120000"/>
              </a:lnSpc>
              <a:buFont typeface="Arial" panose="020B0604020202020204" pitchFamily="34" charset="0"/>
              <a:buChar char="–"/>
            </a:pPr>
            <a:r>
              <a:rPr lang="en-US" sz="1750" dirty="0" smtClean="0"/>
              <a:t>Technology Collaborations </a:t>
            </a:r>
          </a:p>
          <a:p>
            <a:pPr marL="1487488" lvl="2" indent="-396875">
              <a:lnSpc>
                <a:spcPct val="120000"/>
              </a:lnSpc>
              <a:buFont typeface="Arial" panose="020B0604020202020204" pitchFamily="34" charset="0"/>
              <a:buChar char="•"/>
            </a:pPr>
            <a:r>
              <a:rPr lang="en-US" sz="1750" dirty="0"/>
              <a:t>L</a:t>
            </a:r>
            <a:r>
              <a:rPr lang="en-US" sz="1750" dirty="0" smtClean="0"/>
              <a:t>arge projects, like FRIB and LCLS-II, within context of a Nuclear Physics program – management is key</a:t>
            </a:r>
          </a:p>
          <a:p>
            <a:pPr marL="971550" lvl="1" indent="-396875">
              <a:lnSpc>
                <a:spcPct val="120000"/>
              </a:lnSpc>
              <a:buFont typeface="Arial" panose="020B0604020202020204" pitchFamily="34" charset="0"/>
              <a:buChar char="–"/>
            </a:pPr>
            <a:r>
              <a:rPr lang="en-US" sz="1750" dirty="0" smtClean="0"/>
              <a:t>Management/Personnel</a:t>
            </a:r>
            <a:endParaRPr lang="en-US" sz="1750" dirty="0"/>
          </a:p>
          <a:p>
            <a:pPr marL="1487488" lvl="2" indent="-396875">
              <a:lnSpc>
                <a:spcPct val="120000"/>
              </a:lnSpc>
              <a:buFont typeface="Arial" panose="020B0604020202020204" pitchFamily="34" charset="0"/>
              <a:buChar char="•"/>
            </a:pPr>
            <a:r>
              <a:rPr lang="en-US" sz="1750" dirty="0" smtClean="0"/>
              <a:t>Operations Functions: Facilities, Procurement, Financial Management, Budget Office, Human Resources, Information Technology, Legal, ES&amp;H are vital to the functioning of the lab</a:t>
            </a:r>
          </a:p>
          <a:p>
            <a:pPr marL="1487488" lvl="2" indent="-396875">
              <a:lnSpc>
                <a:spcPct val="120000"/>
              </a:lnSpc>
              <a:buFont typeface="Arial" panose="020B0604020202020204" pitchFamily="34" charset="0"/>
              <a:buChar char="•"/>
            </a:pPr>
            <a:endParaRPr lang="en-US" sz="1750" dirty="0" smtClean="0"/>
          </a:p>
          <a:p>
            <a:pPr marL="511175" indent="-457200">
              <a:lnSpc>
                <a:spcPct val="120000"/>
              </a:lnSpc>
              <a:buFont typeface="Arial" panose="020B0604020202020204" pitchFamily="34" charset="0"/>
              <a:buChar char="•"/>
            </a:pPr>
            <a:r>
              <a:rPr lang="en-US" sz="1750" dirty="0" smtClean="0"/>
              <a:t>What the lab can achieve depends on your efforts, Jefferson Lab successes will be your successes.</a:t>
            </a:r>
            <a:endParaRPr lang="en-US" sz="800" dirty="0"/>
          </a:p>
          <a:p>
            <a:pPr marL="233363" indent="0" algn="ctr">
              <a:buNone/>
            </a:pPr>
            <a:endParaRPr lang="en-US" sz="1750" dirty="0" smtClean="0">
              <a:solidFill>
                <a:srgbClr val="C00000"/>
              </a:solidFill>
            </a:endParaRPr>
          </a:p>
          <a:p>
            <a:pPr marL="233363" indent="0" algn="ctr">
              <a:buNone/>
            </a:pPr>
            <a:r>
              <a:rPr lang="en-US" sz="2100" b="1" dirty="0" smtClean="0">
                <a:solidFill>
                  <a:srgbClr val="C00000"/>
                </a:solidFill>
              </a:rPr>
              <a:t>Jefferson Lab world- leading Nuclear Physics </a:t>
            </a:r>
            <a:endParaRPr lang="en-US" sz="2100" b="1" dirty="0">
              <a:solidFill>
                <a:srgbClr val="C00000"/>
              </a:solidFill>
            </a:endParaRPr>
          </a:p>
        </p:txBody>
      </p:sp>
    </p:spTree>
    <p:extLst>
      <p:ext uri="{BB962C8B-B14F-4D97-AF65-F5344CB8AC3E}">
        <p14:creationId xmlns:p14="http://schemas.microsoft.com/office/powerpoint/2010/main" val="1155892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2774</TotalTime>
  <Words>1030</Words>
  <Application>Microsoft Office PowerPoint</Application>
  <PresentationFormat>On-screen Show (4:3)</PresentationFormat>
  <Paragraphs>263</Paragraphs>
  <Slides>12</Slides>
  <Notes>7</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JLabPowerpointMain</vt:lpstr>
      <vt:lpstr>1_JLabPowerpointMain</vt:lpstr>
      <vt:lpstr>PowerPoint Presentation</vt:lpstr>
      <vt:lpstr>Jefferson Lab Safety History FY2016</vt:lpstr>
      <vt:lpstr>Safety versus Schedule</vt:lpstr>
      <vt:lpstr>Collaborative Projects</vt:lpstr>
      <vt:lpstr>FY17 Budget</vt:lpstr>
      <vt:lpstr>FY17 Planning</vt:lpstr>
      <vt:lpstr>PowerPoint Presentation</vt:lpstr>
      <vt:lpstr>Jefferson Lab 2025 Campus Plan</vt:lpstr>
      <vt:lpstr>Director’s Perspective</vt:lpstr>
      <vt:lpstr>Spares/discards follow</vt:lpstr>
      <vt:lpstr>IT News</vt:lpstr>
      <vt:lpstr>JSA PEMP Grade Summary FY07 – FY16</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stewartm</cp:lastModifiedBy>
  <cp:revision>235</cp:revision>
  <cp:lastPrinted>2017-01-10T13:04:37Z</cp:lastPrinted>
  <dcterms:created xsi:type="dcterms:W3CDTF">2013-08-22T19:51:08Z</dcterms:created>
  <dcterms:modified xsi:type="dcterms:W3CDTF">2017-01-10T13:05:29Z</dcterms:modified>
</cp:coreProperties>
</file>