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81" r:id="rId4"/>
    <p:sldId id="283" r:id="rId5"/>
    <p:sldId id="282" r:id="rId6"/>
    <p:sldId id="279" r:id="rId7"/>
    <p:sldId id="284" r:id="rId8"/>
    <p:sldId id="273" r:id="rId9"/>
    <p:sldId id="276" r:id="rId10"/>
    <p:sldId id="285" r:id="rId11"/>
    <p:sldId id="287" r:id="rId12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38" autoAdjust="0"/>
  </p:normalViewPr>
  <p:slideViewPr>
    <p:cSldViewPr snapToGrid="0" snapToObjects="1" showGuides="1">
      <p:cViewPr varScale="1">
        <p:scale>
          <a:sx n="85" d="100"/>
          <a:sy n="85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2016</a:t>
            </a:r>
            <a:endParaRPr lang="en-US" dirty="0"/>
          </a:p>
        </c:rich>
      </c:tx>
      <c:layout>
        <c:manualLayout>
          <c:xMode val="edge"/>
          <c:yMode val="edge"/>
          <c:x val="0.45443749999999999"/>
          <c:y val="9.6875000000000003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2014</a:t>
            </a:r>
            <a:endParaRPr lang="en-US" dirty="0"/>
          </a:p>
        </c:rich>
      </c:tx>
      <c:layout>
        <c:manualLayout>
          <c:xMode val="edge"/>
          <c:yMode val="edge"/>
          <c:x val="0.45443749999999999"/>
          <c:y val="0.100159767167338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2016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15-4691-9736-77081B6FF50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15-4691-9736-77081B6FF50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15-4691-9736-77081B6FF50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815-4691-9736-77081B6FF50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815-4691-9736-77081B6FF50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815-4691-9736-77081B6FF50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815-4691-9736-77081B6FF50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815-4691-9736-77081B6FF50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815-4691-9736-77081B6FF50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815-4691-9736-77081B6FF50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815-4691-9736-77081B6FF50D}"/>
              </c:ext>
            </c:extLst>
          </c:dPt>
          <c:dLbls>
            <c:dLbl>
              <c:idx val="0"/>
              <c:layout>
                <c:manualLayout>
                  <c:x val="-0.15625016404199474"/>
                  <c:y val="-0.220713336614173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815-4691-9736-77081B6FF50D}"/>
                </c:ext>
              </c:extLst>
            </c:dLbl>
            <c:dLbl>
              <c:idx val="1"/>
              <c:layout>
                <c:manualLayout>
                  <c:x val="0.1875"/>
                  <c:y val="7.40425688976378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Neutral/Neither</a:t>
                    </a:r>
                  </a:p>
                  <a:p>
                    <a:r>
                      <a:rPr lang="en-US" sz="1000" baseline="0" dirty="0" smtClean="0"/>
                      <a:t>24%</a:t>
                    </a:r>
                    <a:endParaRPr lang="en-US" sz="8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815-4691-9736-77081B6FF50D}"/>
                </c:ext>
              </c:extLst>
            </c:dLbl>
            <c:dLbl>
              <c:idx val="2"/>
              <c:layout>
                <c:manualLayout>
                  <c:x val="3.9583333333333331E-2"/>
                  <c:y val="0.124999999999999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815-4691-9736-77081B6FF50D}"/>
                </c:ext>
              </c:extLst>
            </c:dLbl>
            <c:dLbl>
              <c:idx val="3"/>
              <c:layout>
                <c:manualLayout>
                  <c:x val="-6.25E-2"/>
                  <c:y val="1.2500000000000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15-4691-9736-77081B6FF50D}"/>
                </c:ext>
              </c:extLst>
            </c:dLbl>
            <c:dLbl>
              <c:idx val="4"/>
              <c:layout>
                <c:manualLayout>
                  <c:x val="4.1666666666666664E-2"/>
                  <c:y val="6.250000000000000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15-4691-9736-77081B6FF50D}"/>
                </c:ext>
              </c:extLst>
            </c:dLbl>
            <c:dLbl>
              <c:idx val="5"/>
              <c:layout>
                <c:manualLayout>
                  <c:x val="3.9583333333333331E-2"/>
                  <c:y val="4.68749999999999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15-4691-9736-77081B6FF50D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15-4691-9736-77081B6FF50D}"/>
                </c:ext>
              </c:extLst>
            </c:dLbl>
            <c:dLbl>
              <c:idx val="7"/>
              <c:layout>
                <c:manualLayout>
                  <c:x val="1.2500000000000001E-2"/>
                  <c:y val="9.374999999999971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15-4691-9736-77081B6FF50D}"/>
                </c:ext>
              </c:extLst>
            </c:dLbl>
            <c:dLbl>
              <c:idx val="8"/>
              <c:layout>
                <c:manualLayout>
                  <c:x val="2.4999999999999925E-2"/>
                  <c:y val="9.06249999999999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15-4691-9736-77081B6FF50D}"/>
                </c:ext>
              </c:extLst>
            </c:dLbl>
            <c:dLbl>
              <c:idx val="10"/>
              <c:layout>
                <c:manualLayout>
                  <c:x val="6.25E-2"/>
                  <c:y val="1.8749999999999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815-4691-9736-77081B6FF50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Disagree</c:v>
                </c:pt>
                <c:pt idx="1">
                  <c:v>Neutral/Neither</c:v>
                </c:pt>
                <c:pt idx="2">
                  <c:v>Agree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67.400000000000006</c:v>
                </c:pt>
                <c:pt idx="1">
                  <c:v>24.3</c:v>
                </c:pt>
                <c:pt idx="2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5815-4691-9736-77081B6FF5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2014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027-4FB3-80DB-47E7D824D2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027-4FB3-80DB-47E7D824D2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027-4FB3-80DB-47E7D824D2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027-4FB3-80DB-47E7D824D2F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027-4FB3-80DB-47E7D824D2F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027-4FB3-80DB-47E7D824D2F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027-4FB3-80DB-47E7D824D2F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027-4FB3-80DB-47E7D824D2F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027-4FB3-80DB-47E7D824D2F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027-4FB3-80DB-47E7D824D2F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027-4FB3-80DB-47E7D824D2F3}"/>
              </c:ext>
            </c:extLst>
          </c:dPt>
          <c:dLbls>
            <c:dLbl>
              <c:idx val="0"/>
              <c:layout>
                <c:manualLayout>
                  <c:x val="-6.4583497375328078E-2"/>
                  <c:y val="0.1329062500000000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27-4FB3-80DB-47E7D824D2F3}"/>
                </c:ext>
              </c:extLst>
            </c:dLbl>
            <c:dLbl>
              <c:idx val="1"/>
              <c:layout>
                <c:manualLayout>
                  <c:x val="-0.18124999999999999"/>
                  <c:y val="4.5917568897637796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Neutral/Neither</a:t>
                    </a:r>
                  </a:p>
                  <a:p>
                    <a:r>
                      <a:rPr lang="en-US" sz="1000" baseline="0" dirty="0" smtClean="0"/>
                      <a:t>21%</a:t>
                    </a:r>
                    <a:endParaRPr lang="en-US" sz="8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27-4FB3-80DB-47E7D824D2F3}"/>
                </c:ext>
              </c:extLst>
            </c:dLbl>
            <c:dLbl>
              <c:idx val="2"/>
              <c:layout>
                <c:manualLayout>
                  <c:x val="9.166666666666666E-2"/>
                  <c:y val="-0.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027-4FB3-80DB-47E7D824D2F3}"/>
                </c:ext>
              </c:extLst>
            </c:dLbl>
            <c:dLbl>
              <c:idx val="3"/>
              <c:layout>
                <c:manualLayout>
                  <c:x val="-6.25E-2"/>
                  <c:y val="1.25000000000000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27-4FB3-80DB-47E7D824D2F3}"/>
                </c:ext>
              </c:extLst>
            </c:dLbl>
            <c:dLbl>
              <c:idx val="4"/>
              <c:layout>
                <c:manualLayout>
                  <c:x val="4.1666666666666664E-2"/>
                  <c:y val="6.250000000000000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27-4FB3-80DB-47E7D824D2F3}"/>
                </c:ext>
              </c:extLst>
            </c:dLbl>
            <c:dLbl>
              <c:idx val="5"/>
              <c:layout>
                <c:manualLayout>
                  <c:x val="3.9583333333333331E-2"/>
                  <c:y val="4.687499999999997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27-4FB3-80DB-47E7D824D2F3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027-4FB3-80DB-47E7D824D2F3}"/>
                </c:ext>
              </c:extLst>
            </c:dLbl>
            <c:dLbl>
              <c:idx val="7"/>
              <c:layout>
                <c:manualLayout>
                  <c:x val="1.2500000000000001E-2"/>
                  <c:y val="9.374999999999971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027-4FB3-80DB-47E7D824D2F3}"/>
                </c:ext>
              </c:extLst>
            </c:dLbl>
            <c:dLbl>
              <c:idx val="8"/>
              <c:layout>
                <c:manualLayout>
                  <c:x val="2.4999999999999925E-2"/>
                  <c:y val="9.06249999999999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027-4FB3-80DB-47E7D824D2F3}"/>
                </c:ext>
              </c:extLst>
            </c:dLbl>
            <c:dLbl>
              <c:idx val="10"/>
              <c:layout>
                <c:manualLayout>
                  <c:x val="6.25E-2"/>
                  <c:y val="1.8749999999999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027-4FB3-80DB-47E7D824D2F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Sheet1!$A$2:$A$4</c:f>
              <c:strCache>
                <c:ptCount val="3"/>
                <c:pt idx="0">
                  <c:v>Disagree</c:v>
                </c:pt>
                <c:pt idx="1">
                  <c:v>Neutral/Neither</c:v>
                </c:pt>
                <c:pt idx="2">
                  <c:v>Agree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</c:v>
                </c:pt>
                <c:pt idx="1">
                  <c:v>21</c:v>
                </c:pt>
                <c:pt idx="2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027-4FB3-80DB-47E7D824D2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E1124A-8259-2F43-AA9E-1AB80762BA4E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53114-0D40-384A-9E11-76EB88F8D7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19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>
                <a:solidFill>
                  <a:srgbClr val="CCCCCC"/>
                </a:solidFill>
              </a:rPr>
              <a:pPr/>
              <a:t>‹#›</a:t>
            </a:fld>
            <a:endParaRPr lang="en-US">
              <a:solidFill>
                <a:srgbClr val="CCCCCC"/>
              </a:solidFill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4852525"/>
            <a:ext cx="4576388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3113001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4043008"/>
            <a:ext cx="3859212" cy="374649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5397121"/>
            <a:ext cx="4576388" cy="467783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23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65109F8C-9F4D-5945-807D-33CC9F4EE4DF}" type="datetimeFigureOut">
              <a:rPr lang="en-US" smtClean="0"/>
              <a:pPr/>
              <a:t>1/10/2017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645425"/>
            <a:ext cx="2133600" cy="190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Minion Pro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Minion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inion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inion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inion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inion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inion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679452"/>
            <a:ext cx="8229600" cy="710853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6" y="6426427"/>
            <a:ext cx="663015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>
                <a:solidFill>
                  <a:srgbClr val="CCCCCC"/>
                </a:solidFill>
              </a:rPr>
              <a:pPr/>
              <a:t>‹#›</a:t>
            </a:fld>
            <a:endParaRPr lang="en-US">
              <a:solidFill>
                <a:srgbClr val="CCCCCC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6420101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ubtitle 1"/>
          <p:cNvSpPr txBox="1">
            <a:spLocks/>
          </p:cNvSpPr>
          <p:nvPr/>
        </p:nvSpPr>
        <p:spPr>
          <a:xfrm>
            <a:off x="-56474" y="6485937"/>
            <a:ext cx="1050635" cy="213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333333">
                    <a:tint val="75000"/>
                  </a:srgbClr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333333">
                  <a:tint val="75000"/>
                </a:srgbClr>
              </a:solidFill>
              <a:latin typeface="Helvetica Neue"/>
              <a:cs typeface="Helvetica Neue"/>
            </a:endParaRPr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1076495"/>
            <a:ext cx="8229600" cy="114300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6477" y="6541772"/>
            <a:ext cx="1060918" cy="17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061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aecp.ethicspoin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48985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Minion Pro"/>
              </a:rPr>
              <a:t>Users Group Board of Directors</a:t>
            </a:r>
            <a:r>
              <a:rPr lang="en-US" dirty="0" smtClean="0">
                <a:latin typeface="Minion Pro"/>
              </a:rPr>
              <a:t/>
            </a:r>
            <a:br>
              <a:rPr lang="en-US" dirty="0" smtClean="0">
                <a:latin typeface="Minion Pro"/>
              </a:rPr>
            </a:br>
            <a:r>
              <a:rPr lang="en-US" sz="3600" i="1" dirty="0" smtClean="0"/>
              <a:t>Diversity &amp; Inclusion 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January 2017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Rhonda Barbosa</a:t>
            </a:r>
            <a:br>
              <a:rPr lang="en-US" sz="2400" dirty="0" smtClean="0"/>
            </a:br>
            <a:r>
              <a:rPr lang="en-US" sz="2400" dirty="0" smtClean="0"/>
              <a:t>Human Resources Director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D&amp;I Survey Results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5280" y="894806"/>
            <a:ext cx="8473440" cy="1257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Results reflect a measure of success in meeting the goal of the D&amp;I Council to raise awareness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04584980"/>
              </p:ext>
            </p:extLst>
          </p:nvPr>
        </p:nvGraphicFramePr>
        <p:xfrm>
          <a:off x="3309544" y="2882675"/>
          <a:ext cx="6096000" cy="393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21280529"/>
              </p:ext>
            </p:extLst>
          </p:nvPr>
        </p:nvGraphicFramePr>
        <p:xfrm>
          <a:off x="0" y="2882675"/>
          <a:ext cx="4925778" cy="393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261544" y="1888503"/>
            <a:ext cx="91440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Minion Pro"/>
                <a:ea typeface="+mj-ea"/>
                <a:cs typeface="+mj-cs"/>
              </a:defRPr>
            </a:lvl1pPr>
          </a:lstStyle>
          <a:p>
            <a:pPr algn="l"/>
            <a:r>
              <a:rPr lang="en-US" sz="2400" b="1" dirty="0" smtClean="0"/>
              <a:t>Q: </a:t>
            </a:r>
            <a:r>
              <a:rPr lang="en-US" sz="2400" dirty="0" smtClean="0"/>
              <a:t>I have neither bias nor preference for one group over another.</a:t>
            </a:r>
            <a:endParaRPr lang="en-US" sz="24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080276728"/>
              </p:ext>
            </p:extLst>
          </p:nvPr>
        </p:nvGraphicFramePr>
        <p:xfrm>
          <a:off x="3487963" y="26498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480948500"/>
              </p:ext>
            </p:extLst>
          </p:nvPr>
        </p:nvGraphicFramePr>
        <p:xfrm>
          <a:off x="-691413" y="26498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58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600200"/>
            <a:ext cx="7543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Diversity &amp; Inclusion (D&amp;I) Council FY16 Accomplishments</a:t>
            </a:r>
          </a:p>
          <a:p>
            <a:r>
              <a:rPr lang="en-US" dirty="0" smtClean="0"/>
              <a:t>Lessons learned</a:t>
            </a:r>
            <a:endParaRPr lang="en-US" dirty="0"/>
          </a:p>
          <a:p>
            <a:r>
              <a:rPr lang="en-US" dirty="0" smtClean="0"/>
              <a:t>FY17 Goals</a:t>
            </a:r>
          </a:p>
          <a:p>
            <a:r>
              <a:rPr lang="en-US" dirty="0" smtClean="0"/>
              <a:t>Cultural Assessment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5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D&amp;I Council FY16 Accomplishments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" y="1096503"/>
            <a:ext cx="6541306" cy="51221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Established internal metrics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Created Integrated D&amp;I Poster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Developed D&amp;I Policy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Educated management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 smtClean="0"/>
              <a:t>Created D&amp;I venue for employees to escalate diversity-related concerns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s://tse2.mm.bing.net/th?id=OIP.Mc423807cd7bdeb91b01ad48e390546aco0&amp;pid=15.1&amp;P=0&amp;w=193&amp;h=17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401" y="3841729"/>
            <a:ext cx="2651760" cy="2376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0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Concern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714" y="1345066"/>
            <a:ext cx="7908765" cy="4560520"/>
          </a:xfrm>
        </p:spPr>
        <p:txBody>
          <a:bodyPr>
            <a:normAutofit fontScale="62500" lnSpcReduction="20000"/>
          </a:bodyPr>
          <a:lstStyle/>
          <a:p>
            <a:r>
              <a:rPr lang="en-US" sz="3840" dirty="0" smtClean="0"/>
              <a:t>Employee raised D&amp;I concern to Council</a:t>
            </a:r>
          </a:p>
          <a:p>
            <a:pPr lvl="1"/>
            <a:r>
              <a:rPr lang="en-US" sz="3840" u="sng" dirty="0" err="1" smtClean="0"/>
              <a:t>dcouncil@jlab.org</a:t>
            </a:r>
            <a:endParaRPr lang="en-US" sz="3840" dirty="0" smtClean="0"/>
          </a:p>
          <a:p>
            <a:endParaRPr lang="en-US" sz="3840" dirty="0" smtClean="0"/>
          </a:p>
          <a:p>
            <a:r>
              <a:rPr lang="en-US" sz="3840" dirty="0" smtClean="0"/>
              <a:t>Council responded quickly</a:t>
            </a:r>
          </a:p>
          <a:p>
            <a:pPr lvl="1"/>
            <a:r>
              <a:rPr lang="en-US" sz="2600" dirty="0" smtClean="0">
                <a:solidFill>
                  <a:srgbClr val="0000FF"/>
                </a:solidFill>
              </a:rPr>
              <a:t>Reached out to employee to gather additional details  </a:t>
            </a:r>
          </a:p>
          <a:p>
            <a:pPr lvl="1"/>
            <a:r>
              <a:rPr lang="en-US" sz="2600" dirty="0" smtClean="0">
                <a:solidFill>
                  <a:srgbClr val="0000FF"/>
                </a:solidFill>
              </a:rPr>
              <a:t>Line management responded</a:t>
            </a:r>
          </a:p>
          <a:p>
            <a:pPr lvl="1"/>
            <a:r>
              <a:rPr lang="en-US" sz="2600" dirty="0" smtClean="0">
                <a:solidFill>
                  <a:srgbClr val="0000FF"/>
                </a:solidFill>
              </a:rPr>
              <a:t>HR followed up with employee to ensure resolution</a:t>
            </a:r>
          </a:p>
          <a:p>
            <a:pPr lvl="2"/>
            <a:endParaRPr lang="en-US" sz="2000" dirty="0" smtClean="0"/>
          </a:p>
          <a:p>
            <a:pPr lvl="2"/>
            <a:r>
              <a:rPr lang="en-US" sz="2824" dirty="0" smtClean="0"/>
              <a:t>Lessons Learned from Employee we want to share: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57" i="1" dirty="0" smtClean="0"/>
              <a:t>You may not intend to sound sexist or racist, but you can inadvertently offend someone because of underlying perceptions</a:t>
            </a:r>
          </a:p>
          <a:p>
            <a:pPr lvl="2">
              <a:buNone/>
            </a:pPr>
            <a:endParaRPr lang="en-US" sz="2857" i="1" dirty="0" smtClean="0"/>
          </a:p>
          <a:p>
            <a:pPr lvl="2"/>
            <a:r>
              <a:rPr lang="en-US" sz="2857" i="1" dirty="0" smtClean="0"/>
              <a:t>Respecting others' concerns/perceptions; seek to understand and correct, and not dismiss them as having no value. </a:t>
            </a:r>
            <a:endParaRPr lang="en-US" sz="2857" i="1" dirty="0" smtClean="0">
              <a:solidFill>
                <a:srgbClr val="0000FF"/>
              </a:solidFill>
            </a:endParaRPr>
          </a:p>
          <a:p>
            <a:pPr lvl="1"/>
            <a:endParaRPr lang="en-US" sz="26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69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 Concern is Raised to You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85" y="997043"/>
            <a:ext cx="8853359" cy="5588814"/>
          </a:xfrm>
        </p:spPr>
        <p:txBody>
          <a:bodyPr>
            <a:noAutofit/>
          </a:bodyPr>
          <a:lstStyle/>
          <a:p>
            <a:r>
              <a:rPr lang="en-US" sz="2400" dirty="0" smtClean="0"/>
              <a:t>Resources Available:</a:t>
            </a:r>
            <a:br>
              <a:rPr lang="en-US" sz="2400" dirty="0" smtClean="0"/>
            </a:br>
            <a:r>
              <a:rPr lang="en-US" sz="2400" dirty="0" smtClean="0"/>
              <a:t>	D&amp;I Co-chairs &amp; Contacts:  </a:t>
            </a:r>
            <a:r>
              <a:rPr lang="en-US" sz="2400" u="sng" dirty="0" err="1" smtClean="0"/>
              <a:t>dcouncil@jlab.org</a:t>
            </a:r>
            <a:endParaRPr lang="en-US" sz="2400" dirty="0" smtClean="0"/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Mary Logue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Rolf Ent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Rhonda Barbosa (HR Director/Ethics Officer)</a:t>
            </a:r>
          </a:p>
          <a:p>
            <a:pPr marL="457200" lvl="1" indent="0" algn="ctr">
              <a:buNone/>
            </a:pPr>
            <a:r>
              <a:rPr lang="en-US" sz="2000" b="1" dirty="0" smtClean="0"/>
              <a:t>OR</a:t>
            </a:r>
          </a:p>
          <a:p>
            <a:pPr marL="0" indent="0">
              <a:buNone/>
            </a:pPr>
            <a:r>
              <a:rPr lang="en-US" sz="2400" dirty="0" smtClean="0"/>
              <a:t>    Contact JLab’s </a:t>
            </a:r>
            <a:r>
              <a:rPr lang="en-US" sz="2400" dirty="0"/>
              <a:t>Employee Concerns Program (</a:t>
            </a:r>
            <a:r>
              <a:rPr lang="en-US" sz="2400" dirty="0" smtClean="0"/>
              <a:t>ECP) 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Especially if anonymity is an overriding issue</a:t>
            </a:r>
          </a:p>
          <a:p>
            <a:pPr lvl="1"/>
            <a:r>
              <a:rPr lang="en-US" sz="1400" dirty="0" smtClean="0">
                <a:solidFill>
                  <a:srgbClr val="0000FF"/>
                </a:solidFill>
              </a:rPr>
              <a:t>Complaints </a:t>
            </a:r>
            <a:r>
              <a:rPr lang="en-US" sz="1400" dirty="0">
                <a:solidFill>
                  <a:srgbClr val="0000FF"/>
                </a:solidFill>
              </a:rPr>
              <a:t>may be filed by phone or by accessing the Employee Concerns Website 24 hours a day.  </a:t>
            </a:r>
          </a:p>
          <a:p>
            <a:pPr lvl="1"/>
            <a:r>
              <a:rPr lang="en-US" sz="1400" dirty="0">
                <a:solidFill>
                  <a:srgbClr val="0000FF"/>
                </a:solidFill>
              </a:rPr>
              <a:t>The JLab Employee Concerns Hotline is </a:t>
            </a:r>
            <a:r>
              <a:rPr lang="en-US" sz="1400" b="1" dirty="0">
                <a:solidFill>
                  <a:srgbClr val="0000FF"/>
                </a:solidFill>
              </a:rPr>
              <a:t>1-888-296-8301 </a:t>
            </a:r>
            <a:endParaRPr lang="en-US" sz="1400" dirty="0">
              <a:solidFill>
                <a:srgbClr val="0000FF"/>
              </a:solidFill>
            </a:endParaRPr>
          </a:p>
          <a:p>
            <a:pPr lvl="1"/>
            <a:r>
              <a:rPr lang="en-US" sz="1400" dirty="0">
                <a:solidFill>
                  <a:srgbClr val="0000FF"/>
                </a:solidFill>
              </a:rPr>
              <a:t>The Employee Concerns Website is </a:t>
            </a:r>
            <a:r>
              <a:rPr lang="en-US" sz="1400" u="sng" dirty="0">
                <a:solidFill>
                  <a:srgbClr val="0000FF"/>
                </a:solidFill>
                <a:hlinkClick r:id="rId3"/>
              </a:rPr>
              <a:t>http://www.jsaecp.ethicspoint.com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endParaRPr lang="en-US" sz="1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To keep the conversation going, we’re creating a space on the D&amp;I website to share </a:t>
            </a:r>
            <a:r>
              <a:rPr lang="en-US" sz="1800" dirty="0" smtClean="0"/>
              <a:t>information</a:t>
            </a:r>
          </a:p>
          <a:p>
            <a:r>
              <a:rPr lang="en-US" sz="1800" dirty="0" smtClean="0"/>
              <a:t>As with </a:t>
            </a:r>
            <a:r>
              <a:rPr lang="en-US" sz="1800" dirty="0"/>
              <a:t>Integrated Safety Management, we continue to emphasize how important it is for  supervisors to respond to workers; the same is true in Integrated D&amp;I Management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331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627" y="1360714"/>
            <a:ext cx="8472173" cy="5043714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UGBOD provided feedback on D&amp;I website to Physics AD – D&amp;I Co-Chair Summer 2016</a:t>
            </a:r>
          </a:p>
          <a:p>
            <a:endParaRPr lang="en-US" sz="2400" dirty="0" smtClean="0"/>
          </a:p>
          <a:p>
            <a:r>
              <a:rPr lang="en-US" sz="2400" dirty="0" smtClean="0"/>
              <a:t>Updates/enhancements made to the D&amp;I Website based on suggestions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Other areas of webpage identified to enhance content for more real-time relevance in 2017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YouTube Videos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D&amp;I Demographics</a:t>
            </a:r>
          </a:p>
          <a:p>
            <a:pPr lvl="2"/>
            <a:r>
              <a:rPr lang="en-US" sz="2000" dirty="0" smtClean="0">
                <a:solidFill>
                  <a:srgbClr val="0000FF"/>
                </a:solidFill>
              </a:rPr>
              <a:t>Other timely information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00FF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17 D&amp;I Council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9426"/>
            <a:ext cx="8229601" cy="5639947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Recruiting </a:t>
            </a:r>
            <a:r>
              <a:rPr lang="en-US" sz="2400" b="1" dirty="0"/>
              <a:t>and Outreach</a:t>
            </a:r>
            <a:endParaRPr lang="en-US" sz="2400" dirty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Pilot D</a:t>
            </a:r>
            <a:r>
              <a:rPr lang="en-US" sz="2000" dirty="0">
                <a:solidFill>
                  <a:srgbClr val="0000FF"/>
                </a:solidFill>
              </a:rPr>
              <a:t>&amp;I Council engagement with hiring </a:t>
            </a:r>
            <a:r>
              <a:rPr lang="en-US" sz="2000" dirty="0" smtClean="0">
                <a:solidFill>
                  <a:srgbClr val="0000FF"/>
                </a:solidFill>
              </a:rPr>
              <a:t>panels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Invite D&amp;I Council </a:t>
            </a:r>
            <a:r>
              <a:rPr lang="en-US" sz="2000" dirty="0" smtClean="0">
                <a:solidFill>
                  <a:srgbClr val="0000FF"/>
                </a:solidFill>
              </a:rPr>
              <a:t>to </a:t>
            </a:r>
            <a:r>
              <a:rPr lang="en-US" sz="2000" dirty="0">
                <a:solidFill>
                  <a:srgbClr val="0000FF"/>
                </a:solidFill>
              </a:rPr>
              <a:t>attend outreach/STEM recruiting </a:t>
            </a:r>
            <a:r>
              <a:rPr lang="en-US" sz="2000" dirty="0" smtClean="0">
                <a:solidFill>
                  <a:srgbClr val="0000FF"/>
                </a:solidFill>
              </a:rPr>
              <a:t>events</a:t>
            </a:r>
          </a:p>
          <a:p>
            <a:pPr marL="457200" lvl="1" indent="0">
              <a:buNone/>
            </a:pP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400" b="1" dirty="0" smtClean="0"/>
              <a:t>Demographics</a:t>
            </a:r>
            <a:endParaRPr lang="en-US" sz="2400" dirty="0"/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Quarterly metrics update to D&amp;I Council (Q2 FY2017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</a:p>
          <a:p>
            <a:endParaRPr lang="en-US" sz="2000" b="1" dirty="0">
              <a:solidFill>
                <a:srgbClr val="0000FF"/>
              </a:solidFill>
            </a:endParaRPr>
          </a:p>
          <a:p>
            <a:r>
              <a:rPr lang="en-US" sz="2400" b="1" dirty="0" smtClean="0"/>
              <a:t>Marketing </a:t>
            </a:r>
            <a:r>
              <a:rPr lang="en-US" sz="2400" b="1" dirty="0"/>
              <a:t>Tools</a:t>
            </a:r>
            <a:endParaRPr lang="en-US" sz="2400" dirty="0"/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Branding/Awareness/Reinforcement of D&amp;I activities     (February </a:t>
            </a:r>
            <a:r>
              <a:rPr lang="en-US" sz="2000" dirty="0">
                <a:solidFill>
                  <a:srgbClr val="0000FF"/>
                </a:solidFill>
              </a:rPr>
              <a:t>2017</a:t>
            </a:r>
            <a:r>
              <a:rPr lang="en-US" sz="2000" dirty="0" smtClean="0">
                <a:solidFill>
                  <a:srgbClr val="0000FF"/>
                </a:solidFill>
              </a:rPr>
              <a:t>)</a:t>
            </a:r>
            <a:endParaRPr lang="en-US" sz="2000" dirty="0">
              <a:solidFill>
                <a:srgbClr val="0000FF"/>
              </a:solidFill>
            </a:endParaRP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Quarterly Lunch &amp; Learn sessions: Array of D&amp;I topics identified. D&amp;I Council </a:t>
            </a:r>
            <a:r>
              <a:rPr lang="en-US" sz="2000" dirty="0" smtClean="0">
                <a:solidFill>
                  <a:srgbClr val="0000FF"/>
                </a:solidFill>
              </a:rPr>
              <a:t>co-facilitates</a:t>
            </a:r>
            <a:endParaRPr lang="en-US" sz="20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6000" dirty="0"/>
          </a:p>
          <a:p>
            <a:pPr marL="0" indent="0">
              <a:buNone/>
            </a:pPr>
            <a:endParaRPr lang="en-US" sz="9600" b="1" dirty="0" smtClean="0"/>
          </a:p>
          <a:p>
            <a:pPr marL="0" indent="0">
              <a:buNone/>
            </a:pPr>
            <a:endParaRPr lang="en-US" sz="9600" b="1" dirty="0" smtClean="0"/>
          </a:p>
          <a:p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755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17 D&amp;I Council Goals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59" y="894806"/>
            <a:ext cx="8745584" cy="4525963"/>
          </a:xfrm>
        </p:spPr>
        <p:txBody>
          <a:bodyPr>
            <a:noAutofit/>
          </a:bodyPr>
          <a:lstStyle/>
          <a:p>
            <a:r>
              <a:rPr lang="en-US" sz="2400" b="1" dirty="0"/>
              <a:t> </a:t>
            </a:r>
            <a:r>
              <a:rPr lang="en-US" sz="2400" b="1" dirty="0" smtClean="0"/>
              <a:t>Cultural </a:t>
            </a:r>
            <a:r>
              <a:rPr lang="en-US" sz="2400" b="1" dirty="0"/>
              <a:t>Assessment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00FF"/>
                </a:solidFill>
              </a:rPr>
              <a:t>Launch </a:t>
            </a:r>
            <a:r>
              <a:rPr lang="en-US" sz="2000" dirty="0">
                <a:solidFill>
                  <a:srgbClr val="0000FF"/>
                </a:solidFill>
              </a:rPr>
              <a:t>D&amp;I climate survey </a:t>
            </a:r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Convene </a:t>
            </a:r>
            <a:r>
              <a:rPr lang="en-US" sz="2000" dirty="0">
                <a:solidFill>
                  <a:srgbClr val="0000FF"/>
                </a:solidFill>
              </a:rPr>
              <a:t>D&amp;I Council to review survey results (Jan 2017)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D&amp;I Council </a:t>
            </a:r>
            <a:r>
              <a:rPr lang="en-US" sz="2000" dirty="0" smtClean="0">
                <a:solidFill>
                  <a:srgbClr val="0000FF"/>
                </a:solidFill>
              </a:rPr>
              <a:t>lead </a:t>
            </a:r>
            <a:r>
              <a:rPr lang="en-US" sz="2000" dirty="0">
                <a:solidFill>
                  <a:srgbClr val="0000FF"/>
                </a:solidFill>
              </a:rPr>
              <a:t>focus groups to assess survey </a:t>
            </a:r>
            <a:r>
              <a:rPr lang="en-US" sz="2000" dirty="0" smtClean="0">
                <a:solidFill>
                  <a:srgbClr val="0000FF"/>
                </a:solidFill>
              </a:rPr>
              <a:t>and </a:t>
            </a:r>
            <a:r>
              <a:rPr lang="en-US" sz="2000" dirty="0">
                <a:solidFill>
                  <a:srgbClr val="0000FF"/>
                </a:solidFill>
              </a:rPr>
              <a:t>provide recommendations (Feb 2017)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Present survey results and proposed recommendations to Lab leadership (Mar-Apr </a:t>
            </a:r>
            <a:r>
              <a:rPr lang="en-US" sz="2000" dirty="0" smtClean="0">
                <a:solidFill>
                  <a:srgbClr val="0000FF"/>
                </a:solidFill>
              </a:rPr>
              <a:t>2017)</a:t>
            </a:r>
          </a:p>
          <a:p>
            <a:pPr marL="457200" lvl="1" indent="0">
              <a:buNone/>
            </a:pPr>
            <a:endParaRPr lang="en-US" sz="20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sz="2000" b="1" dirty="0" smtClean="0">
              <a:solidFill>
                <a:srgbClr val="0000FF"/>
              </a:solidFill>
            </a:endParaRPr>
          </a:p>
          <a:p>
            <a:pPr marL="57150" indent="0">
              <a:buNone/>
            </a:pPr>
            <a:r>
              <a:rPr lang="en-US" sz="2400" b="1" dirty="0" smtClean="0"/>
              <a:t>Invitation for member (or delegate representative) of the UGBOD to participate in quarterly D&amp;I Council Meetings</a:t>
            </a:r>
            <a:endParaRPr lang="en-US" sz="2400" dirty="0" smtClean="0"/>
          </a:p>
          <a:p>
            <a:pPr lvl="1">
              <a:buNone/>
            </a:pPr>
            <a:endParaRPr lang="en-US" sz="20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03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D&amp;I Cultural Assessment-Analysis</a:t>
            </a:r>
            <a:endParaRPr lang="en-US" sz="36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3360" y="1232263"/>
            <a:ext cx="8229600" cy="4525963"/>
          </a:xfrm>
        </p:spPr>
        <p:txBody>
          <a:bodyPr>
            <a:noAutofit/>
          </a:bodyPr>
          <a:lstStyle/>
          <a:p>
            <a:endParaRPr lang="en-US" sz="2400" b="1" dirty="0" smtClean="0"/>
          </a:p>
          <a:p>
            <a:pPr marL="0" indent="0">
              <a:buNone/>
            </a:pPr>
            <a:r>
              <a:rPr lang="en-US" sz="2800" b="1" dirty="0" smtClean="0"/>
              <a:t>Response Rate</a:t>
            </a:r>
          </a:p>
          <a:p>
            <a:pPr marL="0" indent="0">
              <a:buNone/>
            </a:pPr>
            <a:endParaRPr lang="en-US" sz="2400" b="1" dirty="0" smtClean="0"/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2016: 570 total responses</a:t>
            </a:r>
          </a:p>
          <a:p>
            <a:pPr lvl="2"/>
            <a:r>
              <a:rPr lang="en-US" sz="2200" dirty="0" smtClean="0"/>
              <a:t>Includes </a:t>
            </a:r>
            <a:r>
              <a:rPr lang="en-US" sz="2200" dirty="0"/>
              <a:t>99 </a:t>
            </a:r>
            <a:r>
              <a:rPr lang="en-US" sz="2200" dirty="0" smtClean="0"/>
              <a:t>Users</a:t>
            </a:r>
          </a:p>
          <a:p>
            <a:pPr lvl="2"/>
            <a:r>
              <a:rPr lang="en-US" sz="2200" dirty="0" smtClean="0"/>
              <a:t>471 </a:t>
            </a:r>
            <a:r>
              <a:rPr lang="en-US" sz="2200" dirty="0"/>
              <a:t>employee respondents = 64% of eligible population</a:t>
            </a:r>
          </a:p>
          <a:p>
            <a:pPr lvl="1"/>
            <a:endParaRPr lang="en-US" sz="20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2014: 317 total responses</a:t>
            </a:r>
          </a:p>
          <a:p>
            <a:pPr lvl="2"/>
            <a:r>
              <a:rPr lang="en-US" sz="2200" dirty="0"/>
              <a:t>315 employee respondents = 44% of eligible population</a:t>
            </a:r>
          </a:p>
        </p:txBody>
      </p:sp>
      <p:sp>
        <p:nvSpPr>
          <p:cNvPr id="7" name="Striped Right Arrow 6"/>
          <p:cNvSpPr/>
          <p:nvPr/>
        </p:nvSpPr>
        <p:spPr>
          <a:xfrm rot="16200000">
            <a:off x="6709121" y="1053976"/>
            <a:ext cx="1805923" cy="1661753"/>
          </a:xfrm>
          <a:prstGeom prst="striped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20%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20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34be1e3d3f6225df39bab8fb15afd6d9ddd965"/>
</p:tagLst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JLabPowerPointMain-3</Template>
  <TotalTime>1143</TotalTime>
  <Words>293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JLabPowerpointMain</vt:lpstr>
      <vt:lpstr>Response Summary</vt:lpstr>
      <vt:lpstr>Users Group Board of Directors Diversity &amp; Inclusion Update January 2017  Rhonda Barbosa Human Resources Director</vt:lpstr>
      <vt:lpstr>Agenda</vt:lpstr>
      <vt:lpstr>D&amp;I Council FY16 Accomplishments</vt:lpstr>
      <vt:lpstr>Employee Concern</vt:lpstr>
      <vt:lpstr>If a Concern is Raised to You </vt:lpstr>
      <vt:lpstr>Lessons Learned</vt:lpstr>
      <vt:lpstr>FY 17 D&amp;I Council Goals </vt:lpstr>
      <vt:lpstr>FY 17 D&amp;I Council Goals </vt:lpstr>
      <vt:lpstr>D&amp;I Cultural Assessment-Analysis</vt:lpstr>
      <vt:lpstr>D&amp;I Survey Results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NLDC Workshop Debrief</dc:title>
  <dc:creator>Brandye Rogers</dc:creator>
  <cp:lastModifiedBy>Krystina Serafini</cp:lastModifiedBy>
  <cp:revision>191</cp:revision>
  <cp:lastPrinted>2017-01-06T17:50:50Z</cp:lastPrinted>
  <dcterms:created xsi:type="dcterms:W3CDTF">2017-01-09T16:36:03Z</dcterms:created>
  <dcterms:modified xsi:type="dcterms:W3CDTF">2017-01-10T16:24:47Z</dcterms:modified>
</cp:coreProperties>
</file>