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7" r:id="rId4"/>
    <p:sldId id="271" r:id="rId5"/>
    <p:sldId id="266" r:id="rId6"/>
    <p:sldId id="274" r:id="rId7"/>
    <p:sldId id="273" r:id="rId8"/>
    <p:sldId id="27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5" autoAdjust="0"/>
    <p:restoredTop sz="96408" autoAdjust="0"/>
  </p:normalViewPr>
  <p:slideViewPr>
    <p:cSldViewPr snapToGrid="0" snapToObjects="1">
      <p:cViewPr varScale="1">
        <p:scale>
          <a:sx n="82" d="100"/>
          <a:sy n="82" d="100"/>
        </p:scale>
        <p:origin x="8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2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January 10, 2019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January 10, 2019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January 10,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Diversity &amp; Inclusion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Rhonda Barbosa, HR Director and Ethics Officer</a:t>
            </a:r>
          </a:p>
          <a:p>
            <a:endParaRPr lang="en-US" dirty="0" smtClean="0"/>
          </a:p>
          <a:p>
            <a:r>
              <a:rPr lang="en-US" dirty="0" smtClean="0"/>
              <a:t>Mary Logue, ESH&amp;Q Associate Director and D&amp;I Co-Chair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dirty="0" smtClean="0"/>
              <a:t>January 10, 2019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782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of 2018 Diversity &amp; Inclusion Activities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Implicit Bias Training Status </a:t>
            </a:r>
            <a:r>
              <a:rPr lang="en-US" dirty="0"/>
              <a:t>U</a:t>
            </a:r>
            <a:r>
              <a:rPr lang="en-US" dirty="0" smtClean="0"/>
              <a:t>pdate </a:t>
            </a:r>
          </a:p>
          <a:p>
            <a:pPr lvl="1"/>
            <a:r>
              <a:rPr lang="en-US" dirty="0" smtClean="0"/>
              <a:t> Diversity &amp; Inclusion Council Survey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2019 Diversity &amp; Inclusion Planned Activities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864" y="853440"/>
            <a:ext cx="1102640" cy="138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2018 –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First D&amp;I </a:t>
            </a:r>
            <a:r>
              <a:rPr lang="en-US" sz="1600" dirty="0" smtClean="0"/>
              <a:t>Colloquium (Fall 2017)</a:t>
            </a:r>
            <a:endParaRPr lang="en-US" sz="1600" dirty="0"/>
          </a:p>
          <a:p>
            <a:pPr lvl="1"/>
            <a:r>
              <a:rPr lang="en-US" sz="1600" dirty="0"/>
              <a:t>   Dr. Jane Fernandes </a:t>
            </a:r>
          </a:p>
          <a:p>
            <a:r>
              <a:rPr lang="en-US" sz="1600" dirty="0" smtClean="0"/>
              <a:t>Implicit Bias (Communications) Training Update</a:t>
            </a:r>
          </a:p>
          <a:p>
            <a:pPr lvl="1"/>
            <a:r>
              <a:rPr lang="en-US" sz="1600" dirty="0" smtClean="0"/>
              <a:t>(~70% of staff completed trained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National Laboratory Directors’ Council D&amp;I Workshop</a:t>
            </a:r>
          </a:p>
          <a:p>
            <a:pPr lvl="1"/>
            <a:r>
              <a:rPr lang="en-US" sz="1300" dirty="0" smtClean="0"/>
              <a:t>Sexual Harassment of Women:  Climate, Culture, and Consequences in Academic Sciences, Engineering &amp; Medicine</a:t>
            </a:r>
          </a:p>
          <a:p>
            <a:pPr lvl="1"/>
            <a:r>
              <a:rPr lang="en-US" sz="1300" dirty="0" smtClean="0"/>
              <a:t>Intersection of the Law &amp; #MeToo Movement</a:t>
            </a:r>
          </a:p>
          <a:p>
            <a:pPr lvl="1"/>
            <a:r>
              <a:rPr lang="en-US" sz="1300" dirty="0" smtClean="0"/>
              <a:t>Champions for LGBTQ Life &amp; Culture</a:t>
            </a:r>
          </a:p>
          <a:p>
            <a:pPr lvl="1"/>
            <a:r>
              <a:rPr lang="en-US" sz="1300" dirty="0" smtClean="0"/>
              <a:t>Breakout sessions</a:t>
            </a:r>
          </a:p>
          <a:p>
            <a:r>
              <a:rPr lang="en-US" sz="1600" dirty="0" smtClean="0"/>
              <a:t>Inclusion Insights – pilots &amp; summer series</a:t>
            </a:r>
          </a:p>
          <a:p>
            <a:r>
              <a:rPr lang="en-US" sz="1600" dirty="0" smtClean="0"/>
              <a:t>Higher Education Recruitment Consortium</a:t>
            </a:r>
          </a:p>
          <a:p>
            <a:r>
              <a:rPr lang="en-US" sz="1600" dirty="0" smtClean="0"/>
              <a:t>Facilitated First World Culture Day</a:t>
            </a:r>
          </a:p>
          <a:p>
            <a:r>
              <a:rPr lang="en-US" sz="1600" dirty="0" smtClean="0"/>
              <a:t>D&amp;I Website </a:t>
            </a:r>
            <a:r>
              <a:rPr lang="en-US" sz="1600" dirty="0"/>
              <a:t>u</a:t>
            </a:r>
            <a:r>
              <a:rPr lang="en-US" sz="1600" dirty="0" smtClean="0"/>
              <a:t>pdates (ongoing)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5" name="Picture 3" descr="C:\Users\allmon\AppData\Local\Microsoft\Windows\Temporary Internet Files\Content.IE5\I47WM79Z\IMG_2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10" y="807542"/>
            <a:ext cx="2270595" cy="17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416" y="3851659"/>
            <a:ext cx="4039262" cy="256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8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84" y="966055"/>
            <a:ext cx="8464378" cy="5381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b="1" dirty="0" smtClean="0"/>
              <a:t>IMPLICIT BIAS TRAINING  (Communications)</a:t>
            </a:r>
          </a:p>
          <a:p>
            <a:r>
              <a:rPr lang="en-US" sz="1500" dirty="0" smtClean="0"/>
              <a:t>As a result of this class I better understand the impact of both medium and delivery on communication. (77% = Definitely)</a:t>
            </a:r>
          </a:p>
          <a:p>
            <a:r>
              <a:rPr lang="en-US" sz="1500" dirty="0" smtClean="0"/>
              <a:t>A </a:t>
            </a:r>
            <a:r>
              <a:rPr lang="en-US" sz="1500" dirty="0"/>
              <a:t>class format like this one (in person presentation with discussion </a:t>
            </a:r>
            <a:r>
              <a:rPr lang="en-US" sz="1500" dirty="0" smtClean="0"/>
              <a:t>is the </a:t>
            </a:r>
            <a:r>
              <a:rPr lang="en-US" sz="1500" dirty="0"/>
              <a:t>best way to convey this </a:t>
            </a:r>
            <a:r>
              <a:rPr lang="en-US" sz="1500" dirty="0" smtClean="0"/>
              <a:t>information (71% = Absolutely)</a:t>
            </a:r>
          </a:p>
          <a:p>
            <a:r>
              <a:rPr lang="en-US" sz="15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Suggestions for improvement:</a:t>
            </a:r>
          </a:p>
          <a:p>
            <a:pPr lvl="1"/>
            <a:r>
              <a:rPr lang="en-US" sz="1300" i="1" dirty="0">
                <a:latin typeface="ArialMT"/>
              </a:rPr>
              <a:t>Role playing/Real Life examples</a:t>
            </a:r>
          </a:p>
          <a:p>
            <a:pPr lvl="1"/>
            <a:r>
              <a:rPr lang="en-US" sz="1300" i="1" dirty="0">
                <a:latin typeface="ArialMT"/>
              </a:rPr>
              <a:t>More direct conversations around issues of sexism and racism in </a:t>
            </a:r>
            <a:r>
              <a:rPr lang="en-US" sz="1300" i="1" dirty="0" smtClean="0">
                <a:latin typeface="ArialMT"/>
              </a:rPr>
              <a:t>workplace</a:t>
            </a:r>
          </a:p>
          <a:p>
            <a:pPr lvl="1"/>
            <a:r>
              <a:rPr lang="en-US" sz="1300" i="1" dirty="0" smtClean="0">
                <a:latin typeface="ArialMT"/>
              </a:rPr>
              <a:t>More on institutional bias</a:t>
            </a:r>
            <a:endParaRPr lang="en-US" sz="1300" i="1" dirty="0">
              <a:latin typeface="ArialMT"/>
            </a:endParaRPr>
          </a:p>
          <a:p>
            <a:r>
              <a:rPr lang="en-US" sz="15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Most </a:t>
            </a:r>
            <a:r>
              <a:rPr lang="en-US" sz="1500" b="1" dirty="0">
                <a:solidFill>
                  <a:schemeClr val="accent1"/>
                </a:solidFill>
                <a:latin typeface="Arial" panose="020B0604020202020204" pitchFamily="34" charset="0"/>
              </a:rPr>
              <a:t>u</a:t>
            </a:r>
            <a:r>
              <a:rPr lang="en-US" sz="15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seful:</a:t>
            </a:r>
          </a:p>
          <a:p>
            <a:pPr lvl="1"/>
            <a:r>
              <a:rPr lang="en-US" sz="1300" i="1" dirty="0" smtClean="0">
                <a:latin typeface="ArialMT"/>
              </a:rPr>
              <a:t>Bias Discussion</a:t>
            </a:r>
          </a:p>
          <a:p>
            <a:pPr lvl="1"/>
            <a:r>
              <a:rPr lang="en-US" sz="1300" i="1" dirty="0" smtClean="0">
                <a:latin typeface="ArialMT"/>
              </a:rPr>
              <a:t>Cultural Differences</a:t>
            </a:r>
          </a:p>
          <a:p>
            <a:pPr lvl="1"/>
            <a:r>
              <a:rPr lang="en-US" sz="1300" i="1" dirty="0" smtClean="0">
                <a:latin typeface="ArialMT"/>
              </a:rPr>
              <a:t>Left Brain/Right Brain</a:t>
            </a:r>
          </a:p>
          <a:p>
            <a:pPr lvl="1"/>
            <a:r>
              <a:rPr lang="en-US" sz="1300" i="1" dirty="0" smtClean="0">
                <a:latin typeface="ArialMT"/>
              </a:rPr>
              <a:t>Appreciate </a:t>
            </a:r>
            <a:r>
              <a:rPr lang="en-US" sz="1300" i="1" dirty="0">
                <a:latin typeface="ArialMT"/>
              </a:rPr>
              <a:t>the time and effort spent on an important subject. Lots of good info. Useful link </a:t>
            </a:r>
            <a:r>
              <a:rPr lang="en-US" sz="1300" i="1" dirty="0" smtClean="0">
                <a:latin typeface="ArialMT"/>
              </a:rPr>
              <a:t>to implicit.harvard.edu</a:t>
            </a:r>
          </a:p>
          <a:p>
            <a:pPr lvl="1"/>
            <a:r>
              <a:rPr lang="en-US" sz="1300" i="1" dirty="0" smtClean="0">
                <a:latin typeface="ArialMT"/>
              </a:rPr>
              <a:t>Discussions </a:t>
            </a:r>
            <a:r>
              <a:rPr lang="en-US" sz="1300" i="1" dirty="0">
                <a:latin typeface="ArialMT"/>
              </a:rPr>
              <a:t>and 'real world' examples were </a:t>
            </a:r>
            <a:r>
              <a:rPr lang="en-US" sz="1300" i="1" dirty="0" smtClean="0">
                <a:latin typeface="ArialMT"/>
              </a:rPr>
              <a:t>interesting</a:t>
            </a:r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1500" b="1" dirty="0" smtClean="0"/>
              <a:t>DIVERSITY &amp; INCLUSION COUNCIL ASSESSMENT</a:t>
            </a:r>
          </a:p>
          <a:p>
            <a:pPr lvl="1">
              <a:lnSpc>
                <a:spcPct val="120000"/>
              </a:lnSpc>
            </a:pPr>
            <a:r>
              <a:rPr lang="en-US" sz="1500" dirty="0" smtClean="0"/>
              <a:t>Surveyed Council Members 12/10/18</a:t>
            </a:r>
          </a:p>
          <a:p>
            <a:pPr lvl="1"/>
            <a:r>
              <a:rPr lang="en-US" sz="1500" dirty="0" smtClean="0"/>
              <a:t>50</a:t>
            </a:r>
            <a:r>
              <a:rPr lang="en-US" sz="1500" dirty="0"/>
              <a:t>% </a:t>
            </a:r>
            <a:r>
              <a:rPr lang="en-US" sz="1500" dirty="0" smtClean="0"/>
              <a:t>Response rate </a:t>
            </a:r>
            <a:r>
              <a:rPr lang="en-US" sz="1500" dirty="0"/>
              <a:t>as of 1/4/2019</a:t>
            </a:r>
          </a:p>
          <a:p>
            <a:pPr lvl="1"/>
            <a:r>
              <a:rPr lang="en-US" sz="1500" dirty="0"/>
              <a:t>All feel </a:t>
            </a:r>
            <a:r>
              <a:rPr lang="en-US" sz="1500" dirty="0" smtClean="0"/>
              <a:t>efforts are having </a:t>
            </a:r>
            <a:r>
              <a:rPr lang="en-US" sz="1500" dirty="0"/>
              <a:t>positive impact (agree or strongly agree)</a:t>
            </a:r>
          </a:p>
          <a:p>
            <a:pPr lvl="1"/>
            <a:r>
              <a:rPr lang="en-US" sz="1500" dirty="0"/>
              <a:t>77% have had someone talk to them due </a:t>
            </a:r>
            <a:r>
              <a:rPr lang="en-US" sz="1500" dirty="0" smtClean="0"/>
              <a:t>to their </a:t>
            </a:r>
            <a:r>
              <a:rPr lang="en-US" sz="1500" dirty="0"/>
              <a:t>Council role</a:t>
            </a:r>
          </a:p>
          <a:p>
            <a:pPr lvl="1"/>
            <a:r>
              <a:rPr lang="en-US" sz="1500" dirty="0"/>
              <a:t>Participation in outreach noted as ‘lowest’ of priorities</a:t>
            </a:r>
          </a:p>
          <a:p>
            <a:pPr lvl="1"/>
            <a:r>
              <a:rPr lang="en-US" sz="1500" dirty="0"/>
              <a:t>Majority feel quarterly meetings appropriate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D&amp;I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>Diversity &amp; Inclusion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400" i="1" dirty="0" smtClean="0"/>
              <a:t>Extend </a:t>
            </a:r>
            <a:r>
              <a:rPr lang="en-US" sz="1400" i="1" dirty="0"/>
              <a:t>invitation for Users to participate in the Implicit Bias/Communication training course via </a:t>
            </a:r>
            <a:r>
              <a:rPr lang="en-US" sz="1400" i="1" dirty="0" smtClean="0"/>
              <a:t>Weekly Briefs/CUGA</a:t>
            </a:r>
            <a:endParaRPr lang="en-US" sz="14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rgbClr val="00B050"/>
                </a:solidFill>
              </a:rPr>
              <a:t>Annual User </a:t>
            </a:r>
            <a:r>
              <a:rPr lang="en-US" sz="1400" i="1" dirty="0" smtClean="0">
                <a:solidFill>
                  <a:srgbClr val="00B050"/>
                </a:solidFill>
              </a:rPr>
              <a:t>Community Standards required </a:t>
            </a:r>
            <a:r>
              <a:rPr lang="en-US" sz="1400" i="1" dirty="0">
                <a:solidFill>
                  <a:srgbClr val="00B050"/>
                </a:solidFill>
              </a:rPr>
              <a:t>reading document </a:t>
            </a:r>
            <a:endParaRPr lang="en-US" sz="2000" b="1" i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rgbClr val="00B050"/>
                </a:solidFill>
              </a:rPr>
              <a:t>Increase </a:t>
            </a:r>
            <a:r>
              <a:rPr lang="en-US" sz="1400" i="1" dirty="0">
                <a:solidFill>
                  <a:srgbClr val="00B050"/>
                </a:solidFill>
              </a:rPr>
              <a:t>awareness of </a:t>
            </a:r>
            <a:r>
              <a:rPr lang="en-US" sz="1400" i="1" dirty="0" smtClean="0">
                <a:solidFill>
                  <a:srgbClr val="00B050"/>
                </a:solidFill>
              </a:rPr>
              <a:t>JLab’s </a:t>
            </a:r>
            <a:r>
              <a:rPr lang="en-US" sz="1400" i="1" dirty="0">
                <a:solidFill>
                  <a:srgbClr val="00B050"/>
                </a:solidFill>
              </a:rPr>
              <a:t>Commitment to D&amp;I with </a:t>
            </a:r>
            <a:r>
              <a:rPr lang="en-US" sz="1400" i="1" dirty="0" smtClean="0">
                <a:solidFill>
                  <a:srgbClr val="00B050"/>
                </a:solidFill>
              </a:rPr>
              <a:t>Users, Visitors &amp; Others:  Prominent display of Community Standards Poster highlighting elements </a:t>
            </a:r>
            <a:r>
              <a:rPr lang="en-US" sz="1400" i="1" dirty="0">
                <a:solidFill>
                  <a:srgbClr val="00B050"/>
                </a:solidFill>
              </a:rPr>
              <a:t>of </a:t>
            </a:r>
            <a:r>
              <a:rPr lang="en-US" sz="1400" i="1" dirty="0" smtClean="0">
                <a:solidFill>
                  <a:srgbClr val="00B050"/>
                </a:solidFill>
              </a:rPr>
              <a:t>Inclusion, Professional Conduct, Core </a:t>
            </a:r>
            <a:r>
              <a:rPr lang="en-US" sz="1400" i="1" dirty="0">
                <a:solidFill>
                  <a:srgbClr val="00B050"/>
                </a:solidFill>
              </a:rPr>
              <a:t>Values, </a:t>
            </a:r>
            <a:r>
              <a:rPr lang="en-US" sz="1400" i="1" dirty="0" smtClean="0">
                <a:solidFill>
                  <a:srgbClr val="00B050"/>
                </a:solidFill>
              </a:rPr>
              <a:t>&amp; Resources</a:t>
            </a:r>
            <a:r>
              <a:rPr lang="en-US" sz="1400" i="1" dirty="0">
                <a:solidFill>
                  <a:srgbClr val="00B050"/>
                </a:solidFill>
              </a:rPr>
              <a:t>) </a:t>
            </a:r>
            <a:endParaRPr lang="en-US" sz="2000" b="1" i="1" dirty="0" smtClean="0">
              <a:solidFill>
                <a:srgbClr val="00B050"/>
              </a:solidFill>
            </a:endParaRPr>
          </a:p>
          <a:p>
            <a:r>
              <a:rPr lang="en-US" sz="1400" i="1" dirty="0" smtClean="0"/>
              <a:t>Inclusion Survey  (Q3 ‘19)</a:t>
            </a:r>
            <a:endParaRPr lang="en-US" sz="1400" i="1" dirty="0"/>
          </a:p>
          <a:p>
            <a:r>
              <a:rPr lang="en-US" sz="1400" i="1" dirty="0" smtClean="0"/>
              <a:t>Inclusion Activities</a:t>
            </a:r>
          </a:p>
          <a:p>
            <a:pPr lvl="1"/>
            <a:r>
              <a:rPr lang="en-US" sz="1400" dirty="0" smtClean="0"/>
              <a:t>World Culture Day (May ‘19)</a:t>
            </a:r>
          </a:p>
          <a:p>
            <a:pPr lvl="2"/>
            <a:r>
              <a:rPr lang="en-US" sz="1400" i="1" dirty="0" smtClean="0"/>
              <a:t>Where in the world are you from?</a:t>
            </a:r>
          </a:p>
          <a:p>
            <a:pPr lvl="2"/>
            <a:r>
              <a:rPr lang="en-US" sz="1400" i="1" dirty="0" smtClean="0"/>
              <a:t>Forming sub-committee</a:t>
            </a:r>
          </a:p>
          <a:p>
            <a:pPr lvl="2"/>
            <a:r>
              <a:rPr lang="en-US" sz="1400" i="1" dirty="0" smtClean="0"/>
              <a:t>Ted Talk D&amp;I Lunch Sessions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i="1" dirty="0" smtClean="0">
                <a:solidFill>
                  <a:srgbClr val="00B050"/>
                </a:solidFill>
              </a:rPr>
              <a:t>New Employee ‘Pulse Point Survey</a:t>
            </a:r>
            <a:endParaRPr lang="en-US" sz="2000" b="1" i="1" dirty="0" smtClean="0">
              <a:solidFill>
                <a:srgbClr val="00B050"/>
              </a:solidFill>
            </a:endParaRPr>
          </a:p>
          <a:p>
            <a:r>
              <a:rPr lang="en-US" sz="1400" i="1" dirty="0" smtClean="0"/>
              <a:t>AWS/TTR Launch (Q2 ‘19)</a:t>
            </a:r>
          </a:p>
          <a:p>
            <a:r>
              <a:rPr lang="en-US" sz="1400" i="1" dirty="0" smtClean="0"/>
              <a:t>Training (Throughout FY19)</a:t>
            </a:r>
            <a:endParaRPr lang="en-US" sz="1400" i="1" dirty="0"/>
          </a:p>
          <a:p>
            <a:pPr lvl="1"/>
            <a:r>
              <a:rPr lang="en-US" sz="1400" i="1" dirty="0" smtClean="0">
                <a:solidFill>
                  <a:srgbClr val="00B050"/>
                </a:solidFill>
              </a:rPr>
              <a:t>Implicit Bias/Barriers to Communication (monthly)</a:t>
            </a:r>
          </a:p>
          <a:p>
            <a:pPr lvl="1"/>
            <a:r>
              <a:rPr lang="en-US" sz="1400" i="1" dirty="0" smtClean="0"/>
              <a:t>LGBTQ Safe Zone </a:t>
            </a:r>
            <a:endParaRPr lang="en-US" sz="1400" i="1" dirty="0"/>
          </a:p>
          <a:p>
            <a:pPr lvl="1"/>
            <a:r>
              <a:rPr lang="en-US" sz="1400" i="1" dirty="0" smtClean="0"/>
              <a:t>Harassment Awareness Training </a:t>
            </a:r>
          </a:p>
          <a:p>
            <a:pPr lvl="1"/>
            <a:r>
              <a:rPr lang="en-US" sz="1400" i="1" dirty="0" smtClean="0"/>
              <a:t>Offer Student Awareness training session online to undergraduate, graduate students.  Currently facilitated with HUGS/SULI/REU students each summer</a:t>
            </a:r>
          </a:p>
          <a:p>
            <a:pPr lvl="1"/>
            <a:r>
              <a:rPr lang="en-US" sz="1400" i="1" dirty="0" smtClean="0"/>
              <a:t>Host </a:t>
            </a:r>
            <a:r>
              <a:rPr lang="en-US" sz="1400" i="1" dirty="0"/>
              <a:t>a forum to establish/foster community D&amp;I </a:t>
            </a:r>
            <a:r>
              <a:rPr lang="en-US" sz="1400" i="1" dirty="0" smtClean="0"/>
              <a:t>relations with local employers</a:t>
            </a:r>
            <a:endParaRPr lang="en-US" sz="1400" i="1" dirty="0"/>
          </a:p>
          <a:p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utoShape 2" descr="Image result for raise your 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Image result for raise your h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6" descr="Image result for raise your ha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Image result for raise your ha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42" y="2317490"/>
            <a:ext cx="3271548" cy="327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1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Up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5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</a:t>
            </a:r>
            <a:r>
              <a:rPr lang="en-US" dirty="0"/>
              <a:t>Overall Demographics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6" y="823566"/>
            <a:ext cx="8462962" cy="418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6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Overall Demographics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3" y="790663"/>
            <a:ext cx="8462962" cy="412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974452"/>
      </p:ext>
    </p:extLst>
  </p:cSld>
  <p:clrMapOvr>
    <a:masterClrMapping/>
  </p:clrMapOvr>
</p:sld>
</file>

<file path=ppt/theme/theme1.xml><?xml version="1.0" encoding="utf-8"?>
<a:theme xmlns:a="http://schemas.openxmlformats.org/drawingml/2006/main" name="D&amp;I Council May 2018 meeting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D&amp;I Council May 2018 meeting</Template>
  <TotalTime>1061</TotalTime>
  <Words>499</Words>
  <Application>Microsoft Office PowerPoint</Application>
  <PresentationFormat>On-screen Show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.PingFangSC-Regular</vt:lpstr>
      <vt:lpstr>Arial</vt:lpstr>
      <vt:lpstr>ArialMT</vt:lpstr>
      <vt:lpstr>Calibri</vt:lpstr>
      <vt:lpstr>PingFangSC-Regular</vt:lpstr>
      <vt:lpstr>Wingdings</vt:lpstr>
      <vt:lpstr>D&amp;I Council May 2018 meeting</vt:lpstr>
      <vt:lpstr> Diversity &amp; Inclusion</vt:lpstr>
      <vt:lpstr>Agenda</vt:lpstr>
      <vt:lpstr>FY 2018 – Highlights</vt:lpstr>
      <vt:lpstr>Survey Feedback</vt:lpstr>
      <vt:lpstr>Diversity &amp; Inclusion On the Horizon</vt:lpstr>
      <vt:lpstr>Back Up</vt:lpstr>
      <vt:lpstr>2018 Overall Demographics </vt:lpstr>
      <vt:lpstr>2017 Overall Demographics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Jefferson Lab’s  Diversity &amp; Inclusion Council</dc:title>
  <dc:creator>Kelly Allmon</dc:creator>
  <cp:lastModifiedBy>Rhonda Barbosa</cp:lastModifiedBy>
  <cp:revision>50</cp:revision>
  <cp:lastPrinted>2019-01-10T13:48:10Z</cp:lastPrinted>
  <dcterms:created xsi:type="dcterms:W3CDTF">2018-05-09T17:56:26Z</dcterms:created>
  <dcterms:modified xsi:type="dcterms:W3CDTF">2019-01-10T14:23:49Z</dcterms:modified>
</cp:coreProperties>
</file>