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0"/>
  </p:notesMasterIdLst>
  <p:sldIdLst>
    <p:sldId id="476" r:id="rId2"/>
    <p:sldId id="769" r:id="rId3"/>
    <p:sldId id="712" r:id="rId4"/>
    <p:sldId id="774" r:id="rId5"/>
    <p:sldId id="775" r:id="rId6"/>
    <p:sldId id="771" r:id="rId7"/>
    <p:sldId id="783" r:id="rId8"/>
    <p:sldId id="739" r:id="rId9"/>
    <p:sldId id="765" r:id="rId10"/>
    <p:sldId id="778" r:id="rId11"/>
    <p:sldId id="713" r:id="rId12"/>
    <p:sldId id="781" r:id="rId13"/>
    <p:sldId id="743" r:id="rId14"/>
    <p:sldId id="745" r:id="rId15"/>
    <p:sldId id="724" r:id="rId16"/>
    <p:sldId id="780" r:id="rId17"/>
    <p:sldId id="738" r:id="rId18"/>
    <p:sldId id="78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3955" autoAdjust="0"/>
  </p:normalViewPr>
  <p:slideViewPr>
    <p:cSldViewPr>
      <p:cViewPr varScale="1">
        <p:scale>
          <a:sx n="109" d="100"/>
          <a:sy n="109" d="100"/>
        </p:scale>
        <p:origin x="-27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6/21/16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552" y="1052736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User Group Board of Directors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June </a:t>
            </a:r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2016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0" y="2204864"/>
            <a:ext cx="486445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568" y="3140968"/>
            <a:ext cx="3779912" cy="2833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908720"/>
            <a:ext cx="378105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2768" y="146304"/>
            <a:ext cx="67436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PREX2/CREX Hall </a:t>
            </a:r>
            <a:r>
              <a:rPr lang="en-US" sz="3200" dirty="0" smtClean="0"/>
              <a:t>Configuration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1" y="968187"/>
            <a:ext cx="8427957" cy="527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506" y="1733907"/>
            <a:ext cx="206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Scattering Chamber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212" y="2097741"/>
            <a:ext cx="1691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Collimator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906" y="2535287"/>
            <a:ext cx="134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Septum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2212" y="5042647"/>
            <a:ext cx="227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Septum Support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4012" y="1089212"/>
            <a:ext cx="181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Resistive Q1 Magnets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6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908720"/>
            <a:ext cx="4591620" cy="5656262"/>
          </a:xfrm>
        </p:spPr>
        <p:txBody>
          <a:bodyPr/>
          <a:lstStyle/>
          <a:p>
            <a:pPr eaLnBrk="1" hangingPunct="1"/>
            <a:r>
              <a:rPr lang="en-US" sz="1600" dirty="0" smtClean="0"/>
              <a:t>Project started </a:t>
            </a:r>
            <a:r>
              <a:rPr lang="en-US" sz="1600" dirty="0" smtClean="0"/>
              <a:t>FY2013</a:t>
            </a:r>
            <a:endParaRPr lang="en-US" sz="1600" dirty="0" smtClean="0"/>
          </a:p>
          <a:p>
            <a:pPr lvl="1" eaLnBrk="1" hangingPunct="1"/>
            <a:r>
              <a:rPr lang="en-US" sz="1600" dirty="0" smtClean="0"/>
              <a:t>Successfully passed third annual review November </a:t>
            </a:r>
            <a:r>
              <a:rPr lang="en-US" sz="1600" dirty="0" smtClean="0"/>
              <a:t>2015</a:t>
            </a:r>
          </a:p>
          <a:p>
            <a:pPr lvl="1" eaLnBrk="1" hangingPunct="1"/>
            <a:r>
              <a:rPr lang="en-US" sz="1600" dirty="0" smtClean="0"/>
              <a:t>Preparing for Final in Fall 2016!</a:t>
            </a:r>
            <a:endParaRPr lang="en-US" sz="1600" dirty="0" smtClean="0"/>
          </a:p>
          <a:p>
            <a:pPr lvl="1" eaLnBrk="1" hangingPunct="1"/>
            <a:r>
              <a:rPr lang="en-US" sz="1600" dirty="0" smtClean="0"/>
              <a:t>Some concerns about thermal annealing/design </a:t>
            </a:r>
            <a:r>
              <a:rPr lang="en-US" sz="1600" dirty="0"/>
              <a:t>of </a:t>
            </a:r>
            <a:r>
              <a:rPr lang="en-US" sz="1600" dirty="0" smtClean="0"/>
              <a:t>ECAL and 3He target </a:t>
            </a:r>
            <a:r>
              <a:rPr lang="en-US" sz="1600" dirty="0" smtClean="0"/>
              <a:t>timeline</a:t>
            </a:r>
            <a:endParaRPr lang="en-US" sz="1600" dirty="0" smtClean="0"/>
          </a:p>
          <a:p>
            <a:pPr lvl="1" eaLnBrk="1" hangingPunct="1"/>
            <a:r>
              <a:rPr lang="en-US" sz="1600" i="1" u="sng" dirty="0" smtClean="0">
                <a:solidFill>
                  <a:srgbClr val="FF0000"/>
                </a:solidFill>
              </a:rPr>
              <a:t>Overall </a:t>
            </a:r>
            <a:r>
              <a:rPr lang="en-US" sz="1600" i="1" u="sng" dirty="0">
                <a:solidFill>
                  <a:srgbClr val="FF0000"/>
                </a:solidFill>
              </a:rPr>
              <a:t>very positive, project on </a:t>
            </a:r>
            <a:r>
              <a:rPr lang="en-US" sz="1600" i="1" u="sng" dirty="0" smtClean="0">
                <a:solidFill>
                  <a:srgbClr val="FF0000"/>
                </a:solidFill>
              </a:rPr>
              <a:t>track</a:t>
            </a:r>
            <a:endParaRPr lang="en-US" sz="1600" i="1" u="sng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 smtClean="0"/>
              <a:t>Spectrometer, ECAL work at </a:t>
            </a:r>
            <a:r>
              <a:rPr lang="en-US" sz="1600" dirty="0" err="1" smtClean="0"/>
              <a:t>Jlab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GEM </a:t>
            </a:r>
            <a:r>
              <a:rPr lang="en-US" sz="1600" dirty="0" smtClean="0"/>
              <a:t>construction at UVA</a:t>
            </a:r>
          </a:p>
          <a:p>
            <a:pPr eaLnBrk="1" hangingPunct="1"/>
            <a:r>
              <a:rPr lang="en-US" sz="1600" dirty="0" smtClean="0"/>
              <a:t>Coordinate detector </a:t>
            </a:r>
            <a:r>
              <a:rPr lang="en-US" sz="1600" dirty="0" smtClean="0"/>
              <a:t>from</a:t>
            </a:r>
            <a:r>
              <a:rPr lang="en-US" sz="1600" dirty="0" smtClean="0"/>
              <a:t> </a:t>
            </a:r>
            <a:r>
              <a:rPr lang="en-US" sz="1600" dirty="0" smtClean="0"/>
              <a:t>Idaho State</a:t>
            </a:r>
            <a:endParaRPr lang="en-US" sz="1600" u="sng" dirty="0" smtClean="0"/>
          </a:p>
          <a:p>
            <a:pPr eaLnBrk="1" hangingPunct="1"/>
            <a:r>
              <a:rPr lang="en-US" sz="1600" dirty="0" smtClean="0"/>
              <a:t>HCAL Hadron calorimeter </a:t>
            </a:r>
            <a:r>
              <a:rPr lang="en-US" sz="1600" dirty="0" smtClean="0"/>
              <a:t>from</a:t>
            </a:r>
            <a:r>
              <a:rPr lang="en-US" sz="1600" dirty="0" smtClean="0"/>
              <a:t> CMU</a:t>
            </a:r>
            <a:endParaRPr lang="en-US" sz="1600" i="1" dirty="0">
              <a:solidFill>
                <a:srgbClr val="660066"/>
              </a:solidFill>
            </a:endParaRP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6632"/>
            <a:ext cx="4122725" cy="2826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81" y="2852936"/>
            <a:ext cx="4776531" cy="3582398"/>
          </a:xfrm>
          <a:prstGeom prst="rect">
            <a:avLst/>
          </a:prstGeom>
        </p:spPr>
      </p:pic>
      <p:pic>
        <p:nvPicPr>
          <p:cNvPr id="3" name="Picture 2" descr="IMG_03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4320480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n-front-trac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343400" cy="215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Minion Pro"/>
              </a:rPr>
              <a:t>Super </a:t>
            </a:r>
            <a:r>
              <a:rPr lang="en-US" sz="2800" b="0" dirty="0" err="1" smtClean="0">
                <a:latin typeface="Minion Pro"/>
              </a:rPr>
              <a:t>Bigbite</a:t>
            </a:r>
            <a:r>
              <a:rPr lang="en-US" sz="2800" b="0" dirty="0" smtClean="0">
                <a:latin typeface="Minion Pro"/>
              </a:rPr>
              <a:t> Spectrometer (SBS</a:t>
            </a:r>
            <a:r>
              <a:rPr lang="en-US" sz="2800" b="0" dirty="0" smtClean="0">
                <a:latin typeface="Minion Pro"/>
              </a:rPr>
              <a:t>) Detectors</a:t>
            </a:r>
            <a:endParaRPr lang="en-US" sz="2800" b="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6/21/16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4185" y="838200"/>
            <a:ext cx="332833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module 1 ready for cosmic testing with full </a:t>
            </a:r>
            <a:r>
              <a:rPr lang="en-US" sz="1600" dirty="0" smtClean="0"/>
              <a:t>data acquisition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5115" y="3581400"/>
            <a:ext cx="275888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UVa</a:t>
            </a:r>
            <a:r>
              <a:rPr lang="en-US" sz="1600" dirty="0"/>
              <a:t> High rate </a:t>
            </a:r>
            <a:r>
              <a:rPr lang="en-US" sz="1600" dirty="0" smtClean="0"/>
              <a:t>X-ray </a:t>
            </a:r>
            <a:r>
              <a:rPr lang="en-US" sz="1600" dirty="0"/>
              <a:t>testing setup for </a:t>
            </a:r>
            <a:r>
              <a:rPr lang="en-US" sz="1600" dirty="0" smtClean="0"/>
              <a:t>GEMs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 descr="cd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1371600"/>
            <a:ext cx="2971800" cy="222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114961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INFN Front Tracker </a:t>
            </a:r>
            <a:r>
              <a:rPr lang="en-US" sz="1600" dirty="0" smtClean="0"/>
              <a:t>GEM chamber with </a:t>
            </a:r>
            <a:r>
              <a:rPr lang="en-US" sz="1600" dirty="0"/>
              <a:t>carbon fiber </a:t>
            </a:r>
            <a:r>
              <a:rPr lang="en-US" sz="1600" dirty="0" smtClean="0"/>
              <a:t>frame at </a:t>
            </a:r>
            <a:r>
              <a:rPr lang="en-US" sz="1600" smtClean="0"/>
              <a:t>JLab</a:t>
            </a:r>
            <a:endParaRPr lang="en-US" sz="1600" dirty="0"/>
          </a:p>
        </p:txBody>
      </p:sp>
      <p:pic>
        <p:nvPicPr>
          <p:cNvPr id="12" name="Picture 11" descr="uva-rear-track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16509"/>
            <a:ext cx="2590801" cy="3684291"/>
          </a:xfrm>
          <a:prstGeom prst="rect">
            <a:avLst/>
          </a:prstGeom>
        </p:spPr>
      </p:pic>
      <p:pic>
        <p:nvPicPr>
          <p:cNvPr id="13" name="Picture 12" descr="uva-xray-test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4800"/>
            <a:ext cx="3048000" cy="2306210"/>
          </a:xfrm>
          <a:prstGeom prst="rect">
            <a:avLst/>
          </a:prstGeom>
        </p:spPr>
      </p:pic>
      <p:pic>
        <p:nvPicPr>
          <p:cNvPr id="15" name="Picture 14" descr="IMG_26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50" y="3397250"/>
            <a:ext cx="3403600" cy="255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802" y="5724544"/>
            <a:ext cx="280608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168 out of 288 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971800"/>
            <a:ext cx="2286000" cy="838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61913" indent="0" defTabSz="750888">
              <a:buNone/>
            </a:pPr>
            <a:r>
              <a:rPr lang="en-US" sz="1600" dirty="0" smtClean="0">
                <a:latin typeface="+mn-lt"/>
              </a:rPr>
              <a:t>Rear GEM tracker modules </a:t>
            </a:r>
            <a:r>
              <a:rPr lang="en-US" sz="1600" dirty="0">
                <a:latin typeface="+mn-lt"/>
              </a:rPr>
              <a:t>at </a:t>
            </a:r>
            <a:r>
              <a:rPr lang="en-US" sz="1600" dirty="0" smtClean="0">
                <a:latin typeface="+mn-lt"/>
              </a:rPr>
              <a:t>UVA, 32 constructed + 28 </a:t>
            </a:r>
            <a:r>
              <a:rPr lang="en-US" sz="1600" dirty="0">
                <a:latin typeface="+mn-lt"/>
              </a:rPr>
              <a:t>tested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41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to more future installations – MOLLER and </a:t>
            </a:r>
            <a:r>
              <a:rPr lang="en-US" dirty="0" err="1" smtClean="0"/>
              <a:t>SoLID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2954"/>
            <a:ext cx="8534201" cy="514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652120" y="2996952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995936" y="3573016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Supporting ongoing magnet and collimator development work at </a:t>
            </a:r>
            <a:r>
              <a:rPr lang="en-US" sz="1800" dirty="0" smtClean="0">
                <a:latin typeface="Arial"/>
                <a:cs typeface="Arial"/>
              </a:rPr>
              <a:t>MIT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July 2016 informal on site (at </a:t>
            </a:r>
            <a:r>
              <a:rPr lang="en-US" sz="1800" dirty="0" err="1" smtClean="0">
                <a:latin typeface="Arial"/>
                <a:cs typeface="Arial"/>
              </a:rPr>
              <a:t>JLab</a:t>
            </a:r>
            <a:r>
              <a:rPr lang="en-US" sz="1800" dirty="0" smtClean="0">
                <a:latin typeface="Arial"/>
                <a:cs typeface="Arial"/>
              </a:rPr>
              <a:t>) report</a:t>
            </a:r>
            <a:endParaRPr lang="en-US" sz="1800" dirty="0" smtClean="0">
              <a:latin typeface="Arial"/>
              <a:cs typeface="Arial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New Moller </a:t>
            </a:r>
            <a:r>
              <a:rPr lang="en-US" sz="1800" dirty="0" err="1" smtClean="0">
                <a:latin typeface="Arial"/>
                <a:cs typeface="Arial"/>
              </a:rPr>
              <a:t>polarimeter</a:t>
            </a:r>
            <a:r>
              <a:rPr lang="en-US" sz="1800" dirty="0" smtClean="0">
                <a:latin typeface="Arial"/>
                <a:cs typeface="Arial"/>
              </a:rPr>
              <a:t> and parity </a:t>
            </a:r>
            <a:r>
              <a:rPr lang="en-US" sz="1800" dirty="0" err="1" smtClean="0">
                <a:latin typeface="Arial"/>
                <a:cs typeface="Arial"/>
              </a:rPr>
              <a:t>beamline</a:t>
            </a:r>
            <a:r>
              <a:rPr lang="en-US" sz="1800" dirty="0" smtClean="0">
                <a:latin typeface="Arial"/>
                <a:cs typeface="Arial"/>
              </a:rPr>
              <a:t> instrumentation in place, initial use in DVCS</a:t>
            </a:r>
            <a:endParaRPr lang="en-US" sz="1800" dirty="0" smtClean="0">
              <a:latin typeface="Arial"/>
              <a:cs typeface="Arial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Anticipate Director’s cost, schedule, technical review </a:t>
            </a:r>
            <a:r>
              <a:rPr lang="en-US" sz="1800" dirty="0" smtClean="0">
                <a:latin typeface="Arial"/>
                <a:cs typeface="Arial"/>
              </a:rPr>
              <a:t>late in </a:t>
            </a:r>
            <a:r>
              <a:rPr lang="en-US" sz="1800" dirty="0" smtClean="0">
                <a:latin typeface="Arial"/>
                <a:cs typeface="Arial"/>
              </a:rPr>
              <a:t>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Working on updating documentation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Looking </a:t>
            </a:r>
            <a:r>
              <a:rPr lang="en-US" sz="1800" dirty="0" smtClean="0">
                <a:latin typeface="Arial"/>
                <a:cs typeface="Arial"/>
              </a:rPr>
              <a:t>towards </a:t>
            </a:r>
            <a:r>
              <a:rPr lang="en-US" sz="1800" dirty="0" smtClean="0">
                <a:latin typeface="Arial"/>
                <a:cs typeface="Arial"/>
              </a:rPr>
              <a:t>CD0 2018</a:t>
            </a:r>
            <a:endParaRPr lang="en-US" sz="1800" dirty="0" smtClean="0">
              <a:latin typeface="Arial"/>
              <a:cs typeface="Arial"/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/>
              <a:t>SoLID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18006"/>
            <a:ext cx="3672408" cy="24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CLEO_assembly_photo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464496" cy="3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58800"/>
            <a:ext cx="583264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Director’s Review </a:t>
            </a:r>
            <a:r>
              <a:rPr lang="en-US" sz="2000" dirty="0" smtClean="0">
                <a:solidFill>
                  <a:schemeClr val="tx2"/>
                </a:solidFill>
              </a:rPr>
              <a:t>February 2015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Looking towards Science Review in 2017, CD0 in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2019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Continued detector optimization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Background studies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Magnetic fields 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Cost and manpower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pPr eaLnBrk="1" hangingPunct="1"/>
            <a:r>
              <a:rPr lang="en-US" b="0" dirty="0">
                <a:latin typeface="Calibri" charset="0"/>
              </a:rPr>
              <a:t>Transport and Storage of CLEO II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685800" y="980728"/>
            <a:ext cx="8001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912813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defTabSz="912813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defTabSz="9128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defTabSz="912813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defTabSz="912813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Disassembled and loaded on trucks for shipping by the Cornell personnel with oversight by Jefferson </a:t>
            </a:r>
            <a:r>
              <a:rPr lang="en-US" sz="1800" dirty="0" smtClean="0">
                <a:latin typeface="Arial" charset="0"/>
              </a:rPr>
              <a:t>Lab this Summer/Fall CY 2016. </a:t>
            </a:r>
            <a:endParaRPr lang="en-US" sz="1800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 dirty="0" smtClean="0">
                <a:latin typeface="Arial" charset="0"/>
              </a:rPr>
              <a:t>Will </a:t>
            </a:r>
            <a:r>
              <a:rPr lang="en-US" sz="1800" dirty="0">
                <a:latin typeface="Arial" charset="0"/>
              </a:rPr>
              <a:t>require 52 trucks to transport the magnet and related equipment.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We have identified all of the parts of the CLEO magnet, with sizes and weights, anticipating a need for storage of these parts at Jefferson Lab starting Summer 2016, </a:t>
            </a:r>
            <a:r>
              <a:rPr lang="en-US" sz="1800" dirty="0" smtClean="0">
                <a:latin typeface="Arial" charset="0"/>
              </a:rPr>
              <a:t>total </a:t>
            </a:r>
            <a:r>
              <a:rPr lang="en-US" sz="1800" dirty="0">
                <a:latin typeface="Arial" charset="0"/>
              </a:rPr>
              <a:t>weight of 1,053k lbs.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The cryostat (44k </a:t>
            </a:r>
            <a:r>
              <a:rPr lang="en-US" sz="1800" dirty="0" err="1">
                <a:latin typeface="Arial" charset="0"/>
              </a:rPr>
              <a:t>lbs</a:t>
            </a:r>
            <a:r>
              <a:rPr lang="en-US" sz="1800" dirty="0">
                <a:latin typeface="Arial" charset="0"/>
              </a:rPr>
              <a:t>) and power supply will need to be stored in an environment-controlled area of approximately 400 square feet. Space in the Test Lab and utility needs </a:t>
            </a:r>
            <a:r>
              <a:rPr lang="en-US" sz="1800" dirty="0" smtClean="0">
                <a:latin typeface="Arial" charset="0"/>
              </a:rPr>
              <a:t>have been requested.</a:t>
            </a:r>
            <a:endParaRPr lang="en-US" sz="1800" dirty="0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24302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3"/>
            <a:ext cx="3456384" cy="271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991115" cy="224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03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d2n and </a:t>
            </a:r>
            <a:r>
              <a:rPr lang="fr-FR" sz="2000" dirty="0" smtClean="0"/>
              <a:t>A1n: D. </a:t>
            </a:r>
            <a:r>
              <a:rPr lang="fr-FR" sz="2000" dirty="0" err="1" smtClean="0"/>
              <a:t>Flay</a:t>
            </a:r>
            <a:r>
              <a:rPr lang="fr-FR" sz="2000" dirty="0" smtClean="0"/>
              <a:t> et al.,</a:t>
            </a:r>
            <a:r>
              <a:rPr lang="fr-FR" sz="2000" dirty="0"/>
              <a:t> arXiv:</a:t>
            </a:r>
            <a:r>
              <a:rPr lang="fr-FR" sz="2000" dirty="0" smtClean="0"/>
              <a:t>1603.03612 (</a:t>
            </a:r>
            <a:r>
              <a:rPr lang="fr-FR" sz="2000" dirty="0" err="1" smtClean="0"/>
              <a:t>submitted</a:t>
            </a:r>
            <a:r>
              <a:rPr lang="fr-FR" sz="2000" dirty="0" smtClean="0"/>
              <a:t>)</a:t>
            </a:r>
          </a:p>
          <a:p>
            <a:r>
              <a:rPr lang="en-US" sz="2000" dirty="0" smtClean="0"/>
              <a:t>Proton radius: D. </a:t>
            </a:r>
            <a:r>
              <a:rPr lang="en-US" sz="2000" dirty="0" err="1" smtClean="0"/>
              <a:t>Higinbotham</a:t>
            </a:r>
            <a:r>
              <a:rPr lang="en-US" sz="2000" dirty="0" smtClean="0"/>
              <a:t> et al., Phys. Rev</a:t>
            </a:r>
            <a:r>
              <a:rPr lang="en-US" sz="2000" dirty="0"/>
              <a:t>. C93 (2016) </a:t>
            </a:r>
            <a:r>
              <a:rPr lang="en-US" sz="2000" dirty="0" smtClean="0"/>
              <a:t>5</a:t>
            </a:r>
            <a:r>
              <a:rPr lang="en-US" sz="2000" dirty="0"/>
              <a:t>, 055207 </a:t>
            </a:r>
            <a:endParaRPr lang="en-US" sz="2000" dirty="0" smtClean="0"/>
          </a:p>
          <a:p>
            <a:r>
              <a:rPr lang="en-US" sz="2000" dirty="0"/>
              <a:t>elastic He3/</a:t>
            </a:r>
            <a:r>
              <a:rPr lang="en-US" sz="2000" dirty="0" smtClean="0"/>
              <a:t>He4: M. </a:t>
            </a:r>
            <a:r>
              <a:rPr lang="en-US" sz="2000" dirty="0" err="1" smtClean="0"/>
              <a:t>Petratos</a:t>
            </a:r>
            <a:r>
              <a:rPr lang="en-US" sz="2000" dirty="0" smtClean="0"/>
              <a:t>, M. </a:t>
            </a:r>
            <a:r>
              <a:rPr lang="en-US" sz="2000" dirty="0" err="1" smtClean="0"/>
              <a:t>Katramatou</a:t>
            </a:r>
            <a:r>
              <a:rPr lang="en-US" sz="2000" dirty="0" smtClean="0"/>
              <a:t>, et al., draft out to collaboration</a:t>
            </a:r>
            <a:endParaRPr lang="en-US" sz="2000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886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Publications in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1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Thanks!</a:t>
            </a:r>
          </a:p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Questions</a:t>
            </a:r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6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</a:t>
            </a:r>
            <a:r>
              <a:rPr lang="en-US" sz="2400" b="0" dirty="0" smtClean="0"/>
              <a:t>1/2016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64723"/>
              </p:ext>
            </p:extLst>
          </p:nvPr>
        </p:nvGraphicFramePr>
        <p:xfrm>
          <a:off x="827584" y="1041559"/>
          <a:ext cx="8255002" cy="4781607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31875"/>
                <a:gridCol w="1018977"/>
                <a:gridCol w="1006078"/>
                <a:gridCol w="1047526"/>
                <a:gridCol w="1171006"/>
                <a:gridCol w="1133250"/>
                <a:gridCol w="969196"/>
                <a:gridCol w="877094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1768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9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 Start?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107504" y="3528010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467381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5085454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598121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*possible 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5949280"/>
            <a:ext cx="248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</a:rPr>
              <a:t>MOLLER, </a:t>
            </a:r>
            <a:r>
              <a:rPr lang="en-US" sz="2000" i="1" dirty="0" err="1" smtClean="0">
                <a:solidFill>
                  <a:srgbClr val="0000FF"/>
                </a:solidFill>
                <a:latin typeface="Constantia"/>
                <a:cs typeface="Constantia"/>
              </a:rPr>
              <a:t>SoLID</a:t>
            </a:r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Constantia"/>
                <a:cs typeface="Constantia"/>
                <a:sym typeface="Wingdings"/>
              </a:rPr>
              <a:t></a:t>
            </a:r>
            <a:endParaRPr lang="en-US" sz="2000" i="1" dirty="0">
              <a:solidFill>
                <a:srgbClr val="0000FF"/>
              </a:solidFill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4458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in the Hall now</a:t>
            </a:r>
            <a:r>
              <a:rPr lang="en-US" sz="2800" b="0" baseline="30000" dirty="0"/>
              <a:t/>
            </a:r>
            <a:br>
              <a:rPr lang="en-US" sz="2800" b="0" baseline="30000" dirty="0"/>
            </a:b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5112568" cy="5178425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en-US" sz="1800" dirty="0" smtClean="0"/>
              <a:t>Started up with the </a:t>
            </a:r>
            <a:r>
              <a:rPr lang="en-US" sz="1800" dirty="0" smtClean="0"/>
              <a:t>program </a:t>
            </a:r>
            <a:r>
              <a:rPr lang="en-US" sz="1800" dirty="0" smtClean="0"/>
              <a:t>Fall </a:t>
            </a:r>
            <a:r>
              <a:rPr lang="en-US" sz="1800" dirty="0" smtClean="0"/>
              <a:t>2014</a:t>
            </a:r>
            <a:endParaRPr lang="en-US" sz="1800" dirty="0" smtClean="0"/>
          </a:p>
          <a:p>
            <a:pPr>
              <a:buFont typeface="Lucida Grande"/>
              <a:buChar char="-"/>
            </a:pPr>
            <a:r>
              <a:rPr lang="en-US" sz="1800" dirty="0" smtClean="0"/>
              <a:t>Started </a:t>
            </a:r>
            <a:r>
              <a:rPr lang="en-US" sz="1800" dirty="0" smtClean="0"/>
              <a:t>up again </a:t>
            </a:r>
            <a:r>
              <a:rPr lang="en-US" sz="1800" dirty="0" smtClean="0"/>
              <a:t>Spring 2015 with </a:t>
            </a:r>
            <a:r>
              <a:rPr lang="en-US" sz="1800" dirty="0" smtClean="0"/>
              <a:t>20 </a:t>
            </a:r>
            <a:r>
              <a:rPr lang="en-US" sz="1800" dirty="0" err="1" smtClean="0"/>
              <a:t>uAmp</a:t>
            </a:r>
            <a:r>
              <a:rPr lang="en-US" sz="1800" dirty="0" smtClean="0"/>
              <a:t>, 11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smtClean="0"/>
              <a:t>beam, resistive “SOS” quad on right arm</a:t>
            </a:r>
          </a:p>
          <a:p>
            <a:pPr>
              <a:buFont typeface="Lucida Grande"/>
              <a:buChar char="-"/>
            </a:pPr>
            <a:r>
              <a:rPr lang="en-US" sz="1800" dirty="0" smtClean="0"/>
              <a:t>10 graduate students on site</a:t>
            </a:r>
            <a:endParaRPr lang="en-US" sz="1800" dirty="0" smtClean="0"/>
          </a:p>
          <a:p>
            <a:pPr>
              <a:buFont typeface="Lucida Grande"/>
              <a:buChar char="-"/>
            </a:pPr>
            <a:r>
              <a:rPr lang="en-US" sz="1800" dirty="0" smtClean="0"/>
              <a:t>Problems </a:t>
            </a:r>
            <a:r>
              <a:rPr lang="en-US" sz="1800" dirty="0" smtClean="0"/>
              <a:t>with HRS Q1-L </a:t>
            </a:r>
            <a:r>
              <a:rPr lang="en-US" sz="1800" dirty="0" smtClean="0"/>
              <a:t>limited momentum</a:t>
            </a:r>
            <a:endParaRPr lang="en-US" sz="1800" dirty="0" smtClean="0"/>
          </a:p>
          <a:p>
            <a:pPr>
              <a:buFont typeface="Lucida Grande"/>
              <a:buChar char="-"/>
            </a:pPr>
            <a:r>
              <a:rPr lang="en-US" sz="1800" dirty="0" smtClean="0"/>
              <a:t>New </a:t>
            </a:r>
            <a:r>
              <a:rPr lang="en-US" sz="1800" dirty="0" smtClean="0"/>
              <a:t>(</a:t>
            </a:r>
            <a:r>
              <a:rPr lang="en-US" sz="1800" dirty="0" smtClean="0"/>
              <a:t>high field) </a:t>
            </a:r>
            <a:r>
              <a:rPr lang="en-US" sz="1800" dirty="0" smtClean="0"/>
              <a:t>Moller </a:t>
            </a:r>
            <a:r>
              <a:rPr lang="en-US" sz="1800" dirty="0" err="1" smtClean="0"/>
              <a:t>polarimeter</a:t>
            </a:r>
            <a:r>
              <a:rPr lang="en-US" sz="1800" dirty="0" smtClean="0"/>
              <a:t>, additional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instrumentation</a:t>
            </a:r>
          </a:p>
          <a:p>
            <a:pPr>
              <a:buFont typeface="Lucida Grande"/>
              <a:buChar char="-"/>
            </a:pPr>
            <a:r>
              <a:rPr lang="en-US" sz="1800" dirty="0" smtClean="0"/>
              <a:t>New target test cell</a:t>
            </a: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</p:txBody>
      </p:sp>
      <p:pic>
        <p:nvPicPr>
          <p:cNvPr id="8" name="Picture 7" descr="C:\Users\folts\Desktop\IMG_19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44661"/>
          <a:stretch/>
        </p:blipFill>
        <p:spPr bwMode="auto">
          <a:xfrm>
            <a:off x="323528" y="4005064"/>
            <a:ext cx="4846434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folts\Desktop\IMG_19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312368" cy="308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836712"/>
            <a:ext cx="3168352" cy="30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V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492896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660066"/>
                </a:solidFill>
              </a:rPr>
              <a:t>From K. Park talk at this User Group meeting </a:t>
            </a:r>
            <a:endParaRPr lang="en-US" sz="18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5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6513" y="827420"/>
            <a:ext cx="5363203" cy="4270548"/>
            <a:chOff x="-31631" y="975267"/>
            <a:chExt cx="6241952" cy="4986797"/>
          </a:xfrm>
        </p:grpSpPr>
        <p:grpSp>
          <p:nvGrpSpPr>
            <p:cNvPr id="67" name="Group 66"/>
            <p:cNvGrpSpPr/>
            <p:nvPr/>
          </p:nvGrpSpPr>
          <p:grpSpPr>
            <a:xfrm>
              <a:off x="-31631" y="975267"/>
              <a:ext cx="6241952" cy="4986797"/>
              <a:chOff x="-31631" y="975267"/>
              <a:chExt cx="6241952" cy="4986797"/>
            </a:xfrm>
          </p:grpSpPr>
          <p:pic>
            <p:nvPicPr>
              <p:cNvPr id="69" name="Picture 2" descr="C:\Users\munoz\Desktop\c1.ep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630" y="986117"/>
                <a:ext cx="6241951" cy="4975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Group 69"/>
              <p:cNvGrpSpPr/>
              <p:nvPr/>
            </p:nvGrpSpPr>
            <p:grpSpPr>
              <a:xfrm>
                <a:off x="-31631" y="975267"/>
                <a:ext cx="6234707" cy="4307307"/>
                <a:chOff x="-31631" y="975267"/>
                <a:chExt cx="6234707" cy="4307307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69168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5172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267744" y="2999821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63688" y="43254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771800" y="480312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12232" y="4325489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932312" y="4803123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87402" y="43375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691680" y="34327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123356" y="34246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267744" y="3424689"/>
                  <a:ext cx="5760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 days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770186" y="4601649"/>
                  <a:ext cx="67338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 days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467397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05983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1987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55577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63626" y="5067130"/>
                  <a:ext cx="63626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 days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688457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21011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-31631" y="975267"/>
                  <a:ext cx="6234707" cy="3841826"/>
                  <a:chOff x="-31631" y="975267"/>
                  <a:chExt cx="6234707" cy="3841826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1691680" y="4325489"/>
                    <a:ext cx="2088232" cy="491604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2106878" y="2930335"/>
                    <a:ext cx="592914" cy="864096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-31631" y="975267"/>
                    <a:ext cx="6234707" cy="431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Original projections for </a:t>
                    </a: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10 </a:t>
                    </a: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calendar weeks in Spring’16</a:t>
                    </a:r>
                    <a:endParaRPr lang="en-US" sz="1800" b="1" dirty="0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899592" y="2930335"/>
                  <a:ext cx="1152128" cy="864096"/>
                  <a:chOff x="899592" y="2930335"/>
                  <a:chExt cx="1152128" cy="864096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1691680" y="2930335"/>
                    <a:ext cx="360040" cy="864096"/>
                  </a:xfrm>
                  <a:prstGeom prst="ellipse">
                    <a:avLst/>
                  </a:prstGeom>
                  <a:noFill/>
                  <a:ln>
                    <a:solidFill>
                      <a:srgbClr val="1AA9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99592" y="3107543"/>
                    <a:ext cx="83600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199E12"/>
                        </a:solidFill>
                        <a:latin typeface="Calibri"/>
                        <a:ea typeface="+mn-ea"/>
                        <a:cs typeface="+mn-cs"/>
                      </a:rPr>
                      <a:t>Fall’14</a:t>
                    </a:r>
                    <a:endParaRPr lang="en-US" sz="1800" b="1" dirty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1644496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72830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39875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069204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04429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66366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901591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55848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158686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089809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314947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ounded Rectangle 67"/>
            <p:cNvSpPr/>
            <p:nvPr/>
          </p:nvSpPr>
          <p:spPr>
            <a:xfrm>
              <a:off x="3640637" y="4865259"/>
              <a:ext cx="355299" cy="417315"/>
            </a:xfrm>
            <a:prstGeom prst="roundRect">
              <a:avLst/>
            </a:prstGeom>
            <a:noFill/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7" name="Picture 26" descr="gmp_qsq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4648200" cy="3645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894199"/>
            <a:ext cx="3627512" cy="22467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28" name="Oval 27"/>
          <p:cNvSpPr/>
          <p:nvPr/>
        </p:nvSpPr>
        <p:spPr bwMode="auto">
          <a:xfrm>
            <a:off x="6705600" y="4038600"/>
            <a:ext cx="242664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4008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086600" y="4038600"/>
            <a:ext cx="293712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3831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3400" y="3276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997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601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12576" y="886792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SOS quad </a:t>
            </a:r>
            <a:r>
              <a:rPr lang="en-US" sz="1800" dirty="0" smtClean="0"/>
              <a:t>functioned well </a:t>
            </a:r>
            <a:r>
              <a:rPr lang="en-US" sz="1800" dirty="0" smtClean="0"/>
              <a:t>on HRS-R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Multiple optics studies, data obtained by </a:t>
            </a:r>
            <a:r>
              <a:rPr lang="en-US" sz="1800" dirty="0" err="1" smtClean="0"/>
              <a:t>GMp</a:t>
            </a:r>
            <a:r>
              <a:rPr lang="en-US" sz="1800" dirty="0" smtClean="0"/>
              <a:t>/DVCS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HRS-</a:t>
            </a:r>
            <a:r>
              <a:rPr lang="en-US" sz="1800" dirty="0" smtClean="0"/>
              <a:t>L new SOS </a:t>
            </a:r>
            <a:r>
              <a:rPr lang="en-US" sz="1800" dirty="0" smtClean="0"/>
              <a:t>twin due at lab this </a:t>
            </a:r>
            <a:r>
              <a:rPr lang="en-US" sz="1800" dirty="0" smtClean="0"/>
              <a:t>July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Install this summer</a:t>
            </a:r>
            <a:endParaRPr lang="en-US" sz="1800" dirty="0" smtClean="0"/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Will permanently replace superconducting quads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Mounts to allow forward/backward </a:t>
            </a:r>
            <a:r>
              <a:rPr lang="en-US" sz="1800" dirty="0" smtClean="0"/>
              <a:t>movement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Power, water upgrades to Hall underway this Summer 2016</a:t>
            </a:r>
          </a:p>
          <a:p>
            <a:pPr marL="914400" lvl="2" indent="0" eaLnBrk="1" hangingPunct="1">
              <a:buNone/>
            </a:pPr>
            <a:r>
              <a:rPr lang="en-US" sz="1800" dirty="0" smtClean="0"/>
              <a:t>	- needed also for septum experiments, SBS, MOLLER</a:t>
            </a:r>
            <a:endParaRPr lang="en-US" sz="1800" dirty="0" smtClean="0"/>
          </a:p>
          <a:p>
            <a:pPr lvl="3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Arial"/>
              <a:buChar char="•"/>
            </a:pPr>
            <a:endParaRPr lang="en-US" sz="2000" dirty="0" smtClean="0"/>
          </a:p>
          <a:p>
            <a:pPr marL="914400" lvl="2" indent="0" eaLnBrk="1" hangingPunct="1">
              <a:buNone/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4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818927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“New” </a:t>
            </a:r>
            <a:r>
              <a:rPr lang="en-US" sz="2800" b="0" dirty="0" smtClean="0"/>
              <a:t>Resistive Q1 </a:t>
            </a:r>
            <a:r>
              <a:rPr lang="en-US" sz="2800" b="0" dirty="0" smtClean="0"/>
              <a:t>Magnets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3629496"/>
            <a:ext cx="3481569" cy="26078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645024"/>
            <a:ext cx="3528392" cy="2646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717" y="3645024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4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Snapshot 2013-12-07 14-52-4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5416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979D6F-22AB-5F40-8FE4-703C6CB74932}" type="slidenum">
              <a:rPr lang="en-US" sz="1400"/>
              <a:pPr/>
              <a:t>7</a:t>
            </a:fld>
            <a:endParaRPr lang="en-US" sz="1400"/>
          </a:p>
        </p:txBody>
      </p:sp>
      <p:sp>
        <p:nvSpPr>
          <p:cNvPr id="20484" name="TextBox 14"/>
          <p:cNvSpPr txBox="1">
            <a:spLocks noChangeArrowheads="1"/>
          </p:cNvSpPr>
          <p:nvPr/>
        </p:nvSpPr>
        <p:spPr bwMode="auto">
          <a:xfrm>
            <a:off x="4067944" y="1279788"/>
            <a:ext cx="2880320" cy="470898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A lot of Hall A ERRs this year!!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Base equipment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DVCS/</a:t>
            </a:r>
            <a:r>
              <a:rPr lang="en-US" sz="2000" dirty="0" err="1" smtClean="0">
                <a:solidFill>
                  <a:srgbClr val="FF0000"/>
                </a:solidFill>
              </a:rPr>
              <a:t>GMp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 – OK to schedule, ~one more 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APEX </a:t>
            </a:r>
            <a:r>
              <a:rPr lang="en-US" sz="2000" dirty="0">
                <a:solidFill>
                  <a:srgbClr val="FF0000"/>
                </a:solidFill>
              </a:rPr>
              <a:t>– OK to schedule, </a:t>
            </a:r>
            <a:r>
              <a:rPr lang="en-US" sz="2000" dirty="0" smtClean="0">
                <a:solidFill>
                  <a:srgbClr val="FF0000"/>
                </a:solidFill>
              </a:rPr>
              <a:t>~one </a:t>
            </a:r>
            <a:r>
              <a:rPr lang="en-US" sz="2000" dirty="0">
                <a:solidFill>
                  <a:srgbClr val="FF0000"/>
                </a:solidFill>
              </a:rPr>
              <a:t>more </a:t>
            </a:r>
            <a:r>
              <a:rPr lang="en-US" sz="2000" dirty="0" smtClean="0">
                <a:solidFill>
                  <a:srgbClr val="FF0000"/>
                </a:solidFill>
              </a:rPr>
              <a:t>review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PREX2/CREX – not yet OK to schedule, requires at least one more 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solidFill>
                  <a:srgbClr val="FF0000"/>
                </a:solidFill>
              </a:rPr>
              <a:t>Ar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e,e’p</a:t>
            </a:r>
            <a:r>
              <a:rPr lang="en-US" sz="2000" dirty="0">
                <a:solidFill>
                  <a:srgbClr val="FF0000"/>
                </a:solidFill>
              </a:rPr>
              <a:t>) - July </a:t>
            </a:r>
            <a:r>
              <a:rPr lang="en-US" sz="2000" dirty="0" smtClean="0">
                <a:solidFill>
                  <a:srgbClr val="FF0000"/>
                </a:solidFill>
              </a:rPr>
              <a:t>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485" name="TextBox 15"/>
          <p:cNvSpPr txBox="1">
            <a:spLocks noChangeArrowheads="1"/>
          </p:cNvSpPr>
          <p:nvPr/>
        </p:nvSpPr>
        <p:spPr bwMode="auto">
          <a:xfrm>
            <a:off x="755576" y="6165304"/>
            <a:ext cx="883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http://</a:t>
            </a:r>
            <a:r>
              <a:rPr lang="en-US" sz="1800" dirty="0" err="1"/>
              <a:t>www.jlab.org</a:t>
            </a:r>
            <a:r>
              <a:rPr lang="en-US" sz="1800" dirty="0"/>
              <a:t>/</a:t>
            </a:r>
            <a:r>
              <a:rPr lang="en-US" sz="1800" dirty="0" err="1"/>
              <a:t>div_dept</a:t>
            </a:r>
            <a:r>
              <a:rPr lang="en-US" sz="1800" dirty="0"/>
              <a:t>/</a:t>
            </a:r>
            <a:r>
              <a:rPr lang="en-US" sz="1800" dirty="0" err="1"/>
              <a:t>physics_division</a:t>
            </a:r>
            <a:r>
              <a:rPr lang="en-US" sz="1800" dirty="0"/>
              <a:t>/experiments/</a:t>
            </a:r>
            <a:r>
              <a:rPr lang="en-US" sz="1800" dirty="0" err="1"/>
              <a:t>scheduling.html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43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836712"/>
            <a:ext cx="432048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experiments approved by PAC 42, 2 PAC 40 “high impact” </a:t>
            </a:r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BigBite</a:t>
            </a:r>
            <a:r>
              <a:rPr lang="en-US" sz="2000" dirty="0"/>
              <a:t> no longer planned for </a:t>
            </a:r>
            <a:r>
              <a:rPr lang="en-US" sz="2000" dirty="0" smtClean="0"/>
              <a:t>use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Installation currently underway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Power, water upgrades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engineering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installation platform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11 graduate students on site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IMG_03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41" y="2060848"/>
            <a:ext cx="3611893" cy="2708920"/>
          </a:xfrm>
          <a:prstGeom prst="rect">
            <a:avLst/>
          </a:prstGeom>
        </p:spPr>
      </p:pic>
      <p:pic>
        <p:nvPicPr>
          <p:cNvPr id="3" name="Picture 2" descr="IMG_03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05064"/>
            <a:ext cx="3299859" cy="2474894"/>
          </a:xfrm>
          <a:prstGeom prst="rect">
            <a:avLst/>
          </a:prstGeom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240360" cy="189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4500907" y="1916832"/>
            <a:ext cx="4668011" cy="3501008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1051316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dirty="0">
                <a:latin typeface="Constantia"/>
                <a:cs typeface="Constantia"/>
              </a:rPr>
              <a:t>Polarized </a:t>
            </a:r>
            <a:r>
              <a:rPr lang="en-US" sz="1600" baseline="30000" dirty="0">
                <a:latin typeface="Constantia"/>
                <a:cs typeface="Constantia"/>
              </a:rPr>
              <a:t>3</a:t>
            </a:r>
            <a:r>
              <a:rPr lang="en-US" sz="1600" dirty="0">
                <a:latin typeface="Constantia"/>
                <a:cs typeface="Constantia"/>
              </a:rPr>
              <a:t>He target improvements and continued development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Convection, new lasers, metal windows, </a:t>
            </a:r>
            <a:r>
              <a:rPr lang="en-US" sz="1600" dirty="0" smtClean="0">
                <a:latin typeface="Constantia"/>
                <a:cs typeface="Constantia"/>
              </a:rPr>
              <a:t>…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 upgrade of existing target – implementable in either Hall</a:t>
            </a:r>
            <a:endParaRPr lang="en-US" sz="1600" dirty="0" smtClean="0">
              <a:latin typeface="Constantia"/>
              <a:cs typeface="Constantia"/>
            </a:endParaRP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II (</a:t>
            </a:r>
            <a:r>
              <a:rPr lang="en-US" sz="1600" dirty="0" smtClean="0">
                <a:latin typeface="Constantia"/>
                <a:cs typeface="Constantia"/>
              </a:rPr>
              <a:t>SBS </a:t>
            </a:r>
            <a:r>
              <a:rPr lang="en-US" sz="1600" dirty="0" err="1" smtClean="0">
                <a:latin typeface="Constantia"/>
                <a:cs typeface="Constantia"/>
              </a:rPr>
              <a:t>GEn</a:t>
            </a:r>
            <a:r>
              <a:rPr lang="en-US" sz="1600" dirty="0" smtClean="0">
                <a:latin typeface="Constantia"/>
                <a:cs typeface="Constantia"/>
              </a:rPr>
              <a:t> type) </a:t>
            </a:r>
            <a:r>
              <a:rPr lang="en-US" sz="1600" dirty="0">
                <a:latin typeface="Constantia"/>
                <a:cs typeface="Constantia"/>
              </a:rPr>
              <a:t>d</a:t>
            </a:r>
            <a:r>
              <a:rPr lang="en-US" sz="1600" dirty="0" smtClean="0">
                <a:latin typeface="Constantia"/>
                <a:cs typeface="Constantia"/>
              </a:rPr>
              <a:t>esign </a:t>
            </a:r>
            <a:r>
              <a:rPr lang="en-US" sz="1600" dirty="0" smtClean="0">
                <a:latin typeface="Constantia"/>
                <a:cs typeface="Constantia"/>
              </a:rPr>
              <a:t>report </a:t>
            </a:r>
            <a:r>
              <a:rPr lang="en-US" sz="1600" dirty="0" smtClean="0">
                <a:latin typeface="Constantia"/>
                <a:cs typeface="Constantia"/>
              </a:rPr>
              <a:t>draft in January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Expect to freeze design this Summer</a:t>
            </a:r>
            <a:endParaRPr lang="en-US" sz="1600" dirty="0" smtClean="0"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PREX/CREX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Pb</a:t>
            </a:r>
            <a:r>
              <a:rPr lang="en-US" sz="1600" dirty="0" smtClean="0">
                <a:latin typeface="Constantia"/>
                <a:cs typeface="Constantia"/>
              </a:rPr>
              <a:t> and diamond targets, new coils purchased </a:t>
            </a:r>
            <a:r>
              <a:rPr lang="en-US" sz="1600" dirty="0" smtClean="0">
                <a:latin typeface="Constantia"/>
                <a:cs typeface="Constantia"/>
              </a:rPr>
              <a:t>(and here at lab)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i="1" dirty="0" smtClean="0">
                <a:solidFill>
                  <a:srgbClr val="660066"/>
                </a:solidFill>
                <a:latin typeface="Constantia"/>
                <a:cs typeface="Constantia"/>
              </a:rPr>
              <a:t>Combined </a:t>
            </a:r>
            <a:r>
              <a:rPr lang="en-US" sz="1600" dirty="0" smtClean="0">
                <a:latin typeface="Constantia"/>
                <a:cs typeface="Constantia"/>
              </a:rPr>
              <a:t>target chamber, shielding designs underway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</a:t>
            </a:r>
            <a:r>
              <a:rPr lang="en-US" sz="1600" dirty="0" smtClean="0">
                <a:latin typeface="Constantia"/>
                <a:cs typeface="Constantia"/>
              </a:rPr>
              <a:t>fluid dynamics for target 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Beamline</a:t>
            </a:r>
            <a:r>
              <a:rPr lang="en-US" sz="1600" dirty="0" smtClean="0">
                <a:latin typeface="Constantia"/>
                <a:cs typeface="Constantia"/>
              </a:rPr>
              <a:t> upgrades </a:t>
            </a:r>
            <a:endParaRPr lang="en-US" sz="1600" dirty="0" smtClean="0">
              <a:latin typeface="Constantia"/>
              <a:cs typeface="Constantia"/>
            </a:endParaRPr>
          </a:p>
          <a:p>
            <a:pPr lvl="5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Second </a:t>
            </a:r>
            <a:r>
              <a:rPr lang="en-US" sz="1600" dirty="0" err="1" smtClean="0">
                <a:latin typeface="Constantia"/>
                <a:cs typeface="Constantia"/>
              </a:rPr>
              <a:t>x,y,Q</a:t>
            </a:r>
            <a:r>
              <a:rPr lang="en-US" sz="1600" dirty="0" smtClean="0">
                <a:latin typeface="Constantia"/>
                <a:cs typeface="Constantia"/>
              </a:rPr>
              <a:t> girder (from Hall C), new “</a:t>
            </a:r>
            <a:r>
              <a:rPr lang="en-US" sz="1600" dirty="0" err="1" smtClean="0">
                <a:latin typeface="Constantia"/>
                <a:cs typeface="Constantia"/>
              </a:rPr>
              <a:t>Musson</a:t>
            </a:r>
            <a:r>
              <a:rPr lang="en-US" sz="1600" dirty="0" smtClean="0">
                <a:latin typeface="Constantia"/>
                <a:cs typeface="Constantia"/>
              </a:rPr>
              <a:t>” cavity electronics</a:t>
            </a:r>
            <a:r>
              <a:rPr lang="en-US" sz="1600" smtClean="0">
                <a:latin typeface="Constantia"/>
                <a:cs typeface="Constantia"/>
              </a:rPr>
              <a:t>, </a:t>
            </a:r>
            <a:r>
              <a:rPr lang="en-US" sz="1600" smtClean="0">
                <a:latin typeface="Constantia"/>
                <a:cs typeface="Constantia"/>
              </a:rPr>
              <a:t>Hall </a:t>
            </a:r>
            <a:r>
              <a:rPr lang="en-US" sz="1600" dirty="0" smtClean="0">
                <a:latin typeface="Constantia"/>
                <a:cs typeface="Constantia"/>
              </a:rPr>
              <a:t>C </a:t>
            </a:r>
            <a:r>
              <a:rPr lang="en-US" sz="1600" smtClean="0">
                <a:latin typeface="Constantia"/>
                <a:cs typeface="Constantia"/>
              </a:rPr>
              <a:t>halo </a:t>
            </a:r>
            <a:endParaRPr lang="en-US" sz="1600" smtClean="0">
              <a:latin typeface="Constantia"/>
              <a:cs typeface="Constantia"/>
            </a:endParaRPr>
          </a:p>
          <a:p>
            <a:pPr marL="2286000" lvl="5" indent="0">
              <a:buNone/>
            </a:pPr>
            <a:r>
              <a:rPr lang="en-US" sz="1600" smtClean="0">
                <a:latin typeface="Constantia"/>
                <a:cs typeface="Constantia"/>
              </a:rPr>
              <a:t>monitor </a:t>
            </a:r>
            <a:r>
              <a:rPr lang="en-US" sz="1600" dirty="0" smtClean="0">
                <a:latin typeface="Constantia"/>
                <a:cs typeface="Constantia"/>
              </a:rPr>
              <a:t>installed in A, </a:t>
            </a:r>
            <a:r>
              <a:rPr lang="en-US" sz="1600" dirty="0" err="1" smtClean="0">
                <a:latin typeface="Constantia"/>
                <a:cs typeface="Constantia"/>
              </a:rPr>
              <a:t>lumi</a:t>
            </a:r>
            <a:r>
              <a:rPr lang="en-US" sz="1600" dirty="0" smtClean="0">
                <a:latin typeface="Constantia"/>
                <a:cs typeface="Constantia"/>
              </a:rPr>
              <a:t> monitors installed and first pass tests started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Polarimetry</a:t>
            </a:r>
            <a:r>
              <a:rPr lang="en-US" sz="1600" dirty="0" smtClean="0">
                <a:latin typeface="Constantia"/>
                <a:cs typeface="Constantia"/>
              </a:rPr>
              <a:t> </a:t>
            </a:r>
          </a:p>
          <a:p>
            <a:pPr lvl="5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First C</a:t>
            </a:r>
            <a:r>
              <a:rPr lang="en-US" sz="1600" dirty="0" smtClean="0">
                <a:latin typeface="Constantia"/>
                <a:cs typeface="Constantia"/>
              </a:rPr>
              <a:t>ompton </a:t>
            </a:r>
            <a:r>
              <a:rPr lang="en-US" sz="1600" dirty="0" err="1" smtClean="0">
                <a:latin typeface="Constantia"/>
                <a:cs typeface="Constantia"/>
              </a:rPr>
              <a:t>polarimetry</a:t>
            </a:r>
            <a:r>
              <a:rPr lang="en-US" sz="1600" dirty="0" smtClean="0">
                <a:latin typeface="Constantia"/>
                <a:cs typeface="Constantia"/>
              </a:rPr>
              <a:t> accomplished in </a:t>
            </a:r>
            <a:r>
              <a:rPr lang="en-US" sz="1600" dirty="0" smtClean="0">
                <a:latin typeface="Constantia"/>
                <a:cs typeface="Constantia"/>
              </a:rPr>
              <a:t>Spring 2016 Run</a:t>
            </a:r>
          </a:p>
          <a:p>
            <a:pPr lvl="5">
              <a:buFont typeface="Arial"/>
              <a:buChar char="•"/>
            </a:pPr>
            <a:r>
              <a:rPr lang="en-US" sz="1600" dirty="0">
                <a:latin typeface="Constantia"/>
                <a:cs typeface="Constantia"/>
              </a:rPr>
              <a:t>N</a:t>
            </a:r>
            <a:r>
              <a:rPr lang="en-US" sz="1600" dirty="0" smtClean="0">
                <a:latin typeface="Constantia"/>
                <a:cs typeface="Constantia"/>
              </a:rPr>
              <a:t>ew high field Moller commissioning </a:t>
            </a:r>
            <a:r>
              <a:rPr lang="en-US" sz="1600" dirty="0" smtClean="0">
                <a:latin typeface="Constantia"/>
                <a:cs typeface="Constantia"/>
              </a:rPr>
              <a:t>in Spring 2016 run</a:t>
            </a: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New </a:t>
            </a:r>
            <a:r>
              <a:rPr lang="en-US" sz="1600" dirty="0">
                <a:latin typeface="Constantia"/>
                <a:cs typeface="Constantia"/>
              </a:rPr>
              <a:t>septum magnet </a:t>
            </a:r>
            <a:r>
              <a:rPr lang="en-US" sz="1600" dirty="0" smtClean="0">
                <a:latin typeface="Constantia"/>
                <a:cs typeface="Constantia"/>
              </a:rPr>
              <a:t>purchased by collaboration now in test </a:t>
            </a:r>
            <a:r>
              <a:rPr lang="en-US" sz="1600" dirty="0" smtClean="0">
                <a:latin typeface="Constantia"/>
                <a:cs typeface="Constantia"/>
              </a:rPr>
              <a:t>lab, added fittings and </a:t>
            </a:r>
          </a:p>
          <a:p>
            <a:pPr marL="1828800" lvl="4" indent="0" eaLnBrk="1" hangingPunct="1">
              <a:buNone/>
            </a:pPr>
            <a:r>
              <a:rPr lang="en-US" sz="1600" dirty="0">
                <a:latin typeface="Constantia"/>
                <a:cs typeface="Constantia"/>
              </a:rPr>
              <a:t> </a:t>
            </a:r>
            <a:r>
              <a:rPr lang="en-US" sz="1600" dirty="0" smtClean="0">
                <a:latin typeface="Constantia"/>
                <a:cs typeface="Constantia"/>
              </a:rPr>
              <a:t>    </a:t>
            </a:r>
            <a:r>
              <a:rPr lang="en-US" sz="1600" dirty="0" smtClean="0">
                <a:latin typeface="Constantia"/>
                <a:cs typeface="Constantia"/>
              </a:rPr>
              <a:t>manifold</a:t>
            </a:r>
            <a:endParaRPr lang="en-US" sz="1600" dirty="0" smtClean="0">
              <a:latin typeface="Constantia"/>
              <a:cs typeface="Constantia"/>
            </a:endParaRP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</a:t>
            </a:r>
            <a:r>
              <a:rPr lang="en-US" sz="1600" dirty="0">
                <a:latin typeface="Constantia"/>
                <a:cs typeface="Constantia"/>
              </a:rPr>
              <a:t>fluid dynamics for target design</a:t>
            </a: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87902</TotalTime>
  <Words>1021</Words>
  <Application>Microsoft Macintosh PowerPoint</Application>
  <PresentationFormat>On-screen Show (4:3)</PresentationFormat>
  <Paragraphs>211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3_JLab_PowerPoint1</vt:lpstr>
      <vt:lpstr>PowerPoint Presentation</vt:lpstr>
      <vt:lpstr>Hall A Projected Experiment Schedule, updated 1/2016  Experiments in red represent PAC42 “high impact” experiments </vt:lpstr>
      <vt:lpstr>DVCS / GMp Experiments in the Hall now </vt:lpstr>
      <vt:lpstr>PowerPoint Presentation</vt:lpstr>
      <vt:lpstr>PowerPoint Presentation</vt:lpstr>
      <vt:lpstr>“New” Resistive Q1 Magnets</vt:lpstr>
      <vt:lpstr>PowerPoint Presentation</vt:lpstr>
      <vt:lpstr>PowerPoint Presentation</vt:lpstr>
      <vt:lpstr>Beyond 3H</vt:lpstr>
      <vt:lpstr>PowerPoint Presentation</vt:lpstr>
      <vt:lpstr>SBS Construction</vt:lpstr>
      <vt:lpstr>Super Bigbite Spectrometer (SBS) Detectors</vt:lpstr>
      <vt:lpstr>PowerPoint Presentation</vt:lpstr>
      <vt:lpstr>MOLLER</vt:lpstr>
      <vt:lpstr>SoLID</vt:lpstr>
      <vt:lpstr>Transport and Storage of CLEO II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Cynthia Keppel</cp:lastModifiedBy>
  <cp:revision>567</cp:revision>
  <cp:lastPrinted>2016-01-09T13:48:20Z</cp:lastPrinted>
  <dcterms:created xsi:type="dcterms:W3CDTF">2010-06-22T16:39:58Z</dcterms:created>
  <dcterms:modified xsi:type="dcterms:W3CDTF">2016-06-21T22:30:37Z</dcterms:modified>
</cp:coreProperties>
</file>