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Masters/slideMaster6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theme/theme6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theme/theme10.xml" ContentType="application/vnd.openxmlformats-officedocument.theme+xml"/>
  <Default Extension="png" ContentType="image/png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8.xml" ContentType="application/vnd.openxmlformats-officedocument.theme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  <p:sldMasterId id="2147483660" r:id="rId2"/>
    <p:sldMasterId id="2147483661" r:id="rId3"/>
    <p:sldMasterId id="2147483670" r:id="rId4"/>
    <p:sldMasterId id="2147483671" r:id="rId5"/>
    <p:sldMasterId id="2147483674" r:id="rId6"/>
    <p:sldMasterId id="2147483676" r:id="rId7"/>
    <p:sldMasterId id="2147483678" r:id="rId8"/>
  </p:sldMasterIdLst>
  <p:notesMasterIdLst>
    <p:notesMasterId r:id="rId31"/>
  </p:notesMasterIdLst>
  <p:handoutMasterIdLst>
    <p:handoutMasterId r:id="rId32"/>
  </p:handoutMasterIdLst>
  <p:sldIdLst>
    <p:sldId id="343" r:id="rId9"/>
    <p:sldId id="390" r:id="rId10"/>
    <p:sldId id="373" r:id="rId11"/>
    <p:sldId id="374" r:id="rId12"/>
    <p:sldId id="375" r:id="rId13"/>
    <p:sldId id="376" r:id="rId14"/>
    <p:sldId id="377" r:id="rId15"/>
    <p:sldId id="393" r:id="rId16"/>
    <p:sldId id="378" r:id="rId17"/>
    <p:sldId id="379" r:id="rId18"/>
    <p:sldId id="380" r:id="rId19"/>
    <p:sldId id="381" r:id="rId20"/>
    <p:sldId id="382" r:id="rId21"/>
    <p:sldId id="384" r:id="rId22"/>
    <p:sldId id="383" r:id="rId23"/>
    <p:sldId id="385" r:id="rId24"/>
    <p:sldId id="386" r:id="rId25"/>
    <p:sldId id="387" r:id="rId26"/>
    <p:sldId id="389" r:id="rId27"/>
    <p:sldId id="391" r:id="rId28"/>
    <p:sldId id="394" r:id="rId29"/>
    <p:sldId id="39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C600"/>
    <a:srgbClr val="CDC009"/>
    <a:srgbClr val="D6C80C"/>
    <a:srgbClr val="E4D510"/>
    <a:srgbClr val="E4B72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18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144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474EE-5E40-6542-BD8F-9C044BFD234F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9A3B4-F62E-EE4E-A913-174E772C4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CBB7C-2880-9F41-8354-6226AB00A8C1}" type="datetimeFigureOut">
              <a:rPr lang="en-US" smtClean="0"/>
              <a:pPr/>
              <a:t>6/20/16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87DBD-AF5F-9E41-A71C-1C6BB2485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7282-825A-3841-AC03-6DB456144D27}" type="slidenum">
              <a:rPr lang="en-US">
                <a:latin typeface="Tahoma" pitchFamily="-110" charset="0"/>
              </a:rPr>
              <a:pPr/>
              <a:t>1</a:t>
            </a:fld>
            <a:endParaRPr lang="en-US">
              <a:latin typeface="Tahoma" pitchFamily="-110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7DBD-AF5F-9E41-A71C-1C6BB248558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756" y="8685553"/>
            <a:ext cx="2971697" cy="45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842" tIns="44922" rIns="89842" bIns="44922"/>
          <a:lstStyle/>
          <a:p>
            <a:pPr algn="ctr" eaLnBrk="0" hangingPunct="0"/>
            <a:fld id="{6BB2F47E-F193-4D70-B546-24E07DA967B7}" type="slidenum">
              <a:rPr lang="en-US"/>
              <a:pPr algn="ctr" eaLnBrk="0" hangingPunct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50DA8-73F1-4D94-881B-378DD82AAA3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096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50DA8-73F1-4D94-881B-378DD82AAA3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0962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C5492-4513-4C1E-BBCA-518643BD361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09B2-02EA-F34C-A5BF-7B7F4D97A16D}" type="datetime1">
              <a:rPr lang="en-US" smtClean="0"/>
              <a:t>6/21/16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5154-1DD2-024F-9F19-A414CACF47E3}" type="datetime1">
              <a:rPr lang="en-US" smtClean="0"/>
              <a:t>6/21/16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EBFA3-A2FA-4648-AAF5-BF40DB19DF38}" type="datetime1">
              <a:rPr lang="en-US" smtClean="0"/>
              <a:t>6/21/16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3AFE-6B57-4B40-B7E0-58150E0C6D6B}" type="datetime1">
              <a:rPr lang="en-US" smtClean="0"/>
              <a:t>6/21/16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9B4B6-1CC9-BE4A-B807-77D9CCF040A2}" type="datetime1">
              <a:rPr lang="en-US" smtClean="0"/>
              <a:t>6/21/16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2E189-34B6-AC4C-9155-C55BA9FDB16A}" type="datetime1">
              <a:rPr lang="en-US" smtClean="0"/>
              <a:t>6/21/16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9183-9522-5544-ABD1-64E2A775DF0B}" type="datetime1">
              <a:rPr lang="en-US" smtClean="0"/>
              <a:t>6/21/16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CE3AC-B618-764F-A703-5ED292DBBFFE}" type="datetime1">
              <a:rPr lang="en-US" smtClean="0"/>
              <a:t>6/21/16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4471-E031-744B-A8A6-ED5A9B8022F4}" type="datetime1">
              <a:rPr lang="en-US" smtClean="0"/>
              <a:t>6/21/16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8390-7F67-6A4A-8F55-1ADDF0059A38}" type="datetime1">
              <a:rPr lang="en-US" smtClean="0"/>
              <a:t>6/21/16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D590-4B1A-F341-B2A8-16425F7DE0FC}" type="datetime1">
              <a:rPr lang="en-US" smtClean="0"/>
              <a:t>6/21/16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798"/>
            <a:ext cx="8229600" cy="872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0453D-3731-DB40-AF5C-891E873ABDF9}" type="datetime1">
              <a:rPr lang="en-US" smtClean="0"/>
              <a:t>6/21/16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82634"/>
            <a:ext cx="91440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6200" y="835022"/>
            <a:ext cx="90678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defTabSz="914400"/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BC0E4673-C4BE-694F-A41C-BAD4C7C2FF73}" type="datetime1">
              <a:rPr lang="en-US" smtClean="0">
                <a:solidFill>
                  <a:prstClr val="black"/>
                </a:solidFill>
              </a:rPr>
              <a:t>6/21/16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UGBoD meeting, JLab  June 21, 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4FD28E9-85A8-074C-8398-3FB5CF4831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6/21/16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June 21,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2826C20-B46C-4646-9F4E-37917784AB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6/21/16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June 21,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5B53EB8-83E1-244B-9A69-3EEDD48C64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6/21/16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June 21,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055D850-69DF-6846-A9E6-12299CE740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6/21/16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June 21,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defTabSz="914400"/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1121104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553AACBC-30A6-AD46-BD38-E016D0B3C120}" type="datetime1">
              <a:rPr lang="en-US" smtClean="0">
                <a:solidFill>
                  <a:prstClr val="black"/>
                </a:solidFill>
              </a:rPr>
              <a:t>6/21/16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416489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UGBoD meeting, JLab  June 21, 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2A99B7E-7548-D74A-BF6F-FE1BC313BF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6/21/16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June 21,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df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jpe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743543" y="2209800"/>
            <a:ext cx="4514257" cy="838200"/>
          </a:xfr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900" b="1" i="1" dirty="0" smtClean="0">
                <a:solidFill>
                  <a:srgbClr val="000090"/>
                </a:solidFill>
              </a:rPr>
              <a:t>Status of Hall B</a:t>
            </a:r>
            <a:endParaRPr lang="en-US" sz="4900" b="1" i="1" dirty="0">
              <a:solidFill>
                <a:srgbClr val="000090"/>
              </a:solidFill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1929329" y="3200400"/>
            <a:ext cx="2109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rgbClr val="000090"/>
                </a:solidFill>
                <a:latin typeface="Tahoma"/>
                <a:cs typeface="Tahoma"/>
              </a:rPr>
              <a:t>Volker D. </a:t>
            </a:r>
            <a:r>
              <a:rPr lang="en-US" sz="2000" b="0" dirty="0" smtClean="0">
                <a:solidFill>
                  <a:srgbClr val="000090"/>
                </a:solidFill>
                <a:latin typeface="Tahoma"/>
                <a:cs typeface="Tahoma"/>
              </a:rPr>
              <a:t>Burkert</a:t>
            </a:r>
            <a:endParaRPr lang="en-US" sz="2000" b="0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 val="0"/>
              </a:ext>
            </a:extLst>
          </a:blip>
          <a:srcRect l="-1077"/>
          <a:stretch>
            <a:fillRect/>
          </a:stretch>
        </p:blipFill>
        <p:spPr>
          <a:xfrm>
            <a:off x="6096000" y="380374"/>
            <a:ext cx="2897518" cy="3336521"/>
          </a:xfrm>
          <a:prstGeom prst="rect">
            <a:avLst/>
          </a:prstGeom>
        </p:spPr>
      </p:pic>
      <p:pic>
        <p:nvPicPr>
          <p:cNvPr id="15" name="Picture 14" descr="HPS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b="8919"/>
          <a:stretch>
            <a:fillRect/>
          </a:stretch>
        </p:blipFill>
        <p:spPr>
          <a:xfrm>
            <a:off x="76200" y="376222"/>
            <a:ext cx="2831229" cy="1452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520" t="31945" r="21591" b="32719"/>
          <a:stretch>
            <a:fillRect/>
          </a:stretch>
        </p:blipFill>
        <p:spPr>
          <a:xfrm>
            <a:off x="3048000" y="435287"/>
            <a:ext cx="2811620" cy="1150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53788" y="3231178"/>
            <a:ext cx="939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CLAS12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100" y="5562600"/>
            <a:ext cx="800100" cy="800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670" y="5703326"/>
            <a:ext cx="2825750" cy="539750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068682" y="3830076"/>
            <a:ext cx="29375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b="0" dirty="0" smtClean="0">
                <a:solidFill>
                  <a:srgbClr val="000090"/>
                </a:solidFill>
                <a:latin typeface="+mn-lt"/>
              </a:rPr>
              <a:t>2016 publications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b="0" dirty="0" smtClean="0">
                <a:solidFill>
                  <a:srgbClr val="000090"/>
                </a:solidFill>
                <a:latin typeface="+mn-lt"/>
              </a:rPr>
              <a:t>HPS </a:t>
            </a:r>
            <a:r>
              <a:rPr lang="en-US" sz="2400" dirty="0" smtClean="0">
                <a:solidFill>
                  <a:srgbClr val="000090"/>
                </a:solidFill>
              </a:rPr>
              <a:t>update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b="0" dirty="0" smtClean="0">
                <a:solidFill>
                  <a:srgbClr val="000090"/>
                </a:solidFill>
                <a:latin typeface="+mn-lt"/>
              </a:rPr>
              <a:t>PRAD status</a:t>
            </a:r>
            <a:endParaRPr lang="en-US" sz="2400" dirty="0" smtClean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sz="2400" b="0" dirty="0" smtClean="0">
                <a:solidFill>
                  <a:srgbClr val="000090"/>
                </a:solidFill>
                <a:latin typeface="+mn-lt"/>
              </a:rPr>
              <a:t> CLAS12 </a:t>
            </a:r>
            <a:r>
              <a:rPr lang="en-US" sz="2400" b="0" dirty="0" smtClean="0">
                <a:solidFill>
                  <a:srgbClr val="000090"/>
                </a:solidFill>
                <a:latin typeface="+mn-lt"/>
              </a:rPr>
              <a:t>+ </a:t>
            </a:r>
            <a:r>
              <a:rPr lang="en-US" sz="2400" b="0" dirty="0" smtClean="0">
                <a:solidFill>
                  <a:srgbClr val="000090"/>
                </a:solidFill>
                <a:latin typeface="+mn-lt"/>
              </a:rPr>
              <a:t>upgrades</a:t>
            </a:r>
            <a:endParaRPr lang="en-US" sz="2400" dirty="0" smtClean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r>
              <a:rPr lang="en-US" sz="2400" b="0" dirty="0" smtClean="0">
                <a:solidFill>
                  <a:srgbClr val="000090"/>
                </a:solidFill>
                <a:latin typeface="+mn-lt"/>
              </a:rPr>
              <a:t> Schedule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Conclusions</a:t>
            </a:r>
            <a:endParaRPr lang="en-US" sz="2400" b="0" dirty="0" smtClean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066800" y="4267200"/>
            <a:ext cx="38081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User Group </a:t>
            </a:r>
            <a:r>
              <a:rPr lang="en-US" dirty="0" err="1" smtClean="0">
                <a:solidFill>
                  <a:srgbClr val="000090"/>
                </a:solidFill>
                <a:latin typeface="Tahoma" pitchFamily="-110" charset="0"/>
              </a:rPr>
              <a:t>BoD</a:t>
            </a:r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 Meeting 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June</a:t>
            </a:r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 21, 2016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6574910" y="278518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F21B1-C42F-A049-8049-8E8BC543C280}" type="datetime1">
              <a:rPr lang="en-US" smtClean="0"/>
              <a:t>6/21/16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225" y="365483"/>
            <a:ext cx="711200" cy="3022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730" y="245550"/>
            <a:ext cx="731520" cy="447675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851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5435600" cy="850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Equipment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864695"/>
            <a:ext cx="2425820" cy="561230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Detector (FD)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1400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</a:t>
            </a:r>
            <a:r>
              <a:rPr lang="en-US" sz="1200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TORUS magnet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HT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Drift chamber system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LT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Forward </a:t>
            </a:r>
            <a:r>
              <a:rPr lang="en-US" sz="1200" dirty="0" err="1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ToF</a:t>
            </a: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System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Pre-shower calorimeter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E.M. calorimeter  </a:t>
            </a:r>
            <a:endParaRPr lang="en-US" sz="16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Detector (CD)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SOLENOID magnet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Silicon Vertex Tracker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D00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Time-of-Flight </a:t>
            </a:r>
            <a:endParaRPr lang="en-US" sz="1400" dirty="0" smtClean="0">
              <a:solidFill>
                <a:srgbClr val="00D001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600" u="sng" dirty="0" err="1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u="sng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Cryo</a:t>
            </a:r>
            <a:r>
              <a:rPr lang="en-US" sz="1200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Target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Moller</a:t>
            </a:r>
            <a:r>
              <a:rPr lang="en-US" sz="1200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polarimeter</a:t>
            </a:r>
            <a:r>
              <a:rPr lang="en-US" sz="1200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1200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Shielding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Photon Tagger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chemeClr val="bg1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9938" y="4909673"/>
            <a:ext cx="2504662" cy="1643527"/>
          </a:xfrm>
          <a:prstGeom prst="rect">
            <a:avLst/>
          </a:prstGeom>
          <a:solidFill>
            <a:schemeClr val="tx1"/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dirty="0" smtClean="0">
                <a:solidFill>
                  <a:srgbClr val="FFFF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Upgrade to the baseline</a:t>
            </a:r>
          </a:p>
          <a:p>
            <a:pPr eaLnBrk="0" hangingPunct="0">
              <a:spcBef>
                <a:spcPct val="15000"/>
              </a:spcBef>
            </a:pPr>
            <a:r>
              <a:rPr lang="en-US" sz="1200" dirty="0" smtClean="0">
                <a:solidFill>
                  <a:srgbClr val="00C6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         - Central Neutron Detector    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CCFFCC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MicroMegas</a:t>
            </a:r>
            <a:endParaRPr lang="en-US" sz="1200" dirty="0" smtClean="0">
              <a:solidFill>
                <a:srgbClr val="CCFFCC"/>
              </a:solidFill>
              <a:latin typeface="+mn-lt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Forward Tagger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RICH detector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Polarized target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FFFFFF"/>
              </a:solidFill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518275"/>
            <a:ext cx="2133600" cy="365125"/>
          </a:xfrm>
        </p:spPr>
        <p:txBody>
          <a:bodyPr/>
          <a:lstStyle/>
          <a:p>
            <a:fld id="{122BAAB3-CCA5-714B-A3F3-872642A2F4C7}" type="datetime1">
              <a:rPr lang="en-US" smtClean="0"/>
              <a:t>6/21/16</a:t>
            </a:fld>
            <a:endParaRPr lang="en-US" dirty="0"/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2425820" y="945331"/>
            <a:ext cx="6741160" cy="5607869"/>
          </a:xfrm>
          <a:prstGeom prst="rect">
            <a:avLst/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425821" y="6007100"/>
            <a:ext cx="1499124" cy="438970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latin typeface="Times" pitchFamily="-110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02100" y="3352800"/>
            <a:ext cx="4470400" cy="2501900"/>
            <a:chOff x="3048000" y="3048000"/>
            <a:chExt cx="4470400" cy="2501900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517900" y="3429000"/>
              <a:ext cx="914400" cy="3048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505200" y="2895600"/>
              <a:ext cx="457200" cy="7620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048000" y="3505200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MM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17900" y="4038600"/>
              <a:ext cx="609600" cy="381000"/>
            </a:xfrm>
            <a:prstGeom prst="rect">
              <a:avLst/>
            </a:prstGeom>
            <a:solidFill>
              <a:srgbClr val="47FF7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CND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1400" y="4267200"/>
              <a:ext cx="6096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FT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19650" y="3689350"/>
              <a:ext cx="914400" cy="2413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832600" y="5245100"/>
              <a:ext cx="6858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RICH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5753100"/>
            <a:ext cx="800100" cy="8001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6685" r="6105"/>
          <a:stretch>
            <a:fillRect/>
          </a:stretch>
        </p:blipFill>
        <p:spPr>
          <a:xfrm>
            <a:off x="914400" y="952500"/>
            <a:ext cx="73914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54114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+mn-lt"/>
              </a:rPr>
              <a:t>Hall B in  February 2015</a:t>
            </a:r>
            <a:endParaRPr lang="en-US" sz="40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2300" y="54114"/>
            <a:ext cx="5943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+mn-lt"/>
              </a:rPr>
              <a:t>Hall B in  June 201</a:t>
            </a:r>
            <a:r>
              <a:rPr lang="en-US" sz="4000" b="1" dirty="0" smtClean="0">
                <a:solidFill>
                  <a:srgbClr val="47FF7C"/>
                </a:solidFill>
                <a:latin typeface="+mn-lt"/>
              </a:rPr>
              <a:t>6</a:t>
            </a:r>
            <a:endParaRPr lang="en-US" sz="4000" b="1" dirty="0">
              <a:solidFill>
                <a:srgbClr val="47FF7C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952500"/>
            <a:ext cx="7721600" cy="5410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92300" y="41414"/>
            <a:ext cx="5943600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+mn-lt"/>
              </a:rPr>
              <a:t>Hall B in  February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rcRect l="9487" t="4185" b="3739"/>
          <a:stretch>
            <a:fillRect/>
          </a:stretch>
        </p:blipFill>
        <p:spPr>
          <a:xfrm>
            <a:off x="304801" y="876300"/>
            <a:ext cx="8534400" cy="548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458770"/>
            <a:ext cx="2133600" cy="365125"/>
          </a:xfrm>
        </p:spPr>
        <p:txBody>
          <a:bodyPr/>
          <a:lstStyle/>
          <a:p>
            <a:fld id="{176AC11A-349E-F046-B137-610F1F1E83FF}" type="datetime1">
              <a:rPr lang="en-US" smtClean="0"/>
              <a:t>6/21/16</a:t>
            </a:fld>
            <a:endParaRPr lang="en-US"/>
          </a:p>
        </p:txBody>
      </p:sp>
      <p:sp>
        <p:nvSpPr>
          <p:cNvPr id="16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</p:spPr>
        <p:txBody>
          <a:bodyPr/>
          <a:lstStyle/>
          <a:p>
            <a:fld id="{E79577F5-4CBB-1B4A-A4E3-F09C5D46D8A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7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3124200" y="6458770"/>
            <a:ext cx="2895600" cy="365125"/>
          </a:xfrm>
        </p:spPr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910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Torus Magnet Status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5" name="Picture 4" descr="torus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657600"/>
            <a:ext cx="3657600" cy="2743200"/>
          </a:xfrm>
          <a:prstGeom prst="rect">
            <a:avLst/>
          </a:prstGeom>
        </p:spPr>
      </p:pic>
      <p:pic>
        <p:nvPicPr>
          <p:cNvPr id="8" name="Picture 7" descr="torus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38200"/>
            <a:ext cx="36576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5200" y="838200"/>
            <a:ext cx="914400" cy="584776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Torus in Hall B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3733800"/>
            <a:ext cx="1371600" cy="584776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Cryogenic Distribution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1295400"/>
            <a:ext cx="4114800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Torus Schedule</a:t>
            </a:r>
          </a:p>
          <a:p>
            <a:pPr>
              <a:spcAft>
                <a:spcPts val="600"/>
              </a:spcAft>
            </a:pPr>
            <a:r>
              <a:rPr lang="en-US" sz="2400" u="sng" dirty="0" smtClean="0">
                <a:solidFill>
                  <a:srgbClr val="008000"/>
                </a:solidFill>
                <a:latin typeface="+mj-lt"/>
              </a:rPr>
              <a:t>June 2016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Leak checking; pump down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Finish plumbing and piping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Instrumentation and controls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Cool-down readiness review</a:t>
            </a:r>
            <a:endParaRPr lang="en-US" sz="2400" u="sng" dirty="0" smtClean="0">
              <a:solidFill>
                <a:srgbClr val="008000"/>
              </a:solidFill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u="sng" dirty="0" smtClean="0">
                <a:solidFill>
                  <a:srgbClr val="008000"/>
                </a:solidFill>
                <a:latin typeface="+mj-lt"/>
              </a:rPr>
              <a:t>July 2016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Cool-down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Power-up readiness review</a:t>
            </a:r>
            <a:endParaRPr lang="en-US" sz="2400" u="sng" dirty="0" smtClean="0">
              <a:solidFill>
                <a:srgbClr val="008000"/>
              </a:solidFill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u="sng" dirty="0" smtClean="0">
                <a:solidFill>
                  <a:srgbClr val="008000"/>
                </a:solidFill>
                <a:latin typeface="+mj-lt"/>
              </a:rPr>
              <a:t>August 2016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Power tests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+mj-lt"/>
              </a:rPr>
              <a:t> Field mapping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AC11A-349E-F046-B137-610F1F1E83FF}" type="datetime1">
              <a:rPr lang="en-US" smtClean="0"/>
              <a:t>6/21/16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95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Solenoid Magnet Status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573142" cy="267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4038600"/>
            <a:ext cx="7543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  <a:latin typeface="+mn-lt"/>
              </a:rPr>
              <a:t>6-9/2016:</a:t>
            </a:r>
            <a:r>
              <a:rPr lang="en-US" dirty="0" smtClean="0">
                <a:latin typeface="+mn-lt"/>
              </a:rPr>
              <a:t> Cold mass assembly,  5 coils, thermal shield, MLI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  <a:latin typeface="+mn-lt"/>
              </a:rPr>
              <a:t>10/2016: </a:t>
            </a:r>
            <a:r>
              <a:rPr lang="en-US" dirty="0" smtClean="0">
                <a:latin typeface="+mn-lt"/>
              </a:rPr>
              <a:t>Final assembly, Installation of coils into cryostat; welding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  <a:latin typeface="+mn-lt"/>
              </a:rPr>
              <a:t>11/2016:</a:t>
            </a:r>
            <a:r>
              <a:rPr lang="en-US" dirty="0" smtClean="0">
                <a:latin typeface="+mn-lt"/>
              </a:rPr>
              <a:t> Tests at vendor; Ship to JLab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  <a:latin typeface="+mn-lt"/>
              </a:rPr>
              <a:t>12/2016 – 2/2017:</a:t>
            </a:r>
            <a:r>
              <a:rPr lang="en-US" dirty="0" smtClean="0">
                <a:latin typeface="+mn-lt"/>
              </a:rPr>
              <a:t> Add </a:t>
            </a:r>
            <a:r>
              <a:rPr lang="en-US" dirty="0" err="1" smtClean="0">
                <a:latin typeface="+mn-lt"/>
              </a:rPr>
              <a:t>cryotower</a:t>
            </a:r>
            <a:r>
              <a:rPr lang="en-US" dirty="0" smtClean="0">
                <a:latin typeface="+mn-lt"/>
              </a:rPr>
              <a:t>, Instrumentation and controls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8000"/>
                </a:solidFill>
                <a:latin typeface="+mn-lt"/>
              </a:rPr>
              <a:t>2–3/2017:</a:t>
            </a:r>
            <a:r>
              <a:rPr lang="en-US" dirty="0" smtClean="0">
                <a:latin typeface="+mn-lt"/>
              </a:rPr>
              <a:t> Cool-down, power tests, field mapping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914400"/>
            <a:ext cx="1600200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Inner coil 1-4 assembly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34000" y="914400"/>
            <a:ext cx="36576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1002268"/>
            <a:ext cx="1600200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Shield coil 5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6750904" y="4083904"/>
            <a:ext cx="2562398" cy="1918994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4274-78B1-7047-9B8A-2488673A749F}" type="datetime1">
              <a:rPr lang="en-US" smtClean="0"/>
              <a:t>6/21/16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95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76200" y="76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Central Neutron Detector</a:t>
            </a:r>
            <a:endParaRPr lang="en-US" sz="3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0" name="Picture 2" descr="C:\Users\$niccolai.PORT-PHASE5\Downloads\15886845204_49a578ecc2_o.jpg"/>
          <p:cNvPicPr>
            <a:picLocks noChangeAspect="1" noChangeArrowheads="1"/>
          </p:cNvPicPr>
          <p:nvPr/>
        </p:nvPicPr>
        <p:blipFill>
          <a:blip r:embed="rId2"/>
          <a:srcRect l="13696" r="29881"/>
          <a:stretch>
            <a:fillRect/>
          </a:stretch>
        </p:blipFill>
        <p:spPr bwMode="auto">
          <a:xfrm>
            <a:off x="5208196" y="1740053"/>
            <a:ext cx="3910404" cy="3898747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0" y="838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90"/>
                </a:solidFill>
              </a:rPr>
              <a:t>CND is a scintillation bar-based counter designed to detect neutrons in the range from 0.2 to 1 GeV in the CLAS12 Central Detector 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en-US" sz="2000" dirty="0" smtClean="0">
                <a:solidFill>
                  <a:srgbClr val="000090"/>
                </a:solidFill>
              </a:rPr>
              <a:t>: 35</a:t>
            </a:r>
            <a:r>
              <a:rPr lang="en-US" sz="2000" baseline="30000" dirty="0" smtClean="0">
                <a:solidFill>
                  <a:srgbClr val="000090"/>
                </a:solidFill>
              </a:rPr>
              <a:t>o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125</a:t>
            </a:r>
            <a:r>
              <a:rPr lang="en-US" sz="2000" baseline="30000" dirty="0" smtClean="0">
                <a:solidFill>
                  <a:srgbClr val="000090"/>
                </a:solidFill>
                <a:sym typeface="Wingdings"/>
              </a:rPr>
              <a:t>o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. </a:t>
            </a:r>
            <a:endParaRPr lang="en-US" sz="2000" baseline="30000" dirty="0" smtClean="0">
              <a:solidFill>
                <a:srgbClr val="000090"/>
              </a:solidFill>
            </a:endParaRPr>
          </a:p>
        </p:txBody>
      </p:sp>
      <p:pic>
        <p:nvPicPr>
          <p:cNvPr id="26" name="Picture 25" descr="Screen Shot 2016-05-26 at 10.09.2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828800"/>
            <a:ext cx="2298700" cy="3829050"/>
          </a:xfrm>
          <a:prstGeom prst="rect">
            <a:avLst/>
          </a:prstGeom>
        </p:spPr>
      </p:pic>
      <p:pic>
        <p:nvPicPr>
          <p:cNvPr id="28" name="Picture 27" descr="Screen Shot 2016-05-26 at 10.16.3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0" y="4143375"/>
            <a:ext cx="3303270" cy="2105025"/>
          </a:xfrm>
          <a:prstGeom prst="rect">
            <a:avLst/>
          </a:prstGeom>
        </p:spPr>
      </p:pic>
      <p:sp>
        <p:nvSpPr>
          <p:cNvPr id="29" name="CustomShape 2"/>
          <p:cNvSpPr/>
          <p:nvPr/>
        </p:nvSpPr>
        <p:spPr>
          <a:xfrm>
            <a:off x="7620000" y="5105400"/>
            <a:ext cx="1447800" cy="381000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dirty="0" smtClean="0"/>
              <a:t>CND @ Orsay</a:t>
            </a:r>
            <a:endParaRPr sz="1600" dirty="0"/>
          </a:p>
        </p:txBody>
      </p:sp>
      <p:sp>
        <p:nvSpPr>
          <p:cNvPr id="31" name="CustomShape 2"/>
          <p:cNvSpPr/>
          <p:nvPr/>
        </p:nvSpPr>
        <p:spPr>
          <a:xfrm>
            <a:off x="3276600" y="5764768"/>
            <a:ext cx="1447800" cy="381000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dirty="0" smtClean="0"/>
              <a:t>CND @ JLab</a:t>
            </a:r>
            <a:endParaRPr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5815568"/>
            <a:ext cx="3657600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Installation in CLAS12: Feb 2017</a:t>
            </a:r>
            <a:endParaRPr lang="en-US" dirty="0">
              <a:solidFill>
                <a:srgbClr val="000090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4261" y="2545258"/>
            <a:ext cx="181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008000"/>
                </a:solidFill>
              </a:rPr>
              <a:t>Orsay</a:t>
            </a:r>
            <a:r>
              <a:rPr lang="en-US" b="1" i="1" dirty="0" smtClean="0">
                <a:solidFill>
                  <a:srgbClr val="008000"/>
                </a:solidFill>
              </a:rPr>
              <a:t> University</a:t>
            </a:r>
            <a:endParaRPr lang="en-US" b="1" i="1" dirty="0">
              <a:solidFill>
                <a:srgbClr val="008000"/>
              </a:solidFill>
            </a:endParaRP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5" cstate="print"/>
          <a:srcRect l="58035" t="48925" b="9933"/>
          <a:stretch>
            <a:fillRect/>
          </a:stretch>
        </p:blipFill>
        <p:spPr bwMode="auto">
          <a:xfrm>
            <a:off x="2895486" y="1828800"/>
            <a:ext cx="134631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E72E0-1A86-384C-95E6-4DD5507DD519}" type="datetime1">
              <a:rPr lang="en-US" smtClean="0"/>
              <a:t>6/21/16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49500" y="3162300"/>
            <a:ext cx="2860879" cy="646331"/>
          </a:xfrm>
          <a:prstGeom prst="rect">
            <a:avLst/>
          </a:prstGeom>
          <a:noFill/>
          <a:ln w="31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CND is the first component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to be installed in CLAS12 CD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85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76200" y="762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Micromegas Detector</a:t>
            </a:r>
            <a:endParaRPr lang="en-US" sz="3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pSp>
        <p:nvGrpSpPr>
          <p:cNvPr id="2" name="Grouper 3"/>
          <p:cNvGrpSpPr/>
          <p:nvPr/>
        </p:nvGrpSpPr>
        <p:grpSpPr>
          <a:xfrm>
            <a:off x="5257800" y="2678668"/>
            <a:ext cx="3822303" cy="2579132"/>
            <a:chOff x="5321697" y="2633533"/>
            <a:chExt cx="3822303" cy="2579132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5321697" y="2633533"/>
              <a:ext cx="3822303" cy="2488563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5982844" y="4843333"/>
              <a:ext cx="2856356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006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  <a:latin typeface="+mj-lt"/>
                </a:rPr>
                <a:t>MVT+SVT integrated at JLab</a:t>
              </a:r>
              <a:endParaRPr lang="fr-FR" b="1" dirty="0">
                <a:solidFill>
                  <a:srgbClr val="000090"/>
                </a:solidFill>
                <a:latin typeface="+mj-lt"/>
              </a:endParaRPr>
            </a:p>
          </p:txBody>
        </p:sp>
      </p:grpSp>
      <p:grpSp>
        <p:nvGrpSpPr>
          <p:cNvPr id="3" name="Grouper 2"/>
          <p:cNvGrpSpPr>
            <a:grpSpLocks noChangeAspect="1"/>
          </p:cNvGrpSpPr>
          <p:nvPr/>
        </p:nvGrpSpPr>
        <p:grpSpPr>
          <a:xfrm>
            <a:off x="119439" y="2590800"/>
            <a:ext cx="5062161" cy="3389733"/>
            <a:chOff x="132708" y="2108081"/>
            <a:chExt cx="5624622" cy="3766370"/>
          </a:xfrm>
        </p:grpSpPr>
        <p:pic>
          <p:nvPicPr>
            <p:cNvPr id="17" name="Picture 2" descr="G:\SEDI\Direction\Projets\Clas12\Photos\mvtsvt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08" y="2108081"/>
              <a:ext cx="5624622" cy="2972286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/>
            <p:cNvSpPr txBox="1"/>
            <p:nvPr/>
          </p:nvSpPr>
          <p:spPr>
            <a:xfrm>
              <a:off x="507998" y="5464082"/>
              <a:ext cx="3809999" cy="41036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006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000090"/>
                  </a:solidFill>
                  <a:latin typeface="+mj-lt"/>
                </a:rPr>
                <a:t>1</a:t>
              </a:r>
              <a:r>
                <a:rPr lang="fr-FR" b="1" baseline="30000" dirty="0" smtClean="0">
                  <a:solidFill>
                    <a:srgbClr val="000090"/>
                  </a:solidFill>
                  <a:latin typeface="+mj-lt"/>
                </a:rPr>
                <a:t>st</a:t>
              </a:r>
              <a:r>
                <a:rPr lang="fr-FR" b="1" dirty="0" smtClean="0">
                  <a:solidFill>
                    <a:srgbClr val="000090"/>
                  </a:solidFill>
                  <a:latin typeface="+mj-lt"/>
                </a:rPr>
                <a:t> cosmic ray events in SVT+MVT</a:t>
              </a:r>
              <a:endParaRPr lang="fr-FR" b="1" dirty="0">
                <a:solidFill>
                  <a:srgbClr val="000090"/>
                </a:solidFill>
                <a:latin typeface="+mj-l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04800" y="990600"/>
            <a:ext cx="86106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0090"/>
                </a:solidFill>
              </a:rPr>
              <a:t>MM systems to improve tracking for CLAS12 operation:</a:t>
            </a:r>
          </a:p>
          <a:p>
            <a:pPr marL="231775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</a:rPr>
              <a:t> Barrel tracking 35</a:t>
            </a:r>
            <a:r>
              <a:rPr lang="en-US" sz="2000" baseline="30000" dirty="0" smtClean="0">
                <a:solidFill>
                  <a:srgbClr val="008000"/>
                </a:solidFill>
              </a:rPr>
              <a:t>o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 125</a:t>
            </a:r>
            <a:r>
              <a:rPr lang="en-US" sz="2000" baseline="30000" dirty="0" smtClean="0">
                <a:solidFill>
                  <a:srgbClr val="008000"/>
                </a:solidFill>
                <a:sym typeface="Wingdings"/>
              </a:rPr>
              <a:t>o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 (cylindrical); radially outward of SVT</a:t>
            </a:r>
          </a:p>
          <a:p>
            <a:pPr marL="231775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 Forward tracking 6</a:t>
            </a:r>
            <a:r>
              <a:rPr lang="en-US" sz="2000" baseline="30000" dirty="0" smtClean="0">
                <a:solidFill>
                  <a:srgbClr val="008000"/>
                </a:solidFill>
                <a:sym typeface="Wingdings"/>
              </a:rPr>
              <a:t>o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  30</a:t>
            </a:r>
            <a:r>
              <a:rPr lang="en-US" sz="2000" baseline="30000" dirty="0" smtClean="0">
                <a:solidFill>
                  <a:srgbClr val="008000"/>
                </a:solidFill>
                <a:sym typeface="Wingdings"/>
              </a:rPr>
              <a:t>o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 (circular/flat); complements DC</a:t>
            </a:r>
          </a:p>
          <a:p>
            <a:pPr marL="231775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 FT-Trk (circular flat); as part of FT for electron tracking</a:t>
            </a:r>
            <a:endParaRPr lang="en-US" sz="2000" dirty="0" smtClean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5754469"/>
            <a:ext cx="4419600" cy="646331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Version SVT-8/BMT-2/</a:t>
            </a:r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FMT</a:t>
            </a:r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:</a:t>
            </a:r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Feb 2017 </a:t>
            </a:r>
          </a:p>
          <a:p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Version SVT-6/BMT-6: Jul 2017 </a:t>
            </a:r>
            <a:endParaRPr lang="en-US" dirty="0">
              <a:solidFill>
                <a:srgbClr val="000090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8001000" y="990600"/>
            <a:ext cx="914400" cy="75202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pic>
        <p:nvPicPr>
          <p:cNvPr id="22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8023514" y="1828808"/>
            <a:ext cx="914400" cy="428937"/>
          </a:xfrm>
          <a:prstGeom prst="rect">
            <a:avLst/>
          </a:prstGeom>
        </p:spPr>
      </p:pic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6CD1C-CBA7-6849-99EE-FEC2FFF8CBDB}" type="datetime1">
              <a:rPr lang="en-US" smtClean="0"/>
              <a:t>6/21/16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857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672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Forward Tagger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81000" y="1447800"/>
            <a:ext cx="4419600" cy="1758980"/>
          </a:xfrm>
          <a:prstGeom prst="rect">
            <a:avLst/>
          </a:prstGeom>
          <a:noFill/>
          <a:ln w="25400">
            <a:solidFill>
              <a:srgbClr val="660066"/>
            </a:solidFill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51048" rIns="90000" bIns="45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9775" indent="-739775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0000"/>
                </a:solidFill>
              </a:rPr>
              <a:t>FT-Cal:  </a:t>
            </a:r>
            <a:r>
              <a:rPr lang="en-GB" dirty="0" smtClean="0"/>
              <a:t>calorimeter to measure electron energy/momentum;</a:t>
            </a:r>
            <a:r>
              <a:rPr lang="en-GB" dirty="0" smtClean="0"/>
              <a:t> </a:t>
            </a:r>
            <a:endParaRPr lang="en-GB" b="1" i="1" dirty="0" smtClean="0">
              <a:solidFill>
                <a:srgbClr val="008000"/>
              </a:solidFill>
            </a:endParaRPr>
          </a:p>
          <a:p>
            <a:pPr marL="862013" lvl="1" indent="-862013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0000"/>
                </a:solidFill>
              </a:rPr>
              <a:t>FT-Hodo</a:t>
            </a:r>
            <a:r>
              <a:rPr lang="en-GB" dirty="0" smtClean="0">
                <a:solidFill>
                  <a:srgbClr val="FF6600"/>
                </a:solidFill>
              </a:rPr>
              <a:t>: </a:t>
            </a:r>
            <a:r>
              <a:rPr lang="en-GB" dirty="0" smtClean="0">
                <a:solidFill>
                  <a:srgbClr val="000000"/>
                </a:solidFill>
              </a:rPr>
              <a:t>scintillation </a:t>
            </a:r>
            <a:r>
              <a:rPr lang="en-GB" dirty="0" err="1" smtClean="0">
                <a:solidFill>
                  <a:srgbClr val="000000"/>
                </a:solidFill>
              </a:rPr>
              <a:t>hodoscope</a:t>
            </a:r>
            <a:r>
              <a:rPr lang="en-GB" dirty="0" smtClean="0">
                <a:solidFill>
                  <a:srgbClr val="000000"/>
                </a:solidFill>
              </a:rPr>
              <a:t> to veto photons &amp; backsplash;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endParaRPr lang="en-GB" b="1" i="1" dirty="0" smtClean="0">
              <a:solidFill>
                <a:srgbClr val="008000"/>
              </a:solidFill>
            </a:endParaRPr>
          </a:p>
          <a:p>
            <a:pPr marL="684213" indent="-684213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FF0000"/>
                </a:solidFill>
              </a:rPr>
              <a:t>FT-Trk: </a:t>
            </a:r>
            <a:r>
              <a:rPr lang="en-GB" dirty="0" smtClean="0">
                <a:solidFill>
                  <a:srgbClr val="000000"/>
                </a:solidFill>
              </a:rPr>
              <a:t>micro-mega detector to measure electron angles;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endParaRPr lang="en-GB" b="1" i="1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600" y="914400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90"/>
                </a:solidFill>
              </a:rPr>
              <a:t>FT designed to detect electrons and photons at small angles</a:t>
            </a:r>
          </a:p>
        </p:txBody>
      </p:sp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651500" y="1765300"/>
            <a:ext cx="2959100" cy="6604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791200" y="1498600"/>
            <a:ext cx="1714500" cy="203200"/>
          </a:xfrm>
          <a:prstGeom prst="rect">
            <a:avLst/>
          </a:prstGeom>
        </p:spPr>
      </p:pic>
      <p:grpSp>
        <p:nvGrpSpPr>
          <p:cNvPr id="3" name="Group 46"/>
          <p:cNvGrpSpPr/>
          <p:nvPr/>
        </p:nvGrpSpPr>
        <p:grpSpPr>
          <a:xfrm>
            <a:off x="292100" y="3429000"/>
            <a:ext cx="4495800" cy="2770320"/>
            <a:chOff x="4724400" y="3581400"/>
            <a:chExt cx="4114800" cy="2592000"/>
          </a:xfrm>
        </p:grpSpPr>
        <p:pic>
          <p:nvPicPr>
            <p:cNvPr id="35" name="Picture 34" descr="forward_tagger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9630" t="11906" b="8523"/>
            <a:stretch/>
          </p:blipFill>
          <p:spPr>
            <a:xfrm>
              <a:off x="4724400" y="3581400"/>
              <a:ext cx="4114800" cy="2592000"/>
            </a:xfrm>
            <a:prstGeom prst="rect">
              <a:avLst/>
            </a:prstGeom>
          </p:spPr>
        </p:pic>
        <p:sp>
          <p:nvSpPr>
            <p:cNvPr id="36" name="CasellaDiTesto 12"/>
            <p:cNvSpPr txBox="1">
              <a:spLocks noChangeAspect="1"/>
            </p:cNvSpPr>
            <p:nvPr/>
          </p:nvSpPr>
          <p:spPr>
            <a:xfrm>
              <a:off x="5105400" y="3886200"/>
              <a:ext cx="1524000" cy="34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calorimeter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38" name="CasellaDiTesto 19"/>
            <p:cNvSpPr txBox="1">
              <a:spLocks noChangeAspect="1"/>
            </p:cNvSpPr>
            <p:nvPr/>
          </p:nvSpPr>
          <p:spPr>
            <a:xfrm>
              <a:off x="4953000" y="5029200"/>
              <a:ext cx="946637" cy="34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tracker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  <p:sp>
          <p:nvSpPr>
            <p:cNvPr id="40" name="CasellaDiTesto 28"/>
            <p:cNvSpPr txBox="1">
              <a:spLocks noChangeAspect="1"/>
            </p:cNvSpPr>
            <p:nvPr/>
          </p:nvSpPr>
          <p:spPr>
            <a:xfrm>
              <a:off x="6553200" y="5715000"/>
              <a:ext cx="1371600" cy="34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90"/>
                  </a:solidFill>
                </a:rPr>
                <a:t>hodoscope</a:t>
              </a:r>
              <a:endParaRPr lang="en-US" b="1" dirty="0">
                <a:solidFill>
                  <a:srgbClr val="000090"/>
                </a:solidFill>
              </a:endParaRPr>
            </a:p>
          </p:txBody>
        </p:sp>
      </p:grpSp>
      <p:pic>
        <p:nvPicPr>
          <p:cNvPr id="50" name="Picture 49" descr="full-ft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140" y="2509520"/>
            <a:ext cx="2778760" cy="320548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448300" y="2603500"/>
            <a:ext cx="1447800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+mj-lt"/>
              </a:rPr>
              <a:t>FT assembled in EEL at </a:t>
            </a:r>
            <a:r>
              <a:rPr lang="en-US" sz="1600" b="1" dirty="0">
                <a:solidFill>
                  <a:srgbClr val="000090"/>
                </a:solidFill>
                <a:latin typeface="+mj-lt"/>
              </a:rPr>
              <a:t>JLab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0000" y="5689600"/>
            <a:ext cx="2438400" cy="646331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Schedule: Installation in CLAS12 - 11/2016</a:t>
            </a:r>
            <a:endParaRPr lang="en-US" dirty="0">
              <a:solidFill>
                <a:srgbClr val="000090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0200" y="907534"/>
            <a:ext cx="2314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Lead by: INFN-</a:t>
            </a:r>
            <a:r>
              <a:rPr lang="en-US" b="1" dirty="0" err="1" smtClean="0">
                <a:solidFill>
                  <a:srgbClr val="000090"/>
                </a:solidFill>
              </a:rPr>
              <a:t>Genova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94ED-A64D-9545-A06F-92D73BAD6AD9}" type="datetime1">
              <a:rPr lang="en-US" smtClean="0"/>
              <a:t>6/21/16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/>
          <p:cNvPicPr>
            <a:picLocks noChangeAspect="1"/>
          </p:cNvPicPr>
          <p:nvPr/>
        </p:nvPicPr>
        <p:blipFill>
          <a:blip r:embed="rId2"/>
          <a:srcRect l="4470" t="2516" r="6955" b="4029"/>
          <a:stretch>
            <a:fillRect/>
          </a:stretch>
        </p:blipFill>
        <p:spPr>
          <a:xfrm>
            <a:off x="5947649" y="1485902"/>
            <a:ext cx="2827111" cy="3276598"/>
          </a:xfrm>
          <a:prstGeom prst="rect">
            <a:avLst/>
          </a:prstGeom>
          <a:ln>
            <a:noFill/>
          </a:ln>
        </p:spPr>
      </p:pic>
      <p:sp>
        <p:nvSpPr>
          <p:cNvPr id="39" name="TextShape 1"/>
          <p:cNvSpPr txBox="1"/>
          <p:nvPr/>
        </p:nvSpPr>
        <p:spPr>
          <a:xfrm>
            <a:off x="457200" y="76200"/>
            <a:ext cx="8229240" cy="6096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RICH Detector</a:t>
            </a:r>
            <a:endParaRPr sz="3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2" name="Picture 5"/>
          <p:cNvPicPr/>
          <p:nvPr/>
        </p:nvPicPr>
        <p:blipFill rotWithShape="1">
          <a:blip r:embed="rId3"/>
          <a:srcRect t="25365"/>
          <a:stretch/>
        </p:blipFill>
        <p:spPr>
          <a:xfrm>
            <a:off x="596900" y="5105400"/>
            <a:ext cx="2113200" cy="1195920"/>
          </a:xfrm>
          <a:prstGeom prst="rect">
            <a:avLst/>
          </a:prstGeom>
          <a:ln>
            <a:noFill/>
          </a:ln>
        </p:spPr>
      </p:pic>
      <p:sp>
        <p:nvSpPr>
          <p:cNvPr id="15" name="Date Placeholder 14"/>
          <p:cNvSpPr>
            <a:spLocks noGrp="1"/>
          </p:cNvSpPr>
          <p:nvPr>
            <p:ph type="dt" sz="half" idx="4294967295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39D77209-0B4A-1248-BB50-1337CBE983DD}" type="datetime1">
              <a:rPr lang="en-US" smtClean="0"/>
              <a:t>6/21/16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9144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90"/>
                </a:solidFill>
              </a:rPr>
              <a:t>RICH designed to improve CLAS12 PID (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000090"/>
                </a:solidFill>
              </a:rPr>
              <a:t>/K) for momenta in range from 3 – 8 GeV</a:t>
            </a:r>
          </a:p>
        </p:txBody>
      </p:sp>
      <p:pic>
        <p:nvPicPr>
          <p:cNvPr id="22" name="Picture 21" descr="Screen Shot 2016-05-26 at 9.47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" y="1431925"/>
            <a:ext cx="1835785" cy="1844675"/>
          </a:xfrm>
          <a:prstGeom prst="rect">
            <a:avLst/>
          </a:prstGeom>
        </p:spPr>
      </p:pic>
      <p:pic>
        <p:nvPicPr>
          <p:cNvPr id="24" name="Picture 23" descr="Screen Shot 2016-05-26 at 9.49.23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" y="3429000"/>
            <a:ext cx="2252980" cy="1206500"/>
          </a:xfrm>
          <a:prstGeom prst="rect">
            <a:avLst/>
          </a:prstGeom>
        </p:spPr>
      </p:pic>
      <p:sp>
        <p:nvSpPr>
          <p:cNvPr id="25" name="CustomShape 2"/>
          <p:cNvSpPr/>
          <p:nvPr/>
        </p:nvSpPr>
        <p:spPr>
          <a:xfrm>
            <a:off x="433313" y="5867400"/>
            <a:ext cx="1001787" cy="609600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600" dirty="0" smtClean="0"/>
              <a:t>Aerogel radiators</a:t>
            </a:r>
            <a:endParaRPr sz="1600" dirty="0"/>
          </a:p>
        </p:txBody>
      </p:sp>
      <p:sp>
        <p:nvSpPr>
          <p:cNvPr id="26" name="CustomShape 2"/>
          <p:cNvSpPr/>
          <p:nvPr/>
        </p:nvSpPr>
        <p:spPr>
          <a:xfrm>
            <a:off x="368300" y="4495800"/>
            <a:ext cx="1828800" cy="533400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600" dirty="0" smtClean="0"/>
              <a:t>Spherical and planar mirrors</a:t>
            </a:r>
            <a:endParaRPr sz="1600" dirty="0"/>
          </a:p>
        </p:txBody>
      </p:sp>
      <p:sp>
        <p:nvSpPr>
          <p:cNvPr id="45" name="CustomShape 2"/>
          <p:cNvSpPr/>
          <p:nvPr/>
        </p:nvSpPr>
        <p:spPr>
          <a:xfrm>
            <a:off x="444500" y="2971800"/>
            <a:ext cx="1295400" cy="349440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dirty="0" smtClean="0"/>
              <a:t>MA-PMTs</a:t>
            </a:r>
            <a:endParaRPr sz="1600" dirty="0"/>
          </a:p>
        </p:txBody>
      </p:sp>
      <p:pic>
        <p:nvPicPr>
          <p:cNvPr id="28" name="Picture 27" descr="Screen Shot 2016-06-03 at 9.01.42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00" y="4947920"/>
            <a:ext cx="2616200" cy="1452880"/>
          </a:xfrm>
          <a:prstGeom prst="rect">
            <a:avLst/>
          </a:prstGeom>
        </p:spPr>
      </p:pic>
      <p:pic>
        <p:nvPicPr>
          <p:cNvPr id="29" name="Picture 28" descr="Screen Shot 2016-06-03 at 9.01.32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6100" y="3526409"/>
            <a:ext cx="2615184" cy="14215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8040" y="5151120"/>
            <a:ext cx="2438400" cy="646331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Schedule: Installation in CLAS12 - 9/2017</a:t>
            </a:r>
            <a:endParaRPr lang="en-US" dirty="0">
              <a:solidFill>
                <a:srgbClr val="000090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500" y="2032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5084" y="1426090"/>
            <a:ext cx="2655316" cy="193899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8000"/>
                </a:solidFill>
              </a:rPr>
              <a:t>Project is led by JLab and INFN;</a:t>
            </a:r>
          </a:p>
          <a:p>
            <a:pPr algn="ctr"/>
            <a:r>
              <a:rPr lang="en-US" sz="2400" i="1" dirty="0" smtClean="0">
                <a:solidFill>
                  <a:srgbClr val="008000"/>
                </a:solidFill>
              </a:rPr>
              <a:t>involves University groups in Italy, US, Chile.</a:t>
            </a:r>
            <a:endParaRPr lang="en-US" sz="2400" i="1" dirty="0" smtClean="0">
              <a:solidFill>
                <a:srgbClr val="008000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2286000" y="883912"/>
          <a:ext cx="5791198" cy="5482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624"/>
                <a:gridCol w="902429"/>
                <a:gridCol w="902429"/>
                <a:gridCol w="902429"/>
                <a:gridCol w="902429"/>
                <a:gridCol w="902429"/>
                <a:gridCol w="902429"/>
              </a:tblGrid>
              <a:tr h="351301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2016</a:t>
                      </a:r>
                      <a:endParaRPr lang="en-US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800000"/>
                          </a:solidFill>
                        </a:rPr>
                        <a:t>2017</a:t>
                      </a:r>
                      <a:endParaRPr lang="en-US" sz="16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1936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J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J</a:t>
                      </a:r>
                      <a:r>
                        <a:rPr lang="en-US" sz="1400" b="1" baseline="0" dirty="0" smtClean="0">
                          <a:solidFill>
                            <a:srgbClr val="660066"/>
                          </a:solidFill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  A    S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O    N    D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J    F    M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A    M    J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J    A    S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60066"/>
                          </a:solidFill>
                        </a:rPr>
                        <a:t>O    N    D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007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910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Hall B Project Schedule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1527548"/>
            <a:ext cx="2133600" cy="4885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Torus Leak Checking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Torus Pumpdown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Torus Cooldown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Torus Magnet Mapping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Install DC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Install FT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Solenoid Install &amp; Test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Central Detector Install</a:t>
            </a:r>
          </a:p>
          <a:p>
            <a:pPr algn="r">
              <a:spcBef>
                <a:spcPts val="700"/>
              </a:spcBef>
            </a:pPr>
            <a:r>
              <a:rPr lang="en-US" sz="1400" b="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Install HTCC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Cosmic  Testing</a:t>
            </a:r>
          </a:p>
          <a:p>
            <a:pPr algn="r">
              <a:spcBef>
                <a:spcPts val="700"/>
              </a:spcBef>
            </a:pPr>
            <a:r>
              <a:rPr lang="en-US" sz="1400" b="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Beamline Commissioning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KPP Commissioning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CVT Configure &amp; Install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RICH Install</a:t>
            </a:r>
          </a:p>
          <a:p>
            <a:pPr algn="r">
              <a:spcBef>
                <a:spcPts val="700"/>
              </a:spcBef>
            </a:pPr>
            <a:r>
              <a:rPr lang="en-US" sz="1400" b="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Engineering Run</a:t>
            </a:r>
          </a:p>
          <a:p>
            <a:pPr algn="r">
              <a:spcBef>
                <a:spcPts val="700"/>
              </a:spcBef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Physics Run Group A</a:t>
            </a:r>
            <a:endParaRPr lang="en-US" sz="1400" b="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282192" y="4020812"/>
            <a:ext cx="128008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414016" y="4307324"/>
            <a:ext cx="3026640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5532120" y="4627364"/>
            <a:ext cx="82288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605272" y="4919972"/>
            <a:ext cx="157277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842763" y="5505188"/>
            <a:ext cx="91437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238997" y="5803892"/>
            <a:ext cx="401416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635242" y="6078212"/>
            <a:ext cx="365758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172200" y="5221724"/>
            <a:ext cx="265170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00" y="28714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02143-F886-1743-98A7-AF0F4B2AC8F1}" type="datetime1">
              <a:rPr lang="en-US" smtClean="0"/>
              <a:t>6/21/16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2286001" y="1609844"/>
            <a:ext cx="210769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286000" y="1887212"/>
            <a:ext cx="284834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602993" y="2195060"/>
            <a:ext cx="292607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871215" y="2496812"/>
            <a:ext cx="310892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151639" y="2807708"/>
            <a:ext cx="429761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038600" y="3106412"/>
            <a:ext cx="118836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288528" y="3389876"/>
            <a:ext cx="914357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029200" y="3716020"/>
            <a:ext cx="274311" cy="228600"/>
          </a:xfrm>
          <a:prstGeom prst="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57"/>
          <p:cNvGrpSpPr/>
          <p:nvPr/>
        </p:nvGrpSpPr>
        <p:grpSpPr>
          <a:xfrm>
            <a:off x="2362201" y="1232694"/>
            <a:ext cx="761999" cy="5105400"/>
            <a:chOff x="2362201" y="1296194"/>
            <a:chExt cx="761999" cy="5105400"/>
          </a:xfrm>
        </p:grpSpPr>
        <p:cxnSp>
          <p:nvCxnSpPr>
            <p:cNvPr id="42" name="Straight Connector 41"/>
            <p:cNvCxnSpPr/>
            <p:nvPr/>
          </p:nvCxnSpPr>
          <p:spPr>
            <a:xfrm rot="5400000">
              <a:off x="-63500" y="3848100"/>
              <a:ext cx="51054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362201" y="5715000"/>
              <a:ext cx="761999" cy="5539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0" dirty="0" smtClean="0">
                  <a:solidFill>
                    <a:srgbClr val="FF0000"/>
                  </a:solidFill>
                  <a:latin typeface="Chalkboard SE Regular"/>
                  <a:cs typeface="Chalkboard SE Regular"/>
                </a:rPr>
                <a:t>ERR ancillary detectors</a:t>
              </a:r>
              <a:endParaRPr lang="en-US" sz="1000" b="0" dirty="0">
                <a:solidFill>
                  <a:srgbClr val="FF0000"/>
                </a:solidFill>
                <a:latin typeface="Chalkboard SE Regular"/>
                <a:cs typeface="Chalkboard SE Regular"/>
              </a:endParaRPr>
            </a:p>
          </p:txBody>
        </p:sp>
      </p:grpSp>
      <p:grpSp>
        <p:nvGrpSpPr>
          <p:cNvPr id="3" name="Group 56"/>
          <p:cNvGrpSpPr/>
          <p:nvPr/>
        </p:nvGrpSpPr>
        <p:grpSpPr>
          <a:xfrm>
            <a:off x="3276600" y="1231901"/>
            <a:ext cx="685800" cy="5105400"/>
            <a:chOff x="3276600" y="1295401"/>
            <a:chExt cx="685800" cy="5105400"/>
          </a:xfrm>
        </p:grpSpPr>
        <p:cxnSp>
          <p:nvCxnSpPr>
            <p:cNvPr id="43" name="Straight Connector 42"/>
            <p:cNvCxnSpPr/>
            <p:nvPr/>
          </p:nvCxnSpPr>
          <p:spPr>
            <a:xfrm rot="5400000">
              <a:off x="1005840" y="3847307"/>
              <a:ext cx="5105400" cy="1588"/>
            </a:xfrm>
            <a:prstGeom prst="line">
              <a:avLst/>
            </a:prstGeom>
            <a:ln w="1905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3276600" y="5715000"/>
              <a:ext cx="685800" cy="5539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0" dirty="0" smtClean="0">
                  <a:solidFill>
                    <a:srgbClr val="000090"/>
                  </a:solidFill>
                  <a:latin typeface="Chalkboard SE Regular"/>
                  <a:cs typeface="Chalkboard SE Regular"/>
                </a:rPr>
                <a:t>Hall B software</a:t>
              </a:r>
            </a:p>
            <a:p>
              <a:r>
                <a:rPr lang="en-US" sz="1000" b="0" dirty="0" smtClean="0">
                  <a:solidFill>
                    <a:srgbClr val="000090"/>
                  </a:solidFill>
                  <a:latin typeface="Chalkboard SE Regular"/>
                  <a:cs typeface="Chalkboard SE Regular"/>
                </a:rPr>
                <a:t>review  </a:t>
              </a:r>
              <a:endParaRPr lang="en-US" sz="1000" b="0" dirty="0">
                <a:solidFill>
                  <a:srgbClr val="000090"/>
                </a:solidFill>
                <a:latin typeface="Chalkboard SE Regular"/>
                <a:cs typeface="Chalkboard SE Regular"/>
              </a:endParaRP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3733800" y="1231108"/>
            <a:ext cx="685800" cy="5105400"/>
            <a:chOff x="3733800" y="1294608"/>
            <a:chExt cx="685800" cy="5105400"/>
          </a:xfrm>
        </p:grpSpPr>
        <p:cxnSp>
          <p:nvCxnSpPr>
            <p:cNvPr id="44" name="Straight Connector 43"/>
            <p:cNvCxnSpPr/>
            <p:nvPr/>
          </p:nvCxnSpPr>
          <p:spPr>
            <a:xfrm rot="5400000">
              <a:off x="1485105" y="3846514"/>
              <a:ext cx="5105400" cy="1588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3733800" y="1676400"/>
              <a:ext cx="685800" cy="55399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halkboard SE Regular"/>
                  <a:cs typeface="Chalkboard SE Regular"/>
                </a:rPr>
                <a:t>NP Div software review</a:t>
              </a:r>
              <a:endParaRPr lang="en-US" sz="1000" dirty="0">
                <a:latin typeface="Chalkboard SE Regular"/>
                <a:cs typeface="Chalkboard SE Regular"/>
              </a:endParaRPr>
            </a:p>
          </p:txBody>
        </p:sp>
      </p:grpSp>
      <p:grpSp>
        <p:nvGrpSpPr>
          <p:cNvPr id="6" name="Group 54"/>
          <p:cNvGrpSpPr/>
          <p:nvPr/>
        </p:nvGrpSpPr>
        <p:grpSpPr>
          <a:xfrm>
            <a:off x="4267201" y="1231901"/>
            <a:ext cx="761999" cy="5105400"/>
            <a:chOff x="4267201" y="1295401"/>
            <a:chExt cx="761999" cy="5105400"/>
          </a:xfrm>
        </p:grpSpPr>
        <p:cxnSp>
          <p:nvCxnSpPr>
            <p:cNvPr id="45" name="Straight Connector 44"/>
            <p:cNvCxnSpPr/>
            <p:nvPr/>
          </p:nvCxnSpPr>
          <p:spPr>
            <a:xfrm rot="5400000">
              <a:off x="1965960" y="3847307"/>
              <a:ext cx="51054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267201" y="5725636"/>
              <a:ext cx="761999" cy="5539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0" dirty="0" smtClean="0">
                  <a:solidFill>
                    <a:srgbClr val="008000"/>
                  </a:solidFill>
                  <a:latin typeface="Chalkboard SE Regular"/>
                  <a:cs typeface="Chalkboard SE Regular"/>
                </a:rPr>
                <a:t>ERR CLAS12</a:t>
              </a:r>
            </a:p>
            <a:p>
              <a:r>
                <a:rPr lang="en-US" sz="1000" b="0" dirty="0" smtClean="0">
                  <a:solidFill>
                    <a:srgbClr val="008000"/>
                  </a:solidFill>
                  <a:latin typeface="Chalkboard SE Regular"/>
                  <a:cs typeface="Chalkboard SE Regular"/>
                </a:rPr>
                <a:t>Detector</a:t>
              </a:r>
              <a:endParaRPr lang="en-US" sz="1000" b="0" dirty="0">
                <a:solidFill>
                  <a:srgbClr val="008000"/>
                </a:solidFill>
                <a:latin typeface="Chalkboard SE Regular"/>
                <a:cs typeface="Chalkboard SE Regular"/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413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Hall B Proposals for PAC44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78790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RG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b="1" dirty="0" smtClean="0">
                <a:solidFill>
                  <a:srgbClr val="008000"/>
                </a:solidFill>
              </a:rPr>
              <a:t>A</a:t>
            </a:r>
            <a:r>
              <a:rPr lang="en-US" sz="1800" dirty="0" smtClean="0">
                <a:solidFill>
                  <a:srgbClr val="000090"/>
                </a:solidFill>
              </a:rPr>
              <a:t>  	E12</a:t>
            </a:r>
            <a:r>
              <a:rPr lang="en-US" sz="1800" dirty="0" smtClean="0">
                <a:solidFill>
                  <a:srgbClr val="000090"/>
                </a:solidFill>
              </a:rPr>
              <a:t>-06-</a:t>
            </a:r>
            <a:r>
              <a:rPr lang="en-US" sz="1800" dirty="0" smtClean="0">
                <a:solidFill>
                  <a:srgbClr val="000090"/>
                </a:solidFill>
              </a:rPr>
              <a:t>108B 	Transition FF of the </a:t>
            </a:r>
            <a:r>
              <a:rPr lang="en-US" sz="1800" dirty="0" err="1" smtClean="0">
                <a:solidFill>
                  <a:srgbClr val="000090"/>
                </a:solidFill>
              </a:rPr>
              <a:t>η</a:t>
            </a:r>
            <a:r>
              <a:rPr lang="en-US" sz="1800" dirty="0" smtClean="0">
                <a:solidFill>
                  <a:srgbClr val="000090"/>
                </a:solidFill>
              </a:rPr>
              <a:t>’ Meson wit CLAS12 (M. Kunkel)</a:t>
            </a:r>
          </a:p>
          <a:p>
            <a:r>
              <a:rPr lang="en-US" sz="1800" dirty="0" smtClean="0">
                <a:solidFill>
                  <a:srgbClr val="008000"/>
                </a:solidFill>
              </a:rPr>
              <a:t>RG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b="1" dirty="0" smtClean="0">
                <a:solidFill>
                  <a:srgbClr val="008000"/>
                </a:solidFill>
              </a:rPr>
              <a:t>C</a:t>
            </a:r>
            <a:r>
              <a:rPr lang="en-US" sz="1800" dirty="0" smtClean="0">
                <a:solidFill>
                  <a:srgbClr val="000090"/>
                </a:solidFill>
              </a:rPr>
              <a:t>  	E12</a:t>
            </a:r>
            <a:r>
              <a:rPr lang="en-US" sz="1800" dirty="0" smtClean="0">
                <a:solidFill>
                  <a:srgbClr val="000090"/>
                </a:solidFill>
              </a:rPr>
              <a:t>-06-</a:t>
            </a:r>
            <a:r>
              <a:rPr lang="en-US" sz="1800" dirty="0" smtClean="0">
                <a:solidFill>
                  <a:srgbClr val="000090"/>
                </a:solidFill>
              </a:rPr>
              <a:t>109A 	Deeply virtual Compton scattering </a:t>
            </a:r>
            <a:r>
              <a:rPr lang="en-US" sz="1800" dirty="0" err="1" smtClean="0">
                <a:solidFill>
                  <a:srgbClr val="000090"/>
                </a:solidFill>
              </a:rPr>
              <a:t>w</a:t>
            </a:r>
            <a:r>
              <a:rPr lang="en-US" sz="1800" dirty="0" smtClean="0">
                <a:solidFill>
                  <a:srgbClr val="000090"/>
                </a:solidFill>
              </a:rPr>
              <a:t>/ long. pol. deuterium (S. </a:t>
            </a:r>
            <a:r>
              <a:rPr lang="en-US" sz="1800" dirty="0" err="1" smtClean="0">
                <a:solidFill>
                  <a:srgbClr val="000090"/>
                </a:solidFill>
              </a:rPr>
              <a:t>Niccolai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</a:p>
          <a:p>
            <a:pPr>
              <a:buClr>
                <a:srgbClr val="000090"/>
              </a:buClr>
            </a:pPr>
            <a:r>
              <a:rPr lang="en-US" sz="1800" dirty="0" smtClean="0">
                <a:solidFill>
                  <a:srgbClr val="008000"/>
                </a:solidFill>
              </a:rPr>
              <a:t>New RG</a:t>
            </a:r>
            <a:r>
              <a:rPr lang="en-US" sz="1800" b="1" dirty="0" smtClean="0">
                <a:solidFill>
                  <a:srgbClr val="008000"/>
                </a:solidFill>
              </a:rPr>
              <a:t> K </a:t>
            </a:r>
            <a:r>
              <a:rPr lang="en-US" sz="1800" dirty="0" smtClean="0">
                <a:solidFill>
                  <a:srgbClr val="000090"/>
                </a:solidFill>
              </a:rPr>
              <a:t>(</a:t>
            </a:r>
            <a:r>
              <a:rPr lang="en-US" sz="1800" dirty="0" smtClean="0">
                <a:solidFill>
                  <a:srgbClr val="008000"/>
                </a:solidFill>
              </a:rPr>
              <a:t>Confinement &amp; Strong QCD</a:t>
            </a:r>
            <a:r>
              <a:rPr lang="en-US" sz="1800" dirty="0" smtClean="0">
                <a:solidFill>
                  <a:srgbClr val="000090"/>
                </a:solidFill>
              </a:rPr>
              <a:t>) </a:t>
            </a:r>
            <a:r>
              <a:rPr lang="en-US" sz="1800" b="1" dirty="0" smtClean="0">
                <a:solidFill>
                  <a:srgbClr val="008000"/>
                </a:solidFill>
              </a:rPr>
              <a:t>	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	- </a:t>
            </a:r>
            <a:r>
              <a:rPr lang="en-US" sz="1800" dirty="0" smtClean="0">
                <a:solidFill>
                  <a:srgbClr val="000090"/>
                </a:solidFill>
              </a:rPr>
              <a:t>PR12</a:t>
            </a:r>
            <a:r>
              <a:rPr lang="en-US" sz="1800" dirty="0" smtClean="0">
                <a:solidFill>
                  <a:srgbClr val="000090"/>
                </a:solidFill>
              </a:rPr>
              <a:t>-16-010</a:t>
            </a:r>
            <a:r>
              <a:rPr lang="en-US" sz="1800" dirty="0" smtClean="0">
                <a:solidFill>
                  <a:srgbClr val="000090"/>
                </a:solidFill>
              </a:rPr>
              <a:t>  	Nucleon resonance structure </a:t>
            </a:r>
            <a:r>
              <a:rPr lang="en-US" sz="1800" dirty="0" smtClean="0">
                <a:solidFill>
                  <a:srgbClr val="000090"/>
                </a:solidFill>
              </a:rPr>
              <a:t>via KY </a:t>
            </a:r>
            <a:r>
              <a:rPr lang="en-US" sz="1800" dirty="0" err="1" smtClean="0">
                <a:solidFill>
                  <a:srgbClr val="000090"/>
                </a:solidFill>
              </a:rPr>
              <a:t>electroproduction</a:t>
            </a:r>
            <a:r>
              <a:rPr lang="en-US" sz="1800" dirty="0" smtClean="0">
                <a:solidFill>
                  <a:srgbClr val="000090"/>
                </a:solidFill>
              </a:rPr>
              <a:t> (D. Carman)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PR12-16-010A 	A search for Hybrid Baryons in Hall with CLAS12 (A. </a:t>
            </a:r>
            <a:r>
              <a:rPr lang="en-US" sz="1800" dirty="0" err="1" smtClean="0">
                <a:solidFill>
                  <a:srgbClr val="000090"/>
                </a:solidFill>
              </a:rPr>
              <a:t>D’Angelo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PR12-16-010B  	DVCS </a:t>
            </a:r>
            <a:r>
              <a:rPr lang="en-US" sz="1800" dirty="0" err="1" smtClean="0">
                <a:solidFill>
                  <a:srgbClr val="000090"/>
                </a:solidFill>
              </a:rPr>
              <a:t>w</a:t>
            </a:r>
            <a:r>
              <a:rPr lang="en-US" sz="1800" dirty="0" smtClean="0">
                <a:solidFill>
                  <a:srgbClr val="000090"/>
                </a:solidFill>
              </a:rPr>
              <a:t>/ CLAS12 at 6.6 and 8.8 GeV (L. </a:t>
            </a:r>
            <a:r>
              <a:rPr lang="en-US" sz="1800" dirty="0" err="1" smtClean="0">
                <a:solidFill>
                  <a:srgbClr val="000090"/>
                </a:solidFill>
              </a:rPr>
              <a:t>Elouadrhiri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  <a:endParaRPr lang="en-US" sz="1800" dirty="0" smtClean="0">
              <a:solidFill>
                <a:srgbClr val="000090"/>
              </a:solidFill>
            </a:endParaRPr>
          </a:p>
          <a:p>
            <a:pPr>
              <a:buClr>
                <a:srgbClr val="000090"/>
              </a:buClr>
            </a:pPr>
            <a:r>
              <a:rPr lang="en-US" sz="1800" dirty="0" smtClean="0">
                <a:solidFill>
                  <a:srgbClr val="008000"/>
                </a:solidFill>
              </a:rPr>
              <a:t>New RG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b="1" dirty="0" smtClean="0">
                <a:solidFill>
                  <a:srgbClr val="008000"/>
                </a:solidFill>
              </a:rPr>
              <a:t>L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sym typeface="Wingdings"/>
              </a:rPr>
              <a:t>(</a:t>
            </a:r>
            <a:r>
              <a:rPr lang="en-US" sz="1800" dirty="0" smtClean="0">
                <a:solidFill>
                  <a:srgbClr val="008000"/>
                </a:solidFill>
              </a:rPr>
              <a:t>ALERT</a:t>
            </a:r>
            <a:r>
              <a:rPr lang="en-US" sz="1800" dirty="0" smtClean="0">
                <a:solidFill>
                  <a:srgbClr val="000090"/>
                </a:solidFill>
              </a:rPr>
              <a:t>)			</a:t>
            </a:r>
            <a:r>
              <a:rPr lang="en-US" sz="1800" dirty="0" smtClean="0">
                <a:solidFill>
                  <a:srgbClr val="000090"/>
                </a:solidFill>
              </a:rPr>
              <a:t>	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</a:t>
            </a:r>
            <a:r>
              <a:rPr lang="en-US" sz="1800" dirty="0" smtClean="0">
                <a:solidFill>
                  <a:srgbClr val="000090"/>
                </a:solidFill>
              </a:rPr>
              <a:t>PR12</a:t>
            </a:r>
            <a:r>
              <a:rPr lang="en-US" sz="1800" dirty="0" smtClean="0">
                <a:solidFill>
                  <a:srgbClr val="000090"/>
                </a:solidFill>
              </a:rPr>
              <a:t>-16-011</a:t>
            </a:r>
            <a:r>
              <a:rPr lang="en-US" sz="1800" dirty="0" smtClean="0">
                <a:solidFill>
                  <a:srgbClr val="000090"/>
                </a:solidFill>
              </a:rPr>
              <a:t>   	</a:t>
            </a:r>
            <a:r>
              <a:rPr lang="en-US" sz="1800" dirty="0" smtClean="0">
                <a:solidFill>
                  <a:srgbClr val="000090"/>
                </a:solidFill>
              </a:rPr>
              <a:t>Tagged EMC measurements on Light Nuclei (R. </a:t>
            </a:r>
            <a:r>
              <a:rPr lang="en-US" sz="1800" dirty="0" err="1" smtClean="0">
                <a:solidFill>
                  <a:srgbClr val="000090"/>
                </a:solidFill>
              </a:rPr>
              <a:t>Dupre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PR12-16-011A 	Partonic Structure of Light Nuclei (Z.-E. </a:t>
            </a:r>
            <a:r>
              <a:rPr lang="en-US" sz="1800" dirty="0" err="1" smtClean="0">
                <a:solidFill>
                  <a:srgbClr val="000090"/>
                </a:solidFill>
              </a:rPr>
              <a:t>Meziani</a:t>
            </a:r>
            <a:r>
              <a:rPr lang="en-US" sz="1800" dirty="0" smtClean="0">
                <a:solidFill>
                  <a:srgbClr val="000090"/>
                </a:solidFill>
              </a:rPr>
              <a:t>) 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PR12-16-011B  Tagged DVCS on Light Nuclei (W. Armstrong) 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PR12-16-011C  	Other Physics Opportunities with the ALERT Run Group</a:t>
            </a:r>
          </a:p>
          <a:p>
            <a:pPr>
              <a:buClr>
                <a:srgbClr val="000090"/>
              </a:buClr>
            </a:pPr>
            <a:r>
              <a:rPr lang="en-US" sz="1800" dirty="0" smtClean="0">
                <a:solidFill>
                  <a:srgbClr val="008000"/>
                </a:solidFill>
              </a:rPr>
              <a:t>New RG </a:t>
            </a:r>
            <a:r>
              <a:rPr lang="en-US" sz="1800" b="1" dirty="0" smtClean="0">
                <a:solidFill>
                  <a:srgbClr val="008000"/>
                </a:solidFill>
              </a:rPr>
              <a:t>M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(</a:t>
            </a:r>
            <a:r>
              <a:rPr lang="en-US" sz="1800" dirty="0" err="1" smtClean="0">
                <a:solidFill>
                  <a:srgbClr val="008000"/>
                </a:solidFill>
              </a:rPr>
              <a:t>tbd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</a:t>
            </a:r>
            <a:r>
              <a:rPr lang="en-US" sz="1800" dirty="0" smtClean="0">
                <a:solidFill>
                  <a:srgbClr val="000090"/>
                </a:solidFill>
              </a:rPr>
              <a:t>C12</a:t>
            </a:r>
            <a:r>
              <a:rPr lang="en-US" sz="1800" dirty="0" smtClean="0">
                <a:solidFill>
                  <a:srgbClr val="000090"/>
                </a:solidFill>
              </a:rPr>
              <a:t>-15-004</a:t>
            </a:r>
            <a:r>
              <a:rPr lang="en-US" sz="1800" dirty="0" smtClean="0">
                <a:solidFill>
                  <a:srgbClr val="000090"/>
                </a:solidFill>
              </a:rPr>
              <a:t>   	DVCS on the neutron with long. polarized deuteron target (S. </a:t>
            </a:r>
            <a:r>
              <a:rPr lang="en-US" sz="1800" dirty="0" err="1" smtClean="0">
                <a:solidFill>
                  <a:srgbClr val="000090"/>
                </a:solidFill>
              </a:rPr>
              <a:t>Niccolai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C12-15-004A 	DIS on longitudinally polarized deuterium (S. Kuhn)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	- C12-15-004B  	SIDIS on long. polarized deuterium (S. Pisano)</a:t>
            </a:r>
          </a:p>
          <a:p>
            <a:pPr>
              <a:buClr>
                <a:srgbClr val="000090"/>
              </a:buClr>
            </a:pPr>
            <a:r>
              <a:rPr lang="en-US" sz="1800" dirty="0" smtClean="0">
                <a:solidFill>
                  <a:srgbClr val="008000"/>
                </a:solidFill>
              </a:rPr>
              <a:t>LOI</a:t>
            </a:r>
            <a:r>
              <a:rPr lang="en-US" sz="1800" dirty="0" smtClean="0">
                <a:solidFill>
                  <a:srgbClr val="008000"/>
                </a:solidFill>
              </a:rPr>
              <a:t>-16-004</a:t>
            </a:r>
            <a:r>
              <a:rPr lang="en-US" sz="1800" dirty="0" smtClean="0">
                <a:solidFill>
                  <a:srgbClr val="008000"/>
                </a:solidFill>
              </a:rPr>
              <a:t> 		</a:t>
            </a:r>
            <a:r>
              <a:rPr lang="en-US" sz="1800" dirty="0" err="1" smtClean="0">
                <a:solidFill>
                  <a:srgbClr val="000090"/>
                </a:solidFill>
              </a:rPr>
              <a:t>Electroproduction</a:t>
            </a:r>
            <a:r>
              <a:rPr lang="en-US" sz="1800" dirty="0" smtClean="0">
                <a:solidFill>
                  <a:srgbClr val="000090"/>
                </a:solidFill>
              </a:rPr>
              <a:t> of </a:t>
            </a:r>
            <a:r>
              <a:rPr lang="en-US" sz="1800" dirty="0" err="1" smtClean="0">
                <a:solidFill>
                  <a:srgbClr val="000090"/>
                </a:solidFill>
              </a:rPr>
              <a:t>muon</a:t>
            </a:r>
            <a:r>
              <a:rPr lang="en-US" sz="1800" dirty="0" smtClean="0">
                <a:solidFill>
                  <a:srgbClr val="000090"/>
                </a:solidFill>
              </a:rPr>
              <a:t> pairs: Double DVCS &amp; J/ψ  (S. </a:t>
            </a:r>
            <a:r>
              <a:rPr lang="en-US" sz="1800" dirty="0" err="1" smtClean="0">
                <a:solidFill>
                  <a:srgbClr val="000090"/>
                </a:solidFill>
              </a:rPr>
              <a:t>Stepanyan</a:t>
            </a:r>
            <a:r>
              <a:rPr lang="en-US" sz="1800" dirty="0" smtClean="0">
                <a:solidFill>
                  <a:srgbClr val="000090"/>
                </a:solidFill>
              </a:rPr>
              <a:t>)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2940-95C9-1543-9029-68E60332B9DD}" type="datetime1">
              <a:rPr lang="en-US" smtClean="0"/>
              <a:t>6/21/16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3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Publications since 01/2016 meeting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FFDA2-1F50-8646-9825-11CB99DA6E14}" type="datetime1">
              <a:rPr lang="en-US" smtClean="0"/>
              <a:t>6/21/16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855" y="964077"/>
            <a:ext cx="492944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Senderovich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al., First measurement of the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helicity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asymmetry E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inηphotoproduction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on the proton,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Phys.Letts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. B755 (2016) 64</a:t>
            </a:r>
          </a:p>
          <a:p>
            <a:pPr marL="400050" indent="-400050">
              <a:buAutoNum type="romanUcPeriod"/>
            </a:pPr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P.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Bosted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al., Target and Beam-Target Spin Asymmetries in Excl.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π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+ and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π−Electroproduction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with 1.6 to 5.7 GeV Electrons, arXiv:1604.04350 (2016) </a:t>
            </a:r>
          </a:p>
          <a:p>
            <a:pPr marL="40005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C. A. Paterson et al., Photoproduction of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Λand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Σhyperons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using linearly polarized photon, </a:t>
            </a: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	Phys. Rev. C.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93.06520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,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2016</a:t>
            </a:r>
          </a:p>
          <a:p>
            <a:pPr marL="40005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V.I.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Mokeev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al., New Results from the Studies of the N(1440)1/2+, N(1520)3/2−, andΔ(1620)1/2− Resonances in exclusive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ep→epπ+π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-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Electroproduction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with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 CLAS, </a:t>
            </a:r>
            <a:r>
              <a:rPr lang="en-US" sz="14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Phys.Rev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. 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C93, 025206, 2016 </a:t>
            </a:r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endParaRPr lang="en-US" sz="14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R. Dixon et al., Photoproduction of the f1(1285) Meson, Phys. Rev. C 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93.065202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, </a:t>
            </a:r>
            <a:r>
              <a:rPr lang="en-US" sz="1400" b="1" dirty="0" smtClean="0">
                <a:solidFill>
                  <a:srgbClr val="000090"/>
                </a:solidFill>
                <a:latin typeface="Chalkboard"/>
                <a:cs typeface="Chalkboard"/>
              </a:rPr>
              <a:t>2016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	</a:t>
            </a:r>
            <a:endParaRPr lang="en-US" sz="11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100" dirty="0" smtClean="0">
                <a:solidFill>
                  <a:srgbClr val="000090"/>
                </a:solidFill>
                <a:latin typeface="Chalkboard"/>
                <a:cs typeface="Chalkboard"/>
              </a:rPr>
              <a:t>	</a:t>
            </a:r>
          </a:p>
          <a:p>
            <a:pPr marL="400050" indent="-400050"/>
            <a:endParaRPr lang="en-US" sz="1100" b="1" dirty="0" smtClean="0">
              <a:solidFill>
                <a:srgbClr val="000090"/>
              </a:solidFill>
              <a:latin typeface="Chalkboard"/>
              <a:cs typeface="Chalkboard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6468" y="74621"/>
            <a:ext cx="1055581" cy="649279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7799" y="1328836"/>
            <a:ext cx="3799285" cy="2849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25400"/>
            <a:ext cx="8154194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Run Group Schedule – Tentative</a:t>
            </a:r>
            <a:endParaRPr lang="en-US" sz="4000" b="1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" y="990600"/>
          <a:ext cx="8839200" cy="5338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911"/>
                <a:gridCol w="589658"/>
                <a:gridCol w="852905"/>
                <a:gridCol w="930442"/>
                <a:gridCol w="939470"/>
                <a:gridCol w="857547"/>
                <a:gridCol w="839236"/>
                <a:gridCol w="775369"/>
                <a:gridCol w="697831"/>
                <a:gridCol w="697831"/>
              </a:tblGrid>
              <a:tr h="43185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Run Group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Days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2016</a:t>
                      </a:r>
                    </a:p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2020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2021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Remain</a:t>
                      </a:r>
                      <a:endParaRPr lang="en-US" sz="1400" b="1" dirty="0"/>
                    </a:p>
                  </a:txBody>
                  <a:tcPr/>
                </a:tc>
              </a:tr>
              <a:tr h="370899"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All Run Groups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936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             CND</a:t>
                      </a:r>
                      <a:endParaRPr lang="en-US" sz="1200" baseline="0" dirty="0" smtClean="0"/>
                    </a:p>
                    <a:p>
                      <a:pPr algn="r"/>
                      <a:r>
                        <a:rPr lang="en-US" sz="1200" baseline="0" dirty="0" smtClean="0"/>
                        <a:t> 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FT         RICH</a:t>
                      </a:r>
                    </a:p>
                    <a:p>
                      <a:pPr algn="l"/>
                      <a:r>
                        <a:rPr lang="en-US" sz="1200" dirty="0" smtClean="0"/>
                        <a:t>MM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Trans.</a:t>
                      </a:r>
                      <a:r>
                        <a:rPr lang="en-US" sz="1200" b="0" baseline="0" dirty="0" smtClean="0"/>
                        <a:t> PT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481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455</a:t>
                      </a:r>
                      <a:endParaRPr lang="en-US" sz="1200" b="1" dirty="0"/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HPS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180*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baseline="0" dirty="0" smtClean="0">
                          <a:solidFill>
                            <a:srgbClr val="008000"/>
                          </a:solidFill>
                        </a:rPr>
                        <a:t>       </a:t>
                      </a:r>
                      <a:endParaRPr lang="en-US" sz="1400" b="1" baseline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rgbClr val="008000"/>
                          </a:solidFill>
                        </a:rPr>
                        <a:t> 15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95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PRad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         </a:t>
                      </a:r>
                      <a:r>
                        <a:rPr lang="en-US" sz="14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      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15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---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CLAS12</a:t>
                      </a:r>
                      <a:r>
                        <a:rPr lang="en-US" sz="1400" b="1" baseline="0" dirty="0" smtClean="0"/>
                        <a:t> KPP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            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A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proton)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139*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30/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16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20       35 </a:t>
                      </a:r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69*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RG-F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BoNuS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42*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RG-B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deut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90*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45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45*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 (NH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50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RG-C-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(ND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RG-E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Hadr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0000FF"/>
                          </a:solidFill>
                        </a:rPr>
                        <a:t>RG-H 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(TT)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110*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45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65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RG-D (CT)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RG-G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LiD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1400" b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5" name="Straight Connector 64"/>
          <p:cNvCxnSpPr/>
          <p:nvPr/>
        </p:nvCxnSpPr>
        <p:spPr>
          <a:xfrm rot="5400000">
            <a:off x="5562600" y="3657600"/>
            <a:ext cx="533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3276600" y="4800600"/>
            <a:ext cx="1298325" cy="798588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6" name="Straight Connector 15"/>
          <p:cNvCxnSpPr/>
          <p:nvPr/>
        </p:nvCxnSpPr>
        <p:spPr>
          <a:xfrm>
            <a:off x="152400" y="2667000"/>
            <a:ext cx="8077200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8600" y="1979612"/>
            <a:ext cx="8001000" cy="158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8600" y="6324600"/>
            <a:ext cx="8001000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996694"/>
            <a:ext cx="597252" cy="365506"/>
          </a:xfrm>
          <a:prstGeom prst="rect">
            <a:avLst/>
          </a:prstGeom>
          <a:ln w="3175" cmpd="sng"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0" y="2377440"/>
            <a:ext cx="635000" cy="269875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65100" y="3122612"/>
            <a:ext cx="80772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15"/>
          <p:cNvSpPr>
            <a:spLocks noGrp="1"/>
          </p:cNvSpPr>
          <p:nvPr>
            <p:ph type="dt" sz="half" idx="10"/>
          </p:nvPr>
        </p:nvSpPr>
        <p:spPr>
          <a:xfrm>
            <a:off x="457200" y="6518275"/>
            <a:ext cx="2133600" cy="365125"/>
          </a:xfrm>
        </p:spPr>
        <p:txBody>
          <a:bodyPr/>
          <a:lstStyle/>
          <a:p>
            <a:fld id="{63B9D025-42A9-C64A-BBDD-C7B183CEC6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6/21/16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2697480"/>
            <a:ext cx="609600" cy="418084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102"/>
            <a:ext cx="8229600" cy="87241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Summary 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700"/>
            <a:ext cx="8229600" cy="48434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Data collected with CLAS continue to generate important physics results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HPS and PRAD experiments producing </a:t>
            </a:r>
            <a:r>
              <a:rPr lang="en-US" b="1" dirty="0" smtClean="0">
                <a:solidFill>
                  <a:srgbClr val="008000"/>
                </a:solidFill>
              </a:rPr>
              <a:t>High Impact </a:t>
            </a:r>
            <a:r>
              <a:rPr lang="en-US" dirty="0" smtClean="0">
                <a:solidFill>
                  <a:srgbClr val="000090"/>
                </a:solidFill>
              </a:rPr>
              <a:t>p</a:t>
            </a:r>
            <a:r>
              <a:rPr lang="en-US" dirty="0" smtClean="0">
                <a:solidFill>
                  <a:srgbClr val="000090"/>
                </a:solidFill>
              </a:rPr>
              <a:t>hysics results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CLAS12 on track for KPP verification in Spring 2017 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Full complement of ancillary detectors on track for installation before the engineering run in  Fall 2017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Expect run group</a:t>
            </a:r>
            <a:r>
              <a:rPr lang="en-US" b="1" dirty="0" smtClean="0">
                <a:solidFill>
                  <a:srgbClr val="000090"/>
                </a:solidFill>
              </a:rPr>
              <a:t> A </a:t>
            </a:r>
            <a:r>
              <a:rPr lang="en-US" dirty="0" smtClean="0">
                <a:solidFill>
                  <a:srgbClr val="000090"/>
                </a:solidFill>
              </a:rPr>
              <a:t>to take first physics data late 2017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3AFE-6B57-4B40-B7E0-58150E0C6D6B}" type="datetime1">
              <a:rPr lang="en-US" smtClean="0"/>
              <a:t>6/21/16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316" y="883444"/>
            <a:ext cx="3340203" cy="31187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58983" y="1640086"/>
            <a:ext cx="3645254" cy="2320818"/>
          </a:xfrm>
          <a:prstGeom prst="rect">
            <a:avLst/>
          </a:prstGeom>
          <a:solidFill>
            <a:schemeClr val="bg2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49514" y="4065019"/>
            <a:ext cx="3915706" cy="2128780"/>
          </a:xfrm>
          <a:prstGeom prst="rect">
            <a:avLst/>
          </a:prstGeom>
          <a:solidFill>
            <a:schemeClr val="accent3"/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906" y="828239"/>
            <a:ext cx="331861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Ɣ</a:t>
            </a:r>
            <a:r>
              <a:rPr lang="en-US" b="1" dirty="0" smtClean="0"/>
              <a:t>HD       </a:t>
            </a:r>
            <a:r>
              <a:rPr lang="en-US" b="1" dirty="0" err="1" smtClean="0"/>
              <a:t>eHD</a:t>
            </a:r>
            <a:r>
              <a:rPr lang="en-US" b="1" dirty="0" smtClean="0"/>
              <a:t>: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New depolarization mechanisms arise with charged particle beams.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Solutions:</a:t>
            </a:r>
          </a:p>
          <a:p>
            <a:pPr lvl="1"/>
            <a:r>
              <a:rPr lang="en-US" sz="1600" dirty="0" smtClean="0"/>
              <a:t>-  Faster Raster.</a:t>
            </a:r>
          </a:p>
          <a:p>
            <a:pPr lvl="1"/>
            <a:r>
              <a:rPr lang="en-US" sz="1600" dirty="0" smtClean="0"/>
              <a:t>-  Better heat removal from</a:t>
            </a:r>
            <a:r>
              <a:rPr lang="en-US" sz="1600" dirty="0"/>
              <a:t> </a:t>
            </a:r>
            <a:r>
              <a:rPr lang="en-US" sz="1600" dirty="0" smtClean="0"/>
              <a:t>HD.</a:t>
            </a:r>
          </a:p>
          <a:p>
            <a:pPr lvl="1"/>
            <a:r>
              <a:rPr lang="en-US" sz="1600" dirty="0" smtClean="0"/>
              <a:t>-  RF alignment of electron</a:t>
            </a:r>
            <a:br>
              <a:rPr lang="en-US" sz="1600" dirty="0" smtClean="0"/>
            </a:br>
            <a:r>
              <a:rPr lang="en-US" sz="1600" dirty="0" smtClean="0"/>
              <a:t>    spins with H spins.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553056" y="1744224"/>
            <a:ext cx="355118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eHD</a:t>
            </a:r>
            <a:r>
              <a:rPr lang="en-US" b="1" dirty="0" smtClean="0"/>
              <a:t> at UITF: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New accelerator under construction in Test Lab.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Will test HD performance with electron beams.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Results at 10 MeV directly</a:t>
            </a:r>
            <a:r>
              <a:rPr lang="en-US" sz="1600" dirty="0" smtClean="0"/>
              <a:t> 	relatable </a:t>
            </a:r>
            <a:r>
              <a:rPr lang="en-US" sz="1600" dirty="0" smtClean="0"/>
              <a:t>to CEBAF at 11 GeV.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Test beams on target in 2017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739819" y="4037050"/>
            <a:ext cx="377460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Maintaining transverse field in CLAS-12 Solenoid: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MgB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: high-T</a:t>
            </a:r>
            <a:r>
              <a:rPr lang="en-US" sz="1600" baseline="-25000" dirty="0" smtClean="0"/>
              <a:t>C</a:t>
            </a:r>
            <a:r>
              <a:rPr lang="en-US" sz="1600" dirty="0" smtClean="0"/>
              <a:t> superconductor used as a perfect </a:t>
            </a:r>
            <a:r>
              <a:rPr lang="en-US" sz="1600" dirty="0" err="1" smtClean="0"/>
              <a:t>diamagnet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Protoype</a:t>
            </a:r>
            <a:r>
              <a:rPr lang="en-US" sz="1600" dirty="0" smtClean="0"/>
              <a:t> being tested in Ferrara, Italy.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Results show capability to trap ≈ 1 T </a:t>
            </a:r>
            <a:r>
              <a:rPr lang="en-US" sz="1600" dirty="0"/>
              <a:t>t</a:t>
            </a:r>
            <a:r>
              <a:rPr lang="en-US" sz="1600" dirty="0" smtClean="0"/>
              <a:t>ransverse field.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Further tests in near future.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07281" y="1031237"/>
            <a:ext cx="22341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MgB2 cyli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134" t="3789"/>
          <a:stretch>
            <a:fillRect/>
          </a:stretch>
        </p:blipFill>
        <p:spPr bwMode="auto">
          <a:xfrm>
            <a:off x="7032265" y="4474767"/>
            <a:ext cx="16764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117" y="36078"/>
            <a:ext cx="9205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</a:rPr>
              <a:t>HDice</a:t>
            </a:r>
            <a:endParaRPr lang="en-US" sz="4000" b="1" dirty="0">
              <a:solidFill>
                <a:srgbClr val="000090"/>
              </a:solidFill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75644" y="53739"/>
            <a:ext cx="793972" cy="603360"/>
            <a:chOff x="86592" y="42790"/>
            <a:chExt cx="793972" cy="603360"/>
          </a:xfrm>
        </p:grpSpPr>
        <p:sp>
          <p:nvSpPr>
            <p:cNvPr id="17" name="Line 10"/>
            <p:cNvSpPr/>
            <p:nvPr/>
          </p:nvSpPr>
          <p:spPr>
            <a:xfrm flipV="1">
              <a:off x="520752" y="42790"/>
              <a:ext cx="0" cy="60336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tailEnd type="triangle" w="sm" len="sm"/>
            </a:ln>
          </p:spPr>
        </p:sp>
        <p:sp>
          <p:nvSpPr>
            <p:cNvPr id="18" name="Line 11"/>
            <p:cNvSpPr/>
            <p:nvPr/>
          </p:nvSpPr>
          <p:spPr>
            <a:xfrm flipV="1">
              <a:off x="230592" y="42790"/>
              <a:ext cx="0" cy="60336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tailEnd type="triangle" w="sm" len="sm"/>
            </a:ln>
          </p:spPr>
        </p:sp>
        <p:sp>
          <p:nvSpPr>
            <p:cNvPr id="19" name="CustomShape 12"/>
            <p:cNvSpPr/>
            <p:nvPr/>
          </p:nvSpPr>
          <p:spPr>
            <a:xfrm>
              <a:off x="86592" y="191110"/>
              <a:ext cx="290520" cy="299160"/>
            </a:xfrm>
            <a:prstGeom prst="ellipse">
              <a:avLst/>
            </a:prstGeom>
            <a:solidFill>
              <a:srgbClr val="FF6600"/>
            </a:solidFill>
            <a:ln w="9360">
              <a:solidFill>
                <a:srgbClr val="000000"/>
              </a:solidFill>
              <a:round/>
            </a:ln>
          </p:spPr>
          <p:txBody>
            <a:bodyPr wrap="none" lIns="113400" tIns="56880" rIns="113400" bIns="56880" anchor="ctr"/>
            <a:lstStyle/>
            <a:p>
              <a:pPr algn="ctr">
                <a:lnSpc>
                  <a:spcPct val="10000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ＭＳ Ｐゴシック"/>
                </a:rPr>
                <a:t>H</a:t>
              </a:r>
              <a:endParaRPr dirty="0"/>
            </a:p>
          </p:txBody>
        </p:sp>
        <p:sp>
          <p:nvSpPr>
            <p:cNvPr id="20" name="CustomShape 13"/>
            <p:cNvSpPr/>
            <p:nvPr/>
          </p:nvSpPr>
          <p:spPr>
            <a:xfrm>
              <a:off x="377832" y="191110"/>
              <a:ext cx="290160" cy="299160"/>
            </a:xfrm>
            <a:prstGeom prst="ellipse">
              <a:avLst/>
            </a:prstGeom>
            <a:solidFill>
              <a:srgbClr val="00CCFF"/>
            </a:solidFill>
            <a:ln w="9360">
              <a:solidFill>
                <a:srgbClr val="000000"/>
              </a:solidFill>
              <a:round/>
            </a:ln>
          </p:spPr>
          <p:txBody>
            <a:bodyPr wrap="none" lIns="113400" tIns="56880" rIns="113400" bIns="56880" anchor="ctr"/>
            <a:lstStyle/>
            <a:p>
              <a:pPr algn="ctr">
                <a:lnSpc>
                  <a:spcPct val="100000"/>
                </a:lnSpc>
              </a:pPr>
              <a:r>
                <a:rPr lang="en-US" sz="800" dirty="0" smtClean="0">
                  <a:solidFill>
                    <a:srgbClr val="000000"/>
                  </a:solidFill>
                  <a:latin typeface="Times New Roman"/>
                  <a:ea typeface="ＭＳ Ｐゴシック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Times New Roman"/>
                  <a:ea typeface="ＭＳ Ｐゴシック"/>
                </a:rPr>
                <a:t>D</a:t>
              </a:r>
              <a:endParaRPr dirty="0"/>
            </a:p>
          </p:txBody>
        </p:sp>
        <p:sp>
          <p:nvSpPr>
            <p:cNvPr id="21" name="CustomShape 14"/>
            <p:cNvSpPr/>
            <p:nvPr/>
          </p:nvSpPr>
          <p:spPr>
            <a:xfrm>
              <a:off x="446044" y="193270"/>
              <a:ext cx="434520" cy="300960"/>
            </a:xfrm>
            <a:prstGeom prst="ellipse">
              <a:avLst/>
            </a:prstGeom>
            <a:noFill/>
            <a:ln w="9360">
              <a:noFill/>
            </a:ln>
          </p:spPr>
          <p:txBody>
            <a:bodyPr wrap="none" lIns="113400" tIns="56880" rIns="113400" bIns="56880" anchor="ctr"/>
            <a:lstStyle/>
            <a:p>
              <a:pPr>
                <a:lnSpc>
                  <a:spcPct val="100000"/>
                </a:lnSpc>
              </a:pPr>
              <a:r>
                <a:rPr lang="en-US" i="1" dirty="0">
                  <a:solidFill>
                    <a:srgbClr val="000000"/>
                  </a:solidFill>
                  <a:latin typeface="Times New Roman"/>
                  <a:ea typeface="ＭＳ Ｐゴシック"/>
                </a:rPr>
                <a:t> ice</a:t>
              </a:r>
              <a:endParaRPr dirty="0"/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384346" y="4065019"/>
            <a:ext cx="2056888" cy="2286000"/>
            <a:chOff x="290179" y="382326"/>
            <a:chExt cx="2056888" cy="2286000"/>
          </a:xfrm>
        </p:grpSpPr>
        <p:sp>
          <p:nvSpPr>
            <p:cNvPr id="23" name="Rectangle 49"/>
            <p:cNvSpPr>
              <a:spLocks noChangeArrowheads="1"/>
            </p:cNvSpPr>
            <p:nvPr/>
          </p:nvSpPr>
          <p:spPr bwMode="auto">
            <a:xfrm rot="16200000">
              <a:off x="1172348" y="1745790"/>
              <a:ext cx="481612" cy="96322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4" name="Picture 21" descr="eHD ce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13601" y="2127010"/>
              <a:ext cx="358224" cy="22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Straight Connector 29"/>
            <p:cNvCxnSpPr>
              <a:cxnSpLocks noChangeShapeType="1"/>
            </p:cNvCxnSpPr>
            <p:nvPr/>
          </p:nvCxnSpPr>
          <p:spPr bwMode="auto">
            <a:xfrm rot="16200000">
              <a:off x="1320736" y="2240779"/>
              <a:ext cx="2381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26" name="Straight Connector 13339"/>
            <p:cNvCxnSpPr>
              <a:cxnSpLocks noChangeShapeType="1"/>
            </p:cNvCxnSpPr>
            <p:nvPr/>
          </p:nvCxnSpPr>
          <p:spPr bwMode="auto">
            <a:xfrm rot="16200000">
              <a:off x="1424555" y="1150518"/>
              <a:ext cx="0" cy="1329409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27" name="Straight Connector 61"/>
            <p:cNvCxnSpPr>
              <a:cxnSpLocks noChangeShapeType="1"/>
            </p:cNvCxnSpPr>
            <p:nvPr/>
          </p:nvCxnSpPr>
          <p:spPr bwMode="auto">
            <a:xfrm rot="16200000">
              <a:off x="1429531" y="2003290"/>
              <a:ext cx="0" cy="1330072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28" name="Straight Connector 13341"/>
            <p:cNvCxnSpPr>
              <a:cxnSpLocks noChangeShapeType="1"/>
            </p:cNvCxnSpPr>
            <p:nvPr/>
          </p:nvCxnSpPr>
          <p:spPr bwMode="auto">
            <a:xfrm rot="16200000">
              <a:off x="1424887" y="1223821"/>
              <a:ext cx="0" cy="13353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29" name="Straight Connector 64"/>
            <p:cNvCxnSpPr>
              <a:cxnSpLocks noChangeShapeType="1"/>
            </p:cNvCxnSpPr>
            <p:nvPr/>
          </p:nvCxnSpPr>
          <p:spPr bwMode="auto">
            <a:xfrm rot="16200000">
              <a:off x="1432184" y="1923021"/>
              <a:ext cx="0" cy="13353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30" name="Straight Connector 54"/>
            <p:cNvCxnSpPr>
              <a:cxnSpLocks noChangeShapeType="1"/>
            </p:cNvCxnSpPr>
            <p:nvPr/>
          </p:nvCxnSpPr>
          <p:spPr bwMode="auto">
            <a:xfrm rot="16200000">
              <a:off x="654335" y="2227585"/>
              <a:ext cx="548640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16200000">
              <a:off x="1070643" y="2232947"/>
              <a:ext cx="146606" cy="265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rot="16200000">
              <a:off x="1542305" y="2230956"/>
              <a:ext cx="146607" cy="265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sp>
          <p:nvSpPr>
            <p:cNvPr id="33" name="Rectangle 107"/>
            <p:cNvSpPr>
              <a:spLocks noChangeArrowheads="1"/>
            </p:cNvSpPr>
            <p:nvPr/>
          </p:nvSpPr>
          <p:spPr bwMode="auto">
            <a:xfrm rot="16200000">
              <a:off x="1636836" y="2213912"/>
              <a:ext cx="561881" cy="325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/>
                <a:t> </a:t>
              </a:r>
            </a:p>
          </p:txBody>
        </p:sp>
        <p:sp>
          <p:nvSpPr>
            <p:cNvPr id="34" name="Rectangle 13323"/>
            <p:cNvSpPr>
              <a:spLocks noChangeArrowheads="1"/>
            </p:cNvSpPr>
            <p:nvPr/>
          </p:nvSpPr>
          <p:spPr bwMode="auto">
            <a:xfrm rot="16200000">
              <a:off x="1183748" y="1764646"/>
              <a:ext cx="481612" cy="915459"/>
            </a:xfrm>
            <a:prstGeom prst="rect">
              <a:avLst/>
            </a:prstGeom>
            <a:solidFill>
              <a:srgbClr val="FF6600">
                <a:alpha val="2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5" name="Picture 1" descr="CLAS12 Solenoi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30528" r="24036" b="30893"/>
            <a:stretch>
              <a:fillRect/>
            </a:stretch>
          </p:blipFill>
          <p:spPr bwMode="auto">
            <a:xfrm>
              <a:off x="991370" y="382326"/>
              <a:ext cx="1143663" cy="121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Content Placeholder 3" descr="lab_suppor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41231" t="26472" r="7710" b="12466"/>
            <a:stretch>
              <a:fillRect/>
            </a:stretch>
          </p:blipFill>
          <p:spPr bwMode="auto">
            <a:xfrm rot="21420000">
              <a:off x="290179" y="802244"/>
              <a:ext cx="1470045" cy="1153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10401" y="2300852"/>
              <a:ext cx="518091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rgbClr val="C04C01"/>
                  </a:solidFill>
                  <a:effectLst>
                    <a:glow rad="101600">
                      <a:srgbClr val="FF6600">
                        <a:alpha val="25000"/>
                      </a:srgbClr>
                    </a:glow>
                  </a:effectLst>
                  <a:latin typeface="Chalkboard"/>
                  <a:cs typeface="Chalkboard"/>
                </a:rPr>
                <a:t>MgB</a:t>
              </a:r>
              <a:r>
                <a:rPr lang="en-US" sz="1100" baseline="-25000" dirty="0">
                  <a:solidFill>
                    <a:srgbClr val="C04C01"/>
                  </a:solidFill>
                  <a:effectLst>
                    <a:glow rad="101600">
                      <a:srgbClr val="FF6600">
                        <a:alpha val="25000"/>
                      </a:srgbClr>
                    </a:glow>
                  </a:effectLst>
                  <a:latin typeface="Chalkboard"/>
                  <a:cs typeface="Chalkboard"/>
                </a:rPr>
                <a:t>2</a:t>
              </a:r>
              <a:endParaRPr lang="en-US" sz="1100" dirty="0">
                <a:solidFill>
                  <a:srgbClr val="C04C01"/>
                </a:solidFill>
                <a:effectLst>
                  <a:glow rad="101600">
                    <a:srgbClr val="FF6600">
                      <a:alpha val="25000"/>
                    </a:srgbClr>
                  </a:glow>
                </a:effectLst>
                <a:latin typeface="Chalkboard"/>
                <a:cs typeface="Chalkboard"/>
              </a:endParaRPr>
            </a:p>
          </p:txBody>
        </p:sp>
        <p:cxnSp>
          <p:nvCxnSpPr>
            <p:cNvPr id="38" name="Straight Arrow Connector 44"/>
            <p:cNvCxnSpPr>
              <a:cxnSpLocks noChangeShapeType="1"/>
            </p:cNvCxnSpPr>
            <p:nvPr/>
          </p:nvCxnSpPr>
          <p:spPr bwMode="auto">
            <a:xfrm>
              <a:off x="762504" y="2452065"/>
              <a:ext cx="204320" cy="21892"/>
            </a:xfrm>
            <a:prstGeom prst="straightConnector1">
              <a:avLst/>
            </a:prstGeom>
            <a:noFill/>
            <a:ln w="9525">
              <a:solidFill>
                <a:srgbClr val="BB4A0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sp>
          <p:nvSpPr>
            <p:cNvPr id="39" name="TextBox 38"/>
            <p:cNvSpPr txBox="1"/>
            <p:nvPr/>
          </p:nvSpPr>
          <p:spPr>
            <a:xfrm>
              <a:off x="1484526" y="1950592"/>
              <a:ext cx="268212" cy="2616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4BAFB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halkboard"/>
                  <a:cs typeface="Chalkboard"/>
                </a:rPr>
                <a:t>B</a:t>
              </a:r>
            </a:p>
          </p:txBody>
        </p:sp>
        <p:cxnSp>
          <p:nvCxnSpPr>
            <p:cNvPr id="40" name="Straight Arrow Connector 47"/>
            <p:cNvCxnSpPr>
              <a:cxnSpLocks noChangeShapeType="1"/>
            </p:cNvCxnSpPr>
            <p:nvPr/>
          </p:nvCxnSpPr>
          <p:spPr bwMode="auto">
            <a:xfrm>
              <a:off x="406934" y="2237794"/>
              <a:ext cx="64878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sp>
          <p:nvSpPr>
            <p:cNvPr id="41" name="TextBox 48"/>
            <p:cNvSpPr txBox="1">
              <a:spLocks noChangeArrowheads="1"/>
            </p:cNvSpPr>
            <p:nvPr/>
          </p:nvSpPr>
          <p:spPr bwMode="auto">
            <a:xfrm>
              <a:off x="554271" y="2074853"/>
              <a:ext cx="367442" cy="2769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Chalkboard" charset="0"/>
                  <a:cs typeface="Chalkboard" charset="0"/>
                </a:rPr>
                <a:t>e</a:t>
              </a:r>
              <a:r>
                <a:rPr lang="en-US" sz="1200" baseline="30000" dirty="0">
                  <a:latin typeface="Chalkboard" charset="0"/>
                  <a:cs typeface="Chalkboard" charset="0"/>
                </a:rPr>
                <a:t>–</a:t>
              </a:r>
              <a:endParaRPr lang="en-US" sz="1200" dirty="0">
                <a:latin typeface="Chalkboard" charset="0"/>
                <a:cs typeface="Chalkboard" charset="0"/>
              </a:endParaRPr>
            </a:p>
          </p:txBody>
        </p:sp>
        <p:cxnSp>
          <p:nvCxnSpPr>
            <p:cNvPr id="42" name="Straight Connector 50"/>
            <p:cNvCxnSpPr>
              <a:cxnSpLocks noChangeShapeType="1"/>
            </p:cNvCxnSpPr>
            <p:nvPr/>
          </p:nvCxnSpPr>
          <p:spPr bwMode="auto">
            <a:xfrm flipH="1">
              <a:off x="762504" y="883176"/>
              <a:ext cx="786103" cy="90020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43" name="Straight Connector 52"/>
            <p:cNvCxnSpPr>
              <a:cxnSpLocks noChangeShapeType="1"/>
            </p:cNvCxnSpPr>
            <p:nvPr/>
          </p:nvCxnSpPr>
          <p:spPr bwMode="auto">
            <a:xfrm>
              <a:off x="1634183" y="861948"/>
              <a:ext cx="433849" cy="92143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sp>
          <p:nvSpPr>
            <p:cNvPr id="44" name="TextBox 60"/>
            <p:cNvSpPr txBox="1">
              <a:spLocks noChangeArrowheads="1"/>
            </p:cNvSpPr>
            <p:nvPr/>
          </p:nvSpPr>
          <p:spPr bwMode="auto">
            <a:xfrm>
              <a:off x="1878969" y="1855870"/>
              <a:ext cx="468098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050" dirty="0">
                  <a:latin typeface="Chalkboard" charset="0"/>
                  <a:cs typeface="Chalkboard" charset="0"/>
                </a:rPr>
                <a:t>80 K</a:t>
              </a:r>
            </a:p>
          </p:txBody>
        </p:sp>
        <p:sp>
          <p:nvSpPr>
            <p:cNvPr id="45" name="TextBox 64"/>
            <p:cNvSpPr txBox="1">
              <a:spLocks noChangeArrowheads="1"/>
            </p:cNvSpPr>
            <p:nvPr/>
          </p:nvSpPr>
          <p:spPr bwMode="auto">
            <a:xfrm>
              <a:off x="1901524" y="2355539"/>
              <a:ext cx="41549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050" b="1" dirty="0">
                  <a:solidFill>
                    <a:srgbClr val="FF6600"/>
                  </a:solidFill>
                  <a:latin typeface="Chalkboard" charset="0"/>
                  <a:cs typeface="Chalkboard" charset="0"/>
                </a:rPr>
                <a:t>4 K</a:t>
              </a:r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 rot="5400000">
              <a:off x="1811662" y="2218556"/>
              <a:ext cx="151914" cy="43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/>
                <a:t> </a:t>
              </a:r>
            </a:p>
          </p:txBody>
        </p:sp>
      </p:grpSp>
      <p:pic>
        <p:nvPicPr>
          <p:cNvPr id="52" name="Picture 51" descr="IMG_20160609_14585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43448" y="2824140"/>
            <a:ext cx="2286000" cy="1443641"/>
          </a:xfrm>
          <a:prstGeom prst="rect">
            <a:avLst/>
          </a:prstGeom>
        </p:spPr>
      </p:pic>
      <p:grpSp>
        <p:nvGrpSpPr>
          <p:cNvPr id="10" name="Group 62"/>
          <p:cNvGrpSpPr>
            <a:grpSpLocks noChangeAspect="1"/>
          </p:cNvGrpSpPr>
          <p:nvPr/>
        </p:nvGrpSpPr>
        <p:grpSpPr>
          <a:xfrm>
            <a:off x="446792" y="2916273"/>
            <a:ext cx="2743200" cy="983880"/>
            <a:chOff x="1928462" y="4710996"/>
            <a:chExt cx="5815592" cy="2085828"/>
          </a:xfrm>
        </p:grpSpPr>
        <p:pic>
          <p:nvPicPr>
            <p:cNvPr id="64" name="Picture 63" descr="Screen Shot 2016-01-29 at 4.55.27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554303" y="5242344"/>
              <a:ext cx="3189751" cy="1554480"/>
            </a:xfrm>
            <a:prstGeom prst="rect">
              <a:avLst/>
            </a:prstGeom>
          </p:spPr>
        </p:pic>
        <p:cxnSp>
          <p:nvCxnSpPr>
            <p:cNvPr id="65" name="Straight Arrow Connector 64"/>
            <p:cNvCxnSpPr/>
            <p:nvPr/>
          </p:nvCxnSpPr>
          <p:spPr>
            <a:xfrm>
              <a:off x="3198415" y="5994616"/>
              <a:ext cx="1681521" cy="0"/>
            </a:xfrm>
            <a:prstGeom prst="straightConnector1">
              <a:avLst/>
            </a:prstGeom>
            <a:ln w="19050" cmpd="sng">
              <a:solidFill>
                <a:srgbClr val="BF0004"/>
              </a:solidFill>
              <a:prstDash val="dash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65"/>
            <p:cNvGrpSpPr/>
            <p:nvPr/>
          </p:nvGrpSpPr>
          <p:grpSpPr>
            <a:xfrm>
              <a:off x="1928462" y="4710996"/>
              <a:ext cx="2286000" cy="1925053"/>
              <a:chOff x="1881422" y="4645066"/>
              <a:chExt cx="2286000" cy="1925053"/>
            </a:xfrm>
          </p:grpSpPr>
          <p:grpSp>
            <p:nvGrpSpPr>
              <p:cNvPr id="16" name="Group 66"/>
              <p:cNvGrpSpPr/>
              <p:nvPr/>
            </p:nvGrpSpPr>
            <p:grpSpPr>
              <a:xfrm>
                <a:off x="1881422" y="4645066"/>
                <a:ext cx="2286000" cy="1925053"/>
                <a:chOff x="1799109" y="4595993"/>
                <a:chExt cx="2286000" cy="1925053"/>
              </a:xfrm>
            </p:grpSpPr>
            <p:pic>
              <p:nvPicPr>
                <p:cNvPr id="70" name="Picture 69" descr="impositron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9109" y="4595993"/>
                  <a:ext cx="2286000" cy="1925053"/>
                </a:xfrm>
                <a:prstGeom prst="rect">
                  <a:avLst/>
                </a:prstGeom>
              </p:spPr>
            </p:pic>
            <p:sp>
              <p:nvSpPr>
                <p:cNvPr id="71" name="Rectangle 70"/>
                <p:cNvSpPr/>
                <p:nvPr/>
              </p:nvSpPr>
              <p:spPr>
                <a:xfrm>
                  <a:off x="2739819" y="4797366"/>
                  <a:ext cx="1023023" cy="2704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2751578" y="4621550"/>
                  <a:ext cx="1046542" cy="5872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halkboard SE Regular"/>
                      <a:cs typeface="Chalkboard SE Regular"/>
                    </a:rPr>
                    <a:t>Ramming speed!</a:t>
                  </a:r>
                  <a:endParaRPr lang="en-US" sz="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halkboard SE Regular"/>
                    <a:cs typeface="Chalkboard SE Regular"/>
                  </a:endParaRPr>
                </a:p>
              </p:txBody>
            </p:sp>
          </p:grpSp>
          <p:cxnSp>
            <p:nvCxnSpPr>
              <p:cNvPr id="68" name="Straight Connector 67"/>
              <p:cNvCxnSpPr/>
              <p:nvPr/>
            </p:nvCxnSpPr>
            <p:spPr>
              <a:xfrm rot="21120000">
                <a:off x="2551723" y="5679235"/>
                <a:ext cx="82312" cy="11758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2669277" y="5679235"/>
                <a:ext cx="117578" cy="11758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112"/>
          <p:cNvGrpSpPr/>
          <p:nvPr/>
        </p:nvGrpSpPr>
        <p:grpSpPr>
          <a:xfrm>
            <a:off x="6005250" y="229261"/>
            <a:ext cx="3017520" cy="1866567"/>
            <a:chOff x="6005250" y="229261"/>
            <a:chExt cx="3017520" cy="1866567"/>
          </a:xfrm>
        </p:grpSpPr>
        <p:pic>
          <p:nvPicPr>
            <p:cNvPr id="93" name="Picture 92" descr="uniformBeam1mmTo14mm_7pt86MeV_normIBC_HDrad10pt5mmLength12.5mm_medium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7485" t="21395" r="55882" b="2963"/>
            <a:stretch/>
          </p:blipFill>
          <p:spPr>
            <a:xfrm>
              <a:off x="6005250" y="229261"/>
              <a:ext cx="2059178" cy="1195832"/>
            </a:xfrm>
            <a:prstGeom prst="rect">
              <a:avLst/>
            </a:prstGeom>
          </p:spPr>
        </p:pic>
        <p:cxnSp>
          <p:nvCxnSpPr>
            <p:cNvPr id="94" name="Straight Connector 93"/>
            <p:cNvCxnSpPr/>
            <p:nvPr/>
          </p:nvCxnSpPr>
          <p:spPr>
            <a:xfrm>
              <a:off x="6005250" y="2095828"/>
              <a:ext cx="3017520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8056046" y="232055"/>
              <a:ext cx="964629" cy="740409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6005250" y="1318921"/>
              <a:ext cx="922020" cy="7767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Picture 96" descr="uniformBeam1mmTo14mm_7pt86MeV_normIBC_HDrad10pt5mmLength12.5mm_close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26" t="5555" r="53355" b="3252"/>
            <a:stretch/>
          </p:blipFill>
          <p:spPr>
            <a:xfrm>
              <a:off x="6916094" y="908203"/>
              <a:ext cx="2106676" cy="1181862"/>
            </a:xfrm>
            <a:prstGeom prst="rect">
              <a:avLst/>
            </a:prstGeom>
          </p:spPr>
        </p:pic>
        <p:sp>
          <p:nvSpPr>
            <p:cNvPr id="98" name="Rectangle 97"/>
            <p:cNvSpPr/>
            <p:nvPr/>
          </p:nvSpPr>
          <p:spPr>
            <a:xfrm>
              <a:off x="6916094" y="963662"/>
              <a:ext cx="65668" cy="11272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16094" y="903281"/>
              <a:ext cx="2106676" cy="91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98"/>
            <p:cNvGrpSpPr/>
            <p:nvPr/>
          </p:nvGrpSpPr>
          <p:grpSpPr>
            <a:xfrm>
              <a:off x="7092815" y="759423"/>
              <a:ext cx="798386" cy="417004"/>
              <a:chOff x="3295650" y="2393950"/>
              <a:chExt cx="2419350" cy="1263650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 flipH="1" flipV="1">
                <a:off x="5486400" y="3124200"/>
                <a:ext cx="228600" cy="457200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H="1">
                <a:off x="5181600" y="3581400"/>
                <a:ext cx="533400" cy="76200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3308350" y="2400300"/>
                <a:ext cx="2260600" cy="895350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3295650" y="2393950"/>
                <a:ext cx="2044700" cy="1231900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TextBox 99"/>
            <p:cNvSpPr txBox="1"/>
            <p:nvPr/>
          </p:nvSpPr>
          <p:spPr>
            <a:xfrm>
              <a:off x="6440398" y="1041702"/>
              <a:ext cx="552745" cy="348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>
                  <a:solidFill>
                    <a:srgbClr val="FFFF00"/>
                  </a:solidFill>
                </a:rPr>
                <a:t>Uniform illumination of target</a:t>
              </a:r>
              <a:endParaRPr lang="en-US" sz="600" dirty="0">
                <a:solidFill>
                  <a:srgbClr val="FFFF00"/>
                </a:solidFill>
              </a:endParaRP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>
              <a:off x="6927270" y="1230492"/>
              <a:ext cx="877112" cy="129962"/>
            </a:xfrm>
            <a:prstGeom prst="straightConnector1">
              <a:avLst/>
            </a:prstGeom>
            <a:ln w="12700" cmpd="sng">
              <a:solidFill>
                <a:srgbClr val="FFFF00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7958271" y="330191"/>
              <a:ext cx="1062403" cy="435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u="sng" dirty="0" smtClean="0">
                  <a:solidFill>
                    <a:schemeClr val="accent2"/>
                  </a:solidFill>
                </a:rPr>
                <a:t>Focusing by Solenoids:</a:t>
              </a:r>
              <a:r>
                <a:rPr lang="en-US" sz="600" dirty="0" smtClean="0">
                  <a:solidFill>
                    <a:schemeClr val="accent2"/>
                  </a:solidFill>
                </a:rPr>
                <a:t/>
              </a:r>
              <a:br>
                <a:rPr lang="en-US" sz="600" dirty="0" smtClean="0">
                  <a:solidFill>
                    <a:schemeClr val="accent2"/>
                  </a:solidFill>
                </a:rPr>
              </a:br>
              <a:r>
                <a:rPr lang="en-US" sz="600" dirty="0" smtClean="0">
                  <a:solidFill>
                    <a:schemeClr val="accent2"/>
                  </a:solidFill>
                </a:rPr>
                <a:t>         Tune beam energy to</a:t>
              </a:r>
              <a:br>
                <a:rPr lang="en-US" sz="600" dirty="0" smtClean="0">
                  <a:solidFill>
                    <a:schemeClr val="accent2"/>
                  </a:solidFill>
                </a:rPr>
              </a:br>
              <a:r>
                <a:rPr lang="en-US" sz="600" dirty="0" smtClean="0">
                  <a:solidFill>
                    <a:schemeClr val="accent2"/>
                  </a:solidFill>
                </a:rPr>
                <a:t>         7.86 MeV</a:t>
              </a:r>
            </a:p>
            <a:p>
              <a:r>
                <a:rPr lang="en-US" sz="600" dirty="0" smtClean="0">
                  <a:solidFill>
                    <a:schemeClr val="accent2"/>
                  </a:solidFill>
                </a:rPr>
                <a:t>         HD radius = 9.5 mm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033733" y="1515475"/>
              <a:ext cx="980580" cy="261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u="sng" dirty="0" smtClean="0">
                  <a:solidFill>
                    <a:schemeClr val="accent2"/>
                  </a:solidFill>
                </a:rPr>
                <a:t>Multiple scattering:</a:t>
              </a:r>
            </a:p>
            <a:p>
              <a:r>
                <a:rPr lang="en-US" sz="600" dirty="0" smtClean="0">
                  <a:solidFill>
                    <a:schemeClr val="accent2"/>
                  </a:solidFill>
                </a:rPr>
                <a:t>     </a:t>
              </a:r>
              <a:r>
                <a:rPr lang="en-US" sz="600" dirty="0">
                  <a:solidFill>
                    <a:schemeClr val="accent2"/>
                  </a:solidFill>
                </a:rPr>
                <a:t> </a:t>
              </a:r>
              <a:r>
                <a:rPr lang="en-US" sz="600" dirty="0" smtClean="0">
                  <a:solidFill>
                    <a:schemeClr val="accent2"/>
                  </a:solidFill>
                </a:rPr>
                <a:t> HD Length = 12.5 mm</a:t>
              </a:r>
              <a:endParaRPr lang="en-US" sz="600" dirty="0">
                <a:solidFill>
                  <a:schemeClr val="accent2"/>
                </a:solidFill>
              </a:endParaRPr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>
              <a:off x="8083929" y="519223"/>
              <a:ext cx="93582" cy="0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8080304" y="693688"/>
              <a:ext cx="93582" cy="0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6126062" y="1701286"/>
              <a:ext cx="93582" cy="0"/>
            </a:xfrm>
            <a:prstGeom prst="straightConnector1">
              <a:avLst/>
            </a:prstGeom>
            <a:ln w="12700" cmpd="sng">
              <a:solidFill>
                <a:schemeClr val="accent6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TextBox 110"/>
          <p:cNvSpPr txBox="1"/>
          <p:nvPr/>
        </p:nvSpPr>
        <p:spPr>
          <a:xfrm>
            <a:off x="6652184" y="4565869"/>
            <a:ext cx="65915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C04C01"/>
                </a:solidFill>
                <a:effectLst>
                  <a:glow rad="101600">
                    <a:srgbClr val="FF6600">
                      <a:alpha val="25000"/>
                    </a:srgbClr>
                  </a:glow>
                </a:effectLst>
                <a:latin typeface="Chalkboard"/>
                <a:cs typeface="Chalkboard"/>
              </a:rPr>
              <a:t>MgB</a:t>
            </a:r>
            <a:r>
              <a:rPr lang="en-US" sz="1600" baseline="-25000" dirty="0">
                <a:solidFill>
                  <a:srgbClr val="C04C01"/>
                </a:solidFill>
                <a:effectLst>
                  <a:glow rad="101600">
                    <a:srgbClr val="FF6600">
                      <a:alpha val="25000"/>
                    </a:srgbClr>
                  </a:glow>
                </a:effectLst>
                <a:latin typeface="Chalkboard"/>
                <a:cs typeface="Chalkboard"/>
              </a:rPr>
              <a:t>2</a:t>
            </a:r>
            <a:endParaRPr lang="en-US" sz="1600" dirty="0">
              <a:solidFill>
                <a:srgbClr val="C04C01"/>
              </a:solidFill>
              <a:effectLst>
                <a:glow rad="101600">
                  <a:srgbClr val="FF6600">
                    <a:alpha val="25000"/>
                  </a:srgbClr>
                </a:glow>
              </a:effectLst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440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1019" y="1"/>
            <a:ext cx="9045971" cy="79248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HPS Update</a:t>
            </a:r>
            <a:endParaRPr lang="en-US" sz="4000" b="1" dirty="0">
              <a:solidFill>
                <a:srgbClr val="000090"/>
              </a:solidFill>
            </a:endParaRPr>
          </a:p>
        </p:txBody>
      </p:sp>
      <p:pic>
        <p:nvPicPr>
          <p:cNvPr id="7" name="Picture 6" descr="heavy_photon_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1" y="2"/>
            <a:ext cx="1219200" cy="746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676" y="1066800"/>
            <a:ext cx="897532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+mn-lt"/>
              </a:rPr>
              <a:t>HPS searches for an electro-produced  hidden sector photon (A’) decaying to </a:t>
            </a:r>
            <a:r>
              <a:rPr lang="en-US" dirty="0" err="1" smtClean="0">
                <a:solidFill>
                  <a:srgbClr val="000090"/>
                </a:solidFill>
                <a:latin typeface="+mn-lt"/>
              </a:rPr>
              <a:t>e</a:t>
            </a:r>
            <a:r>
              <a:rPr lang="en-US" baseline="30000" dirty="0" err="1" smtClean="0">
                <a:solidFill>
                  <a:srgbClr val="000090"/>
                </a:solidFill>
                <a:latin typeface="+mn-lt"/>
              </a:rPr>
              <a:t>+</a:t>
            </a:r>
            <a:r>
              <a:rPr lang="en-US" dirty="0" err="1" smtClean="0">
                <a:solidFill>
                  <a:srgbClr val="000090"/>
                </a:solidFill>
                <a:latin typeface="+mn-lt"/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  <a:latin typeface="+mn-lt"/>
              </a:rPr>
              <a:t>-</a:t>
            </a:r>
            <a:r>
              <a:rPr lang="en-US" dirty="0" smtClean="0">
                <a:solidFill>
                  <a:srgbClr val="000090"/>
                </a:solidFill>
                <a:latin typeface="+mn-lt"/>
              </a:rPr>
              <a:t> 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+mn-lt"/>
              </a:rPr>
              <a:t>A’s could mediate dark matter annihilations and interactions with </a:t>
            </a:r>
            <a:r>
              <a:rPr lang="en-US" i="1" dirty="0" smtClean="0">
                <a:solidFill>
                  <a:srgbClr val="000090"/>
                </a:solidFill>
                <a:latin typeface="+mn-lt"/>
              </a:rPr>
              <a:t>our</a:t>
            </a:r>
            <a:r>
              <a:rPr lang="en-US" dirty="0" smtClean="0">
                <a:solidFill>
                  <a:srgbClr val="000090"/>
                </a:solidFill>
                <a:latin typeface="+mn-lt"/>
              </a:rPr>
              <a:t>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0"/>
                </a:solidFill>
                <a:latin typeface="+mn-lt"/>
              </a:rPr>
              <a:t>HPS identifies A’s with invariant mass and separated vertices</a:t>
            </a:r>
            <a:endParaRPr lang="en-US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785" y="2057400"/>
            <a:ext cx="872546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+mn-lt"/>
              </a:rPr>
              <a:t>2015 Engineering Run at 1.05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Successfully ran with SVT just 500 </a:t>
            </a:r>
            <a:r>
              <a:rPr lang="en-US" sz="2000" dirty="0" err="1" smtClean="0">
                <a:solidFill>
                  <a:srgbClr val="000090"/>
                </a:solidFill>
                <a:latin typeface="+mn-lt"/>
              </a:rPr>
              <a:t>μm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 from electron beam!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Physics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Readiness Documented: HPS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 works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as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 designed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JLab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has granted 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approval </a:t>
            </a:r>
            <a:r>
              <a:rPr lang="en-US" sz="2000" dirty="0">
                <a:solidFill>
                  <a:srgbClr val="000090"/>
                </a:solidFill>
                <a:latin typeface="+mn-lt"/>
              </a:rPr>
              <a:t>for full HPS run request (180 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days – 15 used so far)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Bump Hunt Results from the 2015 run coming soon!</a:t>
            </a:r>
            <a:endParaRPr lang="en-US" sz="20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8676" y="4026932"/>
            <a:ext cx="2847901" cy="246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10846" y="4114208"/>
            <a:ext cx="2857862" cy="237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68707" y="4114208"/>
            <a:ext cx="3095394" cy="245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9814" y="3745468"/>
            <a:ext cx="897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Mass Resolution ~ Design              Vertex Tails as Simulated             Measured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baseline="30000" dirty="0" err="1">
                <a:solidFill>
                  <a:srgbClr val="FF0000"/>
                </a:solidFill>
                <a:latin typeface="+mn-lt"/>
              </a:rPr>
              <a:t>+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baseline="300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Masses</a:t>
            </a:r>
            <a:endParaRPr lang="en-US" dirty="0">
              <a:latin typeface="+mn-lt"/>
            </a:endParaRPr>
          </a:p>
        </p:txBody>
      </p:sp>
      <p:sp>
        <p:nvSpPr>
          <p:cNvPr id="15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69D579FC-C74D-7F46-B77F-E2CB22C700ED}" type="datetime1">
              <a:rPr lang="en-US" smtClean="0"/>
              <a:t>6/21/16</a:t>
            </a:fld>
            <a:endParaRPr lang="en-US"/>
          </a:p>
        </p:txBody>
      </p:sp>
      <p:sp>
        <p:nvSpPr>
          <p:cNvPr id="1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7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09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2016 Running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26281"/>
            <a:ext cx="8229600" cy="1099819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CLAS12 construction required weekends-only running for HPS. Started Feb 4</a:t>
            </a:r>
            <a:r>
              <a:rPr lang="en-US" sz="1800" dirty="0" smtClean="0">
                <a:solidFill>
                  <a:srgbClr val="000090"/>
                </a:solidFill>
              </a:rPr>
              <a:t>.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Last </a:t>
            </a:r>
            <a:r>
              <a:rPr lang="en-US" sz="1800" dirty="0" smtClean="0">
                <a:solidFill>
                  <a:srgbClr val="000090"/>
                </a:solidFill>
              </a:rPr>
              <a:t>minute extension saves the day:  three weeks in April. THANK YOU!</a:t>
            </a:r>
            <a:endParaRPr lang="en-US" sz="1800" dirty="0" smtClean="0">
              <a:solidFill>
                <a:srgbClr val="000090"/>
              </a:solidFill>
            </a:endParaRPr>
          </a:p>
          <a:p>
            <a:r>
              <a:rPr lang="en-US" sz="1800" dirty="0" smtClean="0">
                <a:solidFill>
                  <a:srgbClr val="000090"/>
                </a:solidFill>
              </a:rPr>
              <a:t>Achieved ~89% of goal. Plenty </a:t>
            </a:r>
            <a:r>
              <a:rPr lang="en-US" sz="1800" dirty="0">
                <a:solidFill>
                  <a:srgbClr val="000090"/>
                </a:solidFill>
              </a:rPr>
              <a:t>for a physics result at 2.3 GeV</a:t>
            </a:r>
          </a:p>
          <a:p>
            <a:endParaRPr lang="en-US" sz="1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83920" y="1091318"/>
            <a:ext cx="7680960" cy="315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6000" y="1091318"/>
            <a:ext cx="1884218" cy="314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6695" y="2661037"/>
            <a:ext cx="1873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First Good Weekend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5972" y="2322483"/>
            <a:ext cx="2761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CHL and Machine </a:t>
            </a:r>
            <a:r>
              <a:rPr lang="en-US" sz="1600" dirty="0" err="1" smtClean="0">
                <a:solidFill>
                  <a:srgbClr val="FF0000"/>
                </a:solidFill>
              </a:rPr>
              <a:t>Config</a:t>
            </a:r>
            <a:r>
              <a:rPr lang="en-US" sz="1600" dirty="0" smtClean="0">
                <a:solidFill>
                  <a:srgbClr val="FF0000"/>
                </a:solidFill>
              </a:rPr>
              <a:t> Issues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4158" y="1066800"/>
            <a:ext cx="1382301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Great Running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2063458" y="2999591"/>
            <a:ext cx="618782" cy="2525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 rot="16200000">
            <a:off x="7184273" y="801986"/>
            <a:ext cx="368531" cy="1508762"/>
          </a:xfrm>
          <a:prstGeom prst="rightBrace">
            <a:avLst>
              <a:gd name="adj1" fmla="val 0"/>
              <a:gd name="adj2" fmla="val 5202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8" idx="2"/>
          </p:cNvCxnSpPr>
          <p:nvPr/>
        </p:nvCxnSpPr>
        <p:spPr>
          <a:xfrm flipH="1">
            <a:off x="4846510" y="2661037"/>
            <a:ext cx="1" cy="33855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heavy_photon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1" y="15875"/>
            <a:ext cx="1219200" cy="746125"/>
          </a:xfrm>
          <a:prstGeom prst="rect">
            <a:avLst/>
          </a:prstGeom>
        </p:spPr>
      </p:pic>
      <p:sp>
        <p:nvSpPr>
          <p:cNvPr id="16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AE582EFF-384F-484D-8579-B5EC6D3880A6}" type="datetime1">
              <a:rPr lang="en-US" smtClean="0"/>
              <a:t>6/21/16</a:t>
            </a:fld>
            <a:endParaRPr lang="en-US"/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834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A’ Search Underway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670" y="1279092"/>
            <a:ext cx="4336330" cy="5045508"/>
          </a:xfrm>
        </p:spPr>
        <p:txBody>
          <a:bodyPr>
            <a:normAutofit lnSpcReduction="10000"/>
          </a:bodyPr>
          <a:lstStyle/>
          <a:p>
            <a:r>
              <a:rPr lang="en-US" sz="1800" b="1" dirty="0" smtClean="0"/>
              <a:t>First results at 1.05 GeV (~1.6 PAC days</a:t>
            </a:r>
            <a:r>
              <a:rPr lang="en-US" sz="1800" dirty="0" smtClean="0"/>
              <a:t>)</a:t>
            </a:r>
            <a:br>
              <a:rPr lang="en-US" sz="1800" dirty="0" smtClean="0"/>
            </a:br>
            <a:r>
              <a:rPr lang="en-US" sz="1800" dirty="0" smtClean="0"/>
              <a:t>*  Bump hunt due late summer will</a:t>
            </a:r>
            <a:br>
              <a:rPr lang="en-US" sz="1800" dirty="0" smtClean="0"/>
            </a:br>
            <a:r>
              <a:rPr lang="en-US" sz="1800" dirty="0" smtClean="0"/>
              <a:t>    cross-check well trod region.     </a:t>
            </a:r>
            <a:br>
              <a:rPr lang="en-US" sz="1800" dirty="0" smtClean="0"/>
            </a:br>
            <a:r>
              <a:rPr lang="en-US" sz="1800" dirty="0" smtClean="0"/>
              <a:t>*  Vertex search end of 2016 will cover </a:t>
            </a:r>
            <a:br>
              <a:rPr lang="en-US" sz="1800" dirty="0" smtClean="0"/>
            </a:br>
            <a:r>
              <a:rPr lang="en-US" sz="1800" dirty="0" smtClean="0"/>
              <a:t>     virgin territory. New physics?</a:t>
            </a:r>
          </a:p>
          <a:p>
            <a:endParaRPr lang="en-US" sz="1800" dirty="0" smtClean="0"/>
          </a:p>
          <a:p>
            <a:r>
              <a:rPr lang="en-US" sz="1800" b="1" dirty="0" smtClean="0"/>
              <a:t>Results at 2.3 GeV (~ 5 PAC days)</a:t>
            </a:r>
            <a:br>
              <a:rPr lang="en-US" sz="1800" b="1" dirty="0" smtClean="0"/>
            </a:br>
            <a:r>
              <a:rPr lang="en-US" sz="1800" dirty="0" smtClean="0"/>
              <a:t>*  Both bump hunt and vertex search </a:t>
            </a:r>
            <a:br>
              <a:rPr lang="en-US" sz="1800" dirty="0" smtClean="0"/>
            </a:br>
            <a:r>
              <a:rPr lang="en-US" sz="1800" dirty="0" smtClean="0"/>
              <a:t>    analyses cover a higher mass window</a:t>
            </a:r>
            <a:br>
              <a:rPr lang="en-US" sz="1800" dirty="0" smtClean="0"/>
            </a:br>
            <a:r>
              <a:rPr lang="en-US" sz="1800" dirty="0" smtClean="0"/>
              <a:t>*  More new territory!</a:t>
            </a:r>
            <a:br>
              <a:rPr lang="en-US" sz="1800" dirty="0" smtClean="0"/>
            </a:br>
            <a:r>
              <a:rPr lang="en-US" sz="1800" dirty="0" smtClean="0"/>
              <a:t>*  Hope for results in 2017</a:t>
            </a:r>
          </a:p>
          <a:p>
            <a:endParaRPr lang="en-US" sz="1800" dirty="0" smtClean="0"/>
          </a:p>
          <a:p>
            <a:r>
              <a:rPr lang="en-US" sz="1800" b="1" dirty="0" smtClean="0"/>
              <a:t>HPS Future</a:t>
            </a:r>
            <a:br>
              <a:rPr lang="en-US" sz="1800" b="1" dirty="0" smtClean="0"/>
            </a:br>
            <a:r>
              <a:rPr lang="en-US" sz="1800" dirty="0"/>
              <a:t>*  Hope to install </a:t>
            </a:r>
            <a:r>
              <a:rPr lang="en-US" sz="1800" b="1" dirty="0"/>
              <a:t>upgrade </a:t>
            </a:r>
            <a:r>
              <a:rPr lang="en-US" sz="1800" dirty="0"/>
              <a:t>before 2018</a:t>
            </a:r>
            <a:br>
              <a:rPr lang="en-US" sz="1800" dirty="0"/>
            </a:br>
            <a:r>
              <a:rPr lang="en-US" sz="1800" dirty="0"/>
              <a:t>    which will boost reach </a:t>
            </a:r>
            <a:r>
              <a:rPr lang="en-US" sz="1800" dirty="0" smtClean="0"/>
              <a:t>considerably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dirty="0" smtClean="0"/>
              <a:t>*  Extended run at 4.4 GeV (2018?)</a:t>
            </a:r>
            <a:br>
              <a:rPr lang="en-US" sz="1800" dirty="0" smtClean="0"/>
            </a:br>
            <a:r>
              <a:rPr lang="en-US" sz="1800" dirty="0" smtClean="0"/>
              <a:t>*  More runs at 1.1 and 2.3 GeV</a:t>
            </a:r>
            <a:br>
              <a:rPr lang="en-US" sz="1800" dirty="0" smtClean="0"/>
            </a:br>
            <a:endParaRPr lang="en-US" sz="18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724400" y="1571214"/>
            <a:ext cx="4371628" cy="4829586"/>
            <a:chOff x="5075529" y="771488"/>
            <a:chExt cx="3809959" cy="3749003"/>
          </a:xfrm>
        </p:grpSpPr>
        <p:pic>
          <p:nvPicPr>
            <p:cNvPr id="5" name="Picture 4" descr="A-visible-HPS-4-2015-Run1pt1GeV.v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5075529" y="771488"/>
              <a:ext cx="3809959" cy="374900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4166636">
              <a:off x="7407307" y="2712575"/>
              <a:ext cx="638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4.4 </a:t>
              </a:r>
              <a:r>
                <a:rPr lang="en-US" sz="1000" dirty="0" err="1" smtClean="0"/>
                <a:t>GeV</a:t>
              </a:r>
              <a:endParaRPr lang="en-US" sz="1000" dirty="0"/>
            </a:p>
          </p:txBody>
        </p:sp>
        <p:sp>
          <p:nvSpPr>
            <p:cNvPr id="7" name="TextBox 6"/>
            <p:cNvSpPr txBox="1"/>
            <p:nvPr/>
          </p:nvSpPr>
          <p:spPr>
            <a:xfrm rot="4356692">
              <a:off x="7112722" y="2689567"/>
              <a:ext cx="638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2.2 </a:t>
              </a:r>
              <a:r>
                <a:rPr lang="en-US" sz="1000" dirty="0" err="1" smtClean="0"/>
                <a:t>GeV</a:t>
              </a:r>
              <a:endParaRPr lang="en-US" sz="1000" dirty="0"/>
            </a:p>
          </p:txBody>
        </p:sp>
        <p:sp>
          <p:nvSpPr>
            <p:cNvPr id="8" name="Rectangle 7"/>
            <p:cNvSpPr/>
            <p:nvPr/>
          </p:nvSpPr>
          <p:spPr>
            <a:xfrm rot="4077788">
              <a:off x="6798261" y="2686507"/>
              <a:ext cx="79826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100" dirty="0" smtClean="0"/>
                <a:t>1 </a:t>
              </a:r>
              <a:r>
                <a:rPr lang="en-US" sz="1100" dirty="0" err="1" smtClean="0"/>
                <a:t>GeV</a:t>
              </a:r>
              <a:endParaRPr lang="en-US" sz="11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337315" y="1977005"/>
              <a:ext cx="1193007" cy="191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000" b="1" dirty="0">
                  <a:solidFill>
                    <a:srgbClr val="800000"/>
                  </a:solidFill>
                </a:rPr>
                <a:t>2</a:t>
              </a:r>
              <a:r>
                <a:rPr lang="en-US" sz="1000" b="1" dirty="0" smtClean="0">
                  <a:solidFill>
                    <a:srgbClr val="800000"/>
                  </a:solidFill>
                </a:rPr>
                <a:t> </a:t>
              </a:r>
              <a:r>
                <a:rPr lang="en-US" sz="1000" b="1" dirty="0">
                  <a:solidFill>
                    <a:srgbClr val="800000"/>
                  </a:solidFill>
                </a:rPr>
                <a:t>PAC </a:t>
              </a:r>
              <a:r>
                <a:rPr lang="en-US" sz="1000" b="1" dirty="0" smtClean="0">
                  <a:solidFill>
                    <a:srgbClr val="800000"/>
                  </a:solidFill>
                </a:rPr>
                <a:t>days at 1 </a:t>
              </a:r>
              <a:r>
                <a:rPr lang="en-US" sz="1000" b="1" dirty="0" err="1" smtClean="0">
                  <a:solidFill>
                    <a:srgbClr val="800000"/>
                  </a:solidFill>
                </a:rPr>
                <a:t>GeV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042976" y="3219352"/>
            <a:ext cx="7377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Bump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7700" y="3863881"/>
            <a:ext cx="7859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Vertex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00379" y="4635473"/>
            <a:ext cx="1159548" cy="646331"/>
          </a:xfrm>
          <a:prstGeom prst="rect">
            <a:avLst/>
          </a:prstGeom>
          <a:noFill/>
          <a:ln>
            <a:solidFill>
              <a:srgbClr val="CCCC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1 week 1.1 GeV</a:t>
            </a:r>
            <a:br>
              <a:rPr lang="en-US" sz="1200" dirty="0" smtClean="0"/>
            </a:br>
            <a:r>
              <a:rPr lang="en-US" sz="1200" dirty="0" smtClean="0"/>
              <a:t>1 week 2.2 GeV</a:t>
            </a:r>
            <a:br>
              <a:rPr lang="en-US" sz="1200" dirty="0" smtClean="0"/>
            </a:br>
            <a:r>
              <a:rPr lang="en-US" sz="1200" dirty="0" smtClean="0"/>
              <a:t>2 week 4.4 GeV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7766288" y="3294825"/>
            <a:ext cx="276688" cy="10919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766288" y="4048547"/>
            <a:ext cx="276688" cy="6641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heavy_photon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1" y="2"/>
            <a:ext cx="1219200" cy="746125"/>
          </a:xfrm>
          <a:prstGeom prst="rect">
            <a:avLst/>
          </a:prstGeom>
        </p:spPr>
      </p:pic>
      <p:sp>
        <p:nvSpPr>
          <p:cNvPr id="18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D7F06D90-63CC-1D4A-9363-F84B3C0F48F5}" type="datetime1">
              <a:rPr lang="en-US" smtClean="0"/>
              <a:t>6/21/16</a:t>
            </a:fld>
            <a:endParaRPr lang="en-US"/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45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PRad</a:t>
            </a:r>
            <a:r>
              <a:rPr lang="en-US" b="1" dirty="0" smtClean="0">
                <a:solidFill>
                  <a:srgbClr val="000090"/>
                </a:solidFill>
              </a:rPr>
              <a:t> Setup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8" y="24764"/>
            <a:ext cx="1651000" cy="70167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A3D2-1691-764E-A6E1-9DECCF86FC3D}" type="datetime1">
              <a:rPr lang="en-US" smtClean="0"/>
              <a:t>6/21/16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0" y="1222950"/>
            <a:ext cx="3048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Components: 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Open cell gas target, vacuum drift space, GEM tracker, </a:t>
            </a:r>
            <a:r>
              <a:rPr lang="en-US" sz="2000" dirty="0" err="1" smtClean="0">
                <a:solidFill>
                  <a:srgbClr val="000090"/>
                </a:solidFill>
                <a:latin typeface="Chalkboard SE Regular"/>
                <a:cs typeface="Chalkboard SE Regular"/>
              </a:rPr>
              <a:t>HyCal</a:t>
            </a:r>
            <a:endParaRPr lang="en-US" sz="2000" dirty="0" smtClean="0">
              <a:solidFill>
                <a:srgbClr val="000090"/>
              </a:solidFill>
              <a:latin typeface="Chalkboard SE Regular"/>
              <a:cs typeface="Chalkboard SE Regular"/>
            </a:endParaRPr>
          </a:p>
          <a:p>
            <a:endParaRPr lang="en-US" sz="2000" dirty="0" smtClean="0">
              <a:solidFill>
                <a:srgbClr val="000090"/>
              </a:solidFill>
              <a:latin typeface="Chalkboard SE Regular"/>
              <a:cs typeface="Chalkboard SE Regular"/>
            </a:endParaRPr>
          </a:p>
          <a:p>
            <a:r>
              <a:rPr lang="en-US" sz="2000" u="sng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1.1 GeV Run: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# Events:</a:t>
            </a:r>
            <a:r>
              <a:rPr lang="en-US" sz="2000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 600M </a:t>
            </a:r>
            <a:endParaRPr lang="en-US" sz="2000" dirty="0" smtClean="0">
              <a:solidFill>
                <a:srgbClr val="008000"/>
              </a:solidFill>
              <a:latin typeface="Chalkboard SE Regular"/>
              <a:cs typeface="Chalkboard SE Regular"/>
            </a:endParaRPr>
          </a:p>
          <a:p>
            <a:r>
              <a:rPr lang="en-US" sz="2000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~</a:t>
            </a:r>
            <a:r>
              <a:rPr lang="en-US" sz="2000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25% background 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Event Rate: 5KHz </a:t>
            </a:r>
          </a:p>
          <a:p>
            <a:r>
              <a:rPr lang="en-US" sz="2000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Data rate: 500MB/s </a:t>
            </a:r>
          </a:p>
          <a:p>
            <a:endParaRPr lang="en-US" sz="2000" dirty="0" smtClean="0">
              <a:solidFill>
                <a:srgbClr val="008000"/>
              </a:solidFill>
              <a:latin typeface="Chalkboard SE Regular"/>
              <a:cs typeface="Chalkboard SE Regular"/>
            </a:endParaRPr>
          </a:p>
          <a:p>
            <a:r>
              <a:rPr lang="en-US" sz="2000" u="sng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2.2 GeV Run: </a:t>
            </a:r>
            <a:endParaRPr lang="en-US" sz="2000" u="sng" dirty="0" smtClean="0">
              <a:solidFill>
                <a:srgbClr val="008000"/>
              </a:solidFill>
              <a:latin typeface="Chalkboard SE Regular"/>
              <a:cs typeface="Chalkboard SE Regular"/>
            </a:endParaRPr>
          </a:p>
          <a:p>
            <a:r>
              <a:rPr lang="en-US" sz="2000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So far 600M production events, taking </a:t>
            </a:r>
            <a:r>
              <a:rPr lang="en-US" sz="2000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production data</a:t>
            </a:r>
            <a:r>
              <a:rPr lang="en-US" sz="2000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until 6/22  </a:t>
            </a:r>
            <a:r>
              <a:rPr lang="en-US" sz="2000" dirty="0" smtClean="0">
                <a:solidFill>
                  <a:srgbClr val="008000"/>
                </a:solidFill>
                <a:latin typeface="Chalkboard SE Regular"/>
                <a:cs typeface="Chalkboard SE Regular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r="7670"/>
          <a:stretch>
            <a:fillRect/>
          </a:stretch>
        </p:blipFill>
        <p:spPr>
          <a:xfrm>
            <a:off x="152400" y="1384339"/>
            <a:ext cx="5867400" cy="445664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03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48108" r="4324" b="11268"/>
          <a:stretch>
            <a:fillRect/>
          </a:stretch>
        </p:blipFill>
        <p:spPr>
          <a:xfrm>
            <a:off x="685800" y="929653"/>
            <a:ext cx="2514600" cy="2880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64"/>
            <a:ext cx="8229600" cy="77775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Events in </a:t>
            </a:r>
            <a:r>
              <a:rPr lang="en-US" sz="4000" b="1" dirty="0" err="1" smtClean="0">
                <a:solidFill>
                  <a:srgbClr val="000090"/>
                </a:solidFill>
              </a:rPr>
              <a:t>HyCal</a:t>
            </a:r>
            <a:r>
              <a:rPr lang="en-US" sz="4000" b="1" dirty="0" smtClean="0">
                <a:solidFill>
                  <a:srgbClr val="000090"/>
                </a:solidFill>
              </a:rPr>
              <a:t> &amp; </a:t>
            </a:r>
            <a:r>
              <a:rPr lang="en-US" sz="4000" b="1" dirty="0" err="1" smtClean="0">
                <a:solidFill>
                  <a:srgbClr val="000090"/>
                </a:solidFill>
              </a:rPr>
              <a:t>GEMs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E95A-9681-BD4C-9ADE-309524E687B0}" type="datetime1">
              <a:rPr lang="en-US" smtClean="0"/>
              <a:t>6/21/16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r="51892" b="12676"/>
          <a:stretch>
            <a:fillRect/>
          </a:stretch>
        </p:blipFill>
        <p:spPr>
          <a:xfrm>
            <a:off x="3552831" y="914400"/>
            <a:ext cx="2543169" cy="2834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48070" t="9227" r="3126" b="10035"/>
          <a:stretch>
            <a:fillRect/>
          </a:stretch>
        </p:blipFill>
        <p:spPr>
          <a:xfrm>
            <a:off x="685800" y="3810000"/>
            <a:ext cx="2590800" cy="26077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t="6920" r="51930" b="10035"/>
          <a:stretch>
            <a:fillRect/>
          </a:stretch>
        </p:blipFill>
        <p:spPr>
          <a:xfrm>
            <a:off x="3678352" y="3779520"/>
            <a:ext cx="2493848" cy="26212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24600" y="2514600"/>
            <a:ext cx="253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halkboard SE Regular"/>
                <a:cs typeface="Chalkboard SE Regular"/>
              </a:rPr>
              <a:t>A </a:t>
            </a:r>
            <a:r>
              <a:rPr lang="en-US" sz="2000" dirty="0" err="1" smtClean="0">
                <a:latin typeface="Chalkboard SE Regular"/>
                <a:cs typeface="Chalkboard SE Regular"/>
              </a:rPr>
              <a:t>Moller</a:t>
            </a:r>
            <a:r>
              <a:rPr lang="en-US" sz="2000" dirty="0" smtClean="0">
                <a:latin typeface="Chalkboard SE Regular"/>
                <a:cs typeface="Chalkboard SE Regular"/>
              </a:rPr>
              <a:t> </a:t>
            </a:r>
            <a:r>
              <a:rPr lang="en-US" sz="2000" dirty="0" err="1" smtClean="0">
                <a:latin typeface="Chalkboard SE Regular"/>
                <a:cs typeface="Chalkboard SE Regular"/>
              </a:rPr>
              <a:t>e</a:t>
            </a:r>
            <a:r>
              <a:rPr lang="en-US" sz="2000" baseline="30000" dirty="0" err="1" smtClean="0">
                <a:latin typeface="Chalkboard SE Regular"/>
                <a:cs typeface="Chalkboard SE Regular"/>
              </a:rPr>
              <a:t>-</a:t>
            </a:r>
            <a:r>
              <a:rPr lang="en-US" sz="2000" dirty="0" err="1" smtClean="0">
                <a:latin typeface="Chalkboard SE Regular"/>
                <a:cs typeface="Chalkboard SE Regular"/>
              </a:rPr>
              <a:t>e</a:t>
            </a:r>
            <a:r>
              <a:rPr lang="en-US" sz="2000" baseline="30000" dirty="0" smtClean="0">
                <a:latin typeface="Chalkboard SE Regular"/>
                <a:cs typeface="Chalkboard SE Regular"/>
              </a:rPr>
              <a:t>-</a:t>
            </a:r>
            <a:r>
              <a:rPr lang="en-US" sz="2000" dirty="0" smtClean="0">
                <a:latin typeface="Chalkboard SE Regular"/>
                <a:cs typeface="Chalkboard SE Regular"/>
              </a:rPr>
              <a:t> event</a:t>
            </a:r>
            <a:endParaRPr lang="en-US" sz="2000" dirty="0">
              <a:latin typeface="Chalkboard SE Regular"/>
              <a:cs typeface="Chalkboard SE Regula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4648200"/>
            <a:ext cx="241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halkboard SE Regular"/>
                <a:cs typeface="Chalkboard SE Regular"/>
              </a:rPr>
              <a:t>An elastic </a:t>
            </a:r>
            <a:r>
              <a:rPr lang="en-US" sz="2000" dirty="0" err="1" smtClean="0">
                <a:latin typeface="Chalkboard SE Regular"/>
                <a:cs typeface="Chalkboard SE Regular"/>
              </a:rPr>
              <a:t>ep</a:t>
            </a:r>
            <a:r>
              <a:rPr lang="en-US" sz="2000" dirty="0" smtClean="0">
                <a:latin typeface="Chalkboard SE Regular"/>
                <a:cs typeface="Chalkboard SE Regular"/>
              </a:rPr>
              <a:t> event</a:t>
            </a:r>
            <a:endParaRPr lang="en-US" sz="2000" dirty="0">
              <a:latin typeface="Chalkboard SE Regular"/>
              <a:cs typeface="Chalkboard SE Regular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8" y="24764"/>
            <a:ext cx="1651000" cy="7016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202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0090"/>
                </a:solidFill>
              </a:rPr>
              <a:t>HyCal</a:t>
            </a:r>
            <a:r>
              <a:rPr lang="en-US" sz="4000" b="1" dirty="0" smtClean="0">
                <a:solidFill>
                  <a:srgbClr val="000090"/>
                </a:solidFill>
              </a:rPr>
              <a:t> Trigger Efficiency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61320-B477-794D-99F0-F42E0D4319A8}" type="datetime1">
              <a:rPr lang="en-US" smtClean="0"/>
              <a:t>6/21/16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9" y="850202"/>
            <a:ext cx="8864981" cy="5491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8" y="24764"/>
            <a:ext cx="1651000" cy="701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 </a:t>
            </a:r>
            <a:r>
              <a:rPr lang="en-US" sz="4000" b="1" dirty="0" err="1" smtClean="0">
                <a:solidFill>
                  <a:srgbClr val="000090"/>
                </a:solidFill>
              </a:rPr>
              <a:t>Moller</a:t>
            </a:r>
            <a:r>
              <a:rPr lang="en-US" sz="4000" b="1" dirty="0" smtClean="0">
                <a:solidFill>
                  <a:srgbClr val="000090"/>
                </a:solidFill>
              </a:rPr>
              <a:t> </a:t>
            </a:r>
            <a:r>
              <a:rPr lang="en-US" sz="4000" b="1" dirty="0" err="1" smtClean="0">
                <a:solidFill>
                  <a:srgbClr val="000090"/>
                </a:solidFill>
              </a:rPr>
              <a:t>e</a:t>
            </a:r>
            <a:r>
              <a:rPr lang="en-US" sz="4000" b="1" baseline="30000" dirty="0" err="1" smtClean="0">
                <a:solidFill>
                  <a:srgbClr val="000090"/>
                </a:solidFill>
              </a:rPr>
              <a:t>-</a:t>
            </a:r>
            <a:r>
              <a:rPr lang="en-US" sz="4000" b="1" dirty="0" err="1" smtClean="0">
                <a:solidFill>
                  <a:srgbClr val="000090"/>
                </a:solidFill>
              </a:rPr>
              <a:t>e</a:t>
            </a:r>
            <a:r>
              <a:rPr lang="en-US" sz="4000" b="1" baseline="30000" dirty="0" smtClean="0">
                <a:solidFill>
                  <a:srgbClr val="000090"/>
                </a:solidFill>
              </a:rPr>
              <a:t>- </a:t>
            </a:r>
            <a:r>
              <a:rPr lang="en-US" sz="4000" b="1" dirty="0" smtClean="0">
                <a:solidFill>
                  <a:srgbClr val="000090"/>
                </a:solidFill>
              </a:rPr>
              <a:t>&amp; </a:t>
            </a:r>
            <a:r>
              <a:rPr lang="en-US" sz="4000" b="1" dirty="0" smtClean="0">
                <a:solidFill>
                  <a:srgbClr val="000090"/>
                </a:solidFill>
              </a:rPr>
              <a:t>Elastic </a:t>
            </a:r>
            <a:r>
              <a:rPr lang="en-US" sz="4000" b="1" dirty="0" err="1" smtClean="0">
                <a:solidFill>
                  <a:srgbClr val="000090"/>
                </a:solidFill>
              </a:rPr>
              <a:t>ep</a:t>
            </a:r>
            <a:r>
              <a:rPr lang="en-US" sz="4000" b="1" dirty="0" smtClean="0">
                <a:solidFill>
                  <a:srgbClr val="000090"/>
                </a:solidFill>
              </a:rPr>
              <a:t> 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0739-CE21-2440-A85E-9F4D2D6CFF3B}" type="datetime1">
              <a:rPr lang="en-US" smtClean="0"/>
              <a:t>6/21/16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June 21,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8" y="24764"/>
            <a:ext cx="1651000" cy="701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 l="704" r="2011"/>
          <a:stretch>
            <a:fillRect/>
          </a:stretch>
        </p:blipFill>
        <p:spPr>
          <a:xfrm>
            <a:off x="5867404" y="988002"/>
            <a:ext cx="2920996" cy="23866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629400" y="4343400"/>
            <a:ext cx="17526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5184648" y="4914900"/>
            <a:ext cx="2362200" cy="1588"/>
          </a:xfrm>
          <a:prstGeom prst="line">
            <a:avLst/>
          </a:prstGeom>
          <a:ln w="127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3539167"/>
            <a:ext cx="4379468" cy="28053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1" y="3547107"/>
            <a:ext cx="3963162" cy="274701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93954" y="958370"/>
            <a:ext cx="5515471" cy="2580797"/>
            <a:chOff x="279654" y="958370"/>
            <a:chExt cx="5515471" cy="25807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rcRect b="19463"/>
            <a:stretch>
              <a:fillRect/>
            </a:stretch>
          </p:blipFill>
          <p:spPr>
            <a:xfrm>
              <a:off x="279654" y="958371"/>
              <a:ext cx="5168646" cy="2560323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197807" y="988002"/>
              <a:ext cx="1852786" cy="523220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latin typeface="Chalkboard SE Regular"/>
                  <a:cs typeface="Chalkboard SE Regular"/>
                </a:rPr>
                <a:t>Moller</a:t>
              </a:r>
              <a:r>
                <a:rPr lang="en-US" sz="1400" dirty="0" smtClean="0">
                  <a:latin typeface="Chalkboard SE Regular"/>
                  <a:cs typeface="Chalkboard SE Regular"/>
                </a:rPr>
                <a:t> opening angle &amp; co-planarity </a:t>
              </a:r>
              <a:endParaRPr lang="en-US" sz="1400" dirty="0">
                <a:latin typeface="Chalkboard SE Regular"/>
                <a:cs typeface="Chalkboard SE Regular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2392" y="958370"/>
              <a:ext cx="372733" cy="2580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15571</TotalTime>
  <Words>2176</Words>
  <Application>Microsoft Macintosh PowerPoint</Application>
  <PresentationFormat>On-screen Show (4:3)</PresentationFormat>
  <Paragraphs>435</Paragraphs>
  <Slides>22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Office Theme</vt:lpstr>
      <vt:lpstr>2_Custom Design</vt:lpstr>
      <vt:lpstr>1_Office Theme</vt:lpstr>
      <vt:lpstr>3_Office Theme</vt:lpstr>
      <vt:lpstr>4_Office Theme</vt:lpstr>
      <vt:lpstr>5_Office Theme</vt:lpstr>
      <vt:lpstr>6_Custom Design</vt:lpstr>
      <vt:lpstr>6_Office Theme</vt:lpstr>
      <vt:lpstr>Status of Hall B</vt:lpstr>
      <vt:lpstr>Publications since 01/2016 meeting</vt:lpstr>
      <vt:lpstr>HPS Update</vt:lpstr>
      <vt:lpstr>2016 Running</vt:lpstr>
      <vt:lpstr>A’ Search Underway</vt:lpstr>
      <vt:lpstr>PRad Setup</vt:lpstr>
      <vt:lpstr>Events in HyCal &amp; GEMs</vt:lpstr>
      <vt:lpstr>HyCal Trigger Efficiency</vt:lpstr>
      <vt:lpstr> Moller e-e- &amp; Elastic ep </vt:lpstr>
      <vt:lpstr>Equipment</vt:lpstr>
      <vt:lpstr>Slide 11</vt:lpstr>
      <vt:lpstr>Torus Magnet Status</vt:lpstr>
      <vt:lpstr>Solenoid Magnet Status</vt:lpstr>
      <vt:lpstr>Slide 14</vt:lpstr>
      <vt:lpstr>Slide 15</vt:lpstr>
      <vt:lpstr>Forward Tagger</vt:lpstr>
      <vt:lpstr>Slide 17</vt:lpstr>
      <vt:lpstr>Hall B Project Schedule</vt:lpstr>
      <vt:lpstr>Hall B Proposals for PAC44 </vt:lpstr>
      <vt:lpstr>Run Group Schedule – Tentative</vt:lpstr>
      <vt:lpstr>Summary </vt:lpstr>
      <vt:lpstr>Slide 22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HALL B</dc:title>
  <dc:creator>Volker Burkert</dc:creator>
  <cp:lastModifiedBy>Volker Burkert</cp:lastModifiedBy>
  <cp:revision>148</cp:revision>
  <dcterms:created xsi:type="dcterms:W3CDTF">2016-06-20T14:14:34Z</dcterms:created>
  <dcterms:modified xsi:type="dcterms:W3CDTF">2016-06-21T21:56:13Z</dcterms:modified>
</cp:coreProperties>
</file>