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712" r:id="rId3"/>
    <p:sldMasterId id="2147483725" r:id="rId4"/>
    <p:sldMasterId id="2147483777" r:id="rId5"/>
    <p:sldMasterId id="2147483838" r:id="rId6"/>
  </p:sldMasterIdLst>
  <p:notesMasterIdLst>
    <p:notesMasterId r:id="rId70"/>
  </p:notesMasterIdLst>
  <p:sldIdLst>
    <p:sldId id="442" r:id="rId7"/>
    <p:sldId id="529" r:id="rId8"/>
    <p:sldId id="546" r:id="rId9"/>
    <p:sldId id="574" r:id="rId10"/>
    <p:sldId id="572" r:id="rId11"/>
    <p:sldId id="575" r:id="rId12"/>
    <p:sldId id="502" r:id="rId13"/>
    <p:sldId id="503" r:id="rId14"/>
    <p:sldId id="504" r:id="rId15"/>
    <p:sldId id="505" r:id="rId16"/>
    <p:sldId id="558" r:id="rId17"/>
    <p:sldId id="507" r:id="rId18"/>
    <p:sldId id="544" r:id="rId19"/>
    <p:sldId id="508" r:id="rId20"/>
    <p:sldId id="474" r:id="rId21"/>
    <p:sldId id="547" r:id="rId22"/>
    <p:sldId id="573" r:id="rId23"/>
    <p:sldId id="535" r:id="rId24"/>
    <p:sldId id="540" r:id="rId25"/>
    <p:sldId id="461" r:id="rId26"/>
    <p:sldId id="510" r:id="rId27"/>
    <p:sldId id="444" r:id="rId28"/>
    <p:sldId id="445" r:id="rId29"/>
    <p:sldId id="446" r:id="rId30"/>
    <p:sldId id="537" r:id="rId31"/>
    <p:sldId id="462" r:id="rId32"/>
    <p:sldId id="447" r:id="rId33"/>
    <p:sldId id="541" r:id="rId34"/>
    <p:sldId id="542" r:id="rId35"/>
    <p:sldId id="543" r:id="rId36"/>
    <p:sldId id="464" r:id="rId37"/>
    <p:sldId id="512" r:id="rId38"/>
    <p:sldId id="550" r:id="rId39"/>
    <p:sldId id="513" r:id="rId40"/>
    <p:sldId id="565" r:id="rId41"/>
    <p:sldId id="566" r:id="rId42"/>
    <p:sldId id="561" r:id="rId43"/>
    <p:sldId id="472" r:id="rId44"/>
    <p:sldId id="497" r:id="rId45"/>
    <p:sldId id="452" r:id="rId46"/>
    <p:sldId id="549" r:id="rId47"/>
    <p:sldId id="545" r:id="rId48"/>
    <p:sldId id="440" r:id="rId49"/>
    <p:sldId id="563" r:id="rId50"/>
    <p:sldId id="556" r:id="rId51"/>
    <p:sldId id="567" r:id="rId52"/>
    <p:sldId id="521" r:id="rId53"/>
    <p:sldId id="526" r:id="rId54"/>
    <p:sldId id="552" r:id="rId55"/>
    <p:sldId id="568" r:id="rId56"/>
    <p:sldId id="569" r:id="rId57"/>
    <p:sldId id="570" r:id="rId58"/>
    <p:sldId id="571" r:id="rId59"/>
    <p:sldId id="555" r:id="rId60"/>
    <p:sldId id="518" r:id="rId61"/>
    <p:sldId id="520" r:id="rId62"/>
    <p:sldId id="559" r:id="rId63"/>
    <p:sldId id="515" r:id="rId64"/>
    <p:sldId id="517" r:id="rId65"/>
    <p:sldId id="551" r:id="rId66"/>
    <p:sldId id="536" r:id="rId67"/>
    <p:sldId id="534" r:id="rId68"/>
    <p:sldId id="533" r:id="rId6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FF9F"/>
    <a:srgbClr val="0033CC"/>
    <a:srgbClr val="CC0099"/>
    <a:srgbClr val="FFFFFF"/>
    <a:srgbClr val="FBB833"/>
    <a:srgbClr val="0099CC"/>
    <a:srgbClr val="8DF2FD"/>
    <a:srgbClr val="EDB16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9" autoAdjust="0"/>
    <p:restoredTop sz="94585" autoAdjust="0"/>
  </p:normalViewPr>
  <p:slideViewPr>
    <p:cSldViewPr>
      <p:cViewPr varScale="1">
        <p:scale>
          <a:sx n="73" d="100"/>
          <a:sy n="73" d="100"/>
        </p:scale>
        <p:origin x="-101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" Type="http://schemas.openxmlformats.org/officeDocument/2006/relationships/slide" Target="slides/slide1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4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5" Type="http://schemas.openxmlformats.org/officeDocument/2006/relationships/image" Target="../media/image21.wmf"/><Relationship Id="rId4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66BCD3B-33E8-40BE-BB11-0C6A73F04B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3EA3DB-430E-45E8-96A0-705E61308CEF}" type="slidenum">
              <a:rPr lang="en-US" smtClean="0">
                <a:latin typeface="Arial" pitchFamily="34" charset="0"/>
              </a:rPr>
              <a:pPr/>
              <a:t>19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75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8638" cy="4183063"/>
          </a:xfrm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Explain what the EMC effect is.</a:t>
            </a:r>
          </a:p>
          <a:p>
            <a:r>
              <a:rPr lang="en-US" smtClean="0">
                <a:latin typeface="Arial" pitchFamily="34" charset="0"/>
              </a:rPr>
              <a:t>Point out the three regions and their conventional explanations.</a:t>
            </a:r>
          </a:p>
          <a:p>
            <a:r>
              <a:rPr lang="en-US" smtClean="0">
                <a:latin typeface="Arial" pitchFamily="34" charset="0"/>
              </a:rPr>
              <a:t>Cannot be fully explained by conventional nuclear physics</a:t>
            </a:r>
          </a:p>
          <a:p>
            <a:r>
              <a:rPr lang="en-US" smtClean="0">
                <a:latin typeface="Arial" pitchFamily="34" charset="0"/>
              </a:rPr>
              <a:t>Amazing that we still don’t know the answer after nearly a quarter of a century</a:t>
            </a:r>
          </a:p>
          <a:p>
            <a:r>
              <a:rPr lang="en-US" smtClean="0">
                <a:latin typeface="Arial" pitchFamily="34" charset="0"/>
              </a:rPr>
              <a:t>Coverage extends at least to x=1.5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Semi-inclusive</a:t>
            </a:r>
            <a:r>
              <a:rPr lang="en-US" baseline="0" dirty="0" smtClean="0"/>
              <a:t> deep inelastic scattering on a transversely polarized neutron (3He) target.</a:t>
            </a:r>
          </a:p>
          <a:p>
            <a:r>
              <a:rPr lang="en-US" baseline="0" dirty="0" smtClean="0"/>
              <a:t>Curves from theory models:</a:t>
            </a:r>
          </a:p>
          <a:p>
            <a:r>
              <a:rPr lang="en-US" baseline="0" dirty="0" smtClean="0"/>
              <a:t>WW-type: </a:t>
            </a:r>
            <a:r>
              <a:rPr lang="en-US" dirty="0" err="1" smtClean="0"/>
              <a:t>Wandzura-Wilczek</a:t>
            </a:r>
            <a:r>
              <a:rPr lang="en-US" dirty="0" smtClean="0"/>
              <a:t>, neglects</a:t>
            </a:r>
            <a:r>
              <a:rPr lang="en-US" baseline="0" dirty="0" smtClean="0"/>
              <a:t> higher-twist contributions, </a:t>
            </a:r>
            <a:r>
              <a:rPr lang="en-US" baseline="0" dirty="0" err="1" smtClean="0"/>
              <a:t>Kotzinian</a:t>
            </a:r>
            <a:r>
              <a:rPr lang="en-US" baseline="0" dirty="0" smtClean="0"/>
              <a:t> (2006).</a:t>
            </a:r>
          </a:p>
          <a:p>
            <a:r>
              <a:rPr lang="en-US" baseline="0" dirty="0" smtClean="0"/>
              <a:t>LCCQM: light-cone constituent quark model, </a:t>
            </a:r>
            <a:r>
              <a:rPr lang="en-US" baseline="0" dirty="0" err="1" smtClean="0"/>
              <a:t>Boffi</a:t>
            </a:r>
            <a:r>
              <a:rPr lang="en-US" baseline="0" dirty="0" smtClean="0"/>
              <a:t> (2009), </a:t>
            </a:r>
            <a:r>
              <a:rPr lang="en-US" baseline="0" dirty="0" err="1" smtClean="0"/>
              <a:t>Pasquini</a:t>
            </a:r>
            <a:r>
              <a:rPr lang="en-US" baseline="0" dirty="0" smtClean="0"/>
              <a:t> (2008).</a:t>
            </a:r>
          </a:p>
          <a:p>
            <a:r>
              <a:rPr lang="en-US" baseline="0" dirty="0" smtClean="0"/>
              <a:t>LCQDM: light-cone quark-</a:t>
            </a:r>
            <a:r>
              <a:rPr lang="en-US" baseline="0" dirty="0" err="1" smtClean="0"/>
              <a:t>diquark</a:t>
            </a:r>
            <a:r>
              <a:rPr lang="en-US" baseline="0" dirty="0" smtClean="0"/>
              <a:t> model, Zhu and Ma (2011).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4CF154-6C52-4FB6-9C16-246F477173A9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32138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4CF154-6C52-4FB6-9C16-246F477173A9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625481-2C6B-4082-831B-5B76313E5639}" type="slidenum">
              <a:rPr lang="en-US" smtClean="0">
                <a:latin typeface="Arial" pitchFamily="34" charset="0"/>
              </a:rPr>
              <a:pPr/>
              <a:t>25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86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52F9F7-6BD4-44E6-8BA4-A134D54615E0}" type="slidenum">
              <a:rPr lang="en-US" smtClean="0">
                <a:latin typeface="Arial" pitchFamily="34" charset="0"/>
              </a:rPr>
              <a:pPr/>
              <a:t>27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7388"/>
            <a:ext cx="4683125" cy="351155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29125"/>
            <a:ext cx="5192713" cy="419735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lIns="93155" tIns="46577" rIns="93155" bIns="46577"/>
          <a:lstStyle/>
          <a:p>
            <a:fld id="{153475F3-F791-4368-A279-8ADF878F5FE2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36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D0695F-9934-4279-B451-297F925CB8E1}" type="slidenum">
              <a:rPr lang="en-US" smtClean="0">
                <a:latin typeface="Arial" pitchFamily="34" charset="0"/>
              </a:rPr>
              <a:pPr/>
              <a:t>37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372BF2-61EB-459F-8C8E-C33D2389AB4D}" type="slidenum">
              <a:rPr lang="en-US" smtClean="0">
                <a:latin typeface="Arial" pitchFamily="34" charset="0"/>
              </a:rPr>
              <a:pPr/>
              <a:t>39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3062"/>
          </a:xfrm>
          <a:noFill/>
          <a:ln/>
        </p:spPr>
        <p:txBody>
          <a:bodyPr/>
          <a:lstStyle/>
          <a:p>
            <a:pPr eaLnBrk="1" hangingPunct="1"/>
            <a:r>
              <a:rPr lang="en-US" altLang="en-US" smtClean="0">
                <a:latin typeface="Arial" pitchFamily="34" charset="0"/>
              </a:rPr>
              <a:t>Prevalence of loops.</a:t>
            </a:r>
          </a:p>
          <a:p>
            <a:pPr eaLnBrk="1" hangingPunct="1"/>
            <a:endParaRPr lang="en-US" altLang="en-US" smtClean="0">
              <a:latin typeface="Arial" pitchFamily="34" charset="0"/>
            </a:endParaRPr>
          </a:p>
          <a:p>
            <a:pPr eaLnBrk="1" hangingPunct="1"/>
            <a:r>
              <a:rPr lang="en-US" altLang="en-US" smtClean="0">
                <a:latin typeface="Arial" pitchFamily="34" charset="0"/>
              </a:rPr>
              <a:t>LGT</a:t>
            </a:r>
          </a:p>
          <a:p>
            <a:pPr eaLnBrk="1" hangingPunct="1"/>
            <a:endParaRPr lang="en-US" altLang="en-US" smtClean="0">
              <a:latin typeface="Arial" pitchFamily="34" charset="0"/>
            </a:endParaRPr>
          </a:p>
          <a:p>
            <a:pPr eaLnBrk="1" hangingPunct="1"/>
            <a:r>
              <a:rPr lang="en-US" altLang="en-US" smtClean="0">
                <a:latin typeface="Arial" pitchFamily="34" charset="0"/>
              </a:rPr>
              <a:t>focusing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3815DD-7EFD-418E-9A05-E8E9DB08ABE5}" type="slidenum">
              <a:rPr lang="en-US" smtClean="0">
                <a:latin typeface="Arial" pitchFamily="34" charset="0"/>
              </a:rPr>
              <a:pPr/>
              <a:t>41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16425"/>
            <a:ext cx="5137150" cy="418465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F3D7EA-D896-4F9A-AF3A-055000CA811F}" type="slidenum">
              <a:rPr lang="en-US" smtClean="0">
                <a:latin typeface="Arial" pitchFamily="34" charset="0"/>
              </a:rPr>
              <a:pPr/>
              <a:t>45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038" y="704850"/>
            <a:ext cx="4630737" cy="3473450"/>
          </a:xfrm>
          <a:solidFill>
            <a:srgbClr val="FFFFFF"/>
          </a:solidFill>
          <a:ln/>
        </p:spPr>
      </p:sp>
      <p:sp>
        <p:nvSpPr>
          <p:cNvPr id="74756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30275" y="4414838"/>
            <a:ext cx="5148263" cy="4183062"/>
          </a:xfrm>
          <a:noFill/>
          <a:ln/>
        </p:spPr>
        <p:txBody>
          <a:bodyPr wrap="none" anchor="ctr"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C7D4B03-D190-4B71-8058-33F8D2816B06}" type="slidenum">
              <a:rPr lang="en-GB">
                <a:solidFill>
                  <a:prstClr val="black"/>
                </a:solidFill>
              </a:rPr>
              <a:pPr/>
              <a:t>46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1168402" y="697233"/>
            <a:ext cx="4670354" cy="348292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3147" tIns="46574" rIns="93147" bIns="46574" anchor="ctr"/>
          <a:lstStyle/>
          <a:p>
            <a:endParaRPr lang="en-US" sz="18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301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01040" y="4415792"/>
            <a:ext cx="5601829" cy="4176924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4A0BF-F2C2-4695-98E4-AEB3842E0E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19BE0-4C62-4B32-BAA8-BB04598782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918C0-30F7-45BD-A467-DA25EC30F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FC975-0A98-47EA-B34E-F9DF1C058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B4D3C-CB26-486A-B860-25A64570F9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FF8FC-9066-4AE6-91C9-E3064079F7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06B1A-C083-4462-808C-ECBC24A8A3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CC7DD-D7CF-4154-8356-A43F8891A9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C1EEA-8EE4-4C82-8ADC-6918037D3D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EAEB4-71C7-4CFC-A518-018FF2C7F8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DBCE4-785B-4927-BB6E-696D76AAA2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35333-7B67-4E7E-AA92-B6A8A8E8F9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9EF12-9AA2-490C-92F6-5BAD7902AD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E8FB2-8B6F-4C58-8A77-C9D9C79F44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DB91E-F3CE-403E-A8FA-35ED14B9E2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EF432-75B4-4421-895F-148CEE0F68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EAFEF-8BA6-4757-85BE-FA01D1EF21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781A4-39A9-425C-863B-2FBB9F6663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AF2F1-3155-498C-95D5-73257978DE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8E389-6BE7-4576-B6A4-4BD26CA9BB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2E008-2C05-46FB-A38F-F69DDB89EE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7DDAE-1882-458B-AF93-4C33EBDAA4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1C9FC-DF7A-4D05-999D-48E5D7FD2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A2C88-4A47-44D7-AD78-0858D4510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78BAF0-286B-4CC7-BC43-5B30C2BFA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18E6C-0197-4DF6-9586-016DACC85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A05BA-F1B5-4B26-9E79-E55600655F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69531-7EF5-452C-AC47-CA0F628C1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88165-BBC8-42C8-9B80-34EC171C84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7EA16-2C07-45BF-8831-622B954B7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2D171-546F-42B8-81A4-7DA8ADF6E4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73CC58-FFCD-4702-B2B1-2A1DB7DE4B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C9F3A-BAE4-4ACC-89D1-F5613DBA1D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34E6A-CBA4-42BA-A427-E75E69C94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1AB4F-2F3D-4B27-B788-F0EA1DBEB3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EEBEF1-B9B0-4ACC-B99D-0A5E55624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D1661-FD67-4910-ABB5-FEF8E85146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04E6A-2D4A-4375-B3A0-3F5F175522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DF933-36B7-4A74-927E-1669F41DB3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E41764-FBD9-45EE-B4DD-E25933156E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94C49-70C0-42AB-8D6E-764BDCA231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6FC23-78C8-415B-8F40-B33FB2F989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D1F6D-3EB9-485B-998E-BCDF32361A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C9C8C-553D-432A-9B5B-70B7B87A54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E84D4-F992-4C95-B57A-149D4D00A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938D6-3A7E-48EB-8E33-8DAF80726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B2938-CB3E-4A74-B6E8-A5D4FBC0EA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39C14-9513-447A-93FB-FD3A1E7F6F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5E24A-DEAD-4AA9-BA68-00AAD04785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80EEE-DAE8-4976-B3C1-71E0B34F4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EE13AF-40A9-48FF-8C62-1E2381EE6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AB8B1-ED57-4CDC-BBB1-339CFEBCB7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2D06E-8BF9-4F3D-A1FE-26D7E1664A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C1E75-D691-4CD8-909D-0CC7662D6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2C401-D38F-4302-ACA6-F75A706C95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B1251-6D80-47D0-9715-A321800050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B1878-7D30-4F23-BD2C-BD9D0044C2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9B5C8-E916-411A-9565-152E707DE5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76E36-E432-4F62-A1A7-89650AF84A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1037A-56F9-48FD-9F6D-D45E386FB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D755C-9091-40D6-AEE8-7980B8080C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E64F40C1-DB96-4AC9-A063-1FFE7B696F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55CFA155-AA5C-4103-8825-4DF7116223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 descr="pn12posterpicture"/>
          <p:cNvPicPr>
            <a:picLocks noChangeAspect="1" noChangeArrowheads="1"/>
          </p:cNvPicPr>
          <p:nvPr/>
        </p:nvPicPr>
        <p:blipFill>
          <a:blip r:embed="rId13" cstate="print">
            <a:lum bright="80000" contrast="-80000"/>
          </a:blip>
          <a:srcRect/>
          <a:stretch>
            <a:fillRect/>
          </a:stretch>
        </p:blipFill>
        <p:spPr bwMode="auto">
          <a:xfrm>
            <a:off x="-381000" y="-1524000"/>
            <a:ext cx="10072688" cy="941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477000"/>
            <a:ext cx="914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q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39C4915E-8ADF-4260-AD3D-41D23D79E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9AD896F3-5400-45B5-90F6-3521E6E4A7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DD8370C4-8C11-4E07-B3F7-0B4DAD32BF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13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5.png"/><Relationship Id="rId5" Type="http://schemas.openxmlformats.org/officeDocument/2006/relationships/oleObject" Target="../embeddings/oleObject15.bin"/><Relationship Id="rId4" Type="http://schemas.openxmlformats.org/officeDocument/2006/relationships/oleObject" Target="../embeddings/oleObject1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7.bin"/><Relationship Id="rId4" Type="http://schemas.openxmlformats.org/officeDocument/2006/relationships/image" Target="../media/image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18.bin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20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83.png"/><Relationship Id="rId5" Type="http://schemas.openxmlformats.org/officeDocument/2006/relationships/image" Target="../media/image75.png"/><Relationship Id="rId4" Type="http://schemas.openxmlformats.org/officeDocument/2006/relationships/image" Target="../media/image8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wmf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oleObject" Target="../embeddings/oleObject21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w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5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8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1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"/>
          <p:cNvSpPr>
            <a:spLocks noChangeArrowheads="1"/>
          </p:cNvSpPr>
          <p:nvPr/>
        </p:nvSpPr>
        <p:spPr bwMode="auto">
          <a:xfrm>
            <a:off x="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Introduction to Nuclear Physics   </a:t>
            </a: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304800" y="2732088"/>
            <a:ext cx="8610600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/>
              <a:t> General Introduction:  Cool facts about QCD and Nuclei</a:t>
            </a:r>
          </a:p>
          <a:p>
            <a:pPr>
              <a:buFont typeface="Arial" pitchFamily="34" charset="0"/>
              <a:buChar char="•"/>
            </a:pPr>
            <a:endParaRPr lang="en-US"/>
          </a:p>
          <a:p>
            <a:pPr>
              <a:buFont typeface="Arial" pitchFamily="34" charset="0"/>
              <a:buChar char="•"/>
            </a:pPr>
            <a:r>
              <a:rPr lang="en-US"/>
              <a:t> Why Electron Scattering?</a:t>
            </a:r>
          </a:p>
          <a:p>
            <a:pPr>
              <a:buFont typeface="Arial" pitchFamily="34" charset="0"/>
              <a:buChar char="•"/>
            </a:pPr>
            <a:endParaRPr lang="en-US"/>
          </a:p>
          <a:p>
            <a:pPr>
              <a:buFont typeface="Arial" pitchFamily="34" charset="0"/>
              <a:buChar char="•"/>
            </a:pPr>
            <a:r>
              <a:rPr lang="en-US"/>
              <a:t> CEBAF and the Jefferson Lab Experimental Equipment</a:t>
            </a:r>
          </a:p>
          <a:p>
            <a:pPr>
              <a:buFont typeface="Arial" pitchFamily="34" charset="0"/>
              <a:buChar char="•"/>
            </a:pPr>
            <a:endParaRPr lang="en-US"/>
          </a:p>
          <a:p>
            <a:pPr>
              <a:buFont typeface="Arial" pitchFamily="34" charset="0"/>
              <a:buChar char="•"/>
            </a:pPr>
            <a:r>
              <a:rPr lang="en-US"/>
              <a:t> Some limited set of Jefferson Lab Findings</a:t>
            </a:r>
          </a:p>
        </p:txBody>
      </p:sp>
      <p:sp>
        <p:nvSpPr>
          <p:cNvPr id="16388" name="TextBox 3"/>
          <p:cNvSpPr txBox="1">
            <a:spLocks noChangeArrowheads="1"/>
          </p:cNvSpPr>
          <p:nvPr/>
        </p:nvSpPr>
        <p:spPr bwMode="auto">
          <a:xfrm>
            <a:off x="5334000" y="914400"/>
            <a:ext cx="28686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Rolf </a:t>
            </a:r>
            <a:r>
              <a:rPr lang="en-US" sz="1800" dirty="0" err="1"/>
              <a:t>Ent</a:t>
            </a:r>
            <a:r>
              <a:rPr lang="en-US" sz="1800" dirty="0"/>
              <a:t> (Jefferson Lab)</a:t>
            </a:r>
          </a:p>
          <a:p>
            <a:r>
              <a:rPr lang="en-US" sz="1800" dirty="0"/>
              <a:t>June </a:t>
            </a:r>
            <a:r>
              <a:rPr lang="en-US" sz="1800" dirty="0" smtClean="0"/>
              <a:t>12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2012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2"/>
          <p:cNvSpPr txBox="1">
            <a:spLocks noChangeArrowheads="1"/>
          </p:cNvSpPr>
          <p:nvPr/>
        </p:nvSpPr>
        <p:spPr bwMode="auto">
          <a:xfrm>
            <a:off x="457200" y="533400"/>
            <a:ext cx="8229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</a:rPr>
              <a:t>Extracting the (e,e’) cross section</a:t>
            </a:r>
          </a:p>
        </p:txBody>
      </p:sp>
      <p:sp>
        <p:nvSpPr>
          <p:cNvPr id="3077" name="Rectangle 6"/>
          <p:cNvSpPr>
            <a:spLocks noChangeArrowheads="1"/>
          </p:cNvSpPr>
          <p:nvPr/>
        </p:nvSpPr>
        <p:spPr bwMode="auto">
          <a:xfrm>
            <a:off x="3886200" y="2590800"/>
            <a:ext cx="13716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8" name="Line 3"/>
          <p:cNvSpPr>
            <a:spLocks noChangeShapeType="1"/>
          </p:cNvSpPr>
          <p:nvPr/>
        </p:nvSpPr>
        <p:spPr bwMode="auto">
          <a:xfrm>
            <a:off x="1447800" y="2895600"/>
            <a:ext cx="31242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9" name="Line 4"/>
          <p:cNvSpPr>
            <a:spLocks noChangeShapeType="1"/>
          </p:cNvSpPr>
          <p:nvPr/>
        </p:nvSpPr>
        <p:spPr bwMode="auto">
          <a:xfrm flipV="1">
            <a:off x="4572000" y="2133600"/>
            <a:ext cx="2209800" cy="7620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0" name="Text Box 7"/>
          <p:cNvSpPr txBox="1">
            <a:spLocks noChangeArrowheads="1"/>
          </p:cNvSpPr>
          <p:nvPr/>
        </p:nvSpPr>
        <p:spPr bwMode="auto">
          <a:xfrm>
            <a:off x="1676400" y="2133600"/>
            <a:ext cx="1295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/>
              <a:t>N</a:t>
            </a:r>
            <a:r>
              <a:rPr lang="en-US" baseline="-25000"/>
              <a:t>e</a:t>
            </a:r>
          </a:p>
        </p:txBody>
      </p:sp>
      <p:sp>
        <p:nvSpPr>
          <p:cNvPr id="3081" name="Text Box 8"/>
          <p:cNvSpPr txBox="1">
            <a:spLocks noChangeArrowheads="1"/>
          </p:cNvSpPr>
          <p:nvPr/>
        </p:nvSpPr>
        <p:spPr bwMode="auto">
          <a:xfrm>
            <a:off x="1066800" y="2590800"/>
            <a:ext cx="381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99"/>
                </a:solidFill>
              </a:rPr>
              <a:t>e</a:t>
            </a:r>
          </a:p>
        </p:txBody>
      </p:sp>
      <p:sp>
        <p:nvSpPr>
          <p:cNvPr id="3082" name="Text Box 9"/>
          <p:cNvSpPr txBox="1">
            <a:spLocks noChangeArrowheads="1"/>
          </p:cNvSpPr>
          <p:nvPr/>
        </p:nvSpPr>
        <p:spPr bwMode="auto">
          <a:xfrm>
            <a:off x="6629400" y="18288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99"/>
                </a:solidFill>
              </a:rPr>
              <a:t>e</a:t>
            </a:r>
            <a:r>
              <a:rPr lang="en-US">
                <a:solidFill>
                  <a:srgbClr val="000099"/>
                </a:solidFill>
                <a:cs typeface="Times New Roman" pitchFamily="18" charset="0"/>
              </a:rPr>
              <a:t>'</a:t>
            </a:r>
            <a:endParaRPr lang="en-US">
              <a:solidFill>
                <a:srgbClr val="000099"/>
              </a:solidFill>
            </a:endParaRPr>
          </a:p>
        </p:txBody>
      </p:sp>
      <p:sp>
        <p:nvSpPr>
          <p:cNvPr id="3083" name="Oval 14"/>
          <p:cNvSpPr>
            <a:spLocks noChangeArrowheads="1"/>
          </p:cNvSpPr>
          <p:nvPr/>
        </p:nvSpPr>
        <p:spPr bwMode="auto">
          <a:xfrm rot="-1208178">
            <a:off x="6172200" y="1981200"/>
            <a:ext cx="304800" cy="609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Line 15"/>
          <p:cNvSpPr>
            <a:spLocks noChangeShapeType="1"/>
          </p:cNvSpPr>
          <p:nvPr/>
        </p:nvSpPr>
        <p:spPr bwMode="auto">
          <a:xfrm flipV="1">
            <a:off x="4572000" y="1981200"/>
            <a:ext cx="1676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5" name="Line 16"/>
          <p:cNvSpPr>
            <a:spLocks noChangeShapeType="1"/>
          </p:cNvSpPr>
          <p:nvPr/>
        </p:nvSpPr>
        <p:spPr bwMode="auto">
          <a:xfrm flipV="1">
            <a:off x="4572000" y="2590800"/>
            <a:ext cx="1828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6" name="Text Box 17"/>
          <p:cNvSpPr txBox="1">
            <a:spLocks noChangeArrowheads="1"/>
          </p:cNvSpPr>
          <p:nvPr/>
        </p:nvSpPr>
        <p:spPr bwMode="auto">
          <a:xfrm>
            <a:off x="3657600" y="1828800"/>
            <a:ext cx="1828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/>
              <a:t>N</a:t>
            </a:r>
            <a:r>
              <a:rPr lang="en-US" i="1" baseline="-25000"/>
              <a:t>N </a:t>
            </a:r>
            <a:r>
              <a:rPr lang="en-US"/>
              <a:t>(cm</a:t>
            </a:r>
            <a:r>
              <a:rPr lang="en-US" baseline="30000"/>
              <a:t>-2</a:t>
            </a:r>
            <a:r>
              <a:rPr lang="en-US"/>
              <a:t>)</a:t>
            </a:r>
            <a:endParaRPr lang="en-US" baseline="30000"/>
          </a:p>
        </p:txBody>
      </p:sp>
      <p:sp>
        <p:nvSpPr>
          <p:cNvPr id="3087" name="Text Box 18"/>
          <p:cNvSpPr txBox="1">
            <a:spLocks noChangeArrowheads="1"/>
          </p:cNvSpPr>
          <p:nvPr/>
        </p:nvSpPr>
        <p:spPr bwMode="auto">
          <a:xfrm>
            <a:off x="5943600" y="2590800"/>
            <a:ext cx="1828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ym typeface="Symbol" pitchFamily="18" charset="2"/>
              </a:rPr>
              <a:t>(</a:t>
            </a:r>
            <a:r>
              <a:rPr lang="en-US" baseline="-25000">
                <a:sym typeface="Symbol" pitchFamily="18" charset="2"/>
              </a:rPr>
              <a:t>e</a:t>
            </a:r>
            <a:r>
              <a:rPr lang="en-US">
                <a:sym typeface="Symbol" pitchFamily="18" charset="2"/>
              </a:rPr>
              <a:t>, p</a:t>
            </a:r>
            <a:r>
              <a:rPr lang="en-US" baseline="-25000">
                <a:sym typeface="Symbol" pitchFamily="18" charset="2"/>
              </a:rPr>
              <a:t>e</a:t>
            </a:r>
            <a:r>
              <a:rPr lang="en-US">
                <a:sym typeface="Symbol" pitchFamily="18" charset="2"/>
              </a:rPr>
              <a:t>)</a:t>
            </a:r>
          </a:p>
        </p:txBody>
      </p:sp>
      <p:graphicFrame>
        <p:nvGraphicFramePr>
          <p:cNvPr id="3074" name="Object 21"/>
          <p:cNvGraphicFramePr>
            <a:graphicFrameLocks noChangeAspect="1"/>
          </p:cNvGraphicFramePr>
          <p:nvPr/>
        </p:nvGraphicFramePr>
        <p:xfrm>
          <a:off x="4743450" y="3244850"/>
          <a:ext cx="114300" cy="215900"/>
        </p:xfrm>
        <a:graphic>
          <a:graphicData uri="http://schemas.openxmlformats.org/presentationml/2006/ole">
            <p:oleObj spid="_x0000_s3074" name="Equation" r:id="rId3" imgW="114120" imgH="215640" progId="Equation.3">
              <p:embed/>
            </p:oleObj>
          </a:graphicData>
        </a:graphic>
      </p:graphicFrame>
      <p:graphicFrame>
        <p:nvGraphicFramePr>
          <p:cNvPr id="3075" name="Object 23"/>
          <p:cNvGraphicFramePr>
            <a:graphicFrameLocks noChangeAspect="1"/>
          </p:cNvGraphicFramePr>
          <p:nvPr/>
        </p:nvGraphicFramePr>
        <p:xfrm>
          <a:off x="1938338" y="4705350"/>
          <a:ext cx="5491162" cy="1511300"/>
        </p:xfrm>
        <a:graphic>
          <a:graphicData uri="http://schemas.openxmlformats.org/presentationml/2006/ole">
            <p:oleObj spid="_x0000_s3075" name="Equation" r:id="rId4" imgW="1752480" imgH="482400" progId="Equation.3">
              <p:embed/>
            </p:oleObj>
          </a:graphicData>
        </a:graphic>
      </p:graphicFrame>
      <p:sp>
        <p:nvSpPr>
          <p:cNvPr id="3088" name="TextBox 21"/>
          <p:cNvSpPr txBox="1">
            <a:spLocks noChangeArrowheads="1"/>
          </p:cNvSpPr>
          <p:nvPr/>
        </p:nvSpPr>
        <p:spPr bwMode="auto">
          <a:xfrm>
            <a:off x="1524000" y="3810000"/>
            <a:ext cx="616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Scattering probability or cross section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FF"/>
          <p:cNvPicPr>
            <a:picLocks noChangeAspect="1" noChangeArrowheads="1"/>
          </p:cNvPicPr>
          <p:nvPr/>
        </p:nvPicPr>
        <p:blipFill>
          <a:blip r:embed="rId2" cstate="print"/>
          <a:srcRect t="27551"/>
          <a:stretch>
            <a:fillRect/>
          </a:stretch>
        </p:blipFill>
        <p:spPr bwMode="auto">
          <a:xfrm>
            <a:off x="30163" y="1676400"/>
            <a:ext cx="911383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04800" y="0"/>
            <a:ext cx="83058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600" b="1" kern="0" dirty="0">
                <a:solidFill>
                  <a:srgbClr val="FF0000"/>
                </a:solidFill>
                <a:ea typeface="+mj-ea"/>
                <a:cs typeface="Arial" pitchFamily="34" charset="0"/>
              </a:rPr>
              <a:t>Electron-Charge Scattering</a:t>
            </a:r>
          </a:p>
        </p:txBody>
      </p:sp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354013" y="909638"/>
            <a:ext cx="84851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Form Factors characterize internal structure of particles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305800" cy="736600"/>
          </a:xfrm>
        </p:spPr>
        <p:txBody>
          <a:bodyPr/>
          <a:lstStyle/>
          <a:p>
            <a:r>
              <a:rPr lang="en-US" sz="3200" b="1" smtClean="0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History - Charge Distributions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746125" y="1101725"/>
            <a:ext cx="18415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160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762000"/>
            <a:ext cx="4478338" cy="470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762000"/>
            <a:ext cx="3657600" cy="481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746125" y="5627688"/>
            <a:ext cx="7712075" cy="1077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>
                <a:cs typeface="Arial" pitchFamily="34" charset="0"/>
              </a:rPr>
              <a:t>In ‘70s large data set was acquired on elastic electron scattering (mainly from Saclay) over large Q</a:t>
            </a:r>
            <a:r>
              <a:rPr lang="en-US" sz="1600" baseline="30000">
                <a:cs typeface="Arial" pitchFamily="34" charset="0"/>
              </a:rPr>
              <a:t>2</a:t>
            </a:r>
            <a:r>
              <a:rPr lang="en-US" sz="1600">
                <a:cs typeface="Arial" pitchFamily="34" charset="0"/>
              </a:rPr>
              <a:t>-range and for variety of nuclei</a:t>
            </a:r>
          </a:p>
          <a:p>
            <a:pPr eaLnBrk="0" hangingPunct="0"/>
            <a:r>
              <a:rPr lang="en-US" sz="1600">
                <a:cs typeface="Arial" pitchFamily="34" charset="0"/>
              </a:rPr>
              <a:t>“Model-independent” analysis provided accurate results on charge distribution well described by mean-field Density-Dependent Hartree-Fock calculations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1060"/>
          <p:cNvSpPr>
            <a:spLocks noChangeArrowheads="1"/>
          </p:cNvSpPr>
          <p:nvPr/>
        </p:nvSpPr>
        <p:spPr bwMode="auto">
          <a:xfrm>
            <a:off x="1524000" y="1143000"/>
            <a:ext cx="4343400" cy="1524000"/>
          </a:xfrm>
          <a:prstGeom prst="parallelogram">
            <a:avLst>
              <a:gd name="adj" fmla="val 71250"/>
            </a:avLst>
          </a:prstGeom>
          <a:solidFill>
            <a:srgbClr val="FFFF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3" name="AutoShape 1061"/>
          <p:cNvSpPr>
            <a:spLocks noChangeArrowheads="1"/>
          </p:cNvSpPr>
          <p:nvPr/>
        </p:nvSpPr>
        <p:spPr bwMode="auto">
          <a:xfrm>
            <a:off x="5029200" y="685800"/>
            <a:ext cx="1981200" cy="2819400"/>
          </a:xfrm>
          <a:prstGeom prst="parallelogram">
            <a:avLst>
              <a:gd name="adj" fmla="val 25000"/>
            </a:avLst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4" name="Line 1062"/>
          <p:cNvSpPr>
            <a:spLocks noChangeShapeType="1"/>
          </p:cNvSpPr>
          <p:nvPr/>
        </p:nvSpPr>
        <p:spPr bwMode="auto">
          <a:xfrm flipV="1">
            <a:off x="1981200" y="1752600"/>
            <a:ext cx="1066800" cy="6858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5" name="Line 1063"/>
          <p:cNvSpPr>
            <a:spLocks noChangeShapeType="1"/>
          </p:cNvSpPr>
          <p:nvPr/>
        </p:nvSpPr>
        <p:spPr bwMode="auto">
          <a:xfrm flipH="1" flipV="1">
            <a:off x="2667000" y="1219200"/>
            <a:ext cx="304800" cy="5334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5606" name="Group 1064"/>
          <p:cNvGrpSpPr>
            <a:grpSpLocks/>
          </p:cNvGrpSpPr>
          <p:nvPr/>
        </p:nvGrpSpPr>
        <p:grpSpPr bwMode="auto">
          <a:xfrm flipV="1">
            <a:off x="2971800" y="1752600"/>
            <a:ext cx="2362200" cy="304800"/>
            <a:chOff x="480" y="2304"/>
            <a:chExt cx="3360" cy="1824"/>
          </a:xfrm>
        </p:grpSpPr>
        <p:sp>
          <p:nvSpPr>
            <p:cNvPr id="25656" name="Freeform 1065"/>
            <p:cNvSpPr>
              <a:spLocks/>
            </p:cNvSpPr>
            <p:nvPr/>
          </p:nvSpPr>
          <p:spPr bwMode="auto">
            <a:xfrm>
              <a:off x="864" y="2304"/>
              <a:ext cx="2592" cy="1824"/>
            </a:xfrm>
            <a:custGeom>
              <a:avLst/>
              <a:gdLst>
                <a:gd name="T0" fmla="*/ 0 w 2304"/>
                <a:gd name="T1" fmla="*/ 3691 h 1680"/>
                <a:gd name="T2" fmla="*/ 790 w 2304"/>
                <a:gd name="T3" fmla="*/ 522 h 1680"/>
                <a:gd name="T4" fmla="*/ 2394 w 2304"/>
                <a:gd name="T5" fmla="*/ 6854 h 1680"/>
                <a:gd name="T6" fmla="*/ 4000 w 2304"/>
                <a:gd name="T7" fmla="*/ 522 h 1680"/>
                <a:gd name="T8" fmla="*/ 5586 w 2304"/>
                <a:gd name="T9" fmla="*/ 6854 h 1680"/>
                <a:gd name="T10" fmla="*/ 7200 w 2304"/>
                <a:gd name="T11" fmla="*/ 522 h 1680"/>
                <a:gd name="T12" fmla="*/ 8799 w 2304"/>
                <a:gd name="T13" fmla="*/ 6854 h 1680"/>
                <a:gd name="T14" fmla="*/ 10394 w 2304"/>
                <a:gd name="T15" fmla="*/ 522 h 1680"/>
                <a:gd name="T16" fmla="*/ 11991 w 2304"/>
                <a:gd name="T17" fmla="*/ 6854 h 1680"/>
                <a:gd name="T18" fmla="*/ 13590 w 2304"/>
                <a:gd name="T19" fmla="*/ 522 h 1680"/>
                <a:gd name="T20" fmla="*/ 15198 w 2304"/>
                <a:gd name="T21" fmla="*/ 6854 h 1680"/>
                <a:gd name="T22" fmla="*/ 16804 w 2304"/>
                <a:gd name="T23" fmla="*/ 522 h 1680"/>
                <a:gd name="T24" fmla="*/ 18389 w 2304"/>
                <a:gd name="T25" fmla="*/ 6854 h 1680"/>
                <a:gd name="T26" fmla="*/ 19194 w 2304"/>
                <a:gd name="T27" fmla="*/ 3691 h 16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304"/>
                <a:gd name="T43" fmla="*/ 0 h 1680"/>
                <a:gd name="T44" fmla="*/ 2304 w 2304"/>
                <a:gd name="T45" fmla="*/ 1680 h 168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304" h="1680">
                  <a:moveTo>
                    <a:pt x="0" y="840"/>
                  </a:moveTo>
                  <a:cubicBezTo>
                    <a:pt x="24" y="420"/>
                    <a:pt x="48" y="0"/>
                    <a:pt x="96" y="120"/>
                  </a:cubicBezTo>
                  <a:cubicBezTo>
                    <a:pt x="144" y="240"/>
                    <a:pt x="224" y="1560"/>
                    <a:pt x="288" y="1560"/>
                  </a:cubicBezTo>
                  <a:cubicBezTo>
                    <a:pt x="352" y="1560"/>
                    <a:pt x="416" y="120"/>
                    <a:pt x="480" y="120"/>
                  </a:cubicBezTo>
                  <a:cubicBezTo>
                    <a:pt x="544" y="120"/>
                    <a:pt x="608" y="1560"/>
                    <a:pt x="672" y="1560"/>
                  </a:cubicBezTo>
                  <a:cubicBezTo>
                    <a:pt x="736" y="1560"/>
                    <a:pt x="800" y="120"/>
                    <a:pt x="864" y="120"/>
                  </a:cubicBezTo>
                  <a:cubicBezTo>
                    <a:pt x="928" y="120"/>
                    <a:pt x="992" y="1560"/>
                    <a:pt x="1056" y="1560"/>
                  </a:cubicBezTo>
                  <a:cubicBezTo>
                    <a:pt x="1120" y="1560"/>
                    <a:pt x="1184" y="120"/>
                    <a:pt x="1248" y="120"/>
                  </a:cubicBezTo>
                  <a:cubicBezTo>
                    <a:pt x="1312" y="120"/>
                    <a:pt x="1376" y="1560"/>
                    <a:pt x="1440" y="1560"/>
                  </a:cubicBezTo>
                  <a:cubicBezTo>
                    <a:pt x="1504" y="1560"/>
                    <a:pt x="1568" y="120"/>
                    <a:pt x="1632" y="120"/>
                  </a:cubicBezTo>
                  <a:cubicBezTo>
                    <a:pt x="1696" y="120"/>
                    <a:pt x="1760" y="1560"/>
                    <a:pt x="1824" y="1560"/>
                  </a:cubicBezTo>
                  <a:cubicBezTo>
                    <a:pt x="1888" y="1560"/>
                    <a:pt x="1952" y="120"/>
                    <a:pt x="2016" y="120"/>
                  </a:cubicBezTo>
                  <a:cubicBezTo>
                    <a:pt x="2080" y="120"/>
                    <a:pt x="2160" y="1440"/>
                    <a:pt x="2208" y="1560"/>
                  </a:cubicBezTo>
                  <a:cubicBezTo>
                    <a:pt x="2256" y="1680"/>
                    <a:pt x="2280" y="1260"/>
                    <a:pt x="2304" y="84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7" name="Line 1066"/>
            <p:cNvSpPr>
              <a:spLocks noChangeShapeType="1"/>
            </p:cNvSpPr>
            <p:nvPr/>
          </p:nvSpPr>
          <p:spPr bwMode="auto">
            <a:xfrm>
              <a:off x="480" y="3168"/>
              <a:ext cx="38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8" name="Line 1067"/>
            <p:cNvSpPr>
              <a:spLocks noChangeShapeType="1"/>
            </p:cNvSpPr>
            <p:nvPr/>
          </p:nvSpPr>
          <p:spPr bwMode="auto">
            <a:xfrm>
              <a:off x="3456" y="3216"/>
              <a:ext cx="38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607" name="Line 1068"/>
          <p:cNvSpPr>
            <a:spLocks noChangeShapeType="1"/>
          </p:cNvSpPr>
          <p:nvPr/>
        </p:nvSpPr>
        <p:spPr bwMode="auto">
          <a:xfrm flipV="1">
            <a:off x="5334000" y="914400"/>
            <a:ext cx="1066800" cy="103187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8" name="Line 1069"/>
          <p:cNvSpPr>
            <a:spLocks noChangeShapeType="1"/>
          </p:cNvSpPr>
          <p:nvPr/>
        </p:nvSpPr>
        <p:spPr bwMode="auto">
          <a:xfrm>
            <a:off x="5334000" y="1981200"/>
            <a:ext cx="1066800" cy="609600"/>
          </a:xfrm>
          <a:prstGeom prst="line">
            <a:avLst/>
          </a:prstGeom>
          <a:noFill/>
          <a:ln w="28575">
            <a:solidFill>
              <a:srgbClr val="FF66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9" name="Line 1070"/>
          <p:cNvSpPr>
            <a:spLocks noChangeShapeType="1"/>
          </p:cNvSpPr>
          <p:nvPr/>
        </p:nvSpPr>
        <p:spPr bwMode="auto">
          <a:xfrm>
            <a:off x="5334000" y="1981200"/>
            <a:ext cx="1600200" cy="0"/>
          </a:xfrm>
          <a:prstGeom prst="line">
            <a:avLst/>
          </a:prstGeom>
          <a:noFill/>
          <a:ln w="9525">
            <a:solidFill>
              <a:schemeClr val="accent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10" name="Text Box 1071"/>
          <p:cNvSpPr txBox="1">
            <a:spLocks noChangeArrowheads="1"/>
          </p:cNvSpPr>
          <p:nvPr/>
        </p:nvSpPr>
        <p:spPr bwMode="auto">
          <a:xfrm>
            <a:off x="2286000" y="21336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i="1">
                <a:solidFill>
                  <a:srgbClr val="000099"/>
                </a:solidFill>
                <a:latin typeface="Times New Roman" pitchFamily="18" charset="0"/>
              </a:rPr>
              <a:t>e</a:t>
            </a:r>
          </a:p>
        </p:txBody>
      </p:sp>
      <p:sp>
        <p:nvSpPr>
          <p:cNvPr id="25611" name="Text Box 1072"/>
          <p:cNvSpPr txBox="1">
            <a:spLocks noChangeArrowheads="1"/>
          </p:cNvSpPr>
          <p:nvPr/>
        </p:nvSpPr>
        <p:spPr bwMode="auto">
          <a:xfrm>
            <a:off x="2819400" y="11430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i="1">
                <a:solidFill>
                  <a:srgbClr val="000099"/>
                </a:solidFill>
                <a:latin typeface="Times New Roman" pitchFamily="18" charset="0"/>
              </a:rPr>
              <a:t>e</a:t>
            </a:r>
            <a:r>
              <a:rPr lang="en-US" i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'</a:t>
            </a:r>
            <a:endParaRPr lang="en-US" i="1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5612" name="Text Box 1073"/>
          <p:cNvSpPr txBox="1">
            <a:spLocks noChangeArrowheads="1"/>
          </p:cNvSpPr>
          <p:nvPr/>
        </p:nvSpPr>
        <p:spPr bwMode="auto">
          <a:xfrm>
            <a:off x="4648200" y="26670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</a:t>
            </a:r>
            <a:r>
              <a:rPr lang="en-US" baseline="-25000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x</a:t>
            </a:r>
            <a:endParaRPr lang="en-US" baseline="-2500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5613" name="Text Box 1074"/>
          <p:cNvSpPr txBox="1">
            <a:spLocks noChangeArrowheads="1"/>
          </p:cNvSpPr>
          <p:nvPr/>
        </p:nvSpPr>
        <p:spPr bwMode="auto">
          <a:xfrm>
            <a:off x="5486400" y="2286000"/>
            <a:ext cx="91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i="1">
                <a:solidFill>
                  <a:srgbClr val="000099"/>
                </a:solidFill>
                <a:latin typeface="Times New Roman" pitchFamily="18" charset="0"/>
              </a:rPr>
              <a:t>p</a:t>
            </a:r>
            <a:r>
              <a:rPr lang="en-US" baseline="-25000">
                <a:solidFill>
                  <a:srgbClr val="000099"/>
                </a:solidFill>
                <a:latin typeface="Times New Roman" pitchFamily="18" charset="0"/>
              </a:rPr>
              <a:t>A</a:t>
            </a:r>
            <a:r>
              <a:rPr lang="en-US" baseline="-250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baseline="-25000">
                <a:solidFill>
                  <a:srgbClr val="000099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25614" name="Text Box 1076"/>
          <p:cNvSpPr txBox="1">
            <a:spLocks noChangeArrowheads="1"/>
          </p:cNvSpPr>
          <p:nvPr/>
        </p:nvSpPr>
        <p:spPr bwMode="auto">
          <a:xfrm>
            <a:off x="6172200" y="1295400"/>
            <a:ext cx="838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</a:t>
            </a:r>
            <a:r>
              <a:rPr lang="en-US" baseline="-25000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pq</a:t>
            </a:r>
            <a:endParaRPr lang="en-US" baseline="-2500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5615" name="Text Box 1077"/>
          <p:cNvSpPr txBox="1">
            <a:spLocks noChangeArrowheads="1"/>
          </p:cNvSpPr>
          <p:nvPr/>
        </p:nvSpPr>
        <p:spPr bwMode="auto">
          <a:xfrm>
            <a:off x="5715000" y="838200"/>
            <a:ext cx="60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i="1">
                <a:solidFill>
                  <a:srgbClr val="000099"/>
                </a:solidFill>
                <a:latin typeface="Times New Roman" pitchFamily="18" charset="0"/>
              </a:rPr>
              <a:t>p</a:t>
            </a:r>
          </a:p>
        </p:txBody>
      </p:sp>
      <p:sp>
        <p:nvSpPr>
          <p:cNvPr id="25616" name="Arc 1078"/>
          <p:cNvSpPr>
            <a:spLocks/>
          </p:cNvSpPr>
          <p:nvPr/>
        </p:nvSpPr>
        <p:spPr bwMode="auto">
          <a:xfrm rot="10089417">
            <a:off x="4886325" y="2360613"/>
            <a:ext cx="295275" cy="377825"/>
          </a:xfrm>
          <a:custGeom>
            <a:avLst/>
            <a:gdLst>
              <a:gd name="T0" fmla="*/ 2147483647 w 20951"/>
              <a:gd name="T1" fmla="*/ 0 h 21531"/>
              <a:gd name="T2" fmla="*/ 2147483647 w 20951"/>
              <a:gd name="T3" fmla="*/ 2147483647 h 21531"/>
              <a:gd name="T4" fmla="*/ 0 w 20951"/>
              <a:gd name="T5" fmla="*/ 2147483647 h 21531"/>
              <a:gd name="T6" fmla="*/ 0 60000 65536"/>
              <a:gd name="T7" fmla="*/ 0 60000 65536"/>
              <a:gd name="T8" fmla="*/ 0 60000 65536"/>
              <a:gd name="T9" fmla="*/ 0 w 20951"/>
              <a:gd name="T10" fmla="*/ 0 h 21531"/>
              <a:gd name="T11" fmla="*/ 20951 w 20951"/>
              <a:gd name="T12" fmla="*/ 21531 h 215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951" h="21531" fill="none" extrusionOk="0">
                <a:moveTo>
                  <a:pt x="1719" y="-1"/>
                </a:moveTo>
                <a:cubicBezTo>
                  <a:pt x="10958" y="737"/>
                  <a:pt x="18697" y="7287"/>
                  <a:pt x="20951" y="16277"/>
                </a:cubicBezTo>
              </a:path>
              <a:path w="20951" h="21531" stroke="0" extrusionOk="0">
                <a:moveTo>
                  <a:pt x="1719" y="-1"/>
                </a:moveTo>
                <a:cubicBezTo>
                  <a:pt x="10958" y="737"/>
                  <a:pt x="18697" y="7287"/>
                  <a:pt x="20951" y="16277"/>
                </a:cubicBezTo>
                <a:lnTo>
                  <a:pt x="0" y="21531"/>
                </a:lnTo>
                <a:close/>
              </a:path>
            </a:pathLst>
          </a:custGeom>
          <a:noFill/>
          <a:ln w="9525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 rot="10800000" wrap="none" anchor="ctr"/>
          <a:lstStyle/>
          <a:p>
            <a:endParaRPr lang="en-US"/>
          </a:p>
        </p:txBody>
      </p:sp>
      <p:sp>
        <p:nvSpPr>
          <p:cNvPr id="25617" name="Arc 1079"/>
          <p:cNvSpPr>
            <a:spLocks/>
          </p:cNvSpPr>
          <p:nvPr/>
        </p:nvSpPr>
        <p:spPr bwMode="auto">
          <a:xfrm>
            <a:off x="5943600" y="1373188"/>
            <a:ext cx="228600" cy="619125"/>
          </a:xfrm>
          <a:custGeom>
            <a:avLst/>
            <a:gdLst>
              <a:gd name="T0" fmla="*/ 0 w 21600"/>
              <a:gd name="T1" fmla="*/ 0 h 25406"/>
              <a:gd name="T2" fmla="*/ 2147483647 w 21600"/>
              <a:gd name="T3" fmla="*/ 2147483647 h 25406"/>
              <a:gd name="T4" fmla="*/ 0 w 21600"/>
              <a:gd name="T5" fmla="*/ 2147483647 h 25406"/>
              <a:gd name="T6" fmla="*/ 0 60000 65536"/>
              <a:gd name="T7" fmla="*/ 0 60000 65536"/>
              <a:gd name="T8" fmla="*/ 0 60000 65536"/>
              <a:gd name="T9" fmla="*/ 0 w 21600"/>
              <a:gd name="T10" fmla="*/ 0 h 25406"/>
              <a:gd name="T11" fmla="*/ 21600 w 21600"/>
              <a:gd name="T12" fmla="*/ 25406 h 254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5406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6"/>
                  <a:pt x="21486" y="24149"/>
                  <a:pt x="21262" y="25406"/>
                </a:cubicBezTo>
              </a:path>
              <a:path w="21600" h="25406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6"/>
                  <a:pt x="21486" y="24149"/>
                  <a:pt x="21262" y="25406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8" name="Text Box 1084"/>
          <p:cNvSpPr txBox="1">
            <a:spLocks noChangeArrowheads="1"/>
          </p:cNvSpPr>
          <p:nvPr/>
        </p:nvSpPr>
        <p:spPr bwMode="auto">
          <a:xfrm>
            <a:off x="3429000" y="2057400"/>
            <a:ext cx="106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i="1">
                <a:solidFill>
                  <a:srgbClr val="000099"/>
                </a:solidFill>
                <a:latin typeface="Times New Roman" pitchFamily="18" charset="0"/>
              </a:rPr>
              <a:t>(</a:t>
            </a:r>
            <a:r>
              <a:rPr lang="en-US" i="1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,</a:t>
            </a:r>
            <a:r>
              <a:rPr lang="en-US" b="1" i="1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q</a:t>
            </a:r>
            <a:r>
              <a:rPr lang="en-US" i="1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)</a:t>
            </a:r>
            <a:endParaRPr lang="en-US" i="1">
              <a:solidFill>
                <a:srgbClr val="000099"/>
              </a:solidFill>
              <a:latin typeface="Times New Roman" pitchFamily="18" charset="0"/>
            </a:endParaRPr>
          </a:p>
        </p:txBody>
      </p:sp>
      <p:grpSp>
        <p:nvGrpSpPr>
          <p:cNvPr id="25619" name="Group 1027"/>
          <p:cNvGrpSpPr>
            <a:grpSpLocks/>
          </p:cNvGrpSpPr>
          <p:nvPr/>
        </p:nvGrpSpPr>
        <p:grpSpPr bwMode="auto">
          <a:xfrm>
            <a:off x="2971800" y="1752600"/>
            <a:ext cx="2336800" cy="393700"/>
            <a:chOff x="1008" y="1392"/>
            <a:chExt cx="1968" cy="192"/>
          </a:xfrm>
        </p:grpSpPr>
        <p:grpSp>
          <p:nvGrpSpPr>
            <p:cNvPr id="25626" name="Group 1028"/>
            <p:cNvGrpSpPr>
              <a:grpSpLocks/>
            </p:cNvGrpSpPr>
            <p:nvPr/>
          </p:nvGrpSpPr>
          <p:grpSpPr bwMode="auto">
            <a:xfrm>
              <a:off x="1738" y="1392"/>
              <a:ext cx="730" cy="192"/>
              <a:chOff x="2112" y="3744"/>
              <a:chExt cx="2304" cy="432"/>
            </a:xfrm>
          </p:grpSpPr>
          <p:grpSp>
            <p:nvGrpSpPr>
              <p:cNvPr id="25642" name="Group 1029"/>
              <p:cNvGrpSpPr>
                <a:grpSpLocks/>
              </p:cNvGrpSpPr>
              <p:nvPr/>
            </p:nvGrpSpPr>
            <p:grpSpPr bwMode="auto">
              <a:xfrm>
                <a:off x="3264" y="3744"/>
                <a:ext cx="1152" cy="432"/>
                <a:chOff x="2016" y="3648"/>
                <a:chExt cx="1152" cy="432"/>
              </a:xfrm>
            </p:grpSpPr>
            <p:grpSp>
              <p:nvGrpSpPr>
                <p:cNvPr id="25650" name="Group 1030"/>
                <p:cNvGrpSpPr>
                  <a:grpSpLocks/>
                </p:cNvGrpSpPr>
                <p:nvPr/>
              </p:nvGrpSpPr>
              <p:grpSpPr bwMode="auto">
                <a:xfrm flipV="1">
                  <a:off x="2592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25654" name="Arc 1031"/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655" name="Arc 1032"/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651" name="Group 1033"/>
                <p:cNvGrpSpPr>
                  <a:grpSpLocks/>
                </p:cNvGrpSpPr>
                <p:nvPr/>
              </p:nvGrpSpPr>
              <p:grpSpPr bwMode="auto">
                <a:xfrm>
                  <a:off x="2016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25652" name="Arc 1034"/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653" name="Arc 1035"/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5643" name="Group 1036"/>
              <p:cNvGrpSpPr>
                <a:grpSpLocks/>
              </p:cNvGrpSpPr>
              <p:nvPr/>
            </p:nvGrpSpPr>
            <p:grpSpPr bwMode="auto">
              <a:xfrm>
                <a:off x="2112" y="3744"/>
                <a:ext cx="1152" cy="432"/>
                <a:chOff x="2016" y="3648"/>
                <a:chExt cx="1152" cy="432"/>
              </a:xfrm>
            </p:grpSpPr>
            <p:grpSp>
              <p:nvGrpSpPr>
                <p:cNvPr id="25644" name="Group 1037"/>
                <p:cNvGrpSpPr>
                  <a:grpSpLocks/>
                </p:cNvGrpSpPr>
                <p:nvPr/>
              </p:nvGrpSpPr>
              <p:grpSpPr bwMode="auto">
                <a:xfrm flipV="1">
                  <a:off x="2592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25648" name="Arc 1038"/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649" name="Arc 1039"/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645" name="Group 1040"/>
                <p:cNvGrpSpPr>
                  <a:grpSpLocks/>
                </p:cNvGrpSpPr>
                <p:nvPr/>
              </p:nvGrpSpPr>
              <p:grpSpPr bwMode="auto">
                <a:xfrm>
                  <a:off x="2016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25646" name="Arc 1041"/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647" name="Arc 1042"/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25627" name="Group 1043"/>
            <p:cNvGrpSpPr>
              <a:grpSpLocks/>
            </p:cNvGrpSpPr>
            <p:nvPr/>
          </p:nvGrpSpPr>
          <p:grpSpPr bwMode="auto">
            <a:xfrm>
              <a:off x="1373" y="1392"/>
              <a:ext cx="365" cy="192"/>
              <a:chOff x="2016" y="3648"/>
              <a:chExt cx="1152" cy="432"/>
            </a:xfrm>
          </p:grpSpPr>
          <p:grpSp>
            <p:nvGrpSpPr>
              <p:cNvPr id="25636" name="Group 1044"/>
              <p:cNvGrpSpPr>
                <a:grpSpLocks/>
              </p:cNvGrpSpPr>
              <p:nvPr/>
            </p:nvGrpSpPr>
            <p:grpSpPr bwMode="auto">
              <a:xfrm flipV="1">
                <a:off x="2592" y="3648"/>
                <a:ext cx="576" cy="432"/>
                <a:chOff x="1920" y="3552"/>
                <a:chExt cx="576" cy="432"/>
              </a:xfrm>
            </p:grpSpPr>
            <p:sp>
              <p:nvSpPr>
                <p:cNvPr id="25640" name="Arc 1045"/>
                <p:cNvSpPr>
                  <a:spLocks/>
                </p:cNvSpPr>
                <p:nvPr/>
              </p:nvSpPr>
              <p:spPr bwMode="auto">
                <a:xfrm>
                  <a:off x="1920" y="3552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41" name="Arc 1046"/>
                <p:cNvSpPr>
                  <a:spLocks/>
                </p:cNvSpPr>
                <p:nvPr/>
              </p:nvSpPr>
              <p:spPr bwMode="auto">
                <a:xfrm flipH="1" flipV="1">
                  <a:off x="2208" y="3744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637" name="Group 1047"/>
              <p:cNvGrpSpPr>
                <a:grpSpLocks/>
              </p:cNvGrpSpPr>
              <p:nvPr/>
            </p:nvGrpSpPr>
            <p:grpSpPr bwMode="auto">
              <a:xfrm>
                <a:off x="2016" y="3648"/>
                <a:ext cx="576" cy="432"/>
                <a:chOff x="1920" y="3552"/>
                <a:chExt cx="576" cy="432"/>
              </a:xfrm>
            </p:grpSpPr>
            <p:sp>
              <p:nvSpPr>
                <p:cNvPr id="25638" name="Arc 1048"/>
                <p:cNvSpPr>
                  <a:spLocks/>
                </p:cNvSpPr>
                <p:nvPr/>
              </p:nvSpPr>
              <p:spPr bwMode="auto">
                <a:xfrm>
                  <a:off x="1920" y="3552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39" name="Arc 1049"/>
                <p:cNvSpPr>
                  <a:spLocks/>
                </p:cNvSpPr>
                <p:nvPr/>
              </p:nvSpPr>
              <p:spPr bwMode="auto">
                <a:xfrm flipH="1" flipV="1">
                  <a:off x="2208" y="3744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5628" name="Group 1050"/>
            <p:cNvGrpSpPr>
              <a:grpSpLocks/>
            </p:cNvGrpSpPr>
            <p:nvPr/>
          </p:nvGrpSpPr>
          <p:grpSpPr bwMode="auto">
            <a:xfrm flipV="1">
              <a:off x="1191" y="1392"/>
              <a:ext cx="182" cy="192"/>
              <a:chOff x="1920" y="3552"/>
              <a:chExt cx="576" cy="432"/>
            </a:xfrm>
          </p:grpSpPr>
          <p:sp>
            <p:nvSpPr>
              <p:cNvPr id="25634" name="Arc 1051"/>
              <p:cNvSpPr>
                <a:spLocks/>
              </p:cNvSpPr>
              <p:nvPr/>
            </p:nvSpPr>
            <p:spPr bwMode="auto">
              <a:xfrm>
                <a:off x="1920" y="3552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35" name="Arc 1052"/>
              <p:cNvSpPr>
                <a:spLocks/>
              </p:cNvSpPr>
              <p:nvPr/>
            </p:nvSpPr>
            <p:spPr bwMode="auto">
              <a:xfrm flipH="1" flipV="1">
                <a:off x="2208" y="3744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629" name="Group 1053"/>
            <p:cNvGrpSpPr>
              <a:grpSpLocks/>
            </p:cNvGrpSpPr>
            <p:nvPr/>
          </p:nvGrpSpPr>
          <p:grpSpPr bwMode="auto">
            <a:xfrm>
              <a:off x="1008" y="1392"/>
              <a:ext cx="183" cy="192"/>
              <a:chOff x="1920" y="3552"/>
              <a:chExt cx="576" cy="432"/>
            </a:xfrm>
          </p:grpSpPr>
          <p:sp>
            <p:nvSpPr>
              <p:cNvPr id="25632" name="Arc 1054"/>
              <p:cNvSpPr>
                <a:spLocks/>
              </p:cNvSpPr>
              <p:nvPr/>
            </p:nvSpPr>
            <p:spPr bwMode="auto">
              <a:xfrm>
                <a:off x="1920" y="3552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33" name="Arc 1055"/>
              <p:cNvSpPr>
                <a:spLocks/>
              </p:cNvSpPr>
              <p:nvPr/>
            </p:nvSpPr>
            <p:spPr bwMode="auto">
              <a:xfrm flipH="1" flipV="1">
                <a:off x="2208" y="3744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5630" name="Arc 1056"/>
            <p:cNvSpPr>
              <a:spLocks/>
            </p:cNvSpPr>
            <p:nvPr/>
          </p:nvSpPr>
          <p:spPr bwMode="auto">
            <a:xfrm>
              <a:off x="2468" y="1392"/>
              <a:ext cx="64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31" name="Line 1057"/>
            <p:cNvSpPr>
              <a:spLocks noChangeShapeType="1"/>
            </p:cNvSpPr>
            <p:nvPr/>
          </p:nvSpPr>
          <p:spPr bwMode="auto">
            <a:xfrm>
              <a:off x="2532" y="1488"/>
              <a:ext cx="4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620" name="Text Box 1086"/>
          <p:cNvSpPr txBox="1">
            <a:spLocks noChangeArrowheads="1"/>
          </p:cNvSpPr>
          <p:nvPr/>
        </p:nvSpPr>
        <p:spPr bwMode="auto">
          <a:xfrm>
            <a:off x="457200" y="4033838"/>
            <a:ext cx="8382000" cy="244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In ERL</a:t>
            </a:r>
            <a:r>
              <a:rPr lang="en-US" baseline="-25000"/>
              <a:t>e</a:t>
            </a:r>
            <a:r>
              <a:rPr lang="en-US"/>
              <a:t>:          </a:t>
            </a:r>
            <a:r>
              <a:rPr lang="en-US" i="1">
                <a:solidFill>
                  <a:srgbClr val="000099"/>
                </a:solidFill>
              </a:rPr>
              <a:t>Q</a:t>
            </a:r>
            <a:r>
              <a:rPr lang="en-US" baseline="30000">
                <a:solidFill>
                  <a:srgbClr val="000099"/>
                </a:solidFill>
              </a:rPr>
              <a:t>2 </a:t>
            </a:r>
            <a:r>
              <a:rPr lang="en-US">
                <a:solidFill>
                  <a:srgbClr val="000099"/>
                </a:solidFill>
                <a:sym typeface="Symbol" pitchFamily="18" charset="2"/>
              </a:rPr>
              <a:t></a:t>
            </a:r>
            <a:r>
              <a:rPr lang="en-US">
                <a:solidFill>
                  <a:srgbClr val="000099"/>
                </a:solidFill>
              </a:rPr>
              <a:t> </a:t>
            </a:r>
            <a:r>
              <a:rPr lang="en-US">
                <a:solidFill>
                  <a:srgbClr val="000099"/>
                </a:solidFill>
                <a:cs typeface="Times New Roman" pitchFamily="18" charset="0"/>
              </a:rPr>
              <a:t>–</a:t>
            </a:r>
            <a:r>
              <a:rPr lang="en-US">
                <a:solidFill>
                  <a:srgbClr val="000099"/>
                </a:solidFill>
              </a:rPr>
              <a:t> </a:t>
            </a:r>
            <a:r>
              <a:rPr lang="en-US" i="1">
                <a:solidFill>
                  <a:srgbClr val="000099"/>
                </a:solidFill>
              </a:rPr>
              <a:t>q</a:t>
            </a:r>
            <a:r>
              <a:rPr lang="en-US" baseline="-25000">
                <a:solidFill>
                  <a:srgbClr val="000099"/>
                </a:solidFill>
                <a:sym typeface="Symbol" pitchFamily="18" charset="2"/>
              </a:rPr>
              <a:t></a:t>
            </a:r>
            <a:r>
              <a:rPr lang="en-US" i="1">
                <a:solidFill>
                  <a:srgbClr val="000099"/>
                </a:solidFill>
                <a:sym typeface="Symbol" pitchFamily="18" charset="2"/>
              </a:rPr>
              <a:t>q</a:t>
            </a:r>
            <a:r>
              <a:rPr lang="en-US" baseline="30000">
                <a:solidFill>
                  <a:srgbClr val="000099"/>
                </a:solidFill>
                <a:sym typeface="Symbol" pitchFamily="18" charset="2"/>
              </a:rPr>
              <a:t>  </a:t>
            </a:r>
            <a:r>
              <a:rPr lang="en-US">
                <a:solidFill>
                  <a:srgbClr val="000099"/>
                </a:solidFill>
                <a:sym typeface="Symbol" pitchFamily="18" charset="2"/>
              </a:rPr>
              <a:t>= </a:t>
            </a:r>
            <a:r>
              <a:rPr lang="en-US" b="1" i="1">
                <a:solidFill>
                  <a:srgbClr val="000099"/>
                </a:solidFill>
                <a:sym typeface="Symbol" pitchFamily="18" charset="2"/>
              </a:rPr>
              <a:t>q</a:t>
            </a:r>
            <a:r>
              <a:rPr lang="en-US" baseline="30000">
                <a:solidFill>
                  <a:srgbClr val="000099"/>
                </a:solidFill>
              </a:rPr>
              <a:t>2 </a:t>
            </a:r>
            <a:r>
              <a:rPr lang="en-US">
                <a:solidFill>
                  <a:srgbClr val="000099"/>
                </a:solidFill>
                <a:cs typeface="Times New Roman" pitchFamily="18" charset="0"/>
              </a:rPr>
              <a:t>–</a:t>
            </a:r>
            <a:r>
              <a:rPr lang="en-US" i="1">
                <a:solidFill>
                  <a:srgbClr val="000099"/>
                </a:solidFill>
                <a:sym typeface="Symbol" pitchFamily="18" charset="2"/>
              </a:rPr>
              <a:t> </a:t>
            </a:r>
            <a:r>
              <a:rPr lang="en-US" baseline="30000">
                <a:solidFill>
                  <a:srgbClr val="000099"/>
                </a:solidFill>
              </a:rPr>
              <a:t>2 </a:t>
            </a:r>
            <a:r>
              <a:rPr lang="en-US">
                <a:solidFill>
                  <a:srgbClr val="000099"/>
                </a:solidFill>
                <a:sym typeface="Symbol" pitchFamily="18" charset="2"/>
              </a:rPr>
              <a:t>= 4</a:t>
            </a:r>
            <a:r>
              <a:rPr lang="en-US" i="1">
                <a:solidFill>
                  <a:srgbClr val="000099"/>
                </a:solidFill>
                <a:sym typeface="Symbol" pitchFamily="18" charset="2"/>
              </a:rPr>
              <a:t>ee</a:t>
            </a:r>
            <a:r>
              <a:rPr lang="en-US">
                <a:solidFill>
                  <a:srgbClr val="000099"/>
                </a:solidFill>
                <a:cs typeface="Times New Roman" pitchFamily="18" charset="0"/>
                <a:sym typeface="Symbol" pitchFamily="18" charset="2"/>
              </a:rPr>
              <a:t>' sin</a:t>
            </a:r>
            <a:r>
              <a:rPr lang="en-US" baseline="30000">
                <a:solidFill>
                  <a:srgbClr val="000099"/>
                </a:solidFill>
              </a:rPr>
              <a:t>2</a:t>
            </a:r>
            <a:r>
              <a:rPr lang="en-US">
                <a:solidFill>
                  <a:srgbClr val="000099"/>
                </a:solidFill>
                <a:sym typeface="Symbol" pitchFamily="18" charset="2"/>
              </a:rPr>
              <a:t>/2</a:t>
            </a:r>
          </a:p>
          <a:p>
            <a:pPr>
              <a:spcBef>
                <a:spcPct val="50000"/>
              </a:spcBef>
            </a:pPr>
            <a:r>
              <a:rPr lang="en-US"/>
              <a:t>Known: e and A	+ Detect: e’ and p </a:t>
            </a:r>
            <a:r>
              <a:rPr lang="en-US">
                <a:sym typeface="Wingdings" pitchFamily="2" charset="2"/>
              </a:rPr>
              <a:t> Infer:</a:t>
            </a:r>
            <a:endParaRPr lang="en-US"/>
          </a:p>
          <a:p>
            <a:pPr>
              <a:spcBef>
                <a:spcPct val="50000"/>
              </a:spcBef>
            </a:pPr>
            <a:r>
              <a:rPr lang="en-US"/>
              <a:t>Missing momentum:</a:t>
            </a:r>
            <a:r>
              <a:rPr lang="en-US" b="1" i="1"/>
              <a:t>      </a:t>
            </a:r>
            <a:r>
              <a:rPr lang="en-US" b="1" i="1">
                <a:solidFill>
                  <a:srgbClr val="000099"/>
                </a:solidFill>
              </a:rPr>
              <a:t>p</a:t>
            </a:r>
            <a:r>
              <a:rPr lang="en-US" baseline="-25000">
                <a:solidFill>
                  <a:srgbClr val="000099"/>
                </a:solidFill>
              </a:rPr>
              <a:t>m </a:t>
            </a:r>
            <a:r>
              <a:rPr lang="en-US">
                <a:solidFill>
                  <a:srgbClr val="000099"/>
                </a:solidFill>
              </a:rPr>
              <a:t>= </a:t>
            </a:r>
            <a:r>
              <a:rPr lang="en-US" b="1" i="1">
                <a:solidFill>
                  <a:srgbClr val="000099"/>
                </a:solidFill>
              </a:rPr>
              <a:t>q</a:t>
            </a:r>
            <a:r>
              <a:rPr lang="en-US">
                <a:solidFill>
                  <a:srgbClr val="000099"/>
                </a:solidFill>
              </a:rPr>
              <a:t> </a:t>
            </a:r>
            <a:r>
              <a:rPr lang="en-US">
                <a:solidFill>
                  <a:srgbClr val="000099"/>
                </a:solidFill>
                <a:cs typeface="Times New Roman" pitchFamily="18" charset="0"/>
              </a:rPr>
              <a:t>–</a:t>
            </a:r>
            <a:r>
              <a:rPr lang="en-US">
                <a:solidFill>
                  <a:srgbClr val="000099"/>
                </a:solidFill>
              </a:rPr>
              <a:t> </a:t>
            </a:r>
            <a:r>
              <a:rPr lang="en-US" b="1" i="1">
                <a:solidFill>
                  <a:srgbClr val="000099"/>
                </a:solidFill>
              </a:rPr>
              <a:t>p  = p</a:t>
            </a:r>
            <a:r>
              <a:rPr lang="en-US" baseline="-25000">
                <a:solidFill>
                  <a:srgbClr val="000099"/>
                </a:solidFill>
              </a:rPr>
              <a:t>A</a:t>
            </a:r>
            <a:r>
              <a:rPr lang="en-US" baseline="-25000">
                <a:solidFill>
                  <a:srgbClr val="000099"/>
                </a:solidFill>
                <a:cs typeface="Times New Roman" pitchFamily="18" charset="0"/>
              </a:rPr>
              <a:t>–</a:t>
            </a:r>
            <a:r>
              <a:rPr lang="en-US" baseline="-25000">
                <a:solidFill>
                  <a:srgbClr val="000099"/>
                </a:solidFill>
              </a:rPr>
              <a:t>1</a:t>
            </a:r>
          </a:p>
          <a:p>
            <a:pPr>
              <a:spcBef>
                <a:spcPct val="50000"/>
              </a:spcBef>
            </a:pPr>
            <a:r>
              <a:rPr lang="en-US"/>
              <a:t>Missing mass:                </a:t>
            </a:r>
            <a:r>
              <a:rPr lang="en-US">
                <a:solidFill>
                  <a:srgbClr val="000099"/>
                </a:solidFill>
                <a:sym typeface="Symbol" pitchFamily="18" charset="2"/>
              </a:rPr>
              <a:t></a:t>
            </a:r>
            <a:r>
              <a:rPr lang="en-US" baseline="-25000">
                <a:solidFill>
                  <a:srgbClr val="000099"/>
                </a:solidFill>
                <a:sym typeface="Symbol" pitchFamily="18" charset="2"/>
              </a:rPr>
              <a:t>m </a:t>
            </a:r>
            <a:r>
              <a:rPr lang="en-US">
                <a:solidFill>
                  <a:srgbClr val="000099"/>
                </a:solidFill>
              </a:rPr>
              <a:t>= </a:t>
            </a:r>
            <a:r>
              <a:rPr lang="en-US" i="1">
                <a:solidFill>
                  <a:srgbClr val="000099"/>
                </a:solidFill>
                <a:sym typeface="Symbol" pitchFamily="18" charset="2"/>
              </a:rPr>
              <a:t> </a:t>
            </a:r>
            <a:r>
              <a:rPr lang="en-US">
                <a:solidFill>
                  <a:srgbClr val="000099"/>
                </a:solidFill>
                <a:cs typeface="Times New Roman" pitchFamily="18" charset="0"/>
              </a:rPr>
              <a:t>–</a:t>
            </a:r>
            <a:r>
              <a:rPr lang="en-US" i="1">
                <a:solidFill>
                  <a:srgbClr val="000099"/>
                </a:solidFill>
                <a:cs typeface="Times New Roman" pitchFamily="18" charset="0"/>
              </a:rPr>
              <a:t>T</a:t>
            </a:r>
            <a:r>
              <a:rPr lang="en-US" i="1" baseline="-25000">
                <a:solidFill>
                  <a:srgbClr val="000099"/>
                </a:solidFill>
                <a:cs typeface="Times New Roman" pitchFamily="18" charset="0"/>
              </a:rPr>
              <a:t>p </a:t>
            </a:r>
            <a:r>
              <a:rPr lang="en-US">
                <a:solidFill>
                  <a:srgbClr val="000099"/>
                </a:solidFill>
                <a:cs typeface="Times New Roman" pitchFamily="18" charset="0"/>
              </a:rPr>
              <a:t>– </a:t>
            </a:r>
            <a:r>
              <a:rPr lang="en-US" i="1">
                <a:solidFill>
                  <a:srgbClr val="000099"/>
                </a:solidFill>
              </a:rPr>
              <a:t>T</a:t>
            </a:r>
            <a:r>
              <a:rPr lang="en-US" baseline="-25000">
                <a:solidFill>
                  <a:srgbClr val="000099"/>
                </a:solidFill>
              </a:rPr>
              <a:t>A</a:t>
            </a:r>
            <a:r>
              <a:rPr lang="en-US" baseline="-25000">
                <a:solidFill>
                  <a:srgbClr val="000099"/>
                </a:solidFill>
                <a:cs typeface="Times New Roman" pitchFamily="18" charset="0"/>
              </a:rPr>
              <a:t>–</a:t>
            </a:r>
            <a:r>
              <a:rPr lang="en-US" baseline="-25000">
                <a:solidFill>
                  <a:srgbClr val="000099"/>
                </a:solidFill>
              </a:rPr>
              <a:t>1</a:t>
            </a:r>
          </a:p>
        </p:txBody>
      </p:sp>
      <p:sp>
        <p:nvSpPr>
          <p:cNvPr id="25621" name="Text Box 1087"/>
          <p:cNvSpPr txBox="1">
            <a:spLocks noChangeArrowheads="1"/>
          </p:cNvSpPr>
          <p:nvPr/>
        </p:nvSpPr>
        <p:spPr bwMode="auto">
          <a:xfrm>
            <a:off x="533400" y="1219200"/>
            <a:ext cx="1905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scattering plane</a:t>
            </a:r>
          </a:p>
        </p:txBody>
      </p:sp>
      <p:sp>
        <p:nvSpPr>
          <p:cNvPr id="25622" name="Text Box 1089"/>
          <p:cNvSpPr txBox="1">
            <a:spLocks noChangeArrowheads="1"/>
          </p:cNvSpPr>
          <p:nvPr/>
        </p:nvSpPr>
        <p:spPr bwMode="auto">
          <a:xfrm>
            <a:off x="685800" y="3124200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“out-of-plane” angle</a:t>
            </a:r>
          </a:p>
        </p:txBody>
      </p:sp>
      <p:sp>
        <p:nvSpPr>
          <p:cNvPr id="25623" name="Line 1090"/>
          <p:cNvSpPr>
            <a:spLocks noChangeShapeType="1"/>
          </p:cNvSpPr>
          <p:nvPr/>
        </p:nvSpPr>
        <p:spPr bwMode="auto">
          <a:xfrm flipV="1">
            <a:off x="3048000" y="3048000"/>
            <a:ext cx="1524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24" name="Text Box 1091"/>
          <p:cNvSpPr txBox="1">
            <a:spLocks noChangeArrowheads="1"/>
          </p:cNvSpPr>
          <p:nvPr/>
        </p:nvSpPr>
        <p:spPr bwMode="auto">
          <a:xfrm>
            <a:off x="7086600" y="1676400"/>
            <a:ext cx="1676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reaction plane</a:t>
            </a:r>
          </a:p>
        </p:txBody>
      </p:sp>
      <p:sp>
        <p:nvSpPr>
          <p:cNvPr id="25625" name="Rectangle 1092"/>
          <p:cNvSpPr>
            <a:spLocks noChangeArrowheads="1"/>
          </p:cNvSpPr>
          <p:nvPr/>
        </p:nvSpPr>
        <p:spPr bwMode="auto">
          <a:xfrm>
            <a:off x="2667000" y="304800"/>
            <a:ext cx="2438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n-US" sz="4000">
                <a:solidFill>
                  <a:srgbClr val="FF0000"/>
                </a:solidFill>
              </a:rPr>
              <a:t>A(e,e</a:t>
            </a:r>
            <a:r>
              <a:rPr lang="en-US" sz="4000">
                <a:solidFill>
                  <a:srgbClr val="FF0000"/>
                </a:solidFill>
                <a:cs typeface="Times New Roman" pitchFamily="18" charset="0"/>
              </a:rPr>
              <a:t>'</a:t>
            </a:r>
            <a:r>
              <a:rPr lang="en-US" sz="4000">
                <a:solidFill>
                  <a:srgbClr val="FF0000"/>
                </a:solidFill>
              </a:rPr>
              <a:t>p)B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305800" cy="7366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History - Proton Knock-out 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746125" y="1101725"/>
            <a:ext cx="18415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1600"/>
          </a:p>
        </p:txBody>
      </p:sp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584200"/>
            <a:ext cx="396240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38200"/>
            <a:ext cx="3352800" cy="7667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3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027238"/>
            <a:ext cx="4132263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2971800"/>
            <a:ext cx="3048000" cy="365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5" name="TextBox 8"/>
          <p:cNvSpPr txBox="1">
            <a:spLocks noChangeArrowheads="1"/>
          </p:cNvSpPr>
          <p:nvPr/>
        </p:nvSpPr>
        <p:spPr bwMode="auto">
          <a:xfrm>
            <a:off x="6172200" y="5029200"/>
            <a:ext cx="2209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33CC"/>
                </a:solidFill>
              </a:rPr>
              <a:t>Missing 20+% in the integral???</a:t>
            </a:r>
          </a:p>
        </p:txBody>
      </p:sp>
      <p:sp>
        <p:nvSpPr>
          <p:cNvPr id="26633" name="TextBox 8"/>
          <p:cNvSpPr txBox="1">
            <a:spLocks noChangeArrowheads="1"/>
          </p:cNvSpPr>
          <p:nvPr/>
        </p:nvSpPr>
        <p:spPr bwMode="auto">
          <a:xfrm>
            <a:off x="3124200" y="1792288"/>
            <a:ext cx="2209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0033CC"/>
                </a:solidFill>
              </a:rPr>
              <a:t>Visualizing the nuclear shell model</a:t>
            </a:r>
          </a:p>
        </p:txBody>
      </p:sp>
      <p:sp>
        <p:nvSpPr>
          <p:cNvPr id="26634" name="Text Box 4"/>
          <p:cNvSpPr txBox="1">
            <a:spLocks noChangeArrowheads="1"/>
          </p:cNvSpPr>
          <p:nvPr/>
        </p:nvSpPr>
        <p:spPr bwMode="auto">
          <a:xfrm>
            <a:off x="1435100" y="1143000"/>
            <a:ext cx="317500" cy="40005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Symbol" pitchFamily="18" charset="2"/>
              </a:rPr>
              <a:t>n</a:t>
            </a:r>
          </a:p>
        </p:txBody>
      </p:sp>
      <p:sp>
        <p:nvSpPr>
          <p:cNvPr id="26635" name="TextBox 8"/>
          <p:cNvSpPr txBox="1">
            <a:spLocks noChangeArrowheads="1"/>
          </p:cNvSpPr>
          <p:nvPr/>
        </p:nvSpPr>
        <p:spPr bwMode="auto">
          <a:xfrm>
            <a:off x="3733800" y="2667000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0033CC"/>
                </a:solidFill>
              </a:rPr>
              <a:t>in momentum</a:t>
            </a:r>
          </a:p>
        </p:txBody>
      </p:sp>
      <p:sp>
        <p:nvSpPr>
          <p:cNvPr id="26636" name="TextBox 8"/>
          <p:cNvSpPr txBox="1">
            <a:spLocks noChangeArrowheads="1"/>
          </p:cNvSpPr>
          <p:nvPr/>
        </p:nvSpPr>
        <p:spPr bwMode="auto">
          <a:xfrm>
            <a:off x="7543800" y="1295400"/>
            <a:ext cx="1219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0033CC"/>
                </a:solidFill>
              </a:rPr>
              <a:t>in binding</a:t>
            </a:r>
          </a:p>
        </p:txBody>
      </p:sp>
      <p:sp>
        <p:nvSpPr>
          <p:cNvPr id="26637" name="AutoShape 10"/>
          <p:cNvSpPr>
            <a:spLocks noChangeAspect="1" noChangeArrowheads="1"/>
          </p:cNvSpPr>
          <p:nvPr/>
        </p:nvSpPr>
        <p:spPr bwMode="auto">
          <a:xfrm>
            <a:off x="838200" y="838200"/>
            <a:ext cx="3352800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dis"/>
          <p:cNvPicPr>
            <a:picLocks noChangeAspect="1" noChangeArrowheads="1"/>
          </p:cNvPicPr>
          <p:nvPr/>
        </p:nvPicPr>
        <p:blipFill>
          <a:blip r:embed="rId3" cstate="print"/>
          <a:srcRect l="17059" r="13647" b="57278"/>
          <a:stretch>
            <a:fillRect/>
          </a:stretch>
        </p:blipFill>
        <p:spPr bwMode="auto">
          <a:xfrm>
            <a:off x="4773613" y="1066800"/>
            <a:ext cx="414178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Text Box 4"/>
          <p:cNvSpPr txBox="1">
            <a:spLocks noChangeArrowheads="1"/>
          </p:cNvSpPr>
          <p:nvPr/>
        </p:nvSpPr>
        <p:spPr bwMode="auto">
          <a:xfrm>
            <a:off x="1368425" y="0"/>
            <a:ext cx="65563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Deep Inelastic Scattering</a:t>
            </a:r>
          </a:p>
        </p:txBody>
      </p:sp>
      <p:cxnSp>
        <p:nvCxnSpPr>
          <p:cNvPr id="14" name="Straight Connector 13"/>
          <p:cNvCxnSpPr/>
          <p:nvPr/>
        </p:nvCxnSpPr>
        <p:spPr>
          <a:xfrm rot="5400000">
            <a:off x="-1219199" y="2132012"/>
            <a:ext cx="2743200" cy="3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2666207" y="2132806"/>
            <a:ext cx="2743200" cy="15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4038600" y="609600"/>
            <a:ext cx="434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2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4114800" y="3392488"/>
            <a:ext cx="4953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/>
              <a:t>In the limit of large Q</a:t>
            </a:r>
            <a:r>
              <a:rPr lang="en-US" sz="1800" baseline="30000"/>
              <a:t>2</a:t>
            </a:r>
            <a:r>
              <a:rPr lang="en-US" sz="1800"/>
              <a:t>, structure functions scale (</a:t>
            </a:r>
            <a:r>
              <a:rPr lang="en-US" sz="1800">
                <a:solidFill>
                  <a:srgbClr val="0000FF"/>
                </a:solidFill>
              </a:rPr>
              <a:t>with logarithmic corrections</a:t>
            </a:r>
            <a:r>
              <a:rPr lang="en-US" sz="1800"/>
              <a:t>)</a:t>
            </a:r>
            <a:endParaRPr lang="en-US" sz="1800" baseline="30000"/>
          </a:p>
        </p:txBody>
      </p:sp>
      <p:graphicFrame>
        <p:nvGraphicFramePr>
          <p:cNvPr id="139268" name="Object 4"/>
          <p:cNvGraphicFramePr>
            <a:graphicFrameLocks noChangeAspect="1"/>
          </p:cNvGraphicFramePr>
          <p:nvPr/>
        </p:nvGraphicFramePr>
        <p:xfrm>
          <a:off x="4383088" y="4114800"/>
          <a:ext cx="2587625" cy="936625"/>
        </p:xfrm>
        <a:graphic>
          <a:graphicData uri="http://schemas.openxmlformats.org/presentationml/2006/ole">
            <p:oleObj spid="_x0000_s4098" name="Equation" r:id="rId4" imgW="1333440" imgH="482400" progId="Equation.3">
              <p:embed/>
            </p:oleObj>
          </a:graphicData>
        </a:graphic>
      </p:graphicFrame>
      <p:graphicFrame>
        <p:nvGraphicFramePr>
          <p:cNvPr id="139269" name="Object 5"/>
          <p:cNvGraphicFramePr>
            <a:graphicFrameLocks noChangeAspect="1"/>
          </p:cNvGraphicFramePr>
          <p:nvPr/>
        </p:nvGraphicFramePr>
        <p:xfrm>
          <a:off x="7342188" y="4114800"/>
          <a:ext cx="1268412" cy="890588"/>
        </p:xfrm>
        <a:graphic>
          <a:graphicData uri="http://schemas.openxmlformats.org/presentationml/2006/ole">
            <p:oleObj spid="_x0000_s4099" name="Equation" r:id="rId5" imgW="596880" imgH="419040" progId="Equation.3">
              <p:embed/>
            </p:oleObj>
          </a:graphicData>
        </a:graphic>
      </p:graphicFrame>
      <p:grpSp>
        <p:nvGrpSpPr>
          <p:cNvPr id="4107" name="Group 18"/>
          <p:cNvGrpSpPr>
            <a:grpSpLocks/>
          </p:cNvGrpSpPr>
          <p:nvPr/>
        </p:nvGrpSpPr>
        <p:grpSpPr bwMode="auto">
          <a:xfrm>
            <a:off x="341313" y="838200"/>
            <a:ext cx="3621087" cy="2438400"/>
            <a:chOff x="341031" y="838200"/>
            <a:chExt cx="3621369" cy="2438400"/>
          </a:xfrm>
        </p:grpSpPr>
        <p:pic>
          <p:nvPicPr>
            <p:cNvPr id="4114" name="Picture 4" descr="dis_kine"/>
            <p:cNvPicPr>
              <a:picLocks noChangeAspect="1" noChangeArrowheads="1"/>
            </p:cNvPicPr>
            <p:nvPr/>
          </p:nvPicPr>
          <p:blipFill>
            <a:blip r:embed="rId6" cstate="print"/>
            <a:srcRect r="12839"/>
            <a:stretch>
              <a:fillRect/>
            </a:stretch>
          </p:blipFill>
          <p:spPr bwMode="auto">
            <a:xfrm>
              <a:off x="341031" y="838200"/>
              <a:ext cx="3621369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Rectangle 17"/>
            <p:cNvSpPr/>
            <p:nvPr/>
          </p:nvSpPr>
          <p:spPr>
            <a:xfrm>
              <a:off x="3428958" y="1143000"/>
              <a:ext cx="533442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4252913" y="1778000"/>
            <a:ext cx="395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=</a:t>
            </a:r>
          </a:p>
        </p:txBody>
      </p:sp>
      <p:pic>
        <p:nvPicPr>
          <p:cNvPr id="4109" name="Picture 5" descr="dis"/>
          <p:cNvPicPr>
            <a:picLocks noChangeAspect="1" noChangeArrowheads="1"/>
          </p:cNvPicPr>
          <p:nvPr/>
        </p:nvPicPr>
        <p:blipFill>
          <a:blip r:embed="rId3" cstate="print"/>
          <a:srcRect l="26247" t="57800" r="24409" b="32149"/>
          <a:stretch>
            <a:fillRect/>
          </a:stretch>
        </p:blipFill>
        <p:spPr bwMode="auto">
          <a:xfrm>
            <a:off x="304800" y="3810000"/>
            <a:ext cx="3581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9"/>
          <p:cNvSpPr txBox="1">
            <a:spLocks noChangeArrowheads="1"/>
          </p:cNvSpPr>
          <p:nvPr/>
        </p:nvSpPr>
        <p:spPr bwMode="auto">
          <a:xfrm>
            <a:off x="152400" y="5221288"/>
            <a:ext cx="5562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i="1"/>
              <a:t>F</a:t>
            </a:r>
            <a:r>
              <a:rPr lang="en-US" sz="1800" i="1" baseline="-25000"/>
              <a:t>2</a:t>
            </a:r>
            <a:r>
              <a:rPr lang="en-US" sz="1800"/>
              <a:t> interpreted in the </a:t>
            </a:r>
            <a:r>
              <a:rPr lang="en-US" sz="1800" b="1">
                <a:solidFill>
                  <a:srgbClr val="FF0000"/>
                </a:solidFill>
              </a:rPr>
              <a:t>quark-parton model </a:t>
            </a:r>
            <a:r>
              <a:rPr lang="en-US" sz="1800"/>
              <a:t>as the charge-weighted sum over quark distributions: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81000" y="5943600"/>
            <a:ext cx="434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solidFill>
                  <a:srgbClr val="FF0000"/>
                </a:solidFill>
              </a:rPr>
              <a:t>Empirically</a:t>
            </a:r>
            <a:r>
              <a:rPr lang="en-US" sz="2000"/>
              <a:t>, DIS region is where </a:t>
            </a:r>
            <a:r>
              <a:rPr lang="en-US" sz="2000">
                <a:solidFill>
                  <a:srgbClr val="0000FF"/>
                </a:solidFill>
              </a:rPr>
              <a:t>logarithmic scaling </a:t>
            </a:r>
            <a:r>
              <a:rPr lang="en-US" sz="2000"/>
              <a:t>is observed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046663" y="6096000"/>
            <a:ext cx="3716337" cy="4619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Q</a:t>
            </a:r>
            <a:r>
              <a:rPr lang="en-US" baseline="30000"/>
              <a:t>2</a:t>
            </a:r>
            <a:r>
              <a:rPr lang="en-US"/>
              <a:t> &gt; 1 GeV</a:t>
            </a:r>
            <a:r>
              <a:rPr lang="en-US" baseline="30000"/>
              <a:t>2</a:t>
            </a:r>
            <a:r>
              <a:rPr lang="en-US"/>
              <a:t>, W</a:t>
            </a:r>
            <a:r>
              <a:rPr lang="en-US" baseline="30000"/>
              <a:t>2</a:t>
            </a:r>
            <a:r>
              <a:rPr lang="en-US"/>
              <a:t> &gt; 4 GeV</a:t>
            </a:r>
            <a:r>
              <a:rPr lang="en-US" baseline="30000"/>
              <a:t>2</a:t>
            </a:r>
          </a:p>
        </p:txBody>
      </p:sp>
      <p:graphicFrame>
        <p:nvGraphicFramePr>
          <p:cNvPr id="140294" name="Object 6"/>
          <p:cNvGraphicFramePr>
            <a:graphicFrameLocks noChangeAspect="1"/>
          </p:cNvGraphicFramePr>
          <p:nvPr/>
        </p:nvGraphicFramePr>
        <p:xfrm>
          <a:off x="5881688" y="5268913"/>
          <a:ext cx="2638425" cy="750887"/>
        </p:xfrm>
        <a:graphic>
          <a:graphicData uri="http://schemas.openxmlformats.org/presentationml/2006/ole">
            <p:oleObj spid="_x0000_s4100" name="Equation" r:id="rId7" imgW="1206360" imgH="342720" progId="Equation.3">
              <p:embed/>
            </p:oleObj>
          </a:graphicData>
        </a:graphic>
      </p:graphicFrame>
      <p:sp>
        <p:nvSpPr>
          <p:cNvPr id="4113" name="Text Box 8"/>
          <p:cNvSpPr txBox="1">
            <a:spLocks noChangeArrowheads="1"/>
          </p:cNvSpPr>
          <p:nvPr/>
        </p:nvSpPr>
        <p:spPr bwMode="auto">
          <a:xfrm>
            <a:off x="17463" y="4419600"/>
            <a:ext cx="41735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(Infinite</a:t>
            </a:r>
            <a:r>
              <a:rPr lang="en-US">
                <a:solidFill>
                  <a:srgbClr val="FF0000"/>
                </a:solidFill>
                <a:sym typeface="Symbol" pitchFamily="18" charset="2"/>
              </a:rPr>
              <a:t> Momentum</a:t>
            </a:r>
            <a:r>
              <a:rPr lang="en-US">
                <a:solidFill>
                  <a:srgbClr val="FF0000"/>
                </a:solidFill>
              </a:rPr>
              <a:t> Frame</a:t>
            </a:r>
            <a:r>
              <a:rPr lang="en-GB">
                <a:solidFill>
                  <a:srgbClr val="FF0000"/>
                </a:solidFill>
              </a:rPr>
              <a:t>)</a:t>
            </a:r>
            <a:endParaRPr 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0" grpId="0"/>
      <p:bldP spid="23" grpId="0"/>
      <p:bldP spid="24" grpId="0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FF0000"/>
                </a:solidFill>
                <a:latin typeface="Comic Sans MS" pitchFamily="66" charset="0"/>
              </a:rPr>
              <a:t>Parton Distribution Functions (PDFs)</a:t>
            </a:r>
          </a:p>
        </p:txBody>
      </p:sp>
      <p:sp>
        <p:nvSpPr>
          <p:cNvPr id="27651" name="AutoShape 2"/>
          <p:cNvSpPr>
            <a:spLocks noChangeAspect="1" noChangeArrowheads="1" noTextEdit="1"/>
          </p:cNvSpPr>
          <p:nvPr/>
        </p:nvSpPr>
        <p:spPr bwMode="auto">
          <a:xfrm>
            <a:off x="1008063" y="1349375"/>
            <a:ext cx="8440737" cy="413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2" name="Rectangle 7"/>
          <p:cNvSpPr>
            <a:spLocks noChangeArrowheads="1"/>
          </p:cNvSpPr>
          <p:nvPr/>
        </p:nvSpPr>
        <p:spPr bwMode="auto">
          <a:xfrm>
            <a:off x="76200" y="620713"/>
            <a:ext cx="9067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sym typeface="SymbolPS"/>
              </a:rPr>
              <a:t>PDF</a:t>
            </a:r>
            <a:r>
              <a:rPr lang="en-US" sz="1800">
                <a:solidFill>
                  <a:srgbClr val="000000"/>
                </a:solidFill>
                <a:sym typeface="SymbolPS"/>
              </a:rPr>
              <a:t> q(x):  probability that a quark (or gluon) has fraction x of proton’s momentum</a:t>
            </a:r>
          </a:p>
        </p:txBody>
      </p:sp>
      <p:sp>
        <p:nvSpPr>
          <p:cNvPr id="27653" name="AutoShape 2"/>
          <p:cNvSpPr>
            <a:spLocks noChangeAspect="1" noChangeArrowheads="1" noTextEdit="1"/>
          </p:cNvSpPr>
          <p:nvPr/>
        </p:nvSpPr>
        <p:spPr bwMode="auto">
          <a:xfrm>
            <a:off x="-1828800" y="1806575"/>
            <a:ext cx="8440738" cy="413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7654" name="Group 24"/>
          <p:cNvGrpSpPr>
            <a:grpSpLocks/>
          </p:cNvGrpSpPr>
          <p:nvPr/>
        </p:nvGrpSpPr>
        <p:grpSpPr bwMode="auto">
          <a:xfrm>
            <a:off x="914400" y="1143000"/>
            <a:ext cx="7391400" cy="3581400"/>
            <a:chOff x="152400" y="1143000"/>
            <a:chExt cx="7391400" cy="3581400"/>
          </a:xfrm>
        </p:grpSpPr>
        <p:pic>
          <p:nvPicPr>
            <p:cNvPr id="27657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r="28094" b="15532"/>
            <a:stretch>
              <a:fillRect/>
            </a:stretch>
          </p:blipFill>
          <p:spPr bwMode="auto">
            <a:xfrm>
              <a:off x="779462" y="1143000"/>
              <a:ext cx="6078538" cy="3505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7658" name="Group 15"/>
            <p:cNvGrpSpPr>
              <a:grpSpLocks/>
            </p:cNvGrpSpPr>
            <p:nvPr/>
          </p:nvGrpSpPr>
          <p:grpSpPr bwMode="auto">
            <a:xfrm>
              <a:off x="152400" y="1295400"/>
              <a:ext cx="1371600" cy="1371600"/>
              <a:chOff x="0" y="1295400"/>
              <a:chExt cx="1371600" cy="1371600"/>
            </a:xfrm>
          </p:grpSpPr>
          <p:sp>
            <p:nvSpPr>
              <p:cNvPr id="27664" name="Oval 8"/>
              <p:cNvSpPr>
                <a:spLocks noChangeArrowheads="1"/>
              </p:cNvSpPr>
              <p:nvPr/>
            </p:nvSpPr>
            <p:spPr bwMode="auto">
              <a:xfrm>
                <a:off x="0" y="1295400"/>
                <a:ext cx="1371600" cy="1371600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/>
              </a:gradFill>
              <a:ln w="28575" algn="ctr">
                <a:noFill/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665" name="Oval 9"/>
              <p:cNvSpPr>
                <a:spLocks noChangeArrowheads="1"/>
              </p:cNvSpPr>
              <p:nvPr/>
            </p:nvSpPr>
            <p:spPr bwMode="auto">
              <a:xfrm>
                <a:off x="701040" y="1676400"/>
                <a:ext cx="137160" cy="137160"/>
              </a:xfrm>
              <a:prstGeom prst="ellipse">
                <a:avLst/>
              </a:prstGeom>
              <a:solidFill>
                <a:srgbClr val="FF0000"/>
              </a:solidFill>
              <a:ln w="28575" algn="ctr">
                <a:noFill/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666" name="Oval 10"/>
              <p:cNvSpPr>
                <a:spLocks noChangeArrowheads="1"/>
              </p:cNvSpPr>
              <p:nvPr/>
            </p:nvSpPr>
            <p:spPr bwMode="auto">
              <a:xfrm>
                <a:off x="228600" y="1905000"/>
                <a:ext cx="137160" cy="137160"/>
              </a:xfrm>
              <a:prstGeom prst="ellipse">
                <a:avLst/>
              </a:prstGeom>
              <a:solidFill>
                <a:srgbClr val="009900"/>
              </a:solidFill>
              <a:ln w="28575" algn="ctr">
                <a:noFill/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667" name="Oval 11"/>
              <p:cNvSpPr>
                <a:spLocks noChangeArrowheads="1"/>
              </p:cNvSpPr>
              <p:nvPr/>
            </p:nvSpPr>
            <p:spPr bwMode="auto">
              <a:xfrm>
                <a:off x="762000" y="2133600"/>
                <a:ext cx="137160" cy="137160"/>
              </a:xfrm>
              <a:prstGeom prst="ellipse">
                <a:avLst/>
              </a:prstGeom>
              <a:solidFill>
                <a:srgbClr val="003399"/>
              </a:solidFill>
              <a:ln w="28575" algn="ctr">
                <a:noFill/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 sz="180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27659" name="Straight Connector 17"/>
            <p:cNvCxnSpPr>
              <a:cxnSpLocks noChangeShapeType="1"/>
            </p:cNvCxnSpPr>
            <p:nvPr/>
          </p:nvCxnSpPr>
          <p:spPr bwMode="auto">
            <a:xfrm rot="5400000">
              <a:off x="1333500" y="3314700"/>
              <a:ext cx="1600200" cy="0"/>
            </a:xfrm>
            <a:prstGeom prst="line">
              <a:avLst/>
            </a:prstGeom>
            <a:noFill/>
            <a:ln w="50800" algn="ctr">
              <a:solidFill>
                <a:srgbClr val="CC0066"/>
              </a:solidFill>
              <a:round/>
              <a:headEnd/>
              <a:tailEnd/>
            </a:ln>
          </p:spPr>
        </p:cxnSp>
        <p:cxnSp>
          <p:nvCxnSpPr>
            <p:cNvPr id="27660" name="Straight Connector 20"/>
            <p:cNvCxnSpPr>
              <a:cxnSpLocks noChangeShapeType="1"/>
              <a:stCxn id="27664" idx="5"/>
            </p:cNvCxnSpPr>
            <p:nvPr/>
          </p:nvCxnSpPr>
          <p:spPr bwMode="auto">
            <a:xfrm rot="16200000" flipH="1">
              <a:off x="1551734" y="2237534"/>
              <a:ext cx="353266" cy="810466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7661" name="Straight Connector 22"/>
            <p:cNvCxnSpPr>
              <a:cxnSpLocks noChangeShapeType="1"/>
            </p:cNvCxnSpPr>
            <p:nvPr/>
          </p:nvCxnSpPr>
          <p:spPr bwMode="auto">
            <a:xfrm rot="5400000">
              <a:off x="2057400" y="2819400"/>
              <a:ext cx="762000" cy="30480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7662" name="Oval 19"/>
            <p:cNvSpPr>
              <a:spLocks noChangeArrowheads="1"/>
            </p:cNvSpPr>
            <p:nvPr/>
          </p:nvSpPr>
          <p:spPr bwMode="auto">
            <a:xfrm>
              <a:off x="6324600" y="1219200"/>
              <a:ext cx="1219200" cy="1600200"/>
            </a:xfrm>
            <a:prstGeom prst="ellipse">
              <a:avLst/>
            </a:prstGeom>
            <a:solidFill>
              <a:schemeClr val="bg1"/>
            </a:solidFill>
            <a:ln w="28575" algn="ctr">
              <a:noFill/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27663" name="Rectangle 21"/>
            <p:cNvSpPr>
              <a:spLocks noChangeArrowheads="1"/>
            </p:cNvSpPr>
            <p:nvPr/>
          </p:nvSpPr>
          <p:spPr bwMode="auto">
            <a:xfrm>
              <a:off x="5715000" y="2362200"/>
              <a:ext cx="1524000" cy="2362200"/>
            </a:xfrm>
            <a:prstGeom prst="rect">
              <a:avLst/>
            </a:prstGeom>
            <a:solidFill>
              <a:schemeClr val="bg1"/>
            </a:solidFill>
            <a:ln w="28575" algn="ctr">
              <a:noFill/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 sz="1800">
                <a:solidFill>
                  <a:srgbClr val="000000"/>
                </a:solidFill>
              </a:endParaRPr>
            </a:p>
          </p:txBody>
        </p:sp>
      </p:grpSp>
      <p:pic>
        <p:nvPicPr>
          <p:cNvPr id="27655" name="Picture 58" descr="gzero_animation_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1988" y="4800600"/>
            <a:ext cx="160020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TextBox 26"/>
          <p:cNvSpPr txBox="1">
            <a:spLocks noChangeArrowheads="1"/>
          </p:cNvSpPr>
          <p:nvPr/>
        </p:nvSpPr>
        <p:spPr bwMode="auto">
          <a:xfrm>
            <a:off x="6172200" y="5345113"/>
            <a:ext cx="2854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C00000"/>
                </a:solidFill>
              </a:rPr>
              <a:t>proton: </a:t>
            </a:r>
            <a:r>
              <a:rPr lang="en-US" sz="1800" b="1">
                <a:solidFill>
                  <a:srgbClr val="000000"/>
                </a:solidFill>
              </a:rPr>
              <a:t>uud </a:t>
            </a:r>
            <a:r>
              <a:rPr lang="en-US" sz="1800">
                <a:solidFill>
                  <a:srgbClr val="C00000"/>
                </a:solidFill>
              </a:rPr>
              <a:t>+ </a:t>
            </a:r>
            <a:r>
              <a:rPr lang="en-US" sz="1800">
                <a:solidFill>
                  <a:srgbClr val="000000"/>
                </a:solidFill>
              </a:rPr>
              <a:t>uū </a:t>
            </a:r>
            <a:r>
              <a:rPr lang="en-US" sz="1800">
                <a:solidFill>
                  <a:srgbClr val="C00000"/>
                </a:solidFill>
              </a:rPr>
              <a:t>+ </a:t>
            </a:r>
            <a:r>
              <a:rPr lang="en-US" sz="1800">
                <a:solidFill>
                  <a:srgbClr val="000000"/>
                </a:solidFill>
              </a:rPr>
              <a:t>d</a:t>
            </a:r>
            <a:r>
              <a:rPr lang="vi-VN" sz="1800">
                <a:solidFill>
                  <a:srgbClr val="000000"/>
                </a:solidFill>
              </a:rPr>
              <a:t>đ</a:t>
            </a:r>
            <a:r>
              <a:rPr lang="en-US" sz="1800">
                <a:solidFill>
                  <a:srgbClr val="000000"/>
                </a:solidFill>
              </a:rPr>
              <a:t> </a:t>
            </a:r>
            <a:r>
              <a:rPr lang="en-US" sz="1800">
                <a:solidFill>
                  <a:srgbClr val="C00000"/>
                </a:solidFill>
              </a:rPr>
              <a:t>+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9" descr="quarkAnimation3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5687" y="1970088"/>
            <a:ext cx="4532313" cy="318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026"/>
          <p:cNvSpPr txBox="1">
            <a:spLocks noChangeArrowheads="1"/>
          </p:cNvSpPr>
          <p:nvPr/>
        </p:nvSpPr>
        <p:spPr>
          <a:xfrm>
            <a:off x="0" y="80963"/>
            <a:ext cx="9144000" cy="566737"/>
          </a:xfrm>
          <a:prstGeom prst="rect">
            <a:avLst/>
          </a:prstGeom>
        </p:spPr>
        <p:txBody>
          <a:bodyPr lIns="90360" tIns="44280" rIns="90360" bIns="44280"/>
          <a:lstStyle/>
          <a:p>
            <a:pPr algn="ctr" defTabSz="457200" eaLnBrk="0" hangingPunct="0">
              <a:lnSpc>
                <a:spcPct val="95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3600" b="1" kern="0" dirty="0">
                <a:solidFill>
                  <a:srgbClr val="FF0000"/>
                </a:solidFill>
              </a:rPr>
              <a:t>The Structure of the Proton </a:t>
            </a:r>
            <a:endParaRPr lang="en-GB" sz="3600" b="1" kern="0" dirty="0">
              <a:solidFill>
                <a:srgbClr val="FF0000"/>
              </a:solidFill>
            </a:endParaRPr>
          </a:p>
        </p:txBody>
      </p:sp>
      <p:sp>
        <p:nvSpPr>
          <p:cNvPr id="25604" name="TextBox 3"/>
          <p:cNvSpPr txBox="1">
            <a:spLocks noChangeArrowheads="1"/>
          </p:cNvSpPr>
          <p:nvPr/>
        </p:nvSpPr>
        <p:spPr bwMode="auto">
          <a:xfrm>
            <a:off x="160338" y="762000"/>
            <a:ext cx="8907462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Naïve Quark Model:	proton = </a:t>
            </a:r>
            <a:r>
              <a:rPr lang="en-US" dirty="0" err="1">
                <a:solidFill>
                  <a:srgbClr val="000000"/>
                </a:solidFill>
              </a:rPr>
              <a:t>uud</a:t>
            </a:r>
            <a:r>
              <a:rPr lang="en-US" dirty="0">
                <a:solidFill>
                  <a:srgbClr val="000000"/>
                </a:solidFill>
              </a:rPr>
              <a:t> (valence quarks)</a:t>
            </a:r>
          </a:p>
          <a:p>
            <a:r>
              <a:rPr lang="en-US" dirty="0">
                <a:solidFill>
                  <a:srgbClr val="000000"/>
                </a:solidFill>
              </a:rPr>
              <a:t>QCD:				proton = </a:t>
            </a:r>
            <a:r>
              <a:rPr lang="en-US" dirty="0" err="1">
                <a:solidFill>
                  <a:srgbClr val="000000"/>
                </a:solidFill>
              </a:rPr>
              <a:t>uud</a:t>
            </a:r>
            <a:r>
              <a:rPr lang="en-US" dirty="0">
                <a:solidFill>
                  <a:srgbClr val="000000"/>
                </a:solidFill>
              </a:rPr>
              <a:t> + </a:t>
            </a:r>
            <a:r>
              <a:rPr lang="en-US" dirty="0" err="1">
                <a:solidFill>
                  <a:srgbClr val="000000"/>
                </a:solidFill>
              </a:rPr>
              <a:t>uu</a:t>
            </a:r>
            <a:r>
              <a:rPr lang="en-US" dirty="0">
                <a:solidFill>
                  <a:srgbClr val="000000"/>
                </a:solidFill>
              </a:rPr>
              <a:t> + </a:t>
            </a:r>
            <a:r>
              <a:rPr lang="en-US" dirty="0" err="1">
                <a:solidFill>
                  <a:srgbClr val="000000"/>
                </a:solidFill>
              </a:rPr>
              <a:t>dd</a:t>
            </a:r>
            <a:r>
              <a:rPr lang="en-US" dirty="0">
                <a:solidFill>
                  <a:srgbClr val="000000"/>
                </a:solidFill>
              </a:rPr>
              <a:t> + </a:t>
            </a:r>
            <a:r>
              <a:rPr lang="en-US" dirty="0" err="1">
                <a:solidFill>
                  <a:srgbClr val="000000"/>
                </a:solidFill>
              </a:rPr>
              <a:t>ss</a:t>
            </a:r>
            <a:r>
              <a:rPr lang="en-US" dirty="0">
                <a:solidFill>
                  <a:srgbClr val="000000"/>
                </a:solidFill>
              </a:rPr>
              <a:t> + …</a:t>
            </a:r>
          </a:p>
          <a:p>
            <a:r>
              <a:rPr lang="en-US" dirty="0">
                <a:solidFill>
                  <a:srgbClr val="000000"/>
                </a:solidFill>
              </a:rPr>
              <a:t>		The proton sea has a non-trivial structure: u ≠ d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6172200" y="1223963"/>
            <a:ext cx="152400" cy="15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858000" y="1219200"/>
            <a:ext cx="1524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467600" y="1239838"/>
            <a:ext cx="152400" cy="15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229600" y="1584325"/>
            <a:ext cx="1524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686800" y="1579563"/>
            <a:ext cx="152400" cy="15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0" name="TextBox 9"/>
          <p:cNvSpPr txBox="1">
            <a:spLocks noChangeArrowheads="1"/>
          </p:cNvSpPr>
          <p:nvPr/>
        </p:nvSpPr>
        <p:spPr bwMode="auto">
          <a:xfrm>
            <a:off x="304800" y="5257800"/>
            <a:ext cx="85105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The proton is </a:t>
            </a:r>
            <a:r>
              <a:rPr lang="en-US" sz="1800" b="1" u="sng" dirty="0">
                <a:solidFill>
                  <a:srgbClr val="0000FF"/>
                </a:solidFill>
              </a:rPr>
              <a:t>far more</a:t>
            </a:r>
            <a:r>
              <a:rPr lang="en-US" sz="1800" b="1" dirty="0">
                <a:solidFill>
                  <a:srgbClr val="0000FF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than just its up + up + down (valence) quark structure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" y="5791200"/>
            <a:ext cx="7848600" cy="9233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000000"/>
                </a:solidFill>
              </a:rPr>
              <a:t>Nuclear physicists are trying to answer how basic properties like </a:t>
            </a:r>
            <a:r>
              <a:rPr lang="en-US" sz="1800" dirty="0">
                <a:solidFill>
                  <a:srgbClr val="0000FF"/>
                </a:solidFill>
              </a:rPr>
              <a:t>mass, shape, and spin </a:t>
            </a:r>
            <a:r>
              <a:rPr lang="en-US" sz="1800" dirty="0">
                <a:solidFill>
                  <a:srgbClr val="000000"/>
                </a:solidFill>
              </a:rPr>
              <a:t>come about from the flood of gluons, quark/anti-quark</a:t>
            </a:r>
          </a:p>
          <a:p>
            <a:pPr>
              <a:defRPr/>
            </a:pPr>
            <a:r>
              <a:rPr lang="en-US" sz="1800" dirty="0">
                <a:solidFill>
                  <a:srgbClr val="000000"/>
                </a:solidFill>
              </a:rPr>
              <a:t>pairs, and a few ever-present quarks.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1103313" y="2403475"/>
            <a:ext cx="163512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endParaRPr lang="en-US" b="1">
              <a:solidFill>
                <a:schemeClr val="tx2"/>
              </a:solidFill>
            </a:endParaRPr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211138" y="5768975"/>
            <a:ext cx="2540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 i="1">
                <a:solidFill>
                  <a:srgbClr val="FF7517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693738" y="339725"/>
            <a:ext cx="2606675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>
                <a:solidFill>
                  <a:schemeClr val="tx2"/>
                </a:solidFill>
              </a:rPr>
              <a:t>The QCD Lagrangian and Nuclear “</a:t>
            </a:r>
            <a:r>
              <a:rPr lang="en-US">
                <a:solidFill>
                  <a:srgbClr val="FF0000"/>
                </a:solidFill>
              </a:rPr>
              <a:t>Medium Modifications</a:t>
            </a:r>
            <a:r>
              <a:rPr lang="en-US">
                <a:solidFill>
                  <a:schemeClr val="tx2"/>
                </a:solidFill>
              </a:rPr>
              <a:t>”</a:t>
            </a:r>
          </a:p>
        </p:txBody>
      </p:sp>
      <p:sp>
        <p:nvSpPr>
          <p:cNvPr id="219141" name="Text Box 5"/>
          <p:cNvSpPr txBox="1">
            <a:spLocks noChangeArrowheads="1"/>
          </p:cNvSpPr>
          <p:nvPr/>
        </p:nvSpPr>
        <p:spPr bwMode="auto">
          <a:xfrm>
            <a:off x="1192213" y="6519863"/>
            <a:ext cx="23796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Leinweber, Signal et al.</a:t>
            </a:r>
          </a:p>
        </p:txBody>
      </p:sp>
      <p:pic>
        <p:nvPicPr>
          <p:cNvPr id="219142" name="Picture 6" descr="VacuumRespAction16t32_Yshape8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43200"/>
            <a:ext cx="5021263" cy="376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Text Box 7"/>
          <p:cNvSpPr txBox="1">
            <a:spLocks noChangeArrowheads="1"/>
          </p:cNvSpPr>
          <p:nvPr/>
        </p:nvSpPr>
        <p:spPr bwMode="auto">
          <a:xfrm>
            <a:off x="4803775" y="882650"/>
            <a:ext cx="13065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/>
              <a:t>The QCD </a:t>
            </a:r>
          </a:p>
          <a:p>
            <a:pPr algn="ctr"/>
            <a:r>
              <a:rPr lang="en-US" sz="1800" b="1"/>
              <a:t>vacuum</a:t>
            </a:r>
          </a:p>
        </p:txBody>
      </p:sp>
      <p:pic>
        <p:nvPicPr>
          <p:cNvPr id="219144" name="Picture 8" descr="ActionAPE5LQanimXs30small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2500" y="3048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Text Box 9"/>
          <p:cNvSpPr txBox="1">
            <a:spLocks noChangeArrowheads="1"/>
          </p:cNvSpPr>
          <p:nvPr/>
        </p:nvSpPr>
        <p:spPr bwMode="auto">
          <a:xfrm>
            <a:off x="5461000" y="2159000"/>
            <a:ext cx="3683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/>
              <a:t>Long-distance gluonic fluctuations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257800" y="3030538"/>
            <a:ext cx="3124200" cy="1477962"/>
            <a:chOff x="3211" y="2970"/>
            <a:chExt cx="1684" cy="931"/>
          </a:xfrm>
        </p:grpSpPr>
        <p:sp>
          <p:nvSpPr>
            <p:cNvPr id="5134" name="Text Box 11"/>
            <p:cNvSpPr txBox="1">
              <a:spLocks noChangeArrowheads="1"/>
            </p:cNvSpPr>
            <p:nvPr/>
          </p:nvSpPr>
          <p:spPr bwMode="auto">
            <a:xfrm>
              <a:off x="3211" y="2970"/>
              <a:ext cx="1684" cy="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/>
                <a:t>Lattice calculation demonstrates </a:t>
              </a:r>
              <a:r>
                <a:rPr lang="en-US" sz="1800" i="1">
                  <a:solidFill>
                    <a:srgbClr val="0033CC"/>
                  </a:solidFill>
                </a:rPr>
                <a:t>reduction of chiral condensate</a:t>
              </a:r>
              <a:r>
                <a:rPr lang="en-US" sz="1800"/>
                <a:t>         of QCD vacuum in presence of hadronic matter</a:t>
              </a:r>
            </a:p>
          </p:txBody>
        </p:sp>
        <p:graphicFrame>
          <p:nvGraphicFramePr>
            <p:cNvPr id="5122" name="Object 12"/>
            <p:cNvGraphicFramePr>
              <a:graphicFrameLocks noChangeAspect="1"/>
            </p:cNvGraphicFramePr>
            <p:nvPr/>
          </p:nvGraphicFramePr>
          <p:xfrm>
            <a:off x="4279" y="3312"/>
            <a:ext cx="282" cy="260"/>
          </p:xfrm>
          <a:graphic>
            <a:graphicData uri="http://schemas.openxmlformats.org/presentationml/2006/ole">
              <p:oleObj spid="_x0000_s5122" name="Equation" r:id="rId5" imgW="330120" imgH="304560" progId="Equation.3">
                <p:embed/>
              </p:oleObj>
            </a:graphicData>
          </a:graphic>
        </p:graphicFrame>
      </p:grpSp>
      <p:pic>
        <p:nvPicPr>
          <p:cNvPr id="219149" name="Picture 13" descr="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29325" y="3048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9150" name="Text Box 14"/>
          <p:cNvSpPr txBox="1">
            <a:spLocks noChangeArrowheads="1"/>
          </p:cNvSpPr>
          <p:nvPr/>
        </p:nvSpPr>
        <p:spPr bwMode="auto">
          <a:xfrm>
            <a:off x="5162550" y="4756150"/>
            <a:ext cx="413385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Does the </a:t>
            </a:r>
            <a:r>
              <a:rPr lang="en-US" b="1">
                <a:solidFill>
                  <a:srgbClr val="0033CC"/>
                </a:solidFill>
              </a:rPr>
              <a:t>quark structure</a:t>
            </a:r>
            <a:r>
              <a:rPr lang="en-US" b="1">
                <a:solidFill>
                  <a:srgbClr val="FF0000"/>
                </a:solidFill>
              </a:rPr>
              <a:t> of a nucleon get </a:t>
            </a:r>
            <a:r>
              <a:rPr lang="en-US" b="1">
                <a:solidFill>
                  <a:srgbClr val="0033CC"/>
                </a:solidFill>
              </a:rPr>
              <a:t>modified</a:t>
            </a:r>
            <a:r>
              <a:rPr lang="en-US" b="1">
                <a:solidFill>
                  <a:srgbClr val="FF0000"/>
                </a:solidFill>
              </a:rPr>
              <a:t> by the suppressed QCD vacuum fluctuations in a nucleus?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9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9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41" grpId="0"/>
      <p:bldP spid="21915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14325" y="838200"/>
            <a:ext cx="8372475" cy="4953000"/>
          </a:xfrm>
        </p:spPr>
        <p:txBody>
          <a:bodyPr/>
          <a:lstStyle/>
          <a:p>
            <a:r>
              <a:rPr lang="en-US" sz="2000" smtClean="0">
                <a:latin typeface="Comic Sans MS" pitchFamily="66" charset="0"/>
              </a:rPr>
              <a:t>Observation that structure functions are altered in nuclei </a:t>
            </a:r>
            <a:r>
              <a:rPr lang="en-US" sz="2000" smtClean="0">
                <a:solidFill>
                  <a:srgbClr val="FF0000"/>
                </a:solidFill>
                <a:latin typeface="Comic Sans MS" pitchFamily="66" charset="0"/>
              </a:rPr>
              <a:t>stunned </a:t>
            </a:r>
            <a:r>
              <a:rPr lang="en-US" sz="2000" smtClean="0">
                <a:latin typeface="Comic Sans MS" pitchFamily="66" charset="0"/>
              </a:rPr>
              <a:t>much of the HEP community 23 years ago</a:t>
            </a:r>
          </a:p>
          <a:p>
            <a:r>
              <a:rPr lang="en-US" sz="2000" smtClean="0">
                <a:latin typeface="Comic Sans MS" pitchFamily="66" charset="0"/>
              </a:rPr>
              <a:t>~</a:t>
            </a:r>
            <a:r>
              <a:rPr lang="en-US" sz="2000" smtClean="0">
                <a:solidFill>
                  <a:srgbClr val="0000FF"/>
                </a:solidFill>
                <a:latin typeface="Comic Sans MS" pitchFamily="66" charset="0"/>
              </a:rPr>
              <a:t>1000 papers on the topic</a:t>
            </a:r>
            <a:r>
              <a:rPr lang="en-US" sz="2000" smtClean="0">
                <a:latin typeface="Comic Sans MS" pitchFamily="66" charset="0"/>
              </a:rPr>
              <a:t>; the best models explain the curve by change of nucleon structure, BUT more data are needed to </a:t>
            </a:r>
            <a:r>
              <a:rPr lang="en-US" sz="2000" i="1" smtClean="0">
                <a:latin typeface="Comic Sans MS" pitchFamily="66" charset="0"/>
              </a:rPr>
              <a:t>uniquely</a:t>
            </a:r>
            <a:r>
              <a:rPr lang="en-US" sz="2000" smtClean="0">
                <a:latin typeface="Comic Sans MS" pitchFamily="66" charset="0"/>
              </a:rPr>
              <a:t> identify the origin</a:t>
            </a:r>
          </a:p>
          <a:p>
            <a:pPr algn="ctr">
              <a:buFont typeface="Wingdings" pitchFamily="2" charset="2"/>
              <a:buNone/>
            </a:pPr>
            <a:r>
              <a:rPr lang="en-US" sz="2000" i="1" smtClean="0">
                <a:latin typeface="Comic Sans MS" pitchFamily="66" charset="0"/>
              </a:rPr>
              <a:t>What is it that </a:t>
            </a:r>
            <a:r>
              <a:rPr lang="en-US" sz="2000" i="1" smtClean="0">
                <a:solidFill>
                  <a:srgbClr val="FF0000"/>
                </a:solidFill>
                <a:latin typeface="Comic Sans MS" pitchFamily="66" charset="0"/>
              </a:rPr>
              <a:t>alters the quark momentum</a:t>
            </a:r>
            <a:r>
              <a:rPr lang="en-US" sz="2000" i="1" smtClean="0">
                <a:latin typeface="Comic Sans MS" pitchFamily="66" charset="0"/>
              </a:rPr>
              <a:t> in the nucleus? 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838200"/>
          </a:xfrm>
        </p:spPr>
        <p:txBody>
          <a:bodyPr/>
          <a:lstStyle/>
          <a:p>
            <a:r>
              <a:rPr lang="en-US" sz="3200" b="1" smtClean="0">
                <a:solidFill>
                  <a:srgbClr val="FF0000"/>
                </a:solidFill>
                <a:latin typeface="Comic Sans MS" pitchFamily="66" charset="0"/>
              </a:rPr>
              <a:t>Quarks in Nuclei - History: the EMC Effect</a:t>
            </a:r>
          </a:p>
        </p:txBody>
      </p:sp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6805613" y="3482975"/>
            <a:ext cx="2338387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J. </a:t>
            </a:r>
            <a:r>
              <a:rPr lang="en-US" sz="1600"/>
              <a:t>Ashman </a:t>
            </a:r>
            <a:r>
              <a:rPr lang="en-US" sz="1600" i="1"/>
              <a:t>et al</a:t>
            </a:r>
            <a:r>
              <a:rPr lang="en-US" sz="1600"/>
              <a:t>., Z. Phys. </a:t>
            </a:r>
            <a:r>
              <a:rPr lang="en-US" sz="1600" b="1"/>
              <a:t>C57</a:t>
            </a:r>
            <a:r>
              <a:rPr lang="en-US" sz="1600"/>
              <a:t>, 211 (1993)</a:t>
            </a:r>
          </a:p>
          <a:p>
            <a:endParaRPr lang="en-US" sz="1600"/>
          </a:p>
          <a:p>
            <a:r>
              <a:rPr lang="en-US" sz="1600"/>
              <a:t>J. Gomez </a:t>
            </a:r>
            <a:r>
              <a:rPr lang="en-US" sz="1600" i="1"/>
              <a:t>et al</a:t>
            </a:r>
            <a:r>
              <a:rPr lang="en-US" sz="1600"/>
              <a:t>., Phys. Rev. </a:t>
            </a:r>
            <a:r>
              <a:rPr lang="en-US" sz="1600" b="1"/>
              <a:t>D49</a:t>
            </a:r>
            <a:r>
              <a:rPr lang="en-US" sz="1600"/>
              <a:t>, 4348 (1994)</a:t>
            </a:r>
          </a:p>
        </p:txBody>
      </p:sp>
      <p:grpSp>
        <p:nvGrpSpPr>
          <p:cNvPr id="6150" name="Group 5"/>
          <p:cNvGrpSpPr>
            <a:grpSpLocks/>
          </p:cNvGrpSpPr>
          <p:nvPr/>
        </p:nvGrpSpPr>
        <p:grpSpPr bwMode="auto">
          <a:xfrm>
            <a:off x="1117600" y="2971800"/>
            <a:ext cx="5719763" cy="3924300"/>
            <a:chOff x="704" y="1984"/>
            <a:chExt cx="3603" cy="2472"/>
          </a:xfrm>
        </p:grpSpPr>
        <p:grpSp>
          <p:nvGrpSpPr>
            <p:cNvPr id="6151" name="Group 6"/>
            <p:cNvGrpSpPr>
              <a:grpSpLocks/>
            </p:cNvGrpSpPr>
            <p:nvPr/>
          </p:nvGrpSpPr>
          <p:grpSpPr bwMode="auto">
            <a:xfrm>
              <a:off x="704" y="1984"/>
              <a:ext cx="3603" cy="2472"/>
              <a:chOff x="704" y="1984"/>
              <a:chExt cx="3603" cy="2472"/>
            </a:xfrm>
          </p:grpSpPr>
          <p:grpSp>
            <p:nvGrpSpPr>
              <p:cNvPr id="6153" name="Group 7"/>
              <p:cNvGrpSpPr>
                <a:grpSpLocks/>
              </p:cNvGrpSpPr>
              <p:nvPr/>
            </p:nvGrpSpPr>
            <p:grpSpPr bwMode="auto">
              <a:xfrm>
                <a:off x="704" y="1984"/>
                <a:ext cx="3603" cy="2432"/>
                <a:chOff x="704" y="1888"/>
                <a:chExt cx="3603" cy="2432"/>
              </a:xfrm>
            </p:grpSpPr>
            <p:pic>
              <p:nvPicPr>
                <p:cNvPr id="6155" name="Picture 8" descr="emc_new_talk_new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816" y="1888"/>
                  <a:ext cx="3491" cy="24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156" name="Rectangle 9"/>
                <p:cNvSpPr>
                  <a:spLocks noChangeArrowheads="1"/>
                </p:cNvSpPr>
                <p:nvPr/>
              </p:nvSpPr>
              <p:spPr bwMode="auto">
                <a:xfrm>
                  <a:off x="704" y="2328"/>
                  <a:ext cx="360" cy="103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154" name="Rectangle 10"/>
              <p:cNvSpPr>
                <a:spLocks noChangeArrowheads="1"/>
              </p:cNvSpPr>
              <p:nvPr/>
            </p:nvSpPr>
            <p:spPr bwMode="auto">
              <a:xfrm>
                <a:off x="2536" y="4200"/>
                <a:ext cx="456" cy="25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152" name="Text Box 11"/>
            <p:cNvSpPr txBox="1">
              <a:spLocks noChangeArrowheads="1"/>
            </p:cNvSpPr>
            <p:nvPr/>
          </p:nvSpPr>
          <p:spPr bwMode="auto">
            <a:xfrm>
              <a:off x="2718" y="4089"/>
              <a:ext cx="202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/>
                <a:t>x</a:t>
              </a:r>
            </a:p>
          </p:txBody>
        </p:sp>
      </p:grp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1003300" y="3797300"/>
          <a:ext cx="673100" cy="1101725"/>
        </p:xfrm>
        <a:graphic>
          <a:graphicData uri="http://schemas.openxmlformats.org/presentationml/2006/ole">
            <p:oleObj spid="_x0000_s6146" name="Equation" r:id="rId5" imgW="279360" imgH="457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457200" y="0"/>
            <a:ext cx="82296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Cool Facts about QCD and Nuclei</a:t>
            </a:r>
          </a:p>
        </p:txBody>
      </p:sp>
      <p:pic>
        <p:nvPicPr>
          <p:cNvPr id="17411" name="Picture 3" descr="heart2quar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9700" y="2324100"/>
            <a:ext cx="48895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52400" y="685800"/>
            <a:ext cx="8839200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Did you know that … ?</a:t>
            </a:r>
            <a:r>
              <a:rPr lang="en-US" sz="1000"/>
              <a:t> </a:t>
            </a:r>
          </a:p>
          <a:p>
            <a:r>
              <a:rPr lang="en-US" sz="1000"/>
              <a:t> </a:t>
            </a:r>
            <a:endParaRPr lang="en-US" sz="2000"/>
          </a:p>
          <a:p>
            <a:pPr>
              <a:buFontTx/>
              <a:buChar char="•"/>
            </a:pPr>
            <a:r>
              <a:rPr lang="en-US" sz="2000"/>
              <a:t> If an atom was the size of a football field, the (atomic) nucleus would be about the size of a marble.</a:t>
            </a:r>
          </a:p>
          <a:p>
            <a:pPr>
              <a:buFontTx/>
              <a:buChar char="•"/>
            </a:pPr>
            <a:r>
              <a:rPr lang="en-US" sz="2000"/>
              <a:t> Despite its tiny dimensions, the nucleus accounts for 99.9% of an atom’s mass.</a:t>
            </a:r>
          </a:p>
          <a:p>
            <a:endParaRPr lang="en-US" sz="2000"/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52400" y="2057400"/>
            <a:ext cx="373380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/>
          </a:p>
          <a:p>
            <a:pPr>
              <a:buFontTx/>
              <a:buChar char="•"/>
            </a:pPr>
            <a:r>
              <a:rPr lang="en-US" sz="2000"/>
              <a:t> Protons and neutrons swirl in a heavy atomic nucleus with speeds of up to some ¾ of c. More commonly, their speed is some ¼ the speed of light. The reason is because they are “strong-forced” to reside in a small space.</a:t>
            </a:r>
          </a:p>
          <a:p>
            <a:pPr>
              <a:buFontTx/>
              <a:buChar char="•"/>
            </a:pPr>
            <a:r>
              <a:rPr lang="en-US" sz="2000"/>
              <a:t> Quarks (and gluons) are “confined” to the even smaller space inside protons and neutrons. Because of this, they swirl around with the speed of light.</a:t>
            </a:r>
          </a:p>
          <a:p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533400" y="76200"/>
            <a:ext cx="8188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A3904"/>
                </a:solidFill>
              </a:rPr>
              <a:t>CEBAF’s Original Mission Statement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52400" y="838200"/>
            <a:ext cx="8855075" cy="569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altLang="ja-JP" i="1">
                <a:ea typeface="ＭＳ Ｐゴシック" pitchFamily="34" charset="-128"/>
              </a:rPr>
              <a:t>Key Mission and Principal Focus (1987):</a:t>
            </a:r>
          </a:p>
          <a:p>
            <a:pPr marL="342900" indent="-342900"/>
            <a:r>
              <a:rPr lang="en-US" altLang="ja-JP" b="1">
                <a:ea typeface="ＭＳ Ｐゴシック" pitchFamily="34" charset="-128"/>
              </a:rPr>
              <a:t>   The study of the largely unexplored transition between the nucleon-meson and the quark-gluon descriptions of nuclear matter.</a:t>
            </a:r>
            <a:endParaRPr lang="en-US" altLang="ja-JP" sz="2000" b="1">
              <a:ea typeface="ＭＳ Ｐゴシック" pitchFamily="34" charset="-128"/>
            </a:endParaRPr>
          </a:p>
          <a:p>
            <a:pPr marL="342900" indent="-342900"/>
            <a:r>
              <a:rPr lang="en-US" altLang="ja-JP" sz="2000" b="1">
                <a:ea typeface="ＭＳ Ｐゴシック" pitchFamily="34" charset="-128"/>
              </a:rPr>
              <a:t>				</a:t>
            </a:r>
            <a:r>
              <a:rPr lang="en-US" altLang="ja-JP" sz="2000" i="1">
                <a:solidFill>
                  <a:srgbClr val="0033CC"/>
                </a:solidFill>
                <a:ea typeface="ＭＳ Ｐゴシック" pitchFamily="34" charset="-128"/>
              </a:rPr>
              <a:t>The Role of Quarks in Nuclear Physics</a:t>
            </a:r>
            <a:endParaRPr lang="en-US" altLang="ja-JP" b="1">
              <a:solidFill>
                <a:srgbClr val="0033CC"/>
              </a:solidFill>
              <a:ea typeface="ＭＳ Ｐゴシック" pitchFamily="34" charset="-128"/>
            </a:endParaRPr>
          </a:p>
          <a:p>
            <a:pPr marL="342900" indent="-342900"/>
            <a:endParaRPr lang="en-US" altLang="ja-JP" b="1">
              <a:ea typeface="ＭＳ Ｐゴシック" pitchFamily="34" charset="-128"/>
            </a:endParaRPr>
          </a:p>
          <a:p>
            <a:pPr marL="342900" indent="-342900"/>
            <a:r>
              <a:rPr lang="en-US" altLang="ja-JP" i="1">
                <a:ea typeface="ＭＳ Ｐゴシック" pitchFamily="34" charset="-128"/>
              </a:rPr>
              <a:t>Related Areas of Study:</a:t>
            </a:r>
          </a:p>
          <a:p>
            <a:pPr marL="342900" indent="-342900">
              <a:buFontTx/>
              <a:buChar char="•"/>
            </a:pPr>
            <a:r>
              <a:rPr lang="en-US" altLang="ja-JP" sz="1800" b="1">
                <a:ea typeface="ＭＳ Ｐゴシック" pitchFamily="34" charset="-128"/>
              </a:rPr>
              <a:t>Do individual nucleons change their size, shape, and quark structure in the nuclear medium?</a:t>
            </a:r>
            <a:endParaRPr lang="en-US" altLang="ja-JP" sz="1800">
              <a:ea typeface="ＭＳ Ｐゴシック" pitchFamily="34" charset="-128"/>
            </a:endParaRPr>
          </a:p>
          <a:p>
            <a:pPr marL="342900" indent="-342900"/>
            <a:r>
              <a:rPr lang="en-US" altLang="ja-JP" sz="1600" i="1">
                <a:solidFill>
                  <a:srgbClr val="0033CC"/>
                </a:solidFill>
                <a:ea typeface="ＭＳ Ｐゴシック" pitchFamily="34" charset="-128"/>
              </a:rPr>
              <a:t>				Pushing the Limits of the Standard Model of Nuclear Physics</a:t>
            </a:r>
            <a:endParaRPr lang="en-US" altLang="ja-JP" sz="1600">
              <a:solidFill>
                <a:srgbClr val="0033CC"/>
              </a:solidFill>
              <a:ea typeface="ＭＳ Ｐゴシック" pitchFamily="34" charset="-128"/>
            </a:endParaRPr>
          </a:p>
          <a:p>
            <a:pPr marL="342900" indent="-342900"/>
            <a:endParaRPr lang="en-US" altLang="ja-JP" sz="1600">
              <a:ea typeface="ＭＳ Ｐゴシック" pitchFamily="34" charset="-128"/>
            </a:endParaRPr>
          </a:p>
          <a:p>
            <a:pPr marL="342900" indent="-342900">
              <a:buFontTx/>
              <a:buChar char="•"/>
            </a:pPr>
            <a:r>
              <a:rPr lang="en-US" altLang="ja-JP" sz="1800" b="1">
                <a:ea typeface="ＭＳ Ｐゴシック" pitchFamily="34" charset="-128"/>
              </a:rPr>
              <a:t>How do nucleons cluster in the nuclear medium?</a:t>
            </a:r>
          </a:p>
          <a:p>
            <a:pPr marL="342900" indent="-342900"/>
            <a:r>
              <a:rPr lang="en-US" altLang="ja-JP" sz="1600">
                <a:ea typeface="ＭＳ Ｐゴシック" pitchFamily="34" charset="-128"/>
              </a:rPr>
              <a:t>				</a:t>
            </a:r>
            <a:endParaRPr lang="en-US" altLang="ja-JP">
              <a:solidFill>
                <a:schemeClr val="bg2"/>
              </a:solidFill>
              <a:ea typeface="ＭＳ Ｐゴシック" pitchFamily="34" charset="-128"/>
            </a:endParaRPr>
          </a:p>
          <a:p>
            <a:pPr marL="342900" indent="-342900">
              <a:buFontTx/>
              <a:buChar char="•"/>
            </a:pPr>
            <a:r>
              <a:rPr lang="en-US" altLang="ja-JP" sz="1800" b="1">
                <a:ea typeface="ＭＳ Ｐゴシック" pitchFamily="34" charset="-128"/>
              </a:rPr>
              <a:t>What are the properties of the force which binds quarks into nucleons and nuclei at distances where this force is strong and the quark confinement mechanism is important?</a:t>
            </a:r>
          </a:p>
          <a:p>
            <a:pPr marL="342900" indent="-342900"/>
            <a:r>
              <a:rPr lang="en-US" altLang="ja-JP" sz="2000">
                <a:ea typeface="ＭＳ Ｐゴシック" pitchFamily="34" charset="-128"/>
              </a:rPr>
              <a:t>				</a:t>
            </a:r>
            <a:r>
              <a:rPr lang="en-US" altLang="ja-JP" sz="2000" i="1">
                <a:solidFill>
                  <a:srgbClr val="0033CC"/>
                </a:solidFill>
                <a:ea typeface="ＭＳ Ｐゴシック" pitchFamily="34" charset="-128"/>
              </a:rPr>
              <a:t>Charge and Magnetization in Nucleons and Pions</a:t>
            </a:r>
          </a:p>
          <a:p>
            <a:pPr marL="342900" indent="-342900"/>
            <a:r>
              <a:rPr lang="en-US" altLang="ja-JP" sz="2000" i="1">
                <a:solidFill>
                  <a:srgbClr val="0033CC"/>
                </a:solidFill>
                <a:ea typeface="ＭＳ Ｐゴシック" pitchFamily="34" charset="-128"/>
              </a:rPr>
              <a:t>				The Onset of the Parton Model</a:t>
            </a:r>
            <a:r>
              <a:rPr lang="en-US" altLang="ja-JP">
                <a:solidFill>
                  <a:srgbClr val="0033CC"/>
                </a:solidFill>
                <a:ea typeface="ＭＳ Ｐゴシック" pitchFamily="34" charset="-128"/>
              </a:rPr>
              <a:t> </a:t>
            </a:r>
            <a:endParaRPr lang="en-US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  <a:latin typeface="Comic Sans MS" pitchFamily="66" charset="0"/>
              </a:rPr>
              <a:t>JLab accelerator CEBAF</a:t>
            </a:r>
          </a:p>
        </p:txBody>
      </p:sp>
      <p:pic>
        <p:nvPicPr>
          <p:cNvPr id="30723" name="Picture 3" descr="ACC_18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63" y="762000"/>
            <a:ext cx="6230937" cy="587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5029200" y="762000"/>
            <a:ext cx="3822700" cy="1631950"/>
          </a:xfrm>
          <a:prstGeom prst="rect">
            <a:avLst/>
          </a:prstGeom>
          <a:solidFill>
            <a:srgbClr val="FFFF99"/>
          </a:solidFill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Continuous Electron Beam</a:t>
            </a:r>
          </a:p>
          <a:p>
            <a:pPr>
              <a:buFontTx/>
              <a:buChar char="•"/>
            </a:pPr>
            <a:r>
              <a:rPr lang="en-US" sz="2000">
                <a:solidFill>
                  <a:srgbClr val="FF0000"/>
                </a:solidFill>
              </a:rPr>
              <a:t> Energy 0.4 </a:t>
            </a:r>
            <a:r>
              <a:rPr lang="en-US" sz="2000">
                <a:solidFill>
                  <a:srgbClr val="FF0000"/>
                </a:solidFill>
                <a:cs typeface="Arial" pitchFamily="34" charset="0"/>
              </a:rPr>
              <a:t>─</a:t>
            </a:r>
            <a:r>
              <a:rPr lang="en-US" sz="2000">
                <a:solidFill>
                  <a:srgbClr val="FF0000"/>
                </a:solidFill>
              </a:rPr>
              <a:t> 6.0 GeV</a:t>
            </a:r>
          </a:p>
          <a:p>
            <a:pPr>
              <a:buFontTx/>
              <a:buChar char="•"/>
            </a:pPr>
            <a:r>
              <a:rPr lang="en-US" sz="2000">
                <a:solidFill>
                  <a:srgbClr val="FF0000"/>
                </a:solidFill>
              </a:rPr>
              <a:t> 200 </a:t>
            </a:r>
            <a:r>
              <a:rPr lang="en-US" sz="200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2000">
                <a:solidFill>
                  <a:srgbClr val="FF0000"/>
                </a:solidFill>
              </a:rPr>
              <a:t>A, polarization 85%</a:t>
            </a:r>
          </a:p>
          <a:p>
            <a:pPr>
              <a:buFontTx/>
              <a:buChar char="•"/>
            </a:pPr>
            <a:r>
              <a:rPr lang="en-US" sz="2000">
                <a:solidFill>
                  <a:srgbClr val="FF0000"/>
                </a:solidFill>
              </a:rPr>
              <a:t> 3 x 499 MHz operation</a:t>
            </a:r>
          </a:p>
          <a:p>
            <a:pPr>
              <a:buFontTx/>
              <a:buChar char="•"/>
            </a:pPr>
            <a:r>
              <a:rPr lang="en-US" sz="2000">
                <a:solidFill>
                  <a:srgbClr val="FF0000"/>
                </a:solidFill>
              </a:rPr>
              <a:t> Simultaneous delivery 3 halls</a:t>
            </a:r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1428750" y="1685925"/>
            <a:ext cx="485775" cy="234315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0726" name="Group 14"/>
          <p:cNvGrpSpPr>
            <a:grpSpLocks/>
          </p:cNvGrpSpPr>
          <p:nvPr/>
        </p:nvGrpSpPr>
        <p:grpSpPr bwMode="auto">
          <a:xfrm>
            <a:off x="1925638" y="1425575"/>
            <a:ext cx="1677987" cy="273050"/>
            <a:chOff x="1405" y="850"/>
            <a:chExt cx="1057" cy="172"/>
          </a:xfrm>
        </p:grpSpPr>
        <p:sp>
          <p:nvSpPr>
            <p:cNvPr id="30740" name="Arc 6"/>
            <p:cNvSpPr>
              <a:spLocks/>
            </p:cNvSpPr>
            <p:nvPr/>
          </p:nvSpPr>
          <p:spPr bwMode="auto">
            <a:xfrm rot="5400000" flipH="1" flipV="1">
              <a:off x="1724" y="542"/>
              <a:ext cx="160" cy="798"/>
            </a:xfrm>
            <a:custGeom>
              <a:avLst/>
              <a:gdLst>
                <a:gd name="T0" fmla="*/ 0 w 20030"/>
                <a:gd name="T1" fmla="*/ 0 h 21600"/>
                <a:gd name="T2" fmla="*/ 0 w 20030"/>
                <a:gd name="T3" fmla="*/ 0 h 21600"/>
                <a:gd name="T4" fmla="*/ 0 w 20030"/>
                <a:gd name="T5" fmla="*/ 0 h 21600"/>
                <a:gd name="T6" fmla="*/ 0 60000 65536"/>
                <a:gd name="T7" fmla="*/ 0 60000 65536"/>
                <a:gd name="T8" fmla="*/ 0 60000 65536"/>
                <a:gd name="T9" fmla="*/ 0 w 20030"/>
                <a:gd name="T10" fmla="*/ 0 h 21600"/>
                <a:gd name="T11" fmla="*/ 20030 w 2003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030" h="21600" fill="none" extrusionOk="0">
                  <a:moveTo>
                    <a:pt x="-1" y="0"/>
                  </a:moveTo>
                  <a:cubicBezTo>
                    <a:pt x="8807" y="0"/>
                    <a:pt x="16733" y="5348"/>
                    <a:pt x="20030" y="13515"/>
                  </a:cubicBezTo>
                </a:path>
                <a:path w="20030" h="21600" stroke="0" extrusionOk="0">
                  <a:moveTo>
                    <a:pt x="-1" y="0"/>
                  </a:moveTo>
                  <a:cubicBezTo>
                    <a:pt x="8807" y="0"/>
                    <a:pt x="16733" y="5348"/>
                    <a:pt x="20030" y="1351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1" name="Arc 7"/>
            <p:cNvSpPr>
              <a:spLocks/>
            </p:cNvSpPr>
            <p:nvPr/>
          </p:nvSpPr>
          <p:spPr bwMode="auto">
            <a:xfrm rot="16200000" flipV="1">
              <a:off x="1968" y="528"/>
              <a:ext cx="172" cy="816"/>
            </a:xfrm>
            <a:custGeom>
              <a:avLst/>
              <a:gdLst>
                <a:gd name="T0" fmla="*/ 0 w 20030"/>
                <a:gd name="T1" fmla="*/ 0 h 21600"/>
                <a:gd name="T2" fmla="*/ 0 w 20030"/>
                <a:gd name="T3" fmla="*/ 0 h 21600"/>
                <a:gd name="T4" fmla="*/ 0 w 20030"/>
                <a:gd name="T5" fmla="*/ 0 h 21600"/>
                <a:gd name="T6" fmla="*/ 0 60000 65536"/>
                <a:gd name="T7" fmla="*/ 0 60000 65536"/>
                <a:gd name="T8" fmla="*/ 0 60000 65536"/>
                <a:gd name="T9" fmla="*/ 0 w 20030"/>
                <a:gd name="T10" fmla="*/ 0 h 21600"/>
                <a:gd name="T11" fmla="*/ 20030 w 2003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030" h="21600" fill="none" extrusionOk="0">
                  <a:moveTo>
                    <a:pt x="-1" y="0"/>
                  </a:moveTo>
                  <a:cubicBezTo>
                    <a:pt x="8807" y="0"/>
                    <a:pt x="16733" y="5348"/>
                    <a:pt x="20030" y="13515"/>
                  </a:cubicBezTo>
                </a:path>
                <a:path w="20030" h="21600" stroke="0" extrusionOk="0">
                  <a:moveTo>
                    <a:pt x="-1" y="0"/>
                  </a:moveTo>
                  <a:cubicBezTo>
                    <a:pt x="8807" y="0"/>
                    <a:pt x="16733" y="5348"/>
                    <a:pt x="20030" y="1351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27" name="Line 8"/>
          <p:cNvSpPr>
            <a:spLocks noChangeShapeType="1"/>
          </p:cNvSpPr>
          <p:nvPr/>
        </p:nvSpPr>
        <p:spPr bwMode="auto">
          <a:xfrm>
            <a:off x="3590925" y="1733550"/>
            <a:ext cx="762000" cy="3171825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28" name="Line 9"/>
          <p:cNvSpPr>
            <a:spLocks noChangeShapeType="1"/>
          </p:cNvSpPr>
          <p:nvPr/>
        </p:nvSpPr>
        <p:spPr bwMode="auto">
          <a:xfrm flipH="1">
            <a:off x="3619500" y="3895725"/>
            <a:ext cx="476250" cy="866775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29" name="Line 10"/>
          <p:cNvSpPr>
            <a:spLocks noChangeShapeType="1"/>
          </p:cNvSpPr>
          <p:nvPr/>
        </p:nvSpPr>
        <p:spPr bwMode="auto">
          <a:xfrm>
            <a:off x="4105275" y="3895725"/>
            <a:ext cx="838200" cy="91440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30" name="Oval 11"/>
          <p:cNvSpPr>
            <a:spLocks noChangeArrowheads="1"/>
          </p:cNvSpPr>
          <p:nvPr/>
        </p:nvSpPr>
        <p:spPr bwMode="auto">
          <a:xfrm>
            <a:off x="2867025" y="4810125"/>
            <a:ext cx="1095375" cy="54292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1" name="Oval 12"/>
          <p:cNvSpPr>
            <a:spLocks noChangeArrowheads="1"/>
          </p:cNvSpPr>
          <p:nvPr/>
        </p:nvSpPr>
        <p:spPr bwMode="auto">
          <a:xfrm>
            <a:off x="4191000" y="4933950"/>
            <a:ext cx="561975" cy="3810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2" name="Oval 13"/>
          <p:cNvSpPr>
            <a:spLocks noChangeArrowheads="1"/>
          </p:cNvSpPr>
          <p:nvPr/>
        </p:nvSpPr>
        <p:spPr bwMode="auto">
          <a:xfrm>
            <a:off x="4895850" y="4819650"/>
            <a:ext cx="904875" cy="5715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733" name="Group 15"/>
          <p:cNvGrpSpPr>
            <a:grpSpLocks/>
          </p:cNvGrpSpPr>
          <p:nvPr/>
        </p:nvGrpSpPr>
        <p:grpSpPr bwMode="auto">
          <a:xfrm flipV="1">
            <a:off x="1622425" y="3684588"/>
            <a:ext cx="2335213" cy="463550"/>
            <a:chOff x="1405" y="850"/>
            <a:chExt cx="1057" cy="172"/>
          </a:xfrm>
        </p:grpSpPr>
        <p:sp>
          <p:nvSpPr>
            <p:cNvPr id="30738" name="Arc 16"/>
            <p:cNvSpPr>
              <a:spLocks/>
            </p:cNvSpPr>
            <p:nvPr/>
          </p:nvSpPr>
          <p:spPr bwMode="auto">
            <a:xfrm rot="5400000" flipH="1" flipV="1">
              <a:off x="1724" y="542"/>
              <a:ext cx="160" cy="798"/>
            </a:xfrm>
            <a:custGeom>
              <a:avLst/>
              <a:gdLst>
                <a:gd name="T0" fmla="*/ 0 w 20030"/>
                <a:gd name="T1" fmla="*/ 0 h 21600"/>
                <a:gd name="T2" fmla="*/ 0 w 20030"/>
                <a:gd name="T3" fmla="*/ 0 h 21600"/>
                <a:gd name="T4" fmla="*/ 0 w 20030"/>
                <a:gd name="T5" fmla="*/ 0 h 21600"/>
                <a:gd name="T6" fmla="*/ 0 60000 65536"/>
                <a:gd name="T7" fmla="*/ 0 60000 65536"/>
                <a:gd name="T8" fmla="*/ 0 60000 65536"/>
                <a:gd name="T9" fmla="*/ 0 w 20030"/>
                <a:gd name="T10" fmla="*/ 0 h 21600"/>
                <a:gd name="T11" fmla="*/ 20030 w 2003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030" h="21600" fill="none" extrusionOk="0">
                  <a:moveTo>
                    <a:pt x="-1" y="0"/>
                  </a:moveTo>
                  <a:cubicBezTo>
                    <a:pt x="8807" y="0"/>
                    <a:pt x="16733" y="5348"/>
                    <a:pt x="20030" y="13515"/>
                  </a:cubicBezTo>
                </a:path>
                <a:path w="20030" h="21600" stroke="0" extrusionOk="0">
                  <a:moveTo>
                    <a:pt x="-1" y="0"/>
                  </a:moveTo>
                  <a:cubicBezTo>
                    <a:pt x="8807" y="0"/>
                    <a:pt x="16733" y="5348"/>
                    <a:pt x="20030" y="1351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9" name="Arc 17"/>
            <p:cNvSpPr>
              <a:spLocks/>
            </p:cNvSpPr>
            <p:nvPr/>
          </p:nvSpPr>
          <p:spPr bwMode="auto">
            <a:xfrm rot="16200000" flipV="1">
              <a:off x="1968" y="528"/>
              <a:ext cx="172" cy="816"/>
            </a:xfrm>
            <a:custGeom>
              <a:avLst/>
              <a:gdLst>
                <a:gd name="T0" fmla="*/ 0 w 20030"/>
                <a:gd name="T1" fmla="*/ 0 h 21600"/>
                <a:gd name="T2" fmla="*/ 0 w 20030"/>
                <a:gd name="T3" fmla="*/ 0 h 21600"/>
                <a:gd name="T4" fmla="*/ 0 w 20030"/>
                <a:gd name="T5" fmla="*/ 0 h 21600"/>
                <a:gd name="T6" fmla="*/ 0 60000 65536"/>
                <a:gd name="T7" fmla="*/ 0 60000 65536"/>
                <a:gd name="T8" fmla="*/ 0 60000 65536"/>
                <a:gd name="T9" fmla="*/ 0 w 20030"/>
                <a:gd name="T10" fmla="*/ 0 h 21600"/>
                <a:gd name="T11" fmla="*/ 20030 w 2003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030" h="21600" fill="none" extrusionOk="0">
                  <a:moveTo>
                    <a:pt x="-1" y="0"/>
                  </a:moveTo>
                  <a:cubicBezTo>
                    <a:pt x="8807" y="0"/>
                    <a:pt x="16733" y="5348"/>
                    <a:pt x="20030" y="13515"/>
                  </a:cubicBezTo>
                </a:path>
                <a:path w="20030" h="21600" stroke="0" extrusionOk="0">
                  <a:moveTo>
                    <a:pt x="-1" y="0"/>
                  </a:moveTo>
                  <a:cubicBezTo>
                    <a:pt x="8807" y="0"/>
                    <a:pt x="16733" y="5348"/>
                    <a:pt x="20030" y="1351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34" name="Oval 18"/>
          <p:cNvSpPr>
            <a:spLocks noChangeArrowheads="1"/>
          </p:cNvSpPr>
          <p:nvPr/>
        </p:nvSpPr>
        <p:spPr bwMode="auto">
          <a:xfrm>
            <a:off x="1323975" y="3943350"/>
            <a:ext cx="200025" cy="200025"/>
          </a:xfrm>
          <a:prstGeom prst="ellipse">
            <a:avLst/>
          </a:prstGeom>
          <a:solidFill>
            <a:srgbClr val="FF0000"/>
          </a:solidFill>
          <a:ln w="158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5" name="Text Box 19"/>
          <p:cNvSpPr txBox="1">
            <a:spLocks noChangeArrowheads="1"/>
          </p:cNvSpPr>
          <p:nvPr/>
        </p:nvSpPr>
        <p:spPr bwMode="auto">
          <a:xfrm>
            <a:off x="3213100" y="4860925"/>
            <a:ext cx="404813" cy="4572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0736" name="Text Box 20"/>
          <p:cNvSpPr txBox="1">
            <a:spLocks noChangeArrowheads="1"/>
          </p:cNvSpPr>
          <p:nvPr/>
        </p:nvSpPr>
        <p:spPr bwMode="auto">
          <a:xfrm>
            <a:off x="4262438" y="4891088"/>
            <a:ext cx="387350" cy="4572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30737" name="Text Box 21"/>
          <p:cNvSpPr txBox="1">
            <a:spLocks noChangeArrowheads="1"/>
          </p:cNvSpPr>
          <p:nvPr/>
        </p:nvSpPr>
        <p:spPr bwMode="auto">
          <a:xfrm>
            <a:off x="5167313" y="4872038"/>
            <a:ext cx="404812" cy="4572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513" y="1143000"/>
            <a:ext cx="3748087" cy="554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619125" y="6248400"/>
            <a:ext cx="2962275" cy="3810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228600" indent="-228600" eaLnBrk="0" hangingPunct="0">
              <a:lnSpc>
                <a:spcPct val="80000"/>
              </a:lnSpc>
              <a:spcBef>
                <a:spcPct val="20000"/>
              </a:spcBef>
              <a:buFont typeface="Times"/>
              <a:buNone/>
            </a:pPr>
            <a:r>
              <a:rPr lang="en-US" b="1">
                <a:solidFill>
                  <a:schemeClr val="bg1"/>
                </a:solidFill>
              </a:rPr>
              <a:t>Hall C (SOS/HMS)</a:t>
            </a:r>
          </a:p>
        </p:txBody>
      </p:sp>
      <p:pic>
        <p:nvPicPr>
          <p:cNvPr id="31748" name="Picture 8"/>
          <p:cNvPicPr>
            <a:picLocks noChangeAspect="1" noChangeArrowheads="1"/>
          </p:cNvPicPr>
          <p:nvPr/>
        </p:nvPicPr>
        <p:blipFill>
          <a:blip r:embed="rId3" cstate="print"/>
          <a:srcRect r="-1129"/>
          <a:stretch>
            <a:fillRect/>
          </a:stretch>
        </p:blipFill>
        <p:spPr bwMode="auto">
          <a:xfrm>
            <a:off x="4191000" y="3321050"/>
            <a:ext cx="467995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9"/>
          <p:cNvSpPr txBox="1">
            <a:spLocks noChangeArrowheads="1"/>
          </p:cNvSpPr>
          <p:nvPr/>
        </p:nvSpPr>
        <p:spPr bwMode="auto">
          <a:xfrm>
            <a:off x="6465888" y="6248400"/>
            <a:ext cx="2220912" cy="3810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228600" indent="-228600" eaLnBrk="0" hangingPunct="0">
              <a:lnSpc>
                <a:spcPct val="80000"/>
              </a:lnSpc>
              <a:spcBef>
                <a:spcPct val="20000"/>
              </a:spcBef>
              <a:buFont typeface="Times"/>
              <a:buNone/>
            </a:pPr>
            <a:r>
              <a:rPr lang="en-US" b="1">
                <a:solidFill>
                  <a:schemeClr val="bg1"/>
                </a:solidFill>
              </a:rPr>
              <a:t>Hall B (CLAS)</a:t>
            </a:r>
          </a:p>
        </p:txBody>
      </p:sp>
      <p:pic>
        <p:nvPicPr>
          <p:cNvPr id="31750" name="Picture 10" descr="HALA_15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68775" y="92075"/>
            <a:ext cx="4670425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Text Box 6"/>
          <p:cNvSpPr txBox="1">
            <a:spLocks noChangeArrowheads="1"/>
          </p:cNvSpPr>
          <p:nvPr/>
        </p:nvSpPr>
        <p:spPr bwMode="auto">
          <a:xfrm>
            <a:off x="5354638" y="2743200"/>
            <a:ext cx="2417762" cy="3810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228600" indent="-228600" eaLnBrk="0" hangingPunct="0">
              <a:lnSpc>
                <a:spcPct val="80000"/>
              </a:lnSpc>
              <a:spcBef>
                <a:spcPct val="20000"/>
              </a:spcBef>
              <a:buFont typeface="Times"/>
              <a:buNone/>
            </a:pPr>
            <a:r>
              <a:rPr lang="en-US" b="1">
                <a:solidFill>
                  <a:schemeClr val="bg1"/>
                </a:solidFill>
              </a:rPr>
              <a:t>Hall A (2 HRS)</a:t>
            </a:r>
          </a:p>
        </p:txBody>
      </p:sp>
      <p:sp>
        <p:nvSpPr>
          <p:cNvPr id="31752" name="Text Box 11"/>
          <p:cNvSpPr txBox="1">
            <a:spLocks noChangeArrowheads="1"/>
          </p:cNvSpPr>
          <p:nvPr/>
        </p:nvSpPr>
        <p:spPr bwMode="auto">
          <a:xfrm>
            <a:off x="212725" y="76200"/>
            <a:ext cx="35972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FA3904"/>
                </a:solidFill>
              </a:rPr>
              <a:t>Halls A/B/C Base Equipment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r="-1202"/>
          <a:stretch>
            <a:fillRect/>
          </a:stretch>
        </p:blipFill>
        <p:spPr bwMode="auto">
          <a:xfrm>
            <a:off x="-152400" y="0"/>
            <a:ext cx="9448800" cy="682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-15875" y="76200"/>
            <a:ext cx="9159875" cy="485775"/>
          </a:xfrm>
          <a:prstGeom prst="rect">
            <a:avLst/>
          </a:prstGeom>
          <a:solidFill>
            <a:srgbClr val="FFFF66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Hall B - </a:t>
            </a:r>
            <a:r>
              <a:rPr lang="en-US" b="1" i="1">
                <a:solidFill>
                  <a:srgbClr val="FF0000"/>
                </a:solidFill>
              </a:rPr>
              <a:t>CLAS</a:t>
            </a:r>
            <a:r>
              <a:rPr lang="en-US"/>
              <a:t> (forward carriage and side clamshells retracted)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600200" y="5770563"/>
            <a:ext cx="2184400" cy="3238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ea typeface="Arial Unicode MS" pitchFamily="34" charset="-128"/>
                <a:cs typeface="Arial Unicode MS" pitchFamily="34" charset="-128"/>
              </a:rPr>
              <a:t>Region 3 drift chamber </a:t>
            </a:r>
          </a:p>
        </p:txBody>
      </p:sp>
      <p:grpSp>
        <p:nvGrpSpPr>
          <p:cNvPr id="32773" name="Group 5"/>
          <p:cNvGrpSpPr>
            <a:grpSpLocks/>
          </p:cNvGrpSpPr>
          <p:nvPr/>
        </p:nvGrpSpPr>
        <p:grpSpPr bwMode="auto">
          <a:xfrm>
            <a:off x="685800" y="1493838"/>
            <a:ext cx="6794500" cy="2690812"/>
            <a:chOff x="432" y="941"/>
            <a:chExt cx="4280" cy="1695"/>
          </a:xfrm>
        </p:grpSpPr>
        <p:sp>
          <p:nvSpPr>
            <p:cNvPr id="32779" name="Text Box 6"/>
            <p:cNvSpPr txBox="1">
              <a:spLocks noChangeArrowheads="1"/>
            </p:cNvSpPr>
            <p:nvPr/>
          </p:nvSpPr>
          <p:spPr bwMode="auto">
            <a:xfrm>
              <a:off x="432" y="1088"/>
              <a:ext cx="794" cy="20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i="1">
                  <a:ea typeface="Arial Unicode MS" pitchFamily="34" charset="-128"/>
                  <a:cs typeface="Arial Unicode MS" pitchFamily="34" charset="-128"/>
                </a:rPr>
                <a:t>Panel 4 TOF </a:t>
              </a:r>
            </a:p>
          </p:txBody>
        </p:sp>
        <p:sp>
          <p:nvSpPr>
            <p:cNvPr id="32780" name="Text Box 7"/>
            <p:cNvSpPr txBox="1">
              <a:spLocks noChangeArrowheads="1"/>
            </p:cNvSpPr>
            <p:nvPr/>
          </p:nvSpPr>
          <p:spPr bwMode="auto">
            <a:xfrm>
              <a:off x="3936" y="2432"/>
              <a:ext cx="776" cy="20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i="1">
                  <a:ea typeface="Arial Unicode MS" pitchFamily="34" charset="-128"/>
                  <a:cs typeface="Arial Unicode MS" pitchFamily="34" charset="-128"/>
                </a:rPr>
                <a:t>Panel 1 TOF </a:t>
              </a:r>
            </a:p>
          </p:txBody>
        </p:sp>
        <p:sp>
          <p:nvSpPr>
            <p:cNvPr id="32781" name="Text Box 8"/>
            <p:cNvSpPr txBox="1">
              <a:spLocks noChangeArrowheads="1"/>
            </p:cNvSpPr>
            <p:nvPr/>
          </p:nvSpPr>
          <p:spPr bwMode="auto">
            <a:xfrm>
              <a:off x="3072" y="941"/>
              <a:ext cx="968" cy="20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i="1">
                  <a:ea typeface="Arial Unicode MS" pitchFamily="34" charset="-128"/>
                  <a:cs typeface="Arial Unicode MS" pitchFamily="34" charset="-128"/>
                </a:rPr>
                <a:t>Panel 2 &amp; 3TOF </a:t>
              </a:r>
            </a:p>
          </p:txBody>
        </p:sp>
      </p:grpSp>
      <p:sp>
        <p:nvSpPr>
          <p:cNvPr id="32774" name="Text Box 9"/>
          <p:cNvSpPr txBox="1">
            <a:spLocks noChangeArrowheads="1"/>
          </p:cNvSpPr>
          <p:nvPr/>
        </p:nvSpPr>
        <p:spPr bwMode="auto">
          <a:xfrm>
            <a:off x="914400" y="838200"/>
            <a:ext cx="5130800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CLAS has more than 38,000 readout channels </a:t>
            </a:r>
          </a:p>
        </p:txBody>
      </p:sp>
      <p:grpSp>
        <p:nvGrpSpPr>
          <p:cNvPr id="32775" name="Group 10"/>
          <p:cNvGrpSpPr>
            <a:grpSpLocks/>
          </p:cNvGrpSpPr>
          <p:nvPr/>
        </p:nvGrpSpPr>
        <p:grpSpPr bwMode="auto">
          <a:xfrm>
            <a:off x="4965700" y="968375"/>
            <a:ext cx="3497263" cy="5045075"/>
            <a:chOff x="3128" y="610"/>
            <a:chExt cx="2203" cy="3178"/>
          </a:xfrm>
        </p:grpSpPr>
        <p:sp>
          <p:nvSpPr>
            <p:cNvPr id="32777" name="Text Box 11"/>
            <p:cNvSpPr txBox="1">
              <a:spLocks noChangeArrowheads="1"/>
            </p:cNvSpPr>
            <p:nvPr/>
          </p:nvSpPr>
          <p:spPr bwMode="auto">
            <a:xfrm>
              <a:off x="3128" y="3584"/>
              <a:ext cx="1680" cy="20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i="1">
                  <a:ea typeface="Arial Unicode MS" pitchFamily="34" charset="-128"/>
                  <a:cs typeface="Arial Unicode MS" pitchFamily="34" charset="-128"/>
                </a:rPr>
                <a:t>Cerenkov  &amp; Forward angle EC</a:t>
              </a:r>
            </a:p>
          </p:txBody>
        </p:sp>
        <p:sp>
          <p:nvSpPr>
            <p:cNvPr id="32778" name="Text Box 12"/>
            <p:cNvSpPr txBox="1">
              <a:spLocks noChangeArrowheads="1"/>
            </p:cNvSpPr>
            <p:nvPr/>
          </p:nvSpPr>
          <p:spPr bwMode="auto">
            <a:xfrm>
              <a:off x="4446" y="610"/>
              <a:ext cx="885" cy="1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i="1"/>
                <a:t>Large angle EC</a:t>
              </a:r>
            </a:p>
          </p:txBody>
        </p:sp>
      </p:grpSp>
      <p:sp>
        <p:nvSpPr>
          <p:cNvPr id="32776" name="Text Box 13"/>
          <p:cNvSpPr txBox="1">
            <a:spLocks noChangeArrowheads="1"/>
          </p:cNvSpPr>
          <p:nvPr/>
        </p:nvSpPr>
        <p:spPr bwMode="auto">
          <a:xfrm>
            <a:off x="1039813" y="6353175"/>
            <a:ext cx="6391275" cy="285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400" i="1"/>
              <a:t>CLAS Overview,  </a:t>
            </a:r>
            <a:r>
              <a:rPr lang="en-US" sz="1400" i="1">
                <a:solidFill>
                  <a:srgbClr val="FF0000"/>
                </a:solidFill>
              </a:rPr>
              <a:t>B. Mecking &amp; staff</a:t>
            </a:r>
            <a:r>
              <a:rPr lang="en-US" sz="1400" i="1"/>
              <a:t>, collaborators, NIM A503 (2003) 513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P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114800"/>
            <a:ext cx="21812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261938" y="6345238"/>
            <a:ext cx="2100262" cy="28416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SzPct val="150000"/>
            </a:pPr>
            <a:r>
              <a:rPr lang="en-US" sz="1600" b="1">
                <a:solidFill>
                  <a:schemeClr val="bg1"/>
                </a:solidFill>
              </a:rPr>
              <a:t>DVCS Proton Array</a:t>
            </a:r>
          </a:p>
        </p:txBody>
      </p:sp>
      <p:pic>
        <p:nvPicPr>
          <p:cNvPr id="33796" name="Picture 6" descr="PICT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350" y="690563"/>
            <a:ext cx="4159250" cy="311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bonus_central_detect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4114800"/>
            <a:ext cx="3427413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Text Box 8"/>
          <p:cNvSpPr txBox="1">
            <a:spLocks noChangeArrowheads="1"/>
          </p:cNvSpPr>
          <p:nvPr/>
        </p:nvSpPr>
        <p:spPr bwMode="auto">
          <a:xfrm>
            <a:off x="3048000" y="6345238"/>
            <a:ext cx="2484438" cy="28416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SzPct val="150000"/>
            </a:pPr>
            <a:r>
              <a:rPr lang="en-US" sz="1600" b="1">
                <a:solidFill>
                  <a:schemeClr val="bg1"/>
                </a:solidFill>
              </a:rPr>
              <a:t>BONUS RTPC Detector</a:t>
            </a:r>
          </a:p>
        </p:txBody>
      </p:sp>
      <p:sp>
        <p:nvSpPr>
          <p:cNvPr id="33799" name="Text Box 9"/>
          <p:cNvSpPr txBox="1">
            <a:spLocks noChangeArrowheads="1"/>
          </p:cNvSpPr>
          <p:nvPr/>
        </p:nvSpPr>
        <p:spPr bwMode="auto">
          <a:xfrm>
            <a:off x="914400" y="3449638"/>
            <a:ext cx="2857500" cy="28416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SzPct val="150000"/>
            </a:pPr>
            <a:r>
              <a:rPr lang="en-US" sz="1600" b="1">
                <a:solidFill>
                  <a:schemeClr val="bg1"/>
                </a:solidFill>
              </a:rPr>
              <a:t>G</a:t>
            </a:r>
            <a:r>
              <a:rPr lang="en-US" sz="1600" b="1" baseline="-25000">
                <a:solidFill>
                  <a:schemeClr val="bg1"/>
                </a:solidFill>
              </a:rPr>
              <a:t>E</a:t>
            </a:r>
            <a:r>
              <a:rPr lang="en-US" sz="1600" b="1" baseline="30000">
                <a:solidFill>
                  <a:schemeClr val="bg1"/>
                </a:solidFill>
              </a:rPr>
              <a:t>n</a:t>
            </a:r>
            <a:r>
              <a:rPr lang="en-US" sz="1600" b="1">
                <a:solidFill>
                  <a:schemeClr val="bg1"/>
                </a:solidFill>
              </a:rPr>
              <a:t> Electron Channel Setup</a:t>
            </a:r>
          </a:p>
        </p:txBody>
      </p:sp>
      <p:pic>
        <p:nvPicPr>
          <p:cNvPr id="33800" name="Picture 10" descr="DSC00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81563" y="685800"/>
            <a:ext cx="3957637" cy="31321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3801" name="Picture 11" descr="img004"/>
          <p:cNvPicPr>
            <a:picLocks noChangeAspect="1" noChangeArrowheads="1"/>
          </p:cNvPicPr>
          <p:nvPr/>
        </p:nvPicPr>
        <p:blipFill>
          <a:blip r:embed="rId6" cstate="print"/>
          <a:srcRect l="32625" t="14999" r="3375"/>
          <a:stretch>
            <a:fillRect/>
          </a:stretch>
        </p:blipFill>
        <p:spPr bwMode="auto">
          <a:xfrm>
            <a:off x="6248400" y="4114800"/>
            <a:ext cx="2595563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2" name="Text Box 12"/>
          <p:cNvSpPr txBox="1">
            <a:spLocks noChangeArrowheads="1"/>
          </p:cNvSpPr>
          <p:nvPr/>
        </p:nvSpPr>
        <p:spPr bwMode="auto">
          <a:xfrm>
            <a:off x="6464300" y="6345238"/>
            <a:ext cx="1917700" cy="28416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SzPct val="150000"/>
            </a:pPr>
            <a:r>
              <a:rPr lang="en-US" sz="1600" b="1">
                <a:solidFill>
                  <a:schemeClr val="bg1"/>
                </a:solidFill>
              </a:rPr>
              <a:t>ENGE/HKS Setup</a:t>
            </a:r>
          </a:p>
        </p:txBody>
      </p:sp>
      <p:sp>
        <p:nvSpPr>
          <p:cNvPr id="33803" name="Text Box 13"/>
          <p:cNvSpPr txBox="1">
            <a:spLocks noChangeArrowheads="1"/>
          </p:cNvSpPr>
          <p:nvPr/>
        </p:nvSpPr>
        <p:spPr bwMode="auto">
          <a:xfrm>
            <a:off x="6294438" y="3449638"/>
            <a:ext cx="1096962" cy="28416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SzPct val="150000"/>
            </a:pPr>
            <a:r>
              <a:rPr lang="en-US" sz="1600" b="1">
                <a:solidFill>
                  <a:schemeClr val="bg1"/>
                </a:solidFill>
              </a:rPr>
              <a:t>G0 Setup</a:t>
            </a:r>
          </a:p>
        </p:txBody>
      </p:sp>
      <p:sp>
        <p:nvSpPr>
          <p:cNvPr id="33804" name="Rectangle 14"/>
          <p:cNvSpPr>
            <a:spLocks noChangeArrowheads="1"/>
          </p:cNvSpPr>
          <p:nvPr/>
        </p:nvSpPr>
        <p:spPr bwMode="auto">
          <a:xfrm>
            <a:off x="0" y="0"/>
            <a:ext cx="9144000" cy="736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lIns="90487" tIns="44450" rIns="90487" bIns="44450" anchor="ctr"/>
          <a:lstStyle/>
          <a:p>
            <a:pPr algn="ctr"/>
            <a:r>
              <a:rPr lang="en-US" b="1">
                <a:solidFill>
                  <a:srgbClr val="FA3904"/>
                </a:solidFill>
              </a:rPr>
              <a:t>Ancillary Equipment and Experiment-Specific Apparatus</a:t>
            </a:r>
          </a:p>
        </p:txBody>
      </p:sp>
      <p:sp>
        <p:nvSpPr>
          <p:cNvPr id="33805" name="Text Box 15"/>
          <p:cNvSpPr txBox="1">
            <a:spLocks noChangeArrowheads="1"/>
          </p:cNvSpPr>
          <p:nvPr/>
        </p:nvSpPr>
        <p:spPr bwMode="auto">
          <a:xfrm>
            <a:off x="3581400" y="776288"/>
            <a:ext cx="742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2006</a:t>
            </a:r>
          </a:p>
        </p:txBody>
      </p:sp>
      <p:sp>
        <p:nvSpPr>
          <p:cNvPr id="33806" name="Text Box 16"/>
          <p:cNvSpPr txBox="1">
            <a:spLocks noChangeArrowheads="1"/>
          </p:cNvSpPr>
          <p:nvPr/>
        </p:nvSpPr>
        <p:spPr bwMode="auto">
          <a:xfrm>
            <a:off x="5257800" y="4191000"/>
            <a:ext cx="742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2005</a:t>
            </a:r>
          </a:p>
        </p:txBody>
      </p:sp>
      <p:sp>
        <p:nvSpPr>
          <p:cNvPr id="33807" name="Text Box 17"/>
          <p:cNvSpPr txBox="1">
            <a:spLocks noChangeArrowheads="1"/>
          </p:cNvSpPr>
          <p:nvPr/>
        </p:nvSpPr>
        <p:spPr bwMode="auto">
          <a:xfrm>
            <a:off x="8077200" y="4191000"/>
            <a:ext cx="742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2005</a:t>
            </a:r>
          </a:p>
        </p:txBody>
      </p:sp>
      <p:sp>
        <p:nvSpPr>
          <p:cNvPr id="33808" name="Text Box 18"/>
          <p:cNvSpPr txBox="1">
            <a:spLocks noChangeArrowheads="1"/>
          </p:cNvSpPr>
          <p:nvPr/>
        </p:nvSpPr>
        <p:spPr bwMode="auto">
          <a:xfrm>
            <a:off x="1676400" y="4205288"/>
            <a:ext cx="742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2004</a:t>
            </a:r>
          </a:p>
        </p:txBody>
      </p:sp>
      <p:sp>
        <p:nvSpPr>
          <p:cNvPr id="33809" name="Text Box 19"/>
          <p:cNvSpPr txBox="1">
            <a:spLocks noChangeArrowheads="1"/>
          </p:cNvSpPr>
          <p:nvPr/>
        </p:nvSpPr>
        <p:spPr bwMode="auto">
          <a:xfrm>
            <a:off x="7391400" y="776288"/>
            <a:ext cx="1397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2002-2007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7772400" cy="381000"/>
          </a:xfrm>
        </p:spPr>
        <p:txBody>
          <a:bodyPr/>
          <a:lstStyle/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QCD and confinement</a:t>
            </a:r>
            <a:endParaRPr lang="en-US" sz="1200" smtClean="0">
              <a:solidFill>
                <a:schemeClr val="accent2"/>
              </a:solidFill>
              <a:latin typeface="Copperplate Gothic Bold" pitchFamily="34" charset="0"/>
            </a:endParaRPr>
          </a:p>
        </p:txBody>
      </p:sp>
      <p:sp>
        <p:nvSpPr>
          <p:cNvPr id="34819" name="AutoShape 3"/>
          <p:cNvSpPr>
            <a:spLocks noChangeArrowheads="1"/>
          </p:cNvSpPr>
          <p:nvPr/>
        </p:nvSpPr>
        <p:spPr bwMode="auto">
          <a:xfrm>
            <a:off x="304800" y="304800"/>
            <a:ext cx="8534400" cy="2209800"/>
          </a:xfrm>
          <a:prstGeom prst="leftRightArrow">
            <a:avLst>
              <a:gd name="adj1" fmla="val 50000"/>
              <a:gd name="adj2" fmla="val 77241"/>
            </a:avLst>
          </a:prstGeom>
          <a:solidFill>
            <a:schemeClr val="folHlink">
              <a:alpha val="50195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>
              <a:latin typeface="Times"/>
            </a:endParaRPr>
          </a:p>
        </p:txBody>
      </p:sp>
      <p:sp>
        <p:nvSpPr>
          <p:cNvPr id="34820" name="WordArt 4"/>
          <p:cNvSpPr>
            <a:spLocks noChangeArrowheads="1" noChangeShapeType="1" noTextEdit="1"/>
          </p:cNvSpPr>
          <p:nvPr/>
        </p:nvSpPr>
        <p:spPr bwMode="auto">
          <a:xfrm>
            <a:off x="6019800" y="685800"/>
            <a:ext cx="2730500" cy="7159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ED181E"/>
                </a:solidFill>
                <a:latin typeface="Impact"/>
              </a:rPr>
              <a:t>Confinement</a:t>
            </a:r>
          </a:p>
        </p:txBody>
      </p:sp>
      <p:sp>
        <p:nvSpPr>
          <p:cNvPr id="34821" name="WordArt 5"/>
          <p:cNvSpPr>
            <a:spLocks noChangeArrowheads="1" noChangeShapeType="1" noTextEdit="1"/>
          </p:cNvSpPr>
          <p:nvPr/>
        </p:nvSpPr>
        <p:spPr bwMode="auto">
          <a:xfrm>
            <a:off x="381000" y="685800"/>
            <a:ext cx="2730500" cy="7159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ED181E"/>
                </a:solidFill>
                <a:latin typeface="Impact"/>
              </a:rPr>
              <a:t>Asymptotic Freedom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6477000" y="1447800"/>
            <a:ext cx="18494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 b="1">
                <a:solidFill>
                  <a:schemeClr val="accent2"/>
                </a:solidFill>
              </a:rPr>
              <a:t>Large Distance</a:t>
            </a:r>
          </a:p>
          <a:p>
            <a:pPr algn="ctr" eaLnBrk="0" hangingPunct="0"/>
            <a:r>
              <a:rPr lang="en-US" sz="1800" b="1">
                <a:solidFill>
                  <a:schemeClr val="accent2"/>
                </a:solidFill>
              </a:rPr>
              <a:t>Low Energy</a:t>
            </a:r>
            <a:endParaRPr lang="en-US"/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838200" y="1447800"/>
            <a:ext cx="1825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 b="1">
                <a:solidFill>
                  <a:schemeClr val="accent2"/>
                </a:solidFill>
              </a:rPr>
              <a:t>Small Distance</a:t>
            </a:r>
          </a:p>
          <a:p>
            <a:pPr algn="ctr" eaLnBrk="0" hangingPunct="0"/>
            <a:r>
              <a:rPr lang="en-US" sz="1800" b="1">
                <a:solidFill>
                  <a:schemeClr val="accent2"/>
                </a:solidFill>
              </a:rPr>
              <a:t>High Energy</a:t>
            </a: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457200" y="2590800"/>
            <a:ext cx="2667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 b="1">
                <a:solidFill>
                  <a:srgbClr val="18605A"/>
                </a:solidFill>
              </a:rPr>
              <a:t>Perturbative QCD</a:t>
            </a:r>
            <a:endParaRPr lang="en-US" sz="1800" b="1">
              <a:solidFill>
                <a:schemeClr val="accent2"/>
              </a:solidFill>
            </a:endParaRPr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6705600" y="2601913"/>
            <a:ext cx="1539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 b="1">
                <a:solidFill>
                  <a:srgbClr val="18605A"/>
                </a:solidFill>
              </a:rPr>
              <a:t>Strong QCD</a:t>
            </a:r>
          </a:p>
        </p:txBody>
      </p:sp>
      <p:sp>
        <p:nvSpPr>
          <p:cNvPr id="34826" name="Text Box 12"/>
          <p:cNvSpPr txBox="1">
            <a:spLocks noChangeArrowheads="1"/>
          </p:cNvSpPr>
          <p:nvPr/>
        </p:nvSpPr>
        <p:spPr bwMode="auto">
          <a:xfrm>
            <a:off x="609600" y="3276600"/>
            <a:ext cx="350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 b="1">
                <a:solidFill>
                  <a:srgbClr val="ED181E"/>
                </a:solidFill>
              </a:rPr>
              <a:t>High Energy Scattering</a:t>
            </a:r>
            <a:endParaRPr lang="en-US" sz="1800" b="1">
              <a:solidFill>
                <a:srgbClr val="18605A"/>
              </a:solidFill>
            </a:endParaRPr>
          </a:p>
        </p:txBody>
      </p:sp>
      <p:sp>
        <p:nvSpPr>
          <p:cNvPr id="34827" name="Text Box 13"/>
          <p:cNvSpPr txBox="1">
            <a:spLocks noChangeArrowheads="1"/>
          </p:cNvSpPr>
          <p:nvPr/>
        </p:nvSpPr>
        <p:spPr bwMode="auto">
          <a:xfrm>
            <a:off x="2954338" y="5781675"/>
            <a:ext cx="12366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 b="1">
                <a:solidFill>
                  <a:schemeClr val="accent2"/>
                </a:solidFill>
              </a:rPr>
              <a:t>Gluon</a:t>
            </a:r>
          </a:p>
          <a:p>
            <a:pPr algn="ctr" eaLnBrk="0" hangingPunct="0"/>
            <a:r>
              <a:rPr lang="en-US" sz="1800" b="1">
                <a:solidFill>
                  <a:schemeClr val="accent2"/>
                </a:solidFill>
              </a:rPr>
              <a:t>Jets</a:t>
            </a:r>
          </a:p>
          <a:p>
            <a:pPr algn="ctr" eaLnBrk="0" hangingPunct="0"/>
            <a:r>
              <a:rPr lang="en-US" sz="1800" b="1">
                <a:solidFill>
                  <a:schemeClr val="accent2"/>
                </a:solidFill>
              </a:rPr>
              <a:t>Observed</a:t>
            </a:r>
            <a:endParaRPr lang="en-US" sz="1800" b="1">
              <a:solidFill>
                <a:srgbClr val="ED181E"/>
              </a:solidFill>
            </a:endParaRPr>
          </a:p>
        </p:txBody>
      </p:sp>
      <p:sp>
        <p:nvSpPr>
          <p:cNvPr id="34828" name="Line 14"/>
          <p:cNvSpPr>
            <a:spLocks noChangeShapeType="1"/>
          </p:cNvSpPr>
          <p:nvPr/>
        </p:nvSpPr>
        <p:spPr bwMode="auto">
          <a:xfrm>
            <a:off x="4724400" y="2743200"/>
            <a:ext cx="0" cy="3429000"/>
          </a:xfrm>
          <a:prstGeom prst="line">
            <a:avLst/>
          </a:prstGeom>
          <a:noFill/>
          <a:ln w="28575">
            <a:solidFill>
              <a:srgbClr val="ED181E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4829" name="Picture 17" descr="gluon_je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810000"/>
            <a:ext cx="2308225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0" name="Picture 18" descr="gluon_jet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63" y="4479925"/>
            <a:ext cx="1404937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048000"/>
            <a:ext cx="41910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32" name="Text Box 4"/>
          <p:cNvSpPr txBox="1">
            <a:spLocks noChangeArrowheads="1"/>
          </p:cNvSpPr>
          <p:nvPr/>
        </p:nvSpPr>
        <p:spPr bwMode="auto">
          <a:xfrm>
            <a:off x="4724400" y="6019800"/>
            <a:ext cx="4343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>
                <a:solidFill>
                  <a:srgbClr val="ED181E"/>
                </a:solidFill>
              </a:rPr>
              <a:t>C</a:t>
            </a:r>
            <a:r>
              <a:rPr lang="en-US" sz="1400">
                <a:solidFill>
                  <a:schemeClr val="accent2"/>
                </a:solidFill>
              </a:rPr>
              <a:t>o</a:t>
            </a:r>
            <a:r>
              <a:rPr lang="en-US" sz="1400">
                <a:solidFill>
                  <a:srgbClr val="FFE957"/>
                </a:solidFill>
              </a:rPr>
              <a:t>l</a:t>
            </a:r>
            <a:r>
              <a:rPr lang="en-US" sz="1400">
                <a:solidFill>
                  <a:schemeClr val="hlink"/>
                </a:solidFill>
              </a:rPr>
              <a:t>o</a:t>
            </a:r>
            <a:r>
              <a:rPr lang="en-US" sz="1400">
                <a:solidFill>
                  <a:srgbClr val="18605A"/>
                </a:solidFill>
              </a:rPr>
              <a:t>r</a:t>
            </a:r>
            <a:r>
              <a:rPr lang="en-US" sz="1400"/>
              <a:t> Field: Because of self interaction, confining flux tubes form between static  color charges</a:t>
            </a:r>
          </a:p>
        </p:txBody>
      </p:sp>
      <p:sp>
        <p:nvSpPr>
          <p:cNvPr id="34833" name="TextBox 19"/>
          <p:cNvSpPr txBox="1">
            <a:spLocks noChangeArrowheads="1"/>
          </p:cNvSpPr>
          <p:nvPr/>
        </p:nvSpPr>
        <p:spPr bwMode="auto">
          <a:xfrm>
            <a:off x="3830638" y="0"/>
            <a:ext cx="142716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QCD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7"/>
          <p:cNvSpPr txBox="1">
            <a:spLocks noChangeArrowheads="1"/>
          </p:cNvSpPr>
          <p:nvPr/>
        </p:nvSpPr>
        <p:spPr bwMode="auto">
          <a:xfrm>
            <a:off x="3421063" y="3440113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>
              <a:latin typeface="Arial" pitchFamily="34" charset="0"/>
            </a:endParaRPr>
          </a:p>
        </p:txBody>
      </p:sp>
      <p:pic>
        <p:nvPicPr>
          <p:cNvPr id="35843" name="Picture 10" descr="tmp"/>
          <p:cNvPicPr>
            <a:picLocks noChangeAspect="1" noChangeArrowheads="1"/>
          </p:cNvPicPr>
          <p:nvPr/>
        </p:nvPicPr>
        <p:blipFill>
          <a:blip r:embed="rId2" cstate="print"/>
          <a:srcRect l="10088" t="38512" r="44133" b="28465"/>
          <a:stretch>
            <a:fillRect/>
          </a:stretch>
        </p:blipFill>
        <p:spPr bwMode="auto">
          <a:xfrm>
            <a:off x="312738" y="2209800"/>
            <a:ext cx="99695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844" name="Group 11"/>
          <p:cNvGrpSpPr>
            <a:grpSpLocks/>
          </p:cNvGrpSpPr>
          <p:nvPr/>
        </p:nvGrpSpPr>
        <p:grpSpPr bwMode="auto">
          <a:xfrm>
            <a:off x="304800" y="2819400"/>
            <a:ext cx="998538" cy="1096963"/>
            <a:chOff x="187" y="528"/>
            <a:chExt cx="629" cy="691"/>
          </a:xfrm>
        </p:grpSpPr>
        <p:pic>
          <p:nvPicPr>
            <p:cNvPr id="35857" name="Picture 12" descr="tmp"/>
            <p:cNvPicPr>
              <a:picLocks noChangeAspect="1" noChangeArrowheads="1"/>
            </p:cNvPicPr>
            <p:nvPr/>
          </p:nvPicPr>
          <p:blipFill>
            <a:blip r:embed="rId2" cstate="print"/>
            <a:srcRect l="27740" t="38512" r="44133" b="28465"/>
            <a:stretch>
              <a:fillRect/>
            </a:stretch>
          </p:blipFill>
          <p:spPr bwMode="auto">
            <a:xfrm>
              <a:off x="430" y="672"/>
              <a:ext cx="386" cy="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58" name="Picture 13" descr="tmp"/>
            <p:cNvPicPr>
              <a:picLocks noChangeAspect="1" noChangeArrowheads="1"/>
            </p:cNvPicPr>
            <p:nvPr/>
          </p:nvPicPr>
          <p:blipFill>
            <a:blip r:embed="rId2" cstate="print"/>
            <a:srcRect l="27740" t="38512" r="44133" b="28465"/>
            <a:stretch>
              <a:fillRect/>
            </a:stretch>
          </p:blipFill>
          <p:spPr bwMode="auto">
            <a:xfrm rot="7200000">
              <a:off x="163" y="855"/>
              <a:ext cx="403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59" name="Picture 14" descr="tmp"/>
            <p:cNvPicPr>
              <a:picLocks noChangeAspect="1" noChangeArrowheads="1"/>
            </p:cNvPicPr>
            <p:nvPr/>
          </p:nvPicPr>
          <p:blipFill>
            <a:blip r:embed="rId2" cstate="print"/>
            <a:srcRect l="27740" t="38512" r="44133" b="28465"/>
            <a:stretch>
              <a:fillRect/>
            </a:stretch>
          </p:blipFill>
          <p:spPr bwMode="auto">
            <a:xfrm rot="-7200000">
              <a:off x="165" y="550"/>
              <a:ext cx="386" cy="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845" name="Group 15"/>
          <p:cNvGrpSpPr>
            <a:grpSpLocks/>
          </p:cNvGrpSpPr>
          <p:nvPr/>
        </p:nvGrpSpPr>
        <p:grpSpPr bwMode="auto">
          <a:xfrm>
            <a:off x="306388" y="3810000"/>
            <a:ext cx="1149350" cy="993775"/>
            <a:chOff x="94" y="1294"/>
            <a:chExt cx="724" cy="626"/>
          </a:xfrm>
        </p:grpSpPr>
        <p:pic>
          <p:nvPicPr>
            <p:cNvPr id="35853" name="Picture 16" descr="tmp"/>
            <p:cNvPicPr>
              <a:picLocks noChangeAspect="1" noChangeArrowheads="1"/>
            </p:cNvPicPr>
            <p:nvPr/>
          </p:nvPicPr>
          <p:blipFill>
            <a:blip r:embed="rId2" cstate="print"/>
            <a:srcRect l="27740" t="38512" r="44133" b="28465"/>
            <a:stretch>
              <a:fillRect/>
            </a:stretch>
          </p:blipFill>
          <p:spPr bwMode="auto">
            <a:xfrm>
              <a:off x="432" y="1435"/>
              <a:ext cx="386" cy="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54" name="Picture 17" descr="tmp"/>
            <p:cNvPicPr>
              <a:picLocks noChangeAspect="1" noChangeArrowheads="1"/>
            </p:cNvPicPr>
            <p:nvPr/>
          </p:nvPicPr>
          <p:blipFill>
            <a:blip r:embed="rId2" cstate="print"/>
            <a:srcRect l="27740" t="38512" r="44133" b="28465"/>
            <a:stretch>
              <a:fillRect/>
            </a:stretch>
          </p:blipFill>
          <p:spPr bwMode="auto">
            <a:xfrm rot="5400000">
              <a:off x="266" y="1316"/>
              <a:ext cx="386" cy="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55" name="Picture 18" descr="tmp"/>
            <p:cNvPicPr>
              <a:picLocks noChangeAspect="1" noChangeArrowheads="1"/>
            </p:cNvPicPr>
            <p:nvPr/>
          </p:nvPicPr>
          <p:blipFill>
            <a:blip r:embed="rId2" cstate="print"/>
            <a:srcRect l="27740" t="38512" r="44133" b="28465"/>
            <a:stretch>
              <a:fillRect/>
            </a:stretch>
          </p:blipFill>
          <p:spPr bwMode="auto">
            <a:xfrm rot="10800000">
              <a:off x="94" y="1440"/>
              <a:ext cx="386" cy="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56" name="Picture 19" descr="tmp"/>
            <p:cNvPicPr>
              <a:picLocks noChangeAspect="1" noChangeArrowheads="1"/>
            </p:cNvPicPr>
            <p:nvPr/>
          </p:nvPicPr>
          <p:blipFill>
            <a:blip r:embed="rId2" cstate="print"/>
            <a:srcRect l="27740" t="38512" r="44133" b="28465"/>
            <a:stretch>
              <a:fillRect/>
            </a:stretch>
          </p:blipFill>
          <p:spPr bwMode="auto">
            <a:xfrm rot="-5400000">
              <a:off x="261" y="1556"/>
              <a:ext cx="386" cy="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5846" name="Picture 21" descr="form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8638" y="2133600"/>
            <a:ext cx="56007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22" descr="form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4438" y="3048000"/>
            <a:ext cx="43434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23" descr="form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32175" y="3762375"/>
            <a:ext cx="24479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9" name="Rectangle 10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QCD and Nuclei</a:t>
            </a:r>
          </a:p>
        </p:txBody>
      </p:sp>
      <p:sp>
        <p:nvSpPr>
          <p:cNvPr id="35850" name="Text Box 8"/>
          <p:cNvSpPr txBox="1">
            <a:spLocks noChangeArrowheads="1"/>
          </p:cNvSpPr>
          <p:nvPr/>
        </p:nvSpPr>
        <p:spPr bwMode="auto">
          <a:xfrm>
            <a:off x="609600" y="5486400"/>
            <a:ext cx="7788275" cy="922338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u="sng"/>
              <a:t>QCD Lagrangian: quarks and gluons</a:t>
            </a:r>
            <a:endParaRPr lang="en-US" sz="1800"/>
          </a:p>
          <a:p>
            <a:r>
              <a:rPr lang="en-US" sz="1800"/>
              <a:t>	Nuclear Physics Model is an effective (but highly successful!)</a:t>
            </a:r>
          </a:p>
          <a:p>
            <a:r>
              <a:rPr lang="en-US" sz="1800"/>
              <a:t>	model using free nucleons and mesons as degrees of freedom.</a:t>
            </a:r>
            <a:endParaRPr lang="en-US" sz="1800" u="sng"/>
          </a:p>
        </p:txBody>
      </p:sp>
      <p:pic>
        <p:nvPicPr>
          <p:cNvPr id="35851" name="Picture 4" descr="pn12posterpictur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3197225"/>
            <a:ext cx="2286000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2" name="TextBox 19"/>
          <p:cNvSpPr txBox="1">
            <a:spLocks noChangeArrowheads="1"/>
          </p:cNvSpPr>
          <p:nvPr/>
        </p:nvSpPr>
        <p:spPr bwMode="auto">
          <a:xfrm>
            <a:off x="457200" y="833438"/>
            <a:ext cx="8458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Gluons mediate the strong (color) force, just like photons mediate the electromagnetic force, but … gluons interact with themselves … which gives QCD unique properties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4041775" y="1477963"/>
            <a:ext cx="51022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200">
                <a:solidFill>
                  <a:schemeClr val="accent2"/>
                </a:solidFill>
              </a:rPr>
              <a:t>Focal Plane Polarimeter</a:t>
            </a:r>
          </a:p>
        </p:txBody>
      </p:sp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328863"/>
            <a:ext cx="4343400" cy="392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05063"/>
            <a:ext cx="4343400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Rectangle 7"/>
          <p:cNvSpPr>
            <a:spLocks noChangeArrowheads="1"/>
          </p:cNvSpPr>
          <p:nvPr/>
        </p:nvSpPr>
        <p:spPr bwMode="auto">
          <a:xfrm>
            <a:off x="298450" y="5484813"/>
            <a:ext cx="3206750" cy="9159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173038" indent="-173038" eaLnBrk="0" hangingPunct="0"/>
            <a:r>
              <a:rPr lang="en-US"/>
              <a:t>No error contributions from</a:t>
            </a:r>
          </a:p>
          <a:p>
            <a:pPr marL="173038" indent="-173038" eaLnBrk="0" hangingPunct="0">
              <a:buClr>
                <a:schemeClr val="hlink"/>
              </a:buClr>
              <a:buFontTx/>
              <a:buChar char="•"/>
            </a:pPr>
            <a:r>
              <a:rPr lang="en-US"/>
              <a:t>analyzing power</a:t>
            </a:r>
          </a:p>
          <a:p>
            <a:pPr marL="173038" indent="-173038" eaLnBrk="0" hangingPunct="0">
              <a:buClr>
                <a:schemeClr val="hlink"/>
              </a:buClr>
              <a:buFontTx/>
              <a:buChar char="•"/>
            </a:pPr>
            <a:r>
              <a:rPr lang="en-US"/>
              <a:t>beam polarimetry</a:t>
            </a:r>
            <a:endParaRPr lang="en-US" sz="1600"/>
          </a:p>
        </p:txBody>
      </p:sp>
      <p:sp>
        <p:nvSpPr>
          <p:cNvPr id="36870" name="Text Box 8"/>
          <p:cNvSpPr txBox="1">
            <a:spLocks noChangeArrowheads="1"/>
          </p:cNvSpPr>
          <p:nvPr/>
        </p:nvSpPr>
        <p:spPr bwMode="auto">
          <a:xfrm>
            <a:off x="249238" y="30163"/>
            <a:ext cx="87423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A3904"/>
                </a:solidFill>
              </a:rPr>
              <a:t>Revolutionized Polarized Beam Experiments!</a:t>
            </a:r>
          </a:p>
        </p:txBody>
      </p:sp>
      <p:sp>
        <p:nvSpPr>
          <p:cNvPr id="36871" name="Text Box 9"/>
          <p:cNvSpPr txBox="1">
            <a:spLocks noChangeArrowheads="1"/>
          </p:cNvSpPr>
          <p:nvPr/>
        </p:nvSpPr>
        <p:spPr bwMode="auto">
          <a:xfrm>
            <a:off x="593725" y="623888"/>
            <a:ext cx="80168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Precise access to (small) charge form factor of proton utilizing polarization transfer technique:	</a:t>
            </a:r>
            <a:r>
              <a:rPr lang="en-US" sz="2800"/>
              <a:t>e + p </a:t>
            </a:r>
            <a:r>
              <a:rPr lang="en-US" sz="2800">
                <a:sym typeface="Wingdings" pitchFamily="2" charset="2"/>
              </a:rPr>
              <a:t> e’ + p</a:t>
            </a:r>
            <a:endParaRPr lang="en-US" sz="2800"/>
          </a:p>
        </p:txBody>
      </p:sp>
      <p:sp>
        <p:nvSpPr>
          <p:cNvPr id="36872" name="Line 10"/>
          <p:cNvSpPr>
            <a:spLocks noChangeShapeType="1"/>
          </p:cNvSpPr>
          <p:nvPr/>
        </p:nvSpPr>
        <p:spPr bwMode="auto">
          <a:xfrm>
            <a:off x="5257800" y="1066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73" name="Line 11"/>
          <p:cNvSpPr>
            <a:spLocks noChangeShapeType="1"/>
          </p:cNvSpPr>
          <p:nvPr/>
        </p:nvSpPr>
        <p:spPr bwMode="auto">
          <a:xfrm>
            <a:off x="7239000" y="1066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74" name="Rectangle 15"/>
          <p:cNvSpPr>
            <a:spLocks noChangeArrowheads="1"/>
          </p:cNvSpPr>
          <p:nvPr/>
        </p:nvSpPr>
        <p:spPr bwMode="auto">
          <a:xfrm>
            <a:off x="-8340725" y="13371513"/>
            <a:ext cx="1333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Symbol" pitchFamily="18" charset="2"/>
              </a:rPr>
              <a:t>  </a:t>
            </a:r>
            <a:endParaRPr lang="en-US"/>
          </a:p>
        </p:txBody>
      </p:sp>
      <p:sp>
        <p:nvSpPr>
          <p:cNvPr id="36875" name="Text Box 48"/>
          <p:cNvSpPr txBox="1">
            <a:spLocks noChangeArrowheads="1"/>
          </p:cNvSpPr>
          <p:nvPr/>
        </p:nvSpPr>
        <p:spPr bwMode="auto">
          <a:xfrm>
            <a:off x="381000" y="4343400"/>
            <a:ext cx="3367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sz="2000"/>
              <a:t> </a:t>
            </a:r>
            <a:r>
              <a:rPr lang="en-US" sz="2000">
                <a:solidFill>
                  <a:schemeClr val="accent2"/>
                </a:solidFill>
              </a:rPr>
              <a:t>G</a:t>
            </a:r>
            <a:r>
              <a:rPr lang="en-US" sz="2000" baseline="-25000">
                <a:solidFill>
                  <a:schemeClr val="accent2"/>
                </a:solidFill>
              </a:rPr>
              <a:t>E</a:t>
            </a:r>
            <a:r>
              <a:rPr lang="en-US" sz="2000"/>
              <a:t>       </a:t>
            </a:r>
            <a:r>
              <a:rPr lang="en-US" sz="2000">
                <a:solidFill>
                  <a:srgbClr val="FA3904"/>
                </a:solidFill>
              </a:rPr>
              <a:t>P’</a:t>
            </a:r>
            <a:r>
              <a:rPr lang="en-US" sz="2000" baseline="-25000">
                <a:solidFill>
                  <a:srgbClr val="FA3904"/>
                </a:solidFill>
              </a:rPr>
              <a:t>x</a:t>
            </a:r>
            <a:r>
              <a:rPr lang="en-US" sz="2000"/>
              <a:t> (E</a:t>
            </a:r>
            <a:r>
              <a:rPr lang="en-US" sz="2000" baseline="-25000"/>
              <a:t>i</a:t>
            </a:r>
            <a:r>
              <a:rPr lang="en-US" sz="2000"/>
              <a:t> + E</a:t>
            </a:r>
            <a:r>
              <a:rPr lang="en-US" sz="2000" baseline="-25000"/>
              <a:t>f</a:t>
            </a:r>
            <a:r>
              <a:rPr lang="en-US" sz="2000"/>
              <a:t>)        </a:t>
            </a:r>
            <a:r>
              <a:rPr lang="en-US" sz="2000">
                <a:latin typeface="Symbol" pitchFamily="18" charset="2"/>
              </a:rPr>
              <a:t>Q</a:t>
            </a:r>
            <a:r>
              <a:rPr lang="en-US" sz="2000" baseline="-25000"/>
              <a:t>e   </a:t>
            </a:r>
          </a:p>
          <a:p>
            <a:pPr eaLnBrk="0" hangingPunct="0">
              <a:lnSpc>
                <a:spcPct val="110000"/>
              </a:lnSpc>
            </a:pPr>
            <a:r>
              <a:rPr lang="en-US" sz="2000" baseline="-25000"/>
              <a:t>  </a:t>
            </a:r>
            <a:r>
              <a:rPr lang="en-US" sz="2000">
                <a:solidFill>
                  <a:schemeClr val="accent2"/>
                </a:solidFill>
              </a:rPr>
              <a:t>G</a:t>
            </a:r>
            <a:r>
              <a:rPr lang="en-US" sz="2000" baseline="-25000">
                <a:solidFill>
                  <a:schemeClr val="accent2"/>
                </a:solidFill>
              </a:rPr>
              <a:t>M</a:t>
            </a:r>
            <a:r>
              <a:rPr lang="en-US" sz="2000"/>
              <a:t>      </a:t>
            </a:r>
            <a:r>
              <a:rPr lang="en-US" sz="2000">
                <a:solidFill>
                  <a:srgbClr val="FA3904"/>
                </a:solidFill>
              </a:rPr>
              <a:t>P’</a:t>
            </a:r>
            <a:r>
              <a:rPr lang="en-US" sz="2000" baseline="-25000">
                <a:solidFill>
                  <a:srgbClr val="FA3904"/>
                </a:solidFill>
              </a:rPr>
              <a:t>z</a:t>
            </a:r>
            <a:r>
              <a:rPr lang="en-US" sz="2000"/>
              <a:t>     2m            2</a:t>
            </a:r>
            <a:endParaRPr lang="en-US" sz="2000" baseline="-25000"/>
          </a:p>
        </p:txBody>
      </p:sp>
      <p:sp>
        <p:nvSpPr>
          <p:cNvPr id="36876" name="Text Box 49"/>
          <p:cNvSpPr txBox="1">
            <a:spLocks noChangeArrowheads="1"/>
          </p:cNvSpPr>
          <p:nvPr/>
        </p:nvSpPr>
        <p:spPr bwMode="auto">
          <a:xfrm>
            <a:off x="449263" y="4424363"/>
            <a:ext cx="3149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/>
              <a:t>__      __  _____        __</a:t>
            </a:r>
          </a:p>
        </p:txBody>
      </p:sp>
      <p:sp>
        <p:nvSpPr>
          <p:cNvPr id="36877" name="Text Box 50"/>
          <p:cNvSpPr txBox="1">
            <a:spLocks noChangeArrowheads="1"/>
          </p:cNvSpPr>
          <p:nvPr/>
        </p:nvSpPr>
        <p:spPr bwMode="auto">
          <a:xfrm>
            <a:off x="766763" y="4545013"/>
            <a:ext cx="2327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/>
              <a:t>= -                   tan</a:t>
            </a:r>
          </a:p>
        </p:txBody>
      </p:sp>
      <p:sp>
        <p:nvSpPr>
          <p:cNvPr id="36878" name="Rectangle 51"/>
          <p:cNvSpPr>
            <a:spLocks noChangeArrowheads="1"/>
          </p:cNvSpPr>
          <p:nvPr/>
        </p:nvSpPr>
        <p:spPr bwMode="auto">
          <a:xfrm>
            <a:off x="304800" y="4343400"/>
            <a:ext cx="3352800" cy="838200"/>
          </a:xfrm>
          <a:prstGeom prst="rect">
            <a:avLst/>
          </a:prstGeom>
          <a:noFill/>
          <a:ln w="1905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2"/>
          <p:cNvSpPr txBox="1">
            <a:spLocks noChangeArrowheads="1"/>
          </p:cNvSpPr>
          <p:nvPr/>
        </p:nvSpPr>
        <p:spPr bwMode="auto">
          <a:xfrm>
            <a:off x="1371600" y="838200"/>
            <a:ext cx="640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FF0000"/>
                </a:solidFill>
              </a:rPr>
              <a:t>Cross section for </a:t>
            </a:r>
            <a:r>
              <a:rPr lang="en-US" sz="3600" i="1">
                <a:solidFill>
                  <a:srgbClr val="FF0000"/>
                </a:solidFill>
              </a:rPr>
              <a:t>ep</a:t>
            </a:r>
            <a:r>
              <a:rPr lang="en-US" sz="3600">
                <a:solidFill>
                  <a:srgbClr val="FF0000"/>
                </a:solidFill>
              </a:rPr>
              <a:t>  elastic</a:t>
            </a:r>
          </a:p>
        </p:txBody>
      </p:sp>
      <p:graphicFrame>
        <p:nvGraphicFramePr>
          <p:cNvPr id="7170" name="Object 3"/>
          <p:cNvGraphicFramePr>
            <a:graphicFrameLocks noChangeAspect="1"/>
          </p:cNvGraphicFramePr>
          <p:nvPr/>
        </p:nvGraphicFramePr>
        <p:xfrm>
          <a:off x="838200" y="1981200"/>
          <a:ext cx="7391400" cy="1433513"/>
        </p:xfrm>
        <a:graphic>
          <a:graphicData uri="http://schemas.openxmlformats.org/presentationml/2006/ole">
            <p:oleObj spid="_x0000_s7170" name="Equation" r:id="rId3" imgW="2489040" imgH="482400" progId="Equation.3">
              <p:embed/>
            </p:oleObj>
          </a:graphicData>
        </a:graphic>
      </p:graphicFrame>
      <p:graphicFrame>
        <p:nvGraphicFramePr>
          <p:cNvPr id="7171" name="Object 5"/>
          <p:cNvGraphicFramePr>
            <a:graphicFrameLocks noChangeAspect="1"/>
          </p:cNvGraphicFramePr>
          <p:nvPr/>
        </p:nvGraphicFramePr>
        <p:xfrm>
          <a:off x="1893888" y="4319588"/>
          <a:ext cx="5280025" cy="1509712"/>
        </p:xfrm>
        <a:graphic>
          <a:graphicData uri="http://schemas.openxmlformats.org/presentationml/2006/ole">
            <p:oleObj spid="_x0000_s7171" name="Equation" r:id="rId4" imgW="1777680" imgH="5079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0"/>
          <p:cNvGrpSpPr>
            <a:grpSpLocks/>
          </p:cNvGrpSpPr>
          <p:nvPr/>
        </p:nvGrpSpPr>
        <p:grpSpPr bwMode="auto">
          <a:xfrm>
            <a:off x="158750" y="3505200"/>
            <a:ext cx="2813050" cy="1616075"/>
            <a:chOff x="100" y="2208"/>
            <a:chExt cx="1772" cy="1018"/>
          </a:xfrm>
        </p:grpSpPr>
        <p:sp>
          <p:nvSpPr>
            <p:cNvPr id="37904" name="Text Box 17"/>
            <p:cNvSpPr txBox="1">
              <a:spLocks noChangeArrowheads="1"/>
            </p:cNvSpPr>
            <p:nvPr/>
          </p:nvSpPr>
          <p:spPr bwMode="auto">
            <a:xfrm>
              <a:off x="100" y="2208"/>
              <a:ext cx="1772" cy="1018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A3904"/>
                  </a:solidFill>
                </a:rPr>
                <a:t>1) e + p </a:t>
              </a:r>
              <a:r>
                <a:rPr lang="en-US" sz="2000">
                  <a:solidFill>
                    <a:srgbClr val="FA3904"/>
                  </a:solidFill>
                  <a:sym typeface="Wingdings" pitchFamily="2" charset="2"/>
                </a:rPr>
                <a:t> e’ + p</a:t>
              </a:r>
            </a:p>
            <a:p>
              <a:r>
                <a:rPr lang="en-US" sz="2000">
                  <a:solidFill>
                    <a:srgbClr val="FA3904"/>
                  </a:solidFill>
                  <a:sym typeface="Wingdings" pitchFamily="2" charset="2"/>
                </a:rPr>
                <a:t>G</a:t>
              </a:r>
              <a:r>
                <a:rPr lang="en-US" sz="2000" baseline="-25000">
                  <a:solidFill>
                    <a:srgbClr val="FA3904"/>
                  </a:solidFill>
                  <a:sym typeface="Wingdings" pitchFamily="2" charset="2"/>
                </a:rPr>
                <a:t>E</a:t>
              </a:r>
              <a:r>
                <a:rPr lang="en-US" sz="2000" baseline="30000">
                  <a:solidFill>
                    <a:srgbClr val="FA3904"/>
                  </a:solidFill>
                  <a:sym typeface="Wingdings" pitchFamily="2" charset="2"/>
                </a:rPr>
                <a:t>p</a:t>
              </a:r>
              <a:r>
                <a:rPr lang="en-US" sz="2000">
                  <a:solidFill>
                    <a:srgbClr val="FA3904"/>
                  </a:solidFill>
                  <a:sym typeface="Wingdings" pitchFamily="2" charset="2"/>
                </a:rPr>
                <a:t>/G</a:t>
              </a:r>
              <a:r>
                <a:rPr lang="en-US" sz="2000" baseline="-25000">
                  <a:solidFill>
                    <a:srgbClr val="FA3904"/>
                  </a:solidFill>
                  <a:sym typeface="Wingdings" pitchFamily="2" charset="2"/>
                </a:rPr>
                <a:t>M</a:t>
              </a:r>
              <a:r>
                <a:rPr lang="en-US" sz="2000" baseline="30000">
                  <a:solidFill>
                    <a:srgbClr val="FA3904"/>
                  </a:solidFill>
                  <a:sym typeface="Wingdings" pitchFamily="2" charset="2"/>
                </a:rPr>
                <a:t>p</a:t>
              </a:r>
              <a:r>
                <a:rPr lang="en-US" sz="2000">
                  <a:solidFill>
                    <a:srgbClr val="FA3904"/>
                  </a:solidFill>
                  <a:sym typeface="Wingdings" pitchFamily="2" charset="2"/>
                </a:rPr>
                <a:t> constant</a:t>
              </a:r>
            </a:p>
            <a:p>
              <a:endParaRPr lang="en-US" sz="2000">
                <a:sym typeface="Wingdings" pitchFamily="2" charset="2"/>
              </a:endParaRPr>
            </a:p>
            <a:p>
              <a:r>
                <a:rPr lang="en-US" sz="2000">
                  <a:solidFill>
                    <a:srgbClr val="009900"/>
                  </a:solidFill>
                  <a:sym typeface="Wingdings" pitchFamily="2" charset="2"/>
                </a:rPr>
                <a:t>2) e + p  e’ + p</a:t>
              </a:r>
            </a:p>
            <a:p>
              <a:r>
                <a:rPr lang="en-US" sz="2000">
                  <a:solidFill>
                    <a:srgbClr val="009900"/>
                  </a:solidFill>
                  <a:sym typeface="Wingdings" pitchFamily="2" charset="2"/>
                </a:rPr>
                <a:t>G</a:t>
              </a:r>
              <a:r>
                <a:rPr lang="en-US" sz="2000" baseline="-25000">
                  <a:solidFill>
                    <a:srgbClr val="009900"/>
                  </a:solidFill>
                  <a:sym typeface="Wingdings" pitchFamily="2" charset="2"/>
                </a:rPr>
                <a:t>E</a:t>
              </a:r>
              <a:r>
                <a:rPr lang="en-US" sz="2000" baseline="30000">
                  <a:solidFill>
                    <a:srgbClr val="009900"/>
                  </a:solidFill>
                  <a:sym typeface="Wingdings" pitchFamily="2" charset="2"/>
                </a:rPr>
                <a:t>p</a:t>
              </a:r>
              <a:r>
                <a:rPr lang="en-US" sz="2000">
                  <a:solidFill>
                    <a:srgbClr val="009900"/>
                  </a:solidFill>
                  <a:sym typeface="Wingdings" pitchFamily="2" charset="2"/>
                </a:rPr>
                <a:t>/G</a:t>
              </a:r>
              <a:r>
                <a:rPr lang="en-US" sz="2000" baseline="-25000">
                  <a:solidFill>
                    <a:srgbClr val="009900"/>
                  </a:solidFill>
                  <a:sym typeface="Wingdings" pitchFamily="2" charset="2"/>
                </a:rPr>
                <a:t>M</a:t>
              </a:r>
              <a:r>
                <a:rPr lang="en-US" sz="2000" baseline="30000">
                  <a:solidFill>
                    <a:srgbClr val="009900"/>
                  </a:solidFill>
                  <a:sym typeface="Wingdings" pitchFamily="2" charset="2"/>
                </a:rPr>
                <a:t>p</a:t>
              </a:r>
              <a:r>
                <a:rPr lang="en-US" sz="2000">
                  <a:solidFill>
                    <a:srgbClr val="009900"/>
                  </a:solidFill>
                  <a:sym typeface="Wingdings" pitchFamily="2" charset="2"/>
                </a:rPr>
                <a:t> drops with Q</a:t>
              </a:r>
              <a:r>
                <a:rPr lang="en-US" sz="2000" baseline="30000">
                  <a:solidFill>
                    <a:srgbClr val="009900"/>
                  </a:solidFill>
                  <a:sym typeface="Wingdings" pitchFamily="2" charset="2"/>
                </a:rPr>
                <a:t>2</a:t>
              </a:r>
              <a:endParaRPr lang="en-US" sz="2000" baseline="30000">
                <a:solidFill>
                  <a:srgbClr val="009900"/>
                </a:solidFill>
              </a:endParaRPr>
            </a:p>
          </p:txBody>
        </p:sp>
        <p:sp>
          <p:nvSpPr>
            <p:cNvPr id="37905" name="Line 18"/>
            <p:cNvSpPr>
              <a:spLocks noChangeShapeType="1"/>
            </p:cNvSpPr>
            <p:nvPr/>
          </p:nvSpPr>
          <p:spPr bwMode="auto">
            <a:xfrm>
              <a:off x="576" y="2832"/>
              <a:ext cx="144" cy="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06" name="Line 19"/>
            <p:cNvSpPr>
              <a:spLocks noChangeShapeType="1"/>
            </p:cNvSpPr>
            <p:nvPr/>
          </p:nvSpPr>
          <p:spPr bwMode="auto">
            <a:xfrm>
              <a:off x="1440" y="2928"/>
              <a:ext cx="144" cy="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FA3904"/>
                </a:solidFill>
                <a:latin typeface="Comic Sans MS" pitchFamily="66" charset="0"/>
              </a:rPr>
              <a:t>Proton charge and magnetism in 2006</a:t>
            </a:r>
          </a:p>
        </p:txBody>
      </p:sp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2" cstate="print"/>
          <a:srcRect r="7030"/>
          <a:stretch>
            <a:fillRect/>
          </a:stretch>
        </p:blipFill>
        <p:spPr bwMode="auto">
          <a:xfrm>
            <a:off x="2971800" y="762000"/>
            <a:ext cx="5943600" cy="399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3124200" y="5105400"/>
            <a:ext cx="5715000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CC3399"/>
                </a:solidFill>
              </a:rPr>
              <a:t>charge depletion in interior of proton</a:t>
            </a:r>
          </a:p>
        </p:txBody>
      </p:sp>
      <p:sp>
        <p:nvSpPr>
          <p:cNvPr id="73733" name="Line 5"/>
          <p:cNvSpPr>
            <a:spLocks noChangeShapeType="1"/>
          </p:cNvSpPr>
          <p:nvPr/>
        </p:nvSpPr>
        <p:spPr bwMode="auto">
          <a:xfrm flipV="1">
            <a:off x="5486400" y="3657600"/>
            <a:ext cx="228600" cy="1143000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/>
            <a:tailEnd type="triangle" w="lg" len="lg"/>
          </a:ln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37895" name="Text Box 6"/>
          <p:cNvSpPr txBox="1">
            <a:spLocks noChangeArrowheads="1"/>
          </p:cNvSpPr>
          <p:nvPr/>
        </p:nvSpPr>
        <p:spPr bwMode="auto">
          <a:xfrm>
            <a:off x="5867400" y="3971925"/>
            <a:ext cx="24368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i="1">
                <a:solidFill>
                  <a:srgbClr val="0000CC"/>
                </a:solidFill>
              </a:rPr>
              <a:t>smaller distance </a:t>
            </a:r>
            <a:r>
              <a:rPr lang="en-US" sz="2000" i="1">
                <a:solidFill>
                  <a:srgbClr val="0000CC"/>
                </a:solidFill>
                <a:sym typeface="Symbol" pitchFamily="18" charset="2"/>
              </a:rPr>
              <a:t></a:t>
            </a:r>
          </a:p>
        </p:txBody>
      </p:sp>
      <p:pic>
        <p:nvPicPr>
          <p:cNvPr id="73735" name="Picture 7"/>
          <p:cNvPicPr>
            <a:picLocks noChangeAspect="1" noChangeArrowheads="1"/>
          </p:cNvPicPr>
          <p:nvPr/>
        </p:nvPicPr>
        <p:blipFill>
          <a:blip r:embed="rId3" cstate="print"/>
          <a:srcRect r="48038"/>
          <a:stretch>
            <a:fillRect/>
          </a:stretch>
        </p:blipFill>
        <p:spPr bwMode="auto">
          <a:xfrm>
            <a:off x="304800" y="1752600"/>
            <a:ext cx="2366963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6" name="Rectangle 8"/>
          <p:cNvSpPr>
            <a:spLocks noChangeArrowheads="1"/>
          </p:cNvSpPr>
          <p:nvPr/>
        </p:nvSpPr>
        <p:spPr bwMode="auto">
          <a:xfrm>
            <a:off x="2971800" y="5715000"/>
            <a:ext cx="59436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solidFill>
                  <a:srgbClr val="CC3399"/>
                </a:solidFill>
              </a:rPr>
              <a:t>Orbital motion of quarks play a key role </a:t>
            </a:r>
          </a:p>
          <a:p>
            <a:pPr eaLnBrk="0" hangingPunct="0"/>
            <a:r>
              <a:rPr lang="en-US" sz="1600">
                <a:solidFill>
                  <a:srgbClr val="CC3399"/>
                </a:solidFill>
              </a:rPr>
              <a:t>(Belitsky, Ji + Yuan PRL 91 (2003) 092003)   </a:t>
            </a:r>
          </a:p>
        </p:txBody>
      </p:sp>
      <p:sp>
        <p:nvSpPr>
          <p:cNvPr id="73737" name="Rectangle 9"/>
          <p:cNvSpPr>
            <a:spLocks noChangeArrowheads="1"/>
          </p:cNvSpPr>
          <p:nvPr/>
        </p:nvSpPr>
        <p:spPr bwMode="auto">
          <a:xfrm>
            <a:off x="457200" y="838200"/>
            <a:ext cx="21272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CC3399"/>
                </a:solidFill>
              </a:rPr>
              <a:t>2-</a:t>
            </a:r>
            <a:r>
              <a:rPr lang="en-US">
                <a:solidFill>
                  <a:srgbClr val="CC3399"/>
                </a:solidFill>
                <a:latin typeface="Symbol" pitchFamily="18" charset="2"/>
              </a:rPr>
              <a:t>g</a:t>
            </a:r>
            <a:r>
              <a:rPr lang="en-US">
                <a:solidFill>
                  <a:srgbClr val="CC3399"/>
                </a:solidFill>
              </a:rPr>
              <a:t> exchange </a:t>
            </a:r>
          </a:p>
          <a:p>
            <a:r>
              <a:rPr lang="en-US">
                <a:solidFill>
                  <a:srgbClr val="CC3399"/>
                </a:solidFill>
              </a:rPr>
              <a:t>important</a:t>
            </a:r>
          </a:p>
        </p:txBody>
      </p:sp>
      <p:sp>
        <p:nvSpPr>
          <p:cNvPr id="73738" name="Line 10"/>
          <p:cNvSpPr>
            <a:spLocks noChangeShapeType="1"/>
          </p:cNvSpPr>
          <p:nvPr/>
        </p:nvSpPr>
        <p:spPr bwMode="auto">
          <a:xfrm>
            <a:off x="2362200" y="1524000"/>
            <a:ext cx="2819400" cy="6858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7900" name="Text Box 13"/>
          <p:cNvSpPr txBox="1">
            <a:spLocks noChangeArrowheads="1"/>
          </p:cNvSpPr>
          <p:nvPr/>
        </p:nvSpPr>
        <p:spPr bwMode="auto">
          <a:xfrm>
            <a:off x="3886200" y="990600"/>
            <a:ext cx="103028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latin typeface="Times New Roman" pitchFamily="18" charset="0"/>
              </a:rPr>
              <a:t>Hall A</a:t>
            </a:r>
            <a:endParaRPr lang="en-US" b="1" i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7901" name="Line 14"/>
          <p:cNvSpPr>
            <a:spLocks noChangeShapeType="1"/>
          </p:cNvSpPr>
          <p:nvPr/>
        </p:nvSpPr>
        <p:spPr bwMode="auto">
          <a:xfrm flipH="1">
            <a:off x="8305800" y="1295400"/>
            <a:ext cx="609600" cy="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902" name="Line 15"/>
          <p:cNvSpPr>
            <a:spLocks noChangeShapeType="1"/>
          </p:cNvSpPr>
          <p:nvPr/>
        </p:nvSpPr>
        <p:spPr bwMode="auto">
          <a:xfrm flipH="1">
            <a:off x="8305800" y="2209800"/>
            <a:ext cx="609600" cy="0"/>
          </a:xfrm>
          <a:prstGeom prst="line">
            <a:avLst/>
          </a:prstGeom>
          <a:noFill/>
          <a:ln w="38100">
            <a:solidFill>
              <a:srgbClr val="FA3904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903" name="Line 16"/>
          <p:cNvSpPr>
            <a:spLocks noChangeShapeType="1"/>
          </p:cNvSpPr>
          <p:nvPr/>
        </p:nvSpPr>
        <p:spPr bwMode="auto">
          <a:xfrm flipH="1">
            <a:off x="8305800" y="2057400"/>
            <a:ext cx="6096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2" grpId="0" animBg="1"/>
      <p:bldP spid="73733" grpId="0" animBg="1"/>
      <p:bldP spid="73736" grpId="0"/>
      <p:bldP spid="73737" grpId="0"/>
      <p:bldP spid="737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103313" y="2403475"/>
            <a:ext cx="163512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endParaRPr lang="en-US" b="1">
              <a:solidFill>
                <a:schemeClr val="tx2"/>
              </a:solidFill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11138" y="5768975"/>
            <a:ext cx="2540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 i="1">
                <a:solidFill>
                  <a:srgbClr val="FF7517"/>
                </a:solidFill>
                <a:latin typeface="Arial" pitchFamily="34" charset="0"/>
              </a:rPr>
              <a:t> </a:t>
            </a:r>
          </a:p>
        </p:txBody>
      </p:sp>
      <p:pic>
        <p:nvPicPr>
          <p:cNvPr id="18436" name="Picture 8" descr="ActionAPE5LQanimXs30small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47244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49" name="Picture 13" descr="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0025" y="47244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Rectangle 4"/>
          <p:cNvSpPr>
            <a:spLocks noChangeArrowheads="1"/>
          </p:cNvSpPr>
          <p:nvPr/>
        </p:nvSpPr>
        <p:spPr bwMode="auto">
          <a:xfrm>
            <a:off x="457200" y="0"/>
            <a:ext cx="82296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Cool Facts about QCD and Nuclei</a:t>
            </a:r>
          </a:p>
        </p:txBody>
      </p:sp>
      <p:pic>
        <p:nvPicPr>
          <p:cNvPr id="18439" name="Picture 6" descr="inside_quar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9775" y="2746375"/>
            <a:ext cx="1597025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Text Box 11"/>
          <p:cNvSpPr txBox="1">
            <a:spLocks noChangeArrowheads="1"/>
          </p:cNvSpPr>
          <p:nvPr/>
        </p:nvSpPr>
        <p:spPr bwMode="auto">
          <a:xfrm>
            <a:off x="152400" y="685800"/>
            <a:ext cx="6553200" cy="609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Did you know that … ?</a:t>
            </a:r>
            <a:endParaRPr lang="en-US" sz="1000"/>
          </a:p>
          <a:p>
            <a:r>
              <a:rPr lang="en-US" sz="1000"/>
              <a:t> </a:t>
            </a:r>
          </a:p>
          <a:p>
            <a:pPr>
              <a:buFontTx/>
              <a:buChar char="•"/>
            </a:pPr>
            <a:r>
              <a:rPr lang="en-US" sz="2000"/>
              <a:t> The strong force is so strong, that you can never find one quark alone (this is called “confinement”).</a:t>
            </a:r>
          </a:p>
          <a:p>
            <a:pPr>
              <a:buFontTx/>
              <a:buChar char="•"/>
            </a:pPr>
            <a:r>
              <a:rPr lang="en-US" sz="2000"/>
              <a:t>When pried even a little apart, quarks experience ten tons of force pulling them together again.</a:t>
            </a:r>
          </a:p>
          <a:p>
            <a:pPr>
              <a:buFontTx/>
              <a:buChar char="•"/>
            </a:pPr>
            <a:r>
              <a:rPr lang="en-US" sz="2000"/>
              <a:t> Quarks and gluons jiggle around at nearly light-speed, and extra gluons and quark/anti-quark pairs pop into existence one moment to disappear the next.</a:t>
            </a:r>
          </a:p>
          <a:p>
            <a:pPr>
              <a:buFontTx/>
              <a:buChar char="•"/>
            </a:pPr>
            <a:r>
              <a:rPr lang="en-US" sz="2000"/>
              <a:t> It is this flurry of activity, fueled by the energy of the gluons, that generates nearly all the mass of protons and neutrons, and thus ultimately of all the matter we see.</a:t>
            </a:r>
          </a:p>
          <a:p>
            <a:pPr>
              <a:buFontTx/>
              <a:buChar char="•"/>
            </a:pPr>
            <a:r>
              <a:rPr lang="en-US" sz="2000"/>
              <a:t> 99% of your mass is due to this stored energy.</a:t>
            </a:r>
          </a:p>
          <a:p>
            <a:pPr>
              <a:buFontTx/>
              <a:buChar char="•"/>
            </a:pPr>
            <a:r>
              <a:rPr lang="en-US" sz="2000"/>
              <a:t> Even the QCD “vacuum” is not truly empty.</a:t>
            </a:r>
          </a:p>
          <a:p>
            <a:r>
              <a:rPr lang="en-US" sz="2000"/>
              <a:t>Long-distance gluonic fluctuations are an integral</a:t>
            </a:r>
          </a:p>
          <a:p>
            <a:r>
              <a:rPr lang="en-US" sz="2000"/>
              <a:t>part. Quarks have small mass themselves, but attain</a:t>
            </a:r>
          </a:p>
          <a:p>
            <a:r>
              <a:rPr lang="en-US" sz="2000"/>
              <a:t>an effective larger mass due to the fact that they attract these gluonic fluctuations around them</a:t>
            </a:r>
          </a:p>
          <a:p>
            <a:r>
              <a:rPr lang="en-US" sz="2000">
                <a:sym typeface="Wingdings" pitchFamily="2" charset="2"/>
              </a:rPr>
              <a:t> </a:t>
            </a:r>
            <a:r>
              <a:rPr lang="en-US" sz="2000">
                <a:solidFill>
                  <a:srgbClr val="0033CC"/>
                </a:solidFill>
                <a:sym typeface="Wingdings" pitchFamily="2" charset="2"/>
              </a:rPr>
              <a:t>M(up) + M(up) + M(down) ~ 10 MeV &lt;&lt; M(proton)</a:t>
            </a:r>
            <a:r>
              <a:rPr lang="en-US" sz="2000">
                <a:solidFill>
                  <a:srgbClr val="0033CC"/>
                </a:solidFill>
              </a:rPr>
              <a:t> </a:t>
            </a:r>
          </a:p>
        </p:txBody>
      </p:sp>
      <p:pic>
        <p:nvPicPr>
          <p:cNvPr id="18441" name="Picture 9" descr="confineme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762000"/>
            <a:ext cx="2540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381000" y="762000"/>
            <a:ext cx="4114800" cy="1597025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Neutron has no charge, but does have a charge distributions: n = p + </a:t>
            </a:r>
            <a:r>
              <a:rPr lang="en-US" sz="1600">
                <a:latin typeface="Symbol" pitchFamily="18" charset="2"/>
              </a:rPr>
              <a:t>p</a:t>
            </a:r>
            <a:r>
              <a:rPr lang="en-US" sz="1600" baseline="30000"/>
              <a:t>-</a:t>
            </a:r>
            <a:r>
              <a:rPr lang="en-US" sz="1600"/>
              <a:t>, n = ddu. Use polarization and </a:t>
            </a:r>
            <a:r>
              <a:rPr lang="en-US" sz="1600" baseline="30000"/>
              <a:t>2</a:t>
            </a:r>
            <a:r>
              <a:rPr lang="en-US" sz="1600"/>
              <a:t>H(e,e’n) to access.</a:t>
            </a:r>
            <a:r>
              <a:rPr lang="en-US" sz="1600" i="1"/>
              <a:t> </a:t>
            </a:r>
            <a:r>
              <a:rPr lang="en-US" sz="1600" i="1">
                <a:sym typeface="Wingdings" pitchFamily="2" charset="2"/>
              </a:rPr>
              <a:t>“</a:t>
            </a:r>
            <a:r>
              <a:rPr lang="en-US" sz="1600" i="1"/>
              <a:t>Guarantee” that electron hits a neutron AND electron transfers its polarization to this neutron.</a:t>
            </a:r>
            <a:endParaRPr lang="en-US" sz="1600"/>
          </a:p>
        </p:txBody>
      </p:sp>
      <p:pic>
        <p:nvPicPr>
          <p:cNvPr id="38915" name="Picture 3"/>
          <p:cNvPicPr>
            <a:picLocks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64088" y="1371600"/>
            <a:ext cx="4303712" cy="4648200"/>
          </a:xfrm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5410200" y="6216650"/>
            <a:ext cx="3416300" cy="336550"/>
          </a:xfrm>
          <a:prstGeom prst="rect">
            <a:avLst/>
          </a:prstGeom>
          <a:solidFill>
            <a:srgbClr val="FFFF99"/>
          </a:solidFill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/>
              <a:t>J. J. Kelly, PRC 66 (2002) 065203</a:t>
            </a: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762000" y="152400"/>
            <a:ext cx="77724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600" b="1">
              <a:solidFill>
                <a:schemeClr val="accent2"/>
              </a:solidFill>
            </a:endParaRP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rgbClr val="FA3904"/>
                </a:solidFill>
                <a:latin typeface="Comic Sans MS" pitchFamily="66" charset="0"/>
              </a:rPr>
              <a:t>What about the neutron?</a:t>
            </a: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4876800" y="844550"/>
            <a:ext cx="4146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charge and magnetization density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51334"/>
          <a:stretch>
            <a:fillRect/>
          </a:stretch>
        </p:blipFill>
        <p:spPr bwMode="auto">
          <a:xfrm>
            <a:off x="304800" y="2743200"/>
            <a:ext cx="41116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28600" y="5715000"/>
            <a:ext cx="4724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Properly normalized (volume integral) charge of course zero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91600" cy="457200"/>
          </a:xfrm>
        </p:spPr>
        <p:txBody>
          <a:bodyPr/>
          <a:lstStyle/>
          <a:p>
            <a:pPr eaLnBrk="1" hangingPunct="1"/>
            <a:r>
              <a:rPr lang="en-US" sz="2800" b="1" smtClean="0">
                <a:solidFill>
                  <a:srgbClr val="FA3904"/>
                </a:solidFill>
                <a:latin typeface="Comic Sans MS" pitchFamily="66" charset="0"/>
              </a:rPr>
              <a:t>JLab Data Reveal Deuteron’s Size and Shape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3900" y="4267200"/>
            <a:ext cx="3263900" cy="24130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 cstate="print"/>
          <a:srcRect r="15100"/>
          <a:stretch>
            <a:fillRect/>
          </a:stretch>
        </p:blipFill>
        <p:spPr bwMode="auto">
          <a:xfrm>
            <a:off x="5791200" y="914400"/>
            <a:ext cx="3236913" cy="30813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3276600" y="5578475"/>
            <a:ext cx="2362200" cy="757238"/>
          </a:xfrm>
          <a:prstGeom prst="rect">
            <a:avLst/>
          </a:prstGeom>
          <a:noFill/>
          <a:ln w="57150" algn="ctr">
            <a:solidFill>
              <a:srgbClr val="FFC000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 eaLnBrk="0" hangingPunct="0">
              <a:lnSpc>
                <a:spcPct val="80000"/>
              </a:lnSpc>
              <a:buFont typeface="Times"/>
              <a:buNone/>
            </a:pPr>
            <a:r>
              <a:rPr lang="en-US" sz="1800">
                <a:solidFill>
                  <a:srgbClr val="4619ED"/>
                </a:solidFill>
              </a:rPr>
              <a:t>The nucleon-based description works down to &lt; 0.5 fm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3505200" y="4508500"/>
            <a:ext cx="1981200" cy="825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600"/>
              <a:t>Combined Data -&gt;</a:t>
            </a:r>
          </a:p>
          <a:p>
            <a:pPr algn="ctr" eaLnBrk="0" hangingPunct="0"/>
            <a:r>
              <a:rPr lang="en-US" sz="1600"/>
              <a:t>Deuteron’s Intrinsic Shape</a:t>
            </a:r>
          </a:p>
        </p:txBody>
      </p:sp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4267200"/>
            <a:ext cx="3171825" cy="244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901700"/>
            <a:ext cx="5105400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Picture 9" descr="version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4443413"/>
            <a:ext cx="649288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4198938" y="1711325"/>
            <a:ext cx="754062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i="1">
                <a:latin typeface="Times New Roman" pitchFamily="18" charset="0"/>
              </a:rPr>
              <a:t>Hall A</a:t>
            </a:r>
            <a:endParaRPr lang="en-US" sz="1600" b="1" i="1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4"/>
          <p:cNvSpPr txBox="1">
            <a:spLocks noChangeArrowheads="1"/>
          </p:cNvSpPr>
          <p:nvPr/>
        </p:nvSpPr>
        <p:spPr bwMode="auto">
          <a:xfrm>
            <a:off x="533400" y="76200"/>
            <a:ext cx="8188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A3904"/>
                </a:solidFill>
              </a:rPr>
              <a:t>CEBAF’s Original Mission Statement</a:t>
            </a:r>
          </a:p>
        </p:txBody>
      </p:sp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152400" y="838200"/>
            <a:ext cx="8855075" cy="554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en-US" altLang="ja-JP" sz="1800" i="1" dirty="0">
                <a:solidFill>
                  <a:schemeClr val="bg1">
                    <a:lumMod val="50000"/>
                  </a:schemeClr>
                </a:solidFill>
                <a:ea typeface="ＭＳ Ｐゴシック" pitchFamily="50" charset="-128"/>
              </a:rPr>
              <a:t>Key Mission and Principal Focus (1987):</a:t>
            </a:r>
          </a:p>
          <a:p>
            <a:pPr marL="342900" indent="-342900">
              <a:defRPr/>
            </a:pPr>
            <a:r>
              <a:rPr lang="en-US" altLang="ja-JP" b="1" dirty="0">
                <a:solidFill>
                  <a:schemeClr val="bg1">
                    <a:lumMod val="50000"/>
                  </a:schemeClr>
                </a:solidFill>
                <a:ea typeface="ＭＳ Ｐゴシック" pitchFamily="50" charset="-128"/>
              </a:rPr>
              <a:t>   The study of the largely unexplored transition between the nucleon-meson and the quark-gluon descriptions of nuclear matter.</a:t>
            </a:r>
            <a:endParaRPr lang="en-US" altLang="ja-JP" sz="2000" b="1" dirty="0">
              <a:solidFill>
                <a:schemeClr val="bg1">
                  <a:lumMod val="50000"/>
                </a:schemeClr>
              </a:solidFill>
              <a:ea typeface="ＭＳ Ｐゴシック" pitchFamily="50" charset="-128"/>
            </a:endParaRPr>
          </a:p>
          <a:p>
            <a:pPr marL="342900" indent="-342900">
              <a:defRPr/>
            </a:pPr>
            <a:r>
              <a:rPr lang="en-US" altLang="ja-JP" sz="2000" b="1" dirty="0">
                <a:solidFill>
                  <a:schemeClr val="bg1">
                    <a:lumMod val="50000"/>
                  </a:schemeClr>
                </a:solidFill>
                <a:ea typeface="ＭＳ Ｐゴシック" pitchFamily="50" charset="-128"/>
              </a:rPr>
              <a:t>				</a:t>
            </a:r>
            <a:r>
              <a:rPr lang="en-US" altLang="ja-JP" sz="2000" i="1" dirty="0">
                <a:solidFill>
                  <a:srgbClr val="0099CC"/>
                </a:solidFill>
                <a:ea typeface="ＭＳ Ｐゴシック" pitchFamily="50" charset="-128"/>
              </a:rPr>
              <a:t>The Role of Quarks in Nuclear Physics</a:t>
            </a:r>
            <a:endParaRPr lang="en-US" altLang="ja-JP" sz="2000" b="1" dirty="0">
              <a:solidFill>
                <a:srgbClr val="0099CC"/>
              </a:solidFill>
              <a:ea typeface="ＭＳ Ｐゴシック" pitchFamily="50" charset="-128"/>
            </a:endParaRPr>
          </a:p>
          <a:p>
            <a:pPr marL="342900" indent="-342900">
              <a:defRPr/>
            </a:pPr>
            <a:endParaRPr lang="en-US" altLang="ja-JP" b="1" dirty="0">
              <a:solidFill>
                <a:schemeClr val="bg1">
                  <a:lumMod val="50000"/>
                </a:schemeClr>
              </a:solidFill>
              <a:ea typeface="ＭＳ Ｐゴシック" pitchFamily="50" charset="-128"/>
            </a:endParaRPr>
          </a:p>
          <a:p>
            <a:pPr marL="342900" indent="-342900">
              <a:defRPr/>
            </a:pPr>
            <a:r>
              <a:rPr lang="en-US" altLang="ja-JP" sz="1800" i="1" dirty="0">
                <a:solidFill>
                  <a:schemeClr val="bg1">
                    <a:lumMod val="50000"/>
                  </a:schemeClr>
                </a:solidFill>
                <a:ea typeface="ＭＳ Ｐゴシック" pitchFamily="50" charset="-128"/>
              </a:rPr>
              <a:t>Related Areas of Study:</a:t>
            </a:r>
          </a:p>
          <a:p>
            <a:pPr marL="342900" indent="-342900">
              <a:buFontTx/>
              <a:buChar char="•"/>
              <a:defRPr/>
            </a:pPr>
            <a:r>
              <a:rPr lang="en-US" altLang="ja-JP" sz="1800" b="1" dirty="0">
                <a:ea typeface="ＭＳ Ｐゴシック" pitchFamily="50" charset="-128"/>
              </a:rPr>
              <a:t>Do individual nucleons change their </a:t>
            </a:r>
            <a:r>
              <a:rPr lang="en-US" altLang="ja-JP" sz="1800" b="1" dirty="0">
                <a:solidFill>
                  <a:schemeClr val="bg1">
                    <a:lumMod val="50000"/>
                  </a:schemeClr>
                </a:solidFill>
                <a:ea typeface="ＭＳ Ｐゴシック" pitchFamily="50" charset="-128"/>
              </a:rPr>
              <a:t>size, shape, and </a:t>
            </a:r>
            <a:r>
              <a:rPr lang="en-US" altLang="ja-JP" sz="1800" b="1" dirty="0">
                <a:ea typeface="ＭＳ Ｐゴシック" pitchFamily="50" charset="-128"/>
              </a:rPr>
              <a:t>quark structure in the nuclear medium?</a:t>
            </a:r>
          </a:p>
          <a:p>
            <a:pPr marL="342900" indent="-342900">
              <a:defRPr/>
            </a:pPr>
            <a:r>
              <a:rPr lang="en-US" altLang="ja-JP" sz="1800" b="1" dirty="0">
                <a:solidFill>
                  <a:schemeClr val="bg1">
                    <a:lumMod val="50000"/>
                  </a:schemeClr>
                </a:solidFill>
                <a:ea typeface="ＭＳ Ｐゴシック" pitchFamily="50" charset="-128"/>
              </a:rPr>
              <a:t>				</a:t>
            </a:r>
            <a:r>
              <a:rPr lang="en-US" altLang="ja-JP" sz="1600" i="1" dirty="0">
                <a:solidFill>
                  <a:srgbClr val="0000FF"/>
                </a:solidFill>
                <a:ea typeface="ＭＳ Ｐゴシック" pitchFamily="50" charset="-128"/>
              </a:rPr>
              <a:t>Pushing the Limits of the Standard Model of Nuclear Physics</a:t>
            </a:r>
            <a:endParaRPr lang="en-US" altLang="ja-JP" sz="1600" dirty="0">
              <a:solidFill>
                <a:srgbClr val="0000FF"/>
              </a:solidFill>
              <a:ea typeface="ＭＳ Ｐゴシック" pitchFamily="50" charset="-128"/>
            </a:endParaRPr>
          </a:p>
          <a:p>
            <a:pPr marL="342900" indent="-342900">
              <a:defRPr/>
            </a:pPr>
            <a:endParaRPr lang="en-US" altLang="ja-JP" sz="1800" dirty="0">
              <a:ea typeface="ＭＳ Ｐゴシック" pitchFamily="50" charset="-128"/>
            </a:endParaRPr>
          </a:p>
          <a:p>
            <a:pPr marL="342900" indent="-342900">
              <a:buFontTx/>
              <a:buChar char="•"/>
              <a:defRPr/>
            </a:pPr>
            <a:r>
              <a:rPr lang="en-US" altLang="ja-JP" sz="1800" b="1" dirty="0">
                <a:ea typeface="ＭＳ Ｐゴシック" pitchFamily="50" charset="-128"/>
              </a:rPr>
              <a:t>How do nucleons cluster in the nuclear medium?</a:t>
            </a:r>
          </a:p>
          <a:p>
            <a:pPr marL="342900" indent="-342900">
              <a:defRPr/>
            </a:pPr>
            <a:r>
              <a:rPr lang="en-US" altLang="ja-JP" sz="1800" dirty="0">
                <a:ea typeface="ＭＳ Ｐゴシック" pitchFamily="50" charset="-128"/>
              </a:rPr>
              <a:t>				</a:t>
            </a:r>
            <a:endParaRPr lang="en-US" altLang="ja-JP" sz="1800" dirty="0">
              <a:solidFill>
                <a:schemeClr val="accent2"/>
              </a:solidFill>
              <a:ea typeface="ＭＳ Ｐゴシック" pitchFamily="50" charset="-128"/>
            </a:endParaRPr>
          </a:p>
          <a:p>
            <a:pPr marL="342900" indent="-342900">
              <a:buFontTx/>
              <a:buChar char="•"/>
              <a:defRPr/>
            </a:pPr>
            <a:r>
              <a:rPr lang="en-US" altLang="ja-JP" sz="1800" b="1" dirty="0">
                <a:solidFill>
                  <a:schemeClr val="bg1">
                    <a:lumMod val="50000"/>
                  </a:schemeClr>
                </a:solidFill>
                <a:ea typeface="ＭＳ Ｐゴシック" pitchFamily="50" charset="-128"/>
              </a:rPr>
              <a:t>What are the properties of the force which binds quarks into nucleons and nuclei at distances where this force is strong and the quark confinement mechanism is important?</a:t>
            </a:r>
          </a:p>
          <a:p>
            <a:pPr marL="342900" indent="-342900">
              <a:defRPr/>
            </a:pPr>
            <a:r>
              <a:rPr lang="en-US" altLang="ja-JP" sz="1800" dirty="0">
                <a:ea typeface="ＭＳ Ｐゴシック" pitchFamily="50" charset="-128"/>
              </a:rPr>
              <a:t>				</a:t>
            </a:r>
            <a:r>
              <a:rPr lang="en-US" altLang="ja-JP" sz="2000" i="1" dirty="0">
                <a:solidFill>
                  <a:srgbClr val="0099CC"/>
                </a:solidFill>
                <a:ea typeface="ＭＳ Ｐゴシック" pitchFamily="50" charset="-128"/>
              </a:rPr>
              <a:t>The Onset of the Parton Model</a:t>
            </a:r>
            <a:r>
              <a:rPr lang="en-US" altLang="ja-JP" sz="2000" dirty="0">
                <a:solidFill>
                  <a:srgbClr val="0099CC"/>
                </a:solidFill>
                <a:ea typeface="ＭＳ Ｐゴシック" pitchFamily="50" charset="-128"/>
              </a:rPr>
              <a:t> </a:t>
            </a:r>
          </a:p>
          <a:p>
            <a:pPr marL="342900" indent="-342900">
              <a:defRPr/>
            </a:pPr>
            <a:r>
              <a:rPr lang="en-US" sz="2000" dirty="0">
                <a:solidFill>
                  <a:srgbClr val="0099CC"/>
                </a:solidFill>
                <a:ea typeface="ＭＳ Ｐゴシック" pitchFamily="50" charset="-128"/>
              </a:rPr>
              <a:t>				</a:t>
            </a:r>
            <a:r>
              <a:rPr lang="en-US" sz="2000" i="1" dirty="0">
                <a:solidFill>
                  <a:srgbClr val="0099CC"/>
                </a:solidFill>
              </a:rPr>
              <a:t>Use the Nuclear Arena to Study QCD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sz="3600" b="1" smtClean="0">
                <a:solidFill>
                  <a:srgbClr val="FF0000"/>
                </a:solidFill>
                <a:latin typeface="Comic Sans MS" pitchFamily="66" charset="0"/>
                <a:ea typeface="ＭＳ Ｐゴシック" pitchFamily="34" charset="-128"/>
              </a:rPr>
              <a:t>EMC Effect in very light nuclei</a:t>
            </a:r>
          </a:p>
        </p:txBody>
      </p:sp>
      <p:pic>
        <p:nvPicPr>
          <p:cNvPr id="43011" name="Picture 3" descr="PRL_slopes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838200"/>
            <a:ext cx="5029200" cy="31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Box 4"/>
          <p:cNvSpPr txBox="1">
            <a:spLocks noChangeArrowheads="1"/>
          </p:cNvSpPr>
          <p:nvPr/>
        </p:nvSpPr>
        <p:spPr bwMode="auto">
          <a:xfrm>
            <a:off x="2590800" y="4267200"/>
            <a:ext cx="6324600" cy="193833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i="1"/>
              <a:t>dR/dx</a:t>
            </a:r>
            <a:r>
              <a:rPr lang="en-US" sz="2000"/>
              <a:t> = slope of line fit to </a:t>
            </a:r>
            <a:r>
              <a:rPr lang="en-US" sz="2000" i="1"/>
              <a:t>A/D</a:t>
            </a:r>
            <a:r>
              <a:rPr lang="en-US" sz="2000"/>
              <a:t> ratio over region 			</a:t>
            </a:r>
            <a:r>
              <a:rPr lang="en-US" sz="2000" i="1"/>
              <a:t>x=0.3</a:t>
            </a:r>
            <a:r>
              <a:rPr lang="en-US" sz="2000"/>
              <a:t> to </a:t>
            </a:r>
            <a:r>
              <a:rPr lang="en-US" sz="2000" i="1"/>
              <a:t>0.7</a:t>
            </a:r>
          </a:p>
          <a:p>
            <a:endParaRPr lang="en-US" sz="2000" i="1"/>
          </a:p>
          <a:p>
            <a:r>
              <a:rPr lang="en-US" sz="2000"/>
              <a:t>Nuclear density extracted from </a:t>
            </a:r>
            <a:r>
              <a:rPr lang="en-US" sz="2000" i="1"/>
              <a:t>ab initio </a:t>
            </a:r>
            <a:r>
              <a:rPr lang="en-US" sz="2000"/>
              <a:t>GFMC calculation – scaled by </a:t>
            </a:r>
            <a:r>
              <a:rPr lang="en-US" sz="2000" i="1"/>
              <a:t>(A-1)/A </a:t>
            </a:r>
            <a:r>
              <a:rPr lang="en-US" sz="2000"/>
              <a:t>to remove contribution to density from “struck” nucleon</a:t>
            </a:r>
          </a:p>
        </p:txBody>
      </p:sp>
      <p:sp>
        <p:nvSpPr>
          <p:cNvPr id="43013" name="TextBox 5"/>
          <p:cNvSpPr txBox="1">
            <a:spLocks noChangeArrowheads="1"/>
          </p:cNvSpPr>
          <p:nvPr/>
        </p:nvSpPr>
        <p:spPr bwMode="auto">
          <a:xfrm>
            <a:off x="228600" y="838200"/>
            <a:ext cx="32766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EMC effect scales with average nuclear density if we ignore Be</a:t>
            </a:r>
          </a:p>
          <a:p>
            <a:endParaRPr lang="en-US" sz="2000"/>
          </a:p>
        </p:txBody>
      </p:sp>
      <p:sp>
        <p:nvSpPr>
          <p:cNvPr id="43014" name="TextBox 6"/>
          <p:cNvSpPr txBox="1">
            <a:spLocks noChangeArrowheads="1"/>
          </p:cNvSpPr>
          <p:nvPr/>
        </p:nvSpPr>
        <p:spPr bwMode="auto">
          <a:xfrm>
            <a:off x="228600" y="1905000"/>
            <a:ext cx="32766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Be = 2 </a:t>
            </a:r>
            <a:r>
              <a:rPr lang="en-US" sz="2000">
                <a:latin typeface="Symbol" pitchFamily="18" charset="2"/>
              </a:rPr>
              <a:t>a</a:t>
            </a:r>
            <a:r>
              <a:rPr lang="en-US" sz="2000"/>
              <a:t> clusters (</a:t>
            </a:r>
            <a:r>
              <a:rPr lang="en-US" sz="2000" baseline="30000"/>
              <a:t>4</a:t>
            </a:r>
            <a:r>
              <a:rPr lang="en-US" sz="2000"/>
              <a:t>He nuclei) + “extra” neutron</a:t>
            </a:r>
          </a:p>
          <a:p>
            <a:endParaRPr lang="en-US" sz="2000"/>
          </a:p>
          <a:p>
            <a:r>
              <a:rPr lang="en-US" sz="2000"/>
              <a:t>Suggests EMC effect depends on </a:t>
            </a:r>
            <a:r>
              <a:rPr lang="en-US" sz="2000" b="1" i="1"/>
              <a:t>local </a:t>
            </a:r>
            <a:r>
              <a:rPr lang="en-US" sz="2000"/>
              <a:t>nuclear environment</a:t>
            </a:r>
            <a:r>
              <a:rPr lang="en-US"/>
              <a:t> </a:t>
            </a:r>
          </a:p>
          <a:p>
            <a:endParaRPr lang="en-US"/>
          </a:p>
        </p:txBody>
      </p:sp>
      <p:cxnSp>
        <p:nvCxnSpPr>
          <p:cNvPr id="43015" name="Straight Arrow Connector 8"/>
          <p:cNvCxnSpPr>
            <a:cxnSpLocks noChangeShapeType="1"/>
          </p:cNvCxnSpPr>
          <p:nvPr/>
        </p:nvCxnSpPr>
        <p:spPr bwMode="auto">
          <a:xfrm>
            <a:off x="6324600" y="1700213"/>
            <a:ext cx="685800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43016" name="TextBox 14"/>
          <p:cNvSpPr txBox="1">
            <a:spLocks noChangeArrowheads="1"/>
          </p:cNvSpPr>
          <p:nvPr/>
        </p:nvSpPr>
        <p:spPr bwMode="auto">
          <a:xfrm>
            <a:off x="6934200" y="1447800"/>
            <a:ext cx="312738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?</a:t>
            </a:r>
          </a:p>
        </p:txBody>
      </p:sp>
      <p:sp>
        <p:nvSpPr>
          <p:cNvPr id="43017" name="TextBox 15"/>
          <p:cNvSpPr txBox="1">
            <a:spLocks noChangeArrowheads="1"/>
          </p:cNvSpPr>
          <p:nvPr/>
        </p:nvSpPr>
        <p:spPr bwMode="auto">
          <a:xfrm>
            <a:off x="4343400" y="6429375"/>
            <a:ext cx="487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i="1"/>
              <a:t>C. Seely, A. Daniel, et al, PRL 103, 202301 (2009)</a:t>
            </a:r>
          </a:p>
        </p:txBody>
      </p:sp>
      <p:pic>
        <p:nvPicPr>
          <p:cNvPr id="43018" name="Picture 11" descr="HeBeNucle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878263"/>
            <a:ext cx="1449388" cy="297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019" name="Group 10"/>
          <p:cNvGrpSpPr>
            <a:grpSpLocks noChangeAspect="1"/>
          </p:cNvGrpSpPr>
          <p:nvPr/>
        </p:nvGrpSpPr>
        <p:grpSpPr bwMode="auto">
          <a:xfrm>
            <a:off x="4267200" y="838200"/>
            <a:ext cx="1258888" cy="944563"/>
            <a:chOff x="3581400" y="1524000"/>
            <a:chExt cx="5038725" cy="3776663"/>
          </a:xfrm>
        </p:grpSpPr>
        <p:pic>
          <p:nvPicPr>
            <p:cNvPr id="43022" name="Picture 3" descr="he3_pub_4_28_2009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81400" y="1524000"/>
              <a:ext cx="5038725" cy="3776663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43023" name="Isosceles Triangle 12"/>
            <p:cNvSpPr>
              <a:spLocks noChangeArrowheads="1"/>
            </p:cNvSpPr>
            <p:nvPr/>
          </p:nvSpPr>
          <p:spPr bwMode="auto">
            <a:xfrm>
              <a:off x="4556126" y="2524126"/>
              <a:ext cx="92076" cy="90488"/>
            </a:xfrm>
            <a:prstGeom prst="triangle">
              <a:avLst>
                <a:gd name="adj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cxnSp>
        <p:nvCxnSpPr>
          <p:cNvPr id="43020" name="Straight Connector 14"/>
          <p:cNvCxnSpPr>
            <a:cxnSpLocks noChangeShapeType="1"/>
          </p:cNvCxnSpPr>
          <p:nvPr/>
        </p:nvCxnSpPr>
        <p:spPr bwMode="auto">
          <a:xfrm>
            <a:off x="4613275" y="1354138"/>
            <a:ext cx="512763" cy="809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3021" name="Straight Arrow Connector 19"/>
          <p:cNvCxnSpPr>
            <a:cxnSpLocks noChangeShapeType="1"/>
          </p:cNvCxnSpPr>
          <p:nvPr/>
        </p:nvCxnSpPr>
        <p:spPr bwMode="auto">
          <a:xfrm rot="10800000" flipV="1">
            <a:off x="3867150" y="1400175"/>
            <a:ext cx="990600" cy="5540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433888" y="609600"/>
            <a:ext cx="4633912" cy="5638800"/>
            <a:chOff x="419100" y="193675"/>
            <a:chExt cx="4633913" cy="5638800"/>
          </a:xfrm>
        </p:grpSpPr>
        <p:grpSp>
          <p:nvGrpSpPr>
            <p:cNvPr id="45076" name="Group 1039"/>
            <p:cNvGrpSpPr>
              <a:grpSpLocks/>
            </p:cNvGrpSpPr>
            <p:nvPr/>
          </p:nvGrpSpPr>
          <p:grpSpPr bwMode="auto">
            <a:xfrm>
              <a:off x="419100" y="193675"/>
              <a:ext cx="4633913" cy="5638800"/>
              <a:chOff x="288" y="192"/>
              <a:chExt cx="2919" cy="3552"/>
            </a:xfrm>
          </p:grpSpPr>
          <p:pic>
            <p:nvPicPr>
              <p:cNvPr id="45081" name="Picture 1027" descr="~AUT005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b="21753"/>
              <a:stretch>
                <a:fillRect/>
              </a:stretch>
            </p:blipFill>
            <p:spPr bwMode="auto">
              <a:xfrm>
                <a:off x="288" y="192"/>
                <a:ext cx="2919" cy="3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082" name="Text Box 1030"/>
              <p:cNvSpPr txBox="1">
                <a:spLocks noChangeArrowheads="1"/>
              </p:cNvSpPr>
              <p:nvPr/>
            </p:nvSpPr>
            <p:spPr bwMode="auto">
              <a:xfrm>
                <a:off x="912" y="2400"/>
                <a:ext cx="384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aseline="30000">
                    <a:solidFill>
                      <a:srgbClr val="000099"/>
                    </a:solidFill>
                  </a:rPr>
                  <a:t>2</a:t>
                </a:r>
                <a:r>
                  <a:rPr lang="en-US">
                    <a:solidFill>
                      <a:srgbClr val="000099"/>
                    </a:solidFill>
                  </a:rPr>
                  <a:t>H</a:t>
                </a:r>
              </a:p>
            </p:txBody>
          </p:sp>
          <p:sp>
            <p:nvSpPr>
              <p:cNvPr id="45083" name="Text Box 1031"/>
              <p:cNvSpPr txBox="1">
                <a:spLocks noChangeArrowheads="1"/>
              </p:cNvSpPr>
              <p:nvPr/>
            </p:nvSpPr>
            <p:spPr bwMode="auto">
              <a:xfrm>
                <a:off x="1776" y="1392"/>
                <a:ext cx="1152" cy="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solidFill>
                      <a:srgbClr val="000099"/>
                    </a:solidFill>
                  </a:rPr>
                  <a:t>Nuclear Matter</a:t>
                </a:r>
              </a:p>
            </p:txBody>
          </p:sp>
          <p:sp>
            <p:nvSpPr>
              <p:cNvPr id="45084" name="Text Box 1033"/>
              <p:cNvSpPr txBox="1">
                <a:spLocks noChangeArrowheads="1"/>
              </p:cNvSpPr>
              <p:nvPr/>
            </p:nvSpPr>
            <p:spPr bwMode="auto">
              <a:xfrm>
                <a:off x="1200" y="2592"/>
                <a:ext cx="528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aseline="30000">
                    <a:solidFill>
                      <a:srgbClr val="000099"/>
                    </a:solidFill>
                  </a:rPr>
                  <a:t>3</a:t>
                </a:r>
                <a:r>
                  <a:rPr lang="en-US">
                    <a:solidFill>
                      <a:srgbClr val="000099"/>
                    </a:solidFill>
                  </a:rPr>
                  <a:t>He</a:t>
                </a:r>
              </a:p>
            </p:txBody>
          </p:sp>
          <p:sp>
            <p:nvSpPr>
              <p:cNvPr id="45085" name="Text Box 1034"/>
              <p:cNvSpPr txBox="1">
                <a:spLocks noChangeArrowheads="1"/>
              </p:cNvSpPr>
              <p:nvPr/>
            </p:nvSpPr>
            <p:spPr bwMode="auto">
              <a:xfrm>
                <a:off x="1632" y="2832"/>
                <a:ext cx="528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aseline="30000">
                    <a:solidFill>
                      <a:srgbClr val="000099"/>
                    </a:solidFill>
                  </a:rPr>
                  <a:t>4</a:t>
                </a:r>
                <a:r>
                  <a:rPr lang="en-US">
                    <a:solidFill>
                      <a:srgbClr val="000099"/>
                    </a:solidFill>
                  </a:rPr>
                  <a:t>He</a:t>
                </a:r>
              </a:p>
            </p:txBody>
          </p:sp>
          <p:sp>
            <p:nvSpPr>
              <p:cNvPr id="45086" name="Line 1035"/>
              <p:cNvSpPr>
                <a:spLocks noChangeShapeType="1"/>
              </p:cNvSpPr>
              <p:nvPr/>
            </p:nvSpPr>
            <p:spPr bwMode="auto">
              <a:xfrm>
                <a:off x="1248" y="2592"/>
                <a:ext cx="768" cy="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87" name="Line 1036"/>
              <p:cNvSpPr>
                <a:spLocks noChangeShapeType="1"/>
              </p:cNvSpPr>
              <p:nvPr/>
            </p:nvSpPr>
            <p:spPr bwMode="auto">
              <a:xfrm>
                <a:off x="1680" y="2784"/>
                <a:ext cx="768" cy="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88" name="Line 1037"/>
              <p:cNvSpPr>
                <a:spLocks noChangeShapeType="1"/>
              </p:cNvSpPr>
              <p:nvPr/>
            </p:nvSpPr>
            <p:spPr bwMode="auto">
              <a:xfrm>
                <a:off x="2112" y="3024"/>
                <a:ext cx="768" cy="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89" name="Line 1038"/>
              <p:cNvSpPr>
                <a:spLocks noChangeShapeType="1"/>
              </p:cNvSpPr>
              <p:nvPr/>
            </p:nvSpPr>
            <p:spPr bwMode="auto">
              <a:xfrm flipH="1">
                <a:off x="1344" y="1536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5077" name="Group 1067"/>
            <p:cNvGrpSpPr>
              <a:grpSpLocks/>
            </p:cNvGrpSpPr>
            <p:nvPr/>
          </p:nvGrpSpPr>
          <p:grpSpPr bwMode="auto">
            <a:xfrm rot="1272178">
              <a:off x="3048000" y="3173413"/>
              <a:ext cx="1905000" cy="123825"/>
              <a:chOff x="480" y="2304"/>
              <a:chExt cx="3360" cy="1824"/>
            </a:xfrm>
          </p:grpSpPr>
          <p:sp>
            <p:nvSpPr>
              <p:cNvPr id="45078" name="Freeform 1068"/>
              <p:cNvSpPr>
                <a:spLocks/>
              </p:cNvSpPr>
              <p:nvPr/>
            </p:nvSpPr>
            <p:spPr bwMode="auto">
              <a:xfrm>
                <a:off x="864" y="2304"/>
                <a:ext cx="2592" cy="1824"/>
              </a:xfrm>
              <a:custGeom>
                <a:avLst/>
                <a:gdLst>
                  <a:gd name="T0" fmla="*/ 0 w 2304"/>
                  <a:gd name="T1" fmla="*/ 28842 h 1680"/>
                  <a:gd name="T2" fmla="*/ 15015 w 2304"/>
                  <a:gd name="T3" fmla="*/ 4084 h 1680"/>
                  <a:gd name="T4" fmla="*/ 45493 w 2304"/>
                  <a:gd name="T5" fmla="*/ 53552 h 1680"/>
                  <a:gd name="T6" fmla="*/ 76017 w 2304"/>
                  <a:gd name="T7" fmla="*/ 4084 h 1680"/>
                  <a:gd name="T8" fmla="*/ 106123 w 2304"/>
                  <a:gd name="T9" fmla="*/ 53552 h 1680"/>
                  <a:gd name="T10" fmla="*/ 136795 w 2304"/>
                  <a:gd name="T11" fmla="*/ 4084 h 1680"/>
                  <a:gd name="T12" fmla="*/ 167202 w 2304"/>
                  <a:gd name="T13" fmla="*/ 53552 h 1680"/>
                  <a:gd name="T14" fmla="*/ 197502 w 2304"/>
                  <a:gd name="T15" fmla="*/ 4084 h 1680"/>
                  <a:gd name="T16" fmla="*/ 227855 w 2304"/>
                  <a:gd name="T17" fmla="*/ 53552 h 1680"/>
                  <a:gd name="T18" fmla="*/ 258241 w 2304"/>
                  <a:gd name="T19" fmla="*/ 4084 h 1680"/>
                  <a:gd name="T20" fmla="*/ 288786 w 2304"/>
                  <a:gd name="T21" fmla="*/ 53552 h 1680"/>
                  <a:gd name="T22" fmla="*/ 319322 w 2304"/>
                  <a:gd name="T23" fmla="*/ 4084 h 1680"/>
                  <a:gd name="T24" fmla="*/ 349435 w 2304"/>
                  <a:gd name="T25" fmla="*/ 53552 h 1680"/>
                  <a:gd name="T26" fmla="*/ 364722 w 2304"/>
                  <a:gd name="T27" fmla="*/ 28842 h 168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304"/>
                  <a:gd name="T43" fmla="*/ 0 h 1680"/>
                  <a:gd name="T44" fmla="*/ 2304 w 2304"/>
                  <a:gd name="T45" fmla="*/ 1680 h 168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304" h="1680">
                    <a:moveTo>
                      <a:pt x="0" y="840"/>
                    </a:moveTo>
                    <a:cubicBezTo>
                      <a:pt x="24" y="420"/>
                      <a:pt x="48" y="0"/>
                      <a:pt x="96" y="120"/>
                    </a:cubicBezTo>
                    <a:cubicBezTo>
                      <a:pt x="144" y="240"/>
                      <a:pt x="224" y="1560"/>
                      <a:pt x="288" y="1560"/>
                    </a:cubicBezTo>
                    <a:cubicBezTo>
                      <a:pt x="352" y="1560"/>
                      <a:pt x="416" y="120"/>
                      <a:pt x="480" y="120"/>
                    </a:cubicBezTo>
                    <a:cubicBezTo>
                      <a:pt x="544" y="120"/>
                      <a:pt x="608" y="1560"/>
                      <a:pt x="672" y="1560"/>
                    </a:cubicBezTo>
                    <a:cubicBezTo>
                      <a:pt x="736" y="1560"/>
                      <a:pt x="800" y="120"/>
                      <a:pt x="864" y="120"/>
                    </a:cubicBezTo>
                    <a:cubicBezTo>
                      <a:pt x="928" y="120"/>
                      <a:pt x="992" y="1560"/>
                      <a:pt x="1056" y="1560"/>
                    </a:cubicBezTo>
                    <a:cubicBezTo>
                      <a:pt x="1120" y="1560"/>
                      <a:pt x="1184" y="120"/>
                      <a:pt x="1248" y="120"/>
                    </a:cubicBezTo>
                    <a:cubicBezTo>
                      <a:pt x="1312" y="120"/>
                      <a:pt x="1376" y="1560"/>
                      <a:pt x="1440" y="1560"/>
                    </a:cubicBezTo>
                    <a:cubicBezTo>
                      <a:pt x="1504" y="1560"/>
                      <a:pt x="1568" y="120"/>
                      <a:pt x="1632" y="120"/>
                    </a:cubicBezTo>
                    <a:cubicBezTo>
                      <a:pt x="1696" y="120"/>
                      <a:pt x="1760" y="1560"/>
                      <a:pt x="1824" y="1560"/>
                    </a:cubicBezTo>
                    <a:cubicBezTo>
                      <a:pt x="1888" y="1560"/>
                      <a:pt x="1952" y="120"/>
                      <a:pt x="2016" y="120"/>
                    </a:cubicBezTo>
                    <a:cubicBezTo>
                      <a:pt x="2080" y="120"/>
                      <a:pt x="2160" y="1440"/>
                      <a:pt x="2208" y="1560"/>
                    </a:cubicBezTo>
                    <a:cubicBezTo>
                      <a:pt x="2256" y="1680"/>
                      <a:pt x="2280" y="1260"/>
                      <a:pt x="2304" y="840"/>
                    </a:cubicBezTo>
                  </a:path>
                </a:pathLst>
              </a:cu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79" name="Line 1069"/>
              <p:cNvSpPr>
                <a:spLocks noChangeShapeType="1"/>
              </p:cNvSpPr>
              <p:nvPr/>
            </p:nvSpPr>
            <p:spPr bwMode="auto">
              <a:xfrm>
                <a:off x="480" y="3168"/>
                <a:ext cx="384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80" name="Line 1070"/>
              <p:cNvSpPr>
                <a:spLocks noChangeShapeType="1"/>
              </p:cNvSpPr>
              <p:nvPr/>
            </p:nvSpPr>
            <p:spPr bwMode="auto">
              <a:xfrm>
                <a:off x="3456" y="3216"/>
                <a:ext cx="384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arrow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5603" name="Text Box 1040"/>
          <p:cNvSpPr txBox="1">
            <a:spLocks noChangeArrowheads="1"/>
          </p:cNvSpPr>
          <p:nvPr/>
        </p:nvSpPr>
        <p:spPr bwMode="auto">
          <a:xfrm>
            <a:off x="6096000" y="922338"/>
            <a:ext cx="2514600" cy="830262"/>
          </a:xfrm>
          <a:prstGeom prst="rect">
            <a:avLst/>
          </a:prstGeom>
          <a:noFill/>
          <a:ln w="76200" cmpd="tri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99"/>
                </a:solidFill>
              </a:rPr>
              <a:t>Similar shapes for few-body nuclei and nuclear matter at high </a:t>
            </a:r>
            <a:r>
              <a:rPr lang="en-US" sz="1600" i="1">
                <a:solidFill>
                  <a:srgbClr val="000099"/>
                </a:solidFill>
              </a:rPr>
              <a:t>k</a:t>
            </a:r>
            <a:r>
              <a:rPr lang="en-US" sz="1600">
                <a:solidFill>
                  <a:srgbClr val="000099"/>
                </a:solidFill>
              </a:rPr>
              <a:t> (=</a:t>
            </a:r>
            <a:r>
              <a:rPr lang="en-US" sz="1600" i="1">
                <a:solidFill>
                  <a:srgbClr val="000099"/>
                </a:solidFill>
              </a:rPr>
              <a:t>p</a:t>
            </a:r>
            <a:r>
              <a:rPr lang="en-US" sz="1600" i="1" baseline="-25000">
                <a:solidFill>
                  <a:srgbClr val="000099"/>
                </a:solidFill>
              </a:rPr>
              <a:t>m</a:t>
            </a:r>
            <a:r>
              <a:rPr lang="en-US" sz="1600">
                <a:solidFill>
                  <a:srgbClr val="000099"/>
                </a:solidFill>
              </a:rPr>
              <a:t>).</a:t>
            </a:r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674688"/>
            <a:ext cx="3276600" cy="283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5305425"/>
            <a:ext cx="29718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022850" y="6172200"/>
            <a:ext cx="40449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0        200     400      600     800     1000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391275" y="6400800"/>
            <a:ext cx="1381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 (MeV/c)</a:t>
            </a:r>
          </a:p>
        </p:txBody>
      </p: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812800" y="4333875"/>
            <a:ext cx="3302000" cy="923925"/>
            <a:chOff x="762000" y="3657600"/>
            <a:chExt cx="3302000" cy="923925"/>
          </a:xfrm>
        </p:grpSpPr>
        <p:sp>
          <p:nvSpPr>
            <p:cNvPr id="45068" name="Oval 1059" descr="White marble"/>
            <p:cNvSpPr>
              <a:spLocks noChangeArrowheads="1"/>
            </p:cNvSpPr>
            <p:nvPr/>
          </p:nvSpPr>
          <p:spPr bwMode="auto">
            <a:xfrm>
              <a:off x="1587500" y="3657600"/>
              <a:ext cx="1714500" cy="923925"/>
            </a:xfrm>
            <a:prstGeom prst="ellipse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5069" name="Group 1060"/>
            <p:cNvGrpSpPr>
              <a:grpSpLocks/>
            </p:cNvGrpSpPr>
            <p:nvPr/>
          </p:nvGrpSpPr>
          <p:grpSpPr bwMode="auto">
            <a:xfrm>
              <a:off x="1841500" y="3781425"/>
              <a:ext cx="698500" cy="701675"/>
              <a:chOff x="2304" y="2400"/>
              <a:chExt cx="528" cy="547"/>
            </a:xfrm>
          </p:grpSpPr>
          <p:sp>
            <p:nvSpPr>
              <p:cNvPr id="45074" name="Oval 1061"/>
              <p:cNvSpPr>
                <a:spLocks noChangeArrowheads="1"/>
              </p:cNvSpPr>
              <p:nvPr/>
            </p:nvSpPr>
            <p:spPr bwMode="auto">
              <a:xfrm>
                <a:off x="2304" y="2400"/>
                <a:ext cx="528" cy="50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075" name="Text Box 1062"/>
              <p:cNvSpPr txBox="1">
                <a:spLocks noChangeArrowheads="1"/>
              </p:cNvSpPr>
              <p:nvPr/>
            </p:nvSpPr>
            <p:spPr bwMode="auto">
              <a:xfrm>
                <a:off x="2352" y="2400"/>
                <a:ext cx="455" cy="5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4000"/>
                  <a:t>p</a:t>
                </a:r>
              </a:p>
            </p:txBody>
          </p:sp>
        </p:grpSp>
        <p:sp>
          <p:nvSpPr>
            <p:cNvPr id="45070" name="Oval 1063"/>
            <p:cNvSpPr>
              <a:spLocks noChangeArrowheads="1"/>
            </p:cNvSpPr>
            <p:nvPr/>
          </p:nvSpPr>
          <p:spPr bwMode="auto">
            <a:xfrm>
              <a:off x="2286000" y="3781425"/>
              <a:ext cx="698500" cy="644525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71" name="Text Box 1064"/>
            <p:cNvSpPr txBox="1">
              <a:spLocks noChangeArrowheads="1"/>
            </p:cNvSpPr>
            <p:nvPr/>
          </p:nvSpPr>
          <p:spPr bwMode="auto">
            <a:xfrm>
              <a:off x="2540000" y="3743325"/>
              <a:ext cx="546100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4000"/>
                <a:t>n</a:t>
              </a:r>
            </a:p>
          </p:txBody>
        </p:sp>
        <p:sp>
          <p:nvSpPr>
            <p:cNvPr id="45072" name="Line 1065"/>
            <p:cNvSpPr>
              <a:spLocks noChangeShapeType="1"/>
            </p:cNvSpPr>
            <p:nvPr/>
          </p:nvSpPr>
          <p:spPr bwMode="auto">
            <a:xfrm flipH="1">
              <a:off x="2984500" y="4089400"/>
              <a:ext cx="107950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73" name="Line 1066"/>
            <p:cNvSpPr>
              <a:spLocks noChangeShapeType="1"/>
            </p:cNvSpPr>
            <p:nvPr/>
          </p:nvSpPr>
          <p:spPr bwMode="auto">
            <a:xfrm>
              <a:off x="762000" y="4089400"/>
              <a:ext cx="107950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065" name="TextBox 30"/>
          <p:cNvSpPr txBox="1">
            <a:spLocks noChangeArrowheads="1"/>
          </p:cNvSpPr>
          <p:nvPr/>
        </p:nvSpPr>
        <p:spPr bwMode="auto">
          <a:xfrm>
            <a:off x="938213" y="39688"/>
            <a:ext cx="70627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Proton Momenta in the nucleus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33400" y="3581400"/>
            <a:ext cx="419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Short-range repulsive core gives rise to high proton momenta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rot="5400000" flipH="1" flipV="1">
            <a:off x="609600" y="2590800"/>
            <a:ext cx="1447800" cy="533400"/>
          </a:xfrm>
          <a:prstGeom prst="straightConnector1">
            <a:avLst/>
          </a:prstGeom>
          <a:ln>
            <a:solidFill>
              <a:srgbClr val="CC0099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animBg="1"/>
      <p:bldP spid="20" grpId="0"/>
      <p:bldP spid="21" grpId="0"/>
      <p:bldP spid="3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16"/>
          <p:cNvSpPr txBox="1">
            <a:spLocks noChangeArrowheads="1"/>
          </p:cNvSpPr>
          <p:nvPr/>
        </p:nvSpPr>
        <p:spPr bwMode="auto">
          <a:xfrm>
            <a:off x="415925" y="877888"/>
            <a:ext cx="3934090" cy="400110"/>
          </a:xfrm>
          <a:prstGeom prst="rect">
            <a:avLst/>
          </a:prstGeom>
          <a:noFill/>
          <a:ln w="38100">
            <a:solidFill>
              <a:srgbClr val="FA3904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chemeClr val="accent2"/>
                </a:solidFill>
                <a:cs typeface="Arial" pitchFamily="34" charset="0"/>
              </a:rPr>
              <a:t>A(e,e’)X, A = </a:t>
            </a:r>
            <a:r>
              <a:rPr lang="en-US" sz="2000" baseline="30000">
                <a:solidFill>
                  <a:schemeClr val="accent2"/>
                </a:solidFill>
                <a:cs typeface="Arial" pitchFamily="34" charset="0"/>
              </a:rPr>
              <a:t>3</a:t>
            </a:r>
            <a:r>
              <a:rPr lang="en-US" sz="2000">
                <a:solidFill>
                  <a:schemeClr val="accent2"/>
                </a:solidFill>
                <a:cs typeface="Arial" pitchFamily="34" charset="0"/>
              </a:rPr>
              <a:t>He, </a:t>
            </a:r>
            <a:r>
              <a:rPr lang="en-US" sz="2000" baseline="30000">
                <a:solidFill>
                  <a:schemeClr val="accent2"/>
                </a:solidFill>
                <a:cs typeface="Arial" pitchFamily="34" charset="0"/>
              </a:rPr>
              <a:t>4</a:t>
            </a:r>
            <a:r>
              <a:rPr lang="en-US" sz="2000">
                <a:solidFill>
                  <a:schemeClr val="accent2"/>
                </a:solidFill>
                <a:cs typeface="Arial" pitchFamily="34" charset="0"/>
              </a:rPr>
              <a:t>He, </a:t>
            </a:r>
            <a:r>
              <a:rPr lang="en-US" sz="2000" baseline="30000">
                <a:solidFill>
                  <a:schemeClr val="accent2"/>
                </a:solidFill>
                <a:cs typeface="Arial" pitchFamily="34" charset="0"/>
              </a:rPr>
              <a:t>12</a:t>
            </a:r>
            <a:r>
              <a:rPr lang="en-US" sz="2000">
                <a:solidFill>
                  <a:schemeClr val="accent2"/>
                </a:solidFill>
                <a:cs typeface="Arial" pitchFamily="34" charset="0"/>
              </a:rPr>
              <a:t>C, </a:t>
            </a:r>
            <a:r>
              <a:rPr lang="en-US" sz="2000" baseline="30000">
                <a:solidFill>
                  <a:schemeClr val="accent2"/>
                </a:solidFill>
                <a:cs typeface="Arial" pitchFamily="34" charset="0"/>
              </a:rPr>
              <a:t>56</a:t>
            </a:r>
            <a:r>
              <a:rPr lang="en-US" sz="2000">
                <a:solidFill>
                  <a:schemeClr val="accent2"/>
                </a:solidFill>
                <a:cs typeface="Arial" pitchFamily="34" charset="0"/>
              </a:rPr>
              <a:t>Fe</a:t>
            </a:r>
          </a:p>
        </p:txBody>
      </p:sp>
      <p:sp>
        <p:nvSpPr>
          <p:cNvPr id="24580" name="Text Box 20"/>
          <p:cNvSpPr txBox="1">
            <a:spLocks noChangeArrowheads="1"/>
          </p:cNvSpPr>
          <p:nvPr/>
        </p:nvSpPr>
        <p:spPr bwMode="auto">
          <a:xfrm>
            <a:off x="5181600" y="862013"/>
            <a:ext cx="3429000" cy="40005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>
                <a:cs typeface="Arial" pitchFamily="34" charset="0"/>
              </a:rPr>
              <a:t>Measured Composition ( %)</a:t>
            </a:r>
          </a:p>
        </p:txBody>
      </p:sp>
      <p:graphicFrame>
        <p:nvGraphicFramePr>
          <p:cNvPr id="8275" name="Group 83"/>
          <p:cNvGraphicFramePr>
            <a:graphicFrameLocks noGrp="1"/>
          </p:cNvGraphicFramePr>
          <p:nvPr/>
        </p:nvGraphicFramePr>
        <p:xfrm>
          <a:off x="4572000" y="1389063"/>
          <a:ext cx="4343400" cy="2043113"/>
        </p:xfrm>
        <a:graphic>
          <a:graphicData uri="http://schemas.openxmlformats.org/drawingml/2006/table">
            <a:tbl>
              <a:tblPr/>
              <a:tblGrid>
                <a:gridCol w="657225"/>
                <a:gridCol w="1095375"/>
                <a:gridCol w="1219200"/>
                <a:gridCol w="1371600"/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1N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 state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   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2N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 SRC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   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3N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 SRC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 2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96 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±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 0.7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 4.0 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±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 0.7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       ---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3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He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92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± 1.6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 8.0 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±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 1.6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0.18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± 0.06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 4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He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86 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±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3.3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15.4 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±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 3.3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0.42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± 0.14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12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C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80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± 4.1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19.3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± 4.1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0.55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± 0.18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56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Fe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76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± 4.7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23.0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± 4.7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0.79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pitchFamily="34" charset="0"/>
                        </a:rPr>
                        <a:t>± 0.25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46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8" y="5040313"/>
            <a:ext cx="41052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863" y="1341438"/>
            <a:ext cx="3652837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127" name="Text Box 49"/>
          <p:cNvSpPr txBox="1">
            <a:spLocks noChangeArrowheads="1"/>
          </p:cNvSpPr>
          <p:nvPr/>
        </p:nvSpPr>
        <p:spPr bwMode="auto">
          <a:xfrm>
            <a:off x="2000250" y="4837113"/>
            <a:ext cx="966931" cy="338554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dirty="0">
                <a:cs typeface="Arial" pitchFamily="34" charset="0"/>
              </a:rPr>
              <a:t>Q</a:t>
            </a:r>
            <a:r>
              <a:rPr lang="en-US" sz="1600" baseline="30000" dirty="0">
                <a:cs typeface="Arial" pitchFamily="34" charset="0"/>
              </a:rPr>
              <a:t>2</a:t>
            </a:r>
            <a:r>
              <a:rPr lang="en-US" sz="1600" dirty="0">
                <a:cs typeface="Arial" pitchFamily="34" charset="0"/>
              </a:rPr>
              <a:t>/2M</a:t>
            </a:r>
            <a:r>
              <a:rPr lang="en-US" sz="1600" dirty="0">
                <a:latin typeface="Symbol" pitchFamily="18" charset="2"/>
                <a:cs typeface="Arial" pitchFamily="34" charset="0"/>
              </a:rPr>
              <a:t>n</a:t>
            </a:r>
          </a:p>
        </p:txBody>
      </p:sp>
      <p:sp>
        <p:nvSpPr>
          <p:cNvPr id="24621" name="Line 50"/>
          <p:cNvSpPr>
            <a:spLocks noChangeShapeType="1"/>
          </p:cNvSpPr>
          <p:nvPr/>
        </p:nvSpPr>
        <p:spPr bwMode="auto">
          <a:xfrm>
            <a:off x="3038475" y="5000625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4" name="Picture 9" descr="1156675fig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2263" y="4106863"/>
            <a:ext cx="25241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5591175" y="3541713"/>
            <a:ext cx="2367956" cy="400110"/>
          </a:xfrm>
          <a:prstGeom prst="rect">
            <a:avLst/>
          </a:prstGeom>
          <a:noFill/>
          <a:ln w="38100">
            <a:solidFill>
              <a:srgbClr val="FA3904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chemeClr val="accent2"/>
                </a:solidFill>
                <a:cs typeface="Arial" pitchFamily="34" charset="0"/>
              </a:rPr>
              <a:t>A(e,e’pN)X, A =</a:t>
            </a:r>
            <a:r>
              <a:rPr lang="en-US" sz="2000" baseline="30000">
                <a:solidFill>
                  <a:schemeClr val="accent2"/>
                </a:solidFill>
                <a:cs typeface="Arial" pitchFamily="34" charset="0"/>
              </a:rPr>
              <a:t>12</a:t>
            </a:r>
            <a:r>
              <a:rPr lang="en-US" sz="2000">
                <a:solidFill>
                  <a:schemeClr val="accent2"/>
                </a:solidFill>
                <a:cs typeface="Arial" pitchFamily="34" charset="0"/>
              </a:rPr>
              <a:t>C</a:t>
            </a:r>
          </a:p>
        </p:txBody>
      </p:sp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6553200" y="4168676"/>
            <a:ext cx="2438400" cy="230832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dirty="0">
                <a:cs typeface="Arial" pitchFamily="34" charset="0"/>
              </a:rPr>
              <a:t>Proton-neutron rate is ~20 x proton-proton rate</a:t>
            </a:r>
            <a:r>
              <a:rPr lang="en-US" sz="1600" dirty="0"/>
              <a:t> </a:t>
            </a:r>
            <a:r>
              <a:rPr lang="en-US" sz="1600" dirty="0">
                <a:sym typeface="Wingdings" pitchFamily="2" charset="2"/>
              </a:rPr>
              <a:t> </a:t>
            </a:r>
            <a:endParaRPr lang="en-US" sz="1600" dirty="0" smtClean="0">
              <a:sym typeface="Wingdings" pitchFamily="2" charset="2"/>
            </a:endParaRPr>
          </a:p>
          <a:p>
            <a:pPr eaLnBrk="0" hangingPunct="0"/>
            <a:r>
              <a:rPr lang="en-US" sz="1600" dirty="0" smtClean="0">
                <a:cs typeface="Arial" pitchFamily="34" charset="0"/>
                <a:sym typeface="Wingdings" pitchFamily="2" charset="2"/>
              </a:rPr>
              <a:t>     </a:t>
            </a:r>
            <a:r>
              <a:rPr lang="en-US" sz="1600" dirty="0" smtClean="0">
                <a:cs typeface="Arial" pitchFamily="34" charset="0"/>
              </a:rPr>
              <a:t>two </a:t>
            </a:r>
            <a:r>
              <a:rPr lang="en-US" sz="1600" dirty="0">
                <a:cs typeface="Arial" pitchFamily="34" charset="0"/>
              </a:rPr>
              <a:t>nucleons close</a:t>
            </a:r>
          </a:p>
          <a:p>
            <a:pPr eaLnBrk="0" hangingPunct="0"/>
            <a:r>
              <a:rPr lang="en-US" sz="1600" dirty="0">
                <a:cs typeface="Arial" pitchFamily="34" charset="0"/>
              </a:rPr>
              <a:t>     together </a:t>
            </a:r>
            <a:r>
              <a:rPr lang="en-US" sz="1600" dirty="0" smtClean="0">
                <a:cs typeface="Arial" pitchFamily="34" charset="0"/>
              </a:rPr>
              <a:t>are almost</a:t>
            </a:r>
            <a:endParaRPr lang="en-US" sz="1600" dirty="0">
              <a:cs typeface="Arial" pitchFamily="34" charset="0"/>
            </a:endParaRPr>
          </a:p>
          <a:p>
            <a:pPr eaLnBrk="0" hangingPunct="0"/>
            <a:r>
              <a:rPr lang="en-US" sz="1600" dirty="0">
                <a:cs typeface="Arial" pitchFamily="34" charset="0"/>
              </a:rPr>
              <a:t>     always a p-n pair!</a:t>
            </a:r>
          </a:p>
          <a:p>
            <a:pPr eaLnBrk="0" hangingPunct="0"/>
            <a:r>
              <a:rPr lang="en-US" sz="1600" dirty="0">
                <a:cs typeface="Arial" pitchFamily="34" charset="0"/>
              </a:rPr>
              <a:t>Expected to be due to (</a:t>
            </a:r>
            <a:r>
              <a:rPr lang="en-US" sz="1600" b="1" dirty="0">
                <a:solidFill>
                  <a:srgbClr val="CC0099"/>
                </a:solidFill>
                <a:cs typeface="Arial" pitchFamily="34" charset="0"/>
              </a:rPr>
              <a:t>short-range) tensor correlations</a:t>
            </a:r>
            <a:r>
              <a:rPr lang="en-US" sz="1600" dirty="0">
                <a:cs typeface="Arial" pitchFamily="34" charset="0"/>
              </a:rPr>
              <a:t>.</a:t>
            </a: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457200" y="76200"/>
            <a:ext cx="82296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>
                <a:solidFill>
                  <a:srgbClr val="FA3904"/>
                </a:solidFill>
              </a:rPr>
              <a:t>Short Range Correlations in Nuclei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7696200" y="152400"/>
            <a:ext cx="1297919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i="1" dirty="0">
                <a:latin typeface="Times New Roman" pitchFamily="18" charset="0"/>
              </a:rPr>
              <a:t>Hall </a:t>
            </a:r>
            <a:r>
              <a:rPr lang="en-US" sz="3200" b="1" i="1" dirty="0" smtClean="0">
                <a:latin typeface="Times New Roman" pitchFamily="18" charset="0"/>
              </a:rPr>
              <a:t>A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152400" y="152400"/>
            <a:ext cx="1211263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i="1">
                <a:solidFill>
                  <a:srgbClr val="FF0000"/>
                </a:solidFill>
                <a:latin typeface="Times New Roman" pitchFamily="18" charset="0"/>
              </a:rPr>
              <a:t>CLAS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21717"/>
            <a:ext cx="9144000" cy="6858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Short-Range Correlations (SRC) and European </a:t>
            </a:r>
            <a:r>
              <a:rPr lang="en-US" sz="2400" b="1" dirty="0" err="1" smtClean="0">
                <a:solidFill>
                  <a:srgbClr val="FF0000"/>
                </a:solidFill>
                <a:latin typeface="Comic Sans MS" pitchFamily="66" charset="0"/>
              </a:rPr>
              <a:t>Muon</a:t>
            </a: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 Collaboration (EMC) Effect Are Correlated</a:t>
            </a: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2743200" y="4902200"/>
            <a:ext cx="4267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SRC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Scaling factors X</a:t>
            </a:r>
            <a:r>
              <a:rPr lang="en-US" sz="2000" baseline="-25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≥ 1.4</a:t>
            </a:r>
          </a:p>
        </p:txBody>
      </p:sp>
      <p:sp>
        <p:nvSpPr>
          <p:cNvPr id="24581" name="Text Box 7"/>
          <p:cNvSpPr txBox="1">
            <a:spLocks noChangeArrowheads="1"/>
          </p:cNvSpPr>
          <p:nvPr/>
        </p:nvSpPr>
        <p:spPr bwMode="auto">
          <a:xfrm rot="-5400000">
            <a:off x="-693737" y="1398587"/>
            <a:ext cx="2438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EMC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Slopes</a:t>
            </a:r>
          </a:p>
          <a:p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0.35 ≤ X</a:t>
            </a:r>
            <a:r>
              <a:rPr lang="en-US" sz="2000" baseline="-25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≤ 0.7</a:t>
            </a:r>
          </a:p>
        </p:txBody>
      </p:sp>
      <p:sp>
        <p:nvSpPr>
          <p:cNvPr id="24582" name="Rectangle 1040"/>
          <p:cNvSpPr>
            <a:spLocks noChangeArrowheads="1"/>
          </p:cNvSpPr>
          <p:nvPr/>
        </p:nvSpPr>
        <p:spPr bwMode="auto">
          <a:xfrm>
            <a:off x="5603787" y="6081903"/>
            <a:ext cx="3488071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Weinstein et al, PRL 106, 052301 (2011)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43200" y="5449824"/>
            <a:ext cx="6237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SRC: nucleons see strong repulsive core at short distances</a:t>
            </a:r>
          </a:p>
          <a:p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EMC effect: quark momentum in nucleus is altered</a:t>
            </a:r>
            <a:endParaRPr lang="en-US" sz="1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6262" y="4279392"/>
            <a:ext cx="1488970" cy="128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7832" y="901856"/>
            <a:ext cx="5503985" cy="3822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88272" y="4437888"/>
            <a:ext cx="2407920" cy="1911096"/>
            <a:chOff x="305569" y="4914756"/>
            <a:chExt cx="2285231" cy="1714644"/>
          </a:xfrm>
        </p:grpSpPr>
        <p:grpSp>
          <p:nvGrpSpPr>
            <p:cNvPr id="3" name="Group 10"/>
            <p:cNvGrpSpPr>
              <a:grpSpLocks noChangeAspect="1"/>
            </p:cNvGrpSpPr>
            <p:nvPr/>
          </p:nvGrpSpPr>
          <p:grpSpPr bwMode="auto">
            <a:xfrm>
              <a:off x="305569" y="4914756"/>
              <a:ext cx="2285231" cy="1714644"/>
              <a:chOff x="3581400" y="1524000"/>
              <a:chExt cx="5038725" cy="3776663"/>
            </a:xfrm>
          </p:grpSpPr>
          <p:pic>
            <p:nvPicPr>
              <p:cNvPr id="24587" name="Picture 3" descr="he3_pub_4_28_2009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581400" y="1524000"/>
                <a:ext cx="5038725" cy="377666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4588" name="Isosceles Triangle 12"/>
              <p:cNvSpPr>
                <a:spLocks noChangeArrowheads="1"/>
              </p:cNvSpPr>
              <p:nvPr/>
            </p:nvSpPr>
            <p:spPr bwMode="auto">
              <a:xfrm>
                <a:off x="4556126" y="2524126"/>
                <a:ext cx="92076" cy="90488"/>
              </a:xfrm>
              <a:prstGeom prst="triangle">
                <a:avLst>
                  <a:gd name="adj" fmla="val 50000"/>
                </a:avLst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cxnSp>
          <p:nvCxnSpPr>
            <p:cNvPr id="24586" name="Straight Connector 14"/>
            <p:cNvCxnSpPr>
              <a:cxnSpLocks noChangeShapeType="1"/>
            </p:cNvCxnSpPr>
            <p:nvPr/>
          </p:nvCxnSpPr>
          <p:spPr bwMode="auto">
            <a:xfrm>
              <a:off x="990600" y="5867400"/>
              <a:ext cx="838200" cy="1524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16" name="Rectangle 1040"/>
          <p:cNvSpPr>
            <a:spLocks noChangeArrowheads="1"/>
          </p:cNvSpPr>
          <p:nvPr/>
        </p:nvSpPr>
        <p:spPr bwMode="auto">
          <a:xfrm>
            <a:off x="7253654" y="1443013"/>
            <a:ext cx="1844991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Fomin</a:t>
            </a: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et al, PRL </a:t>
            </a: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108, 092502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2012)</a:t>
            </a:r>
            <a:endParaRPr lang="en-U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3" name="Picture 16"/>
          <p:cNvPicPr>
            <a:picLocks noChangeAspect="1" noChangeArrowheads="1"/>
          </p:cNvPicPr>
          <p:nvPr/>
        </p:nvPicPr>
        <p:blipFill>
          <a:blip r:embed="rId6" cstate="print"/>
          <a:srcRect l="6122" t="13899" r="23624" b="8122"/>
          <a:stretch>
            <a:fillRect/>
          </a:stretch>
        </p:blipFill>
        <p:spPr bwMode="auto">
          <a:xfrm>
            <a:off x="6505333" y="2023872"/>
            <a:ext cx="2479017" cy="2090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5"/>
          <p:cNvSpPr txBox="1">
            <a:spLocks noChangeArrowheads="1"/>
          </p:cNvSpPr>
          <p:nvPr/>
        </p:nvSpPr>
        <p:spPr bwMode="auto">
          <a:xfrm>
            <a:off x="115888" y="98425"/>
            <a:ext cx="8915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</a:rPr>
              <a:t>Lead  (</a:t>
            </a:r>
            <a:r>
              <a:rPr lang="en-US" sz="3200" b="1" baseline="30000">
                <a:solidFill>
                  <a:srgbClr val="FF0000"/>
                </a:solidFill>
              </a:rPr>
              <a:t>208</a:t>
            </a:r>
            <a:r>
              <a:rPr lang="en-US" sz="3200" b="1">
                <a:solidFill>
                  <a:srgbClr val="FF0000"/>
                </a:solidFill>
              </a:rPr>
              <a:t>Pb)  Radius  Experiment : PREX</a:t>
            </a:r>
          </a:p>
        </p:txBody>
      </p:sp>
      <p:sp>
        <p:nvSpPr>
          <p:cNvPr id="48131" name="Text Box 13"/>
          <p:cNvSpPr txBox="1">
            <a:spLocks noChangeArrowheads="1"/>
          </p:cNvSpPr>
          <p:nvPr/>
        </p:nvSpPr>
        <p:spPr bwMode="auto">
          <a:xfrm>
            <a:off x="228600" y="228600"/>
            <a:ext cx="2209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>
              <a:latin typeface="Arial" pitchFamily="34" charset="0"/>
            </a:endParaRPr>
          </a:p>
        </p:txBody>
      </p:sp>
      <p:sp>
        <p:nvSpPr>
          <p:cNvPr id="48132" name="Text Box 21"/>
          <p:cNvSpPr txBox="1">
            <a:spLocks noChangeArrowheads="1"/>
          </p:cNvSpPr>
          <p:nvPr/>
        </p:nvSpPr>
        <p:spPr bwMode="auto">
          <a:xfrm>
            <a:off x="330200" y="698500"/>
            <a:ext cx="74152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Elastic  Scattering  Parity-Violating Asymmetry  </a:t>
            </a:r>
          </a:p>
        </p:txBody>
      </p:sp>
      <p:sp>
        <p:nvSpPr>
          <p:cNvPr id="48133" name="Text Box 31"/>
          <p:cNvSpPr txBox="1">
            <a:spLocks noChangeArrowheads="1"/>
          </p:cNvSpPr>
          <p:nvPr/>
        </p:nvSpPr>
        <p:spPr bwMode="auto">
          <a:xfrm>
            <a:off x="363538" y="1077913"/>
            <a:ext cx="83327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669900"/>
                </a:solidFill>
              </a:rPr>
              <a:t>Z</a:t>
            </a:r>
            <a:r>
              <a:rPr lang="en-US" sz="2000" baseline="30000">
                <a:solidFill>
                  <a:srgbClr val="669900"/>
                </a:solidFill>
              </a:rPr>
              <a:t>0</a:t>
            </a:r>
            <a:r>
              <a:rPr lang="en-US" sz="2000">
                <a:solidFill>
                  <a:srgbClr val="669900"/>
                </a:solidFill>
              </a:rPr>
              <a:t> :   Clean  Probe  Couples  Mainly  to </a:t>
            </a:r>
            <a:r>
              <a:rPr lang="en-US" sz="2000" b="1" u="sng">
                <a:solidFill>
                  <a:srgbClr val="669900"/>
                </a:solidFill>
              </a:rPr>
              <a:t>Neutrons</a:t>
            </a:r>
          </a:p>
        </p:txBody>
      </p:sp>
      <p:sp>
        <p:nvSpPr>
          <p:cNvPr id="48134" name="TextBox 23"/>
          <p:cNvSpPr txBox="1">
            <a:spLocks noChangeArrowheads="1"/>
          </p:cNvSpPr>
          <p:nvPr/>
        </p:nvSpPr>
        <p:spPr bwMode="auto">
          <a:xfrm>
            <a:off x="342900" y="1487488"/>
            <a:ext cx="59277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u="sng">
                <a:solidFill>
                  <a:srgbClr val="FF0000"/>
                </a:solidFill>
              </a:rPr>
              <a:t>Applications </a:t>
            </a:r>
            <a:r>
              <a:rPr lang="en-US" sz="2000">
                <a:solidFill>
                  <a:srgbClr val="FF0000"/>
                </a:solidFill>
              </a:rPr>
              <a:t>:  </a:t>
            </a:r>
            <a:r>
              <a:rPr lang="en-US" sz="2000">
                <a:solidFill>
                  <a:srgbClr val="0070C0"/>
                </a:solidFill>
              </a:rPr>
              <a:t>Nuclear  Physics</a:t>
            </a:r>
            <a:r>
              <a:rPr lang="en-US" sz="2000"/>
              <a:t>, </a:t>
            </a:r>
            <a:r>
              <a:rPr lang="en-US" sz="2000">
                <a:solidFill>
                  <a:srgbClr val="C00000"/>
                </a:solidFill>
              </a:rPr>
              <a:t>Neutron Stars</a:t>
            </a:r>
            <a:r>
              <a:rPr lang="en-US" sz="2000"/>
              <a:t>, </a:t>
            </a:r>
          </a:p>
          <a:p>
            <a:r>
              <a:rPr lang="en-US" sz="2000"/>
              <a:t>	      Atomic Parity,  Heavy Ion Collisions</a:t>
            </a:r>
          </a:p>
        </p:txBody>
      </p:sp>
      <p:pic>
        <p:nvPicPr>
          <p:cNvPr id="48135" name="Picture 35" descr="NStarI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6025" y="768350"/>
            <a:ext cx="2701925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Picture 14" descr="mscan_vdata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163" y="2455863"/>
            <a:ext cx="3906837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7" name="TextBox 20"/>
          <p:cNvSpPr txBox="1">
            <a:spLocks noChangeArrowheads="1"/>
          </p:cNvSpPr>
          <p:nvPr/>
        </p:nvSpPr>
        <p:spPr bwMode="auto">
          <a:xfrm>
            <a:off x="5181600" y="3806825"/>
            <a:ext cx="3814763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A neutron skin of 0.2 fm or more has implications for our understanding of neutron stars and their ultimate fate</a:t>
            </a:r>
          </a:p>
        </p:txBody>
      </p:sp>
      <p:pic>
        <p:nvPicPr>
          <p:cNvPr id="4813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2346325"/>
            <a:ext cx="4394200" cy="257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 rot="5400000">
            <a:off x="3279775" y="2778126"/>
            <a:ext cx="1177925" cy="0"/>
          </a:xfrm>
          <a:prstGeom prst="line">
            <a:avLst/>
          </a:prstGeom>
          <a:ln w="38100">
            <a:solidFill>
              <a:srgbClr val="99009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3784600" y="2673350"/>
            <a:ext cx="168275" cy="157163"/>
          </a:xfrm>
          <a:prstGeom prst="ellipse">
            <a:avLst/>
          </a:prstGeom>
          <a:solidFill>
            <a:srgbClr val="9900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784600" y="3779838"/>
            <a:ext cx="168275" cy="596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142" name="TextBox 17"/>
          <p:cNvSpPr txBox="1">
            <a:spLocks noChangeArrowheads="1"/>
          </p:cNvSpPr>
          <p:nvPr/>
        </p:nvSpPr>
        <p:spPr bwMode="auto">
          <a:xfrm>
            <a:off x="4552950" y="2830513"/>
            <a:ext cx="1412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Rel. mean field</a:t>
            </a:r>
          </a:p>
        </p:txBody>
      </p:sp>
      <p:sp>
        <p:nvSpPr>
          <p:cNvPr id="48143" name="TextBox 21"/>
          <p:cNvSpPr txBox="1">
            <a:spLocks noChangeArrowheads="1"/>
          </p:cNvSpPr>
          <p:nvPr/>
        </p:nvSpPr>
        <p:spPr bwMode="auto">
          <a:xfrm>
            <a:off x="4552950" y="3471863"/>
            <a:ext cx="1449388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Nonrel. skyrme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314450" y="4102100"/>
            <a:ext cx="32385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145" name="TextBox 25"/>
          <p:cNvSpPr txBox="1">
            <a:spLocks noChangeArrowheads="1"/>
          </p:cNvSpPr>
          <p:nvPr/>
        </p:nvSpPr>
        <p:spPr bwMode="auto">
          <a:xfrm>
            <a:off x="2919413" y="2193925"/>
            <a:ext cx="758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990099"/>
                </a:solidFill>
              </a:rPr>
              <a:t>PREX</a:t>
            </a:r>
          </a:p>
        </p:txBody>
      </p:sp>
      <p:sp>
        <p:nvSpPr>
          <p:cNvPr id="48146" name="TextBox 16"/>
          <p:cNvSpPr txBox="1">
            <a:spLocks noChangeArrowheads="1"/>
          </p:cNvSpPr>
          <p:nvPr/>
        </p:nvSpPr>
        <p:spPr bwMode="auto">
          <a:xfrm>
            <a:off x="366713" y="4889500"/>
            <a:ext cx="862965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/>
              <a:t> The Lead  (</a:t>
            </a:r>
            <a:r>
              <a:rPr lang="en-US" sz="1600" baseline="30000"/>
              <a:t>208</a:t>
            </a:r>
            <a:r>
              <a:rPr lang="en-US" sz="1600"/>
              <a:t>Pb)  Radius  Experiment (PREX) determines the neutron radius to be larger than the proton one by +0.35 fm (+0.15, -0.17).</a:t>
            </a:r>
          </a:p>
          <a:p>
            <a:pPr>
              <a:buFont typeface="Arial" pitchFamily="34" charset="0"/>
              <a:buChar char="•"/>
            </a:pPr>
            <a:r>
              <a:rPr lang="en-US" sz="1600"/>
              <a:t> This result represents model-independent confirmation of the </a:t>
            </a:r>
            <a:r>
              <a:rPr lang="en-US" sz="1600" b="1">
                <a:solidFill>
                  <a:srgbClr val="FF0000"/>
                </a:solidFill>
              </a:rPr>
              <a:t>existence of a neutron skin</a:t>
            </a:r>
            <a:r>
              <a:rPr lang="en-US" sz="1600"/>
              <a:t>, with relevance for neutron star calculations.</a:t>
            </a:r>
          </a:p>
          <a:p>
            <a:pPr>
              <a:buFont typeface="Arial" pitchFamily="34" charset="0"/>
              <a:buChar char="•"/>
            </a:pPr>
            <a:r>
              <a:rPr lang="en-US" sz="1600"/>
              <a:t> Plans for follow-up experiment to reduce uncertainties by factor of three. This </a:t>
            </a:r>
            <a:r>
              <a:rPr lang="en-US" sz="1600">
                <a:sym typeface="Wingdings" pitchFamily="2" charset="2"/>
              </a:rPr>
              <a:t>can quantitatively pin down the symmetry</a:t>
            </a:r>
            <a:r>
              <a:rPr lang="en-US" sz="1600"/>
              <a:t> energy, an important contribution to the nuclear equation of state.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533400" y="76200"/>
            <a:ext cx="8188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A3904"/>
                </a:solidFill>
              </a:rPr>
              <a:t>CEBAF’s Original Mission Statement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28600" y="917575"/>
            <a:ext cx="8855075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en-US" altLang="ja-JP" i="1" dirty="0">
                <a:solidFill>
                  <a:schemeClr val="bg2"/>
                </a:solidFill>
                <a:ea typeface="ＭＳ Ｐゴシック"/>
                <a:cs typeface="ＭＳ Ｐゴシック"/>
              </a:rPr>
              <a:t>Key Mission and Principal Focus (1987):</a:t>
            </a:r>
          </a:p>
          <a:p>
            <a:pPr marL="342900" indent="-342900">
              <a:defRPr/>
            </a:pPr>
            <a:r>
              <a:rPr lang="en-US" altLang="ja-JP" b="1" dirty="0">
                <a:solidFill>
                  <a:schemeClr val="bg2"/>
                </a:solidFill>
                <a:ea typeface="ＭＳ Ｐゴシック"/>
                <a:cs typeface="ＭＳ Ｐゴシック"/>
              </a:rPr>
              <a:t>   The study of the largely unexplored transition between the nucleon-meson and the quark-gluon descriptions of nuclear matter.</a:t>
            </a:r>
            <a:endParaRPr lang="en-US" altLang="ja-JP" sz="2000" b="1" dirty="0">
              <a:solidFill>
                <a:schemeClr val="bg2"/>
              </a:solidFill>
              <a:ea typeface="ＭＳ Ｐゴシック"/>
              <a:cs typeface="ＭＳ Ｐゴシック"/>
            </a:endParaRPr>
          </a:p>
          <a:p>
            <a:pPr marL="342900" indent="-342900">
              <a:defRPr/>
            </a:pPr>
            <a:r>
              <a:rPr lang="en-US" altLang="ja-JP" sz="2000" b="1" dirty="0">
                <a:ea typeface="ＭＳ Ｐゴシック"/>
                <a:cs typeface="ＭＳ Ｐゴシック"/>
              </a:rPr>
              <a:t>				</a:t>
            </a:r>
            <a:r>
              <a:rPr lang="en-US" altLang="ja-JP" sz="2000" i="1" dirty="0">
                <a:solidFill>
                  <a:schemeClr val="hlink"/>
                </a:solidFill>
                <a:ea typeface="ＭＳ Ｐゴシック"/>
                <a:cs typeface="ＭＳ Ｐゴシック"/>
              </a:rPr>
              <a:t>The Role of Quarks in Nuclear Physics</a:t>
            </a:r>
            <a:endParaRPr lang="en-US" altLang="ja-JP" b="1" dirty="0">
              <a:solidFill>
                <a:schemeClr val="hlink"/>
              </a:solidFill>
              <a:ea typeface="ＭＳ Ｐゴシック"/>
              <a:cs typeface="ＭＳ Ｐゴシック"/>
            </a:endParaRPr>
          </a:p>
          <a:p>
            <a:pPr marL="342900" indent="-342900">
              <a:defRPr/>
            </a:pPr>
            <a:endParaRPr lang="en-US" altLang="ja-JP" b="1" dirty="0">
              <a:ea typeface="ＭＳ Ｐゴシック"/>
              <a:cs typeface="ＭＳ Ｐゴシック"/>
            </a:endParaRPr>
          </a:p>
          <a:p>
            <a:pPr marL="342900" indent="-342900">
              <a:defRPr/>
            </a:pPr>
            <a:r>
              <a:rPr lang="en-US" altLang="ja-JP" i="1" dirty="0">
                <a:ea typeface="ＭＳ Ｐゴシック"/>
                <a:cs typeface="ＭＳ Ｐゴシック"/>
              </a:rPr>
              <a:t>Related Areas of Study:</a:t>
            </a:r>
          </a:p>
          <a:p>
            <a:pPr marL="342900" indent="-342900">
              <a:buFontTx/>
              <a:buChar char="•"/>
              <a:defRPr/>
            </a:pPr>
            <a:r>
              <a:rPr lang="en-US" altLang="ja-JP" sz="1800" b="1" dirty="0">
                <a:solidFill>
                  <a:schemeClr val="bg1">
                    <a:lumMod val="50000"/>
                  </a:schemeClr>
                </a:solidFill>
                <a:ea typeface="ＭＳ Ｐゴシック"/>
                <a:cs typeface="ＭＳ Ｐゴシック"/>
              </a:rPr>
              <a:t>Do individual nucleons change their size, shape, and quark structure in the nuclear medium?</a:t>
            </a:r>
            <a:endParaRPr lang="en-US" altLang="ja-JP" sz="1800" dirty="0">
              <a:solidFill>
                <a:schemeClr val="bg1">
                  <a:lumMod val="50000"/>
                </a:schemeClr>
              </a:solidFill>
              <a:ea typeface="ＭＳ Ｐゴシック"/>
              <a:cs typeface="ＭＳ Ｐゴシック"/>
            </a:endParaRPr>
          </a:p>
          <a:p>
            <a:pPr marL="342900" indent="-342900">
              <a:defRPr/>
            </a:pPr>
            <a:r>
              <a:rPr lang="en-US" altLang="ja-JP" dirty="0">
                <a:ea typeface="ＭＳ Ｐゴシック"/>
                <a:cs typeface="ＭＳ Ｐゴシック"/>
              </a:rPr>
              <a:t>				</a:t>
            </a:r>
            <a:r>
              <a:rPr lang="en-US" altLang="ja-JP" sz="1600" i="1" dirty="0">
                <a:solidFill>
                  <a:srgbClr val="0099CC"/>
                </a:solidFill>
                <a:ea typeface="ＭＳ Ｐゴシック"/>
                <a:cs typeface="ＭＳ Ｐゴシック"/>
              </a:rPr>
              <a:t>Pushing the Limits of the Standard Model of Nuclear Physics</a:t>
            </a:r>
            <a:endParaRPr lang="en-US" altLang="ja-JP" sz="1600" dirty="0">
              <a:solidFill>
                <a:srgbClr val="0099CC"/>
              </a:solidFill>
              <a:ea typeface="ＭＳ Ｐゴシック"/>
              <a:cs typeface="ＭＳ Ｐゴシック"/>
            </a:endParaRPr>
          </a:p>
          <a:p>
            <a:pPr marL="342900" indent="-342900">
              <a:defRPr/>
            </a:pPr>
            <a:endParaRPr lang="en-US" altLang="ja-JP" sz="1600" dirty="0">
              <a:ea typeface="ＭＳ Ｐゴシック"/>
              <a:cs typeface="ＭＳ Ｐゴシック"/>
            </a:endParaRPr>
          </a:p>
          <a:p>
            <a:pPr marL="342900" indent="-342900">
              <a:buFontTx/>
              <a:buChar char="•"/>
              <a:defRPr/>
            </a:pPr>
            <a:r>
              <a:rPr lang="en-US" altLang="ja-JP" sz="1800" b="1" dirty="0">
                <a:solidFill>
                  <a:schemeClr val="bg2"/>
                </a:solidFill>
                <a:ea typeface="ＭＳ Ｐゴシック"/>
                <a:cs typeface="ＭＳ Ｐゴシック"/>
              </a:rPr>
              <a:t>How do nucleons cluster in the nuclear medium?</a:t>
            </a:r>
          </a:p>
          <a:p>
            <a:pPr marL="342900" indent="-342900">
              <a:defRPr/>
            </a:pPr>
            <a:r>
              <a:rPr lang="en-US" altLang="ja-JP" sz="1600" dirty="0">
                <a:ea typeface="ＭＳ Ｐゴシック"/>
                <a:cs typeface="ＭＳ Ｐゴシック"/>
              </a:rPr>
              <a:t>				</a:t>
            </a:r>
            <a:endParaRPr lang="en-US" altLang="ja-JP" dirty="0">
              <a:solidFill>
                <a:schemeClr val="accent2"/>
              </a:solidFill>
              <a:ea typeface="ＭＳ Ｐゴシック"/>
              <a:cs typeface="ＭＳ Ｐゴシック"/>
            </a:endParaRPr>
          </a:p>
          <a:p>
            <a:pPr marL="342900" indent="-342900">
              <a:buFontTx/>
              <a:buChar char="•"/>
              <a:defRPr/>
            </a:pPr>
            <a:r>
              <a:rPr lang="en-US" altLang="ja-JP" sz="1800" b="1" dirty="0">
                <a:ea typeface="ＭＳ Ｐゴシック"/>
                <a:cs typeface="ＭＳ Ｐゴシック"/>
              </a:rPr>
              <a:t>What are the properties of the force which binds quarks into nucleons and nuclei at distances where this force is strong and the quark confinement mechanism is important?</a:t>
            </a:r>
          </a:p>
          <a:p>
            <a:pPr marL="342900" indent="-342900">
              <a:defRPr/>
            </a:pPr>
            <a:r>
              <a:rPr lang="en-US" altLang="ja-JP" sz="2000" dirty="0">
                <a:ea typeface="ＭＳ Ｐゴシック"/>
                <a:cs typeface="ＭＳ Ｐゴシック"/>
              </a:rPr>
              <a:t>				</a:t>
            </a:r>
            <a:r>
              <a:rPr lang="en-US" altLang="ja-JP" sz="2000" i="1" dirty="0">
                <a:solidFill>
                  <a:srgbClr val="0033CC"/>
                </a:solidFill>
                <a:ea typeface="ＭＳ Ｐゴシック"/>
                <a:cs typeface="ＭＳ Ｐゴシック"/>
              </a:rPr>
              <a:t>Charge and Magnetization in Nucleons and </a:t>
            </a:r>
            <a:r>
              <a:rPr lang="en-US" altLang="ja-JP" sz="2000" i="1" dirty="0" err="1">
                <a:solidFill>
                  <a:srgbClr val="0033CC"/>
                </a:solidFill>
                <a:ea typeface="ＭＳ Ｐゴシック"/>
                <a:cs typeface="ＭＳ Ｐゴシック"/>
              </a:rPr>
              <a:t>Pions</a:t>
            </a:r>
            <a:endParaRPr lang="en-US" altLang="ja-JP" sz="2000" i="1" dirty="0">
              <a:solidFill>
                <a:srgbClr val="0033CC"/>
              </a:solidFill>
              <a:ea typeface="ＭＳ Ｐゴシック"/>
              <a:cs typeface="ＭＳ Ｐゴシック"/>
            </a:endParaRPr>
          </a:p>
          <a:p>
            <a:pPr marL="342900" indent="-342900">
              <a:defRPr/>
            </a:pPr>
            <a:r>
              <a:rPr lang="en-US" altLang="ja-JP" sz="2000" i="1" dirty="0">
                <a:solidFill>
                  <a:schemeClr val="hlink"/>
                </a:solidFill>
                <a:ea typeface="ＭＳ Ｐゴシック"/>
                <a:cs typeface="ＭＳ Ｐゴシック"/>
              </a:rPr>
              <a:t>				</a:t>
            </a:r>
            <a:r>
              <a:rPr lang="en-US" altLang="ja-JP" sz="2000" i="1" dirty="0">
                <a:solidFill>
                  <a:srgbClr val="0033CC"/>
                </a:solidFill>
                <a:ea typeface="ＭＳ Ｐゴシック"/>
                <a:cs typeface="ＭＳ Ｐゴシック"/>
              </a:rPr>
              <a:t>The Onset of the Parton Model</a:t>
            </a:r>
            <a:r>
              <a:rPr lang="en-US" altLang="ja-JP" dirty="0">
                <a:solidFill>
                  <a:srgbClr val="0033CC"/>
                </a:solidFill>
                <a:ea typeface="ＭＳ Ｐゴシック"/>
                <a:cs typeface="ＭＳ Ｐゴシック"/>
              </a:rPr>
              <a:t> </a:t>
            </a:r>
            <a:endParaRPr lang="en-US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2" descr="alpha_summa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2438400"/>
            <a:ext cx="4630738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 descr="inside_quark_s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3138" y="685800"/>
            <a:ext cx="1617662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381000" y="1157288"/>
            <a:ext cx="16224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/>
              <a:t>Nucleons</a:t>
            </a:r>
          </a:p>
          <a:p>
            <a:pPr algn="ctr" eaLnBrk="0" hangingPunct="0"/>
            <a:r>
              <a:rPr lang="en-US">
                <a:solidFill>
                  <a:srgbClr val="4619ED"/>
                </a:solidFill>
              </a:rPr>
              <a:t>Q &lt; </a:t>
            </a:r>
            <a:r>
              <a:rPr lang="en-US">
                <a:solidFill>
                  <a:srgbClr val="4619ED"/>
                </a:solidFill>
                <a:latin typeface="Symbol" pitchFamily="18" charset="2"/>
              </a:rPr>
              <a:t>L</a:t>
            </a:r>
          </a:p>
          <a:p>
            <a:pPr algn="ctr" eaLnBrk="0" hangingPunct="0"/>
            <a:r>
              <a:rPr lang="en-US" b="1">
                <a:solidFill>
                  <a:schemeClr val="tx2"/>
                </a:solidFill>
                <a:latin typeface="Symbol" pitchFamily="18" charset="2"/>
              </a:rPr>
              <a:t>a</a:t>
            </a:r>
            <a:r>
              <a:rPr lang="en-US" b="1" baseline="-25000">
                <a:solidFill>
                  <a:schemeClr val="tx2"/>
                </a:solidFill>
                <a:latin typeface="Times New Roman" pitchFamily="18" charset="0"/>
              </a:rPr>
              <a:t>s</a:t>
            </a:r>
            <a:r>
              <a:rPr lang="en-US">
                <a:solidFill>
                  <a:schemeClr val="tx2"/>
                </a:solidFill>
              </a:rPr>
              <a:t>(Q) &gt; 1</a:t>
            </a:r>
          </a:p>
        </p:txBody>
      </p:sp>
      <p:sp>
        <p:nvSpPr>
          <p:cNvPr id="50181" name="Rectangle 11"/>
          <p:cNvSpPr>
            <a:spLocks noChangeArrowheads="1"/>
          </p:cNvSpPr>
          <p:nvPr/>
        </p:nvSpPr>
        <p:spPr bwMode="auto">
          <a:xfrm>
            <a:off x="4419600" y="4114800"/>
            <a:ext cx="22098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52" name="Text Box 12"/>
          <p:cNvSpPr txBox="1">
            <a:spLocks noChangeArrowheads="1"/>
          </p:cNvSpPr>
          <p:nvPr/>
        </p:nvSpPr>
        <p:spPr bwMode="auto">
          <a:xfrm>
            <a:off x="2670175" y="806450"/>
            <a:ext cx="1749425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 Constituent</a:t>
            </a:r>
          </a:p>
          <a:p>
            <a:pPr eaLnBrk="0" hangingPunct="0"/>
            <a:r>
              <a:rPr lang="en-US"/>
              <a:t>    Quarks</a:t>
            </a:r>
          </a:p>
          <a:p>
            <a:pPr eaLnBrk="0" hangingPunct="0"/>
            <a:r>
              <a:rPr lang="en-US">
                <a:solidFill>
                  <a:srgbClr val="4619ED"/>
                </a:solidFill>
              </a:rPr>
              <a:t>      Q &gt; </a:t>
            </a:r>
            <a:r>
              <a:rPr lang="en-US">
                <a:solidFill>
                  <a:srgbClr val="4619ED"/>
                </a:solidFill>
                <a:latin typeface="Symbol" pitchFamily="18" charset="2"/>
              </a:rPr>
              <a:t>L</a:t>
            </a:r>
          </a:p>
          <a:p>
            <a:pPr eaLnBrk="0" hangingPunct="0"/>
            <a:r>
              <a:rPr lang="en-US" b="1">
                <a:solidFill>
                  <a:schemeClr val="tx2"/>
                </a:solidFill>
                <a:latin typeface="Symbol" pitchFamily="18" charset="2"/>
              </a:rPr>
              <a:t>a</a:t>
            </a:r>
            <a:r>
              <a:rPr lang="en-US" b="1" baseline="-25000">
                <a:solidFill>
                  <a:schemeClr val="tx2"/>
                </a:solidFill>
                <a:latin typeface="Times New Roman" pitchFamily="18" charset="0"/>
              </a:rPr>
              <a:t>s</a:t>
            </a:r>
            <a:r>
              <a:rPr lang="en-US">
                <a:solidFill>
                  <a:schemeClr val="tx2"/>
                </a:solidFill>
              </a:rPr>
              <a:t>(Q) large</a:t>
            </a:r>
            <a:endParaRPr lang="en-US">
              <a:solidFill>
                <a:srgbClr val="4619ED"/>
              </a:solidFill>
            </a:endParaRPr>
          </a:p>
          <a:p>
            <a:pPr eaLnBrk="0" hangingPunct="0"/>
            <a:endParaRPr lang="en-US"/>
          </a:p>
        </p:txBody>
      </p:sp>
      <p:sp>
        <p:nvSpPr>
          <p:cNvPr id="61453" name="Text Box 13"/>
          <p:cNvSpPr txBox="1">
            <a:spLocks noChangeArrowheads="1"/>
          </p:cNvSpPr>
          <p:nvPr/>
        </p:nvSpPr>
        <p:spPr bwMode="auto">
          <a:xfrm>
            <a:off x="6781800" y="838200"/>
            <a:ext cx="22860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Asymptotically</a:t>
            </a:r>
          </a:p>
          <a:p>
            <a:pPr eaLnBrk="0" hangingPunct="0"/>
            <a:r>
              <a:rPr lang="en-US"/>
              <a:t> Free Quarks</a:t>
            </a:r>
          </a:p>
          <a:p>
            <a:pPr eaLnBrk="0" hangingPunct="0"/>
            <a:r>
              <a:rPr lang="en-US">
                <a:solidFill>
                  <a:srgbClr val="4619ED"/>
                </a:solidFill>
              </a:rPr>
              <a:t>      Q &gt;&gt; </a:t>
            </a:r>
            <a:r>
              <a:rPr lang="en-US">
                <a:solidFill>
                  <a:srgbClr val="4619ED"/>
                </a:solidFill>
                <a:latin typeface="Symbol" pitchFamily="18" charset="2"/>
              </a:rPr>
              <a:t>L</a:t>
            </a:r>
          </a:p>
          <a:p>
            <a:pPr eaLnBrk="0" hangingPunct="0"/>
            <a:r>
              <a:rPr lang="en-US" b="1">
                <a:solidFill>
                  <a:schemeClr val="tx2"/>
                </a:solidFill>
                <a:latin typeface="Symbol" pitchFamily="18" charset="2"/>
              </a:rPr>
              <a:t>a</a:t>
            </a:r>
            <a:r>
              <a:rPr lang="en-US" b="1" baseline="-25000">
                <a:solidFill>
                  <a:schemeClr val="tx2"/>
                </a:solidFill>
                <a:latin typeface="Times New Roman" pitchFamily="18" charset="0"/>
              </a:rPr>
              <a:t>s</a:t>
            </a:r>
            <a:r>
              <a:rPr lang="en-US">
                <a:solidFill>
                  <a:schemeClr val="tx2"/>
                </a:solidFill>
              </a:rPr>
              <a:t>(Q) small</a:t>
            </a:r>
            <a:endParaRPr lang="en-US">
              <a:solidFill>
                <a:srgbClr val="4619ED"/>
              </a:solidFill>
            </a:endParaRPr>
          </a:p>
          <a:p>
            <a:pPr eaLnBrk="0" hangingPunct="0"/>
            <a:endParaRPr lang="en-US"/>
          </a:p>
        </p:txBody>
      </p:sp>
      <p:grpSp>
        <p:nvGrpSpPr>
          <p:cNvPr id="50184" name="Group 22"/>
          <p:cNvGrpSpPr>
            <a:grpSpLocks/>
          </p:cNvGrpSpPr>
          <p:nvPr/>
        </p:nvGrpSpPr>
        <p:grpSpPr bwMode="auto">
          <a:xfrm>
            <a:off x="381000" y="2971800"/>
            <a:ext cx="1831975" cy="1158875"/>
            <a:chOff x="381000" y="2971800"/>
            <a:chExt cx="1831975" cy="1158875"/>
          </a:xfrm>
        </p:grpSpPr>
        <p:pic>
          <p:nvPicPr>
            <p:cNvPr id="50193" name="Picture 2" descr="tmp"/>
            <p:cNvPicPr>
              <a:picLocks noChangeAspect="1" noChangeArrowheads="1"/>
            </p:cNvPicPr>
            <p:nvPr/>
          </p:nvPicPr>
          <p:blipFill>
            <a:blip r:embed="rId5" cstate="print"/>
            <a:srcRect l="12610" t="38512" r="44133" b="28465"/>
            <a:stretch>
              <a:fillRect/>
            </a:stretch>
          </p:blipFill>
          <p:spPr bwMode="auto">
            <a:xfrm>
              <a:off x="639763" y="3162300"/>
              <a:ext cx="1417637" cy="815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194" name="Line 15"/>
            <p:cNvSpPr>
              <a:spLocks noChangeShapeType="1"/>
            </p:cNvSpPr>
            <p:nvPr/>
          </p:nvSpPr>
          <p:spPr bwMode="auto">
            <a:xfrm flipH="1">
              <a:off x="1295400" y="3063875"/>
              <a:ext cx="609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5" name="Text Box 16"/>
            <p:cNvSpPr txBox="1">
              <a:spLocks noChangeArrowheads="1"/>
            </p:cNvSpPr>
            <p:nvPr/>
          </p:nvSpPr>
          <p:spPr bwMode="auto">
            <a:xfrm>
              <a:off x="381000" y="3733800"/>
              <a:ext cx="31591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/>
                <a:t>q</a:t>
              </a:r>
            </a:p>
          </p:txBody>
        </p:sp>
        <p:sp>
          <p:nvSpPr>
            <p:cNvPr id="50196" name="Text Box 17"/>
            <p:cNvSpPr txBox="1">
              <a:spLocks noChangeArrowheads="1"/>
            </p:cNvSpPr>
            <p:nvPr/>
          </p:nvSpPr>
          <p:spPr bwMode="auto">
            <a:xfrm>
              <a:off x="381000" y="2971800"/>
              <a:ext cx="31591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/>
                <a:t>q</a:t>
              </a:r>
            </a:p>
          </p:txBody>
        </p:sp>
        <p:sp>
          <p:nvSpPr>
            <p:cNvPr id="50197" name="Text Box 18"/>
            <p:cNvSpPr txBox="1">
              <a:spLocks noChangeArrowheads="1"/>
            </p:cNvSpPr>
            <p:nvPr/>
          </p:nvSpPr>
          <p:spPr bwMode="auto">
            <a:xfrm>
              <a:off x="1893888" y="3368675"/>
              <a:ext cx="319087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/>
                <a:t>g</a:t>
              </a:r>
            </a:p>
          </p:txBody>
        </p:sp>
      </p:grpSp>
      <p:sp>
        <p:nvSpPr>
          <p:cNvPr id="50185" name="Rectangle 21"/>
          <p:cNvSpPr>
            <a:spLocks noChangeArrowheads="1"/>
          </p:cNvSpPr>
          <p:nvPr/>
        </p:nvSpPr>
        <p:spPr bwMode="auto">
          <a:xfrm>
            <a:off x="228600" y="-76200"/>
            <a:ext cx="8686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The Double-Faced Strong Force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228850" y="6400800"/>
            <a:ext cx="1581150" cy="3698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Quark Model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505450" y="6400800"/>
            <a:ext cx="2351088" cy="3698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Quark Parton Model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57200" y="787400"/>
            <a:ext cx="1530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u="sng"/>
              <a:t>Confinement</a:t>
            </a:r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6781800" y="2613025"/>
            <a:ext cx="2667000" cy="3041650"/>
            <a:chOff x="6781800" y="2613025"/>
            <a:chExt cx="2667000" cy="3041650"/>
          </a:xfrm>
        </p:grpSpPr>
        <p:sp>
          <p:nvSpPr>
            <p:cNvPr id="50190" name="Text Box 9"/>
            <p:cNvSpPr txBox="1">
              <a:spLocks noChangeArrowheads="1"/>
            </p:cNvSpPr>
            <p:nvPr/>
          </p:nvSpPr>
          <p:spPr bwMode="auto">
            <a:xfrm>
              <a:off x="6781800" y="2613025"/>
              <a:ext cx="2667000" cy="26058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400">
                  <a:solidFill>
                    <a:schemeClr val="tx2"/>
                  </a:solidFill>
                </a:rPr>
                <a:t>One parameter, </a:t>
              </a:r>
              <a:r>
                <a:rPr lang="en-US" sz="1400">
                  <a:solidFill>
                    <a:schemeClr val="tx2"/>
                  </a:solidFill>
                  <a:latin typeface="Symbol" pitchFamily="18" charset="2"/>
                </a:rPr>
                <a:t>L</a:t>
              </a:r>
              <a:r>
                <a:rPr lang="en-US" sz="1400" baseline="-25000">
                  <a:solidFill>
                    <a:schemeClr val="tx2"/>
                  </a:solidFill>
                </a:rPr>
                <a:t>QCD</a:t>
              </a:r>
              <a:r>
                <a:rPr lang="en-US" sz="1400">
                  <a:solidFill>
                    <a:schemeClr val="tx2"/>
                  </a:solidFill>
                </a:rPr>
                <a:t>,</a:t>
              </a:r>
            </a:p>
            <a:p>
              <a:pPr eaLnBrk="0" hangingPunct="0"/>
              <a:r>
                <a:rPr lang="en-US" sz="1400">
                  <a:solidFill>
                    <a:schemeClr val="tx2"/>
                  </a:solidFill>
                </a:rPr>
                <a:t>~  Mass Scale or</a:t>
              </a:r>
            </a:p>
            <a:p>
              <a:pPr eaLnBrk="0" hangingPunct="0"/>
              <a:r>
                <a:rPr lang="en-US" sz="1400">
                  <a:solidFill>
                    <a:schemeClr val="tx2"/>
                  </a:solidFill>
                </a:rPr>
                <a:t>    Inverse Distance Scale</a:t>
              </a:r>
            </a:p>
            <a:p>
              <a:pPr eaLnBrk="0" hangingPunct="0"/>
              <a:r>
                <a:rPr lang="en-US" sz="1400">
                  <a:solidFill>
                    <a:schemeClr val="tx2"/>
                  </a:solidFill>
                </a:rPr>
                <a:t>    where a</a:t>
              </a:r>
              <a:r>
                <a:rPr lang="en-US" sz="1400" baseline="-25000">
                  <a:solidFill>
                    <a:schemeClr val="tx2"/>
                  </a:solidFill>
                </a:rPr>
                <a:t>s</a:t>
              </a:r>
              <a:r>
                <a:rPr lang="en-US" sz="1400">
                  <a:solidFill>
                    <a:schemeClr val="tx2"/>
                  </a:solidFill>
                </a:rPr>
                <a:t>(Q) = </a:t>
              </a:r>
            </a:p>
            <a:p>
              <a:pPr eaLnBrk="0" hangingPunct="0"/>
              <a:endParaRPr lang="en-US" sz="1400">
                <a:solidFill>
                  <a:schemeClr val="tx2"/>
                </a:solidFill>
              </a:endParaRPr>
            </a:p>
            <a:p>
              <a:pPr eaLnBrk="0" hangingPunct="0"/>
              <a:r>
                <a:rPr lang="en-US" sz="1400">
                  <a:solidFill>
                    <a:schemeClr val="tx2"/>
                  </a:solidFill>
                </a:rPr>
                <a:t>“Separates” Confinement</a:t>
              </a:r>
            </a:p>
            <a:p>
              <a:pPr eaLnBrk="0" hangingPunct="0"/>
              <a:r>
                <a:rPr lang="en-US" sz="1400">
                  <a:solidFill>
                    <a:schemeClr val="tx2"/>
                  </a:solidFill>
                </a:rPr>
                <a:t>  and Perturbative Regions</a:t>
              </a:r>
            </a:p>
            <a:p>
              <a:pPr eaLnBrk="0" hangingPunct="0"/>
              <a:endParaRPr lang="en-US" sz="1400">
                <a:solidFill>
                  <a:schemeClr val="tx2"/>
                </a:solidFill>
              </a:endParaRPr>
            </a:p>
            <a:p>
              <a:pPr eaLnBrk="0" hangingPunct="0"/>
              <a:r>
                <a:rPr lang="en-US" sz="1400">
                  <a:solidFill>
                    <a:srgbClr val="FF0000"/>
                  </a:solidFill>
                </a:rPr>
                <a:t>Mass and Radius of the Proton are (almost) completely governed by</a:t>
              </a:r>
              <a:endParaRPr lang="en-US" sz="1400">
                <a:solidFill>
                  <a:srgbClr val="FF0000"/>
                </a:solidFill>
                <a:sym typeface="Symbol" pitchFamily="18" charset="2"/>
              </a:endParaRPr>
            </a:p>
            <a:p>
              <a:pPr eaLnBrk="0" hangingPunct="0"/>
              <a:endParaRPr lang="en-US" sz="1400" baseline="-25000">
                <a:solidFill>
                  <a:schemeClr val="tx2"/>
                </a:solidFill>
              </a:endParaRPr>
            </a:p>
          </p:txBody>
        </p:sp>
        <p:sp>
          <p:nvSpPr>
            <p:cNvPr id="50191" name="Text Box 14"/>
            <p:cNvSpPr txBox="1">
              <a:spLocks noChangeArrowheads="1"/>
            </p:cNvSpPr>
            <p:nvPr/>
          </p:nvSpPr>
          <p:spPr bwMode="auto">
            <a:xfrm>
              <a:off x="6934200" y="5257800"/>
              <a:ext cx="206057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solidFill>
                    <a:srgbClr val="4619ED"/>
                  </a:solidFill>
                  <a:sym typeface="Symbol" pitchFamily="18" charset="2"/>
                </a:rPr>
                <a:t></a:t>
              </a:r>
              <a:r>
                <a:rPr lang="en-US" sz="2000" baseline="-25000">
                  <a:solidFill>
                    <a:srgbClr val="4619ED"/>
                  </a:solidFill>
                </a:rPr>
                <a:t>QCD</a:t>
              </a:r>
              <a:r>
                <a:rPr lang="en-US" sz="2000">
                  <a:solidFill>
                    <a:srgbClr val="4619ED"/>
                  </a:solidFill>
                  <a:sym typeface="Symbol" pitchFamily="18" charset="2"/>
                </a:rPr>
                <a:t>0.213 GeV</a:t>
              </a:r>
            </a:p>
          </p:txBody>
        </p:sp>
        <p:sp>
          <p:nvSpPr>
            <p:cNvPr id="50192" name="Text Box 11"/>
            <p:cNvSpPr txBox="1">
              <a:spLocks noChangeArrowheads="1"/>
            </p:cNvSpPr>
            <p:nvPr/>
          </p:nvSpPr>
          <p:spPr bwMode="auto">
            <a:xfrm>
              <a:off x="8229600" y="3200400"/>
              <a:ext cx="304800" cy="400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>
                  <a:latin typeface="Times New Roman" pitchFamily="18" charset="0"/>
                  <a:sym typeface="Symbol" pitchFamily="18" charset="2"/>
                </a:rPr>
                <a:t></a:t>
              </a:r>
              <a:endParaRPr lang="en-US" sz="2000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8" grpId="0"/>
      <p:bldP spid="61452" grpId="0"/>
      <p:bldP spid="61453" grpId="0"/>
      <p:bldP spid="24" grpId="0" animBg="1"/>
      <p:bldP spid="25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331200" cy="403225"/>
          </a:xfrm>
          <a:noFill/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  <a:latin typeface="Comic Sans MS" pitchFamily="66" charset="0"/>
              </a:rPr>
              <a:t>Q</a:t>
            </a:r>
            <a:r>
              <a:rPr lang="en-US" b="1" smtClean="0">
                <a:solidFill>
                  <a:srgbClr val="0000FF"/>
                </a:solidFill>
                <a:latin typeface="Comic Sans MS" pitchFamily="66" charset="0"/>
              </a:rPr>
              <a:t>C</a:t>
            </a:r>
            <a:r>
              <a:rPr lang="en-US" b="1" smtClean="0">
                <a:solidFill>
                  <a:srgbClr val="009900"/>
                </a:solidFill>
                <a:latin typeface="Comic Sans MS" pitchFamily="66" charset="0"/>
              </a:rPr>
              <a:t>D</a:t>
            </a:r>
            <a:r>
              <a:rPr lang="en-US" b="1" smtClean="0">
                <a:solidFill>
                  <a:srgbClr val="FF0000"/>
                </a:solidFill>
                <a:latin typeface="Comic Sans MS" pitchFamily="66" charset="0"/>
              </a:rPr>
              <a:t> and the Origin of Mass</a:t>
            </a:r>
          </a:p>
        </p:txBody>
      </p:sp>
      <p:pic>
        <p:nvPicPr>
          <p:cNvPr id="23555" name="Picture 5" descr="fig1-pg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01988"/>
            <a:ext cx="4343400" cy="335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Rectangle 9"/>
          <p:cNvSpPr>
            <a:spLocks noChangeArrowheads="1"/>
          </p:cNvSpPr>
          <p:nvPr/>
        </p:nvSpPr>
        <p:spPr bwMode="auto">
          <a:xfrm>
            <a:off x="4267200" y="982663"/>
            <a:ext cx="4572000" cy="518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pitchFamily="2" charset="2"/>
              <a:buChar char="n"/>
            </a:pPr>
            <a:r>
              <a:rPr lang="en-US" sz="2400"/>
              <a:t>   99% of the proton’s mass/energy is due to the self-generating gluon field</a:t>
            </a:r>
          </a:p>
          <a:p>
            <a:pPr lvl="1" eaLnBrk="0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Tx/>
              <a:buChar char="–"/>
            </a:pPr>
            <a:r>
              <a:rPr lang="en-US" sz="2400"/>
              <a:t> Higgs mechanism has 	almost no role here.</a:t>
            </a:r>
          </a:p>
          <a:p>
            <a:pPr lvl="1" eaLnBrk="0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</a:pPr>
            <a:endParaRPr lang="en-US" sz="2400"/>
          </a:p>
          <a:p>
            <a:pPr eaLnBrk="0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pitchFamily="2" charset="2"/>
              <a:buChar char="n"/>
            </a:pPr>
            <a:r>
              <a:rPr lang="en-US" sz="2400"/>
              <a:t> The similarity of mass between the proton and neutron arises from the fact that the gluon dynamics are the same</a:t>
            </a:r>
          </a:p>
          <a:p>
            <a:pPr lvl="1" eaLnBrk="0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Tx/>
              <a:buChar char="–"/>
            </a:pPr>
            <a:r>
              <a:rPr lang="en-US" sz="2400"/>
              <a:t> Quarks contribute almost 	nothing.</a:t>
            </a:r>
          </a:p>
        </p:txBody>
      </p:sp>
      <p:pic>
        <p:nvPicPr>
          <p:cNvPr id="23557" name="Picture 10"/>
          <p:cNvPicPr>
            <a:picLocks noChangeAspect="1" noChangeArrowheads="1"/>
          </p:cNvPicPr>
          <p:nvPr/>
        </p:nvPicPr>
        <p:blipFill>
          <a:blip r:embed="rId3" cstate="print"/>
          <a:srcRect l="32661" t="12866" r="31624" b="63126"/>
          <a:stretch>
            <a:fillRect/>
          </a:stretch>
        </p:blipFill>
        <p:spPr bwMode="auto">
          <a:xfrm>
            <a:off x="0" y="838200"/>
            <a:ext cx="169015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547367" y="6324600"/>
            <a:ext cx="5291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33CC"/>
                </a:solidFill>
                <a:sym typeface="Wingdings" pitchFamily="2" charset="2"/>
              </a:rPr>
              <a:t>M(up) + M(up) + M(down) ~ 10 </a:t>
            </a:r>
            <a:r>
              <a:rPr lang="en-US" sz="1800" dirty="0" err="1" smtClean="0">
                <a:solidFill>
                  <a:srgbClr val="0033CC"/>
                </a:solidFill>
                <a:sym typeface="Wingdings" pitchFamily="2" charset="2"/>
              </a:rPr>
              <a:t>MeV</a:t>
            </a:r>
            <a:r>
              <a:rPr lang="en-US" sz="1800" dirty="0" smtClean="0">
                <a:solidFill>
                  <a:srgbClr val="0033CC"/>
                </a:solidFill>
                <a:sym typeface="Wingdings" pitchFamily="2" charset="2"/>
              </a:rPr>
              <a:t> &lt;&lt; M(proton)</a:t>
            </a:r>
            <a:endParaRPr lang="en-US" sz="1800" dirty="0"/>
          </a:p>
        </p:txBody>
      </p:sp>
      <p:pic>
        <p:nvPicPr>
          <p:cNvPr id="7" name="Picture 8" descr="ActionAPE5LQanimXs30small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5240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 descr="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15240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381000" y="2743200"/>
            <a:ext cx="84740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Protons and Neutrons in terms of constituent (valence) quarks is a very decent effective model:</a:t>
            </a:r>
          </a:p>
          <a:p>
            <a:r>
              <a:rPr lang="en-US"/>
              <a:t>        the Constituent Quark Model works surprisingly well.</a:t>
            </a:r>
          </a:p>
          <a:p>
            <a:r>
              <a:rPr lang="en-US"/>
              <a:t>					 </a:t>
            </a:r>
            <a:r>
              <a:rPr lang="en-US" sz="1600">
                <a:solidFill>
                  <a:schemeClr val="accent2"/>
                </a:solidFill>
              </a:rPr>
              <a:t>Momentum transfer Q is small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381000" y="533400"/>
            <a:ext cx="84740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Nuclear Physics in terms of protons, neutrons and pion exchange is a very good effective model.</a:t>
            </a:r>
          </a:p>
          <a:p>
            <a:r>
              <a:rPr lang="en-US"/>
              <a:t>					</a:t>
            </a:r>
            <a:r>
              <a:rPr lang="en-US" sz="1600">
                <a:solidFill>
                  <a:schemeClr val="accent2"/>
                </a:solidFill>
              </a:rPr>
              <a:t>Momentum transfer Q is negligible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381000" y="4968875"/>
            <a:ext cx="84740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Looking deep inside protons and neutrons, they are really </a:t>
            </a:r>
            <a:r>
              <a:rPr lang="en-US">
                <a:solidFill>
                  <a:srgbClr val="FF0000"/>
                </a:solidFill>
              </a:rPr>
              <a:t>balls of energy, with lots of gluons and quark-antiquark pairs popping in and out of existence</a:t>
            </a:r>
            <a:r>
              <a:rPr lang="en-US"/>
              <a:t>.</a:t>
            </a:r>
          </a:p>
          <a:p>
            <a:r>
              <a:rPr lang="en-US"/>
              <a:t>					 </a:t>
            </a:r>
            <a:r>
              <a:rPr lang="en-US" sz="1600">
                <a:solidFill>
                  <a:schemeClr val="accent2"/>
                </a:solidFill>
              </a:rPr>
              <a:t>Momentum transfer Q is “large”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/>
      <p:bldP spid="645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15"/>
          <p:cNvSpPr txBox="1">
            <a:spLocks noChangeArrowheads="1"/>
          </p:cNvSpPr>
          <p:nvPr/>
        </p:nvSpPr>
        <p:spPr bwMode="auto">
          <a:xfrm>
            <a:off x="455613" y="1416050"/>
            <a:ext cx="26114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A</a:t>
            </a:r>
            <a:r>
              <a:rPr lang="en-US" sz="3200" baseline="-25000"/>
              <a:t>1</a:t>
            </a:r>
            <a:r>
              <a:rPr lang="en-US" sz="3200"/>
              <a:t> </a:t>
            </a:r>
            <a:r>
              <a:rPr lang="en-US"/>
              <a:t>in Parton Model ~</a:t>
            </a:r>
          </a:p>
        </p:txBody>
      </p:sp>
      <p:sp>
        <p:nvSpPr>
          <p:cNvPr id="52227" name="Text Box 14"/>
          <p:cNvSpPr txBox="1">
            <a:spLocks noChangeArrowheads="1"/>
          </p:cNvSpPr>
          <p:nvPr/>
        </p:nvSpPr>
        <p:spPr bwMode="auto">
          <a:xfrm>
            <a:off x="152400" y="4845050"/>
            <a:ext cx="37925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x = fraction of nucleon momentum</a:t>
            </a:r>
          </a:p>
          <a:p>
            <a:r>
              <a:rPr lang="en-US"/>
              <a:t>          carried by struck quark</a:t>
            </a:r>
          </a:p>
        </p:txBody>
      </p:sp>
      <p:pic>
        <p:nvPicPr>
          <p:cNvPr id="52228" name="Picture 12"/>
          <p:cNvPicPr>
            <a:picLocks noChangeAspect="1" noChangeArrowheads="1"/>
          </p:cNvPicPr>
          <p:nvPr/>
        </p:nvPicPr>
        <p:blipFill>
          <a:blip r:embed="rId3" cstate="print"/>
          <a:srcRect r="52068"/>
          <a:stretch>
            <a:fillRect/>
          </a:stretch>
        </p:blipFill>
        <p:spPr bwMode="auto">
          <a:xfrm>
            <a:off x="533400" y="2165350"/>
            <a:ext cx="35909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13"/>
          <p:cNvPicPr>
            <a:picLocks noChangeAspect="1" noChangeArrowheads="1"/>
          </p:cNvPicPr>
          <p:nvPr/>
        </p:nvPicPr>
        <p:blipFill>
          <a:blip r:embed="rId3" cstate="print"/>
          <a:srcRect l="48813"/>
          <a:stretch>
            <a:fillRect/>
          </a:stretch>
        </p:blipFill>
        <p:spPr bwMode="auto">
          <a:xfrm>
            <a:off x="304800" y="3549650"/>
            <a:ext cx="383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0" y="76200"/>
            <a:ext cx="9144000" cy="762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600" b="1" kern="0" dirty="0">
                <a:solidFill>
                  <a:srgbClr val="FF0000"/>
                </a:solidFill>
                <a:ea typeface="+mj-ea"/>
                <a:cs typeface="+mj-cs"/>
              </a:rPr>
              <a:t>A</a:t>
            </a:r>
            <a:r>
              <a:rPr lang="en-US" sz="3600" b="1" kern="0" baseline="-25000" dirty="0">
                <a:solidFill>
                  <a:srgbClr val="FF0000"/>
                </a:solidFill>
                <a:ea typeface="+mj-ea"/>
                <a:cs typeface="+mj-cs"/>
              </a:rPr>
              <a:t>1</a:t>
            </a:r>
            <a:r>
              <a:rPr lang="en-US" sz="3600" b="1" kern="0" baseline="30000" dirty="0">
                <a:solidFill>
                  <a:srgbClr val="FF0000"/>
                </a:solidFill>
                <a:ea typeface="+mj-ea"/>
                <a:cs typeface="+mj-cs"/>
              </a:rPr>
              <a:t>n </a:t>
            </a:r>
            <a:r>
              <a:rPr lang="en-US" sz="3600" b="1" kern="0" dirty="0">
                <a:solidFill>
                  <a:srgbClr val="FF0000"/>
                </a:solidFill>
                <a:ea typeface="+mj-ea"/>
                <a:cs typeface="+mj-cs"/>
              </a:rPr>
              <a:t>and</a:t>
            </a:r>
            <a:r>
              <a:rPr lang="en-US" sz="3600" b="1" kern="0" baseline="300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3600" b="1" kern="0" dirty="0">
                <a:solidFill>
                  <a:srgbClr val="FF0000"/>
                </a:solidFill>
                <a:ea typeface="+mj-ea"/>
                <a:cs typeface="+mj-cs"/>
              </a:rPr>
              <a:t>A</a:t>
            </a:r>
            <a:r>
              <a:rPr lang="en-US" sz="3600" b="1" kern="0" baseline="-25000" dirty="0">
                <a:solidFill>
                  <a:srgbClr val="FF0000"/>
                </a:solidFill>
                <a:ea typeface="+mj-ea"/>
                <a:cs typeface="+mj-cs"/>
              </a:rPr>
              <a:t>1</a:t>
            </a:r>
            <a:r>
              <a:rPr lang="en-US" sz="3600" b="1" kern="0" baseline="30000" dirty="0">
                <a:solidFill>
                  <a:srgbClr val="FF0000"/>
                </a:solidFill>
                <a:ea typeface="+mj-ea"/>
                <a:cs typeface="+mj-cs"/>
              </a:rPr>
              <a:t>p</a:t>
            </a:r>
            <a:r>
              <a:rPr lang="en-US" sz="3600" b="1" kern="0" dirty="0">
                <a:solidFill>
                  <a:srgbClr val="FF0000"/>
                </a:solidFill>
                <a:ea typeface="+mj-ea"/>
                <a:cs typeface="+mj-cs"/>
              </a:rPr>
              <a:t> in valence (high-x) region</a:t>
            </a:r>
            <a:endParaRPr lang="en-US" sz="3600" b="1" kern="0" dirty="0">
              <a:solidFill>
                <a:schemeClr val="accent2"/>
              </a:solidFill>
              <a:ea typeface="+mj-ea"/>
              <a:cs typeface="+mj-cs"/>
            </a:endParaRPr>
          </a:p>
        </p:txBody>
      </p:sp>
      <p:sp>
        <p:nvSpPr>
          <p:cNvPr id="52231" name="Text Box 10"/>
          <p:cNvSpPr txBox="1">
            <a:spLocks noChangeArrowheads="1"/>
          </p:cNvSpPr>
          <p:nvPr/>
        </p:nvSpPr>
        <p:spPr bwMode="auto">
          <a:xfrm>
            <a:off x="5086350" y="1493838"/>
            <a:ext cx="3600450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Measurement of spin asymmetries A</a:t>
            </a:r>
            <a:r>
              <a:rPr lang="en-US" baseline="-25000"/>
              <a:t>1</a:t>
            </a:r>
            <a:r>
              <a:rPr lang="en-US" baseline="30000"/>
              <a:t>n</a:t>
            </a:r>
            <a:r>
              <a:rPr lang="en-US"/>
              <a:t> and A</a:t>
            </a:r>
            <a:r>
              <a:rPr lang="en-US" baseline="-25000"/>
              <a:t>1</a:t>
            </a:r>
            <a:r>
              <a:rPr lang="en-US" baseline="30000"/>
              <a:t>p</a:t>
            </a:r>
            <a:r>
              <a:rPr lang="en-US"/>
              <a:t> allows for </a:t>
            </a:r>
            <a:r>
              <a:rPr lang="en-US">
                <a:latin typeface="Symbol" pitchFamily="18" charset="2"/>
              </a:rPr>
              <a:t>D</a:t>
            </a:r>
            <a:r>
              <a:rPr lang="en-US"/>
              <a:t>u + </a:t>
            </a:r>
            <a:r>
              <a:rPr lang="en-US">
                <a:latin typeface="Symbol" pitchFamily="18" charset="2"/>
              </a:rPr>
              <a:t>D</a:t>
            </a:r>
            <a:r>
              <a:rPr lang="en-US"/>
              <a:t>d flavor decomposition   </a:t>
            </a:r>
            <a:r>
              <a:rPr lang="en-US" sz="3200"/>
              <a:t>	</a:t>
            </a:r>
            <a:r>
              <a:rPr lang="en-US">
                <a:solidFill>
                  <a:srgbClr val="FF0000"/>
                </a:solidFill>
              </a:rPr>
              <a:t>(at large x)</a:t>
            </a:r>
          </a:p>
        </p:txBody>
      </p:sp>
      <p:sp>
        <p:nvSpPr>
          <p:cNvPr id="52232" name="AutoShape 7"/>
          <p:cNvSpPr>
            <a:spLocks noChangeArrowheads="1"/>
          </p:cNvSpPr>
          <p:nvPr/>
        </p:nvSpPr>
        <p:spPr bwMode="auto">
          <a:xfrm rot="-3872244">
            <a:off x="3890963" y="1855788"/>
            <a:ext cx="1066800" cy="685800"/>
          </a:xfrm>
          <a:prstGeom prst="lightningBol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33" name="TextBox 8"/>
          <p:cNvSpPr txBox="1">
            <a:spLocks noChangeArrowheads="1"/>
          </p:cNvSpPr>
          <p:nvPr/>
        </p:nvSpPr>
        <p:spPr bwMode="auto">
          <a:xfrm>
            <a:off x="922338" y="5638800"/>
            <a:ext cx="2887662" cy="8302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800"/>
              <a:t>g</a:t>
            </a:r>
            <a:r>
              <a:rPr lang="en-US" sz="4800" baseline="-25000"/>
              <a:t>1</a:t>
            </a:r>
            <a:r>
              <a:rPr lang="en-US" sz="4800"/>
              <a:t> = A</a:t>
            </a:r>
            <a:r>
              <a:rPr lang="en-US" sz="4800" baseline="-25000"/>
              <a:t>1</a:t>
            </a:r>
            <a:r>
              <a:rPr lang="en-US" sz="4800"/>
              <a:t>/F</a:t>
            </a:r>
            <a:r>
              <a:rPr lang="en-US" sz="4800" baseline="-25000"/>
              <a:t>1</a:t>
            </a:r>
          </a:p>
        </p:txBody>
      </p:sp>
      <p:sp>
        <p:nvSpPr>
          <p:cNvPr id="52234" name="TextBox 9"/>
          <p:cNvSpPr txBox="1">
            <a:spLocks noChangeArrowheads="1"/>
          </p:cNvSpPr>
          <p:nvPr/>
        </p:nvSpPr>
        <p:spPr bwMode="auto">
          <a:xfrm>
            <a:off x="457200" y="833438"/>
            <a:ext cx="6289675" cy="46196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Introduce Polarization Degree of Freedom</a:t>
            </a:r>
          </a:p>
        </p:txBody>
      </p:sp>
      <p:pic>
        <p:nvPicPr>
          <p:cNvPr id="52235" name="Picture 2" descr="DeltaQ_v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3733800"/>
            <a:ext cx="3276600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7"/>
          <p:cNvSpPr txBox="1">
            <a:spLocks noChangeArrowheads="1"/>
          </p:cNvSpPr>
          <p:nvPr/>
        </p:nvSpPr>
        <p:spPr bwMode="auto">
          <a:xfrm>
            <a:off x="228600" y="76200"/>
            <a:ext cx="868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0000FF"/>
                </a:solidFill>
              </a:rPr>
              <a:t>The Spin of the Proton</a:t>
            </a: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898525"/>
            <a:ext cx="13335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1905000" y="762000"/>
            <a:ext cx="6172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000"/>
              <a:t>Nobel Prize, 1943: "for his contribution to the development of the molecular ray method and his discovery of the magnetic moment of the proton" </a:t>
            </a: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1981200" y="1752600"/>
            <a:ext cx="6172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Symbol" pitchFamily="18" charset="2"/>
              </a:rPr>
              <a:t>m</a:t>
            </a:r>
            <a:r>
              <a:rPr lang="en-US" baseline="-25000"/>
              <a:t>p</a:t>
            </a:r>
            <a:r>
              <a:rPr lang="en-US"/>
              <a:t> = 2.5 nuclear magnetons, </a:t>
            </a:r>
            <a:r>
              <a:rPr lang="en-US">
                <a:cs typeface="Arial" pitchFamily="34" charset="0"/>
              </a:rPr>
              <a:t>±</a:t>
            </a:r>
            <a:r>
              <a:rPr lang="en-US"/>
              <a:t> 10%   </a:t>
            </a:r>
            <a:r>
              <a:rPr lang="en-US">
                <a:solidFill>
                  <a:srgbClr val="FA3904"/>
                </a:solidFill>
              </a:rPr>
              <a:t>(1933)</a:t>
            </a:r>
          </a:p>
        </p:txBody>
      </p:sp>
      <p:sp>
        <p:nvSpPr>
          <p:cNvPr id="53254" name="Text Box 8"/>
          <p:cNvSpPr txBox="1">
            <a:spLocks noChangeArrowheads="1"/>
          </p:cNvSpPr>
          <p:nvPr/>
        </p:nvSpPr>
        <p:spPr bwMode="auto">
          <a:xfrm>
            <a:off x="304800" y="2808288"/>
            <a:ext cx="1539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Otto Stern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133600" y="2438400"/>
            <a:ext cx="6629400" cy="12001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Proton spins are used to image the structure and function of the human body using the technique of </a:t>
            </a:r>
            <a:r>
              <a:rPr lang="en-US" i="1"/>
              <a:t>magnetic resonance imaging</a:t>
            </a:r>
            <a:r>
              <a:rPr lang="en-US"/>
              <a:t>.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228600" y="3886200"/>
            <a:ext cx="8643938" cy="2819400"/>
            <a:chOff x="228600" y="3886200"/>
            <a:chExt cx="8643937" cy="2819400"/>
          </a:xfrm>
        </p:grpSpPr>
        <p:pic>
          <p:nvPicPr>
            <p:cNvPr id="53257" name="Picture 2" descr="Paul C. Lauterbu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1950" y="4111824"/>
              <a:ext cx="1305134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258" name="Text Box 8"/>
            <p:cNvSpPr txBox="1">
              <a:spLocks noChangeArrowheads="1"/>
            </p:cNvSpPr>
            <p:nvPr/>
          </p:nvSpPr>
          <p:spPr bwMode="auto">
            <a:xfrm>
              <a:off x="228600" y="5997714"/>
              <a:ext cx="13716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/>
                <a:t>Paul C. Lauterbur</a:t>
              </a:r>
            </a:p>
          </p:txBody>
        </p:sp>
        <p:pic>
          <p:nvPicPr>
            <p:cNvPr id="53259" name="Picture 4" descr="Sir Peter Mansfiel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62150" y="4111824"/>
              <a:ext cx="1305134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260" name="Text Box 8"/>
            <p:cNvSpPr txBox="1">
              <a:spLocks noChangeArrowheads="1"/>
            </p:cNvSpPr>
            <p:nvPr/>
          </p:nvSpPr>
          <p:spPr bwMode="auto">
            <a:xfrm>
              <a:off x="1891114" y="5994738"/>
              <a:ext cx="146168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/>
                <a:t>Sir Peter Mansfield</a:t>
              </a:r>
            </a:p>
          </p:txBody>
        </p:sp>
        <p:sp>
          <p:nvSpPr>
            <p:cNvPr id="53261" name="Rectangle 4"/>
            <p:cNvSpPr>
              <a:spLocks noChangeArrowheads="1"/>
            </p:cNvSpPr>
            <p:nvPr/>
          </p:nvSpPr>
          <p:spPr bwMode="auto">
            <a:xfrm>
              <a:off x="3581400" y="5997714"/>
              <a:ext cx="52578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en-US" sz="2000"/>
                <a:t>Nobel Prize, 2003: "for their discoveries concerning magnetic resonance imaging" </a:t>
              </a:r>
            </a:p>
          </p:txBody>
        </p:sp>
        <p:pic>
          <p:nvPicPr>
            <p:cNvPr id="53262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57600" y="3886200"/>
              <a:ext cx="2743200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63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553200" y="3886200"/>
              <a:ext cx="2319337" cy="2080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2743200" y="3048000"/>
            <a:ext cx="6172200" cy="9144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923213" cy="576263"/>
          </a:xfrm>
        </p:spPr>
        <p:txBody>
          <a:bodyPr/>
          <a:lstStyle/>
          <a:p>
            <a:pPr eaLnBrk="1" hangingPunct="1"/>
            <a:r>
              <a:rPr lang="en-US" sz="2800" b="1" smtClean="0">
                <a:solidFill>
                  <a:srgbClr val="FF0000"/>
                </a:solidFill>
                <a:latin typeface="Comic Sans MS" pitchFamily="66" charset="0"/>
              </a:rPr>
              <a:t>The Spin Structure of the Proton - Puzzles</a:t>
            </a:r>
          </a:p>
        </p:txBody>
      </p:sp>
      <p:sp>
        <p:nvSpPr>
          <p:cNvPr id="54276" name="Text Box 6"/>
          <p:cNvSpPr txBox="1">
            <a:spLocks noChangeArrowheads="1"/>
          </p:cNvSpPr>
          <p:nvPr/>
        </p:nvSpPr>
        <p:spPr bwMode="auto">
          <a:xfrm>
            <a:off x="2819400" y="3116263"/>
            <a:ext cx="5959475" cy="769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4400"/>
              <a:t>½ = ½ </a:t>
            </a:r>
            <a:r>
              <a:rPr lang="en-US" sz="4400">
                <a:latin typeface="Symbol" pitchFamily="18" charset="2"/>
              </a:rPr>
              <a:t>DS</a:t>
            </a:r>
            <a:r>
              <a:rPr lang="en-US" sz="4400"/>
              <a:t> + </a:t>
            </a:r>
            <a:r>
              <a:rPr lang="en-US" sz="4400">
                <a:latin typeface="Symbol" pitchFamily="18" charset="2"/>
              </a:rPr>
              <a:t>D</a:t>
            </a:r>
            <a:r>
              <a:rPr lang="en-US" sz="4400"/>
              <a:t>G + L</a:t>
            </a:r>
            <a:r>
              <a:rPr lang="en-US" sz="4400" baseline="-25000"/>
              <a:t>q</a:t>
            </a:r>
            <a:r>
              <a:rPr lang="en-US" sz="4400"/>
              <a:t> + L</a:t>
            </a:r>
            <a:r>
              <a:rPr lang="en-US" sz="4400" baseline="-25000"/>
              <a:t>g</a:t>
            </a:r>
          </a:p>
        </p:txBody>
      </p:sp>
      <p:sp>
        <p:nvSpPr>
          <p:cNvPr id="54277" name="TextBox 9"/>
          <p:cNvSpPr txBox="1">
            <a:spLocks noChangeArrowheads="1"/>
          </p:cNvSpPr>
          <p:nvPr/>
        </p:nvSpPr>
        <p:spPr bwMode="auto">
          <a:xfrm>
            <a:off x="152400" y="3055938"/>
            <a:ext cx="23622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Proton helicity sum rule:</a:t>
            </a:r>
          </a:p>
        </p:txBody>
      </p:sp>
      <p:sp>
        <p:nvSpPr>
          <p:cNvPr id="54278" name="Line 10"/>
          <p:cNvSpPr>
            <a:spLocks noChangeShapeType="1"/>
          </p:cNvSpPr>
          <p:nvPr/>
        </p:nvSpPr>
        <p:spPr bwMode="auto">
          <a:xfrm flipV="1">
            <a:off x="4800600" y="41910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9" name="Text Box 11"/>
          <p:cNvSpPr txBox="1">
            <a:spLocks noChangeArrowheads="1"/>
          </p:cNvSpPr>
          <p:nvPr/>
        </p:nvSpPr>
        <p:spPr bwMode="auto">
          <a:xfrm>
            <a:off x="4343400" y="4724400"/>
            <a:ext cx="912813" cy="46196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~ 0.3</a:t>
            </a:r>
          </a:p>
        </p:txBody>
      </p:sp>
      <p:sp>
        <p:nvSpPr>
          <p:cNvPr id="54280" name="Line 12"/>
          <p:cNvSpPr>
            <a:spLocks noChangeShapeType="1"/>
          </p:cNvSpPr>
          <p:nvPr/>
        </p:nvSpPr>
        <p:spPr bwMode="auto">
          <a:xfrm flipV="1">
            <a:off x="6172200" y="4191000"/>
            <a:ext cx="0" cy="1219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81" name="Text Box 13"/>
          <p:cNvSpPr txBox="1">
            <a:spLocks noChangeArrowheads="1"/>
          </p:cNvSpPr>
          <p:nvPr/>
        </p:nvSpPr>
        <p:spPr bwMode="auto">
          <a:xfrm>
            <a:off x="5638800" y="5410200"/>
            <a:ext cx="1125538" cy="46196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Small?</a:t>
            </a:r>
          </a:p>
        </p:txBody>
      </p:sp>
      <p:sp>
        <p:nvSpPr>
          <p:cNvPr id="54282" name="Line 15"/>
          <p:cNvSpPr>
            <a:spLocks noChangeShapeType="1"/>
          </p:cNvSpPr>
          <p:nvPr/>
        </p:nvSpPr>
        <p:spPr bwMode="auto">
          <a:xfrm>
            <a:off x="8458200" y="4191000"/>
            <a:ext cx="0" cy="2438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83" name="Line 15"/>
          <p:cNvSpPr>
            <a:spLocks noChangeShapeType="1"/>
          </p:cNvSpPr>
          <p:nvPr/>
        </p:nvSpPr>
        <p:spPr bwMode="auto">
          <a:xfrm>
            <a:off x="7315200" y="4191000"/>
            <a:ext cx="0" cy="2438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84" name="Text Box 16"/>
          <p:cNvSpPr txBox="1">
            <a:spLocks noChangeArrowheads="1"/>
          </p:cNvSpPr>
          <p:nvPr/>
        </p:nvSpPr>
        <p:spPr bwMode="auto">
          <a:xfrm>
            <a:off x="7011988" y="6162675"/>
            <a:ext cx="1674812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 ? Large ? </a:t>
            </a:r>
          </a:p>
        </p:txBody>
      </p:sp>
      <p:sp>
        <p:nvSpPr>
          <p:cNvPr id="54285" name="Text Box 4"/>
          <p:cNvSpPr txBox="1">
            <a:spLocks noChangeArrowheads="1"/>
          </p:cNvSpPr>
          <p:nvPr/>
        </p:nvSpPr>
        <p:spPr bwMode="auto">
          <a:xfrm>
            <a:off x="1981200" y="6126163"/>
            <a:ext cx="35147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8000"/>
                </a:solidFill>
              </a:rPr>
              <a:t>“TMDs and GPDs”</a:t>
            </a:r>
          </a:p>
        </p:txBody>
      </p:sp>
      <p:sp>
        <p:nvSpPr>
          <p:cNvPr id="54286" name="Text Box 5"/>
          <p:cNvSpPr txBox="1">
            <a:spLocks noChangeArrowheads="1"/>
          </p:cNvSpPr>
          <p:nvPr/>
        </p:nvSpPr>
        <p:spPr bwMode="auto">
          <a:xfrm>
            <a:off x="1295400" y="685800"/>
            <a:ext cx="678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Symbol" pitchFamily="18" charset="2"/>
              </a:rPr>
              <a:t>m</a:t>
            </a:r>
            <a:r>
              <a:rPr lang="en-US" baseline="-25000"/>
              <a:t>p</a:t>
            </a:r>
            <a:r>
              <a:rPr lang="en-US"/>
              <a:t> = 2.5 nuclear magnetons, </a:t>
            </a:r>
            <a:r>
              <a:rPr lang="en-US">
                <a:cs typeface="Arial" pitchFamily="34" charset="0"/>
              </a:rPr>
              <a:t>±</a:t>
            </a:r>
            <a:r>
              <a:rPr lang="en-US"/>
              <a:t> 10%   </a:t>
            </a:r>
            <a:r>
              <a:rPr lang="en-US">
                <a:solidFill>
                  <a:srgbClr val="FA3904"/>
                </a:solidFill>
              </a:rPr>
              <a:t>(1933)</a:t>
            </a:r>
          </a:p>
        </p:txBody>
      </p:sp>
      <p:sp>
        <p:nvSpPr>
          <p:cNvPr id="54287" name="Text Box 9"/>
          <p:cNvSpPr txBox="1">
            <a:spLocks noChangeArrowheads="1"/>
          </p:cNvSpPr>
          <p:nvPr/>
        </p:nvSpPr>
        <p:spPr bwMode="auto">
          <a:xfrm>
            <a:off x="152400" y="1325563"/>
            <a:ext cx="3886200" cy="1187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A3904"/>
                </a:solidFill>
              </a:rPr>
              <a:t>2002 experiment</a:t>
            </a:r>
            <a:r>
              <a:rPr lang="en-US">
                <a:solidFill>
                  <a:srgbClr val="FFFF66"/>
                </a:solidFill>
              </a:rPr>
              <a:t>:</a:t>
            </a:r>
          </a:p>
          <a:p>
            <a:r>
              <a:rPr lang="en-US">
                <a:latin typeface="Symbol" pitchFamily="18" charset="2"/>
              </a:rPr>
              <a:t>m</a:t>
            </a:r>
            <a:r>
              <a:rPr lang="en-US" baseline="-25000"/>
              <a:t>p</a:t>
            </a:r>
            <a:r>
              <a:rPr lang="en-US"/>
              <a:t> = 2.792847351(28) </a:t>
            </a:r>
            <a:r>
              <a:rPr lang="en-US">
                <a:latin typeface="Symbol" pitchFamily="18" charset="2"/>
              </a:rPr>
              <a:t>m</a:t>
            </a:r>
            <a:r>
              <a:rPr lang="en-US" baseline="-25000"/>
              <a:t>N</a:t>
            </a:r>
            <a:r>
              <a:rPr lang="en-US"/>
              <a:t> </a:t>
            </a:r>
          </a:p>
          <a:p>
            <a:r>
              <a:rPr lang="en-US">
                <a:latin typeface="Symbol" pitchFamily="18" charset="2"/>
              </a:rPr>
              <a:t>m</a:t>
            </a:r>
            <a:r>
              <a:rPr lang="en-US" baseline="-25000"/>
              <a:t>n</a:t>
            </a:r>
            <a:r>
              <a:rPr lang="en-US"/>
              <a:t> = -1.91304274(45) </a:t>
            </a:r>
            <a:r>
              <a:rPr lang="en-US">
                <a:latin typeface="Symbol" pitchFamily="18" charset="2"/>
              </a:rPr>
              <a:t>m</a:t>
            </a:r>
            <a:r>
              <a:rPr lang="en-US" baseline="-25000"/>
              <a:t>N</a:t>
            </a:r>
          </a:p>
        </p:txBody>
      </p:sp>
      <p:sp>
        <p:nvSpPr>
          <p:cNvPr id="54288" name="Text Box 10"/>
          <p:cNvSpPr txBox="1">
            <a:spLocks noChangeArrowheads="1"/>
          </p:cNvSpPr>
          <p:nvPr/>
        </p:nvSpPr>
        <p:spPr bwMode="auto">
          <a:xfrm>
            <a:off x="6858000" y="1312863"/>
            <a:ext cx="2149475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A3904"/>
                </a:solidFill>
              </a:rPr>
              <a:t>2006 theory</a:t>
            </a:r>
            <a:r>
              <a:rPr lang="en-US">
                <a:solidFill>
                  <a:srgbClr val="FFFF66"/>
                </a:solidFill>
              </a:rPr>
              <a:t>:</a:t>
            </a:r>
          </a:p>
          <a:p>
            <a:r>
              <a:rPr lang="en-US">
                <a:latin typeface="Symbol" pitchFamily="18" charset="2"/>
              </a:rPr>
              <a:t>m</a:t>
            </a:r>
            <a:r>
              <a:rPr lang="en-US" baseline="-25000"/>
              <a:t>p</a:t>
            </a:r>
            <a:r>
              <a:rPr lang="en-US"/>
              <a:t> ~ 2.8 </a:t>
            </a:r>
            <a:r>
              <a:rPr lang="en-US">
                <a:latin typeface="Symbol" pitchFamily="18" charset="2"/>
              </a:rPr>
              <a:t>m</a:t>
            </a:r>
            <a:r>
              <a:rPr lang="en-US" baseline="-25000"/>
              <a:t>N</a:t>
            </a:r>
          </a:p>
          <a:p>
            <a:r>
              <a:rPr lang="en-US">
                <a:latin typeface="Symbol" pitchFamily="18" charset="2"/>
              </a:rPr>
              <a:t>m</a:t>
            </a:r>
            <a:r>
              <a:rPr lang="en-US" baseline="-25000"/>
              <a:t>n</a:t>
            </a:r>
            <a:r>
              <a:rPr lang="en-US"/>
              <a:t> ~ -1.8 </a:t>
            </a:r>
            <a:r>
              <a:rPr lang="en-US">
                <a:latin typeface="Symbol" pitchFamily="18" charset="2"/>
              </a:rPr>
              <a:t>m</a:t>
            </a:r>
            <a:r>
              <a:rPr lang="en-US" baseline="-25000"/>
              <a:t>N</a:t>
            </a:r>
          </a:p>
        </p:txBody>
      </p:sp>
      <p:cxnSp>
        <p:nvCxnSpPr>
          <p:cNvPr id="26" name="Straight Arrow Connector 25"/>
          <p:cNvCxnSpPr>
            <a:stCxn id="54287" idx="3"/>
            <a:endCxn id="54288" idx="1"/>
          </p:cNvCxnSpPr>
          <p:nvPr/>
        </p:nvCxnSpPr>
        <p:spPr>
          <a:xfrm flipV="1">
            <a:off x="4038600" y="1912938"/>
            <a:ext cx="2819400" cy="6350"/>
          </a:xfrm>
          <a:prstGeom prst="straightConnector1">
            <a:avLst/>
          </a:prstGeom>
          <a:ln w="76200">
            <a:solidFill>
              <a:srgbClr val="FBB833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90" name="Text Box 12"/>
          <p:cNvSpPr txBox="1">
            <a:spLocks noChangeArrowheads="1"/>
          </p:cNvSpPr>
          <p:nvPr/>
        </p:nvSpPr>
        <p:spPr bwMode="auto">
          <a:xfrm>
            <a:off x="4343400" y="1265238"/>
            <a:ext cx="3048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FF66FF"/>
                </a:solidFill>
              </a:rPr>
              <a:t>How do the quark</a:t>
            </a:r>
          </a:p>
          <a:p>
            <a:r>
              <a:rPr lang="en-US" sz="1600" b="1">
                <a:solidFill>
                  <a:srgbClr val="FF66FF"/>
                </a:solidFill>
              </a:rPr>
              <a:t>contributions add up?</a:t>
            </a:r>
          </a:p>
          <a:p>
            <a:endParaRPr lang="en-US" sz="1600" b="1">
              <a:solidFill>
                <a:srgbClr val="FF66FF"/>
              </a:solidFill>
            </a:endParaRPr>
          </a:p>
          <a:p>
            <a:r>
              <a:rPr lang="en-US" sz="1600" b="1">
                <a:solidFill>
                  <a:srgbClr val="FF66FF"/>
                </a:solidFill>
              </a:rPr>
              <a:t>How are charge and magnetism distributed?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0" y="2741613"/>
            <a:ext cx="9144000" cy="1587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Fit_HAPPEX3.jpg"/>
          <p:cNvPicPr>
            <a:picLocks noChangeAspect="1"/>
          </p:cNvPicPr>
          <p:nvPr/>
        </p:nvPicPr>
        <p:blipFill>
          <a:blip r:embed="rId3" cstate="print"/>
          <a:srcRect l="1378" r="4360"/>
          <a:stretch>
            <a:fillRect/>
          </a:stretch>
        </p:blipFill>
        <p:spPr>
          <a:xfrm>
            <a:off x="304800" y="3317484"/>
            <a:ext cx="5176007" cy="3311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92163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FA3904"/>
                </a:solidFill>
                <a:latin typeface="Comic Sans MS" pitchFamily="66" charset="0"/>
              </a:rPr>
              <a:t>The spatial distribution of quarks and </a:t>
            </a:r>
            <a:br>
              <a:rPr lang="en-US" sz="3200" b="1" smtClean="0">
                <a:solidFill>
                  <a:srgbClr val="FA3904"/>
                </a:solidFill>
                <a:latin typeface="Comic Sans MS" pitchFamily="66" charset="0"/>
              </a:rPr>
            </a:br>
            <a:r>
              <a:rPr lang="en-US" sz="3200" b="1" smtClean="0">
                <a:solidFill>
                  <a:srgbClr val="FA3904"/>
                </a:solidFill>
                <a:latin typeface="Comic Sans MS" pitchFamily="66" charset="0"/>
              </a:rPr>
              <a:t>the proton’s magnetism</a:t>
            </a:r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219200" y="1143000"/>
          <a:ext cx="6388100" cy="566738"/>
        </p:xfrm>
        <a:graphic>
          <a:graphicData uri="http://schemas.openxmlformats.org/presentationml/2006/ole">
            <p:oleObj spid="_x0000_s9218" name="Equation" r:id="rId4" imgW="2717640" imgH="241200" progId="Equation.3">
              <p:embed/>
            </p:oleObj>
          </a:graphicData>
        </a:graphic>
      </p:graphicFrame>
      <p:sp>
        <p:nvSpPr>
          <p:cNvPr id="9221" name="Text Box 4"/>
          <p:cNvSpPr txBox="1">
            <a:spLocks noChangeArrowheads="1"/>
          </p:cNvSpPr>
          <p:nvPr/>
        </p:nvSpPr>
        <p:spPr bwMode="auto">
          <a:xfrm>
            <a:off x="609600" y="1828800"/>
            <a:ext cx="4724400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/>
              <a:t>proton charge/magnetism</a:t>
            </a:r>
          </a:p>
          <a:p>
            <a:pPr>
              <a:lnSpc>
                <a:spcPct val="120000"/>
              </a:lnSpc>
            </a:pPr>
            <a:r>
              <a:rPr lang="en-US"/>
              <a:t>neutron charge/magnetism</a:t>
            </a:r>
          </a:p>
          <a:p>
            <a:pPr>
              <a:lnSpc>
                <a:spcPct val="120000"/>
              </a:lnSpc>
            </a:pPr>
            <a:r>
              <a:rPr lang="en-US"/>
              <a:t>proton response to Weak force</a:t>
            </a:r>
          </a:p>
        </p:txBody>
      </p:sp>
      <p:sp>
        <p:nvSpPr>
          <p:cNvPr id="9222" name="AutoShape 5"/>
          <p:cNvSpPr>
            <a:spLocks/>
          </p:cNvSpPr>
          <p:nvPr/>
        </p:nvSpPr>
        <p:spPr bwMode="auto">
          <a:xfrm>
            <a:off x="5334000" y="1905000"/>
            <a:ext cx="533400" cy="1295400"/>
          </a:xfrm>
          <a:prstGeom prst="rightBrace">
            <a:avLst>
              <a:gd name="adj1" fmla="val 2023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3" name="Text Box 6"/>
          <p:cNvSpPr txBox="1">
            <a:spLocks noChangeArrowheads="1"/>
          </p:cNvSpPr>
          <p:nvPr/>
        </p:nvSpPr>
        <p:spPr bwMode="auto">
          <a:xfrm>
            <a:off x="5943600" y="1828800"/>
            <a:ext cx="1447800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b="1">
                <a:solidFill>
                  <a:srgbClr val="CC3399"/>
                </a:solidFill>
              </a:rPr>
              <a:t>up</a:t>
            </a:r>
          </a:p>
          <a:p>
            <a:pPr>
              <a:lnSpc>
                <a:spcPct val="120000"/>
              </a:lnSpc>
            </a:pPr>
            <a:r>
              <a:rPr lang="en-US" b="1">
                <a:solidFill>
                  <a:srgbClr val="CC3399"/>
                </a:solidFill>
              </a:rPr>
              <a:t>down</a:t>
            </a:r>
          </a:p>
          <a:p>
            <a:pPr>
              <a:lnSpc>
                <a:spcPct val="120000"/>
              </a:lnSpc>
            </a:pPr>
            <a:r>
              <a:rPr lang="en-US" b="1">
                <a:solidFill>
                  <a:srgbClr val="CC3399"/>
                </a:solidFill>
              </a:rPr>
              <a:t>strange</a:t>
            </a:r>
          </a:p>
        </p:txBody>
      </p:sp>
      <p:sp>
        <p:nvSpPr>
          <p:cNvPr id="83975" name="Line 7"/>
          <p:cNvSpPr>
            <a:spLocks noChangeShapeType="1"/>
          </p:cNvSpPr>
          <p:nvPr/>
        </p:nvSpPr>
        <p:spPr bwMode="auto">
          <a:xfrm flipH="1">
            <a:off x="7315200" y="29718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83976" name="Text Box 8"/>
          <p:cNvSpPr txBox="1">
            <a:spLocks noChangeArrowheads="1"/>
          </p:cNvSpPr>
          <p:nvPr/>
        </p:nvSpPr>
        <p:spPr bwMode="auto">
          <a:xfrm>
            <a:off x="7772400" y="2743200"/>
            <a:ext cx="893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~ 5%</a:t>
            </a:r>
          </a:p>
        </p:txBody>
      </p:sp>
      <p:pic>
        <p:nvPicPr>
          <p:cNvPr id="9226" name="Picture 2" descr="version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581025"/>
            <a:ext cx="10668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7" name="Text Box 38"/>
          <p:cNvSpPr txBox="1">
            <a:spLocks noChangeArrowheads="1"/>
          </p:cNvSpPr>
          <p:nvPr/>
        </p:nvSpPr>
        <p:spPr bwMode="auto">
          <a:xfrm>
            <a:off x="7756525" y="609600"/>
            <a:ext cx="1311275" cy="588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i="1">
                <a:latin typeface="Times New Roman" pitchFamily="18" charset="0"/>
              </a:rPr>
              <a:t>Hall A</a:t>
            </a:r>
            <a:endParaRPr lang="en-US" sz="3200" b="1" i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9228" name="Text Box 21"/>
          <p:cNvSpPr txBox="1">
            <a:spLocks noChangeArrowheads="1"/>
          </p:cNvSpPr>
          <p:nvPr/>
        </p:nvSpPr>
        <p:spPr bwMode="auto">
          <a:xfrm>
            <a:off x="1698625" y="6248400"/>
            <a:ext cx="2339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i="1">
                <a:solidFill>
                  <a:srgbClr val="0000CC"/>
                </a:solidFill>
                <a:latin typeface="Arial" pitchFamily="34" charset="0"/>
              </a:rPr>
              <a:t>smaller distance </a:t>
            </a:r>
            <a:r>
              <a:rPr lang="en-US" sz="2000" i="1">
                <a:solidFill>
                  <a:srgbClr val="0000CC"/>
                </a:solidFill>
                <a:latin typeface="Arial" pitchFamily="34" charset="0"/>
                <a:sym typeface="Symbol" pitchFamily="18" charset="2"/>
              </a:rPr>
              <a:t></a:t>
            </a:r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6" cstate="print"/>
          <a:srcRect l="6154"/>
          <a:stretch>
            <a:fillRect/>
          </a:stretch>
        </p:blipFill>
        <p:spPr bwMode="auto">
          <a:xfrm>
            <a:off x="5943600" y="4030663"/>
            <a:ext cx="2733675" cy="2598737"/>
          </a:xfrm>
          <a:prstGeom prst="rect">
            <a:avLst/>
          </a:prstGeom>
          <a:noFill/>
          <a:ln w="127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  <a:headEnd/>
            <a:tailEnd/>
          </a:ln>
        </p:spPr>
      </p:pic>
      <p:sp>
        <p:nvSpPr>
          <p:cNvPr id="9230" name="Text Box 15"/>
          <p:cNvSpPr txBox="1">
            <a:spLocks noChangeArrowheads="1"/>
          </p:cNvSpPr>
          <p:nvPr/>
        </p:nvSpPr>
        <p:spPr bwMode="auto">
          <a:xfrm>
            <a:off x="5943600" y="3281363"/>
            <a:ext cx="2743200" cy="757237"/>
          </a:xfrm>
          <a:prstGeom prst="rect">
            <a:avLst/>
          </a:prstGeom>
          <a:solidFill>
            <a:schemeClr val="bg1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600">
                <a:solidFill>
                  <a:srgbClr val="000000"/>
                </a:solidFill>
                <a:cs typeface="Arial" pitchFamily="34" charset="0"/>
              </a:rPr>
              <a:t>1</a:t>
            </a:r>
            <a:r>
              <a:rPr lang="en-US" sz="1600" baseline="30000">
                <a:solidFill>
                  <a:srgbClr val="000000"/>
                </a:solidFill>
                <a:cs typeface="Arial" pitchFamily="34" charset="0"/>
              </a:rPr>
              <a:t>st</a:t>
            </a:r>
            <a:r>
              <a:rPr lang="en-US" sz="1600">
                <a:solidFill>
                  <a:srgbClr val="000000"/>
                </a:solidFill>
                <a:cs typeface="Arial" pitchFamily="34" charset="0"/>
              </a:rPr>
              <a:t> Separation using G0, HAPPEx-II &amp; HAPPEx-He, and A4 &amp; SAMPLE data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rot="5400000" flipH="1" flipV="1">
            <a:off x="1141413" y="6400800"/>
            <a:ext cx="611188" cy="1587"/>
          </a:xfrm>
          <a:prstGeom prst="straightConnector1">
            <a:avLst/>
          </a:prstGeom>
          <a:ln w="76200">
            <a:solidFill>
              <a:srgbClr val="0033C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57200" y="1752600"/>
            <a:ext cx="8305800" cy="1570038"/>
          </a:xfrm>
          <a:prstGeom prst="rect">
            <a:avLst/>
          </a:prstGeom>
          <a:solidFill>
            <a:srgbClr val="A4FF9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strange quarks </a:t>
            </a:r>
            <a:r>
              <a:rPr lang="en-US" sz="3200" b="1">
                <a:solidFill>
                  <a:srgbClr val="FF0000"/>
                </a:solidFill>
              </a:rPr>
              <a:t>do not play a substantial role</a:t>
            </a:r>
            <a:r>
              <a:rPr lang="en-US" sz="3200">
                <a:solidFill>
                  <a:srgbClr val="FF0000"/>
                </a:solidFill>
              </a:rPr>
              <a:t> in the long-range electromagnetic structure of nucleons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5" grpId="0" animBg="1"/>
      <p:bldP spid="83976" grpId="0"/>
      <p:bldP spid="1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566738"/>
          </a:xfrm>
        </p:spPr>
        <p:txBody>
          <a:bodyPr lIns="90360" tIns="44280" rIns="90360" bIns="44280">
            <a:normAutofit fontScale="90000"/>
          </a:bodyPr>
          <a:lstStyle/>
          <a:p>
            <a:pPr defTabSz="457200">
              <a:lnSpc>
                <a:spcPct val="95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Comic Sans MS" pitchFamily="66" charset="0"/>
              </a:rPr>
              <a:t>F</a:t>
            </a:r>
            <a:r>
              <a:rPr lang="en-US" sz="3600" b="1" baseline="-25000" dirty="0" smtClean="0">
                <a:solidFill>
                  <a:srgbClr val="FF0000"/>
                </a:solidFill>
                <a:latin typeface="Comic Sans MS" pitchFamily="66" charset="0"/>
              </a:rPr>
              <a:t>1</a:t>
            </a:r>
            <a:r>
              <a:rPr lang="en-US" sz="3600" b="1" baseline="30000" dirty="0" smtClean="0">
                <a:solidFill>
                  <a:srgbClr val="FF0000"/>
                </a:solidFill>
                <a:latin typeface="Comic Sans MS" pitchFamily="66" charset="0"/>
              </a:rPr>
              <a:t>d</a:t>
            </a:r>
            <a:r>
              <a:rPr lang="en-US" sz="3600" b="1" dirty="0" smtClean="0">
                <a:solidFill>
                  <a:srgbClr val="FF0000"/>
                </a:solidFill>
                <a:latin typeface="Comic Sans MS" pitchFamily="66" charset="0"/>
              </a:rPr>
              <a:t>/F</a:t>
            </a:r>
            <a:r>
              <a:rPr lang="en-US" sz="3600" b="1" baseline="-25000" dirty="0" smtClean="0">
                <a:solidFill>
                  <a:srgbClr val="FF0000"/>
                </a:solidFill>
                <a:latin typeface="Comic Sans MS" pitchFamily="66" charset="0"/>
              </a:rPr>
              <a:t>1</a:t>
            </a:r>
            <a:r>
              <a:rPr lang="en-US" sz="3600" b="1" baseline="30000" dirty="0" smtClean="0">
                <a:solidFill>
                  <a:srgbClr val="FF0000"/>
                </a:solidFill>
                <a:latin typeface="Comic Sans MS" pitchFamily="66" charset="0"/>
              </a:rPr>
              <a:t>u</a:t>
            </a:r>
            <a:r>
              <a:rPr lang="en-US" sz="36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</a:rPr>
              <a:t>with</a:t>
            </a:r>
            <a:r>
              <a:rPr lang="en-US" sz="3600" b="1" dirty="0" smtClean="0">
                <a:solidFill>
                  <a:srgbClr val="FF0000"/>
                </a:solidFill>
                <a:latin typeface="Comic Sans MS" pitchFamily="66" charset="0"/>
              </a:rPr>
              <a:t> proton and neutron FFs </a:t>
            </a:r>
            <a:endParaRPr lang="en-GB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5299" name="Picture 23" descr="latex-image-1.pdf"/>
          <p:cNvPicPr>
            <a:picLocks noChangeAspect="1"/>
          </p:cNvPicPr>
          <p:nvPr/>
        </p:nvPicPr>
        <p:blipFill>
          <a:blip r:embed="rId3" cstate="print"/>
          <a:srcRect b="60838"/>
          <a:stretch>
            <a:fillRect/>
          </a:stretch>
        </p:blipFill>
        <p:spPr bwMode="auto">
          <a:xfrm>
            <a:off x="1028700" y="1066800"/>
            <a:ext cx="38481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2" descr="f1duratio.jpg"/>
          <p:cNvPicPr>
            <a:picLocks noChangeAspect="1"/>
          </p:cNvPicPr>
          <p:nvPr/>
        </p:nvPicPr>
        <p:blipFill>
          <a:blip r:embed="rId4" cstate="print"/>
          <a:srcRect r="7053"/>
          <a:stretch>
            <a:fillRect/>
          </a:stretch>
        </p:blipFill>
        <p:spPr bwMode="auto">
          <a:xfrm>
            <a:off x="152400" y="2270125"/>
            <a:ext cx="6026150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TextBox 15"/>
          <p:cNvSpPr txBox="1">
            <a:spLocks noChangeArrowheads="1"/>
          </p:cNvSpPr>
          <p:nvPr/>
        </p:nvSpPr>
        <p:spPr bwMode="auto">
          <a:xfrm>
            <a:off x="6172200" y="2286000"/>
            <a:ext cx="28956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800"/>
          </a:p>
          <a:p>
            <a:pPr>
              <a:buFont typeface="Arial" pitchFamily="34" charset="0"/>
              <a:buChar char="•"/>
            </a:pPr>
            <a:r>
              <a:rPr lang="en-US"/>
              <a:t> F</a:t>
            </a:r>
            <a:r>
              <a:rPr lang="en-US" baseline="-25000"/>
              <a:t>1</a:t>
            </a:r>
            <a:r>
              <a:rPr lang="en-US" baseline="30000"/>
              <a:t>d</a:t>
            </a:r>
            <a:r>
              <a:rPr lang="en-US"/>
              <a:t>/F</a:t>
            </a:r>
            <a:r>
              <a:rPr lang="en-US" baseline="-25000"/>
              <a:t>1</a:t>
            </a:r>
            <a:r>
              <a:rPr lang="en-US" baseline="30000"/>
              <a:t>u</a:t>
            </a:r>
            <a:r>
              <a:rPr lang="en-US"/>
              <a:t> ratio drops with Q</a:t>
            </a:r>
            <a:r>
              <a:rPr lang="en-US" baseline="30000"/>
              <a:t>2</a:t>
            </a:r>
            <a:r>
              <a:rPr lang="en-US"/>
              <a:t> </a:t>
            </a:r>
            <a:r>
              <a:rPr lang="en-US">
                <a:sym typeface="Wingdings" pitchFamily="2" charset="2"/>
              </a:rPr>
              <a:t> down quark has more extended spatial charge distribution? Why?</a:t>
            </a:r>
            <a:endParaRPr lang="en-US"/>
          </a:p>
        </p:txBody>
      </p:sp>
      <p:sp>
        <p:nvSpPr>
          <p:cNvPr id="55302" name="TextBox 6"/>
          <p:cNvSpPr txBox="1">
            <a:spLocks noChangeArrowheads="1"/>
          </p:cNvSpPr>
          <p:nvPr/>
        </p:nvSpPr>
        <p:spPr bwMode="auto">
          <a:xfrm>
            <a:off x="5334000" y="914400"/>
            <a:ext cx="3505200" cy="1016000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/>
              <a:t> Assume no strange quarks</a:t>
            </a:r>
          </a:p>
          <a:p>
            <a:pPr>
              <a:buFont typeface="Arial" pitchFamily="34" charset="0"/>
              <a:buChar char="•"/>
            </a:pPr>
            <a:r>
              <a:rPr lang="en-US" sz="2000"/>
              <a:t> Use recent G</a:t>
            </a:r>
            <a:r>
              <a:rPr lang="en-US" sz="2000" baseline="-25000"/>
              <a:t>E</a:t>
            </a:r>
            <a:r>
              <a:rPr lang="en-US" sz="2000" baseline="30000"/>
              <a:t>p</a:t>
            </a:r>
            <a:r>
              <a:rPr lang="en-US" sz="2000"/>
              <a:t>/G</a:t>
            </a:r>
            <a:r>
              <a:rPr lang="en-US" sz="2000" baseline="-25000"/>
              <a:t>M</a:t>
            </a:r>
            <a:r>
              <a:rPr lang="en-US" sz="2000" baseline="30000"/>
              <a:t>p</a:t>
            </a:r>
            <a:r>
              <a:rPr lang="en-US" sz="2000"/>
              <a:t>, G</a:t>
            </a:r>
            <a:r>
              <a:rPr lang="en-US" sz="2000" baseline="-25000"/>
              <a:t>M</a:t>
            </a:r>
            <a:r>
              <a:rPr lang="en-US" sz="2000" baseline="30000"/>
              <a:t>n</a:t>
            </a:r>
            <a:r>
              <a:rPr lang="en-US" sz="2000"/>
              <a:t>,  	  and G</a:t>
            </a:r>
            <a:r>
              <a:rPr lang="en-US" sz="2000" baseline="-25000"/>
              <a:t>E</a:t>
            </a:r>
            <a:r>
              <a:rPr lang="en-US" sz="2000" baseline="30000"/>
              <a:t>n</a:t>
            </a:r>
            <a:r>
              <a:rPr lang="en-US" sz="2000"/>
              <a:t>/G</a:t>
            </a:r>
            <a:r>
              <a:rPr lang="en-US" sz="2000" baseline="-25000"/>
              <a:t>M</a:t>
            </a:r>
            <a:r>
              <a:rPr lang="en-US" sz="2000" baseline="30000"/>
              <a:t>n</a:t>
            </a:r>
            <a:r>
              <a:rPr lang="en-US" sz="2000"/>
              <a:t> data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ChangeArrowheads="1"/>
          </p:cNvSpPr>
          <p:nvPr/>
        </p:nvSpPr>
        <p:spPr bwMode="auto">
          <a:xfrm>
            <a:off x="228600" y="188913"/>
            <a:ext cx="8915400" cy="719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lnSpc>
                <a:spcPct val="81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altLang="zh-CN" sz="3600" b="1">
              <a:solidFill>
                <a:srgbClr val="000000"/>
              </a:solidFill>
            </a:endParaRPr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2133600" y="908050"/>
            <a:ext cx="4267200" cy="38074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2000" dirty="0" err="1">
                <a:solidFill>
                  <a:srgbClr val="000000"/>
                </a:solidFill>
              </a:rPr>
              <a:t>W</a:t>
            </a:r>
            <a:r>
              <a:rPr lang="en-GB" altLang="zh-CN" sz="2000" baseline="-25000" dirty="0" err="1">
                <a:solidFill>
                  <a:srgbClr val="000000"/>
                </a:solidFill>
              </a:rPr>
              <a:t>p</a:t>
            </a:r>
            <a:r>
              <a:rPr lang="en-GB" altLang="zh-CN" sz="2000" baseline="30000" dirty="0" err="1">
                <a:solidFill>
                  <a:srgbClr val="000000"/>
                </a:solidFill>
              </a:rPr>
              <a:t>u</a:t>
            </a:r>
            <a:r>
              <a:rPr lang="en-GB" altLang="zh-CN" sz="2000" dirty="0">
                <a:solidFill>
                  <a:srgbClr val="000000"/>
                </a:solidFill>
              </a:rPr>
              <a:t>(</a:t>
            </a:r>
            <a:r>
              <a:rPr lang="en-GB" altLang="zh-CN" sz="2000" dirty="0" err="1">
                <a:solidFill>
                  <a:srgbClr val="000000"/>
                </a:solidFill>
              </a:rPr>
              <a:t>x,k</a:t>
            </a:r>
            <a:r>
              <a:rPr lang="en-GB" altLang="zh-CN" sz="2000" baseline="-33000" dirty="0" err="1">
                <a:solidFill>
                  <a:srgbClr val="000000"/>
                </a:solidFill>
              </a:rPr>
              <a:t>T</a:t>
            </a:r>
            <a:r>
              <a:rPr lang="en-GB" altLang="zh-CN" sz="2000" dirty="0" err="1">
                <a:solidFill>
                  <a:srgbClr val="000000"/>
                </a:solidFill>
              </a:rPr>
              <a:t>,</a:t>
            </a:r>
            <a:r>
              <a:rPr lang="en-GB" altLang="zh-CN" sz="2000" b="1" i="1" dirty="0" err="1">
                <a:solidFill>
                  <a:srgbClr val="000000"/>
                </a:solidFill>
              </a:rPr>
              <a:t>r</a:t>
            </a:r>
            <a:r>
              <a:rPr lang="en-GB" altLang="zh-CN" sz="2000" b="1" i="1" dirty="0">
                <a:solidFill>
                  <a:srgbClr val="000000"/>
                </a:solidFill>
              </a:rPr>
              <a:t> </a:t>
            </a:r>
            <a:r>
              <a:rPr lang="en-GB" altLang="zh-CN" sz="2000" dirty="0">
                <a:solidFill>
                  <a:srgbClr val="000000"/>
                </a:solidFill>
              </a:rPr>
              <a:t>)  Wigner distributions</a:t>
            </a:r>
          </a:p>
        </p:txBody>
      </p:sp>
      <p:grpSp>
        <p:nvGrpSpPr>
          <p:cNvPr id="2" name="Group 36"/>
          <p:cNvGrpSpPr/>
          <p:nvPr/>
        </p:nvGrpSpPr>
        <p:grpSpPr>
          <a:xfrm>
            <a:off x="3200400" y="3068638"/>
            <a:ext cx="623887" cy="2376487"/>
            <a:chOff x="3200400" y="3068638"/>
            <a:chExt cx="623887" cy="2376487"/>
          </a:xfrm>
        </p:grpSpPr>
        <p:sp>
          <p:nvSpPr>
            <p:cNvPr id="19485" name="Text Box 8"/>
            <p:cNvSpPr txBox="1">
              <a:spLocks noChangeArrowheads="1"/>
            </p:cNvSpPr>
            <p:nvPr/>
          </p:nvSpPr>
          <p:spPr bwMode="auto">
            <a:xfrm>
              <a:off x="3200400" y="4005263"/>
              <a:ext cx="623887" cy="4159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 dirty="0">
                  <a:solidFill>
                    <a:srgbClr val="000000"/>
                  </a:solidFill>
                </a:rPr>
                <a:t>d</a:t>
              </a:r>
              <a:r>
                <a:rPr lang="en-GB" altLang="zh-CN" sz="2000" baseline="30000" dirty="0">
                  <a:solidFill>
                    <a:srgbClr val="000000"/>
                  </a:solidFill>
                </a:rPr>
                <a:t>2</a:t>
              </a:r>
              <a:r>
                <a:rPr lang="en-GB" altLang="zh-CN" sz="2000" dirty="0">
                  <a:solidFill>
                    <a:srgbClr val="000000"/>
                  </a:solidFill>
                </a:rPr>
                <a:t>k</a:t>
              </a:r>
              <a:r>
                <a:rPr lang="en-GB" altLang="zh-CN" sz="2000" baseline="-25000" dirty="0">
                  <a:solidFill>
                    <a:srgbClr val="000000"/>
                  </a:solidFill>
                </a:rPr>
                <a:t>T</a:t>
              </a:r>
            </a:p>
          </p:txBody>
        </p:sp>
        <p:sp>
          <p:nvSpPr>
            <p:cNvPr id="19486" name="Line 10"/>
            <p:cNvSpPr>
              <a:spLocks noChangeShapeType="1"/>
            </p:cNvSpPr>
            <p:nvPr/>
          </p:nvSpPr>
          <p:spPr bwMode="auto">
            <a:xfrm>
              <a:off x="3203575" y="3068638"/>
              <a:ext cx="1587" cy="2376487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19487" name="Text Box 11"/>
          <p:cNvSpPr txBox="1">
            <a:spLocks noChangeArrowheads="1"/>
          </p:cNvSpPr>
          <p:nvPr/>
        </p:nvSpPr>
        <p:spPr bwMode="auto">
          <a:xfrm>
            <a:off x="2514600" y="5581422"/>
            <a:ext cx="1841500" cy="66697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2000" dirty="0">
                <a:solidFill>
                  <a:srgbClr val="000000"/>
                </a:solidFill>
              </a:rPr>
              <a:t>PDFs</a:t>
            </a:r>
            <a:r>
              <a:rPr lang="en-GB" altLang="zh-CN" sz="2000" dirty="0">
                <a:solidFill>
                  <a:srgbClr val="0066FF"/>
                </a:solidFill>
              </a:rPr>
              <a:t> </a:t>
            </a:r>
          </a:p>
          <a:p>
            <a:pPr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2000" dirty="0">
                <a:solidFill>
                  <a:srgbClr val="0066FF"/>
                </a:solidFill>
              </a:rPr>
              <a:t>f</a:t>
            </a:r>
            <a:r>
              <a:rPr lang="en-GB" altLang="zh-CN" sz="2000" baseline="-25000" dirty="0">
                <a:solidFill>
                  <a:srgbClr val="0066FF"/>
                </a:solidFill>
              </a:rPr>
              <a:t>1</a:t>
            </a:r>
            <a:r>
              <a:rPr lang="en-GB" altLang="zh-CN" sz="2000" baseline="30000" dirty="0">
                <a:solidFill>
                  <a:srgbClr val="000000"/>
                </a:solidFill>
              </a:rPr>
              <a:t>u</a:t>
            </a:r>
            <a:r>
              <a:rPr lang="en-GB" altLang="zh-CN" sz="2000" dirty="0">
                <a:solidFill>
                  <a:srgbClr val="000000"/>
                </a:solidFill>
              </a:rPr>
              <a:t>(x), .. </a:t>
            </a:r>
            <a:r>
              <a:rPr lang="en-GB" altLang="zh-CN" sz="2000" dirty="0">
                <a:solidFill>
                  <a:srgbClr val="FF3300"/>
                </a:solidFill>
              </a:rPr>
              <a:t>h</a:t>
            </a:r>
            <a:r>
              <a:rPr lang="en-GB" altLang="zh-CN" sz="2000" baseline="-25000" dirty="0">
                <a:solidFill>
                  <a:srgbClr val="FF3300"/>
                </a:solidFill>
              </a:rPr>
              <a:t>1</a:t>
            </a:r>
            <a:r>
              <a:rPr lang="en-GB" altLang="zh-CN" sz="2000" baseline="30000" dirty="0">
                <a:solidFill>
                  <a:srgbClr val="000000"/>
                </a:solidFill>
              </a:rPr>
              <a:t>u</a:t>
            </a:r>
            <a:r>
              <a:rPr lang="en-GB" altLang="zh-CN" sz="2000" dirty="0">
                <a:solidFill>
                  <a:srgbClr val="000000"/>
                </a:solidFill>
              </a:rPr>
              <a:t>(x)</a:t>
            </a:r>
            <a:r>
              <a:rPr lang="ar-SA" altLang="zh-CN" sz="2000" dirty="0">
                <a:solidFill>
                  <a:srgbClr val="000000"/>
                </a:solidFill>
              </a:rPr>
              <a:t>‏</a:t>
            </a:r>
            <a:endParaRPr lang="en-GB" altLang="zh-CN" sz="2000" dirty="0">
              <a:solidFill>
                <a:srgbClr val="000000"/>
              </a:solidFill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79388" y="4365625"/>
            <a:ext cx="2301875" cy="1939925"/>
            <a:chOff x="113" y="2750"/>
            <a:chExt cx="1450" cy="1222"/>
          </a:xfrm>
        </p:grpSpPr>
        <p:pic>
          <p:nvPicPr>
            <p:cNvPr id="19489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3" y="2750"/>
              <a:ext cx="1451" cy="12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9490" name="Rectangle 14"/>
            <p:cNvSpPr>
              <a:spLocks noChangeArrowheads="1"/>
            </p:cNvSpPr>
            <p:nvPr/>
          </p:nvSpPr>
          <p:spPr bwMode="auto">
            <a:xfrm>
              <a:off x="1062" y="2866"/>
              <a:ext cx="369" cy="1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73025" y="1365250"/>
            <a:ext cx="4422775" cy="2495550"/>
            <a:chOff x="46" y="860"/>
            <a:chExt cx="2786" cy="1572"/>
          </a:xfrm>
        </p:grpSpPr>
        <p:sp>
          <p:nvSpPr>
            <p:cNvPr id="19477" name="Line 3"/>
            <p:cNvSpPr>
              <a:spLocks noChangeShapeType="1"/>
            </p:cNvSpPr>
            <p:nvPr/>
          </p:nvSpPr>
          <p:spPr bwMode="auto">
            <a:xfrm flipH="1">
              <a:off x="2106" y="860"/>
              <a:ext cx="627" cy="57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19478" name="Text Box 4"/>
            <p:cNvSpPr txBox="1">
              <a:spLocks noChangeArrowheads="1"/>
            </p:cNvSpPr>
            <p:nvPr/>
          </p:nvSpPr>
          <p:spPr bwMode="auto">
            <a:xfrm>
              <a:off x="2016" y="1026"/>
              <a:ext cx="408" cy="2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 dirty="0">
                  <a:solidFill>
                    <a:srgbClr val="000000"/>
                  </a:solidFill>
                </a:rPr>
                <a:t>d</a:t>
              </a:r>
              <a:r>
                <a:rPr lang="en-GB" altLang="zh-CN" sz="2000" baseline="30000" dirty="0">
                  <a:solidFill>
                    <a:srgbClr val="000000"/>
                  </a:solidFill>
                </a:rPr>
                <a:t>3</a:t>
              </a:r>
              <a:r>
                <a:rPr lang="en-GB" altLang="zh-CN" sz="2000" b="1" i="1" dirty="0">
                  <a:solidFill>
                    <a:srgbClr val="000000"/>
                  </a:solidFill>
                </a:rPr>
                <a:t>r</a:t>
              </a:r>
              <a:r>
                <a:rPr lang="en-GB" altLang="zh-CN" sz="2000" dirty="0">
                  <a:solidFill>
                    <a:srgbClr val="000000"/>
                  </a:solidFill>
                </a:rPr>
                <a:t>   </a:t>
              </a:r>
            </a:p>
          </p:txBody>
        </p:sp>
        <p:sp>
          <p:nvSpPr>
            <p:cNvPr id="19479" name="Text Box 9"/>
            <p:cNvSpPr txBox="1">
              <a:spLocks noChangeArrowheads="1"/>
            </p:cNvSpPr>
            <p:nvPr/>
          </p:nvSpPr>
          <p:spPr bwMode="auto">
            <a:xfrm>
              <a:off x="1406" y="1480"/>
              <a:ext cx="1426" cy="402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>
                  <a:solidFill>
                    <a:srgbClr val="000000"/>
                  </a:solidFill>
                </a:rPr>
                <a:t>TMD PDFs </a:t>
              </a:r>
              <a:r>
                <a:rPr lang="en-GB" altLang="zh-CN" sz="1800">
                  <a:solidFill>
                    <a:srgbClr val="0066FF"/>
                  </a:solidFill>
                </a:rPr>
                <a:t>f</a:t>
              </a:r>
              <a:r>
                <a:rPr lang="en-GB" altLang="zh-CN" sz="1800" baseline="-25000">
                  <a:solidFill>
                    <a:srgbClr val="0066FF"/>
                  </a:solidFill>
                </a:rPr>
                <a:t>1</a:t>
              </a:r>
              <a:r>
                <a:rPr lang="en-GB" altLang="zh-CN" sz="1800" baseline="30000">
                  <a:solidFill>
                    <a:srgbClr val="000000"/>
                  </a:solidFill>
                </a:rPr>
                <a:t>u</a:t>
              </a:r>
              <a:r>
                <a:rPr lang="en-GB" altLang="zh-CN" sz="1800">
                  <a:solidFill>
                    <a:srgbClr val="000000"/>
                  </a:solidFill>
                </a:rPr>
                <a:t>(x,k</a:t>
              </a:r>
              <a:r>
                <a:rPr lang="en-GB" altLang="zh-CN" sz="1800" baseline="-25000">
                  <a:solidFill>
                    <a:srgbClr val="000000"/>
                  </a:solidFill>
                </a:rPr>
                <a:t>T</a:t>
              </a:r>
              <a:r>
                <a:rPr lang="en-GB" altLang="zh-CN" sz="1800">
                  <a:solidFill>
                    <a:srgbClr val="000000"/>
                  </a:solidFill>
                </a:rPr>
                <a:t>), .. </a:t>
              </a:r>
              <a:r>
                <a:rPr lang="en-GB" altLang="zh-CN" sz="1800">
                  <a:solidFill>
                    <a:srgbClr val="FF3300"/>
                  </a:solidFill>
                </a:rPr>
                <a:t>h</a:t>
              </a:r>
              <a:r>
                <a:rPr lang="en-GB" altLang="zh-CN" sz="1800" baseline="-25000">
                  <a:solidFill>
                    <a:srgbClr val="FF3300"/>
                  </a:solidFill>
                </a:rPr>
                <a:t>1</a:t>
              </a:r>
              <a:r>
                <a:rPr lang="en-GB" altLang="zh-CN" sz="1800" baseline="30000">
                  <a:solidFill>
                    <a:srgbClr val="000000"/>
                  </a:solidFill>
                </a:rPr>
                <a:t>u</a:t>
              </a:r>
              <a:r>
                <a:rPr lang="en-GB" altLang="zh-CN" sz="1800">
                  <a:solidFill>
                    <a:srgbClr val="000000"/>
                  </a:solidFill>
                </a:rPr>
                <a:t>(x,k</a:t>
              </a:r>
              <a:r>
                <a:rPr lang="en-GB" altLang="zh-CN" sz="1800" baseline="-25000">
                  <a:solidFill>
                    <a:srgbClr val="000000"/>
                  </a:solidFill>
                </a:rPr>
                <a:t>T</a:t>
              </a:r>
              <a:r>
                <a:rPr lang="en-GB" altLang="zh-CN" sz="1800">
                  <a:solidFill>
                    <a:srgbClr val="000000"/>
                  </a:solidFill>
                </a:rPr>
                <a:t>)</a:t>
              </a:r>
              <a:r>
                <a:rPr lang="ar-SA" altLang="zh-CN" sz="1800">
                  <a:solidFill>
                    <a:srgbClr val="000000"/>
                  </a:solidFill>
                </a:rPr>
                <a:t>‏</a:t>
              </a:r>
              <a:endParaRPr lang="en-GB" altLang="zh-CN" sz="1800">
                <a:solidFill>
                  <a:srgbClr val="000000"/>
                </a:solidFill>
              </a:endParaRPr>
            </a:p>
          </p:txBody>
        </p:sp>
        <p:pic>
          <p:nvPicPr>
            <p:cNvPr id="19480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" y="976"/>
              <a:ext cx="1250" cy="14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3176588" y="3055938"/>
            <a:ext cx="2921000" cy="657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>
              <a:lnSpc>
                <a:spcPct val="76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4000" b="1" u="sng" dirty="0">
                <a:solidFill>
                  <a:srgbClr val="007A77"/>
                </a:solidFill>
                <a:latin typeface="Arial" pitchFamily="34" charset="0"/>
                <a:cs typeface="Arial" pitchFamily="34" charset="0"/>
              </a:rPr>
              <a:t>3D imaging</a:t>
            </a:r>
          </a:p>
        </p:txBody>
      </p:sp>
      <p:sp>
        <p:nvSpPr>
          <p:cNvPr id="19464" name="Text Box 25"/>
          <p:cNvSpPr txBox="1">
            <a:spLocks noChangeArrowheads="1"/>
          </p:cNvSpPr>
          <p:nvPr/>
        </p:nvSpPr>
        <p:spPr bwMode="auto">
          <a:xfrm>
            <a:off x="6637338" y="788988"/>
            <a:ext cx="828675" cy="657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>
              <a:lnSpc>
                <a:spcPct val="76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4000" b="1" u="sng" dirty="0">
                <a:solidFill>
                  <a:srgbClr val="007A77"/>
                </a:solidFill>
                <a:latin typeface="Arial" pitchFamily="34" charset="0"/>
                <a:cs typeface="Arial" pitchFamily="34" charset="0"/>
              </a:rPr>
              <a:t>6D Dist.</a:t>
            </a:r>
          </a:p>
        </p:txBody>
      </p:sp>
      <p:sp>
        <p:nvSpPr>
          <p:cNvPr id="19473" name="Text Box 20"/>
          <p:cNvSpPr txBox="1">
            <a:spLocks noChangeArrowheads="1"/>
          </p:cNvSpPr>
          <p:nvPr/>
        </p:nvSpPr>
        <p:spPr bwMode="auto">
          <a:xfrm>
            <a:off x="5321300" y="5029200"/>
            <a:ext cx="1155700" cy="123944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2000">
                <a:solidFill>
                  <a:srgbClr val="000000"/>
                </a:solidFill>
              </a:rPr>
              <a:t>Form Factors</a:t>
            </a:r>
          </a:p>
          <a:p>
            <a:pPr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2000">
                <a:solidFill>
                  <a:srgbClr val="000000"/>
                </a:solidFill>
              </a:rPr>
              <a:t>G</a:t>
            </a:r>
            <a:r>
              <a:rPr lang="en-GB" altLang="zh-CN" sz="2000" baseline="-25000">
                <a:solidFill>
                  <a:srgbClr val="000000"/>
                </a:solidFill>
              </a:rPr>
              <a:t>E</a:t>
            </a:r>
            <a:r>
              <a:rPr lang="en-GB" altLang="zh-CN" sz="2000">
                <a:solidFill>
                  <a:srgbClr val="000000"/>
                </a:solidFill>
              </a:rPr>
              <a:t>(Q</a:t>
            </a:r>
            <a:r>
              <a:rPr lang="en-GB" altLang="zh-CN" sz="2000" baseline="30000">
                <a:solidFill>
                  <a:srgbClr val="000000"/>
                </a:solidFill>
              </a:rPr>
              <a:t>2</a:t>
            </a:r>
            <a:r>
              <a:rPr lang="en-GB" altLang="zh-CN" sz="2000">
                <a:solidFill>
                  <a:srgbClr val="000000"/>
                </a:solidFill>
              </a:rPr>
              <a:t>), </a:t>
            </a:r>
          </a:p>
          <a:p>
            <a:pPr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2000">
                <a:solidFill>
                  <a:srgbClr val="000000"/>
                </a:solidFill>
              </a:rPr>
              <a:t>G</a:t>
            </a:r>
            <a:r>
              <a:rPr lang="en-GB" altLang="zh-CN" sz="2000" baseline="-25000">
                <a:solidFill>
                  <a:srgbClr val="000000"/>
                </a:solidFill>
              </a:rPr>
              <a:t>M</a:t>
            </a:r>
            <a:r>
              <a:rPr lang="en-GB" altLang="zh-CN" sz="2000">
                <a:solidFill>
                  <a:srgbClr val="000000"/>
                </a:solidFill>
              </a:rPr>
              <a:t>(Q</a:t>
            </a:r>
            <a:r>
              <a:rPr lang="en-GB" altLang="zh-CN" sz="2000" baseline="30000">
                <a:solidFill>
                  <a:srgbClr val="000000"/>
                </a:solidFill>
              </a:rPr>
              <a:t>2</a:t>
            </a:r>
            <a:r>
              <a:rPr lang="en-GB" altLang="zh-CN" sz="2000">
                <a:solidFill>
                  <a:srgbClr val="000000"/>
                </a:solidFill>
              </a:rPr>
              <a:t>)</a:t>
            </a:r>
            <a:r>
              <a:rPr lang="ar-SA" altLang="zh-CN" sz="2000">
                <a:solidFill>
                  <a:srgbClr val="000000"/>
                </a:solidFill>
              </a:rPr>
              <a:t>‏</a:t>
            </a:r>
            <a:endParaRPr lang="en-GB" altLang="zh-CN" sz="2000">
              <a:solidFill>
                <a:srgbClr val="000000"/>
              </a:solidFill>
            </a:endParaRPr>
          </a:p>
        </p:txBody>
      </p:sp>
      <p:pic>
        <p:nvPicPr>
          <p:cNvPr id="19474" name="Picture 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3675" y="4419610"/>
            <a:ext cx="2371725" cy="1927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37"/>
          <p:cNvGrpSpPr/>
          <p:nvPr/>
        </p:nvGrpSpPr>
        <p:grpSpPr>
          <a:xfrm>
            <a:off x="3846513" y="2852738"/>
            <a:ext cx="5260975" cy="2520967"/>
            <a:chOff x="3846513" y="2852738"/>
            <a:chExt cx="5260975" cy="2520967"/>
          </a:xfrm>
        </p:grpSpPr>
        <p:sp>
          <p:nvSpPr>
            <p:cNvPr id="19470" name="Line 17"/>
            <p:cNvSpPr>
              <a:spLocks noChangeShapeType="1"/>
            </p:cNvSpPr>
            <p:nvPr/>
          </p:nvSpPr>
          <p:spPr bwMode="auto">
            <a:xfrm flipH="1">
              <a:off x="3846513" y="2852738"/>
              <a:ext cx="1860550" cy="2520967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19471" name="Text Box 18"/>
            <p:cNvSpPr txBox="1">
              <a:spLocks noChangeArrowheads="1"/>
            </p:cNvSpPr>
            <p:nvPr/>
          </p:nvSpPr>
          <p:spPr bwMode="auto">
            <a:xfrm>
              <a:off x="4648200" y="4149734"/>
              <a:ext cx="762000" cy="38074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 dirty="0">
                  <a:solidFill>
                    <a:srgbClr val="000000"/>
                  </a:solidFill>
                </a:rPr>
                <a:t>d</a:t>
              </a:r>
              <a:r>
                <a:rPr lang="en-GB" altLang="zh-CN" sz="2000" baseline="30000" dirty="0">
                  <a:solidFill>
                    <a:srgbClr val="000000"/>
                  </a:solidFill>
                </a:rPr>
                <a:t>2</a:t>
              </a:r>
              <a:r>
                <a:rPr lang="en-GB" altLang="zh-CN" sz="2000" dirty="0">
                  <a:solidFill>
                    <a:srgbClr val="000000"/>
                  </a:solidFill>
                </a:rPr>
                <a:t>r</a:t>
              </a:r>
              <a:r>
                <a:rPr lang="en-GB" altLang="zh-CN" sz="2000" baseline="-25000" dirty="0">
                  <a:solidFill>
                    <a:srgbClr val="000000"/>
                  </a:solidFill>
                </a:rPr>
                <a:t>T</a:t>
              </a:r>
              <a:r>
                <a:rPr lang="en-GB" altLang="zh-CN" sz="2000" dirty="0">
                  <a:solidFill>
                    <a:srgbClr val="000000"/>
                  </a:solidFill>
                </a:rPr>
                <a:t>   </a:t>
              </a:r>
            </a:p>
          </p:txBody>
        </p:sp>
        <p:sp>
          <p:nvSpPr>
            <p:cNvPr id="19472" name="Line 19"/>
            <p:cNvSpPr>
              <a:spLocks noChangeShapeType="1"/>
            </p:cNvSpPr>
            <p:nvPr/>
          </p:nvSpPr>
          <p:spPr bwMode="auto">
            <a:xfrm flipH="1">
              <a:off x="5940425" y="2852738"/>
              <a:ext cx="127000" cy="194787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19475" name="Text Box 22"/>
            <p:cNvSpPr txBox="1">
              <a:spLocks noChangeArrowheads="1"/>
            </p:cNvSpPr>
            <p:nvPr/>
          </p:nvSpPr>
          <p:spPr bwMode="auto">
            <a:xfrm>
              <a:off x="6119813" y="3825881"/>
              <a:ext cx="2987675" cy="66040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 dirty="0" err="1">
                  <a:solidFill>
                    <a:srgbClr val="000000"/>
                  </a:solidFill>
                </a:rPr>
                <a:t>dx</a:t>
              </a:r>
              <a:r>
                <a:rPr lang="en-GB" altLang="zh-CN" sz="2000" dirty="0">
                  <a:solidFill>
                    <a:srgbClr val="000000"/>
                  </a:solidFill>
                </a:rPr>
                <a:t> &amp;</a:t>
              </a:r>
            </a:p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 dirty="0">
                  <a:solidFill>
                    <a:srgbClr val="000000"/>
                  </a:solidFill>
                </a:rPr>
                <a:t>Fourier Transformation    </a:t>
              </a:r>
            </a:p>
          </p:txBody>
        </p:sp>
      </p:grpSp>
      <p:sp>
        <p:nvSpPr>
          <p:cNvPr id="19476" name="Text Box 26"/>
          <p:cNvSpPr txBox="1">
            <a:spLocks noChangeArrowheads="1"/>
          </p:cNvSpPr>
          <p:nvPr/>
        </p:nvSpPr>
        <p:spPr bwMode="auto">
          <a:xfrm>
            <a:off x="4429125" y="5516581"/>
            <a:ext cx="828675" cy="65722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>
              <a:lnSpc>
                <a:spcPct val="76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4000" b="1" u="sng" dirty="0">
                <a:solidFill>
                  <a:srgbClr val="007A77"/>
                </a:solidFill>
                <a:latin typeface="Arial" pitchFamily="34" charset="0"/>
                <a:cs typeface="Arial" pitchFamily="34" charset="0"/>
              </a:rPr>
              <a:t>1D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57200" y="39469"/>
            <a:ext cx="82806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srgbClr val="FF0000"/>
                </a:solidFill>
                <a:latin typeface="Comic Sans MS"/>
                <a:ea typeface="ＭＳ Ｐゴシック" charset="-128"/>
                <a:cs typeface="Arial" pitchFamily="34" charset="0"/>
              </a:rPr>
              <a:t>Unified View of Nucleon Structure</a:t>
            </a:r>
            <a:endParaRPr lang="en-US" sz="3600" b="1" dirty="0">
              <a:solidFill>
                <a:srgbClr val="FF0000"/>
              </a:solidFill>
              <a:latin typeface="Comic Sans MS"/>
              <a:cs typeface="Arial" pitchFamily="34" charset="0"/>
            </a:endParaRPr>
          </a:p>
        </p:txBody>
      </p:sp>
      <p:grpSp>
        <p:nvGrpSpPr>
          <p:cNvPr id="6" name="Group 41"/>
          <p:cNvGrpSpPr/>
          <p:nvPr/>
        </p:nvGrpSpPr>
        <p:grpSpPr>
          <a:xfrm>
            <a:off x="4427538" y="1341438"/>
            <a:ext cx="4508818" cy="1935162"/>
            <a:chOff x="4427538" y="1341438"/>
            <a:chExt cx="4508818" cy="1935162"/>
          </a:xfrm>
        </p:grpSpPr>
        <p:sp>
          <p:nvSpPr>
            <p:cNvPr id="19481" name="Text Box 5"/>
            <p:cNvSpPr txBox="1">
              <a:spLocks noChangeArrowheads="1"/>
            </p:cNvSpPr>
            <p:nvPr/>
          </p:nvSpPr>
          <p:spPr bwMode="auto">
            <a:xfrm>
              <a:off x="5154613" y="2349501"/>
              <a:ext cx="1481137" cy="377825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>
                  <a:solidFill>
                    <a:srgbClr val="000000"/>
                  </a:solidFill>
                </a:rPr>
                <a:t>GPDs/IPDs</a:t>
              </a:r>
            </a:p>
          </p:txBody>
        </p:sp>
        <p:sp>
          <p:nvSpPr>
            <p:cNvPr id="19482" name="Line 6"/>
            <p:cNvSpPr>
              <a:spLocks noChangeShapeType="1"/>
            </p:cNvSpPr>
            <p:nvPr/>
          </p:nvSpPr>
          <p:spPr bwMode="auto">
            <a:xfrm>
              <a:off x="4427538" y="1341438"/>
              <a:ext cx="1152525" cy="93503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19483" name="Text Box 7"/>
            <p:cNvSpPr txBox="1">
              <a:spLocks noChangeArrowheads="1"/>
            </p:cNvSpPr>
            <p:nvPr/>
          </p:nvSpPr>
          <p:spPr bwMode="auto">
            <a:xfrm>
              <a:off x="5105400" y="1616076"/>
              <a:ext cx="965200" cy="4159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 dirty="0">
                  <a:solidFill>
                    <a:srgbClr val="000000"/>
                  </a:solidFill>
                </a:rPr>
                <a:t>d</a:t>
              </a:r>
              <a:r>
                <a:rPr lang="en-GB" altLang="zh-CN" sz="2000" baseline="30000" dirty="0">
                  <a:solidFill>
                    <a:srgbClr val="000000"/>
                  </a:solidFill>
                </a:rPr>
                <a:t>2</a:t>
              </a:r>
              <a:r>
                <a:rPr lang="en-GB" altLang="zh-CN" sz="2000" dirty="0">
                  <a:solidFill>
                    <a:srgbClr val="000000"/>
                  </a:solidFill>
                </a:rPr>
                <a:t>k</a:t>
              </a:r>
              <a:r>
                <a:rPr lang="en-GB" altLang="zh-CN" sz="2000" baseline="-25000" dirty="0">
                  <a:solidFill>
                    <a:srgbClr val="000000"/>
                  </a:solidFill>
                </a:rPr>
                <a:t>T </a:t>
              </a:r>
              <a:r>
                <a:rPr lang="en-GB" altLang="zh-CN" sz="2000" dirty="0" err="1">
                  <a:solidFill>
                    <a:srgbClr val="000000"/>
                  </a:solidFill>
                </a:rPr>
                <a:t>dr</a:t>
              </a:r>
              <a:r>
                <a:rPr lang="en-GB" altLang="zh-CN" sz="2000" baseline="-25000" dirty="0" err="1">
                  <a:solidFill>
                    <a:srgbClr val="000000"/>
                  </a:solidFill>
                </a:rPr>
                <a:t>z</a:t>
              </a:r>
              <a:endParaRPr lang="en-GB" altLang="zh-CN" sz="2000" baseline="-25000" dirty="0">
                <a:solidFill>
                  <a:srgbClr val="000000"/>
                </a:solidFill>
              </a:endParaRPr>
            </a:p>
          </p:txBody>
        </p:sp>
        <p:grpSp>
          <p:nvGrpSpPr>
            <p:cNvPr id="7" name="Group 40"/>
            <p:cNvGrpSpPr/>
            <p:nvPr/>
          </p:nvGrpSpPr>
          <p:grpSpPr>
            <a:xfrm>
              <a:off x="6781800" y="1447800"/>
              <a:ext cx="2154556" cy="1828800"/>
              <a:chOff x="6727508" y="1371600"/>
              <a:chExt cx="2154556" cy="1828800"/>
            </a:xfrm>
          </p:grpSpPr>
          <p:pic>
            <p:nvPicPr>
              <p:cNvPr id="33" name="Picture 15" descr="fig02-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20296" b="53353"/>
              <a:stretch>
                <a:fillRect/>
              </a:stretch>
            </p:blipFill>
            <p:spPr bwMode="auto">
              <a:xfrm>
                <a:off x="6727508" y="1371600"/>
                <a:ext cx="2154556" cy="18288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39" name="Rectangle 38"/>
              <p:cNvSpPr/>
              <p:nvPr/>
            </p:nvSpPr>
            <p:spPr>
              <a:xfrm>
                <a:off x="7010400" y="1447800"/>
                <a:ext cx="53340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7"/>
          <p:cNvSpPr txBox="1">
            <a:spLocks noChangeArrowheads="1"/>
          </p:cNvSpPr>
          <p:nvPr/>
        </p:nvSpPr>
        <p:spPr bwMode="auto">
          <a:xfrm>
            <a:off x="2085975" y="101600"/>
            <a:ext cx="5229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What’s the use of GPDs?</a:t>
            </a:r>
          </a:p>
        </p:txBody>
      </p:sp>
      <p:sp>
        <p:nvSpPr>
          <p:cNvPr id="57347" name="TextBox 7"/>
          <p:cNvSpPr txBox="1">
            <a:spLocks noChangeArrowheads="1"/>
          </p:cNvSpPr>
          <p:nvPr/>
        </p:nvSpPr>
        <p:spPr bwMode="auto">
          <a:xfrm>
            <a:off x="566738" y="1671638"/>
            <a:ext cx="65198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2. Describe correlations of quarks/gluons</a:t>
            </a:r>
          </a:p>
        </p:txBody>
      </p:sp>
      <p:sp>
        <p:nvSpPr>
          <p:cNvPr id="57348" name="TextBox 7"/>
          <p:cNvSpPr txBox="1">
            <a:spLocks noChangeArrowheads="1"/>
          </p:cNvSpPr>
          <p:nvPr/>
        </p:nvSpPr>
        <p:spPr bwMode="auto">
          <a:xfrm>
            <a:off x="550863" y="5799138"/>
            <a:ext cx="79835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4. Allows access to quark angular momentum (in model-dependent way)</a:t>
            </a:r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550863" y="674688"/>
            <a:ext cx="821213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1. Allows for a unified description of form factors and parton distributions</a:t>
            </a:r>
          </a:p>
        </p:txBody>
      </p:sp>
      <p:grpSp>
        <p:nvGrpSpPr>
          <p:cNvPr id="57350" name="Group 11"/>
          <p:cNvGrpSpPr>
            <a:grpSpLocks/>
          </p:cNvGrpSpPr>
          <p:nvPr/>
        </p:nvGrpSpPr>
        <p:grpSpPr bwMode="auto">
          <a:xfrm>
            <a:off x="533400" y="2743200"/>
            <a:ext cx="7924800" cy="3027363"/>
            <a:chOff x="914400" y="1960563"/>
            <a:chExt cx="7776546" cy="3590958"/>
          </a:xfrm>
        </p:grpSpPr>
        <p:pic>
          <p:nvPicPr>
            <p:cNvPr id="57353" name="Picture 59" descr="gpdw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66800" y="2151063"/>
              <a:ext cx="7175500" cy="2705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4" name="Text Box 60"/>
            <p:cNvSpPr txBox="1">
              <a:spLocks noChangeArrowheads="1"/>
            </p:cNvSpPr>
            <p:nvPr/>
          </p:nvSpPr>
          <p:spPr bwMode="auto">
            <a:xfrm>
              <a:off x="2041525" y="4921250"/>
              <a:ext cx="1841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 sz="1600"/>
            </a:p>
          </p:txBody>
        </p:sp>
        <p:sp>
          <p:nvSpPr>
            <p:cNvPr id="57355" name="Text Box 61"/>
            <p:cNvSpPr txBox="1">
              <a:spLocks noChangeArrowheads="1"/>
            </p:cNvSpPr>
            <p:nvPr/>
          </p:nvSpPr>
          <p:spPr bwMode="auto">
            <a:xfrm>
              <a:off x="914400" y="5149850"/>
              <a:ext cx="7776546" cy="401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chemeClr val="tx2"/>
                  </a:solidFill>
                  <a:sym typeface="Wingdings" pitchFamily="2" charset="2"/>
                </a:rPr>
                <a:t>gives transverse spatial distribution of quark (parton) with momentum fraction x</a:t>
              </a:r>
              <a:endParaRPr lang="en-US" sz="1600">
                <a:solidFill>
                  <a:schemeClr val="tx2"/>
                </a:solidFill>
              </a:endParaRPr>
            </a:p>
          </p:txBody>
        </p:sp>
        <p:sp>
          <p:nvSpPr>
            <p:cNvPr id="57356" name="Text Box 62"/>
            <p:cNvSpPr txBox="1">
              <a:spLocks noChangeArrowheads="1"/>
            </p:cNvSpPr>
            <p:nvPr/>
          </p:nvSpPr>
          <p:spPr bwMode="auto">
            <a:xfrm>
              <a:off x="914400" y="1960563"/>
              <a:ext cx="407193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/>
                <a:t>Fourier transform in momentum transfer</a:t>
              </a:r>
            </a:p>
          </p:txBody>
        </p:sp>
        <p:sp>
          <p:nvSpPr>
            <p:cNvPr id="57357" name="TextBox 8"/>
            <p:cNvSpPr txBox="1">
              <a:spLocks noChangeArrowheads="1"/>
            </p:cNvSpPr>
            <p:nvPr/>
          </p:nvSpPr>
          <p:spPr bwMode="auto">
            <a:xfrm>
              <a:off x="4634025" y="4766846"/>
              <a:ext cx="7761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/>
                <a:t>x &lt; 0.1</a:t>
              </a:r>
            </a:p>
          </p:txBody>
        </p:sp>
        <p:sp>
          <p:nvSpPr>
            <p:cNvPr id="57358" name="TextBox 9"/>
            <p:cNvSpPr txBox="1">
              <a:spLocks noChangeArrowheads="1"/>
            </p:cNvSpPr>
            <p:nvPr/>
          </p:nvSpPr>
          <p:spPr bwMode="auto">
            <a:xfrm>
              <a:off x="5777025" y="4766846"/>
              <a:ext cx="85311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/>
                <a:t>x ~ 0.3</a:t>
              </a:r>
            </a:p>
          </p:txBody>
        </p:sp>
        <p:sp>
          <p:nvSpPr>
            <p:cNvPr id="57359" name="TextBox 10"/>
            <p:cNvSpPr txBox="1">
              <a:spLocks noChangeArrowheads="1"/>
            </p:cNvSpPr>
            <p:nvPr/>
          </p:nvSpPr>
          <p:spPr bwMode="auto">
            <a:xfrm>
              <a:off x="6920025" y="4766846"/>
              <a:ext cx="85311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/>
                <a:t>x ~ 0.8</a:t>
              </a:r>
            </a:p>
          </p:txBody>
        </p:sp>
      </p:grpSp>
      <p:sp>
        <p:nvSpPr>
          <p:cNvPr id="57351" name="TextBox 7"/>
          <p:cNvSpPr txBox="1">
            <a:spLocks noChangeArrowheads="1"/>
          </p:cNvSpPr>
          <p:nvPr/>
        </p:nvSpPr>
        <p:spPr bwMode="auto">
          <a:xfrm>
            <a:off x="566738" y="2281238"/>
            <a:ext cx="5207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3. Allows for Transverse Imaging</a:t>
            </a:r>
          </a:p>
        </p:txBody>
      </p:sp>
      <p:pic>
        <p:nvPicPr>
          <p:cNvPr id="57352" name="Picture 15" descr="gp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1103313"/>
            <a:ext cx="1981200" cy="2173287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7" descr="ReggeEvolAsym_t"/>
          <p:cNvPicPr>
            <a:picLocks noChangeAspect="1" noChangeArrowheads="1"/>
          </p:cNvPicPr>
          <p:nvPr/>
        </p:nvPicPr>
        <p:blipFill>
          <a:blip r:embed="rId2" cstate="print"/>
          <a:srcRect b="11057"/>
          <a:stretch>
            <a:fillRect/>
          </a:stretch>
        </p:blipFill>
        <p:spPr bwMode="auto">
          <a:xfrm>
            <a:off x="76200" y="1031875"/>
            <a:ext cx="6791325" cy="582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Text Box 2"/>
          <p:cNvSpPr txBox="1">
            <a:spLocks noChangeArrowheads="1"/>
          </p:cNvSpPr>
          <p:nvPr/>
        </p:nvSpPr>
        <p:spPr bwMode="auto">
          <a:xfrm>
            <a:off x="835025" y="152400"/>
            <a:ext cx="74342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A3904"/>
                </a:solidFill>
              </a:rPr>
              <a:t>Next Round of DVCS Experiments: Hall B</a:t>
            </a:r>
          </a:p>
        </p:txBody>
      </p:sp>
      <p:sp>
        <p:nvSpPr>
          <p:cNvPr id="58372" name="Rectangle 5"/>
          <p:cNvSpPr>
            <a:spLocks noChangeArrowheads="1"/>
          </p:cNvSpPr>
          <p:nvPr/>
        </p:nvSpPr>
        <p:spPr bwMode="auto">
          <a:xfrm>
            <a:off x="179388" y="30480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l-GR" dirty="0">
                <a:solidFill>
                  <a:srgbClr val="CC0099"/>
                </a:solidFill>
                <a:cs typeface="Arial" pitchFamily="34" charset="0"/>
              </a:rPr>
              <a:t>α</a:t>
            </a:r>
            <a:r>
              <a:rPr lang="en-US" dirty="0">
                <a:solidFill>
                  <a:srgbClr val="CC0099"/>
                </a:solidFill>
                <a:cs typeface="Arial" pitchFamily="34" charset="0"/>
              </a:rPr>
              <a:t> = A</a:t>
            </a:r>
            <a:r>
              <a:rPr lang="en-US" baseline="-25000" dirty="0">
                <a:solidFill>
                  <a:srgbClr val="CC0099"/>
                </a:solidFill>
                <a:cs typeface="Arial" pitchFamily="34" charset="0"/>
              </a:rPr>
              <a:t>LU</a:t>
            </a:r>
            <a:r>
              <a:rPr lang="en-US" dirty="0">
                <a:solidFill>
                  <a:srgbClr val="CC0099"/>
                </a:solidFill>
                <a:cs typeface="Arial" pitchFamily="34" charset="0"/>
              </a:rPr>
              <a:t>(90) as a function of t</a:t>
            </a:r>
            <a:endParaRPr lang="fr-FR" dirty="0">
              <a:solidFill>
                <a:srgbClr val="CC0099"/>
              </a:solidFill>
            </a:endParaRPr>
          </a:p>
        </p:txBody>
      </p:sp>
      <p:sp>
        <p:nvSpPr>
          <p:cNvPr id="58373" name="Line 18"/>
          <p:cNvSpPr>
            <a:spLocks noChangeShapeType="1"/>
          </p:cNvSpPr>
          <p:nvPr/>
        </p:nvSpPr>
        <p:spPr bwMode="auto">
          <a:xfrm flipV="1">
            <a:off x="1828800" y="2286000"/>
            <a:ext cx="304800" cy="2819400"/>
          </a:xfrm>
          <a:prstGeom prst="line">
            <a:avLst/>
          </a:prstGeom>
          <a:noFill/>
          <a:ln w="38100">
            <a:solidFill>
              <a:srgbClr val="FA3904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8374" name="Text Box 19"/>
          <p:cNvSpPr txBox="1">
            <a:spLocks noChangeArrowheads="1"/>
          </p:cNvSpPr>
          <p:nvPr/>
        </p:nvSpPr>
        <p:spPr bwMode="auto">
          <a:xfrm>
            <a:off x="4953000" y="4724400"/>
            <a:ext cx="3048000" cy="13843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/>
              <a:t>Indeed:</a:t>
            </a:r>
          </a:p>
          <a:p>
            <a:pPr algn="ctr">
              <a:spcBef>
                <a:spcPct val="50000"/>
              </a:spcBef>
            </a:pPr>
            <a:r>
              <a:rPr lang="en-US" i="1"/>
              <a:t>t-slope decreases as x</a:t>
            </a:r>
            <a:r>
              <a:rPr lang="en-US" i="1" baseline="-25000"/>
              <a:t>B</a:t>
            </a:r>
            <a:r>
              <a:rPr lang="en-US" i="1"/>
              <a:t> increases</a:t>
            </a:r>
            <a:endParaRPr lang="fr-FR" i="1"/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6324600" y="1037808"/>
            <a:ext cx="2819646" cy="1721748"/>
            <a:chOff x="3312" y="823"/>
            <a:chExt cx="2372" cy="1544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3312" y="993"/>
              <a:ext cx="1911" cy="1291"/>
              <a:chOff x="115" y="824"/>
              <a:chExt cx="1911" cy="1471"/>
            </a:xfrm>
          </p:grpSpPr>
          <p:grpSp>
            <p:nvGrpSpPr>
              <p:cNvPr id="18" name="Group 4"/>
              <p:cNvGrpSpPr>
                <a:grpSpLocks/>
              </p:cNvGrpSpPr>
              <p:nvPr/>
            </p:nvGrpSpPr>
            <p:grpSpPr bwMode="auto">
              <a:xfrm rot="-2906488">
                <a:off x="605" y="2059"/>
                <a:ext cx="470" cy="1"/>
                <a:chOff x="1056" y="1872"/>
                <a:chExt cx="336" cy="0"/>
              </a:xfrm>
            </p:grpSpPr>
            <p:sp>
              <p:nvSpPr>
                <p:cNvPr id="43" name="Line 5"/>
                <p:cNvSpPr>
                  <a:spLocks noChangeShapeType="1"/>
                </p:cNvSpPr>
                <p:nvPr/>
              </p:nvSpPr>
              <p:spPr bwMode="auto">
                <a:xfrm>
                  <a:off x="1056" y="1872"/>
                  <a:ext cx="192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arrow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Line 6"/>
                <p:cNvSpPr>
                  <a:spLocks noChangeShapeType="1"/>
                </p:cNvSpPr>
                <p:nvPr/>
              </p:nvSpPr>
              <p:spPr bwMode="auto">
                <a:xfrm>
                  <a:off x="1200" y="1872"/>
                  <a:ext cx="192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9" name="Line 7"/>
              <p:cNvSpPr>
                <a:spLocks noChangeShapeType="1"/>
              </p:cNvSpPr>
              <p:nvPr/>
            </p:nvSpPr>
            <p:spPr bwMode="auto">
              <a:xfrm rot="2906488" flipH="1">
                <a:off x="1689" y="1990"/>
                <a:ext cx="26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arrow" w="med" len="med"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Line 8"/>
              <p:cNvSpPr>
                <a:spLocks noChangeShapeType="1"/>
              </p:cNvSpPr>
              <p:nvPr/>
            </p:nvSpPr>
            <p:spPr bwMode="auto">
              <a:xfrm rot="2906488" flipH="1">
                <a:off x="1822" y="2141"/>
                <a:ext cx="26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1" name="Group 9"/>
              <p:cNvGrpSpPr>
                <a:grpSpLocks/>
              </p:cNvGrpSpPr>
              <p:nvPr/>
            </p:nvGrpSpPr>
            <p:grpSpPr bwMode="auto">
              <a:xfrm rot="-1968480">
                <a:off x="787" y="951"/>
                <a:ext cx="204" cy="646"/>
                <a:chOff x="1324" y="1002"/>
                <a:chExt cx="146" cy="462"/>
              </a:xfrm>
            </p:grpSpPr>
            <p:sp>
              <p:nvSpPr>
                <p:cNvPr id="36" name="Freeform 10"/>
                <p:cNvSpPr>
                  <a:spLocks/>
                </p:cNvSpPr>
                <p:nvPr/>
              </p:nvSpPr>
              <p:spPr bwMode="auto">
                <a:xfrm>
                  <a:off x="1326" y="1002"/>
                  <a:ext cx="143" cy="75"/>
                </a:xfrm>
                <a:custGeom>
                  <a:avLst/>
                  <a:gdLst>
                    <a:gd name="T0" fmla="*/ 0 w 143"/>
                    <a:gd name="T1" fmla="*/ 0 h 75"/>
                    <a:gd name="T2" fmla="*/ 0 w 143"/>
                    <a:gd name="T3" fmla="*/ 4 h 75"/>
                    <a:gd name="T4" fmla="*/ 4 w 143"/>
                    <a:gd name="T5" fmla="*/ 7 h 75"/>
                    <a:gd name="T6" fmla="*/ 8 w 143"/>
                    <a:gd name="T7" fmla="*/ 9 h 75"/>
                    <a:gd name="T8" fmla="*/ 12 w 143"/>
                    <a:gd name="T9" fmla="*/ 11 h 75"/>
                    <a:gd name="T10" fmla="*/ 129 w 143"/>
                    <a:gd name="T11" fmla="*/ 58 h 75"/>
                    <a:gd name="T12" fmla="*/ 135 w 143"/>
                    <a:gd name="T13" fmla="*/ 60 h 75"/>
                    <a:gd name="T14" fmla="*/ 139 w 143"/>
                    <a:gd name="T15" fmla="*/ 63 h 75"/>
                    <a:gd name="T16" fmla="*/ 142 w 143"/>
                    <a:gd name="T17" fmla="*/ 65 h 75"/>
                    <a:gd name="T18" fmla="*/ 141 w 143"/>
                    <a:gd name="T19" fmla="*/ 69 h 75"/>
                    <a:gd name="T20" fmla="*/ 141 w 143"/>
                    <a:gd name="T21" fmla="*/ 71 h 75"/>
                    <a:gd name="T22" fmla="*/ 138 w 143"/>
                    <a:gd name="T23" fmla="*/ 74 h 75"/>
                    <a:gd name="T24" fmla="*/ 11 w 143"/>
                    <a:gd name="T25" fmla="*/ 60 h 75"/>
                    <a:gd name="T26" fmla="*/ 10 w 143"/>
                    <a:gd name="T27" fmla="*/ 61 h 75"/>
                    <a:gd name="T28" fmla="*/ 4 w 143"/>
                    <a:gd name="T29" fmla="*/ 59 h 75"/>
                    <a:gd name="T30" fmla="*/ 4 w 143"/>
                    <a:gd name="T31" fmla="*/ 60 h 75"/>
                    <a:gd name="T32" fmla="*/ 2 w 143"/>
                    <a:gd name="T33" fmla="*/ 62 h 75"/>
                    <a:gd name="T34" fmla="*/ 0 w 143"/>
                    <a:gd name="T35" fmla="*/ 65 h 7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3"/>
                    <a:gd name="T55" fmla="*/ 0 h 75"/>
                    <a:gd name="T56" fmla="*/ 143 w 143"/>
                    <a:gd name="T57" fmla="*/ 75 h 75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3" h="75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4" y="7"/>
                      </a:lnTo>
                      <a:lnTo>
                        <a:pt x="8" y="9"/>
                      </a:lnTo>
                      <a:lnTo>
                        <a:pt x="12" y="11"/>
                      </a:lnTo>
                      <a:lnTo>
                        <a:pt x="129" y="58"/>
                      </a:lnTo>
                      <a:lnTo>
                        <a:pt x="135" y="60"/>
                      </a:lnTo>
                      <a:lnTo>
                        <a:pt x="139" y="63"/>
                      </a:lnTo>
                      <a:lnTo>
                        <a:pt x="142" y="65"/>
                      </a:lnTo>
                      <a:lnTo>
                        <a:pt x="141" y="69"/>
                      </a:lnTo>
                      <a:lnTo>
                        <a:pt x="141" y="71"/>
                      </a:lnTo>
                      <a:lnTo>
                        <a:pt x="138" y="74"/>
                      </a:lnTo>
                      <a:lnTo>
                        <a:pt x="11" y="60"/>
                      </a:lnTo>
                      <a:lnTo>
                        <a:pt x="10" y="61"/>
                      </a:lnTo>
                      <a:lnTo>
                        <a:pt x="4" y="59"/>
                      </a:lnTo>
                      <a:lnTo>
                        <a:pt x="4" y="60"/>
                      </a:lnTo>
                      <a:lnTo>
                        <a:pt x="2" y="62"/>
                      </a:lnTo>
                      <a:lnTo>
                        <a:pt x="0" y="65"/>
                      </a:lnTo>
                    </a:path>
                  </a:pathLst>
                </a:custGeom>
                <a:noFill/>
                <a:ln w="25400" cap="rnd">
                  <a:solidFill>
                    <a:srgbClr val="FF99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Freeform 11"/>
                <p:cNvSpPr>
                  <a:spLocks/>
                </p:cNvSpPr>
                <p:nvPr/>
              </p:nvSpPr>
              <p:spPr bwMode="auto">
                <a:xfrm>
                  <a:off x="1324" y="1069"/>
                  <a:ext cx="143" cy="72"/>
                </a:xfrm>
                <a:custGeom>
                  <a:avLst/>
                  <a:gdLst>
                    <a:gd name="T0" fmla="*/ 0 w 143"/>
                    <a:gd name="T1" fmla="*/ 0 h 72"/>
                    <a:gd name="T2" fmla="*/ 1 w 143"/>
                    <a:gd name="T3" fmla="*/ 2 h 72"/>
                    <a:gd name="T4" fmla="*/ 4 w 143"/>
                    <a:gd name="T5" fmla="*/ 4 h 72"/>
                    <a:gd name="T6" fmla="*/ 6 w 143"/>
                    <a:gd name="T7" fmla="*/ 6 h 72"/>
                    <a:gd name="T8" fmla="*/ 10 w 143"/>
                    <a:gd name="T9" fmla="*/ 7 h 72"/>
                    <a:gd name="T10" fmla="*/ 133 w 143"/>
                    <a:gd name="T11" fmla="*/ 57 h 72"/>
                    <a:gd name="T12" fmla="*/ 137 w 143"/>
                    <a:gd name="T13" fmla="*/ 61 h 72"/>
                    <a:gd name="T14" fmla="*/ 140 w 143"/>
                    <a:gd name="T15" fmla="*/ 61 h 72"/>
                    <a:gd name="T16" fmla="*/ 141 w 143"/>
                    <a:gd name="T17" fmla="*/ 65 h 72"/>
                    <a:gd name="T18" fmla="*/ 141 w 143"/>
                    <a:gd name="T19" fmla="*/ 66 h 72"/>
                    <a:gd name="T20" fmla="*/ 142 w 143"/>
                    <a:gd name="T21" fmla="*/ 71 h 72"/>
                    <a:gd name="T22" fmla="*/ 137 w 143"/>
                    <a:gd name="T23" fmla="*/ 71 h 72"/>
                    <a:gd name="T24" fmla="*/ 12 w 143"/>
                    <a:gd name="T25" fmla="*/ 59 h 72"/>
                    <a:gd name="T26" fmla="*/ 7 w 143"/>
                    <a:gd name="T27" fmla="*/ 59 h 72"/>
                    <a:gd name="T28" fmla="*/ 6 w 143"/>
                    <a:gd name="T29" fmla="*/ 59 h 72"/>
                    <a:gd name="T30" fmla="*/ 4 w 143"/>
                    <a:gd name="T31" fmla="*/ 59 h 72"/>
                    <a:gd name="T32" fmla="*/ 1 w 143"/>
                    <a:gd name="T33" fmla="*/ 59 h 72"/>
                    <a:gd name="T34" fmla="*/ 0 w 143"/>
                    <a:gd name="T35" fmla="*/ 61 h 72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3"/>
                    <a:gd name="T55" fmla="*/ 0 h 72"/>
                    <a:gd name="T56" fmla="*/ 143 w 143"/>
                    <a:gd name="T57" fmla="*/ 72 h 72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3" h="7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0" y="7"/>
                      </a:lnTo>
                      <a:lnTo>
                        <a:pt x="133" y="57"/>
                      </a:lnTo>
                      <a:lnTo>
                        <a:pt x="137" y="61"/>
                      </a:lnTo>
                      <a:lnTo>
                        <a:pt x="140" y="61"/>
                      </a:lnTo>
                      <a:lnTo>
                        <a:pt x="141" y="65"/>
                      </a:lnTo>
                      <a:lnTo>
                        <a:pt x="141" y="66"/>
                      </a:lnTo>
                      <a:lnTo>
                        <a:pt x="142" y="71"/>
                      </a:lnTo>
                      <a:lnTo>
                        <a:pt x="137" y="71"/>
                      </a:lnTo>
                      <a:lnTo>
                        <a:pt x="12" y="59"/>
                      </a:lnTo>
                      <a:lnTo>
                        <a:pt x="7" y="59"/>
                      </a:lnTo>
                      <a:lnTo>
                        <a:pt x="6" y="59"/>
                      </a:lnTo>
                      <a:lnTo>
                        <a:pt x="4" y="59"/>
                      </a:lnTo>
                      <a:lnTo>
                        <a:pt x="1" y="59"/>
                      </a:lnTo>
                      <a:lnTo>
                        <a:pt x="0" y="61"/>
                      </a:lnTo>
                    </a:path>
                  </a:pathLst>
                </a:custGeom>
                <a:noFill/>
                <a:ln w="25400" cap="rnd">
                  <a:solidFill>
                    <a:srgbClr val="FF99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" name="Freeform 12"/>
                <p:cNvSpPr>
                  <a:spLocks/>
                </p:cNvSpPr>
                <p:nvPr/>
              </p:nvSpPr>
              <p:spPr bwMode="auto">
                <a:xfrm>
                  <a:off x="1326" y="1131"/>
                  <a:ext cx="144" cy="76"/>
                </a:xfrm>
                <a:custGeom>
                  <a:avLst/>
                  <a:gdLst>
                    <a:gd name="T0" fmla="*/ 0 w 144"/>
                    <a:gd name="T1" fmla="*/ 0 h 76"/>
                    <a:gd name="T2" fmla="*/ 0 w 144"/>
                    <a:gd name="T3" fmla="*/ 3 h 76"/>
                    <a:gd name="T4" fmla="*/ 2 w 144"/>
                    <a:gd name="T5" fmla="*/ 7 h 76"/>
                    <a:gd name="T6" fmla="*/ 7 w 144"/>
                    <a:gd name="T7" fmla="*/ 9 h 76"/>
                    <a:gd name="T8" fmla="*/ 10 w 144"/>
                    <a:gd name="T9" fmla="*/ 11 h 76"/>
                    <a:gd name="T10" fmla="*/ 133 w 144"/>
                    <a:gd name="T11" fmla="*/ 59 h 76"/>
                    <a:gd name="T12" fmla="*/ 136 w 144"/>
                    <a:gd name="T13" fmla="*/ 63 h 76"/>
                    <a:gd name="T14" fmla="*/ 139 w 144"/>
                    <a:gd name="T15" fmla="*/ 65 h 76"/>
                    <a:gd name="T16" fmla="*/ 143 w 144"/>
                    <a:gd name="T17" fmla="*/ 67 h 76"/>
                    <a:gd name="T18" fmla="*/ 143 w 144"/>
                    <a:gd name="T19" fmla="*/ 71 h 76"/>
                    <a:gd name="T20" fmla="*/ 141 w 144"/>
                    <a:gd name="T21" fmla="*/ 74 h 76"/>
                    <a:gd name="T22" fmla="*/ 138 w 144"/>
                    <a:gd name="T23" fmla="*/ 75 h 76"/>
                    <a:gd name="T24" fmla="*/ 9 w 144"/>
                    <a:gd name="T25" fmla="*/ 63 h 76"/>
                    <a:gd name="T26" fmla="*/ 6 w 144"/>
                    <a:gd name="T27" fmla="*/ 62 h 76"/>
                    <a:gd name="T28" fmla="*/ 6 w 144"/>
                    <a:gd name="T29" fmla="*/ 63 h 76"/>
                    <a:gd name="T30" fmla="*/ 3 w 144"/>
                    <a:gd name="T31" fmla="*/ 62 h 76"/>
                    <a:gd name="T32" fmla="*/ 0 w 144"/>
                    <a:gd name="T33" fmla="*/ 64 h 76"/>
                    <a:gd name="T34" fmla="*/ 0 w 144"/>
                    <a:gd name="T35" fmla="*/ 66 h 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4"/>
                    <a:gd name="T55" fmla="*/ 0 h 76"/>
                    <a:gd name="T56" fmla="*/ 144 w 144"/>
                    <a:gd name="T57" fmla="*/ 76 h 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4" h="76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2" y="7"/>
                      </a:lnTo>
                      <a:lnTo>
                        <a:pt x="7" y="9"/>
                      </a:lnTo>
                      <a:lnTo>
                        <a:pt x="10" y="11"/>
                      </a:lnTo>
                      <a:lnTo>
                        <a:pt x="133" y="59"/>
                      </a:lnTo>
                      <a:lnTo>
                        <a:pt x="136" y="63"/>
                      </a:lnTo>
                      <a:lnTo>
                        <a:pt x="139" y="65"/>
                      </a:lnTo>
                      <a:lnTo>
                        <a:pt x="143" y="67"/>
                      </a:lnTo>
                      <a:lnTo>
                        <a:pt x="143" y="71"/>
                      </a:lnTo>
                      <a:lnTo>
                        <a:pt x="141" y="74"/>
                      </a:lnTo>
                      <a:lnTo>
                        <a:pt x="138" y="75"/>
                      </a:lnTo>
                      <a:lnTo>
                        <a:pt x="9" y="63"/>
                      </a:lnTo>
                      <a:lnTo>
                        <a:pt x="6" y="62"/>
                      </a:lnTo>
                      <a:lnTo>
                        <a:pt x="6" y="63"/>
                      </a:lnTo>
                      <a:lnTo>
                        <a:pt x="3" y="62"/>
                      </a:lnTo>
                      <a:lnTo>
                        <a:pt x="0" y="64"/>
                      </a:lnTo>
                      <a:lnTo>
                        <a:pt x="0" y="66"/>
                      </a:lnTo>
                    </a:path>
                  </a:pathLst>
                </a:custGeom>
                <a:noFill/>
                <a:ln w="25400" cap="rnd">
                  <a:solidFill>
                    <a:srgbClr val="FF99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" name="Freeform 13"/>
                <p:cNvSpPr>
                  <a:spLocks/>
                </p:cNvSpPr>
                <p:nvPr/>
              </p:nvSpPr>
              <p:spPr bwMode="auto">
                <a:xfrm>
                  <a:off x="1325" y="1202"/>
                  <a:ext cx="144" cy="70"/>
                </a:xfrm>
                <a:custGeom>
                  <a:avLst/>
                  <a:gdLst>
                    <a:gd name="T0" fmla="*/ 0 w 144"/>
                    <a:gd name="T1" fmla="*/ 0 h 70"/>
                    <a:gd name="T2" fmla="*/ 0 w 144"/>
                    <a:gd name="T3" fmla="*/ 0 h 70"/>
                    <a:gd name="T4" fmla="*/ 4 w 144"/>
                    <a:gd name="T5" fmla="*/ 4 h 70"/>
                    <a:gd name="T6" fmla="*/ 6 w 144"/>
                    <a:gd name="T7" fmla="*/ 6 h 70"/>
                    <a:gd name="T8" fmla="*/ 11 w 144"/>
                    <a:gd name="T9" fmla="*/ 7 h 70"/>
                    <a:gd name="T10" fmla="*/ 131 w 144"/>
                    <a:gd name="T11" fmla="*/ 54 h 70"/>
                    <a:gd name="T12" fmla="*/ 136 w 144"/>
                    <a:gd name="T13" fmla="*/ 58 h 70"/>
                    <a:gd name="T14" fmla="*/ 139 w 144"/>
                    <a:gd name="T15" fmla="*/ 59 h 70"/>
                    <a:gd name="T16" fmla="*/ 143 w 144"/>
                    <a:gd name="T17" fmla="*/ 63 h 70"/>
                    <a:gd name="T18" fmla="*/ 143 w 144"/>
                    <a:gd name="T19" fmla="*/ 66 h 70"/>
                    <a:gd name="T20" fmla="*/ 140 w 144"/>
                    <a:gd name="T21" fmla="*/ 69 h 70"/>
                    <a:gd name="T22" fmla="*/ 138 w 144"/>
                    <a:gd name="T23" fmla="*/ 69 h 70"/>
                    <a:gd name="T24" fmla="*/ 11 w 144"/>
                    <a:gd name="T25" fmla="*/ 57 h 70"/>
                    <a:gd name="T26" fmla="*/ 7 w 144"/>
                    <a:gd name="T27" fmla="*/ 58 h 70"/>
                    <a:gd name="T28" fmla="*/ 4 w 144"/>
                    <a:gd name="T29" fmla="*/ 57 h 70"/>
                    <a:gd name="T30" fmla="*/ 1 w 144"/>
                    <a:gd name="T31" fmla="*/ 57 h 70"/>
                    <a:gd name="T32" fmla="*/ 1 w 144"/>
                    <a:gd name="T33" fmla="*/ 59 h 70"/>
                    <a:gd name="T34" fmla="*/ 0 w 144"/>
                    <a:gd name="T35" fmla="*/ 62 h 7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4"/>
                    <a:gd name="T55" fmla="*/ 0 h 70"/>
                    <a:gd name="T56" fmla="*/ 144 w 144"/>
                    <a:gd name="T57" fmla="*/ 70 h 7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4" h="7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1" y="7"/>
                      </a:lnTo>
                      <a:lnTo>
                        <a:pt x="131" y="54"/>
                      </a:lnTo>
                      <a:lnTo>
                        <a:pt x="136" y="58"/>
                      </a:lnTo>
                      <a:lnTo>
                        <a:pt x="139" y="59"/>
                      </a:lnTo>
                      <a:lnTo>
                        <a:pt x="143" y="63"/>
                      </a:lnTo>
                      <a:lnTo>
                        <a:pt x="143" y="66"/>
                      </a:lnTo>
                      <a:lnTo>
                        <a:pt x="140" y="69"/>
                      </a:lnTo>
                      <a:lnTo>
                        <a:pt x="138" y="69"/>
                      </a:lnTo>
                      <a:lnTo>
                        <a:pt x="11" y="57"/>
                      </a:lnTo>
                      <a:lnTo>
                        <a:pt x="7" y="58"/>
                      </a:lnTo>
                      <a:lnTo>
                        <a:pt x="4" y="57"/>
                      </a:lnTo>
                      <a:lnTo>
                        <a:pt x="1" y="57"/>
                      </a:lnTo>
                      <a:lnTo>
                        <a:pt x="1" y="59"/>
                      </a:lnTo>
                      <a:lnTo>
                        <a:pt x="0" y="62"/>
                      </a:lnTo>
                    </a:path>
                  </a:pathLst>
                </a:custGeom>
                <a:noFill/>
                <a:ln w="25400" cap="rnd">
                  <a:solidFill>
                    <a:srgbClr val="FF99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" name="Freeform 14"/>
                <p:cNvSpPr>
                  <a:spLocks/>
                </p:cNvSpPr>
                <p:nvPr/>
              </p:nvSpPr>
              <p:spPr bwMode="auto">
                <a:xfrm>
                  <a:off x="1327" y="1260"/>
                  <a:ext cx="142" cy="76"/>
                </a:xfrm>
                <a:custGeom>
                  <a:avLst/>
                  <a:gdLst>
                    <a:gd name="T0" fmla="*/ 0 w 142"/>
                    <a:gd name="T1" fmla="*/ 0 h 76"/>
                    <a:gd name="T2" fmla="*/ 0 w 142"/>
                    <a:gd name="T3" fmla="*/ 4 h 76"/>
                    <a:gd name="T4" fmla="*/ 3 w 142"/>
                    <a:gd name="T5" fmla="*/ 7 h 76"/>
                    <a:gd name="T6" fmla="*/ 6 w 142"/>
                    <a:gd name="T7" fmla="*/ 8 h 76"/>
                    <a:gd name="T8" fmla="*/ 11 w 142"/>
                    <a:gd name="T9" fmla="*/ 11 h 76"/>
                    <a:gd name="T10" fmla="*/ 132 w 142"/>
                    <a:gd name="T11" fmla="*/ 61 h 76"/>
                    <a:gd name="T12" fmla="*/ 137 w 142"/>
                    <a:gd name="T13" fmla="*/ 64 h 76"/>
                    <a:gd name="T14" fmla="*/ 137 w 142"/>
                    <a:gd name="T15" fmla="*/ 65 h 76"/>
                    <a:gd name="T16" fmla="*/ 140 w 142"/>
                    <a:gd name="T17" fmla="*/ 68 h 76"/>
                    <a:gd name="T18" fmla="*/ 141 w 142"/>
                    <a:gd name="T19" fmla="*/ 71 h 76"/>
                    <a:gd name="T20" fmla="*/ 139 w 142"/>
                    <a:gd name="T21" fmla="*/ 74 h 76"/>
                    <a:gd name="T22" fmla="*/ 136 w 142"/>
                    <a:gd name="T23" fmla="*/ 75 h 76"/>
                    <a:gd name="T24" fmla="*/ 11 w 142"/>
                    <a:gd name="T25" fmla="*/ 62 h 76"/>
                    <a:gd name="T26" fmla="*/ 8 w 142"/>
                    <a:gd name="T27" fmla="*/ 62 h 76"/>
                    <a:gd name="T28" fmla="*/ 6 w 142"/>
                    <a:gd name="T29" fmla="*/ 62 h 76"/>
                    <a:gd name="T30" fmla="*/ 4 w 142"/>
                    <a:gd name="T31" fmla="*/ 62 h 76"/>
                    <a:gd name="T32" fmla="*/ 2 w 142"/>
                    <a:gd name="T33" fmla="*/ 63 h 76"/>
                    <a:gd name="T34" fmla="*/ 2 w 142"/>
                    <a:gd name="T35" fmla="*/ 66 h 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2"/>
                    <a:gd name="T55" fmla="*/ 0 h 76"/>
                    <a:gd name="T56" fmla="*/ 142 w 142"/>
                    <a:gd name="T57" fmla="*/ 76 h 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2" h="76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1" y="11"/>
                      </a:lnTo>
                      <a:lnTo>
                        <a:pt x="132" y="61"/>
                      </a:lnTo>
                      <a:lnTo>
                        <a:pt x="137" y="64"/>
                      </a:lnTo>
                      <a:lnTo>
                        <a:pt x="137" y="65"/>
                      </a:lnTo>
                      <a:lnTo>
                        <a:pt x="140" y="68"/>
                      </a:lnTo>
                      <a:lnTo>
                        <a:pt x="141" y="71"/>
                      </a:lnTo>
                      <a:lnTo>
                        <a:pt x="139" y="74"/>
                      </a:lnTo>
                      <a:lnTo>
                        <a:pt x="136" y="75"/>
                      </a:lnTo>
                      <a:lnTo>
                        <a:pt x="11" y="62"/>
                      </a:lnTo>
                      <a:lnTo>
                        <a:pt x="8" y="62"/>
                      </a:lnTo>
                      <a:lnTo>
                        <a:pt x="6" y="62"/>
                      </a:lnTo>
                      <a:lnTo>
                        <a:pt x="4" y="62"/>
                      </a:lnTo>
                      <a:lnTo>
                        <a:pt x="2" y="63"/>
                      </a:lnTo>
                      <a:lnTo>
                        <a:pt x="2" y="66"/>
                      </a:lnTo>
                    </a:path>
                  </a:pathLst>
                </a:custGeom>
                <a:noFill/>
                <a:ln w="25400" cap="rnd">
                  <a:solidFill>
                    <a:srgbClr val="FF99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" name="Freeform 15"/>
                <p:cNvSpPr>
                  <a:spLocks/>
                </p:cNvSpPr>
                <p:nvPr/>
              </p:nvSpPr>
              <p:spPr bwMode="auto">
                <a:xfrm>
                  <a:off x="1326" y="1328"/>
                  <a:ext cx="142" cy="74"/>
                </a:xfrm>
                <a:custGeom>
                  <a:avLst/>
                  <a:gdLst>
                    <a:gd name="T0" fmla="*/ 0 w 142"/>
                    <a:gd name="T1" fmla="*/ 0 h 74"/>
                    <a:gd name="T2" fmla="*/ 2 w 142"/>
                    <a:gd name="T3" fmla="*/ 2 h 74"/>
                    <a:gd name="T4" fmla="*/ 4 w 142"/>
                    <a:gd name="T5" fmla="*/ 4 h 74"/>
                    <a:gd name="T6" fmla="*/ 4 w 142"/>
                    <a:gd name="T7" fmla="*/ 5 h 74"/>
                    <a:gd name="T8" fmla="*/ 10 w 142"/>
                    <a:gd name="T9" fmla="*/ 8 h 74"/>
                    <a:gd name="T10" fmla="*/ 129 w 142"/>
                    <a:gd name="T11" fmla="*/ 57 h 74"/>
                    <a:gd name="T12" fmla="*/ 136 w 142"/>
                    <a:gd name="T13" fmla="*/ 59 h 74"/>
                    <a:gd name="T14" fmla="*/ 138 w 142"/>
                    <a:gd name="T15" fmla="*/ 62 h 74"/>
                    <a:gd name="T16" fmla="*/ 139 w 142"/>
                    <a:gd name="T17" fmla="*/ 66 h 74"/>
                    <a:gd name="T18" fmla="*/ 141 w 142"/>
                    <a:gd name="T19" fmla="*/ 68 h 74"/>
                    <a:gd name="T20" fmla="*/ 140 w 142"/>
                    <a:gd name="T21" fmla="*/ 70 h 74"/>
                    <a:gd name="T22" fmla="*/ 136 w 142"/>
                    <a:gd name="T23" fmla="*/ 73 h 74"/>
                    <a:gd name="T24" fmla="*/ 12 w 142"/>
                    <a:gd name="T25" fmla="*/ 59 h 74"/>
                    <a:gd name="T26" fmla="*/ 8 w 142"/>
                    <a:gd name="T27" fmla="*/ 59 h 74"/>
                    <a:gd name="T28" fmla="*/ 4 w 142"/>
                    <a:gd name="T29" fmla="*/ 59 h 74"/>
                    <a:gd name="T30" fmla="*/ 3 w 142"/>
                    <a:gd name="T31" fmla="*/ 59 h 74"/>
                    <a:gd name="T32" fmla="*/ 3 w 142"/>
                    <a:gd name="T33" fmla="*/ 61 h 74"/>
                    <a:gd name="T34" fmla="*/ 2 w 142"/>
                    <a:gd name="T35" fmla="*/ 64 h 7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2"/>
                    <a:gd name="T55" fmla="*/ 0 h 74"/>
                    <a:gd name="T56" fmla="*/ 142 w 142"/>
                    <a:gd name="T57" fmla="*/ 74 h 74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2" h="74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10" y="8"/>
                      </a:lnTo>
                      <a:lnTo>
                        <a:pt x="129" y="57"/>
                      </a:lnTo>
                      <a:lnTo>
                        <a:pt x="136" y="59"/>
                      </a:lnTo>
                      <a:lnTo>
                        <a:pt x="138" y="62"/>
                      </a:lnTo>
                      <a:lnTo>
                        <a:pt x="139" y="66"/>
                      </a:lnTo>
                      <a:lnTo>
                        <a:pt x="141" y="68"/>
                      </a:lnTo>
                      <a:lnTo>
                        <a:pt x="140" y="70"/>
                      </a:lnTo>
                      <a:lnTo>
                        <a:pt x="136" y="73"/>
                      </a:lnTo>
                      <a:lnTo>
                        <a:pt x="12" y="59"/>
                      </a:lnTo>
                      <a:lnTo>
                        <a:pt x="8" y="59"/>
                      </a:lnTo>
                      <a:lnTo>
                        <a:pt x="4" y="59"/>
                      </a:lnTo>
                      <a:lnTo>
                        <a:pt x="3" y="59"/>
                      </a:lnTo>
                      <a:lnTo>
                        <a:pt x="3" y="61"/>
                      </a:lnTo>
                      <a:lnTo>
                        <a:pt x="2" y="64"/>
                      </a:lnTo>
                    </a:path>
                  </a:pathLst>
                </a:custGeom>
                <a:noFill/>
                <a:ln w="25400" cap="rnd">
                  <a:solidFill>
                    <a:srgbClr val="FF99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" name="Freeform 16"/>
                <p:cNvSpPr>
                  <a:spLocks/>
                </p:cNvSpPr>
                <p:nvPr/>
              </p:nvSpPr>
              <p:spPr bwMode="auto">
                <a:xfrm>
                  <a:off x="1326" y="1391"/>
                  <a:ext cx="142" cy="73"/>
                </a:xfrm>
                <a:custGeom>
                  <a:avLst/>
                  <a:gdLst>
                    <a:gd name="T0" fmla="*/ 0 w 142"/>
                    <a:gd name="T1" fmla="*/ 0 h 73"/>
                    <a:gd name="T2" fmla="*/ 0 w 142"/>
                    <a:gd name="T3" fmla="*/ 3 h 73"/>
                    <a:gd name="T4" fmla="*/ 1 w 142"/>
                    <a:gd name="T5" fmla="*/ 7 h 73"/>
                    <a:gd name="T6" fmla="*/ 5 w 142"/>
                    <a:gd name="T7" fmla="*/ 9 h 73"/>
                    <a:gd name="T8" fmla="*/ 11 w 142"/>
                    <a:gd name="T9" fmla="*/ 10 h 73"/>
                    <a:gd name="T10" fmla="*/ 129 w 142"/>
                    <a:gd name="T11" fmla="*/ 59 h 73"/>
                    <a:gd name="T12" fmla="*/ 137 w 142"/>
                    <a:gd name="T13" fmla="*/ 61 h 73"/>
                    <a:gd name="T14" fmla="*/ 138 w 142"/>
                    <a:gd name="T15" fmla="*/ 63 h 73"/>
                    <a:gd name="T16" fmla="*/ 141 w 142"/>
                    <a:gd name="T17" fmla="*/ 67 h 73"/>
                    <a:gd name="T18" fmla="*/ 141 w 142"/>
                    <a:gd name="T19" fmla="*/ 69 h 73"/>
                    <a:gd name="T20" fmla="*/ 140 w 142"/>
                    <a:gd name="T21" fmla="*/ 72 h 73"/>
                    <a:gd name="T22" fmla="*/ 135 w 142"/>
                    <a:gd name="T23" fmla="*/ 72 h 73"/>
                    <a:gd name="T24" fmla="*/ 73 w 142"/>
                    <a:gd name="T25" fmla="*/ 65 h 7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42"/>
                    <a:gd name="T40" fmla="*/ 0 h 73"/>
                    <a:gd name="T41" fmla="*/ 142 w 142"/>
                    <a:gd name="T42" fmla="*/ 73 h 7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42" h="7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1" y="7"/>
                      </a:lnTo>
                      <a:lnTo>
                        <a:pt x="5" y="9"/>
                      </a:lnTo>
                      <a:lnTo>
                        <a:pt x="11" y="10"/>
                      </a:lnTo>
                      <a:lnTo>
                        <a:pt x="129" y="59"/>
                      </a:lnTo>
                      <a:lnTo>
                        <a:pt x="137" y="61"/>
                      </a:lnTo>
                      <a:lnTo>
                        <a:pt x="138" y="63"/>
                      </a:lnTo>
                      <a:lnTo>
                        <a:pt x="141" y="67"/>
                      </a:lnTo>
                      <a:lnTo>
                        <a:pt x="141" y="69"/>
                      </a:lnTo>
                      <a:lnTo>
                        <a:pt x="140" y="72"/>
                      </a:lnTo>
                      <a:lnTo>
                        <a:pt x="135" y="72"/>
                      </a:lnTo>
                      <a:lnTo>
                        <a:pt x="73" y="65"/>
                      </a:lnTo>
                    </a:path>
                  </a:pathLst>
                </a:custGeom>
                <a:noFill/>
                <a:ln w="25400" cap="rnd">
                  <a:solidFill>
                    <a:srgbClr val="FF99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2" name="Group 17"/>
              <p:cNvGrpSpPr>
                <a:grpSpLocks/>
              </p:cNvGrpSpPr>
              <p:nvPr/>
            </p:nvGrpSpPr>
            <p:grpSpPr bwMode="auto">
              <a:xfrm rot="1968480" flipH="1">
                <a:off x="1822" y="959"/>
                <a:ext cx="204" cy="647"/>
                <a:chOff x="1324" y="1002"/>
                <a:chExt cx="146" cy="462"/>
              </a:xfrm>
            </p:grpSpPr>
            <p:sp>
              <p:nvSpPr>
                <p:cNvPr id="29" name="Freeform 18"/>
                <p:cNvSpPr>
                  <a:spLocks/>
                </p:cNvSpPr>
                <p:nvPr/>
              </p:nvSpPr>
              <p:spPr bwMode="auto">
                <a:xfrm>
                  <a:off x="1326" y="1002"/>
                  <a:ext cx="143" cy="75"/>
                </a:xfrm>
                <a:custGeom>
                  <a:avLst/>
                  <a:gdLst>
                    <a:gd name="T0" fmla="*/ 0 w 143"/>
                    <a:gd name="T1" fmla="*/ 0 h 75"/>
                    <a:gd name="T2" fmla="*/ 0 w 143"/>
                    <a:gd name="T3" fmla="*/ 4 h 75"/>
                    <a:gd name="T4" fmla="*/ 4 w 143"/>
                    <a:gd name="T5" fmla="*/ 7 h 75"/>
                    <a:gd name="T6" fmla="*/ 8 w 143"/>
                    <a:gd name="T7" fmla="*/ 9 h 75"/>
                    <a:gd name="T8" fmla="*/ 12 w 143"/>
                    <a:gd name="T9" fmla="*/ 11 h 75"/>
                    <a:gd name="T10" fmla="*/ 129 w 143"/>
                    <a:gd name="T11" fmla="*/ 58 h 75"/>
                    <a:gd name="T12" fmla="*/ 135 w 143"/>
                    <a:gd name="T13" fmla="*/ 60 h 75"/>
                    <a:gd name="T14" fmla="*/ 139 w 143"/>
                    <a:gd name="T15" fmla="*/ 63 h 75"/>
                    <a:gd name="T16" fmla="*/ 142 w 143"/>
                    <a:gd name="T17" fmla="*/ 65 h 75"/>
                    <a:gd name="T18" fmla="*/ 141 w 143"/>
                    <a:gd name="T19" fmla="*/ 69 h 75"/>
                    <a:gd name="T20" fmla="*/ 141 w 143"/>
                    <a:gd name="T21" fmla="*/ 71 h 75"/>
                    <a:gd name="T22" fmla="*/ 138 w 143"/>
                    <a:gd name="T23" fmla="*/ 74 h 75"/>
                    <a:gd name="T24" fmla="*/ 11 w 143"/>
                    <a:gd name="T25" fmla="*/ 60 h 75"/>
                    <a:gd name="T26" fmla="*/ 10 w 143"/>
                    <a:gd name="T27" fmla="*/ 61 h 75"/>
                    <a:gd name="T28" fmla="*/ 4 w 143"/>
                    <a:gd name="T29" fmla="*/ 59 h 75"/>
                    <a:gd name="T30" fmla="*/ 4 w 143"/>
                    <a:gd name="T31" fmla="*/ 60 h 75"/>
                    <a:gd name="T32" fmla="*/ 2 w 143"/>
                    <a:gd name="T33" fmla="*/ 62 h 75"/>
                    <a:gd name="T34" fmla="*/ 0 w 143"/>
                    <a:gd name="T35" fmla="*/ 65 h 7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3"/>
                    <a:gd name="T55" fmla="*/ 0 h 75"/>
                    <a:gd name="T56" fmla="*/ 143 w 143"/>
                    <a:gd name="T57" fmla="*/ 75 h 75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3" h="75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4" y="7"/>
                      </a:lnTo>
                      <a:lnTo>
                        <a:pt x="8" y="9"/>
                      </a:lnTo>
                      <a:lnTo>
                        <a:pt x="12" y="11"/>
                      </a:lnTo>
                      <a:lnTo>
                        <a:pt x="129" y="58"/>
                      </a:lnTo>
                      <a:lnTo>
                        <a:pt x="135" y="60"/>
                      </a:lnTo>
                      <a:lnTo>
                        <a:pt x="139" y="63"/>
                      </a:lnTo>
                      <a:lnTo>
                        <a:pt x="142" y="65"/>
                      </a:lnTo>
                      <a:lnTo>
                        <a:pt x="141" y="69"/>
                      </a:lnTo>
                      <a:lnTo>
                        <a:pt x="141" y="71"/>
                      </a:lnTo>
                      <a:lnTo>
                        <a:pt x="138" y="74"/>
                      </a:lnTo>
                      <a:lnTo>
                        <a:pt x="11" y="60"/>
                      </a:lnTo>
                      <a:lnTo>
                        <a:pt x="10" y="61"/>
                      </a:lnTo>
                      <a:lnTo>
                        <a:pt x="4" y="59"/>
                      </a:lnTo>
                      <a:lnTo>
                        <a:pt x="4" y="60"/>
                      </a:lnTo>
                      <a:lnTo>
                        <a:pt x="2" y="62"/>
                      </a:lnTo>
                      <a:lnTo>
                        <a:pt x="0" y="65"/>
                      </a:lnTo>
                    </a:path>
                  </a:pathLst>
                </a:custGeom>
                <a:noFill/>
                <a:ln w="25400" cap="rnd">
                  <a:solidFill>
                    <a:srgbClr val="FF99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" name="Freeform 19"/>
                <p:cNvSpPr>
                  <a:spLocks/>
                </p:cNvSpPr>
                <p:nvPr/>
              </p:nvSpPr>
              <p:spPr bwMode="auto">
                <a:xfrm>
                  <a:off x="1324" y="1069"/>
                  <a:ext cx="143" cy="72"/>
                </a:xfrm>
                <a:custGeom>
                  <a:avLst/>
                  <a:gdLst>
                    <a:gd name="T0" fmla="*/ 0 w 143"/>
                    <a:gd name="T1" fmla="*/ 0 h 72"/>
                    <a:gd name="T2" fmla="*/ 1 w 143"/>
                    <a:gd name="T3" fmla="*/ 2 h 72"/>
                    <a:gd name="T4" fmla="*/ 4 w 143"/>
                    <a:gd name="T5" fmla="*/ 4 h 72"/>
                    <a:gd name="T6" fmla="*/ 6 w 143"/>
                    <a:gd name="T7" fmla="*/ 6 h 72"/>
                    <a:gd name="T8" fmla="*/ 10 w 143"/>
                    <a:gd name="T9" fmla="*/ 7 h 72"/>
                    <a:gd name="T10" fmla="*/ 133 w 143"/>
                    <a:gd name="T11" fmla="*/ 57 h 72"/>
                    <a:gd name="T12" fmla="*/ 137 w 143"/>
                    <a:gd name="T13" fmla="*/ 61 h 72"/>
                    <a:gd name="T14" fmla="*/ 140 w 143"/>
                    <a:gd name="T15" fmla="*/ 61 h 72"/>
                    <a:gd name="T16" fmla="*/ 141 w 143"/>
                    <a:gd name="T17" fmla="*/ 65 h 72"/>
                    <a:gd name="T18" fmla="*/ 141 w 143"/>
                    <a:gd name="T19" fmla="*/ 66 h 72"/>
                    <a:gd name="T20" fmla="*/ 142 w 143"/>
                    <a:gd name="T21" fmla="*/ 71 h 72"/>
                    <a:gd name="T22" fmla="*/ 137 w 143"/>
                    <a:gd name="T23" fmla="*/ 71 h 72"/>
                    <a:gd name="T24" fmla="*/ 12 w 143"/>
                    <a:gd name="T25" fmla="*/ 59 h 72"/>
                    <a:gd name="T26" fmla="*/ 7 w 143"/>
                    <a:gd name="T27" fmla="*/ 59 h 72"/>
                    <a:gd name="T28" fmla="*/ 6 w 143"/>
                    <a:gd name="T29" fmla="*/ 59 h 72"/>
                    <a:gd name="T30" fmla="*/ 4 w 143"/>
                    <a:gd name="T31" fmla="*/ 59 h 72"/>
                    <a:gd name="T32" fmla="*/ 1 w 143"/>
                    <a:gd name="T33" fmla="*/ 59 h 72"/>
                    <a:gd name="T34" fmla="*/ 0 w 143"/>
                    <a:gd name="T35" fmla="*/ 61 h 72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3"/>
                    <a:gd name="T55" fmla="*/ 0 h 72"/>
                    <a:gd name="T56" fmla="*/ 143 w 143"/>
                    <a:gd name="T57" fmla="*/ 72 h 72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3" h="7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0" y="7"/>
                      </a:lnTo>
                      <a:lnTo>
                        <a:pt x="133" y="57"/>
                      </a:lnTo>
                      <a:lnTo>
                        <a:pt x="137" y="61"/>
                      </a:lnTo>
                      <a:lnTo>
                        <a:pt x="140" y="61"/>
                      </a:lnTo>
                      <a:lnTo>
                        <a:pt x="141" y="65"/>
                      </a:lnTo>
                      <a:lnTo>
                        <a:pt x="141" y="66"/>
                      </a:lnTo>
                      <a:lnTo>
                        <a:pt x="142" y="71"/>
                      </a:lnTo>
                      <a:lnTo>
                        <a:pt x="137" y="71"/>
                      </a:lnTo>
                      <a:lnTo>
                        <a:pt x="12" y="59"/>
                      </a:lnTo>
                      <a:lnTo>
                        <a:pt x="7" y="59"/>
                      </a:lnTo>
                      <a:lnTo>
                        <a:pt x="6" y="59"/>
                      </a:lnTo>
                      <a:lnTo>
                        <a:pt x="4" y="59"/>
                      </a:lnTo>
                      <a:lnTo>
                        <a:pt x="1" y="59"/>
                      </a:lnTo>
                      <a:lnTo>
                        <a:pt x="0" y="61"/>
                      </a:lnTo>
                    </a:path>
                  </a:pathLst>
                </a:custGeom>
                <a:noFill/>
                <a:ln w="25400" cap="rnd">
                  <a:solidFill>
                    <a:srgbClr val="FF99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" name="Freeform 20"/>
                <p:cNvSpPr>
                  <a:spLocks/>
                </p:cNvSpPr>
                <p:nvPr/>
              </p:nvSpPr>
              <p:spPr bwMode="auto">
                <a:xfrm>
                  <a:off x="1326" y="1131"/>
                  <a:ext cx="144" cy="76"/>
                </a:xfrm>
                <a:custGeom>
                  <a:avLst/>
                  <a:gdLst>
                    <a:gd name="T0" fmla="*/ 0 w 144"/>
                    <a:gd name="T1" fmla="*/ 0 h 76"/>
                    <a:gd name="T2" fmla="*/ 0 w 144"/>
                    <a:gd name="T3" fmla="*/ 3 h 76"/>
                    <a:gd name="T4" fmla="*/ 2 w 144"/>
                    <a:gd name="T5" fmla="*/ 7 h 76"/>
                    <a:gd name="T6" fmla="*/ 7 w 144"/>
                    <a:gd name="T7" fmla="*/ 9 h 76"/>
                    <a:gd name="T8" fmla="*/ 10 w 144"/>
                    <a:gd name="T9" fmla="*/ 11 h 76"/>
                    <a:gd name="T10" fmla="*/ 133 w 144"/>
                    <a:gd name="T11" fmla="*/ 59 h 76"/>
                    <a:gd name="T12" fmla="*/ 136 w 144"/>
                    <a:gd name="T13" fmla="*/ 63 h 76"/>
                    <a:gd name="T14" fmla="*/ 139 w 144"/>
                    <a:gd name="T15" fmla="*/ 65 h 76"/>
                    <a:gd name="T16" fmla="*/ 143 w 144"/>
                    <a:gd name="T17" fmla="*/ 67 h 76"/>
                    <a:gd name="T18" fmla="*/ 143 w 144"/>
                    <a:gd name="T19" fmla="*/ 71 h 76"/>
                    <a:gd name="T20" fmla="*/ 141 w 144"/>
                    <a:gd name="T21" fmla="*/ 74 h 76"/>
                    <a:gd name="T22" fmla="*/ 138 w 144"/>
                    <a:gd name="T23" fmla="*/ 75 h 76"/>
                    <a:gd name="T24" fmla="*/ 9 w 144"/>
                    <a:gd name="T25" fmla="*/ 63 h 76"/>
                    <a:gd name="T26" fmla="*/ 6 w 144"/>
                    <a:gd name="T27" fmla="*/ 62 h 76"/>
                    <a:gd name="T28" fmla="*/ 6 w 144"/>
                    <a:gd name="T29" fmla="*/ 63 h 76"/>
                    <a:gd name="T30" fmla="*/ 3 w 144"/>
                    <a:gd name="T31" fmla="*/ 62 h 76"/>
                    <a:gd name="T32" fmla="*/ 0 w 144"/>
                    <a:gd name="T33" fmla="*/ 64 h 76"/>
                    <a:gd name="T34" fmla="*/ 0 w 144"/>
                    <a:gd name="T35" fmla="*/ 66 h 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4"/>
                    <a:gd name="T55" fmla="*/ 0 h 76"/>
                    <a:gd name="T56" fmla="*/ 144 w 144"/>
                    <a:gd name="T57" fmla="*/ 76 h 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4" h="76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2" y="7"/>
                      </a:lnTo>
                      <a:lnTo>
                        <a:pt x="7" y="9"/>
                      </a:lnTo>
                      <a:lnTo>
                        <a:pt x="10" y="11"/>
                      </a:lnTo>
                      <a:lnTo>
                        <a:pt x="133" y="59"/>
                      </a:lnTo>
                      <a:lnTo>
                        <a:pt x="136" y="63"/>
                      </a:lnTo>
                      <a:lnTo>
                        <a:pt x="139" y="65"/>
                      </a:lnTo>
                      <a:lnTo>
                        <a:pt x="143" y="67"/>
                      </a:lnTo>
                      <a:lnTo>
                        <a:pt x="143" y="71"/>
                      </a:lnTo>
                      <a:lnTo>
                        <a:pt x="141" y="74"/>
                      </a:lnTo>
                      <a:lnTo>
                        <a:pt x="138" y="75"/>
                      </a:lnTo>
                      <a:lnTo>
                        <a:pt x="9" y="63"/>
                      </a:lnTo>
                      <a:lnTo>
                        <a:pt x="6" y="62"/>
                      </a:lnTo>
                      <a:lnTo>
                        <a:pt x="6" y="63"/>
                      </a:lnTo>
                      <a:lnTo>
                        <a:pt x="3" y="62"/>
                      </a:lnTo>
                      <a:lnTo>
                        <a:pt x="0" y="64"/>
                      </a:lnTo>
                      <a:lnTo>
                        <a:pt x="0" y="66"/>
                      </a:lnTo>
                    </a:path>
                  </a:pathLst>
                </a:custGeom>
                <a:noFill/>
                <a:ln w="25400" cap="rnd">
                  <a:solidFill>
                    <a:srgbClr val="FF99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" name="Freeform 21"/>
                <p:cNvSpPr>
                  <a:spLocks/>
                </p:cNvSpPr>
                <p:nvPr/>
              </p:nvSpPr>
              <p:spPr bwMode="auto">
                <a:xfrm>
                  <a:off x="1325" y="1202"/>
                  <a:ext cx="144" cy="70"/>
                </a:xfrm>
                <a:custGeom>
                  <a:avLst/>
                  <a:gdLst>
                    <a:gd name="T0" fmla="*/ 0 w 144"/>
                    <a:gd name="T1" fmla="*/ 0 h 70"/>
                    <a:gd name="T2" fmla="*/ 0 w 144"/>
                    <a:gd name="T3" fmla="*/ 0 h 70"/>
                    <a:gd name="T4" fmla="*/ 4 w 144"/>
                    <a:gd name="T5" fmla="*/ 4 h 70"/>
                    <a:gd name="T6" fmla="*/ 6 w 144"/>
                    <a:gd name="T7" fmla="*/ 6 h 70"/>
                    <a:gd name="T8" fmla="*/ 11 w 144"/>
                    <a:gd name="T9" fmla="*/ 7 h 70"/>
                    <a:gd name="T10" fmla="*/ 131 w 144"/>
                    <a:gd name="T11" fmla="*/ 54 h 70"/>
                    <a:gd name="T12" fmla="*/ 136 w 144"/>
                    <a:gd name="T13" fmla="*/ 58 h 70"/>
                    <a:gd name="T14" fmla="*/ 139 w 144"/>
                    <a:gd name="T15" fmla="*/ 59 h 70"/>
                    <a:gd name="T16" fmla="*/ 143 w 144"/>
                    <a:gd name="T17" fmla="*/ 63 h 70"/>
                    <a:gd name="T18" fmla="*/ 143 w 144"/>
                    <a:gd name="T19" fmla="*/ 66 h 70"/>
                    <a:gd name="T20" fmla="*/ 140 w 144"/>
                    <a:gd name="T21" fmla="*/ 69 h 70"/>
                    <a:gd name="T22" fmla="*/ 138 w 144"/>
                    <a:gd name="T23" fmla="*/ 69 h 70"/>
                    <a:gd name="T24" fmla="*/ 11 w 144"/>
                    <a:gd name="T25" fmla="*/ 57 h 70"/>
                    <a:gd name="T26" fmla="*/ 7 w 144"/>
                    <a:gd name="T27" fmla="*/ 58 h 70"/>
                    <a:gd name="T28" fmla="*/ 4 w 144"/>
                    <a:gd name="T29" fmla="*/ 57 h 70"/>
                    <a:gd name="T30" fmla="*/ 1 w 144"/>
                    <a:gd name="T31" fmla="*/ 57 h 70"/>
                    <a:gd name="T32" fmla="*/ 1 w 144"/>
                    <a:gd name="T33" fmla="*/ 59 h 70"/>
                    <a:gd name="T34" fmla="*/ 0 w 144"/>
                    <a:gd name="T35" fmla="*/ 62 h 7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4"/>
                    <a:gd name="T55" fmla="*/ 0 h 70"/>
                    <a:gd name="T56" fmla="*/ 144 w 144"/>
                    <a:gd name="T57" fmla="*/ 70 h 7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4" h="7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1" y="7"/>
                      </a:lnTo>
                      <a:lnTo>
                        <a:pt x="131" y="54"/>
                      </a:lnTo>
                      <a:lnTo>
                        <a:pt x="136" y="58"/>
                      </a:lnTo>
                      <a:lnTo>
                        <a:pt x="139" y="59"/>
                      </a:lnTo>
                      <a:lnTo>
                        <a:pt x="143" y="63"/>
                      </a:lnTo>
                      <a:lnTo>
                        <a:pt x="143" y="66"/>
                      </a:lnTo>
                      <a:lnTo>
                        <a:pt x="140" y="69"/>
                      </a:lnTo>
                      <a:lnTo>
                        <a:pt x="138" y="69"/>
                      </a:lnTo>
                      <a:lnTo>
                        <a:pt x="11" y="57"/>
                      </a:lnTo>
                      <a:lnTo>
                        <a:pt x="7" y="58"/>
                      </a:lnTo>
                      <a:lnTo>
                        <a:pt x="4" y="57"/>
                      </a:lnTo>
                      <a:lnTo>
                        <a:pt x="1" y="57"/>
                      </a:lnTo>
                      <a:lnTo>
                        <a:pt x="1" y="59"/>
                      </a:lnTo>
                      <a:lnTo>
                        <a:pt x="0" y="62"/>
                      </a:lnTo>
                    </a:path>
                  </a:pathLst>
                </a:custGeom>
                <a:noFill/>
                <a:ln w="25400" cap="rnd">
                  <a:solidFill>
                    <a:srgbClr val="FF99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" name="Freeform 22"/>
                <p:cNvSpPr>
                  <a:spLocks/>
                </p:cNvSpPr>
                <p:nvPr/>
              </p:nvSpPr>
              <p:spPr bwMode="auto">
                <a:xfrm>
                  <a:off x="1327" y="1260"/>
                  <a:ext cx="142" cy="76"/>
                </a:xfrm>
                <a:custGeom>
                  <a:avLst/>
                  <a:gdLst>
                    <a:gd name="T0" fmla="*/ 0 w 142"/>
                    <a:gd name="T1" fmla="*/ 0 h 76"/>
                    <a:gd name="T2" fmla="*/ 0 w 142"/>
                    <a:gd name="T3" fmla="*/ 4 h 76"/>
                    <a:gd name="T4" fmla="*/ 3 w 142"/>
                    <a:gd name="T5" fmla="*/ 7 h 76"/>
                    <a:gd name="T6" fmla="*/ 6 w 142"/>
                    <a:gd name="T7" fmla="*/ 8 h 76"/>
                    <a:gd name="T8" fmla="*/ 11 w 142"/>
                    <a:gd name="T9" fmla="*/ 11 h 76"/>
                    <a:gd name="T10" fmla="*/ 132 w 142"/>
                    <a:gd name="T11" fmla="*/ 61 h 76"/>
                    <a:gd name="T12" fmla="*/ 137 w 142"/>
                    <a:gd name="T13" fmla="*/ 64 h 76"/>
                    <a:gd name="T14" fmla="*/ 137 w 142"/>
                    <a:gd name="T15" fmla="*/ 65 h 76"/>
                    <a:gd name="T16" fmla="*/ 140 w 142"/>
                    <a:gd name="T17" fmla="*/ 68 h 76"/>
                    <a:gd name="T18" fmla="*/ 141 w 142"/>
                    <a:gd name="T19" fmla="*/ 71 h 76"/>
                    <a:gd name="T20" fmla="*/ 139 w 142"/>
                    <a:gd name="T21" fmla="*/ 74 h 76"/>
                    <a:gd name="T22" fmla="*/ 136 w 142"/>
                    <a:gd name="T23" fmla="*/ 75 h 76"/>
                    <a:gd name="T24" fmla="*/ 11 w 142"/>
                    <a:gd name="T25" fmla="*/ 62 h 76"/>
                    <a:gd name="T26" fmla="*/ 8 w 142"/>
                    <a:gd name="T27" fmla="*/ 62 h 76"/>
                    <a:gd name="T28" fmla="*/ 6 w 142"/>
                    <a:gd name="T29" fmla="*/ 62 h 76"/>
                    <a:gd name="T30" fmla="*/ 4 w 142"/>
                    <a:gd name="T31" fmla="*/ 62 h 76"/>
                    <a:gd name="T32" fmla="*/ 2 w 142"/>
                    <a:gd name="T33" fmla="*/ 63 h 76"/>
                    <a:gd name="T34" fmla="*/ 2 w 142"/>
                    <a:gd name="T35" fmla="*/ 66 h 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2"/>
                    <a:gd name="T55" fmla="*/ 0 h 76"/>
                    <a:gd name="T56" fmla="*/ 142 w 142"/>
                    <a:gd name="T57" fmla="*/ 76 h 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2" h="76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1" y="11"/>
                      </a:lnTo>
                      <a:lnTo>
                        <a:pt x="132" y="61"/>
                      </a:lnTo>
                      <a:lnTo>
                        <a:pt x="137" y="64"/>
                      </a:lnTo>
                      <a:lnTo>
                        <a:pt x="137" y="65"/>
                      </a:lnTo>
                      <a:lnTo>
                        <a:pt x="140" y="68"/>
                      </a:lnTo>
                      <a:lnTo>
                        <a:pt x="141" y="71"/>
                      </a:lnTo>
                      <a:lnTo>
                        <a:pt x="139" y="74"/>
                      </a:lnTo>
                      <a:lnTo>
                        <a:pt x="136" y="75"/>
                      </a:lnTo>
                      <a:lnTo>
                        <a:pt x="11" y="62"/>
                      </a:lnTo>
                      <a:lnTo>
                        <a:pt x="8" y="62"/>
                      </a:lnTo>
                      <a:lnTo>
                        <a:pt x="6" y="62"/>
                      </a:lnTo>
                      <a:lnTo>
                        <a:pt x="4" y="62"/>
                      </a:lnTo>
                      <a:lnTo>
                        <a:pt x="2" y="63"/>
                      </a:lnTo>
                      <a:lnTo>
                        <a:pt x="2" y="66"/>
                      </a:lnTo>
                    </a:path>
                  </a:pathLst>
                </a:custGeom>
                <a:noFill/>
                <a:ln w="25400" cap="rnd">
                  <a:solidFill>
                    <a:srgbClr val="FF99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Freeform 23"/>
                <p:cNvSpPr>
                  <a:spLocks/>
                </p:cNvSpPr>
                <p:nvPr/>
              </p:nvSpPr>
              <p:spPr bwMode="auto">
                <a:xfrm>
                  <a:off x="1326" y="1328"/>
                  <a:ext cx="142" cy="74"/>
                </a:xfrm>
                <a:custGeom>
                  <a:avLst/>
                  <a:gdLst>
                    <a:gd name="T0" fmla="*/ 0 w 142"/>
                    <a:gd name="T1" fmla="*/ 0 h 74"/>
                    <a:gd name="T2" fmla="*/ 2 w 142"/>
                    <a:gd name="T3" fmla="*/ 2 h 74"/>
                    <a:gd name="T4" fmla="*/ 4 w 142"/>
                    <a:gd name="T5" fmla="*/ 4 h 74"/>
                    <a:gd name="T6" fmla="*/ 4 w 142"/>
                    <a:gd name="T7" fmla="*/ 5 h 74"/>
                    <a:gd name="T8" fmla="*/ 10 w 142"/>
                    <a:gd name="T9" fmla="*/ 8 h 74"/>
                    <a:gd name="T10" fmla="*/ 129 w 142"/>
                    <a:gd name="T11" fmla="*/ 57 h 74"/>
                    <a:gd name="T12" fmla="*/ 136 w 142"/>
                    <a:gd name="T13" fmla="*/ 59 h 74"/>
                    <a:gd name="T14" fmla="*/ 138 w 142"/>
                    <a:gd name="T15" fmla="*/ 62 h 74"/>
                    <a:gd name="T16" fmla="*/ 139 w 142"/>
                    <a:gd name="T17" fmla="*/ 66 h 74"/>
                    <a:gd name="T18" fmla="*/ 141 w 142"/>
                    <a:gd name="T19" fmla="*/ 68 h 74"/>
                    <a:gd name="T20" fmla="*/ 140 w 142"/>
                    <a:gd name="T21" fmla="*/ 70 h 74"/>
                    <a:gd name="T22" fmla="*/ 136 w 142"/>
                    <a:gd name="T23" fmla="*/ 73 h 74"/>
                    <a:gd name="T24" fmla="*/ 12 w 142"/>
                    <a:gd name="T25" fmla="*/ 59 h 74"/>
                    <a:gd name="T26" fmla="*/ 8 w 142"/>
                    <a:gd name="T27" fmla="*/ 59 h 74"/>
                    <a:gd name="T28" fmla="*/ 4 w 142"/>
                    <a:gd name="T29" fmla="*/ 59 h 74"/>
                    <a:gd name="T30" fmla="*/ 3 w 142"/>
                    <a:gd name="T31" fmla="*/ 59 h 74"/>
                    <a:gd name="T32" fmla="*/ 3 w 142"/>
                    <a:gd name="T33" fmla="*/ 61 h 74"/>
                    <a:gd name="T34" fmla="*/ 2 w 142"/>
                    <a:gd name="T35" fmla="*/ 64 h 7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2"/>
                    <a:gd name="T55" fmla="*/ 0 h 74"/>
                    <a:gd name="T56" fmla="*/ 142 w 142"/>
                    <a:gd name="T57" fmla="*/ 74 h 74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2" h="74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10" y="8"/>
                      </a:lnTo>
                      <a:lnTo>
                        <a:pt x="129" y="57"/>
                      </a:lnTo>
                      <a:lnTo>
                        <a:pt x="136" y="59"/>
                      </a:lnTo>
                      <a:lnTo>
                        <a:pt x="138" y="62"/>
                      </a:lnTo>
                      <a:lnTo>
                        <a:pt x="139" y="66"/>
                      </a:lnTo>
                      <a:lnTo>
                        <a:pt x="141" y="68"/>
                      </a:lnTo>
                      <a:lnTo>
                        <a:pt x="140" y="70"/>
                      </a:lnTo>
                      <a:lnTo>
                        <a:pt x="136" y="73"/>
                      </a:lnTo>
                      <a:lnTo>
                        <a:pt x="12" y="59"/>
                      </a:lnTo>
                      <a:lnTo>
                        <a:pt x="8" y="59"/>
                      </a:lnTo>
                      <a:lnTo>
                        <a:pt x="4" y="59"/>
                      </a:lnTo>
                      <a:lnTo>
                        <a:pt x="3" y="59"/>
                      </a:lnTo>
                      <a:lnTo>
                        <a:pt x="3" y="61"/>
                      </a:lnTo>
                      <a:lnTo>
                        <a:pt x="2" y="64"/>
                      </a:lnTo>
                    </a:path>
                  </a:pathLst>
                </a:custGeom>
                <a:noFill/>
                <a:ln w="25400" cap="rnd">
                  <a:solidFill>
                    <a:srgbClr val="FF99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Freeform 24"/>
                <p:cNvSpPr>
                  <a:spLocks/>
                </p:cNvSpPr>
                <p:nvPr/>
              </p:nvSpPr>
              <p:spPr bwMode="auto">
                <a:xfrm>
                  <a:off x="1326" y="1391"/>
                  <a:ext cx="142" cy="73"/>
                </a:xfrm>
                <a:custGeom>
                  <a:avLst/>
                  <a:gdLst>
                    <a:gd name="T0" fmla="*/ 0 w 142"/>
                    <a:gd name="T1" fmla="*/ 0 h 73"/>
                    <a:gd name="T2" fmla="*/ 0 w 142"/>
                    <a:gd name="T3" fmla="*/ 3 h 73"/>
                    <a:gd name="T4" fmla="*/ 1 w 142"/>
                    <a:gd name="T5" fmla="*/ 7 h 73"/>
                    <a:gd name="T6" fmla="*/ 5 w 142"/>
                    <a:gd name="T7" fmla="*/ 9 h 73"/>
                    <a:gd name="T8" fmla="*/ 11 w 142"/>
                    <a:gd name="T9" fmla="*/ 10 h 73"/>
                    <a:gd name="T10" fmla="*/ 129 w 142"/>
                    <a:gd name="T11" fmla="*/ 59 h 73"/>
                    <a:gd name="T12" fmla="*/ 137 w 142"/>
                    <a:gd name="T13" fmla="*/ 61 h 73"/>
                    <a:gd name="T14" fmla="*/ 138 w 142"/>
                    <a:gd name="T15" fmla="*/ 63 h 73"/>
                    <a:gd name="T16" fmla="*/ 141 w 142"/>
                    <a:gd name="T17" fmla="*/ 67 h 73"/>
                    <a:gd name="T18" fmla="*/ 141 w 142"/>
                    <a:gd name="T19" fmla="*/ 69 h 73"/>
                    <a:gd name="T20" fmla="*/ 140 w 142"/>
                    <a:gd name="T21" fmla="*/ 72 h 73"/>
                    <a:gd name="T22" fmla="*/ 135 w 142"/>
                    <a:gd name="T23" fmla="*/ 72 h 73"/>
                    <a:gd name="T24" fmla="*/ 73 w 142"/>
                    <a:gd name="T25" fmla="*/ 65 h 7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42"/>
                    <a:gd name="T40" fmla="*/ 0 h 73"/>
                    <a:gd name="T41" fmla="*/ 142 w 142"/>
                    <a:gd name="T42" fmla="*/ 73 h 7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42" h="7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1" y="7"/>
                      </a:lnTo>
                      <a:lnTo>
                        <a:pt x="5" y="9"/>
                      </a:lnTo>
                      <a:lnTo>
                        <a:pt x="11" y="10"/>
                      </a:lnTo>
                      <a:lnTo>
                        <a:pt x="129" y="59"/>
                      </a:lnTo>
                      <a:lnTo>
                        <a:pt x="137" y="61"/>
                      </a:lnTo>
                      <a:lnTo>
                        <a:pt x="138" y="63"/>
                      </a:lnTo>
                      <a:lnTo>
                        <a:pt x="141" y="67"/>
                      </a:lnTo>
                      <a:lnTo>
                        <a:pt x="141" y="69"/>
                      </a:lnTo>
                      <a:lnTo>
                        <a:pt x="140" y="72"/>
                      </a:lnTo>
                      <a:lnTo>
                        <a:pt x="135" y="72"/>
                      </a:lnTo>
                      <a:lnTo>
                        <a:pt x="73" y="65"/>
                      </a:lnTo>
                    </a:path>
                  </a:pathLst>
                </a:custGeom>
                <a:noFill/>
                <a:ln w="25400" cap="rnd">
                  <a:solidFill>
                    <a:srgbClr val="FF99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3" name="Oval 25"/>
              <p:cNvSpPr>
                <a:spLocks noChangeArrowheads="1"/>
              </p:cNvSpPr>
              <p:nvPr/>
            </p:nvSpPr>
            <p:spPr bwMode="auto">
              <a:xfrm>
                <a:off x="815" y="1429"/>
                <a:ext cx="1141" cy="537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Text Box 26"/>
              <p:cNvSpPr txBox="1">
                <a:spLocks noChangeArrowheads="1"/>
              </p:cNvSpPr>
              <p:nvPr/>
            </p:nvSpPr>
            <p:spPr bwMode="auto">
              <a:xfrm>
                <a:off x="1007" y="1509"/>
                <a:ext cx="116" cy="416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 lIns="91390" tIns="45697" rIns="91390" bIns="45697">
                <a:spAutoFit/>
              </a:bodyPr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5" name="Line 27"/>
              <p:cNvSpPr>
                <a:spLocks noChangeShapeType="1"/>
              </p:cNvSpPr>
              <p:nvPr/>
            </p:nvSpPr>
            <p:spPr bwMode="auto">
              <a:xfrm>
                <a:off x="367" y="1063"/>
                <a:ext cx="27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28"/>
              <p:cNvSpPr>
                <a:spLocks noChangeShapeType="1"/>
              </p:cNvSpPr>
              <p:nvPr/>
            </p:nvSpPr>
            <p:spPr bwMode="auto">
              <a:xfrm rot="-1993902">
                <a:off x="604" y="961"/>
                <a:ext cx="346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29"/>
              <p:cNvSpPr>
                <a:spLocks noChangeShapeType="1"/>
              </p:cNvSpPr>
              <p:nvPr/>
            </p:nvSpPr>
            <p:spPr bwMode="auto">
              <a:xfrm rot="-1993902">
                <a:off x="796" y="824"/>
                <a:ext cx="346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30"/>
              <p:cNvSpPr>
                <a:spLocks noChangeShapeType="1"/>
              </p:cNvSpPr>
              <p:nvPr/>
            </p:nvSpPr>
            <p:spPr bwMode="auto">
              <a:xfrm>
                <a:off x="115" y="1063"/>
                <a:ext cx="27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Text Box 31"/>
            <p:cNvSpPr txBox="1">
              <a:spLocks noChangeArrowheads="1"/>
            </p:cNvSpPr>
            <p:nvPr/>
          </p:nvSpPr>
          <p:spPr bwMode="auto">
            <a:xfrm>
              <a:off x="3376" y="1212"/>
              <a:ext cx="2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90" tIns="45697" rIns="91390" bIns="45697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dirty="0"/>
                <a:t>k</a:t>
              </a:r>
            </a:p>
          </p:txBody>
        </p:sp>
        <p:sp>
          <p:nvSpPr>
            <p:cNvPr id="10" name="Text Box 32"/>
            <p:cNvSpPr txBox="1">
              <a:spLocks noChangeArrowheads="1"/>
            </p:cNvSpPr>
            <p:nvPr/>
          </p:nvSpPr>
          <p:spPr bwMode="auto">
            <a:xfrm>
              <a:off x="4261" y="849"/>
              <a:ext cx="525" cy="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90" tIns="45697" rIns="91390" bIns="45697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dirty="0"/>
                <a:t>k</a:t>
              </a:r>
              <a:r>
                <a:rPr lang="en-US" dirty="0">
                  <a:cs typeface="Times New Roman" pitchFamily="18" charset="0"/>
                </a:rPr>
                <a:t>'</a:t>
              </a:r>
              <a:endParaRPr lang="en-US" dirty="0"/>
            </a:p>
          </p:txBody>
        </p:sp>
        <p:sp>
          <p:nvSpPr>
            <p:cNvPr id="11" name="Text Box 33"/>
            <p:cNvSpPr txBox="1">
              <a:spLocks noChangeArrowheads="1"/>
            </p:cNvSpPr>
            <p:nvPr/>
          </p:nvSpPr>
          <p:spPr bwMode="auto">
            <a:xfrm>
              <a:off x="3645" y="1377"/>
              <a:ext cx="501" cy="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90" tIns="45697" rIns="91390" bIns="45697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dirty="0">
                  <a:sym typeface="Symbol" pitchFamily="18" charset="2"/>
                </a:rPr>
                <a:t>*</a:t>
              </a:r>
              <a:endParaRPr lang="en-US" dirty="0"/>
            </a:p>
          </p:txBody>
        </p:sp>
        <p:sp>
          <p:nvSpPr>
            <p:cNvPr id="12" name="Text Box 34"/>
            <p:cNvSpPr txBox="1">
              <a:spLocks noChangeArrowheads="1"/>
            </p:cNvSpPr>
            <p:nvPr/>
          </p:nvSpPr>
          <p:spPr bwMode="auto">
            <a:xfrm>
              <a:off x="4205" y="1191"/>
              <a:ext cx="2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90" tIns="45697" rIns="91390" bIns="45697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dirty="0"/>
                <a:t>q</a:t>
              </a:r>
            </a:p>
          </p:txBody>
        </p:sp>
        <p:sp>
          <p:nvSpPr>
            <p:cNvPr id="13" name="Text Box 35"/>
            <p:cNvSpPr txBox="1">
              <a:spLocks noChangeArrowheads="1"/>
            </p:cNvSpPr>
            <p:nvPr/>
          </p:nvSpPr>
          <p:spPr bwMode="auto">
            <a:xfrm>
              <a:off x="4658" y="1187"/>
              <a:ext cx="414" cy="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90" tIns="45697" rIns="91390" bIns="45697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dirty="0"/>
                <a:t>q</a:t>
              </a:r>
              <a:r>
                <a:rPr lang="en-US" dirty="0">
                  <a:cs typeface="Times New Roman" pitchFamily="18" charset="0"/>
                </a:rPr>
                <a:t>'</a:t>
              </a:r>
            </a:p>
          </p:txBody>
        </p:sp>
        <p:sp>
          <p:nvSpPr>
            <p:cNvPr id="14" name="Text Box 36"/>
            <p:cNvSpPr txBox="1">
              <a:spLocks noChangeArrowheads="1"/>
            </p:cNvSpPr>
            <p:nvPr/>
          </p:nvSpPr>
          <p:spPr bwMode="auto">
            <a:xfrm>
              <a:off x="5333" y="849"/>
              <a:ext cx="27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90" tIns="45697" rIns="91390" bIns="45697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>
                  <a:solidFill>
                    <a:srgbClr val="FF3300"/>
                  </a:solidFill>
                  <a:sym typeface="Symbol" pitchFamily="18" charset="2"/>
                </a:rPr>
                <a:t></a:t>
              </a:r>
              <a:endParaRPr lang="en-US" sz="2800">
                <a:solidFill>
                  <a:srgbClr val="FF3300"/>
                </a:solidFill>
              </a:endParaRPr>
            </a:p>
          </p:txBody>
        </p:sp>
        <p:sp>
          <p:nvSpPr>
            <p:cNvPr id="15" name="Text Box 37"/>
            <p:cNvSpPr txBox="1">
              <a:spLocks noChangeArrowheads="1"/>
            </p:cNvSpPr>
            <p:nvPr/>
          </p:nvSpPr>
          <p:spPr bwMode="auto">
            <a:xfrm>
              <a:off x="3633" y="1942"/>
              <a:ext cx="2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90" tIns="45697" rIns="91390" bIns="45697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dirty="0"/>
                <a:t>p</a:t>
              </a:r>
              <a:endParaRPr lang="en-US" dirty="0">
                <a:cs typeface="Times New Roman" pitchFamily="18" charset="0"/>
              </a:endParaRPr>
            </a:p>
          </p:txBody>
        </p:sp>
        <p:sp>
          <p:nvSpPr>
            <p:cNvPr id="16" name="Text Box 38"/>
            <p:cNvSpPr txBox="1">
              <a:spLocks noChangeArrowheads="1"/>
            </p:cNvSpPr>
            <p:nvPr/>
          </p:nvSpPr>
          <p:spPr bwMode="auto">
            <a:xfrm>
              <a:off x="5221" y="1953"/>
              <a:ext cx="463" cy="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90" tIns="45697" rIns="91390" bIns="45697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dirty="0"/>
                <a:t>p</a:t>
              </a:r>
              <a:r>
                <a:rPr lang="en-US" dirty="0">
                  <a:cs typeface="Times New Roman" pitchFamily="18" charset="0"/>
                </a:rPr>
                <a:t>'</a:t>
              </a:r>
            </a:p>
          </p:txBody>
        </p:sp>
        <p:sp>
          <p:nvSpPr>
            <p:cNvPr id="17" name="Text Box 39"/>
            <p:cNvSpPr txBox="1">
              <a:spLocks noChangeArrowheads="1"/>
            </p:cNvSpPr>
            <p:nvPr/>
          </p:nvSpPr>
          <p:spPr bwMode="auto">
            <a:xfrm>
              <a:off x="3419" y="823"/>
              <a:ext cx="1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90" tIns="45697" rIns="91390" bIns="45697">
              <a:spAutoFit/>
            </a:bodyPr>
            <a:lstStyle/>
            <a:p>
              <a:pPr eaLnBrk="0" hangingPunct="0"/>
              <a:r>
                <a:rPr lang="en-US" dirty="0"/>
                <a:t>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6"/>
          <p:cNvSpPr txBox="1">
            <a:spLocks noChangeArrowheads="1"/>
          </p:cNvSpPr>
          <p:nvPr/>
        </p:nvSpPr>
        <p:spPr bwMode="auto">
          <a:xfrm>
            <a:off x="76200" y="76200"/>
            <a:ext cx="8942388" cy="1311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sz="3600" b="1">
                <a:solidFill>
                  <a:srgbClr val="FF0000"/>
                </a:solidFill>
                <a:cs typeface="Arial" pitchFamily="34" charset="0"/>
              </a:rPr>
              <a:t>orbital angular momentum</a:t>
            </a:r>
            <a:r>
              <a:rPr lang="en-US" sz="4000" b="1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3600" b="1">
                <a:solidFill>
                  <a:schemeClr val="accent2"/>
                </a:solidFill>
                <a:cs typeface="Arial" pitchFamily="34" charset="0"/>
              </a:rPr>
              <a:t>carried by quarks : solving the</a:t>
            </a:r>
            <a:r>
              <a:rPr lang="en-US" sz="4000" b="1">
                <a:solidFill>
                  <a:schemeClr val="bg2"/>
                </a:solidFill>
                <a:cs typeface="Arial" pitchFamily="34" charset="0"/>
              </a:rPr>
              <a:t> </a:t>
            </a:r>
            <a:r>
              <a:rPr lang="en-US" sz="3600" b="1">
                <a:solidFill>
                  <a:srgbClr val="FF0000"/>
                </a:solidFill>
                <a:cs typeface="Arial" pitchFamily="34" charset="0"/>
              </a:rPr>
              <a:t>spin puzzle</a:t>
            </a:r>
            <a:endParaRPr lang="en-US" sz="3600" b="1" baseline="3000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59395" name="Text Box 8"/>
          <p:cNvSpPr txBox="1">
            <a:spLocks noChangeArrowheads="1"/>
          </p:cNvSpPr>
          <p:nvPr/>
        </p:nvSpPr>
        <p:spPr bwMode="auto">
          <a:xfrm>
            <a:off x="493713" y="3687763"/>
            <a:ext cx="3011487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Ingredients:</a:t>
            </a:r>
          </a:p>
          <a:p>
            <a:r>
              <a:rPr lang="en-US" sz="2000"/>
              <a:t>1) GPD Modeling</a:t>
            </a:r>
          </a:p>
          <a:p>
            <a:r>
              <a:rPr lang="en-US" sz="2000"/>
              <a:t>2) HERMES </a:t>
            </a:r>
            <a:r>
              <a:rPr lang="en-US" sz="2000" baseline="30000"/>
              <a:t>1</a:t>
            </a:r>
            <a:r>
              <a:rPr lang="en-US" sz="2000"/>
              <a:t>H(e,e’</a:t>
            </a:r>
            <a:r>
              <a:rPr lang="en-US" sz="2000">
                <a:latin typeface="Symbol" pitchFamily="18" charset="2"/>
              </a:rPr>
              <a:t>g</a:t>
            </a:r>
            <a:r>
              <a:rPr lang="en-US" sz="2000"/>
              <a:t>)p</a:t>
            </a:r>
            <a:r>
              <a:rPr lang="en-US"/>
              <a:t> </a:t>
            </a:r>
            <a:r>
              <a:rPr lang="en-US" sz="1200" b="1" i="1">
                <a:solidFill>
                  <a:srgbClr val="00B050"/>
                </a:solidFill>
              </a:rPr>
              <a:t>(transverse target spin asymmetry)</a:t>
            </a:r>
            <a:endParaRPr lang="en-US" sz="1200" b="1">
              <a:solidFill>
                <a:srgbClr val="00B050"/>
              </a:solidFill>
            </a:endParaRPr>
          </a:p>
          <a:p>
            <a:r>
              <a:rPr lang="en-US" sz="2000"/>
              <a:t>3) Hall A n(e,e’</a:t>
            </a:r>
            <a:r>
              <a:rPr lang="en-US" sz="2000">
                <a:latin typeface="Symbol" pitchFamily="18" charset="2"/>
              </a:rPr>
              <a:t>g</a:t>
            </a:r>
            <a:r>
              <a:rPr lang="en-US" sz="2000"/>
              <a:t>)n </a:t>
            </a:r>
          </a:p>
          <a:p>
            <a:r>
              <a:rPr lang="en-US" sz="1200" b="1" i="1">
                <a:solidFill>
                  <a:srgbClr val="009900"/>
                </a:solidFill>
              </a:rPr>
              <a:t>(neutron-DVCS from </a:t>
            </a:r>
            <a:r>
              <a:rPr lang="en-US" sz="1200" b="1" i="1" baseline="30000">
                <a:solidFill>
                  <a:srgbClr val="009900"/>
                </a:solidFill>
              </a:rPr>
              <a:t>2</a:t>
            </a:r>
            <a:r>
              <a:rPr lang="en-US" sz="1200" b="1" i="1">
                <a:solidFill>
                  <a:srgbClr val="009900"/>
                </a:solidFill>
              </a:rPr>
              <a:t>H target)</a:t>
            </a:r>
            <a:endParaRPr lang="en-US" sz="2000" b="1" i="1">
              <a:solidFill>
                <a:srgbClr val="009900"/>
              </a:solidFill>
            </a:endParaRPr>
          </a:p>
        </p:txBody>
      </p:sp>
      <p:sp>
        <p:nvSpPr>
          <p:cNvPr id="59396" name="Text Box 9"/>
          <p:cNvSpPr txBox="1">
            <a:spLocks noChangeArrowheads="1"/>
          </p:cNvSpPr>
          <p:nvPr/>
        </p:nvSpPr>
        <p:spPr bwMode="auto">
          <a:xfrm>
            <a:off x="449263" y="3251200"/>
            <a:ext cx="2760662" cy="406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/>
              <a:t>At one value of x only</a:t>
            </a:r>
          </a:p>
        </p:txBody>
      </p:sp>
      <p:grpSp>
        <p:nvGrpSpPr>
          <p:cNvPr id="59397" name="Group 48"/>
          <p:cNvGrpSpPr>
            <a:grpSpLocks/>
          </p:cNvGrpSpPr>
          <p:nvPr/>
        </p:nvGrpSpPr>
        <p:grpSpPr bwMode="auto">
          <a:xfrm>
            <a:off x="457200" y="1219200"/>
            <a:ext cx="2743200" cy="1909763"/>
            <a:chOff x="288" y="768"/>
            <a:chExt cx="1728" cy="1203"/>
          </a:xfrm>
        </p:grpSpPr>
        <p:grpSp>
          <p:nvGrpSpPr>
            <p:cNvPr id="59404" name="Group 11"/>
            <p:cNvGrpSpPr>
              <a:grpSpLocks noChangeAspect="1"/>
            </p:cNvGrpSpPr>
            <p:nvPr/>
          </p:nvGrpSpPr>
          <p:grpSpPr bwMode="auto">
            <a:xfrm>
              <a:off x="288" y="931"/>
              <a:ext cx="1436" cy="978"/>
              <a:chOff x="115" y="813"/>
              <a:chExt cx="1911" cy="1482"/>
            </a:xfrm>
          </p:grpSpPr>
          <p:grpSp>
            <p:nvGrpSpPr>
              <p:cNvPr id="59414" name="Group 12"/>
              <p:cNvGrpSpPr>
                <a:grpSpLocks noChangeAspect="1"/>
              </p:cNvGrpSpPr>
              <p:nvPr/>
            </p:nvGrpSpPr>
            <p:grpSpPr bwMode="auto">
              <a:xfrm rot="-2906488">
                <a:off x="605" y="2059"/>
                <a:ext cx="470" cy="1"/>
                <a:chOff x="1056" y="1872"/>
                <a:chExt cx="336" cy="0"/>
              </a:xfrm>
            </p:grpSpPr>
            <p:sp>
              <p:nvSpPr>
                <p:cNvPr id="59439" name="Line 13"/>
                <p:cNvSpPr>
                  <a:spLocks noChangeAspect="1" noChangeShapeType="1"/>
                </p:cNvSpPr>
                <p:nvPr/>
              </p:nvSpPr>
              <p:spPr bwMode="auto">
                <a:xfrm>
                  <a:off x="1056" y="1872"/>
                  <a:ext cx="192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arrow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440" name="Line 14"/>
                <p:cNvSpPr>
                  <a:spLocks noChangeAspect="1" noChangeShapeType="1"/>
                </p:cNvSpPr>
                <p:nvPr/>
              </p:nvSpPr>
              <p:spPr bwMode="auto">
                <a:xfrm>
                  <a:off x="1200" y="1872"/>
                  <a:ext cx="192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9415" name="Line 15"/>
              <p:cNvSpPr>
                <a:spLocks noChangeAspect="1" noChangeShapeType="1"/>
              </p:cNvSpPr>
              <p:nvPr/>
            </p:nvSpPr>
            <p:spPr bwMode="auto">
              <a:xfrm rot="2906488" flipH="1">
                <a:off x="1689" y="1990"/>
                <a:ext cx="26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arrow" w="med" len="med"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16" name="Line 16"/>
              <p:cNvSpPr>
                <a:spLocks noChangeAspect="1" noChangeShapeType="1"/>
              </p:cNvSpPr>
              <p:nvPr/>
            </p:nvSpPr>
            <p:spPr bwMode="auto">
              <a:xfrm rot="2906488" flipH="1">
                <a:off x="1822" y="2141"/>
                <a:ext cx="26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9417" name="Group 17"/>
              <p:cNvGrpSpPr>
                <a:grpSpLocks noChangeAspect="1"/>
              </p:cNvGrpSpPr>
              <p:nvPr/>
            </p:nvGrpSpPr>
            <p:grpSpPr bwMode="auto">
              <a:xfrm rot="-1968480">
                <a:off x="787" y="951"/>
                <a:ext cx="204" cy="646"/>
                <a:chOff x="1324" y="1002"/>
                <a:chExt cx="146" cy="462"/>
              </a:xfrm>
            </p:grpSpPr>
            <p:sp>
              <p:nvSpPr>
                <p:cNvPr id="59432" name="Freeform 18"/>
                <p:cNvSpPr>
                  <a:spLocks noChangeAspect="1"/>
                </p:cNvSpPr>
                <p:nvPr/>
              </p:nvSpPr>
              <p:spPr bwMode="auto">
                <a:xfrm>
                  <a:off x="1326" y="1002"/>
                  <a:ext cx="143" cy="75"/>
                </a:xfrm>
                <a:custGeom>
                  <a:avLst/>
                  <a:gdLst>
                    <a:gd name="T0" fmla="*/ 0 w 143"/>
                    <a:gd name="T1" fmla="*/ 0 h 75"/>
                    <a:gd name="T2" fmla="*/ 0 w 143"/>
                    <a:gd name="T3" fmla="*/ 4 h 75"/>
                    <a:gd name="T4" fmla="*/ 4 w 143"/>
                    <a:gd name="T5" fmla="*/ 7 h 75"/>
                    <a:gd name="T6" fmla="*/ 8 w 143"/>
                    <a:gd name="T7" fmla="*/ 9 h 75"/>
                    <a:gd name="T8" fmla="*/ 12 w 143"/>
                    <a:gd name="T9" fmla="*/ 11 h 75"/>
                    <a:gd name="T10" fmla="*/ 129 w 143"/>
                    <a:gd name="T11" fmla="*/ 58 h 75"/>
                    <a:gd name="T12" fmla="*/ 135 w 143"/>
                    <a:gd name="T13" fmla="*/ 60 h 75"/>
                    <a:gd name="T14" fmla="*/ 139 w 143"/>
                    <a:gd name="T15" fmla="*/ 63 h 75"/>
                    <a:gd name="T16" fmla="*/ 142 w 143"/>
                    <a:gd name="T17" fmla="*/ 65 h 75"/>
                    <a:gd name="T18" fmla="*/ 141 w 143"/>
                    <a:gd name="T19" fmla="*/ 69 h 75"/>
                    <a:gd name="T20" fmla="*/ 141 w 143"/>
                    <a:gd name="T21" fmla="*/ 71 h 75"/>
                    <a:gd name="T22" fmla="*/ 138 w 143"/>
                    <a:gd name="T23" fmla="*/ 74 h 75"/>
                    <a:gd name="T24" fmla="*/ 11 w 143"/>
                    <a:gd name="T25" fmla="*/ 60 h 75"/>
                    <a:gd name="T26" fmla="*/ 10 w 143"/>
                    <a:gd name="T27" fmla="*/ 61 h 75"/>
                    <a:gd name="T28" fmla="*/ 4 w 143"/>
                    <a:gd name="T29" fmla="*/ 59 h 75"/>
                    <a:gd name="T30" fmla="*/ 4 w 143"/>
                    <a:gd name="T31" fmla="*/ 60 h 75"/>
                    <a:gd name="T32" fmla="*/ 2 w 143"/>
                    <a:gd name="T33" fmla="*/ 62 h 75"/>
                    <a:gd name="T34" fmla="*/ 0 w 143"/>
                    <a:gd name="T35" fmla="*/ 65 h 7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3"/>
                    <a:gd name="T55" fmla="*/ 0 h 75"/>
                    <a:gd name="T56" fmla="*/ 143 w 143"/>
                    <a:gd name="T57" fmla="*/ 75 h 75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3" h="75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4" y="7"/>
                      </a:lnTo>
                      <a:lnTo>
                        <a:pt x="8" y="9"/>
                      </a:lnTo>
                      <a:lnTo>
                        <a:pt x="12" y="11"/>
                      </a:lnTo>
                      <a:lnTo>
                        <a:pt x="129" y="58"/>
                      </a:lnTo>
                      <a:lnTo>
                        <a:pt x="135" y="60"/>
                      </a:lnTo>
                      <a:lnTo>
                        <a:pt x="139" y="63"/>
                      </a:lnTo>
                      <a:lnTo>
                        <a:pt x="142" y="65"/>
                      </a:lnTo>
                      <a:lnTo>
                        <a:pt x="141" y="69"/>
                      </a:lnTo>
                      <a:lnTo>
                        <a:pt x="141" y="71"/>
                      </a:lnTo>
                      <a:lnTo>
                        <a:pt x="138" y="74"/>
                      </a:lnTo>
                      <a:lnTo>
                        <a:pt x="11" y="60"/>
                      </a:lnTo>
                      <a:lnTo>
                        <a:pt x="10" y="61"/>
                      </a:lnTo>
                      <a:lnTo>
                        <a:pt x="4" y="59"/>
                      </a:lnTo>
                      <a:lnTo>
                        <a:pt x="4" y="60"/>
                      </a:lnTo>
                      <a:lnTo>
                        <a:pt x="2" y="62"/>
                      </a:lnTo>
                      <a:lnTo>
                        <a:pt x="0" y="65"/>
                      </a:lnTo>
                    </a:path>
                  </a:pathLst>
                </a:custGeom>
                <a:noFill/>
                <a:ln w="25400" cap="rnd">
                  <a:solidFill>
                    <a:srgbClr val="FF99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433" name="Freeform 19"/>
                <p:cNvSpPr>
                  <a:spLocks noChangeAspect="1"/>
                </p:cNvSpPr>
                <p:nvPr/>
              </p:nvSpPr>
              <p:spPr bwMode="auto">
                <a:xfrm>
                  <a:off x="1324" y="1069"/>
                  <a:ext cx="143" cy="72"/>
                </a:xfrm>
                <a:custGeom>
                  <a:avLst/>
                  <a:gdLst>
                    <a:gd name="T0" fmla="*/ 0 w 143"/>
                    <a:gd name="T1" fmla="*/ 0 h 72"/>
                    <a:gd name="T2" fmla="*/ 1 w 143"/>
                    <a:gd name="T3" fmla="*/ 2 h 72"/>
                    <a:gd name="T4" fmla="*/ 4 w 143"/>
                    <a:gd name="T5" fmla="*/ 4 h 72"/>
                    <a:gd name="T6" fmla="*/ 6 w 143"/>
                    <a:gd name="T7" fmla="*/ 6 h 72"/>
                    <a:gd name="T8" fmla="*/ 10 w 143"/>
                    <a:gd name="T9" fmla="*/ 7 h 72"/>
                    <a:gd name="T10" fmla="*/ 133 w 143"/>
                    <a:gd name="T11" fmla="*/ 57 h 72"/>
                    <a:gd name="T12" fmla="*/ 137 w 143"/>
                    <a:gd name="T13" fmla="*/ 61 h 72"/>
                    <a:gd name="T14" fmla="*/ 140 w 143"/>
                    <a:gd name="T15" fmla="*/ 61 h 72"/>
                    <a:gd name="T16" fmla="*/ 141 w 143"/>
                    <a:gd name="T17" fmla="*/ 65 h 72"/>
                    <a:gd name="T18" fmla="*/ 141 w 143"/>
                    <a:gd name="T19" fmla="*/ 66 h 72"/>
                    <a:gd name="T20" fmla="*/ 142 w 143"/>
                    <a:gd name="T21" fmla="*/ 71 h 72"/>
                    <a:gd name="T22" fmla="*/ 137 w 143"/>
                    <a:gd name="T23" fmla="*/ 71 h 72"/>
                    <a:gd name="T24" fmla="*/ 12 w 143"/>
                    <a:gd name="T25" fmla="*/ 59 h 72"/>
                    <a:gd name="T26" fmla="*/ 7 w 143"/>
                    <a:gd name="T27" fmla="*/ 59 h 72"/>
                    <a:gd name="T28" fmla="*/ 6 w 143"/>
                    <a:gd name="T29" fmla="*/ 59 h 72"/>
                    <a:gd name="T30" fmla="*/ 4 w 143"/>
                    <a:gd name="T31" fmla="*/ 59 h 72"/>
                    <a:gd name="T32" fmla="*/ 1 w 143"/>
                    <a:gd name="T33" fmla="*/ 59 h 72"/>
                    <a:gd name="T34" fmla="*/ 0 w 143"/>
                    <a:gd name="T35" fmla="*/ 61 h 72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3"/>
                    <a:gd name="T55" fmla="*/ 0 h 72"/>
                    <a:gd name="T56" fmla="*/ 143 w 143"/>
                    <a:gd name="T57" fmla="*/ 72 h 72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3" h="7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0" y="7"/>
                      </a:lnTo>
                      <a:lnTo>
                        <a:pt x="133" y="57"/>
                      </a:lnTo>
                      <a:lnTo>
                        <a:pt x="137" y="61"/>
                      </a:lnTo>
                      <a:lnTo>
                        <a:pt x="140" y="61"/>
                      </a:lnTo>
                      <a:lnTo>
                        <a:pt x="141" y="65"/>
                      </a:lnTo>
                      <a:lnTo>
                        <a:pt x="141" y="66"/>
                      </a:lnTo>
                      <a:lnTo>
                        <a:pt x="142" y="71"/>
                      </a:lnTo>
                      <a:lnTo>
                        <a:pt x="137" y="71"/>
                      </a:lnTo>
                      <a:lnTo>
                        <a:pt x="12" y="59"/>
                      </a:lnTo>
                      <a:lnTo>
                        <a:pt x="7" y="59"/>
                      </a:lnTo>
                      <a:lnTo>
                        <a:pt x="6" y="59"/>
                      </a:lnTo>
                      <a:lnTo>
                        <a:pt x="4" y="59"/>
                      </a:lnTo>
                      <a:lnTo>
                        <a:pt x="1" y="59"/>
                      </a:lnTo>
                      <a:lnTo>
                        <a:pt x="0" y="61"/>
                      </a:lnTo>
                    </a:path>
                  </a:pathLst>
                </a:custGeom>
                <a:noFill/>
                <a:ln w="25400" cap="rnd">
                  <a:solidFill>
                    <a:srgbClr val="FF99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434" name="Freeform 20"/>
                <p:cNvSpPr>
                  <a:spLocks noChangeAspect="1"/>
                </p:cNvSpPr>
                <p:nvPr/>
              </p:nvSpPr>
              <p:spPr bwMode="auto">
                <a:xfrm>
                  <a:off x="1326" y="1131"/>
                  <a:ext cx="144" cy="76"/>
                </a:xfrm>
                <a:custGeom>
                  <a:avLst/>
                  <a:gdLst>
                    <a:gd name="T0" fmla="*/ 0 w 144"/>
                    <a:gd name="T1" fmla="*/ 0 h 76"/>
                    <a:gd name="T2" fmla="*/ 0 w 144"/>
                    <a:gd name="T3" fmla="*/ 3 h 76"/>
                    <a:gd name="T4" fmla="*/ 2 w 144"/>
                    <a:gd name="T5" fmla="*/ 7 h 76"/>
                    <a:gd name="T6" fmla="*/ 7 w 144"/>
                    <a:gd name="T7" fmla="*/ 9 h 76"/>
                    <a:gd name="T8" fmla="*/ 10 w 144"/>
                    <a:gd name="T9" fmla="*/ 11 h 76"/>
                    <a:gd name="T10" fmla="*/ 133 w 144"/>
                    <a:gd name="T11" fmla="*/ 59 h 76"/>
                    <a:gd name="T12" fmla="*/ 136 w 144"/>
                    <a:gd name="T13" fmla="*/ 63 h 76"/>
                    <a:gd name="T14" fmla="*/ 139 w 144"/>
                    <a:gd name="T15" fmla="*/ 65 h 76"/>
                    <a:gd name="T16" fmla="*/ 143 w 144"/>
                    <a:gd name="T17" fmla="*/ 67 h 76"/>
                    <a:gd name="T18" fmla="*/ 143 w 144"/>
                    <a:gd name="T19" fmla="*/ 71 h 76"/>
                    <a:gd name="T20" fmla="*/ 141 w 144"/>
                    <a:gd name="T21" fmla="*/ 74 h 76"/>
                    <a:gd name="T22" fmla="*/ 138 w 144"/>
                    <a:gd name="T23" fmla="*/ 75 h 76"/>
                    <a:gd name="T24" fmla="*/ 9 w 144"/>
                    <a:gd name="T25" fmla="*/ 63 h 76"/>
                    <a:gd name="T26" fmla="*/ 6 w 144"/>
                    <a:gd name="T27" fmla="*/ 62 h 76"/>
                    <a:gd name="T28" fmla="*/ 6 w 144"/>
                    <a:gd name="T29" fmla="*/ 63 h 76"/>
                    <a:gd name="T30" fmla="*/ 3 w 144"/>
                    <a:gd name="T31" fmla="*/ 62 h 76"/>
                    <a:gd name="T32" fmla="*/ 0 w 144"/>
                    <a:gd name="T33" fmla="*/ 64 h 76"/>
                    <a:gd name="T34" fmla="*/ 0 w 144"/>
                    <a:gd name="T35" fmla="*/ 66 h 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4"/>
                    <a:gd name="T55" fmla="*/ 0 h 76"/>
                    <a:gd name="T56" fmla="*/ 144 w 144"/>
                    <a:gd name="T57" fmla="*/ 76 h 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4" h="76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2" y="7"/>
                      </a:lnTo>
                      <a:lnTo>
                        <a:pt x="7" y="9"/>
                      </a:lnTo>
                      <a:lnTo>
                        <a:pt x="10" y="11"/>
                      </a:lnTo>
                      <a:lnTo>
                        <a:pt x="133" y="59"/>
                      </a:lnTo>
                      <a:lnTo>
                        <a:pt x="136" y="63"/>
                      </a:lnTo>
                      <a:lnTo>
                        <a:pt x="139" y="65"/>
                      </a:lnTo>
                      <a:lnTo>
                        <a:pt x="143" y="67"/>
                      </a:lnTo>
                      <a:lnTo>
                        <a:pt x="143" y="71"/>
                      </a:lnTo>
                      <a:lnTo>
                        <a:pt x="141" y="74"/>
                      </a:lnTo>
                      <a:lnTo>
                        <a:pt x="138" y="75"/>
                      </a:lnTo>
                      <a:lnTo>
                        <a:pt x="9" y="63"/>
                      </a:lnTo>
                      <a:lnTo>
                        <a:pt x="6" y="62"/>
                      </a:lnTo>
                      <a:lnTo>
                        <a:pt x="6" y="63"/>
                      </a:lnTo>
                      <a:lnTo>
                        <a:pt x="3" y="62"/>
                      </a:lnTo>
                      <a:lnTo>
                        <a:pt x="0" y="64"/>
                      </a:lnTo>
                      <a:lnTo>
                        <a:pt x="0" y="66"/>
                      </a:lnTo>
                    </a:path>
                  </a:pathLst>
                </a:custGeom>
                <a:noFill/>
                <a:ln w="25400" cap="rnd">
                  <a:solidFill>
                    <a:srgbClr val="FF99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435" name="Freeform 21"/>
                <p:cNvSpPr>
                  <a:spLocks noChangeAspect="1"/>
                </p:cNvSpPr>
                <p:nvPr/>
              </p:nvSpPr>
              <p:spPr bwMode="auto">
                <a:xfrm>
                  <a:off x="1325" y="1202"/>
                  <a:ext cx="144" cy="70"/>
                </a:xfrm>
                <a:custGeom>
                  <a:avLst/>
                  <a:gdLst>
                    <a:gd name="T0" fmla="*/ 0 w 144"/>
                    <a:gd name="T1" fmla="*/ 0 h 70"/>
                    <a:gd name="T2" fmla="*/ 0 w 144"/>
                    <a:gd name="T3" fmla="*/ 0 h 70"/>
                    <a:gd name="T4" fmla="*/ 4 w 144"/>
                    <a:gd name="T5" fmla="*/ 4 h 70"/>
                    <a:gd name="T6" fmla="*/ 6 w 144"/>
                    <a:gd name="T7" fmla="*/ 6 h 70"/>
                    <a:gd name="T8" fmla="*/ 11 w 144"/>
                    <a:gd name="T9" fmla="*/ 7 h 70"/>
                    <a:gd name="T10" fmla="*/ 131 w 144"/>
                    <a:gd name="T11" fmla="*/ 54 h 70"/>
                    <a:gd name="T12" fmla="*/ 136 w 144"/>
                    <a:gd name="T13" fmla="*/ 58 h 70"/>
                    <a:gd name="T14" fmla="*/ 139 w 144"/>
                    <a:gd name="T15" fmla="*/ 59 h 70"/>
                    <a:gd name="T16" fmla="*/ 143 w 144"/>
                    <a:gd name="T17" fmla="*/ 63 h 70"/>
                    <a:gd name="T18" fmla="*/ 143 w 144"/>
                    <a:gd name="T19" fmla="*/ 66 h 70"/>
                    <a:gd name="T20" fmla="*/ 140 w 144"/>
                    <a:gd name="T21" fmla="*/ 69 h 70"/>
                    <a:gd name="T22" fmla="*/ 138 w 144"/>
                    <a:gd name="T23" fmla="*/ 69 h 70"/>
                    <a:gd name="T24" fmla="*/ 11 w 144"/>
                    <a:gd name="T25" fmla="*/ 57 h 70"/>
                    <a:gd name="T26" fmla="*/ 7 w 144"/>
                    <a:gd name="T27" fmla="*/ 58 h 70"/>
                    <a:gd name="T28" fmla="*/ 4 w 144"/>
                    <a:gd name="T29" fmla="*/ 57 h 70"/>
                    <a:gd name="T30" fmla="*/ 1 w 144"/>
                    <a:gd name="T31" fmla="*/ 57 h 70"/>
                    <a:gd name="T32" fmla="*/ 1 w 144"/>
                    <a:gd name="T33" fmla="*/ 59 h 70"/>
                    <a:gd name="T34" fmla="*/ 0 w 144"/>
                    <a:gd name="T35" fmla="*/ 62 h 7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4"/>
                    <a:gd name="T55" fmla="*/ 0 h 70"/>
                    <a:gd name="T56" fmla="*/ 144 w 144"/>
                    <a:gd name="T57" fmla="*/ 70 h 7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4" h="7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1" y="7"/>
                      </a:lnTo>
                      <a:lnTo>
                        <a:pt x="131" y="54"/>
                      </a:lnTo>
                      <a:lnTo>
                        <a:pt x="136" y="58"/>
                      </a:lnTo>
                      <a:lnTo>
                        <a:pt x="139" y="59"/>
                      </a:lnTo>
                      <a:lnTo>
                        <a:pt x="143" y="63"/>
                      </a:lnTo>
                      <a:lnTo>
                        <a:pt x="143" y="66"/>
                      </a:lnTo>
                      <a:lnTo>
                        <a:pt x="140" y="69"/>
                      </a:lnTo>
                      <a:lnTo>
                        <a:pt x="138" y="69"/>
                      </a:lnTo>
                      <a:lnTo>
                        <a:pt x="11" y="57"/>
                      </a:lnTo>
                      <a:lnTo>
                        <a:pt x="7" y="58"/>
                      </a:lnTo>
                      <a:lnTo>
                        <a:pt x="4" y="57"/>
                      </a:lnTo>
                      <a:lnTo>
                        <a:pt x="1" y="57"/>
                      </a:lnTo>
                      <a:lnTo>
                        <a:pt x="1" y="59"/>
                      </a:lnTo>
                      <a:lnTo>
                        <a:pt x="0" y="62"/>
                      </a:lnTo>
                    </a:path>
                  </a:pathLst>
                </a:custGeom>
                <a:noFill/>
                <a:ln w="25400" cap="rnd">
                  <a:solidFill>
                    <a:srgbClr val="FF99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436" name="Freeform 22"/>
                <p:cNvSpPr>
                  <a:spLocks noChangeAspect="1"/>
                </p:cNvSpPr>
                <p:nvPr/>
              </p:nvSpPr>
              <p:spPr bwMode="auto">
                <a:xfrm>
                  <a:off x="1327" y="1260"/>
                  <a:ext cx="142" cy="76"/>
                </a:xfrm>
                <a:custGeom>
                  <a:avLst/>
                  <a:gdLst>
                    <a:gd name="T0" fmla="*/ 0 w 142"/>
                    <a:gd name="T1" fmla="*/ 0 h 76"/>
                    <a:gd name="T2" fmla="*/ 0 w 142"/>
                    <a:gd name="T3" fmla="*/ 4 h 76"/>
                    <a:gd name="T4" fmla="*/ 3 w 142"/>
                    <a:gd name="T5" fmla="*/ 7 h 76"/>
                    <a:gd name="T6" fmla="*/ 6 w 142"/>
                    <a:gd name="T7" fmla="*/ 8 h 76"/>
                    <a:gd name="T8" fmla="*/ 11 w 142"/>
                    <a:gd name="T9" fmla="*/ 11 h 76"/>
                    <a:gd name="T10" fmla="*/ 132 w 142"/>
                    <a:gd name="T11" fmla="*/ 61 h 76"/>
                    <a:gd name="T12" fmla="*/ 137 w 142"/>
                    <a:gd name="T13" fmla="*/ 64 h 76"/>
                    <a:gd name="T14" fmla="*/ 137 w 142"/>
                    <a:gd name="T15" fmla="*/ 65 h 76"/>
                    <a:gd name="T16" fmla="*/ 140 w 142"/>
                    <a:gd name="T17" fmla="*/ 68 h 76"/>
                    <a:gd name="T18" fmla="*/ 141 w 142"/>
                    <a:gd name="T19" fmla="*/ 71 h 76"/>
                    <a:gd name="T20" fmla="*/ 139 w 142"/>
                    <a:gd name="T21" fmla="*/ 74 h 76"/>
                    <a:gd name="T22" fmla="*/ 136 w 142"/>
                    <a:gd name="T23" fmla="*/ 75 h 76"/>
                    <a:gd name="T24" fmla="*/ 11 w 142"/>
                    <a:gd name="T25" fmla="*/ 62 h 76"/>
                    <a:gd name="T26" fmla="*/ 8 w 142"/>
                    <a:gd name="T27" fmla="*/ 62 h 76"/>
                    <a:gd name="T28" fmla="*/ 6 w 142"/>
                    <a:gd name="T29" fmla="*/ 62 h 76"/>
                    <a:gd name="T30" fmla="*/ 4 w 142"/>
                    <a:gd name="T31" fmla="*/ 62 h 76"/>
                    <a:gd name="T32" fmla="*/ 2 w 142"/>
                    <a:gd name="T33" fmla="*/ 63 h 76"/>
                    <a:gd name="T34" fmla="*/ 2 w 142"/>
                    <a:gd name="T35" fmla="*/ 66 h 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2"/>
                    <a:gd name="T55" fmla="*/ 0 h 76"/>
                    <a:gd name="T56" fmla="*/ 142 w 142"/>
                    <a:gd name="T57" fmla="*/ 76 h 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2" h="76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1" y="11"/>
                      </a:lnTo>
                      <a:lnTo>
                        <a:pt x="132" y="61"/>
                      </a:lnTo>
                      <a:lnTo>
                        <a:pt x="137" y="64"/>
                      </a:lnTo>
                      <a:lnTo>
                        <a:pt x="137" y="65"/>
                      </a:lnTo>
                      <a:lnTo>
                        <a:pt x="140" y="68"/>
                      </a:lnTo>
                      <a:lnTo>
                        <a:pt x="141" y="71"/>
                      </a:lnTo>
                      <a:lnTo>
                        <a:pt x="139" y="74"/>
                      </a:lnTo>
                      <a:lnTo>
                        <a:pt x="136" y="75"/>
                      </a:lnTo>
                      <a:lnTo>
                        <a:pt x="11" y="62"/>
                      </a:lnTo>
                      <a:lnTo>
                        <a:pt x="8" y="62"/>
                      </a:lnTo>
                      <a:lnTo>
                        <a:pt x="6" y="62"/>
                      </a:lnTo>
                      <a:lnTo>
                        <a:pt x="4" y="62"/>
                      </a:lnTo>
                      <a:lnTo>
                        <a:pt x="2" y="63"/>
                      </a:lnTo>
                      <a:lnTo>
                        <a:pt x="2" y="66"/>
                      </a:lnTo>
                    </a:path>
                  </a:pathLst>
                </a:custGeom>
                <a:noFill/>
                <a:ln w="25400" cap="rnd">
                  <a:solidFill>
                    <a:srgbClr val="FF99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437" name="Freeform 23"/>
                <p:cNvSpPr>
                  <a:spLocks noChangeAspect="1"/>
                </p:cNvSpPr>
                <p:nvPr/>
              </p:nvSpPr>
              <p:spPr bwMode="auto">
                <a:xfrm>
                  <a:off x="1326" y="1328"/>
                  <a:ext cx="142" cy="74"/>
                </a:xfrm>
                <a:custGeom>
                  <a:avLst/>
                  <a:gdLst>
                    <a:gd name="T0" fmla="*/ 0 w 142"/>
                    <a:gd name="T1" fmla="*/ 0 h 74"/>
                    <a:gd name="T2" fmla="*/ 2 w 142"/>
                    <a:gd name="T3" fmla="*/ 2 h 74"/>
                    <a:gd name="T4" fmla="*/ 4 w 142"/>
                    <a:gd name="T5" fmla="*/ 4 h 74"/>
                    <a:gd name="T6" fmla="*/ 4 w 142"/>
                    <a:gd name="T7" fmla="*/ 5 h 74"/>
                    <a:gd name="T8" fmla="*/ 10 w 142"/>
                    <a:gd name="T9" fmla="*/ 8 h 74"/>
                    <a:gd name="T10" fmla="*/ 129 w 142"/>
                    <a:gd name="T11" fmla="*/ 57 h 74"/>
                    <a:gd name="T12" fmla="*/ 136 w 142"/>
                    <a:gd name="T13" fmla="*/ 59 h 74"/>
                    <a:gd name="T14" fmla="*/ 138 w 142"/>
                    <a:gd name="T15" fmla="*/ 62 h 74"/>
                    <a:gd name="T16" fmla="*/ 139 w 142"/>
                    <a:gd name="T17" fmla="*/ 66 h 74"/>
                    <a:gd name="T18" fmla="*/ 141 w 142"/>
                    <a:gd name="T19" fmla="*/ 68 h 74"/>
                    <a:gd name="T20" fmla="*/ 140 w 142"/>
                    <a:gd name="T21" fmla="*/ 70 h 74"/>
                    <a:gd name="T22" fmla="*/ 136 w 142"/>
                    <a:gd name="T23" fmla="*/ 73 h 74"/>
                    <a:gd name="T24" fmla="*/ 12 w 142"/>
                    <a:gd name="T25" fmla="*/ 59 h 74"/>
                    <a:gd name="T26" fmla="*/ 8 w 142"/>
                    <a:gd name="T27" fmla="*/ 59 h 74"/>
                    <a:gd name="T28" fmla="*/ 4 w 142"/>
                    <a:gd name="T29" fmla="*/ 59 h 74"/>
                    <a:gd name="T30" fmla="*/ 3 w 142"/>
                    <a:gd name="T31" fmla="*/ 59 h 74"/>
                    <a:gd name="T32" fmla="*/ 3 w 142"/>
                    <a:gd name="T33" fmla="*/ 61 h 74"/>
                    <a:gd name="T34" fmla="*/ 2 w 142"/>
                    <a:gd name="T35" fmla="*/ 64 h 7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2"/>
                    <a:gd name="T55" fmla="*/ 0 h 74"/>
                    <a:gd name="T56" fmla="*/ 142 w 142"/>
                    <a:gd name="T57" fmla="*/ 74 h 74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2" h="74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10" y="8"/>
                      </a:lnTo>
                      <a:lnTo>
                        <a:pt x="129" y="57"/>
                      </a:lnTo>
                      <a:lnTo>
                        <a:pt x="136" y="59"/>
                      </a:lnTo>
                      <a:lnTo>
                        <a:pt x="138" y="62"/>
                      </a:lnTo>
                      <a:lnTo>
                        <a:pt x="139" y="66"/>
                      </a:lnTo>
                      <a:lnTo>
                        <a:pt x="141" y="68"/>
                      </a:lnTo>
                      <a:lnTo>
                        <a:pt x="140" y="70"/>
                      </a:lnTo>
                      <a:lnTo>
                        <a:pt x="136" y="73"/>
                      </a:lnTo>
                      <a:lnTo>
                        <a:pt x="12" y="59"/>
                      </a:lnTo>
                      <a:lnTo>
                        <a:pt x="8" y="59"/>
                      </a:lnTo>
                      <a:lnTo>
                        <a:pt x="4" y="59"/>
                      </a:lnTo>
                      <a:lnTo>
                        <a:pt x="3" y="59"/>
                      </a:lnTo>
                      <a:lnTo>
                        <a:pt x="3" y="61"/>
                      </a:lnTo>
                      <a:lnTo>
                        <a:pt x="2" y="64"/>
                      </a:lnTo>
                    </a:path>
                  </a:pathLst>
                </a:custGeom>
                <a:noFill/>
                <a:ln w="25400" cap="rnd">
                  <a:solidFill>
                    <a:srgbClr val="FF99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438" name="Freeform 24"/>
                <p:cNvSpPr>
                  <a:spLocks noChangeAspect="1"/>
                </p:cNvSpPr>
                <p:nvPr/>
              </p:nvSpPr>
              <p:spPr bwMode="auto">
                <a:xfrm>
                  <a:off x="1326" y="1391"/>
                  <a:ext cx="142" cy="73"/>
                </a:xfrm>
                <a:custGeom>
                  <a:avLst/>
                  <a:gdLst>
                    <a:gd name="T0" fmla="*/ 0 w 142"/>
                    <a:gd name="T1" fmla="*/ 0 h 73"/>
                    <a:gd name="T2" fmla="*/ 0 w 142"/>
                    <a:gd name="T3" fmla="*/ 3 h 73"/>
                    <a:gd name="T4" fmla="*/ 1 w 142"/>
                    <a:gd name="T5" fmla="*/ 7 h 73"/>
                    <a:gd name="T6" fmla="*/ 5 w 142"/>
                    <a:gd name="T7" fmla="*/ 9 h 73"/>
                    <a:gd name="T8" fmla="*/ 11 w 142"/>
                    <a:gd name="T9" fmla="*/ 10 h 73"/>
                    <a:gd name="T10" fmla="*/ 129 w 142"/>
                    <a:gd name="T11" fmla="*/ 59 h 73"/>
                    <a:gd name="T12" fmla="*/ 137 w 142"/>
                    <a:gd name="T13" fmla="*/ 61 h 73"/>
                    <a:gd name="T14" fmla="*/ 138 w 142"/>
                    <a:gd name="T15" fmla="*/ 63 h 73"/>
                    <a:gd name="T16" fmla="*/ 141 w 142"/>
                    <a:gd name="T17" fmla="*/ 67 h 73"/>
                    <a:gd name="T18" fmla="*/ 141 w 142"/>
                    <a:gd name="T19" fmla="*/ 69 h 73"/>
                    <a:gd name="T20" fmla="*/ 140 w 142"/>
                    <a:gd name="T21" fmla="*/ 72 h 73"/>
                    <a:gd name="T22" fmla="*/ 135 w 142"/>
                    <a:gd name="T23" fmla="*/ 72 h 73"/>
                    <a:gd name="T24" fmla="*/ 73 w 142"/>
                    <a:gd name="T25" fmla="*/ 65 h 7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42"/>
                    <a:gd name="T40" fmla="*/ 0 h 73"/>
                    <a:gd name="T41" fmla="*/ 142 w 142"/>
                    <a:gd name="T42" fmla="*/ 73 h 7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42" h="7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1" y="7"/>
                      </a:lnTo>
                      <a:lnTo>
                        <a:pt x="5" y="9"/>
                      </a:lnTo>
                      <a:lnTo>
                        <a:pt x="11" y="10"/>
                      </a:lnTo>
                      <a:lnTo>
                        <a:pt x="129" y="59"/>
                      </a:lnTo>
                      <a:lnTo>
                        <a:pt x="137" y="61"/>
                      </a:lnTo>
                      <a:lnTo>
                        <a:pt x="138" y="63"/>
                      </a:lnTo>
                      <a:lnTo>
                        <a:pt x="141" y="67"/>
                      </a:lnTo>
                      <a:lnTo>
                        <a:pt x="141" y="69"/>
                      </a:lnTo>
                      <a:lnTo>
                        <a:pt x="140" y="72"/>
                      </a:lnTo>
                      <a:lnTo>
                        <a:pt x="135" y="72"/>
                      </a:lnTo>
                      <a:lnTo>
                        <a:pt x="73" y="65"/>
                      </a:lnTo>
                    </a:path>
                  </a:pathLst>
                </a:custGeom>
                <a:noFill/>
                <a:ln w="25400" cap="rnd">
                  <a:solidFill>
                    <a:srgbClr val="FF99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9418" name="Group 25"/>
              <p:cNvGrpSpPr>
                <a:grpSpLocks noChangeAspect="1"/>
              </p:cNvGrpSpPr>
              <p:nvPr/>
            </p:nvGrpSpPr>
            <p:grpSpPr bwMode="auto">
              <a:xfrm rot="1968480" flipH="1">
                <a:off x="1822" y="959"/>
                <a:ext cx="204" cy="647"/>
                <a:chOff x="1324" y="1002"/>
                <a:chExt cx="146" cy="462"/>
              </a:xfrm>
            </p:grpSpPr>
            <p:sp>
              <p:nvSpPr>
                <p:cNvPr id="59425" name="Freeform 26"/>
                <p:cNvSpPr>
                  <a:spLocks noChangeAspect="1"/>
                </p:cNvSpPr>
                <p:nvPr/>
              </p:nvSpPr>
              <p:spPr bwMode="auto">
                <a:xfrm>
                  <a:off x="1326" y="1002"/>
                  <a:ext cx="143" cy="75"/>
                </a:xfrm>
                <a:custGeom>
                  <a:avLst/>
                  <a:gdLst>
                    <a:gd name="T0" fmla="*/ 0 w 143"/>
                    <a:gd name="T1" fmla="*/ 0 h 75"/>
                    <a:gd name="T2" fmla="*/ 0 w 143"/>
                    <a:gd name="T3" fmla="*/ 4 h 75"/>
                    <a:gd name="T4" fmla="*/ 4 w 143"/>
                    <a:gd name="T5" fmla="*/ 7 h 75"/>
                    <a:gd name="T6" fmla="*/ 8 w 143"/>
                    <a:gd name="T7" fmla="*/ 9 h 75"/>
                    <a:gd name="T8" fmla="*/ 12 w 143"/>
                    <a:gd name="T9" fmla="*/ 11 h 75"/>
                    <a:gd name="T10" fmla="*/ 129 w 143"/>
                    <a:gd name="T11" fmla="*/ 58 h 75"/>
                    <a:gd name="T12" fmla="*/ 135 w 143"/>
                    <a:gd name="T13" fmla="*/ 60 h 75"/>
                    <a:gd name="T14" fmla="*/ 139 w 143"/>
                    <a:gd name="T15" fmla="*/ 63 h 75"/>
                    <a:gd name="T16" fmla="*/ 142 w 143"/>
                    <a:gd name="T17" fmla="*/ 65 h 75"/>
                    <a:gd name="T18" fmla="*/ 141 w 143"/>
                    <a:gd name="T19" fmla="*/ 69 h 75"/>
                    <a:gd name="T20" fmla="*/ 141 w 143"/>
                    <a:gd name="T21" fmla="*/ 71 h 75"/>
                    <a:gd name="T22" fmla="*/ 138 w 143"/>
                    <a:gd name="T23" fmla="*/ 74 h 75"/>
                    <a:gd name="T24" fmla="*/ 11 w 143"/>
                    <a:gd name="T25" fmla="*/ 60 h 75"/>
                    <a:gd name="T26" fmla="*/ 10 w 143"/>
                    <a:gd name="T27" fmla="*/ 61 h 75"/>
                    <a:gd name="T28" fmla="*/ 4 w 143"/>
                    <a:gd name="T29" fmla="*/ 59 h 75"/>
                    <a:gd name="T30" fmla="*/ 4 w 143"/>
                    <a:gd name="T31" fmla="*/ 60 h 75"/>
                    <a:gd name="T32" fmla="*/ 2 w 143"/>
                    <a:gd name="T33" fmla="*/ 62 h 75"/>
                    <a:gd name="T34" fmla="*/ 0 w 143"/>
                    <a:gd name="T35" fmla="*/ 65 h 7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3"/>
                    <a:gd name="T55" fmla="*/ 0 h 75"/>
                    <a:gd name="T56" fmla="*/ 143 w 143"/>
                    <a:gd name="T57" fmla="*/ 75 h 75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3" h="75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4" y="7"/>
                      </a:lnTo>
                      <a:lnTo>
                        <a:pt x="8" y="9"/>
                      </a:lnTo>
                      <a:lnTo>
                        <a:pt x="12" y="11"/>
                      </a:lnTo>
                      <a:lnTo>
                        <a:pt x="129" y="58"/>
                      </a:lnTo>
                      <a:lnTo>
                        <a:pt x="135" y="60"/>
                      </a:lnTo>
                      <a:lnTo>
                        <a:pt x="139" y="63"/>
                      </a:lnTo>
                      <a:lnTo>
                        <a:pt x="142" y="65"/>
                      </a:lnTo>
                      <a:lnTo>
                        <a:pt x="141" y="69"/>
                      </a:lnTo>
                      <a:lnTo>
                        <a:pt x="141" y="71"/>
                      </a:lnTo>
                      <a:lnTo>
                        <a:pt x="138" y="74"/>
                      </a:lnTo>
                      <a:lnTo>
                        <a:pt x="11" y="60"/>
                      </a:lnTo>
                      <a:lnTo>
                        <a:pt x="10" y="61"/>
                      </a:lnTo>
                      <a:lnTo>
                        <a:pt x="4" y="59"/>
                      </a:lnTo>
                      <a:lnTo>
                        <a:pt x="4" y="60"/>
                      </a:lnTo>
                      <a:lnTo>
                        <a:pt x="2" y="62"/>
                      </a:lnTo>
                      <a:lnTo>
                        <a:pt x="0" y="65"/>
                      </a:lnTo>
                    </a:path>
                  </a:pathLst>
                </a:custGeom>
                <a:noFill/>
                <a:ln w="25400" cap="rnd">
                  <a:solidFill>
                    <a:srgbClr val="FF99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426" name="Freeform 27"/>
                <p:cNvSpPr>
                  <a:spLocks noChangeAspect="1"/>
                </p:cNvSpPr>
                <p:nvPr/>
              </p:nvSpPr>
              <p:spPr bwMode="auto">
                <a:xfrm>
                  <a:off x="1324" y="1069"/>
                  <a:ext cx="143" cy="72"/>
                </a:xfrm>
                <a:custGeom>
                  <a:avLst/>
                  <a:gdLst>
                    <a:gd name="T0" fmla="*/ 0 w 143"/>
                    <a:gd name="T1" fmla="*/ 0 h 72"/>
                    <a:gd name="T2" fmla="*/ 1 w 143"/>
                    <a:gd name="T3" fmla="*/ 2 h 72"/>
                    <a:gd name="T4" fmla="*/ 4 w 143"/>
                    <a:gd name="T5" fmla="*/ 4 h 72"/>
                    <a:gd name="T6" fmla="*/ 6 w 143"/>
                    <a:gd name="T7" fmla="*/ 6 h 72"/>
                    <a:gd name="T8" fmla="*/ 10 w 143"/>
                    <a:gd name="T9" fmla="*/ 7 h 72"/>
                    <a:gd name="T10" fmla="*/ 133 w 143"/>
                    <a:gd name="T11" fmla="*/ 57 h 72"/>
                    <a:gd name="T12" fmla="*/ 137 w 143"/>
                    <a:gd name="T13" fmla="*/ 61 h 72"/>
                    <a:gd name="T14" fmla="*/ 140 w 143"/>
                    <a:gd name="T15" fmla="*/ 61 h 72"/>
                    <a:gd name="T16" fmla="*/ 141 w 143"/>
                    <a:gd name="T17" fmla="*/ 65 h 72"/>
                    <a:gd name="T18" fmla="*/ 141 w 143"/>
                    <a:gd name="T19" fmla="*/ 66 h 72"/>
                    <a:gd name="T20" fmla="*/ 142 w 143"/>
                    <a:gd name="T21" fmla="*/ 71 h 72"/>
                    <a:gd name="T22" fmla="*/ 137 w 143"/>
                    <a:gd name="T23" fmla="*/ 71 h 72"/>
                    <a:gd name="T24" fmla="*/ 12 w 143"/>
                    <a:gd name="T25" fmla="*/ 59 h 72"/>
                    <a:gd name="T26" fmla="*/ 7 w 143"/>
                    <a:gd name="T27" fmla="*/ 59 h 72"/>
                    <a:gd name="T28" fmla="*/ 6 w 143"/>
                    <a:gd name="T29" fmla="*/ 59 h 72"/>
                    <a:gd name="T30" fmla="*/ 4 w 143"/>
                    <a:gd name="T31" fmla="*/ 59 h 72"/>
                    <a:gd name="T32" fmla="*/ 1 w 143"/>
                    <a:gd name="T33" fmla="*/ 59 h 72"/>
                    <a:gd name="T34" fmla="*/ 0 w 143"/>
                    <a:gd name="T35" fmla="*/ 61 h 72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3"/>
                    <a:gd name="T55" fmla="*/ 0 h 72"/>
                    <a:gd name="T56" fmla="*/ 143 w 143"/>
                    <a:gd name="T57" fmla="*/ 72 h 72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3" h="7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0" y="7"/>
                      </a:lnTo>
                      <a:lnTo>
                        <a:pt x="133" y="57"/>
                      </a:lnTo>
                      <a:lnTo>
                        <a:pt x="137" y="61"/>
                      </a:lnTo>
                      <a:lnTo>
                        <a:pt x="140" y="61"/>
                      </a:lnTo>
                      <a:lnTo>
                        <a:pt x="141" y="65"/>
                      </a:lnTo>
                      <a:lnTo>
                        <a:pt x="141" y="66"/>
                      </a:lnTo>
                      <a:lnTo>
                        <a:pt x="142" y="71"/>
                      </a:lnTo>
                      <a:lnTo>
                        <a:pt x="137" y="71"/>
                      </a:lnTo>
                      <a:lnTo>
                        <a:pt x="12" y="59"/>
                      </a:lnTo>
                      <a:lnTo>
                        <a:pt x="7" y="59"/>
                      </a:lnTo>
                      <a:lnTo>
                        <a:pt x="6" y="59"/>
                      </a:lnTo>
                      <a:lnTo>
                        <a:pt x="4" y="59"/>
                      </a:lnTo>
                      <a:lnTo>
                        <a:pt x="1" y="59"/>
                      </a:lnTo>
                      <a:lnTo>
                        <a:pt x="0" y="61"/>
                      </a:lnTo>
                    </a:path>
                  </a:pathLst>
                </a:custGeom>
                <a:noFill/>
                <a:ln w="25400" cap="rnd">
                  <a:solidFill>
                    <a:srgbClr val="FF99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427" name="Freeform 28"/>
                <p:cNvSpPr>
                  <a:spLocks noChangeAspect="1"/>
                </p:cNvSpPr>
                <p:nvPr/>
              </p:nvSpPr>
              <p:spPr bwMode="auto">
                <a:xfrm>
                  <a:off x="1326" y="1131"/>
                  <a:ext cx="144" cy="76"/>
                </a:xfrm>
                <a:custGeom>
                  <a:avLst/>
                  <a:gdLst>
                    <a:gd name="T0" fmla="*/ 0 w 144"/>
                    <a:gd name="T1" fmla="*/ 0 h 76"/>
                    <a:gd name="T2" fmla="*/ 0 w 144"/>
                    <a:gd name="T3" fmla="*/ 3 h 76"/>
                    <a:gd name="T4" fmla="*/ 2 w 144"/>
                    <a:gd name="T5" fmla="*/ 7 h 76"/>
                    <a:gd name="T6" fmla="*/ 7 w 144"/>
                    <a:gd name="T7" fmla="*/ 9 h 76"/>
                    <a:gd name="T8" fmla="*/ 10 w 144"/>
                    <a:gd name="T9" fmla="*/ 11 h 76"/>
                    <a:gd name="T10" fmla="*/ 133 w 144"/>
                    <a:gd name="T11" fmla="*/ 59 h 76"/>
                    <a:gd name="T12" fmla="*/ 136 w 144"/>
                    <a:gd name="T13" fmla="*/ 63 h 76"/>
                    <a:gd name="T14" fmla="*/ 139 w 144"/>
                    <a:gd name="T15" fmla="*/ 65 h 76"/>
                    <a:gd name="T16" fmla="*/ 143 w 144"/>
                    <a:gd name="T17" fmla="*/ 67 h 76"/>
                    <a:gd name="T18" fmla="*/ 143 w 144"/>
                    <a:gd name="T19" fmla="*/ 71 h 76"/>
                    <a:gd name="T20" fmla="*/ 141 w 144"/>
                    <a:gd name="T21" fmla="*/ 74 h 76"/>
                    <a:gd name="T22" fmla="*/ 138 w 144"/>
                    <a:gd name="T23" fmla="*/ 75 h 76"/>
                    <a:gd name="T24" fmla="*/ 9 w 144"/>
                    <a:gd name="T25" fmla="*/ 63 h 76"/>
                    <a:gd name="T26" fmla="*/ 6 w 144"/>
                    <a:gd name="T27" fmla="*/ 62 h 76"/>
                    <a:gd name="T28" fmla="*/ 6 w 144"/>
                    <a:gd name="T29" fmla="*/ 63 h 76"/>
                    <a:gd name="T30" fmla="*/ 3 w 144"/>
                    <a:gd name="T31" fmla="*/ 62 h 76"/>
                    <a:gd name="T32" fmla="*/ 0 w 144"/>
                    <a:gd name="T33" fmla="*/ 64 h 76"/>
                    <a:gd name="T34" fmla="*/ 0 w 144"/>
                    <a:gd name="T35" fmla="*/ 66 h 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4"/>
                    <a:gd name="T55" fmla="*/ 0 h 76"/>
                    <a:gd name="T56" fmla="*/ 144 w 144"/>
                    <a:gd name="T57" fmla="*/ 76 h 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4" h="76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2" y="7"/>
                      </a:lnTo>
                      <a:lnTo>
                        <a:pt x="7" y="9"/>
                      </a:lnTo>
                      <a:lnTo>
                        <a:pt x="10" y="11"/>
                      </a:lnTo>
                      <a:lnTo>
                        <a:pt x="133" y="59"/>
                      </a:lnTo>
                      <a:lnTo>
                        <a:pt x="136" y="63"/>
                      </a:lnTo>
                      <a:lnTo>
                        <a:pt x="139" y="65"/>
                      </a:lnTo>
                      <a:lnTo>
                        <a:pt x="143" y="67"/>
                      </a:lnTo>
                      <a:lnTo>
                        <a:pt x="143" y="71"/>
                      </a:lnTo>
                      <a:lnTo>
                        <a:pt x="141" y="74"/>
                      </a:lnTo>
                      <a:lnTo>
                        <a:pt x="138" y="75"/>
                      </a:lnTo>
                      <a:lnTo>
                        <a:pt x="9" y="63"/>
                      </a:lnTo>
                      <a:lnTo>
                        <a:pt x="6" y="62"/>
                      </a:lnTo>
                      <a:lnTo>
                        <a:pt x="6" y="63"/>
                      </a:lnTo>
                      <a:lnTo>
                        <a:pt x="3" y="62"/>
                      </a:lnTo>
                      <a:lnTo>
                        <a:pt x="0" y="64"/>
                      </a:lnTo>
                      <a:lnTo>
                        <a:pt x="0" y="66"/>
                      </a:lnTo>
                    </a:path>
                  </a:pathLst>
                </a:custGeom>
                <a:noFill/>
                <a:ln w="25400" cap="rnd">
                  <a:solidFill>
                    <a:srgbClr val="FF99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428" name="Freeform 29"/>
                <p:cNvSpPr>
                  <a:spLocks noChangeAspect="1"/>
                </p:cNvSpPr>
                <p:nvPr/>
              </p:nvSpPr>
              <p:spPr bwMode="auto">
                <a:xfrm>
                  <a:off x="1325" y="1202"/>
                  <a:ext cx="144" cy="70"/>
                </a:xfrm>
                <a:custGeom>
                  <a:avLst/>
                  <a:gdLst>
                    <a:gd name="T0" fmla="*/ 0 w 144"/>
                    <a:gd name="T1" fmla="*/ 0 h 70"/>
                    <a:gd name="T2" fmla="*/ 0 w 144"/>
                    <a:gd name="T3" fmla="*/ 0 h 70"/>
                    <a:gd name="T4" fmla="*/ 4 w 144"/>
                    <a:gd name="T5" fmla="*/ 4 h 70"/>
                    <a:gd name="T6" fmla="*/ 6 w 144"/>
                    <a:gd name="T7" fmla="*/ 6 h 70"/>
                    <a:gd name="T8" fmla="*/ 11 w 144"/>
                    <a:gd name="T9" fmla="*/ 7 h 70"/>
                    <a:gd name="T10" fmla="*/ 131 w 144"/>
                    <a:gd name="T11" fmla="*/ 54 h 70"/>
                    <a:gd name="T12" fmla="*/ 136 w 144"/>
                    <a:gd name="T13" fmla="*/ 58 h 70"/>
                    <a:gd name="T14" fmla="*/ 139 w 144"/>
                    <a:gd name="T15" fmla="*/ 59 h 70"/>
                    <a:gd name="T16" fmla="*/ 143 w 144"/>
                    <a:gd name="T17" fmla="*/ 63 h 70"/>
                    <a:gd name="T18" fmla="*/ 143 w 144"/>
                    <a:gd name="T19" fmla="*/ 66 h 70"/>
                    <a:gd name="T20" fmla="*/ 140 w 144"/>
                    <a:gd name="T21" fmla="*/ 69 h 70"/>
                    <a:gd name="T22" fmla="*/ 138 w 144"/>
                    <a:gd name="T23" fmla="*/ 69 h 70"/>
                    <a:gd name="T24" fmla="*/ 11 w 144"/>
                    <a:gd name="T25" fmla="*/ 57 h 70"/>
                    <a:gd name="T26" fmla="*/ 7 w 144"/>
                    <a:gd name="T27" fmla="*/ 58 h 70"/>
                    <a:gd name="T28" fmla="*/ 4 w 144"/>
                    <a:gd name="T29" fmla="*/ 57 h 70"/>
                    <a:gd name="T30" fmla="*/ 1 w 144"/>
                    <a:gd name="T31" fmla="*/ 57 h 70"/>
                    <a:gd name="T32" fmla="*/ 1 w 144"/>
                    <a:gd name="T33" fmla="*/ 59 h 70"/>
                    <a:gd name="T34" fmla="*/ 0 w 144"/>
                    <a:gd name="T35" fmla="*/ 62 h 7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4"/>
                    <a:gd name="T55" fmla="*/ 0 h 70"/>
                    <a:gd name="T56" fmla="*/ 144 w 144"/>
                    <a:gd name="T57" fmla="*/ 70 h 7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4" h="7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1" y="7"/>
                      </a:lnTo>
                      <a:lnTo>
                        <a:pt x="131" y="54"/>
                      </a:lnTo>
                      <a:lnTo>
                        <a:pt x="136" y="58"/>
                      </a:lnTo>
                      <a:lnTo>
                        <a:pt x="139" y="59"/>
                      </a:lnTo>
                      <a:lnTo>
                        <a:pt x="143" y="63"/>
                      </a:lnTo>
                      <a:lnTo>
                        <a:pt x="143" y="66"/>
                      </a:lnTo>
                      <a:lnTo>
                        <a:pt x="140" y="69"/>
                      </a:lnTo>
                      <a:lnTo>
                        <a:pt x="138" y="69"/>
                      </a:lnTo>
                      <a:lnTo>
                        <a:pt x="11" y="57"/>
                      </a:lnTo>
                      <a:lnTo>
                        <a:pt x="7" y="58"/>
                      </a:lnTo>
                      <a:lnTo>
                        <a:pt x="4" y="57"/>
                      </a:lnTo>
                      <a:lnTo>
                        <a:pt x="1" y="57"/>
                      </a:lnTo>
                      <a:lnTo>
                        <a:pt x="1" y="59"/>
                      </a:lnTo>
                      <a:lnTo>
                        <a:pt x="0" y="62"/>
                      </a:lnTo>
                    </a:path>
                  </a:pathLst>
                </a:custGeom>
                <a:noFill/>
                <a:ln w="25400" cap="rnd">
                  <a:solidFill>
                    <a:srgbClr val="FF99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429" name="Freeform 30"/>
                <p:cNvSpPr>
                  <a:spLocks noChangeAspect="1"/>
                </p:cNvSpPr>
                <p:nvPr/>
              </p:nvSpPr>
              <p:spPr bwMode="auto">
                <a:xfrm>
                  <a:off x="1327" y="1260"/>
                  <a:ext cx="142" cy="76"/>
                </a:xfrm>
                <a:custGeom>
                  <a:avLst/>
                  <a:gdLst>
                    <a:gd name="T0" fmla="*/ 0 w 142"/>
                    <a:gd name="T1" fmla="*/ 0 h 76"/>
                    <a:gd name="T2" fmla="*/ 0 w 142"/>
                    <a:gd name="T3" fmla="*/ 4 h 76"/>
                    <a:gd name="T4" fmla="*/ 3 w 142"/>
                    <a:gd name="T5" fmla="*/ 7 h 76"/>
                    <a:gd name="T6" fmla="*/ 6 w 142"/>
                    <a:gd name="T7" fmla="*/ 8 h 76"/>
                    <a:gd name="T8" fmla="*/ 11 w 142"/>
                    <a:gd name="T9" fmla="*/ 11 h 76"/>
                    <a:gd name="T10" fmla="*/ 132 w 142"/>
                    <a:gd name="T11" fmla="*/ 61 h 76"/>
                    <a:gd name="T12" fmla="*/ 137 w 142"/>
                    <a:gd name="T13" fmla="*/ 64 h 76"/>
                    <a:gd name="T14" fmla="*/ 137 w 142"/>
                    <a:gd name="T15" fmla="*/ 65 h 76"/>
                    <a:gd name="T16" fmla="*/ 140 w 142"/>
                    <a:gd name="T17" fmla="*/ 68 h 76"/>
                    <a:gd name="T18" fmla="*/ 141 w 142"/>
                    <a:gd name="T19" fmla="*/ 71 h 76"/>
                    <a:gd name="T20" fmla="*/ 139 w 142"/>
                    <a:gd name="T21" fmla="*/ 74 h 76"/>
                    <a:gd name="T22" fmla="*/ 136 w 142"/>
                    <a:gd name="T23" fmla="*/ 75 h 76"/>
                    <a:gd name="T24" fmla="*/ 11 w 142"/>
                    <a:gd name="T25" fmla="*/ 62 h 76"/>
                    <a:gd name="T26" fmla="*/ 8 w 142"/>
                    <a:gd name="T27" fmla="*/ 62 h 76"/>
                    <a:gd name="T28" fmla="*/ 6 w 142"/>
                    <a:gd name="T29" fmla="*/ 62 h 76"/>
                    <a:gd name="T30" fmla="*/ 4 w 142"/>
                    <a:gd name="T31" fmla="*/ 62 h 76"/>
                    <a:gd name="T32" fmla="*/ 2 w 142"/>
                    <a:gd name="T33" fmla="*/ 63 h 76"/>
                    <a:gd name="T34" fmla="*/ 2 w 142"/>
                    <a:gd name="T35" fmla="*/ 66 h 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2"/>
                    <a:gd name="T55" fmla="*/ 0 h 76"/>
                    <a:gd name="T56" fmla="*/ 142 w 142"/>
                    <a:gd name="T57" fmla="*/ 76 h 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2" h="76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1" y="11"/>
                      </a:lnTo>
                      <a:lnTo>
                        <a:pt x="132" y="61"/>
                      </a:lnTo>
                      <a:lnTo>
                        <a:pt x="137" y="64"/>
                      </a:lnTo>
                      <a:lnTo>
                        <a:pt x="137" y="65"/>
                      </a:lnTo>
                      <a:lnTo>
                        <a:pt x="140" y="68"/>
                      </a:lnTo>
                      <a:lnTo>
                        <a:pt x="141" y="71"/>
                      </a:lnTo>
                      <a:lnTo>
                        <a:pt x="139" y="74"/>
                      </a:lnTo>
                      <a:lnTo>
                        <a:pt x="136" y="75"/>
                      </a:lnTo>
                      <a:lnTo>
                        <a:pt x="11" y="62"/>
                      </a:lnTo>
                      <a:lnTo>
                        <a:pt x="8" y="62"/>
                      </a:lnTo>
                      <a:lnTo>
                        <a:pt x="6" y="62"/>
                      </a:lnTo>
                      <a:lnTo>
                        <a:pt x="4" y="62"/>
                      </a:lnTo>
                      <a:lnTo>
                        <a:pt x="2" y="63"/>
                      </a:lnTo>
                      <a:lnTo>
                        <a:pt x="2" y="66"/>
                      </a:lnTo>
                    </a:path>
                  </a:pathLst>
                </a:custGeom>
                <a:noFill/>
                <a:ln w="25400" cap="rnd">
                  <a:solidFill>
                    <a:srgbClr val="FF99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430" name="Freeform 31"/>
                <p:cNvSpPr>
                  <a:spLocks noChangeAspect="1"/>
                </p:cNvSpPr>
                <p:nvPr/>
              </p:nvSpPr>
              <p:spPr bwMode="auto">
                <a:xfrm>
                  <a:off x="1326" y="1328"/>
                  <a:ext cx="142" cy="74"/>
                </a:xfrm>
                <a:custGeom>
                  <a:avLst/>
                  <a:gdLst>
                    <a:gd name="T0" fmla="*/ 0 w 142"/>
                    <a:gd name="T1" fmla="*/ 0 h 74"/>
                    <a:gd name="T2" fmla="*/ 2 w 142"/>
                    <a:gd name="T3" fmla="*/ 2 h 74"/>
                    <a:gd name="T4" fmla="*/ 4 w 142"/>
                    <a:gd name="T5" fmla="*/ 4 h 74"/>
                    <a:gd name="T6" fmla="*/ 4 w 142"/>
                    <a:gd name="T7" fmla="*/ 5 h 74"/>
                    <a:gd name="T8" fmla="*/ 10 w 142"/>
                    <a:gd name="T9" fmla="*/ 8 h 74"/>
                    <a:gd name="T10" fmla="*/ 129 w 142"/>
                    <a:gd name="T11" fmla="*/ 57 h 74"/>
                    <a:gd name="T12" fmla="*/ 136 w 142"/>
                    <a:gd name="T13" fmla="*/ 59 h 74"/>
                    <a:gd name="T14" fmla="*/ 138 w 142"/>
                    <a:gd name="T15" fmla="*/ 62 h 74"/>
                    <a:gd name="T16" fmla="*/ 139 w 142"/>
                    <a:gd name="T17" fmla="*/ 66 h 74"/>
                    <a:gd name="T18" fmla="*/ 141 w 142"/>
                    <a:gd name="T19" fmla="*/ 68 h 74"/>
                    <a:gd name="T20" fmla="*/ 140 w 142"/>
                    <a:gd name="T21" fmla="*/ 70 h 74"/>
                    <a:gd name="T22" fmla="*/ 136 w 142"/>
                    <a:gd name="T23" fmla="*/ 73 h 74"/>
                    <a:gd name="T24" fmla="*/ 12 w 142"/>
                    <a:gd name="T25" fmla="*/ 59 h 74"/>
                    <a:gd name="T26" fmla="*/ 8 w 142"/>
                    <a:gd name="T27" fmla="*/ 59 h 74"/>
                    <a:gd name="T28" fmla="*/ 4 w 142"/>
                    <a:gd name="T29" fmla="*/ 59 h 74"/>
                    <a:gd name="T30" fmla="*/ 3 w 142"/>
                    <a:gd name="T31" fmla="*/ 59 h 74"/>
                    <a:gd name="T32" fmla="*/ 3 w 142"/>
                    <a:gd name="T33" fmla="*/ 61 h 74"/>
                    <a:gd name="T34" fmla="*/ 2 w 142"/>
                    <a:gd name="T35" fmla="*/ 64 h 7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2"/>
                    <a:gd name="T55" fmla="*/ 0 h 74"/>
                    <a:gd name="T56" fmla="*/ 142 w 142"/>
                    <a:gd name="T57" fmla="*/ 74 h 74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2" h="74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10" y="8"/>
                      </a:lnTo>
                      <a:lnTo>
                        <a:pt x="129" y="57"/>
                      </a:lnTo>
                      <a:lnTo>
                        <a:pt x="136" y="59"/>
                      </a:lnTo>
                      <a:lnTo>
                        <a:pt x="138" y="62"/>
                      </a:lnTo>
                      <a:lnTo>
                        <a:pt x="139" y="66"/>
                      </a:lnTo>
                      <a:lnTo>
                        <a:pt x="141" y="68"/>
                      </a:lnTo>
                      <a:lnTo>
                        <a:pt x="140" y="70"/>
                      </a:lnTo>
                      <a:lnTo>
                        <a:pt x="136" y="73"/>
                      </a:lnTo>
                      <a:lnTo>
                        <a:pt x="12" y="59"/>
                      </a:lnTo>
                      <a:lnTo>
                        <a:pt x="8" y="59"/>
                      </a:lnTo>
                      <a:lnTo>
                        <a:pt x="4" y="59"/>
                      </a:lnTo>
                      <a:lnTo>
                        <a:pt x="3" y="59"/>
                      </a:lnTo>
                      <a:lnTo>
                        <a:pt x="3" y="61"/>
                      </a:lnTo>
                      <a:lnTo>
                        <a:pt x="2" y="64"/>
                      </a:lnTo>
                    </a:path>
                  </a:pathLst>
                </a:custGeom>
                <a:noFill/>
                <a:ln w="25400" cap="rnd">
                  <a:solidFill>
                    <a:srgbClr val="FF99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431" name="Freeform 32"/>
                <p:cNvSpPr>
                  <a:spLocks noChangeAspect="1"/>
                </p:cNvSpPr>
                <p:nvPr/>
              </p:nvSpPr>
              <p:spPr bwMode="auto">
                <a:xfrm>
                  <a:off x="1326" y="1391"/>
                  <a:ext cx="142" cy="73"/>
                </a:xfrm>
                <a:custGeom>
                  <a:avLst/>
                  <a:gdLst>
                    <a:gd name="T0" fmla="*/ 0 w 142"/>
                    <a:gd name="T1" fmla="*/ 0 h 73"/>
                    <a:gd name="T2" fmla="*/ 0 w 142"/>
                    <a:gd name="T3" fmla="*/ 3 h 73"/>
                    <a:gd name="T4" fmla="*/ 1 w 142"/>
                    <a:gd name="T5" fmla="*/ 7 h 73"/>
                    <a:gd name="T6" fmla="*/ 5 w 142"/>
                    <a:gd name="T7" fmla="*/ 9 h 73"/>
                    <a:gd name="T8" fmla="*/ 11 w 142"/>
                    <a:gd name="T9" fmla="*/ 10 h 73"/>
                    <a:gd name="T10" fmla="*/ 129 w 142"/>
                    <a:gd name="T11" fmla="*/ 59 h 73"/>
                    <a:gd name="T12" fmla="*/ 137 w 142"/>
                    <a:gd name="T13" fmla="*/ 61 h 73"/>
                    <a:gd name="T14" fmla="*/ 138 w 142"/>
                    <a:gd name="T15" fmla="*/ 63 h 73"/>
                    <a:gd name="T16" fmla="*/ 141 w 142"/>
                    <a:gd name="T17" fmla="*/ 67 h 73"/>
                    <a:gd name="T18" fmla="*/ 141 w 142"/>
                    <a:gd name="T19" fmla="*/ 69 h 73"/>
                    <a:gd name="T20" fmla="*/ 140 w 142"/>
                    <a:gd name="T21" fmla="*/ 72 h 73"/>
                    <a:gd name="T22" fmla="*/ 135 w 142"/>
                    <a:gd name="T23" fmla="*/ 72 h 73"/>
                    <a:gd name="T24" fmla="*/ 73 w 142"/>
                    <a:gd name="T25" fmla="*/ 65 h 7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42"/>
                    <a:gd name="T40" fmla="*/ 0 h 73"/>
                    <a:gd name="T41" fmla="*/ 142 w 142"/>
                    <a:gd name="T42" fmla="*/ 73 h 7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42" h="7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1" y="7"/>
                      </a:lnTo>
                      <a:lnTo>
                        <a:pt x="5" y="9"/>
                      </a:lnTo>
                      <a:lnTo>
                        <a:pt x="11" y="10"/>
                      </a:lnTo>
                      <a:lnTo>
                        <a:pt x="129" y="59"/>
                      </a:lnTo>
                      <a:lnTo>
                        <a:pt x="137" y="61"/>
                      </a:lnTo>
                      <a:lnTo>
                        <a:pt x="138" y="63"/>
                      </a:lnTo>
                      <a:lnTo>
                        <a:pt x="141" y="67"/>
                      </a:lnTo>
                      <a:lnTo>
                        <a:pt x="141" y="69"/>
                      </a:lnTo>
                      <a:lnTo>
                        <a:pt x="140" y="72"/>
                      </a:lnTo>
                      <a:lnTo>
                        <a:pt x="135" y="72"/>
                      </a:lnTo>
                      <a:lnTo>
                        <a:pt x="73" y="65"/>
                      </a:lnTo>
                    </a:path>
                  </a:pathLst>
                </a:custGeom>
                <a:noFill/>
                <a:ln w="25400" cap="rnd">
                  <a:solidFill>
                    <a:srgbClr val="FF99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9419" name="Oval 33"/>
              <p:cNvSpPr>
                <a:spLocks noChangeAspect="1" noChangeArrowheads="1"/>
              </p:cNvSpPr>
              <p:nvPr/>
            </p:nvSpPr>
            <p:spPr bwMode="auto">
              <a:xfrm>
                <a:off x="815" y="1429"/>
                <a:ext cx="1141" cy="537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20" name="Text Box 34"/>
              <p:cNvSpPr txBox="1">
                <a:spLocks noChangeAspect="1" noChangeArrowheads="1"/>
              </p:cNvSpPr>
              <p:nvPr/>
            </p:nvSpPr>
            <p:spPr bwMode="auto">
              <a:xfrm>
                <a:off x="987" y="1509"/>
                <a:ext cx="154" cy="55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 lIns="91390" tIns="45697" rIns="91390" bIns="45697">
                <a:spAutoFit/>
              </a:bodyPr>
              <a:lstStyle/>
              <a:p>
                <a:pPr eaLnBrk="0" hangingPunct="0"/>
                <a:endParaRPr lang="en-US" sz="3200"/>
              </a:p>
            </p:txBody>
          </p:sp>
          <p:sp>
            <p:nvSpPr>
              <p:cNvPr id="59421" name="Line 35"/>
              <p:cNvSpPr>
                <a:spLocks noChangeAspect="1" noChangeShapeType="1"/>
              </p:cNvSpPr>
              <p:nvPr/>
            </p:nvSpPr>
            <p:spPr bwMode="auto">
              <a:xfrm>
                <a:off x="367" y="1063"/>
                <a:ext cx="27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22" name="Line 36"/>
              <p:cNvSpPr>
                <a:spLocks noChangeAspect="1" noChangeShapeType="1"/>
              </p:cNvSpPr>
              <p:nvPr/>
            </p:nvSpPr>
            <p:spPr bwMode="auto">
              <a:xfrm rot="-1993902">
                <a:off x="604" y="961"/>
                <a:ext cx="346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23" name="Line 37"/>
              <p:cNvSpPr>
                <a:spLocks noChangeAspect="1" noChangeShapeType="1"/>
              </p:cNvSpPr>
              <p:nvPr/>
            </p:nvSpPr>
            <p:spPr bwMode="auto">
              <a:xfrm rot="-1993902">
                <a:off x="832" y="813"/>
                <a:ext cx="346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24" name="Line 38"/>
              <p:cNvSpPr>
                <a:spLocks noChangeAspect="1" noChangeShapeType="1"/>
              </p:cNvSpPr>
              <p:nvPr/>
            </p:nvSpPr>
            <p:spPr bwMode="auto">
              <a:xfrm>
                <a:off x="115" y="1063"/>
                <a:ext cx="27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9405" name="Text Box 39"/>
            <p:cNvSpPr txBox="1">
              <a:spLocks noChangeAspect="1" noChangeArrowheads="1"/>
            </p:cNvSpPr>
            <p:nvPr/>
          </p:nvSpPr>
          <p:spPr bwMode="auto">
            <a:xfrm>
              <a:off x="384" y="1103"/>
              <a:ext cx="1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90" tIns="45697" rIns="91390" bIns="45697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k</a:t>
              </a:r>
            </a:p>
          </p:txBody>
        </p:sp>
        <p:sp>
          <p:nvSpPr>
            <p:cNvPr id="59406" name="Text Box 40"/>
            <p:cNvSpPr txBox="1">
              <a:spLocks noChangeAspect="1" noChangeArrowheads="1"/>
            </p:cNvSpPr>
            <p:nvPr/>
          </p:nvSpPr>
          <p:spPr bwMode="auto">
            <a:xfrm>
              <a:off x="1097" y="768"/>
              <a:ext cx="29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90" tIns="45697" rIns="91390" bIns="45697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k</a:t>
              </a:r>
              <a:r>
                <a:rPr lang="en-US">
                  <a:cs typeface="Times New Roman" pitchFamily="18" charset="0"/>
                </a:rPr>
                <a:t>'</a:t>
              </a:r>
              <a:endParaRPr lang="en-US"/>
            </a:p>
          </p:txBody>
        </p:sp>
        <p:sp>
          <p:nvSpPr>
            <p:cNvPr id="59407" name="Text Box 41"/>
            <p:cNvSpPr txBox="1">
              <a:spLocks noChangeAspect="1" noChangeArrowheads="1"/>
            </p:cNvSpPr>
            <p:nvPr/>
          </p:nvSpPr>
          <p:spPr bwMode="auto">
            <a:xfrm>
              <a:off x="583" y="1200"/>
              <a:ext cx="32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90" tIns="45697" rIns="91390" bIns="45697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>
                  <a:sym typeface="Symbol" pitchFamily="18" charset="2"/>
                </a:rPr>
                <a:t>*</a:t>
              </a:r>
              <a:endParaRPr lang="en-US"/>
            </a:p>
          </p:txBody>
        </p:sp>
        <p:sp>
          <p:nvSpPr>
            <p:cNvPr id="59408" name="Text Box 42"/>
            <p:cNvSpPr txBox="1">
              <a:spLocks noChangeAspect="1" noChangeArrowheads="1"/>
            </p:cNvSpPr>
            <p:nvPr/>
          </p:nvSpPr>
          <p:spPr bwMode="auto">
            <a:xfrm>
              <a:off x="1020" y="1056"/>
              <a:ext cx="1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90" tIns="45697" rIns="91390" bIns="45697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q</a:t>
              </a:r>
            </a:p>
          </p:txBody>
        </p:sp>
        <p:sp>
          <p:nvSpPr>
            <p:cNvPr id="59409" name="Text Box 43"/>
            <p:cNvSpPr txBox="1">
              <a:spLocks noChangeAspect="1" noChangeArrowheads="1"/>
            </p:cNvSpPr>
            <p:nvPr/>
          </p:nvSpPr>
          <p:spPr bwMode="auto">
            <a:xfrm>
              <a:off x="1296" y="1053"/>
              <a:ext cx="3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90" tIns="45697" rIns="91390" bIns="45697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q</a:t>
              </a:r>
              <a:r>
                <a:rPr lang="en-US">
                  <a:cs typeface="Times New Roman" pitchFamily="18" charset="0"/>
                </a:rPr>
                <a:t>'</a:t>
              </a:r>
            </a:p>
          </p:txBody>
        </p:sp>
        <p:sp>
          <p:nvSpPr>
            <p:cNvPr id="59410" name="Text Box 44"/>
            <p:cNvSpPr txBox="1">
              <a:spLocks noChangeAspect="1" noChangeArrowheads="1"/>
            </p:cNvSpPr>
            <p:nvPr/>
          </p:nvSpPr>
          <p:spPr bwMode="auto">
            <a:xfrm>
              <a:off x="1771" y="816"/>
              <a:ext cx="20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90" tIns="45697" rIns="91390" bIns="45697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>
                  <a:solidFill>
                    <a:srgbClr val="FF3300"/>
                  </a:solidFill>
                  <a:sym typeface="Symbol" pitchFamily="18" charset="2"/>
                </a:rPr>
                <a:t></a:t>
              </a:r>
              <a:endParaRPr lang="en-US" sz="2800">
                <a:solidFill>
                  <a:srgbClr val="FF3300"/>
                </a:solidFill>
              </a:endParaRPr>
            </a:p>
          </p:txBody>
        </p:sp>
        <p:sp>
          <p:nvSpPr>
            <p:cNvPr id="59411" name="Text Box 45"/>
            <p:cNvSpPr txBox="1">
              <a:spLocks noChangeAspect="1" noChangeArrowheads="1"/>
            </p:cNvSpPr>
            <p:nvPr/>
          </p:nvSpPr>
          <p:spPr bwMode="auto">
            <a:xfrm>
              <a:off x="480" y="1689"/>
              <a:ext cx="18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90" tIns="45697" rIns="91390" bIns="45697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p</a:t>
              </a:r>
              <a:endParaRPr lang="en-US">
                <a:cs typeface="Times New Roman" pitchFamily="18" charset="0"/>
              </a:endParaRPr>
            </a:p>
          </p:txBody>
        </p:sp>
        <p:sp>
          <p:nvSpPr>
            <p:cNvPr id="59412" name="Text Box 46"/>
            <p:cNvSpPr txBox="1">
              <a:spLocks noChangeAspect="1" noChangeArrowheads="1"/>
            </p:cNvSpPr>
            <p:nvPr/>
          </p:nvSpPr>
          <p:spPr bwMode="auto">
            <a:xfrm>
              <a:off x="1717" y="1680"/>
              <a:ext cx="29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90" tIns="45697" rIns="91390" bIns="45697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p</a:t>
              </a:r>
              <a:r>
                <a:rPr lang="en-US">
                  <a:cs typeface="Times New Roman" pitchFamily="18" charset="0"/>
                </a:rPr>
                <a:t>'</a:t>
              </a:r>
            </a:p>
          </p:txBody>
        </p:sp>
        <p:sp>
          <p:nvSpPr>
            <p:cNvPr id="59413" name="Text Box 47"/>
            <p:cNvSpPr txBox="1">
              <a:spLocks noChangeAspect="1" noChangeArrowheads="1"/>
            </p:cNvSpPr>
            <p:nvPr/>
          </p:nvSpPr>
          <p:spPr bwMode="auto">
            <a:xfrm>
              <a:off x="396" y="823"/>
              <a:ext cx="19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90" tIns="45697" rIns="91390" bIns="45697">
              <a:spAutoFit/>
            </a:bodyPr>
            <a:lstStyle/>
            <a:p>
              <a:pPr eaLnBrk="0" hangingPunct="0"/>
              <a:r>
                <a:rPr lang="en-US"/>
                <a:t>e</a:t>
              </a:r>
            </a:p>
          </p:txBody>
        </p:sp>
      </p:grpSp>
      <p:cxnSp>
        <p:nvCxnSpPr>
          <p:cNvPr id="45" name="Straight Arrow Connector 44"/>
          <p:cNvCxnSpPr/>
          <p:nvPr/>
        </p:nvCxnSpPr>
        <p:spPr>
          <a:xfrm rot="16200000" flipV="1">
            <a:off x="914400" y="2362200"/>
            <a:ext cx="304800" cy="304800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399" name="Picture 2" descr="C:\Documents and Settings\hwlin.JLAB\My Documents\Google Talk Received Files\JuJd.png"/>
          <p:cNvPicPr>
            <a:picLocks noChangeAspect="1" noChangeArrowheads="1"/>
          </p:cNvPicPr>
          <p:nvPr/>
        </p:nvPicPr>
        <p:blipFill>
          <a:blip r:embed="rId2" cstate="print"/>
          <a:srcRect l="15675" t="4446" b="11215"/>
          <a:stretch>
            <a:fillRect/>
          </a:stretch>
        </p:blipFill>
        <p:spPr bwMode="auto">
          <a:xfrm>
            <a:off x="4114800" y="1371600"/>
            <a:ext cx="46482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0" name="TextBox 45"/>
          <p:cNvSpPr txBox="1">
            <a:spLocks noChangeArrowheads="1"/>
          </p:cNvSpPr>
          <p:nvPr/>
        </p:nvSpPr>
        <p:spPr bwMode="auto">
          <a:xfrm>
            <a:off x="3930650" y="1981200"/>
            <a:ext cx="565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J</a:t>
            </a:r>
            <a:r>
              <a:rPr lang="en-US" sz="2800" baseline="-25000"/>
              <a:t>d</a:t>
            </a:r>
          </a:p>
        </p:txBody>
      </p:sp>
      <p:sp>
        <p:nvSpPr>
          <p:cNvPr id="59401" name="TextBox 46"/>
          <p:cNvSpPr txBox="1">
            <a:spLocks noChangeArrowheads="1"/>
          </p:cNvSpPr>
          <p:nvPr/>
        </p:nvSpPr>
        <p:spPr bwMode="auto">
          <a:xfrm>
            <a:off x="8001000" y="5486400"/>
            <a:ext cx="5492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J</a:t>
            </a:r>
            <a:r>
              <a:rPr lang="en-US" sz="2800" baseline="-25000"/>
              <a:t>u</a:t>
            </a:r>
          </a:p>
        </p:txBody>
      </p:sp>
      <p:sp>
        <p:nvSpPr>
          <p:cNvPr id="59402" name="Text Box 8"/>
          <p:cNvSpPr txBox="1">
            <a:spLocks noChangeArrowheads="1"/>
          </p:cNvSpPr>
          <p:nvPr/>
        </p:nvSpPr>
        <p:spPr bwMode="auto">
          <a:xfrm>
            <a:off x="533400" y="5280025"/>
            <a:ext cx="3810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200">
              <a:solidFill>
                <a:srgbClr val="CC0099"/>
              </a:solidFill>
            </a:endParaRPr>
          </a:p>
          <a:p>
            <a:r>
              <a:rPr lang="en-US" sz="2000" i="1">
                <a:solidFill>
                  <a:srgbClr val="CC0099"/>
                </a:solidFill>
              </a:rPr>
              <a:t>Or independent:</a:t>
            </a:r>
            <a:r>
              <a:rPr lang="en-US" sz="2000">
                <a:solidFill>
                  <a:srgbClr val="CC0099"/>
                </a:solidFill>
              </a:rPr>
              <a:t> Lattice QCD!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685800" y="6073775"/>
            <a:ext cx="7772400" cy="708025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à"/>
            </a:pPr>
            <a:r>
              <a:rPr lang="en-US" sz="2000" b="1">
                <a:sym typeface="Wingdings" pitchFamily="2" charset="2"/>
              </a:rPr>
              <a:t> Tremendous progress to constrain quark angular momenta</a:t>
            </a:r>
          </a:p>
          <a:p>
            <a:pPr>
              <a:buFont typeface="Wingdings" pitchFamily="2" charset="2"/>
              <a:buChar char="à"/>
            </a:pPr>
            <a:r>
              <a:rPr lang="en-US" sz="2000" b="1">
                <a:sym typeface="Wingdings" pitchFamily="2" charset="2"/>
              </a:rPr>
              <a:t> 12 GeV will give final answers for quarks</a:t>
            </a:r>
            <a:endParaRPr lang="en-US" sz="20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457200" y="0"/>
            <a:ext cx="82296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Cool Facts about QCD and Nuclei</a:t>
            </a:r>
          </a:p>
        </p:txBody>
      </p:sp>
      <p:pic>
        <p:nvPicPr>
          <p:cNvPr id="17411" name="Picture 4" descr="n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2819400"/>
            <a:ext cx="297180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6" descr="nucle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762000"/>
            <a:ext cx="1676400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152400" y="685800"/>
            <a:ext cx="5410200" cy="609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Did you know that … ?</a:t>
            </a:r>
            <a:endParaRPr lang="en-US" sz="1000"/>
          </a:p>
          <a:p>
            <a:r>
              <a:rPr lang="en-US" sz="100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2000"/>
              <a:t> Nuclear physicists are trying to answer how basic properties like mass, shape, and spin come about from the flood of gluons, quark/anti-quark pairs, and a few ever-</a:t>
            </a:r>
          </a:p>
          <a:p>
            <a:r>
              <a:rPr lang="en-US" sz="2000"/>
              <a:t>present quarks </a:t>
            </a:r>
          </a:p>
          <a:p>
            <a:pPr>
              <a:buFont typeface="Arial" pitchFamily="34" charset="0"/>
              <a:buChar char="•"/>
            </a:pPr>
            <a:r>
              <a:rPr lang="en-US" sz="2000"/>
              <a:t> A small fraction of the force between quarks and gluons “leaks out” of protons and neutrons, and binds them together to form tiny nuclei. The long-range part of this process can be well described as if </a:t>
            </a:r>
            <a:r>
              <a:rPr lang="en-US" sz="2000">
                <a:solidFill>
                  <a:srgbClr val="0033CC"/>
                </a:solidFill>
              </a:rPr>
              <a:t>protons and neutrons</a:t>
            </a:r>
            <a:r>
              <a:rPr lang="en-US" sz="2000"/>
              <a:t> exchange </a:t>
            </a:r>
            <a:r>
              <a:rPr lang="en-US" sz="2000">
                <a:solidFill>
                  <a:srgbClr val="0033CC"/>
                </a:solidFill>
              </a:rPr>
              <a:t>pions</a:t>
            </a:r>
            <a:r>
              <a:rPr lang="en-US" sz="200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sz="2000"/>
              <a:t> Nuclear physicists are only now starting to understand how this “leakage” occurs, and how it results in the impressive variety of nuclei found in nature.</a:t>
            </a:r>
          </a:p>
          <a:p>
            <a:pPr>
              <a:buFontTx/>
              <a:buChar char="•"/>
            </a:pPr>
            <a:r>
              <a:rPr lang="en-US" sz="2000"/>
              <a:t> A nucleus consisting of some 100 protons and 150 neutrons can be the same size as one with 3 protons and 8 neutrons.</a:t>
            </a:r>
          </a:p>
        </p:txBody>
      </p:sp>
      <p:pic>
        <p:nvPicPr>
          <p:cNvPr id="1741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663" y="5181600"/>
            <a:ext cx="2166937" cy="148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2" descr="top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95950" y="838200"/>
            <a:ext cx="13906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95362"/>
            <a:ext cx="7974330" cy="510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7200" y="224135"/>
            <a:ext cx="839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 </a:t>
            </a:r>
            <a:r>
              <a:rPr lang="en-US" dirty="0" err="1" smtClean="0"/>
              <a:t>GeV</a:t>
            </a:r>
            <a:r>
              <a:rPr lang="en-US" dirty="0" smtClean="0"/>
              <a:t> Projection for nucleon’s transverse spatial profile</a:t>
            </a:r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36006" y="76200"/>
            <a:ext cx="922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New Observable Reveals Interesting Behavior of Quarks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304800" y="1600200"/>
            <a:ext cx="28868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accent6"/>
                </a:solidFill>
              </a:rPr>
              <a:t>Target:</a:t>
            </a:r>
          </a:p>
          <a:p>
            <a:pPr algn="r"/>
            <a:r>
              <a:rPr lang="en-US" b="1" dirty="0" smtClean="0">
                <a:solidFill>
                  <a:schemeClr val="accent6"/>
                </a:solidFill>
              </a:rPr>
              <a:t>(transversely)</a:t>
            </a:r>
            <a:r>
              <a:rPr lang="en-US" sz="1800" b="1" dirty="0" smtClean="0">
                <a:solidFill>
                  <a:schemeClr val="accent6"/>
                </a:solidFill>
              </a:rPr>
              <a:t> </a:t>
            </a:r>
          </a:p>
          <a:p>
            <a:pPr algn="r"/>
            <a:r>
              <a:rPr lang="en-US" sz="1800" b="1" dirty="0" smtClean="0">
                <a:solidFill>
                  <a:schemeClr val="accent6"/>
                </a:solidFill>
              </a:rPr>
              <a:t>polarized </a:t>
            </a:r>
            <a:r>
              <a:rPr lang="en-US" sz="1800" b="1" baseline="30000" dirty="0" smtClean="0">
                <a:solidFill>
                  <a:schemeClr val="accent6"/>
                </a:solidFill>
              </a:rPr>
              <a:t>3</a:t>
            </a:r>
            <a:r>
              <a:rPr lang="en-US" sz="1800" b="1" dirty="0" smtClean="0">
                <a:solidFill>
                  <a:schemeClr val="accent6"/>
                </a:solidFill>
              </a:rPr>
              <a:t>He </a:t>
            </a:r>
            <a:r>
              <a:rPr lang="en-US" b="1" dirty="0" smtClean="0">
                <a:solidFill>
                  <a:schemeClr val="accent6"/>
                </a:solidFill>
              </a:rPr>
              <a:t>~</a:t>
            </a:r>
            <a:r>
              <a:rPr lang="en-US" sz="1800" b="1" dirty="0" smtClean="0">
                <a:solidFill>
                  <a:schemeClr val="accent6"/>
                </a:solidFill>
              </a:rPr>
              <a:t> polarized neutron</a:t>
            </a:r>
            <a:endParaRPr lang="en-US" sz="1800" b="1" dirty="0">
              <a:solidFill>
                <a:schemeClr val="accent6"/>
              </a:solidFill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4191000" y="914400"/>
            <a:ext cx="4818798" cy="2895600"/>
            <a:chOff x="304800" y="2057400"/>
            <a:chExt cx="4460558" cy="2680335"/>
          </a:xfrm>
        </p:grpSpPr>
        <p:sp>
          <p:nvSpPr>
            <p:cNvPr id="14" name="TextBox 13"/>
            <p:cNvSpPr txBox="1"/>
            <p:nvPr/>
          </p:nvSpPr>
          <p:spPr>
            <a:xfrm>
              <a:off x="1143000" y="2057400"/>
              <a:ext cx="3590098" cy="256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/>
                <a:t>Huang, </a:t>
              </a:r>
              <a:r>
                <a:rPr lang="en-US" sz="1200" b="1" i="1" dirty="0" smtClean="0"/>
                <a:t>et. al.</a:t>
              </a:r>
              <a:r>
                <a:rPr lang="en-US" sz="1200" b="1" dirty="0" smtClean="0"/>
                <a:t> PRL. 108, 052001 (2012)</a:t>
              </a:r>
              <a:endParaRPr lang="en-US" sz="1200" dirty="0"/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4800" y="2286000"/>
              <a:ext cx="4460558" cy="2451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8" name="Picture 4" descr="D:\Dropbox\A_LTPaper\g1TIllustration.png"/>
          <p:cNvPicPr>
            <a:picLocks noChangeAspect="1" noChangeArrowheads="1"/>
          </p:cNvPicPr>
          <p:nvPr/>
        </p:nvPicPr>
        <p:blipFill>
          <a:blip r:embed="rId4" cstate="print"/>
          <a:srcRect b="6321"/>
          <a:stretch>
            <a:fillRect/>
          </a:stretch>
        </p:blipFill>
        <p:spPr bwMode="auto">
          <a:xfrm>
            <a:off x="0" y="3352800"/>
            <a:ext cx="5456244" cy="2459711"/>
          </a:xfrm>
          <a:prstGeom prst="rect">
            <a:avLst/>
          </a:prstGeom>
          <a:noFill/>
        </p:spPr>
      </p:pic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5410200" y="3886200"/>
            <a:ext cx="3733800" cy="685800"/>
          </a:xfrm>
        </p:spPr>
        <p:txBody>
          <a:bodyPr/>
          <a:lstStyle/>
          <a:p>
            <a:pPr>
              <a:buNone/>
            </a:pPr>
            <a:r>
              <a:rPr lang="en-US" sz="2400" dirty="0" smtClean="0">
                <a:solidFill>
                  <a:schemeClr val="accent6"/>
                </a:solidFill>
                <a:latin typeface="Comic Sans MS" pitchFamily="66" charset="0"/>
              </a:rPr>
              <a:t>1</a:t>
            </a:r>
            <a:r>
              <a:rPr lang="en-US" sz="2400" baseline="30000" dirty="0" smtClean="0">
                <a:solidFill>
                  <a:schemeClr val="accent6"/>
                </a:solidFill>
                <a:latin typeface="Comic Sans MS" pitchFamily="66" charset="0"/>
              </a:rPr>
              <a:t>st</a:t>
            </a:r>
            <a:r>
              <a:rPr lang="en-US" sz="2400" dirty="0" smtClean="0">
                <a:solidFill>
                  <a:schemeClr val="accent6"/>
                </a:solidFill>
                <a:latin typeface="Comic Sans MS" pitchFamily="66" charset="0"/>
              </a:rPr>
              <a:t> measurement of A</a:t>
            </a:r>
            <a:r>
              <a:rPr lang="en-US" sz="2400" baseline="-25000" dirty="0" smtClean="0">
                <a:solidFill>
                  <a:schemeClr val="accent6"/>
                </a:solidFill>
                <a:latin typeface="Comic Sans MS" pitchFamily="66" charset="0"/>
              </a:rPr>
              <a:t>LT</a:t>
            </a:r>
            <a:r>
              <a:rPr lang="en-US" sz="2400" dirty="0" smtClean="0">
                <a:solidFill>
                  <a:schemeClr val="accent6"/>
                </a:solidFill>
                <a:latin typeface="Comic Sans MS" pitchFamily="66" charset="0"/>
              </a:rPr>
              <a:t> </a:t>
            </a:r>
          </a:p>
          <a:p>
            <a:pPr>
              <a:buNone/>
            </a:pPr>
            <a:r>
              <a:rPr lang="en-US" sz="1600" dirty="0" smtClean="0">
                <a:solidFill>
                  <a:schemeClr val="accent6"/>
                </a:solidFill>
                <a:latin typeface="Comic Sans MS" pitchFamily="66" charset="0"/>
              </a:rPr>
              <a:t>beam-target double-spin asymmetry </a:t>
            </a:r>
            <a:endParaRPr lang="en-US" sz="1600" dirty="0">
              <a:solidFill>
                <a:schemeClr val="accent6"/>
              </a:solidFill>
              <a:latin typeface="Comic Sans MS" pitchFamily="66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4343400" y="4800600"/>
            <a:ext cx="5029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spcBef>
                <a:spcPct val="20000"/>
              </a:spcBef>
              <a:defRPr/>
            </a:pPr>
            <a:r>
              <a:rPr lang="en-US" sz="1600" kern="0" dirty="0" smtClean="0">
                <a:solidFill>
                  <a:schemeClr val="accent6"/>
                </a:solidFill>
                <a:cs typeface="Arial" pitchFamily="34" charset="0"/>
              </a:rPr>
              <a:t>Indications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cs typeface="Arial" pitchFamily="34" charset="0"/>
              </a:rPr>
              <a:t>: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cs typeface="Arial" pitchFamily="34" charset="0"/>
              </a:rPr>
              <a:t>A non-vanishing quark “transversal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cs typeface="Arial" pitchFamily="34" charset="0"/>
              </a:rPr>
              <a:t>helicity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cs typeface="Arial" pitchFamily="34" charset="0"/>
              </a:rPr>
              <a:t>” distribution</a:t>
            </a:r>
            <a:r>
              <a:rPr lang="en-US" sz="1600" kern="0" dirty="0" smtClean="0">
                <a:solidFill>
                  <a:schemeClr val="accent6"/>
                </a:solidFill>
                <a:cs typeface="Arial" pitchFamily="34" charset="0"/>
              </a:rPr>
              <a:t>, reveals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cs typeface="Arial" pitchFamily="34" charset="0"/>
              </a:rPr>
              <a:t>alignment of quark spin  transverse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cs typeface="Arial" pitchFamily="34" charset="0"/>
              </a:rPr>
              <a:t> to neutron spin direction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cs typeface="Arial" pitchFamily="34" charset="0"/>
            </a:endParaRPr>
          </a:p>
          <a:p>
            <a:pPr marL="285750" indent="-285750">
              <a:spcBef>
                <a:spcPct val="20000"/>
              </a:spcBef>
              <a:buFont typeface="Arial"/>
              <a:buChar char="•"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cs typeface="Arial" pitchFamily="34" charset="0"/>
              </a:rPr>
              <a:t>Quark orbital motions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cs typeface="Arial" pitchFamily="34" charset="0"/>
            </a:endParaRPr>
          </a:p>
        </p:txBody>
      </p:sp>
      <p:pic>
        <p:nvPicPr>
          <p:cNvPr id="1026" name="Picture 2" descr="D:\Dropbox\A_LTPaper\He-3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6549" y="1247774"/>
            <a:ext cx="1438251" cy="2028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0532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6200" y="914400"/>
            <a:ext cx="7113229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BNL “g-2”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expt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 </a:t>
            </a:r>
            <a:r>
              <a:rPr lang="en-US" sz="2000" b="1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D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000" b="1" baseline="-25000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expt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-thy) = (295±88) x 10</a:t>
            </a:r>
            <a:r>
              <a:rPr lang="en-US" sz="2000" b="1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-11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(3.4 </a:t>
            </a:r>
            <a:r>
              <a:rPr lang="en-US" sz="2000" b="1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s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No evidence for SUSY at LHC (yet)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Another solution: A’, a massive neutral vector boson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-   also useful for dark matter models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 Jefferson Lab proposals:</a:t>
            </a:r>
          </a:p>
        </p:txBody>
      </p:sp>
      <p:pic>
        <p:nvPicPr>
          <p:cNvPr id="12" name="Picture 11" descr="result5.pdf"/>
          <p:cNvPicPr>
            <a:picLocks noChangeAspect="1"/>
          </p:cNvPicPr>
          <p:nvPr/>
        </p:nvPicPr>
        <p:blipFill>
          <a:blip r:embed="rId3" cstate="print"/>
          <a:srcRect l="3175" t="6618" r="3175"/>
          <a:stretch>
            <a:fillRect/>
          </a:stretch>
        </p:blipFill>
        <p:spPr>
          <a:xfrm>
            <a:off x="5526053" y="3011983"/>
            <a:ext cx="3541747" cy="3388817"/>
          </a:xfrm>
          <a:prstGeom prst="rect">
            <a:avLst/>
          </a:prstGeom>
          <a:effectLst>
            <a:outerShdw blurRad="177800" dist="228600" dir="936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152400"/>
            <a:ext cx="9144000" cy="5937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800" b="1" kern="0" dirty="0">
                <a:solidFill>
                  <a:srgbClr val="FF0000"/>
                </a:solidFill>
                <a:ea typeface="ＭＳ Ｐゴシック" pitchFamily="34" charset="-128"/>
                <a:cs typeface="Arial" pitchFamily="34" charset="0"/>
              </a:rPr>
              <a:t>New Opportunity: Search for </a:t>
            </a:r>
            <a:r>
              <a:rPr lang="en-US" sz="2800" b="1" kern="0" dirty="0" smtClean="0">
                <a:solidFill>
                  <a:srgbClr val="FF0000"/>
                </a:solidFill>
                <a:ea typeface="ＭＳ Ｐゴシック" pitchFamily="34" charset="-128"/>
                <a:cs typeface="Arial" pitchFamily="34" charset="0"/>
              </a:rPr>
              <a:t>A’ at Jefferson Lab</a:t>
            </a:r>
            <a:endParaRPr lang="en-US" sz="2800" b="1" kern="0" dirty="0">
              <a:solidFill>
                <a:srgbClr val="FF0000"/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" name="Rectangle 4"/>
          <p:cNvSpPr>
            <a:spLocks/>
          </p:cNvSpPr>
          <p:nvPr/>
        </p:nvSpPr>
        <p:spPr bwMode="auto">
          <a:xfrm>
            <a:off x="152400" y="1676400"/>
            <a:ext cx="3716337" cy="12827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lnSpc>
                <a:spcPct val="90000"/>
              </a:lnSpc>
              <a:defRPr/>
            </a:pPr>
            <a:endParaRPr lang="en-US" sz="2000" i="1" dirty="0">
              <a:solidFill>
                <a:srgbClr val="C00000"/>
              </a:solidFill>
              <a:latin typeface="Arial" pitchFamily="34" charset="0"/>
              <a:ea typeface="Symbol" charset="2"/>
              <a:cs typeface="Arial" pitchFamily="34" charset="0"/>
              <a:sym typeface="Times New Roman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85800" y="5181600"/>
            <a:ext cx="4343400" cy="911019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7338" indent="-171450">
              <a:lnSpc>
                <a:spcPct val="80000"/>
              </a:lnSpc>
              <a:spcBef>
                <a:spcPts val="314"/>
              </a:spcBef>
              <a:spcAft>
                <a:spcPts val="314"/>
              </a:spcAft>
              <a:buFont typeface="Arial" pitchFamily="34" charset="0"/>
              <a:buChar char="•"/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 APEX test run (Hall A) – published</a:t>
            </a:r>
          </a:p>
          <a:p>
            <a:pPr marL="287338" indent="-171450">
              <a:lnSpc>
                <a:spcPct val="80000"/>
              </a:lnSpc>
              <a:spcBef>
                <a:spcPts val="314"/>
              </a:spcBef>
              <a:spcAft>
                <a:spcPts val="314"/>
              </a:spcAft>
              <a:buFont typeface="Arial" pitchFamily="34" charset="0"/>
              <a:buChar char="•"/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HPS test run (Hall B) – complete</a:t>
            </a:r>
          </a:p>
          <a:p>
            <a:pPr marL="287338" indent="-171450">
              <a:lnSpc>
                <a:spcPct val="80000"/>
              </a:lnSpc>
              <a:spcBef>
                <a:spcPts val="314"/>
              </a:spcBef>
              <a:spcAft>
                <a:spcPts val="314"/>
              </a:spcAft>
              <a:buFont typeface="Arial" pitchFamily="34" charset="0"/>
              <a:buChar char="•"/>
              <a:defRPr/>
            </a:pP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DarkLight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test run (FEL) – July 2012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5"/>
          <p:cNvGrpSpPr>
            <a:grpSpLocks noChangeAspect="1"/>
          </p:cNvGrpSpPr>
          <p:nvPr/>
        </p:nvGrpSpPr>
        <p:grpSpPr bwMode="auto">
          <a:xfrm>
            <a:off x="7086600" y="2404646"/>
            <a:ext cx="1680268" cy="1252954"/>
            <a:chOff x="4111561" y="1359250"/>
            <a:chExt cx="2209934" cy="1649064"/>
          </a:xfrm>
        </p:grpSpPr>
        <p:sp>
          <p:nvSpPr>
            <p:cNvPr id="28" name="TextBox 27"/>
            <p:cNvSpPr txBox="1"/>
            <p:nvPr/>
          </p:nvSpPr>
          <p:spPr>
            <a:xfrm>
              <a:off x="4111561" y="1359250"/>
              <a:ext cx="2209934" cy="445585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g – 2 preferred!</a:t>
              </a:r>
            </a:p>
          </p:txBody>
        </p:sp>
        <p:cxnSp>
          <p:nvCxnSpPr>
            <p:cNvPr id="25612" name="Straight Arrow Connector 28"/>
            <p:cNvCxnSpPr>
              <a:cxnSpLocks noChangeShapeType="1"/>
            </p:cNvCxnSpPr>
            <p:nvPr/>
          </p:nvCxnSpPr>
          <p:spPr bwMode="auto">
            <a:xfrm flipH="1">
              <a:off x="4374599" y="1804835"/>
              <a:ext cx="238064" cy="1203479"/>
            </a:xfrm>
            <a:prstGeom prst="straightConnector1">
              <a:avLst/>
            </a:prstGeom>
            <a:noFill/>
            <a:ln w="25400" algn="ctr">
              <a:solidFill>
                <a:srgbClr val="00B050"/>
              </a:solidFill>
              <a:round/>
              <a:headEnd/>
              <a:tailEnd type="triangle" w="lg" len="lg"/>
            </a:ln>
          </p:spPr>
        </p:cxnSp>
      </p:grpSp>
      <p:pic>
        <p:nvPicPr>
          <p:cNvPr id="13" name="Picture 12" descr="AprimeProduction.pd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2438400"/>
            <a:ext cx="2400299" cy="21336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6352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1032" y="914400"/>
            <a:ext cx="1405768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229265" y="0"/>
            <a:ext cx="87623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A3904"/>
                </a:solidFill>
              </a:rPr>
              <a:t>15+ </a:t>
            </a:r>
            <a:r>
              <a:rPr lang="en-US" sz="3200" b="1" dirty="0">
                <a:solidFill>
                  <a:srgbClr val="FA3904"/>
                </a:solidFill>
              </a:rPr>
              <a:t>Years of Physics Experiments at </a:t>
            </a:r>
            <a:r>
              <a:rPr lang="en-US" sz="3200" b="1" dirty="0" err="1">
                <a:solidFill>
                  <a:srgbClr val="FA3904"/>
                </a:solidFill>
              </a:rPr>
              <a:t>JLab</a:t>
            </a:r>
            <a:endParaRPr lang="en-US" sz="3200" b="1" dirty="0">
              <a:solidFill>
                <a:srgbClr val="FA3904"/>
              </a:solidFill>
            </a:endParaRP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212725" y="603250"/>
            <a:ext cx="8931275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1800" dirty="0"/>
              <a:t> Experiments have successfully </a:t>
            </a:r>
            <a:r>
              <a:rPr lang="en-US" sz="1800" dirty="0" err="1"/>
              <a:t>adressed</a:t>
            </a:r>
            <a:r>
              <a:rPr lang="en-US" sz="1800" dirty="0"/>
              <a:t> original Mission Statement:</a:t>
            </a:r>
          </a:p>
          <a:p>
            <a:r>
              <a:rPr lang="en-US" sz="1800" dirty="0"/>
              <a:t>	“</a:t>
            </a:r>
            <a:r>
              <a:rPr lang="en-US" altLang="ja-JP" sz="1800" b="1" dirty="0">
                <a:ea typeface="ＭＳ Ｐゴシック" pitchFamily="34" charset="-128"/>
              </a:rPr>
              <a:t>The study of the largely unexplored transition between the 	nucleon-meson and the quark-gluon descriptions of nuclear matter”</a:t>
            </a:r>
          </a:p>
          <a:p>
            <a:r>
              <a:rPr lang="en-US" sz="1800" dirty="0"/>
              <a:t>  </a:t>
            </a:r>
            <a:r>
              <a:rPr lang="en-US" sz="1800" i="1" dirty="0">
                <a:solidFill>
                  <a:srgbClr val="FA3904"/>
                </a:solidFill>
              </a:rPr>
              <a:t>Highlight 1:</a:t>
            </a:r>
            <a:r>
              <a:rPr lang="en-US" sz="1800" i="1" dirty="0"/>
              <a:t> </a:t>
            </a:r>
            <a:r>
              <a:rPr lang="en-US" sz="1800" i="1" dirty="0">
                <a:solidFill>
                  <a:schemeClr val="accent2"/>
                </a:solidFill>
              </a:rPr>
              <a:t>The Role of Quarks in Nuclear Physics</a:t>
            </a:r>
          </a:p>
          <a:p>
            <a:r>
              <a:rPr lang="en-US" sz="1800" i="1" dirty="0">
                <a:solidFill>
                  <a:schemeClr val="accent2"/>
                </a:solidFill>
              </a:rPr>
              <a:t>	        Probing the Limits of the Traditional Model of Nuclei</a:t>
            </a:r>
            <a:endParaRPr lang="en-US" sz="1800" dirty="0">
              <a:solidFill>
                <a:schemeClr val="accent2"/>
              </a:solidFill>
            </a:endParaRPr>
          </a:p>
          <a:p>
            <a:pPr>
              <a:buFontTx/>
              <a:buChar char="•"/>
            </a:pPr>
            <a:r>
              <a:rPr lang="en-US" sz="1800" dirty="0" smtClean="0"/>
              <a:t> Emphasis </a:t>
            </a:r>
            <a:r>
              <a:rPr lang="en-US" sz="1800" dirty="0"/>
              <a:t>has shifted to third sub-area of intended CEBAF research:</a:t>
            </a:r>
          </a:p>
          <a:p>
            <a:r>
              <a:rPr lang="en-US" sz="1800" dirty="0"/>
              <a:t>	 “</a:t>
            </a:r>
            <a:r>
              <a:rPr lang="en-US" altLang="ja-JP" sz="1800" b="1" dirty="0">
                <a:ea typeface="ＭＳ Ｐゴシック" pitchFamily="34" charset="-128"/>
              </a:rPr>
              <a:t>What are the properties of the force which binds quarks into 	  	  nucleons and nuclei at distances where this force is strong and</a:t>
            </a:r>
          </a:p>
          <a:p>
            <a:r>
              <a:rPr lang="en-US" altLang="ja-JP" sz="1800" b="1" dirty="0">
                <a:ea typeface="ＭＳ Ｐゴシック" pitchFamily="34" charset="-128"/>
              </a:rPr>
              <a:t>	  the quark confinement mechanism is important</a:t>
            </a:r>
            <a:r>
              <a:rPr lang="en-US" altLang="ja-JP" sz="1800" b="1" dirty="0" smtClean="0">
                <a:ea typeface="ＭＳ Ｐゴシック" pitchFamily="34" charset="-128"/>
              </a:rPr>
              <a:t>?”</a:t>
            </a:r>
          </a:p>
          <a:p>
            <a:endParaRPr lang="en-US" altLang="ja-JP" sz="800" dirty="0">
              <a:ea typeface="ＭＳ Ｐゴシック" pitchFamily="34" charset="-128"/>
            </a:endParaRPr>
          </a:p>
          <a:p>
            <a:pPr>
              <a:buFontTx/>
              <a:buChar char="•"/>
            </a:pPr>
            <a:r>
              <a:rPr lang="en-US" sz="1800" dirty="0"/>
              <a:t> </a:t>
            </a:r>
            <a:r>
              <a:rPr lang="en-US" sz="1800" i="1" dirty="0">
                <a:solidFill>
                  <a:srgbClr val="FA3904"/>
                </a:solidFill>
              </a:rPr>
              <a:t>Highlight 2:</a:t>
            </a:r>
            <a:r>
              <a:rPr lang="en-US" sz="1800" i="1" dirty="0"/>
              <a:t> </a:t>
            </a:r>
            <a:r>
              <a:rPr lang="en-US" sz="1800" i="1" dirty="0">
                <a:solidFill>
                  <a:schemeClr val="accent2"/>
                </a:solidFill>
              </a:rPr>
              <a:t>Charge and Magnetization in Nucleons and </a:t>
            </a:r>
            <a:r>
              <a:rPr lang="en-US" sz="1800" i="1" dirty="0" err="1">
                <a:solidFill>
                  <a:schemeClr val="accent2"/>
                </a:solidFill>
              </a:rPr>
              <a:t>Pions</a:t>
            </a:r>
            <a:endParaRPr lang="en-US" sz="1800" i="1" dirty="0">
              <a:solidFill>
                <a:schemeClr val="accent2"/>
              </a:solidFill>
            </a:endParaRPr>
          </a:p>
          <a:p>
            <a:endParaRPr lang="en-US" sz="1800" i="1" dirty="0">
              <a:solidFill>
                <a:schemeClr val="accent2"/>
              </a:solidFill>
            </a:endParaRPr>
          </a:p>
          <a:p>
            <a:endParaRPr lang="en-US" sz="1800" i="1" dirty="0"/>
          </a:p>
          <a:p>
            <a:endParaRPr lang="en-US" sz="1800" i="1" dirty="0"/>
          </a:p>
          <a:p>
            <a:endParaRPr lang="en-US" sz="1800" i="1" dirty="0" smtClean="0"/>
          </a:p>
          <a:p>
            <a:endParaRPr lang="en-US" sz="400" i="1" dirty="0"/>
          </a:p>
          <a:p>
            <a:pPr>
              <a:buFontTx/>
              <a:buChar char="•"/>
            </a:pPr>
            <a:r>
              <a:rPr lang="en-US" sz="1800" dirty="0"/>
              <a:t> </a:t>
            </a:r>
            <a:r>
              <a:rPr lang="en-US" sz="1800" i="1" dirty="0">
                <a:solidFill>
                  <a:srgbClr val="FA3904"/>
                </a:solidFill>
              </a:rPr>
              <a:t>Highlight 3:</a:t>
            </a:r>
            <a:r>
              <a:rPr lang="en-US" sz="1800" i="1" dirty="0"/>
              <a:t> </a:t>
            </a:r>
            <a:r>
              <a:rPr lang="en-US" sz="1800" i="1" dirty="0">
                <a:solidFill>
                  <a:schemeClr val="accent2"/>
                </a:solidFill>
              </a:rPr>
              <a:t>The Onset of the Parton Model at Low Energies</a:t>
            </a:r>
          </a:p>
          <a:p>
            <a:endParaRPr lang="en-US" sz="1800" dirty="0"/>
          </a:p>
        </p:txBody>
      </p:sp>
      <p:sp>
        <p:nvSpPr>
          <p:cNvPr id="144388" name="Rectangle 4"/>
          <p:cNvSpPr>
            <a:spLocks noChangeArrowheads="1"/>
          </p:cNvSpPr>
          <p:nvPr/>
        </p:nvSpPr>
        <p:spPr bwMode="auto">
          <a:xfrm>
            <a:off x="609600" y="5029200"/>
            <a:ext cx="7848600" cy="1676400"/>
          </a:xfrm>
          <a:prstGeom prst="rect">
            <a:avLst/>
          </a:prstGeom>
          <a:solidFill>
            <a:srgbClr val="FAFD77"/>
          </a:solidFill>
          <a:ln w="38100">
            <a:noFill/>
            <a:miter lim="800000"/>
            <a:headEnd/>
            <a:tailEnd/>
          </a:ln>
        </p:spPr>
        <p:txBody>
          <a:bodyPr lIns="92160" tIns="46080" rIns="92160" bIns="46080" anchor="b"/>
          <a:lstStyle/>
          <a:p>
            <a:pPr algn="ctr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dirty="0">
                <a:solidFill>
                  <a:schemeClr val="tx2"/>
                </a:solidFill>
              </a:rPr>
              <a:t>High quality </a:t>
            </a:r>
            <a:r>
              <a:rPr lang="en-GB" sz="1800" dirty="0" err="1">
                <a:solidFill>
                  <a:schemeClr val="tx2"/>
                </a:solidFill>
              </a:rPr>
              <a:t>hadronic</a:t>
            </a:r>
            <a:r>
              <a:rPr lang="en-GB" sz="1800" dirty="0">
                <a:solidFill>
                  <a:schemeClr val="tx2"/>
                </a:solidFill>
              </a:rPr>
              <a:t> structure function data at </a:t>
            </a:r>
            <a:r>
              <a:rPr lang="en-GB" sz="1800" dirty="0" err="1">
                <a:solidFill>
                  <a:schemeClr val="tx2"/>
                </a:solidFill>
              </a:rPr>
              <a:t>JLab</a:t>
            </a:r>
            <a:r>
              <a:rPr lang="en-GB" sz="1800" dirty="0">
                <a:solidFill>
                  <a:schemeClr val="tx2"/>
                </a:solidFill>
              </a:rPr>
              <a:t> at 6 </a:t>
            </a:r>
            <a:r>
              <a:rPr lang="en-GB" sz="1800" dirty="0" err="1">
                <a:solidFill>
                  <a:schemeClr val="tx2"/>
                </a:solidFill>
              </a:rPr>
              <a:t>GeV</a:t>
            </a:r>
            <a:r>
              <a:rPr lang="en-GB" sz="1800" dirty="0">
                <a:solidFill>
                  <a:schemeClr val="tx2"/>
                </a:solidFill>
              </a:rPr>
              <a:t> have been accumulated spanning the nucleon resonance and low-W</a:t>
            </a:r>
            <a:r>
              <a:rPr lang="en-GB" sz="1800" baseline="30000" dirty="0">
                <a:solidFill>
                  <a:schemeClr val="tx2"/>
                </a:solidFill>
              </a:rPr>
              <a:t>2</a:t>
            </a:r>
            <a:r>
              <a:rPr lang="en-GB" sz="1800" dirty="0">
                <a:solidFill>
                  <a:schemeClr val="tx2"/>
                </a:solidFill>
              </a:rPr>
              <a:t> deep inelastic region. The data indicate a surprisingly smooth </a:t>
            </a:r>
            <a:r>
              <a:rPr lang="en-GB" sz="1800" dirty="0" err="1">
                <a:solidFill>
                  <a:schemeClr val="tx2"/>
                </a:solidFill>
              </a:rPr>
              <a:t>parton-hadron</a:t>
            </a:r>
            <a:r>
              <a:rPr lang="en-GB" sz="1800" dirty="0">
                <a:solidFill>
                  <a:schemeClr val="tx2"/>
                </a:solidFill>
              </a:rPr>
              <a:t> transition at relatively low Q</a:t>
            </a:r>
            <a:r>
              <a:rPr lang="en-GB" sz="1800" baseline="30000" dirty="0">
                <a:solidFill>
                  <a:schemeClr val="tx2"/>
                </a:solidFill>
              </a:rPr>
              <a:t>2</a:t>
            </a:r>
            <a:r>
              <a:rPr lang="en-GB" sz="1800" dirty="0">
                <a:solidFill>
                  <a:schemeClr val="tx2"/>
                </a:solidFill>
              </a:rPr>
              <a:t>, allowing, for x &gt; 0.1, an unprecedented access to </a:t>
            </a:r>
            <a:r>
              <a:rPr lang="en-GB" sz="1800" dirty="0" err="1" smtClean="0">
                <a:solidFill>
                  <a:schemeClr val="tx2"/>
                </a:solidFill>
              </a:rPr>
              <a:t>partons</a:t>
            </a:r>
            <a:r>
              <a:rPr lang="en-GB" sz="1800" dirty="0" smtClean="0">
                <a:solidFill>
                  <a:schemeClr val="tx2"/>
                </a:solidFill>
              </a:rPr>
              <a:t> </a:t>
            </a:r>
            <a:r>
              <a:rPr lang="en-GB" sz="1800" dirty="0">
                <a:solidFill>
                  <a:schemeClr val="tx2"/>
                </a:solidFill>
              </a:rPr>
              <a:t>with the 12 </a:t>
            </a:r>
            <a:r>
              <a:rPr lang="en-GB" sz="1800" dirty="0" err="1">
                <a:solidFill>
                  <a:schemeClr val="tx2"/>
                </a:solidFill>
              </a:rPr>
              <a:t>GeV</a:t>
            </a:r>
            <a:r>
              <a:rPr lang="en-GB" sz="1800" dirty="0">
                <a:solidFill>
                  <a:schemeClr val="tx2"/>
                </a:solidFill>
              </a:rPr>
              <a:t> </a:t>
            </a:r>
            <a:r>
              <a:rPr lang="en-GB" sz="1800" dirty="0" smtClean="0">
                <a:solidFill>
                  <a:schemeClr val="tx2"/>
                </a:solidFill>
              </a:rPr>
              <a:t>Upgrade, allowing to finally go beyond 1-dimensional snapshots.</a:t>
            </a:r>
            <a:endParaRPr lang="en-GB" sz="1800" dirty="0">
              <a:solidFill>
                <a:schemeClr val="tx2"/>
              </a:solidFill>
            </a:endParaRPr>
          </a:p>
        </p:txBody>
      </p:sp>
      <p:sp>
        <p:nvSpPr>
          <p:cNvPr id="144390" name="Text Box 6"/>
          <p:cNvSpPr txBox="1">
            <a:spLocks noChangeArrowheads="1"/>
          </p:cNvSpPr>
          <p:nvPr/>
        </p:nvSpPr>
        <p:spPr bwMode="auto">
          <a:xfrm>
            <a:off x="533400" y="3581400"/>
            <a:ext cx="8001000" cy="915987"/>
          </a:xfrm>
          <a:prstGeom prst="rect">
            <a:avLst/>
          </a:prstGeom>
          <a:solidFill>
            <a:srgbClr val="FAFD77"/>
          </a:solidFill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/>
              <a:t>Charge distribution in proton differs from magnetization distribution</a:t>
            </a:r>
          </a:p>
          <a:p>
            <a:r>
              <a:rPr lang="en-US" sz="1800" dirty="0"/>
              <a:t>Elusive charge distribution of neutron well mapped out to high resolution</a:t>
            </a:r>
          </a:p>
          <a:p>
            <a:r>
              <a:rPr lang="en-US" sz="1800" dirty="0"/>
              <a:t>Strange quarks play &lt;5% role in mass of </a:t>
            </a:r>
            <a:r>
              <a:rPr lang="en-US" sz="1800" dirty="0" smtClean="0"/>
              <a:t>proton.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8" grpId="0" animBg="1"/>
      <p:bldP spid="14439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F64656-5171-4F6F-8085-A17CDA5036B9}" type="slidenum">
              <a:rPr lang="en-US"/>
              <a:pPr>
                <a:defRPr/>
              </a:pPr>
              <a:t>54</a:t>
            </a:fld>
            <a:endParaRPr lang="en-US"/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4724400" y="2514600"/>
            <a:ext cx="4191000" cy="4005263"/>
            <a:chOff x="2976" y="1584"/>
            <a:chExt cx="2640" cy="2523"/>
          </a:xfrm>
        </p:grpSpPr>
        <p:pic>
          <p:nvPicPr>
            <p:cNvPr id="61452" name="Picture 2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76" y="1584"/>
              <a:ext cx="2640" cy="2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453" name="Rectangle 34"/>
            <p:cNvSpPr>
              <a:spLocks noChangeArrowheads="1"/>
            </p:cNvSpPr>
            <p:nvPr/>
          </p:nvSpPr>
          <p:spPr bwMode="auto">
            <a:xfrm>
              <a:off x="4704" y="1824"/>
              <a:ext cx="672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1444" name="Picture 3" descr="heart2quark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819400"/>
            <a:ext cx="4114800" cy="355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Text Box 6"/>
          <p:cNvSpPr txBox="1">
            <a:spLocks noChangeArrowheads="1"/>
          </p:cNvSpPr>
          <p:nvPr/>
        </p:nvSpPr>
        <p:spPr bwMode="auto">
          <a:xfrm>
            <a:off x="0" y="1009650"/>
            <a:ext cx="45243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00CC"/>
                </a:solidFill>
              </a:rPr>
              <a:t>The Low Energy View of Nuclear Matter</a:t>
            </a:r>
          </a:p>
          <a:p>
            <a:pPr lvl="1">
              <a:buFontTx/>
              <a:buChar char="•"/>
            </a:pPr>
            <a:r>
              <a:rPr lang="en-US" sz="1800"/>
              <a:t> nucleus = protons + neutrons</a:t>
            </a:r>
          </a:p>
          <a:p>
            <a:pPr lvl="1">
              <a:buFontTx/>
              <a:buChar char="•"/>
            </a:pPr>
            <a:r>
              <a:rPr lang="en-US" sz="1800"/>
              <a:t> nucleon </a:t>
            </a:r>
            <a:r>
              <a:rPr lang="en-US" sz="1800">
                <a:sym typeface="Symbol" pitchFamily="18" charset="2"/>
              </a:rPr>
              <a:t></a:t>
            </a:r>
            <a:r>
              <a:rPr lang="en-US" sz="1800"/>
              <a:t> quark model </a:t>
            </a:r>
          </a:p>
          <a:p>
            <a:pPr lvl="1">
              <a:buFontTx/>
              <a:buChar char="•"/>
            </a:pPr>
            <a:r>
              <a:rPr lang="en-US" sz="1800"/>
              <a:t> quark model </a:t>
            </a:r>
            <a:r>
              <a:rPr lang="en-US" sz="1800">
                <a:sym typeface="Symbol" pitchFamily="18" charset="2"/>
              </a:rPr>
              <a:t></a:t>
            </a:r>
            <a:r>
              <a:rPr lang="en-US" sz="1800"/>
              <a:t> QCD</a:t>
            </a:r>
          </a:p>
        </p:txBody>
      </p:sp>
      <p:sp>
        <p:nvSpPr>
          <p:cNvPr id="356379" name="Freeform 27"/>
          <p:cNvSpPr>
            <a:spLocks/>
          </p:cNvSpPr>
          <p:nvPr/>
        </p:nvSpPr>
        <p:spPr bwMode="auto">
          <a:xfrm>
            <a:off x="7467600" y="0"/>
            <a:ext cx="1295400" cy="6172200"/>
          </a:xfrm>
          <a:custGeom>
            <a:avLst/>
            <a:gdLst>
              <a:gd name="T0" fmla="*/ 2147483647 w 912"/>
              <a:gd name="T1" fmla="*/ 2147483647 h 4032"/>
              <a:gd name="T2" fmla="*/ 2147483647 w 912"/>
              <a:gd name="T3" fmla="*/ 2147483647 h 4032"/>
              <a:gd name="T4" fmla="*/ 2147483647 w 912"/>
              <a:gd name="T5" fmla="*/ 2147483647 h 4032"/>
              <a:gd name="T6" fmla="*/ 2147483647 w 912"/>
              <a:gd name="T7" fmla="*/ 2147483647 h 4032"/>
              <a:gd name="T8" fmla="*/ 2147483647 w 912"/>
              <a:gd name="T9" fmla="*/ 2147483647 h 4032"/>
              <a:gd name="T10" fmla="*/ 0 w 912"/>
              <a:gd name="T11" fmla="*/ 0 h 40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12"/>
              <a:gd name="T19" fmla="*/ 0 h 4032"/>
              <a:gd name="T20" fmla="*/ 912 w 912"/>
              <a:gd name="T21" fmla="*/ 4032 h 40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12" h="4032">
                <a:moveTo>
                  <a:pt x="912" y="4032"/>
                </a:moveTo>
                <a:cubicBezTo>
                  <a:pt x="880" y="4016"/>
                  <a:pt x="848" y="4000"/>
                  <a:pt x="816" y="3936"/>
                </a:cubicBezTo>
                <a:cubicBezTo>
                  <a:pt x="784" y="3872"/>
                  <a:pt x="760" y="3784"/>
                  <a:pt x="720" y="3648"/>
                </a:cubicBezTo>
                <a:cubicBezTo>
                  <a:pt x="680" y="3512"/>
                  <a:pt x="640" y="3352"/>
                  <a:pt x="576" y="3120"/>
                </a:cubicBezTo>
                <a:cubicBezTo>
                  <a:pt x="512" y="2888"/>
                  <a:pt x="432" y="2776"/>
                  <a:pt x="336" y="2256"/>
                </a:cubicBezTo>
                <a:cubicBezTo>
                  <a:pt x="240" y="1736"/>
                  <a:pt x="120" y="868"/>
                  <a:pt x="0" y="0"/>
                </a:cubicBezTo>
              </a:path>
            </a:pathLst>
          </a:custGeom>
          <a:noFill/>
          <a:ln w="57150">
            <a:solidFill>
              <a:srgbClr val="00FF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56384" name="Oval 32"/>
          <p:cNvSpPr>
            <a:spLocks noChangeArrowheads="1"/>
          </p:cNvSpPr>
          <p:nvPr/>
        </p:nvSpPr>
        <p:spPr bwMode="auto">
          <a:xfrm>
            <a:off x="6019800" y="4191000"/>
            <a:ext cx="838200" cy="4572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6385" name="Freeform 33"/>
          <p:cNvSpPr>
            <a:spLocks/>
          </p:cNvSpPr>
          <p:nvPr/>
        </p:nvSpPr>
        <p:spPr bwMode="auto">
          <a:xfrm>
            <a:off x="6553200" y="3124200"/>
            <a:ext cx="1295400" cy="1066800"/>
          </a:xfrm>
          <a:custGeom>
            <a:avLst/>
            <a:gdLst>
              <a:gd name="T0" fmla="*/ 0 w 816"/>
              <a:gd name="T1" fmla="*/ 2147483647 h 672"/>
              <a:gd name="T2" fmla="*/ 2147483647 w 816"/>
              <a:gd name="T3" fmla="*/ 2147483647 h 672"/>
              <a:gd name="T4" fmla="*/ 2147483647 w 816"/>
              <a:gd name="T5" fmla="*/ 0 h 672"/>
              <a:gd name="T6" fmla="*/ 0 60000 65536"/>
              <a:gd name="T7" fmla="*/ 0 60000 65536"/>
              <a:gd name="T8" fmla="*/ 0 60000 65536"/>
              <a:gd name="T9" fmla="*/ 0 w 816"/>
              <a:gd name="T10" fmla="*/ 0 h 672"/>
              <a:gd name="T11" fmla="*/ 816 w 816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6" h="672">
                <a:moveTo>
                  <a:pt x="0" y="672"/>
                </a:moveTo>
                <a:cubicBezTo>
                  <a:pt x="76" y="488"/>
                  <a:pt x="152" y="304"/>
                  <a:pt x="288" y="192"/>
                </a:cubicBezTo>
                <a:cubicBezTo>
                  <a:pt x="424" y="80"/>
                  <a:pt x="620" y="40"/>
                  <a:pt x="816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56388" name="Text Box 36"/>
          <p:cNvSpPr txBox="1">
            <a:spLocks noChangeArrowheads="1"/>
          </p:cNvSpPr>
          <p:nvPr/>
        </p:nvSpPr>
        <p:spPr bwMode="auto">
          <a:xfrm>
            <a:off x="4495800" y="1009650"/>
            <a:ext cx="4648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000099"/>
                </a:solidFill>
              </a:rPr>
              <a:t>The High Energy View of Nuclear Matter</a:t>
            </a:r>
          </a:p>
          <a:p>
            <a:r>
              <a:rPr lang="en-US" sz="1800"/>
              <a:t>The visible Universe is generated by quarks, but dominated by the dark glue!</a:t>
            </a:r>
          </a:p>
          <a:p>
            <a:endParaRPr lang="en-US" sz="1800">
              <a:solidFill>
                <a:srgbClr val="000099"/>
              </a:solidFill>
            </a:endParaRPr>
          </a:p>
        </p:txBody>
      </p:sp>
      <p:sp>
        <p:nvSpPr>
          <p:cNvPr id="356389" name="Text Box 37"/>
          <p:cNvSpPr txBox="1">
            <a:spLocks noChangeArrowheads="1"/>
          </p:cNvSpPr>
          <p:nvPr/>
        </p:nvSpPr>
        <p:spPr bwMode="auto">
          <a:xfrm>
            <a:off x="6781800" y="3505200"/>
            <a:ext cx="10318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Remove</a:t>
            </a:r>
          </a:p>
          <a:p>
            <a:r>
              <a:rPr lang="en-US" sz="1600" b="1">
                <a:solidFill>
                  <a:srgbClr val="FF0000"/>
                </a:solidFill>
              </a:rPr>
              <a:t>factor 20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2800" b="1" kern="0" dirty="0">
                <a:solidFill>
                  <a:srgbClr val="FF0000"/>
                </a:solidFill>
                <a:ea typeface="+mj-ea"/>
                <a:cs typeface="+mj-cs"/>
              </a:rPr>
              <a:t>Exposing the high-energy (dark) side of the nuclei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6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6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63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6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356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5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379" grpId="0" animBg="1"/>
      <p:bldP spid="356384" grpId="0" animBg="1"/>
      <p:bldP spid="356385" grpId="0" animBg="1"/>
      <p:bldP spid="35638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0" y="2133600"/>
            <a:ext cx="3657600" cy="400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chemeClr val="tx1"/>
              </a:buClr>
              <a:buSzPct val="150000"/>
              <a:buFontTx/>
              <a:buChar char="•"/>
            </a:pPr>
            <a:r>
              <a:rPr lang="en-US" sz="1600">
                <a:solidFill>
                  <a:schemeClr val="hlink"/>
                </a:solidFill>
              </a:rPr>
              <a:t> </a:t>
            </a:r>
            <a:r>
              <a:rPr lang="en-US" sz="1600">
                <a:solidFill>
                  <a:srgbClr val="FF0000"/>
                </a:solidFill>
              </a:rPr>
              <a:t>Free</a:t>
            </a:r>
            <a:r>
              <a:rPr lang="en-US" sz="1600">
                <a:solidFill>
                  <a:schemeClr val="hlink"/>
                </a:solidFill>
              </a:rPr>
              <a:t> </a:t>
            </a:r>
            <a:r>
              <a:rPr lang="en-US" sz="1600"/>
              <a:t>electron-nucleon scattering</a:t>
            </a:r>
          </a:p>
          <a:p>
            <a:pPr eaLnBrk="0" hangingPunct="0">
              <a:buClr>
                <a:schemeClr val="tx1"/>
              </a:buClr>
              <a:buSzPct val="150000"/>
              <a:buFontTx/>
              <a:buChar char="•"/>
            </a:pPr>
            <a:endParaRPr lang="en-US" sz="1600"/>
          </a:p>
          <a:p>
            <a:pPr eaLnBrk="0" hangingPunct="0">
              <a:buClr>
                <a:schemeClr val="tx1"/>
              </a:buClr>
              <a:buSzPct val="150000"/>
            </a:pPr>
            <a:endParaRPr lang="en-US" sz="1600"/>
          </a:p>
          <a:p>
            <a:pPr eaLnBrk="0" hangingPunct="0">
              <a:buClr>
                <a:schemeClr val="tx1"/>
              </a:buClr>
              <a:buSzPct val="150000"/>
              <a:buFontTx/>
              <a:buChar char="•"/>
            </a:pPr>
            <a:endParaRPr lang="en-US" sz="1600"/>
          </a:p>
          <a:p>
            <a:pPr eaLnBrk="0" hangingPunct="0">
              <a:buClr>
                <a:schemeClr val="tx1"/>
              </a:buClr>
              <a:buSzPct val="150000"/>
            </a:pPr>
            <a:r>
              <a:rPr lang="en-US" sz="1600"/>
              <a:t>    </a:t>
            </a:r>
            <a:endParaRPr lang="en-US" sz="1200" i="1"/>
          </a:p>
          <a:p>
            <a:pPr eaLnBrk="0" hangingPunct="0">
              <a:buClr>
                <a:schemeClr val="tx1"/>
              </a:buClr>
              <a:buSzPct val="150000"/>
            </a:pPr>
            <a:endParaRPr lang="en-US" sz="1600"/>
          </a:p>
          <a:p>
            <a:pPr eaLnBrk="0" hangingPunct="0">
              <a:buClr>
                <a:schemeClr val="tx1"/>
              </a:buClr>
              <a:buSzPct val="150000"/>
              <a:buFontTx/>
              <a:buChar char="•"/>
            </a:pPr>
            <a:r>
              <a:rPr lang="en-US" sz="1600">
                <a:solidFill>
                  <a:schemeClr val="hlink"/>
                </a:solidFill>
              </a:rPr>
              <a:t> </a:t>
            </a:r>
            <a:r>
              <a:rPr lang="en-US" sz="1600">
                <a:solidFill>
                  <a:srgbClr val="FF0000"/>
                </a:solidFill>
              </a:rPr>
              <a:t>Bound</a:t>
            </a:r>
            <a:r>
              <a:rPr lang="en-US" sz="1600">
                <a:solidFill>
                  <a:schemeClr val="hlink"/>
                </a:solidFill>
              </a:rPr>
              <a:t> </a:t>
            </a:r>
            <a:r>
              <a:rPr lang="en-US" sz="1600"/>
              <a:t>nucleons </a:t>
            </a:r>
            <a:r>
              <a:rPr lang="en-US" sz="1600">
                <a:sym typeface="Wingdings" pitchFamily="2" charset="2"/>
              </a:rPr>
              <a:t> evaluation</a:t>
            </a:r>
          </a:p>
          <a:p>
            <a:pPr eaLnBrk="0" hangingPunct="0"/>
            <a:r>
              <a:rPr lang="en-US" sz="1600">
                <a:sym typeface="Wingdings" pitchFamily="2" charset="2"/>
              </a:rPr>
              <a:t>                                  within model</a:t>
            </a:r>
          </a:p>
          <a:p>
            <a:pPr eaLnBrk="0" hangingPunct="0"/>
            <a:endParaRPr lang="en-US" sz="1600">
              <a:sym typeface="Wingdings" pitchFamily="2" charset="2"/>
            </a:endParaRPr>
          </a:p>
          <a:p>
            <a:pPr eaLnBrk="0" hangingPunct="0">
              <a:buClr>
                <a:schemeClr val="tx1"/>
              </a:buClr>
              <a:buSzPct val="150000"/>
              <a:buFontTx/>
              <a:buChar char="•"/>
            </a:pPr>
            <a:r>
              <a:rPr lang="en-US" sz="1600">
                <a:solidFill>
                  <a:schemeClr val="hlink"/>
                </a:solidFill>
                <a:sym typeface="Wingdings" pitchFamily="2" charset="2"/>
              </a:rPr>
              <a:t> </a:t>
            </a:r>
            <a:r>
              <a:rPr lang="en-US" sz="1600">
                <a:solidFill>
                  <a:srgbClr val="FF0000"/>
                </a:solidFill>
                <a:sym typeface="Wingdings" pitchFamily="2" charset="2"/>
              </a:rPr>
              <a:t>Reaction mechanism</a:t>
            </a:r>
            <a:r>
              <a:rPr lang="en-US" sz="1600">
                <a:sym typeface="Wingdings" pitchFamily="2" charset="2"/>
              </a:rPr>
              <a:t> effects</a:t>
            </a:r>
          </a:p>
          <a:p>
            <a:pPr eaLnBrk="0" hangingPunct="0">
              <a:buClr>
                <a:schemeClr val="tx1"/>
              </a:buClr>
              <a:buSzPct val="150000"/>
            </a:pPr>
            <a:r>
              <a:rPr lang="en-US" sz="1600">
                <a:sym typeface="Wingdings" pitchFamily="2" charset="2"/>
              </a:rPr>
              <a:t>   </a:t>
            </a:r>
            <a:r>
              <a:rPr lang="en-US" sz="1600">
                <a:solidFill>
                  <a:srgbClr val="009900"/>
                </a:solidFill>
                <a:sym typeface="Wingdings" pitchFamily="2" charset="2"/>
              </a:rPr>
              <a:t>minimal</a:t>
            </a:r>
            <a:r>
              <a:rPr lang="en-US" sz="1600">
                <a:sym typeface="Wingdings" pitchFamily="2" charset="2"/>
              </a:rPr>
              <a:t> for A(e,e’p) about </a:t>
            </a:r>
            <a:r>
              <a:rPr lang="en-US" sz="1600" b="1">
                <a:sym typeface="Wingdings" pitchFamily="2" charset="2"/>
              </a:rPr>
              <a:t>P</a:t>
            </a:r>
            <a:r>
              <a:rPr lang="en-US" sz="1600" b="1" baseline="-25000">
                <a:sym typeface="Wingdings" pitchFamily="2" charset="2"/>
              </a:rPr>
              <a:t>m</a:t>
            </a:r>
            <a:r>
              <a:rPr lang="en-US" sz="1600">
                <a:sym typeface="Wingdings" pitchFamily="2" charset="2"/>
              </a:rPr>
              <a:t> = 0</a:t>
            </a:r>
            <a:endParaRPr lang="en-US" sz="1600"/>
          </a:p>
          <a:p>
            <a:pPr lvl="2" eaLnBrk="0" hangingPunct="0">
              <a:buClr>
                <a:schemeClr val="tx1"/>
              </a:buClr>
              <a:buSzPct val="150000"/>
              <a:buFontTx/>
              <a:buChar char="-"/>
            </a:pPr>
            <a:endParaRPr lang="en-US" sz="1600">
              <a:sym typeface="Wingdings" pitchFamily="2" charset="2"/>
            </a:endParaRPr>
          </a:p>
          <a:p>
            <a:pPr eaLnBrk="0" hangingPunct="0">
              <a:buClr>
                <a:schemeClr val="tx1"/>
              </a:buClr>
              <a:buSzPct val="150000"/>
            </a:pPr>
            <a:endParaRPr lang="en-US" sz="1600">
              <a:sym typeface="Wingdings" pitchFamily="2" charset="2"/>
            </a:endParaRPr>
          </a:p>
          <a:p>
            <a:pPr eaLnBrk="0" hangingPunct="0">
              <a:buClr>
                <a:schemeClr val="tx1"/>
              </a:buClr>
              <a:buSzPct val="150000"/>
            </a:pPr>
            <a:endParaRPr lang="en-US" sz="1600"/>
          </a:p>
          <a:p>
            <a:pPr eaLnBrk="0" hangingPunct="0">
              <a:buClr>
                <a:schemeClr val="tx1"/>
              </a:buClr>
              <a:buSzPct val="150000"/>
            </a:pPr>
            <a:endParaRPr lang="en-US" sz="1600"/>
          </a:p>
          <a:p>
            <a:pPr eaLnBrk="0" hangingPunct="0">
              <a:buClr>
                <a:schemeClr val="tx1"/>
              </a:buClr>
              <a:buSzPct val="150000"/>
            </a:pPr>
            <a:r>
              <a:rPr lang="en-US" sz="1600">
                <a:sym typeface="Wingdings" pitchFamily="2" charset="2"/>
              </a:rPr>
              <a:t> </a:t>
            </a:r>
            <a:r>
              <a:rPr lang="en-US" sz="1600"/>
              <a:t>Form Factors in the Nucleus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title"/>
          </p:nvPr>
        </p:nvSpPr>
        <p:spPr>
          <a:xfrm>
            <a:off x="871538" y="152400"/>
            <a:ext cx="7434262" cy="668338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FF0000"/>
                </a:solidFill>
                <a:latin typeface="Comic Sans MS" pitchFamily="66" charset="0"/>
              </a:rPr>
              <a:t>Polarization transfer in </a:t>
            </a:r>
            <a:r>
              <a:rPr lang="en-US" sz="3200" b="1" baseline="30000" smtClean="0">
                <a:solidFill>
                  <a:srgbClr val="FF0000"/>
                </a:solidFill>
                <a:latin typeface="Comic Sans MS" pitchFamily="66" charset="0"/>
              </a:rPr>
              <a:t>4</a:t>
            </a:r>
            <a:r>
              <a:rPr lang="en-US" sz="3200" b="1" smtClean="0">
                <a:solidFill>
                  <a:srgbClr val="FF0000"/>
                </a:solidFill>
                <a:latin typeface="Comic Sans MS" pitchFamily="66" charset="0"/>
              </a:rPr>
              <a:t>He(e,e’p)</a:t>
            </a:r>
            <a:r>
              <a:rPr lang="en-US" sz="3200" b="1" baseline="30000" smtClean="0">
                <a:solidFill>
                  <a:srgbClr val="FF0000"/>
                </a:solidFill>
                <a:latin typeface="Comic Sans MS" pitchFamily="66" charset="0"/>
              </a:rPr>
              <a:t>3</a:t>
            </a:r>
            <a:r>
              <a:rPr lang="en-US" sz="3200" b="1" smtClean="0">
                <a:solidFill>
                  <a:srgbClr val="FF0000"/>
                </a:solidFill>
                <a:latin typeface="Comic Sans MS" pitchFamily="66" charset="0"/>
              </a:rPr>
              <a:t>H</a:t>
            </a: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381000" y="914400"/>
            <a:ext cx="8534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95263" indent="-195263" eaLnBrk="0" hangingPunct="0">
              <a:buClr>
                <a:srgbClr val="FF0000"/>
              </a:buClr>
              <a:buFontTx/>
              <a:buChar char="•"/>
            </a:pPr>
            <a:r>
              <a:rPr lang="en-US" sz="1800"/>
              <a:t>E93-049 (Hall A): Measured </a:t>
            </a:r>
            <a:r>
              <a:rPr lang="en-US" sz="1800" baseline="30000"/>
              <a:t>4</a:t>
            </a:r>
            <a:r>
              <a:rPr lang="en-US" sz="1800"/>
              <a:t>He(e,e’p)</a:t>
            </a:r>
            <a:r>
              <a:rPr lang="en-US" sz="1800" baseline="30000"/>
              <a:t>3</a:t>
            </a:r>
            <a:r>
              <a:rPr lang="en-US" sz="1800"/>
              <a:t>H in quasi-elastic kinematics</a:t>
            </a:r>
          </a:p>
          <a:p>
            <a:pPr marL="195263" indent="-195263" eaLnBrk="0" hangingPunct="0"/>
            <a:r>
              <a:rPr lang="en-US" sz="1800"/>
              <a:t>	for Q</a:t>
            </a:r>
            <a:r>
              <a:rPr lang="en-US" sz="1800" baseline="30000"/>
              <a:t>2</a:t>
            </a:r>
            <a:r>
              <a:rPr lang="en-US" sz="1800"/>
              <a:t> = 0.5, 1.0, 1.6 and 2.6 (GeV/c)</a:t>
            </a:r>
            <a:r>
              <a:rPr lang="en-US" sz="1800" baseline="30000"/>
              <a:t>2</a:t>
            </a:r>
            <a:r>
              <a:rPr lang="en-US" sz="1800"/>
              <a:t> using Focal Plane Polarimeter</a:t>
            </a:r>
          </a:p>
          <a:p>
            <a:pPr marL="195263" indent="-195263" eaLnBrk="0" hangingPunct="0">
              <a:buClr>
                <a:srgbClr val="FF0000"/>
              </a:buClr>
              <a:buFontTx/>
              <a:buChar char="•"/>
            </a:pPr>
            <a:r>
              <a:rPr lang="en-US" sz="1800"/>
              <a:t>Extracted “Superratio”: (P’</a:t>
            </a:r>
            <a:r>
              <a:rPr lang="en-US" sz="1800" baseline="-25000"/>
              <a:t>x</a:t>
            </a:r>
            <a:r>
              <a:rPr lang="en-US" sz="1800"/>
              <a:t>/P’</a:t>
            </a:r>
            <a:r>
              <a:rPr lang="en-US" sz="1800" baseline="-25000"/>
              <a:t>z</a:t>
            </a:r>
            <a:r>
              <a:rPr lang="en-US" sz="1800"/>
              <a:t>) in </a:t>
            </a:r>
            <a:r>
              <a:rPr lang="en-US" sz="1800" baseline="30000"/>
              <a:t>4</a:t>
            </a:r>
            <a:r>
              <a:rPr lang="en-US" sz="1800"/>
              <a:t>He/(P’</a:t>
            </a:r>
            <a:r>
              <a:rPr lang="en-US" sz="1800" baseline="-25000"/>
              <a:t>x</a:t>
            </a:r>
            <a:r>
              <a:rPr lang="en-US" sz="1800"/>
              <a:t>/P’</a:t>
            </a:r>
            <a:r>
              <a:rPr lang="en-US" sz="1800" baseline="-25000"/>
              <a:t>z</a:t>
            </a:r>
            <a:r>
              <a:rPr lang="en-US" sz="1800"/>
              <a:t>) in </a:t>
            </a:r>
            <a:r>
              <a:rPr lang="en-US" sz="1800" baseline="30000"/>
              <a:t>1</a:t>
            </a:r>
            <a:r>
              <a:rPr lang="en-US" sz="1800"/>
              <a:t>H</a:t>
            </a:r>
            <a:endParaRPr lang="en-US" sz="1800" baseline="30000"/>
          </a:p>
        </p:txBody>
      </p:sp>
      <p:sp>
        <p:nvSpPr>
          <p:cNvPr id="62469" name="Line 5"/>
          <p:cNvSpPr>
            <a:spLocks noChangeShapeType="1"/>
          </p:cNvSpPr>
          <p:nvPr/>
        </p:nvSpPr>
        <p:spPr bwMode="auto">
          <a:xfrm>
            <a:off x="6629400" y="228600"/>
            <a:ext cx="228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0" name="Line 6"/>
          <p:cNvSpPr>
            <a:spLocks noChangeShapeType="1"/>
          </p:cNvSpPr>
          <p:nvPr/>
        </p:nvSpPr>
        <p:spPr bwMode="auto">
          <a:xfrm>
            <a:off x="7315200" y="228600"/>
            <a:ext cx="228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1" name="Line 7"/>
          <p:cNvSpPr>
            <a:spLocks noChangeShapeType="1"/>
          </p:cNvSpPr>
          <p:nvPr/>
        </p:nvSpPr>
        <p:spPr bwMode="auto">
          <a:xfrm>
            <a:off x="4214813" y="990600"/>
            <a:ext cx="1285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2472" name="Line 8"/>
          <p:cNvSpPr>
            <a:spLocks noChangeShapeType="1"/>
          </p:cNvSpPr>
          <p:nvPr/>
        </p:nvSpPr>
        <p:spPr bwMode="auto">
          <a:xfrm>
            <a:off x="4614863" y="990600"/>
            <a:ext cx="1095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2473" name="Rectangle 9"/>
          <p:cNvSpPr>
            <a:spLocks noChangeArrowheads="1"/>
          </p:cNvSpPr>
          <p:nvPr/>
        </p:nvSpPr>
        <p:spPr bwMode="auto">
          <a:xfrm>
            <a:off x="6019800" y="2209800"/>
            <a:ext cx="381000" cy="152400"/>
          </a:xfrm>
          <a:prstGeom prst="rect">
            <a:avLst/>
          </a:prstGeom>
          <a:solidFill>
            <a:srgbClr val="63F214"/>
          </a:solidFill>
          <a:ln w="9525">
            <a:solidFill>
              <a:srgbClr val="63F214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1800">
              <a:solidFill>
                <a:srgbClr val="63F214"/>
              </a:solidFill>
            </a:endParaRPr>
          </a:p>
        </p:txBody>
      </p:sp>
      <p:sp>
        <p:nvSpPr>
          <p:cNvPr id="62474" name="Text Box 10"/>
          <p:cNvSpPr txBox="1">
            <a:spLocks noChangeArrowheads="1"/>
          </p:cNvSpPr>
          <p:nvPr/>
        </p:nvSpPr>
        <p:spPr bwMode="auto">
          <a:xfrm>
            <a:off x="4860925" y="2133600"/>
            <a:ext cx="984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solidFill>
                  <a:srgbClr val="4619ED"/>
                </a:solidFill>
              </a:rPr>
              <a:t>RPWIA</a:t>
            </a:r>
          </a:p>
        </p:txBody>
      </p:sp>
      <p:sp>
        <p:nvSpPr>
          <p:cNvPr id="62475" name="Text Box 11"/>
          <p:cNvSpPr txBox="1">
            <a:spLocks noChangeArrowheads="1"/>
          </p:cNvSpPr>
          <p:nvPr/>
        </p:nvSpPr>
        <p:spPr bwMode="auto">
          <a:xfrm>
            <a:off x="6400800" y="2133600"/>
            <a:ext cx="1030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solidFill>
                  <a:srgbClr val="63F214"/>
                </a:solidFill>
              </a:rPr>
              <a:t>RDWIA</a:t>
            </a:r>
          </a:p>
        </p:txBody>
      </p:sp>
      <p:sp>
        <p:nvSpPr>
          <p:cNvPr id="62476" name="Line 12"/>
          <p:cNvSpPr>
            <a:spLocks noChangeShapeType="1"/>
          </p:cNvSpPr>
          <p:nvPr/>
        </p:nvSpPr>
        <p:spPr bwMode="auto">
          <a:xfrm>
            <a:off x="4495800" y="2286000"/>
            <a:ext cx="381000" cy="0"/>
          </a:xfrm>
          <a:prstGeom prst="line">
            <a:avLst/>
          </a:prstGeom>
          <a:noFill/>
          <a:ln w="28575">
            <a:solidFill>
              <a:srgbClr val="4619ED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2477" name="Picture 13" descr="ratio_q10_pwia"/>
          <p:cNvPicPr>
            <a:picLocks noChangeAspect="1" noChangeArrowheads="1"/>
          </p:cNvPicPr>
          <p:nvPr/>
        </p:nvPicPr>
        <p:blipFill>
          <a:blip r:embed="rId2" cstate="print"/>
          <a:srcRect t="294"/>
          <a:stretch>
            <a:fillRect/>
          </a:stretch>
        </p:blipFill>
        <p:spPr bwMode="auto">
          <a:xfrm>
            <a:off x="3600450" y="2486025"/>
            <a:ext cx="5511800" cy="383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8" name="Text Box 14"/>
          <p:cNvSpPr txBox="1">
            <a:spLocks noChangeArrowheads="1"/>
          </p:cNvSpPr>
          <p:nvPr/>
        </p:nvSpPr>
        <p:spPr bwMode="auto">
          <a:xfrm>
            <a:off x="303213" y="2447925"/>
            <a:ext cx="274478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sz="1600"/>
              <a:t> </a:t>
            </a:r>
            <a:r>
              <a:rPr lang="en-US" sz="1600">
                <a:solidFill>
                  <a:srgbClr val="009900"/>
                </a:solidFill>
              </a:rPr>
              <a:t>G</a:t>
            </a:r>
            <a:r>
              <a:rPr lang="en-US" sz="1600" baseline="-25000">
                <a:solidFill>
                  <a:srgbClr val="009900"/>
                </a:solidFill>
              </a:rPr>
              <a:t>E</a:t>
            </a:r>
            <a:r>
              <a:rPr lang="en-US" sz="1600"/>
              <a:t>       </a:t>
            </a:r>
            <a:r>
              <a:rPr lang="en-US" sz="1600">
                <a:solidFill>
                  <a:srgbClr val="FF0000"/>
                </a:solidFill>
              </a:rPr>
              <a:t>P’</a:t>
            </a:r>
            <a:r>
              <a:rPr lang="en-US" sz="1600" baseline="-25000">
                <a:solidFill>
                  <a:srgbClr val="FF0000"/>
                </a:solidFill>
              </a:rPr>
              <a:t>x</a:t>
            </a:r>
            <a:r>
              <a:rPr lang="en-US" sz="1600"/>
              <a:t> (E</a:t>
            </a:r>
            <a:r>
              <a:rPr lang="en-US" sz="1600" baseline="-25000"/>
              <a:t>i</a:t>
            </a:r>
            <a:r>
              <a:rPr lang="en-US" sz="1600"/>
              <a:t> + E</a:t>
            </a:r>
            <a:r>
              <a:rPr lang="en-US" sz="1600" baseline="-25000"/>
              <a:t>f</a:t>
            </a:r>
            <a:r>
              <a:rPr lang="en-US" sz="1600"/>
              <a:t>)        </a:t>
            </a:r>
            <a:r>
              <a:rPr lang="en-US" sz="1600">
                <a:latin typeface="Symbol" pitchFamily="18" charset="2"/>
              </a:rPr>
              <a:t>Q</a:t>
            </a:r>
            <a:r>
              <a:rPr lang="en-US" sz="1600" baseline="-25000"/>
              <a:t>e   </a:t>
            </a:r>
          </a:p>
          <a:p>
            <a:pPr eaLnBrk="0" hangingPunct="0">
              <a:lnSpc>
                <a:spcPct val="110000"/>
              </a:lnSpc>
            </a:pPr>
            <a:r>
              <a:rPr lang="en-US" sz="1600" baseline="-25000"/>
              <a:t>  </a:t>
            </a:r>
            <a:r>
              <a:rPr lang="en-US" sz="1600">
                <a:solidFill>
                  <a:srgbClr val="009900"/>
                </a:solidFill>
              </a:rPr>
              <a:t>G</a:t>
            </a:r>
            <a:r>
              <a:rPr lang="en-US" sz="1600" baseline="-25000">
                <a:solidFill>
                  <a:srgbClr val="009900"/>
                </a:solidFill>
              </a:rPr>
              <a:t>M</a:t>
            </a:r>
            <a:r>
              <a:rPr lang="en-US" sz="1600"/>
              <a:t>      </a:t>
            </a:r>
            <a:r>
              <a:rPr lang="en-US" sz="1600">
                <a:solidFill>
                  <a:srgbClr val="FF0000"/>
                </a:solidFill>
              </a:rPr>
              <a:t>P’</a:t>
            </a:r>
            <a:r>
              <a:rPr lang="en-US" sz="1600" baseline="-25000">
                <a:solidFill>
                  <a:srgbClr val="FF0000"/>
                </a:solidFill>
              </a:rPr>
              <a:t>z</a:t>
            </a:r>
            <a:r>
              <a:rPr lang="en-US" sz="1600"/>
              <a:t>     2m            2</a:t>
            </a:r>
            <a:endParaRPr lang="en-US" sz="1600" baseline="-25000"/>
          </a:p>
        </p:txBody>
      </p:sp>
      <p:sp>
        <p:nvSpPr>
          <p:cNvPr id="62479" name="Text Box 15"/>
          <p:cNvSpPr txBox="1">
            <a:spLocks noChangeArrowheads="1"/>
          </p:cNvSpPr>
          <p:nvPr/>
        </p:nvSpPr>
        <p:spPr bwMode="auto">
          <a:xfrm>
            <a:off x="371475" y="2524125"/>
            <a:ext cx="2546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/>
              <a:t>__      __  _____        __</a:t>
            </a:r>
          </a:p>
        </p:txBody>
      </p:sp>
      <p:sp>
        <p:nvSpPr>
          <p:cNvPr id="62480" name="Text Box 16"/>
          <p:cNvSpPr txBox="1">
            <a:spLocks noChangeArrowheads="1"/>
          </p:cNvSpPr>
          <p:nvPr/>
        </p:nvSpPr>
        <p:spPr bwMode="auto">
          <a:xfrm>
            <a:off x="688975" y="2644775"/>
            <a:ext cx="18843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/>
              <a:t>= -                   tan</a:t>
            </a:r>
          </a:p>
        </p:txBody>
      </p:sp>
      <p:sp>
        <p:nvSpPr>
          <p:cNvPr id="62481" name="Text Box 17"/>
          <p:cNvSpPr txBox="1">
            <a:spLocks noChangeArrowheads="1"/>
          </p:cNvSpPr>
          <p:nvPr/>
        </p:nvSpPr>
        <p:spPr bwMode="auto">
          <a:xfrm>
            <a:off x="303213" y="4903788"/>
            <a:ext cx="2744787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40000"/>
              </a:lnSpc>
            </a:pPr>
            <a:r>
              <a:rPr lang="en-US" sz="1600"/>
              <a:t> </a:t>
            </a:r>
            <a:r>
              <a:rPr lang="en-US" sz="1600">
                <a:solidFill>
                  <a:srgbClr val="009900"/>
                </a:solidFill>
              </a:rPr>
              <a:t>G</a:t>
            </a:r>
            <a:r>
              <a:rPr lang="en-US" sz="1600" baseline="-25000">
                <a:solidFill>
                  <a:srgbClr val="009900"/>
                </a:solidFill>
              </a:rPr>
              <a:t>E</a:t>
            </a:r>
            <a:r>
              <a:rPr lang="en-US" sz="1600"/>
              <a:t>       </a:t>
            </a:r>
            <a:r>
              <a:rPr lang="en-US" sz="1600">
                <a:solidFill>
                  <a:srgbClr val="FF0000"/>
                </a:solidFill>
              </a:rPr>
              <a:t>P’</a:t>
            </a:r>
            <a:r>
              <a:rPr lang="en-US" sz="1600" baseline="-25000">
                <a:solidFill>
                  <a:srgbClr val="FF0000"/>
                </a:solidFill>
              </a:rPr>
              <a:t>x</a:t>
            </a:r>
            <a:r>
              <a:rPr lang="en-US" sz="1600"/>
              <a:t> (E</a:t>
            </a:r>
            <a:r>
              <a:rPr lang="en-US" sz="1600" baseline="-25000"/>
              <a:t>i</a:t>
            </a:r>
            <a:r>
              <a:rPr lang="en-US" sz="1600"/>
              <a:t> + E</a:t>
            </a:r>
            <a:r>
              <a:rPr lang="en-US" sz="1600" baseline="-25000"/>
              <a:t>f</a:t>
            </a:r>
            <a:r>
              <a:rPr lang="en-US" sz="1600"/>
              <a:t>)        </a:t>
            </a:r>
            <a:r>
              <a:rPr lang="en-US" sz="1600">
                <a:latin typeface="Symbol" pitchFamily="18" charset="2"/>
              </a:rPr>
              <a:t>Q</a:t>
            </a:r>
            <a:r>
              <a:rPr lang="en-US" sz="1600" baseline="-25000"/>
              <a:t>e   </a:t>
            </a:r>
          </a:p>
          <a:p>
            <a:pPr eaLnBrk="0" hangingPunct="0">
              <a:lnSpc>
                <a:spcPct val="140000"/>
              </a:lnSpc>
            </a:pPr>
            <a:r>
              <a:rPr lang="en-US" sz="1600" baseline="-25000"/>
              <a:t>  </a:t>
            </a:r>
            <a:r>
              <a:rPr lang="en-US" sz="1600">
                <a:solidFill>
                  <a:srgbClr val="009900"/>
                </a:solidFill>
              </a:rPr>
              <a:t>G</a:t>
            </a:r>
            <a:r>
              <a:rPr lang="en-US" sz="1600" baseline="-25000">
                <a:solidFill>
                  <a:srgbClr val="009900"/>
                </a:solidFill>
              </a:rPr>
              <a:t>M</a:t>
            </a:r>
            <a:r>
              <a:rPr lang="en-US" sz="1600"/>
              <a:t>      </a:t>
            </a:r>
            <a:r>
              <a:rPr lang="en-US" sz="1600">
                <a:solidFill>
                  <a:srgbClr val="FF0000"/>
                </a:solidFill>
              </a:rPr>
              <a:t>P’</a:t>
            </a:r>
            <a:r>
              <a:rPr lang="en-US" sz="1600" baseline="-25000">
                <a:solidFill>
                  <a:srgbClr val="FF0000"/>
                </a:solidFill>
              </a:rPr>
              <a:t>z</a:t>
            </a:r>
            <a:r>
              <a:rPr lang="en-US" sz="1600"/>
              <a:t>     2m            2</a:t>
            </a:r>
            <a:endParaRPr lang="en-US" sz="1600" baseline="-25000"/>
          </a:p>
        </p:txBody>
      </p:sp>
      <p:sp>
        <p:nvSpPr>
          <p:cNvPr id="62482" name="Text Box 18"/>
          <p:cNvSpPr txBox="1">
            <a:spLocks noChangeArrowheads="1"/>
          </p:cNvSpPr>
          <p:nvPr/>
        </p:nvSpPr>
        <p:spPr bwMode="auto">
          <a:xfrm>
            <a:off x="371475" y="5038725"/>
            <a:ext cx="2546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/>
              <a:t>__      __  _____        __</a:t>
            </a:r>
          </a:p>
        </p:txBody>
      </p:sp>
      <p:sp>
        <p:nvSpPr>
          <p:cNvPr id="62483" name="Text Box 19"/>
          <p:cNvSpPr txBox="1">
            <a:spLocks noChangeArrowheads="1"/>
          </p:cNvSpPr>
          <p:nvPr/>
        </p:nvSpPr>
        <p:spPr bwMode="auto">
          <a:xfrm>
            <a:off x="688975" y="5159375"/>
            <a:ext cx="18843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/>
              <a:t>= -                   tan</a:t>
            </a:r>
          </a:p>
        </p:txBody>
      </p:sp>
      <p:sp>
        <p:nvSpPr>
          <p:cNvPr id="62484" name="Line 20"/>
          <p:cNvSpPr>
            <a:spLocks noChangeShapeType="1"/>
          </p:cNvSpPr>
          <p:nvPr/>
        </p:nvSpPr>
        <p:spPr bwMode="auto">
          <a:xfrm>
            <a:off x="1600200" y="4648200"/>
            <a:ext cx="152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85" name="Line 21"/>
          <p:cNvSpPr>
            <a:spLocks noChangeShapeType="1"/>
          </p:cNvSpPr>
          <p:nvPr/>
        </p:nvSpPr>
        <p:spPr bwMode="auto">
          <a:xfrm>
            <a:off x="1905000" y="4648200"/>
            <a:ext cx="152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86" name="Text Box 22"/>
          <p:cNvSpPr txBox="1">
            <a:spLocks noChangeArrowheads="1"/>
          </p:cNvSpPr>
          <p:nvPr/>
        </p:nvSpPr>
        <p:spPr bwMode="auto">
          <a:xfrm>
            <a:off x="381000" y="4876800"/>
            <a:ext cx="3063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rgbClr val="009900"/>
                </a:solidFill>
              </a:rPr>
              <a:t>~</a:t>
            </a:r>
          </a:p>
        </p:txBody>
      </p:sp>
      <p:sp>
        <p:nvSpPr>
          <p:cNvPr id="62487" name="Text Box 23"/>
          <p:cNvSpPr txBox="1">
            <a:spLocks noChangeArrowheads="1"/>
          </p:cNvSpPr>
          <p:nvPr/>
        </p:nvSpPr>
        <p:spPr bwMode="auto">
          <a:xfrm>
            <a:off x="381000" y="5226050"/>
            <a:ext cx="3063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rgbClr val="009900"/>
                </a:solidFill>
              </a:rPr>
              <a:t>~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2"/>
          <p:cNvGrpSpPr>
            <a:grpSpLocks/>
          </p:cNvGrpSpPr>
          <p:nvPr/>
        </p:nvGrpSpPr>
        <p:grpSpPr bwMode="auto">
          <a:xfrm>
            <a:off x="4894263" y="1066800"/>
            <a:ext cx="3640137" cy="2278063"/>
            <a:chOff x="3312" y="849"/>
            <a:chExt cx="2293" cy="1435"/>
          </a:xfrm>
        </p:grpSpPr>
        <p:grpSp>
          <p:nvGrpSpPr>
            <p:cNvPr id="56337" name="Group 3"/>
            <p:cNvGrpSpPr>
              <a:grpSpLocks/>
            </p:cNvGrpSpPr>
            <p:nvPr/>
          </p:nvGrpSpPr>
          <p:grpSpPr bwMode="auto">
            <a:xfrm>
              <a:off x="3312" y="993"/>
              <a:ext cx="1911" cy="1291"/>
              <a:chOff x="115" y="824"/>
              <a:chExt cx="1911" cy="1471"/>
            </a:xfrm>
          </p:grpSpPr>
          <p:grpSp>
            <p:nvGrpSpPr>
              <p:cNvPr id="56347" name="Group 4"/>
              <p:cNvGrpSpPr>
                <a:grpSpLocks/>
              </p:cNvGrpSpPr>
              <p:nvPr/>
            </p:nvGrpSpPr>
            <p:grpSpPr bwMode="auto">
              <a:xfrm rot="-2906488">
                <a:off x="605" y="2059"/>
                <a:ext cx="470" cy="1"/>
                <a:chOff x="1056" y="1872"/>
                <a:chExt cx="336" cy="0"/>
              </a:xfrm>
            </p:grpSpPr>
            <p:sp>
              <p:nvSpPr>
                <p:cNvPr id="56372" name="Line 5"/>
                <p:cNvSpPr>
                  <a:spLocks noChangeShapeType="1"/>
                </p:cNvSpPr>
                <p:nvPr/>
              </p:nvSpPr>
              <p:spPr bwMode="auto">
                <a:xfrm>
                  <a:off x="1056" y="1872"/>
                  <a:ext cx="192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arrow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73" name="Line 6"/>
                <p:cNvSpPr>
                  <a:spLocks noChangeShapeType="1"/>
                </p:cNvSpPr>
                <p:nvPr/>
              </p:nvSpPr>
              <p:spPr bwMode="auto">
                <a:xfrm>
                  <a:off x="1200" y="1872"/>
                  <a:ext cx="192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6348" name="Line 7"/>
              <p:cNvSpPr>
                <a:spLocks noChangeShapeType="1"/>
              </p:cNvSpPr>
              <p:nvPr/>
            </p:nvSpPr>
            <p:spPr bwMode="auto">
              <a:xfrm rot="2906488" flipH="1">
                <a:off x="1689" y="1990"/>
                <a:ext cx="26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arrow" w="med" len="med"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49" name="Line 8"/>
              <p:cNvSpPr>
                <a:spLocks noChangeShapeType="1"/>
              </p:cNvSpPr>
              <p:nvPr/>
            </p:nvSpPr>
            <p:spPr bwMode="auto">
              <a:xfrm rot="2906488" flipH="1">
                <a:off x="1822" y="2141"/>
                <a:ext cx="26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6350" name="Group 9"/>
              <p:cNvGrpSpPr>
                <a:grpSpLocks/>
              </p:cNvGrpSpPr>
              <p:nvPr/>
            </p:nvGrpSpPr>
            <p:grpSpPr bwMode="auto">
              <a:xfrm rot="-1968480">
                <a:off x="787" y="951"/>
                <a:ext cx="204" cy="646"/>
                <a:chOff x="1324" y="1002"/>
                <a:chExt cx="146" cy="462"/>
              </a:xfrm>
            </p:grpSpPr>
            <p:sp>
              <p:nvSpPr>
                <p:cNvPr id="56365" name="Freeform 10"/>
                <p:cNvSpPr>
                  <a:spLocks/>
                </p:cNvSpPr>
                <p:nvPr/>
              </p:nvSpPr>
              <p:spPr bwMode="auto">
                <a:xfrm>
                  <a:off x="1326" y="1002"/>
                  <a:ext cx="143" cy="75"/>
                </a:xfrm>
                <a:custGeom>
                  <a:avLst/>
                  <a:gdLst>
                    <a:gd name="T0" fmla="*/ 0 w 143"/>
                    <a:gd name="T1" fmla="*/ 0 h 75"/>
                    <a:gd name="T2" fmla="*/ 0 w 143"/>
                    <a:gd name="T3" fmla="*/ 4 h 75"/>
                    <a:gd name="T4" fmla="*/ 4 w 143"/>
                    <a:gd name="T5" fmla="*/ 7 h 75"/>
                    <a:gd name="T6" fmla="*/ 8 w 143"/>
                    <a:gd name="T7" fmla="*/ 9 h 75"/>
                    <a:gd name="T8" fmla="*/ 12 w 143"/>
                    <a:gd name="T9" fmla="*/ 11 h 75"/>
                    <a:gd name="T10" fmla="*/ 129 w 143"/>
                    <a:gd name="T11" fmla="*/ 58 h 75"/>
                    <a:gd name="T12" fmla="*/ 135 w 143"/>
                    <a:gd name="T13" fmla="*/ 60 h 75"/>
                    <a:gd name="T14" fmla="*/ 139 w 143"/>
                    <a:gd name="T15" fmla="*/ 63 h 75"/>
                    <a:gd name="T16" fmla="*/ 142 w 143"/>
                    <a:gd name="T17" fmla="*/ 65 h 75"/>
                    <a:gd name="T18" fmla="*/ 141 w 143"/>
                    <a:gd name="T19" fmla="*/ 69 h 75"/>
                    <a:gd name="T20" fmla="*/ 141 w 143"/>
                    <a:gd name="T21" fmla="*/ 71 h 75"/>
                    <a:gd name="T22" fmla="*/ 138 w 143"/>
                    <a:gd name="T23" fmla="*/ 74 h 75"/>
                    <a:gd name="T24" fmla="*/ 11 w 143"/>
                    <a:gd name="T25" fmla="*/ 60 h 75"/>
                    <a:gd name="T26" fmla="*/ 10 w 143"/>
                    <a:gd name="T27" fmla="*/ 61 h 75"/>
                    <a:gd name="T28" fmla="*/ 4 w 143"/>
                    <a:gd name="T29" fmla="*/ 59 h 75"/>
                    <a:gd name="T30" fmla="*/ 4 w 143"/>
                    <a:gd name="T31" fmla="*/ 60 h 75"/>
                    <a:gd name="T32" fmla="*/ 2 w 143"/>
                    <a:gd name="T33" fmla="*/ 62 h 75"/>
                    <a:gd name="T34" fmla="*/ 0 w 143"/>
                    <a:gd name="T35" fmla="*/ 65 h 7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3"/>
                    <a:gd name="T55" fmla="*/ 0 h 75"/>
                    <a:gd name="T56" fmla="*/ 143 w 143"/>
                    <a:gd name="T57" fmla="*/ 75 h 75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3" h="75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4" y="7"/>
                      </a:lnTo>
                      <a:lnTo>
                        <a:pt x="8" y="9"/>
                      </a:lnTo>
                      <a:lnTo>
                        <a:pt x="12" y="11"/>
                      </a:lnTo>
                      <a:lnTo>
                        <a:pt x="129" y="58"/>
                      </a:lnTo>
                      <a:lnTo>
                        <a:pt x="135" y="60"/>
                      </a:lnTo>
                      <a:lnTo>
                        <a:pt x="139" y="63"/>
                      </a:lnTo>
                      <a:lnTo>
                        <a:pt x="142" y="65"/>
                      </a:lnTo>
                      <a:lnTo>
                        <a:pt x="141" y="69"/>
                      </a:lnTo>
                      <a:lnTo>
                        <a:pt x="141" y="71"/>
                      </a:lnTo>
                      <a:lnTo>
                        <a:pt x="138" y="74"/>
                      </a:lnTo>
                      <a:lnTo>
                        <a:pt x="11" y="60"/>
                      </a:lnTo>
                      <a:lnTo>
                        <a:pt x="10" y="61"/>
                      </a:lnTo>
                      <a:lnTo>
                        <a:pt x="4" y="59"/>
                      </a:lnTo>
                      <a:lnTo>
                        <a:pt x="4" y="60"/>
                      </a:lnTo>
                      <a:lnTo>
                        <a:pt x="2" y="62"/>
                      </a:lnTo>
                      <a:lnTo>
                        <a:pt x="0" y="65"/>
                      </a:lnTo>
                    </a:path>
                  </a:pathLst>
                </a:custGeom>
                <a:noFill/>
                <a:ln w="25400" cap="rnd">
                  <a:solidFill>
                    <a:srgbClr val="FF99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366" name="Freeform 11"/>
                <p:cNvSpPr>
                  <a:spLocks/>
                </p:cNvSpPr>
                <p:nvPr/>
              </p:nvSpPr>
              <p:spPr bwMode="auto">
                <a:xfrm>
                  <a:off x="1324" y="1069"/>
                  <a:ext cx="143" cy="72"/>
                </a:xfrm>
                <a:custGeom>
                  <a:avLst/>
                  <a:gdLst>
                    <a:gd name="T0" fmla="*/ 0 w 143"/>
                    <a:gd name="T1" fmla="*/ 0 h 72"/>
                    <a:gd name="T2" fmla="*/ 1 w 143"/>
                    <a:gd name="T3" fmla="*/ 2 h 72"/>
                    <a:gd name="T4" fmla="*/ 4 w 143"/>
                    <a:gd name="T5" fmla="*/ 4 h 72"/>
                    <a:gd name="T6" fmla="*/ 6 w 143"/>
                    <a:gd name="T7" fmla="*/ 6 h 72"/>
                    <a:gd name="T8" fmla="*/ 10 w 143"/>
                    <a:gd name="T9" fmla="*/ 7 h 72"/>
                    <a:gd name="T10" fmla="*/ 133 w 143"/>
                    <a:gd name="T11" fmla="*/ 57 h 72"/>
                    <a:gd name="T12" fmla="*/ 137 w 143"/>
                    <a:gd name="T13" fmla="*/ 61 h 72"/>
                    <a:gd name="T14" fmla="*/ 140 w 143"/>
                    <a:gd name="T15" fmla="*/ 61 h 72"/>
                    <a:gd name="T16" fmla="*/ 141 w 143"/>
                    <a:gd name="T17" fmla="*/ 65 h 72"/>
                    <a:gd name="T18" fmla="*/ 141 w 143"/>
                    <a:gd name="T19" fmla="*/ 66 h 72"/>
                    <a:gd name="T20" fmla="*/ 142 w 143"/>
                    <a:gd name="T21" fmla="*/ 71 h 72"/>
                    <a:gd name="T22" fmla="*/ 137 w 143"/>
                    <a:gd name="T23" fmla="*/ 71 h 72"/>
                    <a:gd name="T24" fmla="*/ 12 w 143"/>
                    <a:gd name="T25" fmla="*/ 59 h 72"/>
                    <a:gd name="T26" fmla="*/ 7 w 143"/>
                    <a:gd name="T27" fmla="*/ 59 h 72"/>
                    <a:gd name="T28" fmla="*/ 6 w 143"/>
                    <a:gd name="T29" fmla="*/ 59 h 72"/>
                    <a:gd name="T30" fmla="*/ 4 w 143"/>
                    <a:gd name="T31" fmla="*/ 59 h 72"/>
                    <a:gd name="T32" fmla="*/ 1 w 143"/>
                    <a:gd name="T33" fmla="*/ 59 h 72"/>
                    <a:gd name="T34" fmla="*/ 0 w 143"/>
                    <a:gd name="T35" fmla="*/ 61 h 72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3"/>
                    <a:gd name="T55" fmla="*/ 0 h 72"/>
                    <a:gd name="T56" fmla="*/ 143 w 143"/>
                    <a:gd name="T57" fmla="*/ 72 h 72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3" h="7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0" y="7"/>
                      </a:lnTo>
                      <a:lnTo>
                        <a:pt x="133" y="57"/>
                      </a:lnTo>
                      <a:lnTo>
                        <a:pt x="137" y="61"/>
                      </a:lnTo>
                      <a:lnTo>
                        <a:pt x="140" y="61"/>
                      </a:lnTo>
                      <a:lnTo>
                        <a:pt x="141" y="65"/>
                      </a:lnTo>
                      <a:lnTo>
                        <a:pt x="141" y="66"/>
                      </a:lnTo>
                      <a:lnTo>
                        <a:pt x="142" y="71"/>
                      </a:lnTo>
                      <a:lnTo>
                        <a:pt x="137" y="71"/>
                      </a:lnTo>
                      <a:lnTo>
                        <a:pt x="12" y="59"/>
                      </a:lnTo>
                      <a:lnTo>
                        <a:pt x="7" y="59"/>
                      </a:lnTo>
                      <a:lnTo>
                        <a:pt x="6" y="59"/>
                      </a:lnTo>
                      <a:lnTo>
                        <a:pt x="4" y="59"/>
                      </a:lnTo>
                      <a:lnTo>
                        <a:pt x="1" y="59"/>
                      </a:lnTo>
                      <a:lnTo>
                        <a:pt x="0" y="61"/>
                      </a:lnTo>
                    </a:path>
                  </a:pathLst>
                </a:custGeom>
                <a:noFill/>
                <a:ln w="25400" cap="rnd">
                  <a:solidFill>
                    <a:srgbClr val="FF99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367" name="Freeform 12"/>
                <p:cNvSpPr>
                  <a:spLocks/>
                </p:cNvSpPr>
                <p:nvPr/>
              </p:nvSpPr>
              <p:spPr bwMode="auto">
                <a:xfrm>
                  <a:off x="1326" y="1131"/>
                  <a:ext cx="144" cy="76"/>
                </a:xfrm>
                <a:custGeom>
                  <a:avLst/>
                  <a:gdLst>
                    <a:gd name="T0" fmla="*/ 0 w 144"/>
                    <a:gd name="T1" fmla="*/ 0 h 76"/>
                    <a:gd name="T2" fmla="*/ 0 w 144"/>
                    <a:gd name="T3" fmla="*/ 3 h 76"/>
                    <a:gd name="T4" fmla="*/ 2 w 144"/>
                    <a:gd name="T5" fmla="*/ 7 h 76"/>
                    <a:gd name="T6" fmla="*/ 7 w 144"/>
                    <a:gd name="T7" fmla="*/ 9 h 76"/>
                    <a:gd name="T8" fmla="*/ 10 w 144"/>
                    <a:gd name="T9" fmla="*/ 11 h 76"/>
                    <a:gd name="T10" fmla="*/ 133 w 144"/>
                    <a:gd name="T11" fmla="*/ 59 h 76"/>
                    <a:gd name="T12" fmla="*/ 136 w 144"/>
                    <a:gd name="T13" fmla="*/ 63 h 76"/>
                    <a:gd name="T14" fmla="*/ 139 w 144"/>
                    <a:gd name="T15" fmla="*/ 65 h 76"/>
                    <a:gd name="T16" fmla="*/ 143 w 144"/>
                    <a:gd name="T17" fmla="*/ 67 h 76"/>
                    <a:gd name="T18" fmla="*/ 143 w 144"/>
                    <a:gd name="T19" fmla="*/ 71 h 76"/>
                    <a:gd name="T20" fmla="*/ 141 w 144"/>
                    <a:gd name="T21" fmla="*/ 74 h 76"/>
                    <a:gd name="T22" fmla="*/ 138 w 144"/>
                    <a:gd name="T23" fmla="*/ 75 h 76"/>
                    <a:gd name="T24" fmla="*/ 9 w 144"/>
                    <a:gd name="T25" fmla="*/ 63 h 76"/>
                    <a:gd name="T26" fmla="*/ 6 w 144"/>
                    <a:gd name="T27" fmla="*/ 62 h 76"/>
                    <a:gd name="T28" fmla="*/ 6 w 144"/>
                    <a:gd name="T29" fmla="*/ 63 h 76"/>
                    <a:gd name="T30" fmla="*/ 3 w 144"/>
                    <a:gd name="T31" fmla="*/ 62 h 76"/>
                    <a:gd name="T32" fmla="*/ 0 w 144"/>
                    <a:gd name="T33" fmla="*/ 64 h 76"/>
                    <a:gd name="T34" fmla="*/ 0 w 144"/>
                    <a:gd name="T35" fmla="*/ 66 h 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4"/>
                    <a:gd name="T55" fmla="*/ 0 h 76"/>
                    <a:gd name="T56" fmla="*/ 144 w 144"/>
                    <a:gd name="T57" fmla="*/ 76 h 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4" h="76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2" y="7"/>
                      </a:lnTo>
                      <a:lnTo>
                        <a:pt x="7" y="9"/>
                      </a:lnTo>
                      <a:lnTo>
                        <a:pt x="10" y="11"/>
                      </a:lnTo>
                      <a:lnTo>
                        <a:pt x="133" y="59"/>
                      </a:lnTo>
                      <a:lnTo>
                        <a:pt x="136" y="63"/>
                      </a:lnTo>
                      <a:lnTo>
                        <a:pt x="139" y="65"/>
                      </a:lnTo>
                      <a:lnTo>
                        <a:pt x="143" y="67"/>
                      </a:lnTo>
                      <a:lnTo>
                        <a:pt x="143" y="71"/>
                      </a:lnTo>
                      <a:lnTo>
                        <a:pt x="141" y="74"/>
                      </a:lnTo>
                      <a:lnTo>
                        <a:pt x="138" y="75"/>
                      </a:lnTo>
                      <a:lnTo>
                        <a:pt x="9" y="63"/>
                      </a:lnTo>
                      <a:lnTo>
                        <a:pt x="6" y="62"/>
                      </a:lnTo>
                      <a:lnTo>
                        <a:pt x="6" y="63"/>
                      </a:lnTo>
                      <a:lnTo>
                        <a:pt x="3" y="62"/>
                      </a:lnTo>
                      <a:lnTo>
                        <a:pt x="0" y="64"/>
                      </a:lnTo>
                      <a:lnTo>
                        <a:pt x="0" y="66"/>
                      </a:lnTo>
                    </a:path>
                  </a:pathLst>
                </a:custGeom>
                <a:noFill/>
                <a:ln w="25400" cap="rnd">
                  <a:solidFill>
                    <a:srgbClr val="FF99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368" name="Freeform 13"/>
                <p:cNvSpPr>
                  <a:spLocks/>
                </p:cNvSpPr>
                <p:nvPr/>
              </p:nvSpPr>
              <p:spPr bwMode="auto">
                <a:xfrm>
                  <a:off x="1325" y="1202"/>
                  <a:ext cx="144" cy="70"/>
                </a:xfrm>
                <a:custGeom>
                  <a:avLst/>
                  <a:gdLst>
                    <a:gd name="T0" fmla="*/ 0 w 144"/>
                    <a:gd name="T1" fmla="*/ 0 h 70"/>
                    <a:gd name="T2" fmla="*/ 0 w 144"/>
                    <a:gd name="T3" fmla="*/ 0 h 70"/>
                    <a:gd name="T4" fmla="*/ 4 w 144"/>
                    <a:gd name="T5" fmla="*/ 4 h 70"/>
                    <a:gd name="T6" fmla="*/ 6 w 144"/>
                    <a:gd name="T7" fmla="*/ 6 h 70"/>
                    <a:gd name="T8" fmla="*/ 11 w 144"/>
                    <a:gd name="T9" fmla="*/ 7 h 70"/>
                    <a:gd name="T10" fmla="*/ 131 w 144"/>
                    <a:gd name="T11" fmla="*/ 54 h 70"/>
                    <a:gd name="T12" fmla="*/ 136 w 144"/>
                    <a:gd name="T13" fmla="*/ 58 h 70"/>
                    <a:gd name="T14" fmla="*/ 139 w 144"/>
                    <a:gd name="T15" fmla="*/ 59 h 70"/>
                    <a:gd name="T16" fmla="*/ 143 w 144"/>
                    <a:gd name="T17" fmla="*/ 63 h 70"/>
                    <a:gd name="T18" fmla="*/ 143 w 144"/>
                    <a:gd name="T19" fmla="*/ 66 h 70"/>
                    <a:gd name="T20" fmla="*/ 140 w 144"/>
                    <a:gd name="T21" fmla="*/ 69 h 70"/>
                    <a:gd name="T22" fmla="*/ 138 w 144"/>
                    <a:gd name="T23" fmla="*/ 69 h 70"/>
                    <a:gd name="T24" fmla="*/ 11 w 144"/>
                    <a:gd name="T25" fmla="*/ 57 h 70"/>
                    <a:gd name="T26" fmla="*/ 7 w 144"/>
                    <a:gd name="T27" fmla="*/ 58 h 70"/>
                    <a:gd name="T28" fmla="*/ 4 w 144"/>
                    <a:gd name="T29" fmla="*/ 57 h 70"/>
                    <a:gd name="T30" fmla="*/ 1 w 144"/>
                    <a:gd name="T31" fmla="*/ 57 h 70"/>
                    <a:gd name="T32" fmla="*/ 1 w 144"/>
                    <a:gd name="T33" fmla="*/ 59 h 70"/>
                    <a:gd name="T34" fmla="*/ 0 w 144"/>
                    <a:gd name="T35" fmla="*/ 62 h 7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4"/>
                    <a:gd name="T55" fmla="*/ 0 h 70"/>
                    <a:gd name="T56" fmla="*/ 144 w 144"/>
                    <a:gd name="T57" fmla="*/ 70 h 7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4" h="7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1" y="7"/>
                      </a:lnTo>
                      <a:lnTo>
                        <a:pt x="131" y="54"/>
                      </a:lnTo>
                      <a:lnTo>
                        <a:pt x="136" y="58"/>
                      </a:lnTo>
                      <a:lnTo>
                        <a:pt x="139" y="59"/>
                      </a:lnTo>
                      <a:lnTo>
                        <a:pt x="143" y="63"/>
                      </a:lnTo>
                      <a:lnTo>
                        <a:pt x="143" y="66"/>
                      </a:lnTo>
                      <a:lnTo>
                        <a:pt x="140" y="69"/>
                      </a:lnTo>
                      <a:lnTo>
                        <a:pt x="138" y="69"/>
                      </a:lnTo>
                      <a:lnTo>
                        <a:pt x="11" y="57"/>
                      </a:lnTo>
                      <a:lnTo>
                        <a:pt x="7" y="58"/>
                      </a:lnTo>
                      <a:lnTo>
                        <a:pt x="4" y="57"/>
                      </a:lnTo>
                      <a:lnTo>
                        <a:pt x="1" y="57"/>
                      </a:lnTo>
                      <a:lnTo>
                        <a:pt x="1" y="59"/>
                      </a:lnTo>
                      <a:lnTo>
                        <a:pt x="0" y="62"/>
                      </a:lnTo>
                    </a:path>
                  </a:pathLst>
                </a:custGeom>
                <a:noFill/>
                <a:ln w="25400" cap="rnd">
                  <a:solidFill>
                    <a:srgbClr val="FF99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369" name="Freeform 14"/>
                <p:cNvSpPr>
                  <a:spLocks/>
                </p:cNvSpPr>
                <p:nvPr/>
              </p:nvSpPr>
              <p:spPr bwMode="auto">
                <a:xfrm>
                  <a:off x="1327" y="1260"/>
                  <a:ext cx="142" cy="76"/>
                </a:xfrm>
                <a:custGeom>
                  <a:avLst/>
                  <a:gdLst>
                    <a:gd name="T0" fmla="*/ 0 w 142"/>
                    <a:gd name="T1" fmla="*/ 0 h 76"/>
                    <a:gd name="T2" fmla="*/ 0 w 142"/>
                    <a:gd name="T3" fmla="*/ 4 h 76"/>
                    <a:gd name="T4" fmla="*/ 3 w 142"/>
                    <a:gd name="T5" fmla="*/ 7 h 76"/>
                    <a:gd name="T6" fmla="*/ 6 w 142"/>
                    <a:gd name="T7" fmla="*/ 8 h 76"/>
                    <a:gd name="T8" fmla="*/ 11 w 142"/>
                    <a:gd name="T9" fmla="*/ 11 h 76"/>
                    <a:gd name="T10" fmla="*/ 132 w 142"/>
                    <a:gd name="T11" fmla="*/ 61 h 76"/>
                    <a:gd name="T12" fmla="*/ 137 w 142"/>
                    <a:gd name="T13" fmla="*/ 64 h 76"/>
                    <a:gd name="T14" fmla="*/ 137 w 142"/>
                    <a:gd name="T15" fmla="*/ 65 h 76"/>
                    <a:gd name="T16" fmla="*/ 140 w 142"/>
                    <a:gd name="T17" fmla="*/ 68 h 76"/>
                    <a:gd name="T18" fmla="*/ 141 w 142"/>
                    <a:gd name="T19" fmla="*/ 71 h 76"/>
                    <a:gd name="T20" fmla="*/ 139 w 142"/>
                    <a:gd name="T21" fmla="*/ 74 h 76"/>
                    <a:gd name="T22" fmla="*/ 136 w 142"/>
                    <a:gd name="T23" fmla="*/ 75 h 76"/>
                    <a:gd name="T24" fmla="*/ 11 w 142"/>
                    <a:gd name="T25" fmla="*/ 62 h 76"/>
                    <a:gd name="T26" fmla="*/ 8 w 142"/>
                    <a:gd name="T27" fmla="*/ 62 h 76"/>
                    <a:gd name="T28" fmla="*/ 6 w 142"/>
                    <a:gd name="T29" fmla="*/ 62 h 76"/>
                    <a:gd name="T30" fmla="*/ 4 w 142"/>
                    <a:gd name="T31" fmla="*/ 62 h 76"/>
                    <a:gd name="T32" fmla="*/ 2 w 142"/>
                    <a:gd name="T33" fmla="*/ 63 h 76"/>
                    <a:gd name="T34" fmla="*/ 2 w 142"/>
                    <a:gd name="T35" fmla="*/ 66 h 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2"/>
                    <a:gd name="T55" fmla="*/ 0 h 76"/>
                    <a:gd name="T56" fmla="*/ 142 w 142"/>
                    <a:gd name="T57" fmla="*/ 76 h 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2" h="76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1" y="11"/>
                      </a:lnTo>
                      <a:lnTo>
                        <a:pt x="132" y="61"/>
                      </a:lnTo>
                      <a:lnTo>
                        <a:pt x="137" y="64"/>
                      </a:lnTo>
                      <a:lnTo>
                        <a:pt x="137" y="65"/>
                      </a:lnTo>
                      <a:lnTo>
                        <a:pt x="140" y="68"/>
                      </a:lnTo>
                      <a:lnTo>
                        <a:pt x="141" y="71"/>
                      </a:lnTo>
                      <a:lnTo>
                        <a:pt x="139" y="74"/>
                      </a:lnTo>
                      <a:lnTo>
                        <a:pt x="136" y="75"/>
                      </a:lnTo>
                      <a:lnTo>
                        <a:pt x="11" y="62"/>
                      </a:lnTo>
                      <a:lnTo>
                        <a:pt x="8" y="62"/>
                      </a:lnTo>
                      <a:lnTo>
                        <a:pt x="6" y="62"/>
                      </a:lnTo>
                      <a:lnTo>
                        <a:pt x="4" y="62"/>
                      </a:lnTo>
                      <a:lnTo>
                        <a:pt x="2" y="63"/>
                      </a:lnTo>
                      <a:lnTo>
                        <a:pt x="2" y="66"/>
                      </a:lnTo>
                    </a:path>
                  </a:pathLst>
                </a:custGeom>
                <a:noFill/>
                <a:ln w="25400" cap="rnd">
                  <a:solidFill>
                    <a:srgbClr val="FF99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370" name="Freeform 15"/>
                <p:cNvSpPr>
                  <a:spLocks/>
                </p:cNvSpPr>
                <p:nvPr/>
              </p:nvSpPr>
              <p:spPr bwMode="auto">
                <a:xfrm>
                  <a:off x="1326" y="1328"/>
                  <a:ext cx="142" cy="74"/>
                </a:xfrm>
                <a:custGeom>
                  <a:avLst/>
                  <a:gdLst>
                    <a:gd name="T0" fmla="*/ 0 w 142"/>
                    <a:gd name="T1" fmla="*/ 0 h 74"/>
                    <a:gd name="T2" fmla="*/ 2 w 142"/>
                    <a:gd name="T3" fmla="*/ 2 h 74"/>
                    <a:gd name="T4" fmla="*/ 4 w 142"/>
                    <a:gd name="T5" fmla="*/ 4 h 74"/>
                    <a:gd name="T6" fmla="*/ 4 w 142"/>
                    <a:gd name="T7" fmla="*/ 5 h 74"/>
                    <a:gd name="T8" fmla="*/ 10 w 142"/>
                    <a:gd name="T9" fmla="*/ 8 h 74"/>
                    <a:gd name="T10" fmla="*/ 129 w 142"/>
                    <a:gd name="T11" fmla="*/ 57 h 74"/>
                    <a:gd name="T12" fmla="*/ 136 w 142"/>
                    <a:gd name="T13" fmla="*/ 59 h 74"/>
                    <a:gd name="T14" fmla="*/ 138 w 142"/>
                    <a:gd name="T15" fmla="*/ 62 h 74"/>
                    <a:gd name="T16" fmla="*/ 139 w 142"/>
                    <a:gd name="T17" fmla="*/ 66 h 74"/>
                    <a:gd name="T18" fmla="*/ 141 w 142"/>
                    <a:gd name="T19" fmla="*/ 68 h 74"/>
                    <a:gd name="T20" fmla="*/ 140 w 142"/>
                    <a:gd name="T21" fmla="*/ 70 h 74"/>
                    <a:gd name="T22" fmla="*/ 136 w 142"/>
                    <a:gd name="T23" fmla="*/ 73 h 74"/>
                    <a:gd name="T24" fmla="*/ 12 w 142"/>
                    <a:gd name="T25" fmla="*/ 59 h 74"/>
                    <a:gd name="T26" fmla="*/ 8 w 142"/>
                    <a:gd name="T27" fmla="*/ 59 h 74"/>
                    <a:gd name="T28" fmla="*/ 4 w 142"/>
                    <a:gd name="T29" fmla="*/ 59 h 74"/>
                    <a:gd name="T30" fmla="*/ 3 w 142"/>
                    <a:gd name="T31" fmla="*/ 59 h 74"/>
                    <a:gd name="T32" fmla="*/ 3 w 142"/>
                    <a:gd name="T33" fmla="*/ 61 h 74"/>
                    <a:gd name="T34" fmla="*/ 2 w 142"/>
                    <a:gd name="T35" fmla="*/ 64 h 7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2"/>
                    <a:gd name="T55" fmla="*/ 0 h 74"/>
                    <a:gd name="T56" fmla="*/ 142 w 142"/>
                    <a:gd name="T57" fmla="*/ 74 h 74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2" h="74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10" y="8"/>
                      </a:lnTo>
                      <a:lnTo>
                        <a:pt x="129" y="57"/>
                      </a:lnTo>
                      <a:lnTo>
                        <a:pt x="136" y="59"/>
                      </a:lnTo>
                      <a:lnTo>
                        <a:pt x="138" y="62"/>
                      </a:lnTo>
                      <a:lnTo>
                        <a:pt x="139" y="66"/>
                      </a:lnTo>
                      <a:lnTo>
                        <a:pt x="141" y="68"/>
                      </a:lnTo>
                      <a:lnTo>
                        <a:pt x="140" y="70"/>
                      </a:lnTo>
                      <a:lnTo>
                        <a:pt x="136" y="73"/>
                      </a:lnTo>
                      <a:lnTo>
                        <a:pt x="12" y="59"/>
                      </a:lnTo>
                      <a:lnTo>
                        <a:pt x="8" y="59"/>
                      </a:lnTo>
                      <a:lnTo>
                        <a:pt x="4" y="59"/>
                      </a:lnTo>
                      <a:lnTo>
                        <a:pt x="3" y="59"/>
                      </a:lnTo>
                      <a:lnTo>
                        <a:pt x="3" y="61"/>
                      </a:lnTo>
                      <a:lnTo>
                        <a:pt x="2" y="64"/>
                      </a:lnTo>
                    </a:path>
                  </a:pathLst>
                </a:custGeom>
                <a:noFill/>
                <a:ln w="25400" cap="rnd">
                  <a:solidFill>
                    <a:srgbClr val="FF99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371" name="Freeform 16"/>
                <p:cNvSpPr>
                  <a:spLocks/>
                </p:cNvSpPr>
                <p:nvPr/>
              </p:nvSpPr>
              <p:spPr bwMode="auto">
                <a:xfrm>
                  <a:off x="1326" y="1391"/>
                  <a:ext cx="142" cy="73"/>
                </a:xfrm>
                <a:custGeom>
                  <a:avLst/>
                  <a:gdLst>
                    <a:gd name="T0" fmla="*/ 0 w 142"/>
                    <a:gd name="T1" fmla="*/ 0 h 73"/>
                    <a:gd name="T2" fmla="*/ 0 w 142"/>
                    <a:gd name="T3" fmla="*/ 3 h 73"/>
                    <a:gd name="T4" fmla="*/ 1 w 142"/>
                    <a:gd name="T5" fmla="*/ 7 h 73"/>
                    <a:gd name="T6" fmla="*/ 5 w 142"/>
                    <a:gd name="T7" fmla="*/ 9 h 73"/>
                    <a:gd name="T8" fmla="*/ 11 w 142"/>
                    <a:gd name="T9" fmla="*/ 10 h 73"/>
                    <a:gd name="T10" fmla="*/ 129 w 142"/>
                    <a:gd name="T11" fmla="*/ 59 h 73"/>
                    <a:gd name="T12" fmla="*/ 137 w 142"/>
                    <a:gd name="T13" fmla="*/ 61 h 73"/>
                    <a:gd name="T14" fmla="*/ 138 w 142"/>
                    <a:gd name="T15" fmla="*/ 63 h 73"/>
                    <a:gd name="T16" fmla="*/ 141 w 142"/>
                    <a:gd name="T17" fmla="*/ 67 h 73"/>
                    <a:gd name="T18" fmla="*/ 141 w 142"/>
                    <a:gd name="T19" fmla="*/ 69 h 73"/>
                    <a:gd name="T20" fmla="*/ 140 w 142"/>
                    <a:gd name="T21" fmla="*/ 72 h 73"/>
                    <a:gd name="T22" fmla="*/ 135 w 142"/>
                    <a:gd name="T23" fmla="*/ 72 h 73"/>
                    <a:gd name="T24" fmla="*/ 73 w 142"/>
                    <a:gd name="T25" fmla="*/ 65 h 7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42"/>
                    <a:gd name="T40" fmla="*/ 0 h 73"/>
                    <a:gd name="T41" fmla="*/ 142 w 142"/>
                    <a:gd name="T42" fmla="*/ 73 h 7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42" h="7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1" y="7"/>
                      </a:lnTo>
                      <a:lnTo>
                        <a:pt x="5" y="9"/>
                      </a:lnTo>
                      <a:lnTo>
                        <a:pt x="11" y="10"/>
                      </a:lnTo>
                      <a:lnTo>
                        <a:pt x="129" y="59"/>
                      </a:lnTo>
                      <a:lnTo>
                        <a:pt x="137" y="61"/>
                      </a:lnTo>
                      <a:lnTo>
                        <a:pt x="138" y="63"/>
                      </a:lnTo>
                      <a:lnTo>
                        <a:pt x="141" y="67"/>
                      </a:lnTo>
                      <a:lnTo>
                        <a:pt x="141" y="69"/>
                      </a:lnTo>
                      <a:lnTo>
                        <a:pt x="140" y="72"/>
                      </a:lnTo>
                      <a:lnTo>
                        <a:pt x="135" y="72"/>
                      </a:lnTo>
                      <a:lnTo>
                        <a:pt x="73" y="65"/>
                      </a:lnTo>
                    </a:path>
                  </a:pathLst>
                </a:custGeom>
                <a:noFill/>
                <a:ln w="25400" cap="rnd">
                  <a:solidFill>
                    <a:srgbClr val="FF99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6351" name="Group 17"/>
              <p:cNvGrpSpPr>
                <a:grpSpLocks/>
              </p:cNvGrpSpPr>
              <p:nvPr/>
            </p:nvGrpSpPr>
            <p:grpSpPr bwMode="auto">
              <a:xfrm rot="1968480" flipH="1">
                <a:off x="1822" y="959"/>
                <a:ext cx="204" cy="647"/>
                <a:chOff x="1324" y="1002"/>
                <a:chExt cx="146" cy="462"/>
              </a:xfrm>
            </p:grpSpPr>
            <p:sp>
              <p:nvSpPr>
                <p:cNvPr id="56358" name="Freeform 18"/>
                <p:cNvSpPr>
                  <a:spLocks/>
                </p:cNvSpPr>
                <p:nvPr/>
              </p:nvSpPr>
              <p:spPr bwMode="auto">
                <a:xfrm>
                  <a:off x="1326" y="1002"/>
                  <a:ext cx="143" cy="75"/>
                </a:xfrm>
                <a:custGeom>
                  <a:avLst/>
                  <a:gdLst>
                    <a:gd name="T0" fmla="*/ 0 w 143"/>
                    <a:gd name="T1" fmla="*/ 0 h 75"/>
                    <a:gd name="T2" fmla="*/ 0 w 143"/>
                    <a:gd name="T3" fmla="*/ 4 h 75"/>
                    <a:gd name="T4" fmla="*/ 4 w 143"/>
                    <a:gd name="T5" fmla="*/ 7 h 75"/>
                    <a:gd name="T6" fmla="*/ 8 w 143"/>
                    <a:gd name="T7" fmla="*/ 9 h 75"/>
                    <a:gd name="T8" fmla="*/ 12 w 143"/>
                    <a:gd name="T9" fmla="*/ 11 h 75"/>
                    <a:gd name="T10" fmla="*/ 129 w 143"/>
                    <a:gd name="T11" fmla="*/ 58 h 75"/>
                    <a:gd name="T12" fmla="*/ 135 w 143"/>
                    <a:gd name="T13" fmla="*/ 60 h 75"/>
                    <a:gd name="T14" fmla="*/ 139 w 143"/>
                    <a:gd name="T15" fmla="*/ 63 h 75"/>
                    <a:gd name="T16" fmla="*/ 142 w 143"/>
                    <a:gd name="T17" fmla="*/ 65 h 75"/>
                    <a:gd name="T18" fmla="*/ 141 w 143"/>
                    <a:gd name="T19" fmla="*/ 69 h 75"/>
                    <a:gd name="T20" fmla="*/ 141 w 143"/>
                    <a:gd name="T21" fmla="*/ 71 h 75"/>
                    <a:gd name="T22" fmla="*/ 138 w 143"/>
                    <a:gd name="T23" fmla="*/ 74 h 75"/>
                    <a:gd name="T24" fmla="*/ 11 w 143"/>
                    <a:gd name="T25" fmla="*/ 60 h 75"/>
                    <a:gd name="T26" fmla="*/ 10 w 143"/>
                    <a:gd name="T27" fmla="*/ 61 h 75"/>
                    <a:gd name="T28" fmla="*/ 4 w 143"/>
                    <a:gd name="T29" fmla="*/ 59 h 75"/>
                    <a:gd name="T30" fmla="*/ 4 w 143"/>
                    <a:gd name="T31" fmla="*/ 60 h 75"/>
                    <a:gd name="T32" fmla="*/ 2 w 143"/>
                    <a:gd name="T33" fmla="*/ 62 h 75"/>
                    <a:gd name="T34" fmla="*/ 0 w 143"/>
                    <a:gd name="T35" fmla="*/ 65 h 7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3"/>
                    <a:gd name="T55" fmla="*/ 0 h 75"/>
                    <a:gd name="T56" fmla="*/ 143 w 143"/>
                    <a:gd name="T57" fmla="*/ 75 h 75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3" h="75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4" y="7"/>
                      </a:lnTo>
                      <a:lnTo>
                        <a:pt x="8" y="9"/>
                      </a:lnTo>
                      <a:lnTo>
                        <a:pt x="12" y="11"/>
                      </a:lnTo>
                      <a:lnTo>
                        <a:pt x="129" y="58"/>
                      </a:lnTo>
                      <a:lnTo>
                        <a:pt x="135" y="60"/>
                      </a:lnTo>
                      <a:lnTo>
                        <a:pt x="139" y="63"/>
                      </a:lnTo>
                      <a:lnTo>
                        <a:pt x="142" y="65"/>
                      </a:lnTo>
                      <a:lnTo>
                        <a:pt x="141" y="69"/>
                      </a:lnTo>
                      <a:lnTo>
                        <a:pt x="141" y="71"/>
                      </a:lnTo>
                      <a:lnTo>
                        <a:pt x="138" y="74"/>
                      </a:lnTo>
                      <a:lnTo>
                        <a:pt x="11" y="60"/>
                      </a:lnTo>
                      <a:lnTo>
                        <a:pt x="10" y="61"/>
                      </a:lnTo>
                      <a:lnTo>
                        <a:pt x="4" y="59"/>
                      </a:lnTo>
                      <a:lnTo>
                        <a:pt x="4" y="60"/>
                      </a:lnTo>
                      <a:lnTo>
                        <a:pt x="2" y="62"/>
                      </a:lnTo>
                      <a:lnTo>
                        <a:pt x="0" y="65"/>
                      </a:lnTo>
                    </a:path>
                  </a:pathLst>
                </a:custGeom>
                <a:noFill/>
                <a:ln w="25400" cap="rnd">
                  <a:solidFill>
                    <a:srgbClr val="FF99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359" name="Freeform 19"/>
                <p:cNvSpPr>
                  <a:spLocks/>
                </p:cNvSpPr>
                <p:nvPr/>
              </p:nvSpPr>
              <p:spPr bwMode="auto">
                <a:xfrm>
                  <a:off x="1324" y="1069"/>
                  <a:ext cx="143" cy="72"/>
                </a:xfrm>
                <a:custGeom>
                  <a:avLst/>
                  <a:gdLst>
                    <a:gd name="T0" fmla="*/ 0 w 143"/>
                    <a:gd name="T1" fmla="*/ 0 h 72"/>
                    <a:gd name="T2" fmla="*/ 1 w 143"/>
                    <a:gd name="T3" fmla="*/ 2 h 72"/>
                    <a:gd name="T4" fmla="*/ 4 w 143"/>
                    <a:gd name="T5" fmla="*/ 4 h 72"/>
                    <a:gd name="T6" fmla="*/ 6 w 143"/>
                    <a:gd name="T7" fmla="*/ 6 h 72"/>
                    <a:gd name="T8" fmla="*/ 10 w 143"/>
                    <a:gd name="T9" fmla="*/ 7 h 72"/>
                    <a:gd name="T10" fmla="*/ 133 w 143"/>
                    <a:gd name="T11" fmla="*/ 57 h 72"/>
                    <a:gd name="T12" fmla="*/ 137 w 143"/>
                    <a:gd name="T13" fmla="*/ 61 h 72"/>
                    <a:gd name="T14" fmla="*/ 140 w 143"/>
                    <a:gd name="T15" fmla="*/ 61 h 72"/>
                    <a:gd name="T16" fmla="*/ 141 w 143"/>
                    <a:gd name="T17" fmla="*/ 65 h 72"/>
                    <a:gd name="T18" fmla="*/ 141 w 143"/>
                    <a:gd name="T19" fmla="*/ 66 h 72"/>
                    <a:gd name="T20" fmla="*/ 142 w 143"/>
                    <a:gd name="T21" fmla="*/ 71 h 72"/>
                    <a:gd name="T22" fmla="*/ 137 w 143"/>
                    <a:gd name="T23" fmla="*/ 71 h 72"/>
                    <a:gd name="T24" fmla="*/ 12 w 143"/>
                    <a:gd name="T25" fmla="*/ 59 h 72"/>
                    <a:gd name="T26" fmla="*/ 7 w 143"/>
                    <a:gd name="T27" fmla="*/ 59 h 72"/>
                    <a:gd name="T28" fmla="*/ 6 w 143"/>
                    <a:gd name="T29" fmla="*/ 59 h 72"/>
                    <a:gd name="T30" fmla="*/ 4 w 143"/>
                    <a:gd name="T31" fmla="*/ 59 h 72"/>
                    <a:gd name="T32" fmla="*/ 1 w 143"/>
                    <a:gd name="T33" fmla="*/ 59 h 72"/>
                    <a:gd name="T34" fmla="*/ 0 w 143"/>
                    <a:gd name="T35" fmla="*/ 61 h 72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3"/>
                    <a:gd name="T55" fmla="*/ 0 h 72"/>
                    <a:gd name="T56" fmla="*/ 143 w 143"/>
                    <a:gd name="T57" fmla="*/ 72 h 72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3" h="7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0" y="7"/>
                      </a:lnTo>
                      <a:lnTo>
                        <a:pt x="133" y="57"/>
                      </a:lnTo>
                      <a:lnTo>
                        <a:pt x="137" y="61"/>
                      </a:lnTo>
                      <a:lnTo>
                        <a:pt x="140" y="61"/>
                      </a:lnTo>
                      <a:lnTo>
                        <a:pt x="141" y="65"/>
                      </a:lnTo>
                      <a:lnTo>
                        <a:pt x="141" y="66"/>
                      </a:lnTo>
                      <a:lnTo>
                        <a:pt x="142" y="71"/>
                      </a:lnTo>
                      <a:lnTo>
                        <a:pt x="137" y="71"/>
                      </a:lnTo>
                      <a:lnTo>
                        <a:pt x="12" y="59"/>
                      </a:lnTo>
                      <a:lnTo>
                        <a:pt x="7" y="59"/>
                      </a:lnTo>
                      <a:lnTo>
                        <a:pt x="6" y="59"/>
                      </a:lnTo>
                      <a:lnTo>
                        <a:pt x="4" y="59"/>
                      </a:lnTo>
                      <a:lnTo>
                        <a:pt x="1" y="59"/>
                      </a:lnTo>
                      <a:lnTo>
                        <a:pt x="0" y="61"/>
                      </a:lnTo>
                    </a:path>
                  </a:pathLst>
                </a:custGeom>
                <a:noFill/>
                <a:ln w="25400" cap="rnd">
                  <a:solidFill>
                    <a:srgbClr val="FF99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360" name="Freeform 20"/>
                <p:cNvSpPr>
                  <a:spLocks/>
                </p:cNvSpPr>
                <p:nvPr/>
              </p:nvSpPr>
              <p:spPr bwMode="auto">
                <a:xfrm>
                  <a:off x="1326" y="1131"/>
                  <a:ext cx="144" cy="76"/>
                </a:xfrm>
                <a:custGeom>
                  <a:avLst/>
                  <a:gdLst>
                    <a:gd name="T0" fmla="*/ 0 w 144"/>
                    <a:gd name="T1" fmla="*/ 0 h 76"/>
                    <a:gd name="T2" fmla="*/ 0 w 144"/>
                    <a:gd name="T3" fmla="*/ 3 h 76"/>
                    <a:gd name="T4" fmla="*/ 2 w 144"/>
                    <a:gd name="T5" fmla="*/ 7 h 76"/>
                    <a:gd name="T6" fmla="*/ 7 w 144"/>
                    <a:gd name="T7" fmla="*/ 9 h 76"/>
                    <a:gd name="T8" fmla="*/ 10 w 144"/>
                    <a:gd name="T9" fmla="*/ 11 h 76"/>
                    <a:gd name="T10" fmla="*/ 133 w 144"/>
                    <a:gd name="T11" fmla="*/ 59 h 76"/>
                    <a:gd name="T12" fmla="*/ 136 w 144"/>
                    <a:gd name="T13" fmla="*/ 63 h 76"/>
                    <a:gd name="T14" fmla="*/ 139 w 144"/>
                    <a:gd name="T15" fmla="*/ 65 h 76"/>
                    <a:gd name="T16" fmla="*/ 143 w 144"/>
                    <a:gd name="T17" fmla="*/ 67 h 76"/>
                    <a:gd name="T18" fmla="*/ 143 w 144"/>
                    <a:gd name="T19" fmla="*/ 71 h 76"/>
                    <a:gd name="T20" fmla="*/ 141 w 144"/>
                    <a:gd name="T21" fmla="*/ 74 h 76"/>
                    <a:gd name="T22" fmla="*/ 138 w 144"/>
                    <a:gd name="T23" fmla="*/ 75 h 76"/>
                    <a:gd name="T24" fmla="*/ 9 w 144"/>
                    <a:gd name="T25" fmla="*/ 63 h 76"/>
                    <a:gd name="T26" fmla="*/ 6 w 144"/>
                    <a:gd name="T27" fmla="*/ 62 h 76"/>
                    <a:gd name="T28" fmla="*/ 6 w 144"/>
                    <a:gd name="T29" fmla="*/ 63 h 76"/>
                    <a:gd name="T30" fmla="*/ 3 w 144"/>
                    <a:gd name="T31" fmla="*/ 62 h 76"/>
                    <a:gd name="T32" fmla="*/ 0 w 144"/>
                    <a:gd name="T33" fmla="*/ 64 h 76"/>
                    <a:gd name="T34" fmla="*/ 0 w 144"/>
                    <a:gd name="T35" fmla="*/ 66 h 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4"/>
                    <a:gd name="T55" fmla="*/ 0 h 76"/>
                    <a:gd name="T56" fmla="*/ 144 w 144"/>
                    <a:gd name="T57" fmla="*/ 76 h 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4" h="76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2" y="7"/>
                      </a:lnTo>
                      <a:lnTo>
                        <a:pt x="7" y="9"/>
                      </a:lnTo>
                      <a:lnTo>
                        <a:pt x="10" y="11"/>
                      </a:lnTo>
                      <a:lnTo>
                        <a:pt x="133" y="59"/>
                      </a:lnTo>
                      <a:lnTo>
                        <a:pt x="136" y="63"/>
                      </a:lnTo>
                      <a:lnTo>
                        <a:pt x="139" y="65"/>
                      </a:lnTo>
                      <a:lnTo>
                        <a:pt x="143" y="67"/>
                      </a:lnTo>
                      <a:lnTo>
                        <a:pt x="143" y="71"/>
                      </a:lnTo>
                      <a:lnTo>
                        <a:pt x="141" y="74"/>
                      </a:lnTo>
                      <a:lnTo>
                        <a:pt x="138" y="75"/>
                      </a:lnTo>
                      <a:lnTo>
                        <a:pt x="9" y="63"/>
                      </a:lnTo>
                      <a:lnTo>
                        <a:pt x="6" y="62"/>
                      </a:lnTo>
                      <a:lnTo>
                        <a:pt x="6" y="63"/>
                      </a:lnTo>
                      <a:lnTo>
                        <a:pt x="3" y="62"/>
                      </a:lnTo>
                      <a:lnTo>
                        <a:pt x="0" y="64"/>
                      </a:lnTo>
                      <a:lnTo>
                        <a:pt x="0" y="66"/>
                      </a:lnTo>
                    </a:path>
                  </a:pathLst>
                </a:custGeom>
                <a:noFill/>
                <a:ln w="25400" cap="rnd">
                  <a:solidFill>
                    <a:srgbClr val="FF99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361" name="Freeform 21"/>
                <p:cNvSpPr>
                  <a:spLocks/>
                </p:cNvSpPr>
                <p:nvPr/>
              </p:nvSpPr>
              <p:spPr bwMode="auto">
                <a:xfrm>
                  <a:off x="1325" y="1202"/>
                  <a:ext cx="144" cy="70"/>
                </a:xfrm>
                <a:custGeom>
                  <a:avLst/>
                  <a:gdLst>
                    <a:gd name="T0" fmla="*/ 0 w 144"/>
                    <a:gd name="T1" fmla="*/ 0 h 70"/>
                    <a:gd name="T2" fmla="*/ 0 w 144"/>
                    <a:gd name="T3" fmla="*/ 0 h 70"/>
                    <a:gd name="T4" fmla="*/ 4 w 144"/>
                    <a:gd name="T5" fmla="*/ 4 h 70"/>
                    <a:gd name="T6" fmla="*/ 6 w 144"/>
                    <a:gd name="T7" fmla="*/ 6 h 70"/>
                    <a:gd name="T8" fmla="*/ 11 w 144"/>
                    <a:gd name="T9" fmla="*/ 7 h 70"/>
                    <a:gd name="T10" fmla="*/ 131 w 144"/>
                    <a:gd name="T11" fmla="*/ 54 h 70"/>
                    <a:gd name="T12" fmla="*/ 136 w 144"/>
                    <a:gd name="T13" fmla="*/ 58 h 70"/>
                    <a:gd name="T14" fmla="*/ 139 w 144"/>
                    <a:gd name="T15" fmla="*/ 59 h 70"/>
                    <a:gd name="T16" fmla="*/ 143 w 144"/>
                    <a:gd name="T17" fmla="*/ 63 h 70"/>
                    <a:gd name="T18" fmla="*/ 143 w 144"/>
                    <a:gd name="T19" fmla="*/ 66 h 70"/>
                    <a:gd name="T20" fmla="*/ 140 w 144"/>
                    <a:gd name="T21" fmla="*/ 69 h 70"/>
                    <a:gd name="T22" fmla="*/ 138 w 144"/>
                    <a:gd name="T23" fmla="*/ 69 h 70"/>
                    <a:gd name="T24" fmla="*/ 11 w 144"/>
                    <a:gd name="T25" fmla="*/ 57 h 70"/>
                    <a:gd name="T26" fmla="*/ 7 w 144"/>
                    <a:gd name="T27" fmla="*/ 58 h 70"/>
                    <a:gd name="T28" fmla="*/ 4 w 144"/>
                    <a:gd name="T29" fmla="*/ 57 h 70"/>
                    <a:gd name="T30" fmla="*/ 1 w 144"/>
                    <a:gd name="T31" fmla="*/ 57 h 70"/>
                    <a:gd name="T32" fmla="*/ 1 w 144"/>
                    <a:gd name="T33" fmla="*/ 59 h 70"/>
                    <a:gd name="T34" fmla="*/ 0 w 144"/>
                    <a:gd name="T35" fmla="*/ 62 h 7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4"/>
                    <a:gd name="T55" fmla="*/ 0 h 70"/>
                    <a:gd name="T56" fmla="*/ 144 w 144"/>
                    <a:gd name="T57" fmla="*/ 70 h 7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4" h="7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1" y="7"/>
                      </a:lnTo>
                      <a:lnTo>
                        <a:pt x="131" y="54"/>
                      </a:lnTo>
                      <a:lnTo>
                        <a:pt x="136" y="58"/>
                      </a:lnTo>
                      <a:lnTo>
                        <a:pt x="139" y="59"/>
                      </a:lnTo>
                      <a:lnTo>
                        <a:pt x="143" y="63"/>
                      </a:lnTo>
                      <a:lnTo>
                        <a:pt x="143" y="66"/>
                      </a:lnTo>
                      <a:lnTo>
                        <a:pt x="140" y="69"/>
                      </a:lnTo>
                      <a:lnTo>
                        <a:pt x="138" y="69"/>
                      </a:lnTo>
                      <a:lnTo>
                        <a:pt x="11" y="57"/>
                      </a:lnTo>
                      <a:lnTo>
                        <a:pt x="7" y="58"/>
                      </a:lnTo>
                      <a:lnTo>
                        <a:pt x="4" y="57"/>
                      </a:lnTo>
                      <a:lnTo>
                        <a:pt x="1" y="57"/>
                      </a:lnTo>
                      <a:lnTo>
                        <a:pt x="1" y="59"/>
                      </a:lnTo>
                      <a:lnTo>
                        <a:pt x="0" y="62"/>
                      </a:lnTo>
                    </a:path>
                  </a:pathLst>
                </a:custGeom>
                <a:noFill/>
                <a:ln w="25400" cap="rnd">
                  <a:solidFill>
                    <a:srgbClr val="FF99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362" name="Freeform 22"/>
                <p:cNvSpPr>
                  <a:spLocks/>
                </p:cNvSpPr>
                <p:nvPr/>
              </p:nvSpPr>
              <p:spPr bwMode="auto">
                <a:xfrm>
                  <a:off x="1327" y="1260"/>
                  <a:ext cx="142" cy="76"/>
                </a:xfrm>
                <a:custGeom>
                  <a:avLst/>
                  <a:gdLst>
                    <a:gd name="T0" fmla="*/ 0 w 142"/>
                    <a:gd name="T1" fmla="*/ 0 h 76"/>
                    <a:gd name="T2" fmla="*/ 0 w 142"/>
                    <a:gd name="T3" fmla="*/ 4 h 76"/>
                    <a:gd name="T4" fmla="*/ 3 w 142"/>
                    <a:gd name="T5" fmla="*/ 7 h 76"/>
                    <a:gd name="T6" fmla="*/ 6 w 142"/>
                    <a:gd name="T7" fmla="*/ 8 h 76"/>
                    <a:gd name="T8" fmla="*/ 11 w 142"/>
                    <a:gd name="T9" fmla="*/ 11 h 76"/>
                    <a:gd name="T10" fmla="*/ 132 w 142"/>
                    <a:gd name="T11" fmla="*/ 61 h 76"/>
                    <a:gd name="T12" fmla="*/ 137 w 142"/>
                    <a:gd name="T13" fmla="*/ 64 h 76"/>
                    <a:gd name="T14" fmla="*/ 137 w 142"/>
                    <a:gd name="T15" fmla="*/ 65 h 76"/>
                    <a:gd name="T16" fmla="*/ 140 w 142"/>
                    <a:gd name="T17" fmla="*/ 68 h 76"/>
                    <a:gd name="T18" fmla="*/ 141 w 142"/>
                    <a:gd name="T19" fmla="*/ 71 h 76"/>
                    <a:gd name="T20" fmla="*/ 139 w 142"/>
                    <a:gd name="T21" fmla="*/ 74 h 76"/>
                    <a:gd name="T22" fmla="*/ 136 w 142"/>
                    <a:gd name="T23" fmla="*/ 75 h 76"/>
                    <a:gd name="T24" fmla="*/ 11 w 142"/>
                    <a:gd name="T25" fmla="*/ 62 h 76"/>
                    <a:gd name="T26" fmla="*/ 8 w 142"/>
                    <a:gd name="T27" fmla="*/ 62 h 76"/>
                    <a:gd name="T28" fmla="*/ 6 w 142"/>
                    <a:gd name="T29" fmla="*/ 62 h 76"/>
                    <a:gd name="T30" fmla="*/ 4 w 142"/>
                    <a:gd name="T31" fmla="*/ 62 h 76"/>
                    <a:gd name="T32" fmla="*/ 2 w 142"/>
                    <a:gd name="T33" fmla="*/ 63 h 76"/>
                    <a:gd name="T34" fmla="*/ 2 w 142"/>
                    <a:gd name="T35" fmla="*/ 66 h 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2"/>
                    <a:gd name="T55" fmla="*/ 0 h 76"/>
                    <a:gd name="T56" fmla="*/ 142 w 142"/>
                    <a:gd name="T57" fmla="*/ 76 h 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2" h="76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1" y="11"/>
                      </a:lnTo>
                      <a:lnTo>
                        <a:pt x="132" y="61"/>
                      </a:lnTo>
                      <a:lnTo>
                        <a:pt x="137" y="64"/>
                      </a:lnTo>
                      <a:lnTo>
                        <a:pt x="137" y="65"/>
                      </a:lnTo>
                      <a:lnTo>
                        <a:pt x="140" y="68"/>
                      </a:lnTo>
                      <a:lnTo>
                        <a:pt x="141" y="71"/>
                      </a:lnTo>
                      <a:lnTo>
                        <a:pt x="139" y="74"/>
                      </a:lnTo>
                      <a:lnTo>
                        <a:pt x="136" y="75"/>
                      </a:lnTo>
                      <a:lnTo>
                        <a:pt x="11" y="62"/>
                      </a:lnTo>
                      <a:lnTo>
                        <a:pt x="8" y="62"/>
                      </a:lnTo>
                      <a:lnTo>
                        <a:pt x="6" y="62"/>
                      </a:lnTo>
                      <a:lnTo>
                        <a:pt x="4" y="62"/>
                      </a:lnTo>
                      <a:lnTo>
                        <a:pt x="2" y="63"/>
                      </a:lnTo>
                      <a:lnTo>
                        <a:pt x="2" y="66"/>
                      </a:lnTo>
                    </a:path>
                  </a:pathLst>
                </a:custGeom>
                <a:noFill/>
                <a:ln w="25400" cap="rnd">
                  <a:solidFill>
                    <a:srgbClr val="FF99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363" name="Freeform 23"/>
                <p:cNvSpPr>
                  <a:spLocks/>
                </p:cNvSpPr>
                <p:nvPr/>
              </p:nvSpPr>
              <p:spPr bwMode="auto">
                <a:xfrm>
                  <a:off x="1326" y="1328"/>
                  <a:ext cx="142" cy="74"/>
                </a:xfrm>
                <a:custGeom>
                  <a:avLst/>
                  <a:gdLst>
                    <a:gd name="T0" fmla="*/ 0 w 142"/>
                    <a:gd name="T1" fmla="*/ 0 h 74"/>
                    <a:gd name="T2" fmla="*/ 2 w 142"/>
                    <a:gd name="T3" fmla="*/ 2 h 74"/>
                    <a:gd name="T4" fmla="*/ 4 w 142"/>
                    <a:gd name="T5" fmla="*/ 4 h 74"/>
                    <a:gd name="T6" fmla="*/ 4 w 142"/>
                    <a:gd name="T7" fmla="*/ 5 h 74"/>
                    <a:gd name="T8" fmla="*/ 10 w 142"/>
                    <a:gd name="T9" fmla="*/ 8 h 74"/>
                    <a:gd name="T10" fmla="*/ 129 w 142"/>
                    <a:gd name="T11" fmla="*/ 57 h 74"/>
                    <a:gd name="T12" fmla="*/ 136 w 142"/>
                    <a:gd name="T13" fmla="*/ 59 h 74"/>
                    <a:gd name="T14" fmla="*/ 138 w 142"/>
                    <a:gd name="T15" fmla="*/ 62 h 74"/>
                    <a:gd name="T16" fmla="*/ 139 w 142"/>
                    <a:gd name="T17" fmla="*/ 66 h 74"/>
                    <a:gd name="T18" fmla="*/ 141 w 142"/>
                    <a:gd name="T19" fmla="*/ 68 h 74"/>
                    <a:gd name="T20" fmla="*/ 140 w 142"/>
                    <a:gd name="T21" fmla="*/ 70 h 74"/>
                    <a:gd name="T22" fmla="*/ 136 w 142"/>
                    <a:gd name="T23" fmla="*/ 73 h 74"/>
                    <a:gd name="T24" fmla="*/ 12 w 142"/>
                    <a:gd name="T25" fmla="*/ 59 h 74"/>
                    <a:gd name="T26" fmla="*/ 8 w 142"/>
                    <a:gd name="T27" fmla="*/ 59 h 74"/>
                    <a:gd name="T28" fmla="*/ 4 w 142"/>
                    <a:gd name="T29" fmla="*/ 59 h 74"/>
                    <a:gd name="T30" fmla="*/ 3 w 142"/>
                    <a:gd name="T31" fmla="*/ 59 h 74"/>
                    <a:gd name="T32" fmla="*/ 3 w 142"/>
                    <a:gd name="T33" fmla="*/ 61 h 74"/>
                    <a:gd name="T34" fmla="*/ 2 w 142"/>
                    <a:gd name="T35" fmla="*/ 64 h 7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2"/>
                    <a:gd name="T55" fmla="*/ 0 h 74"/>
                    <a:gd name="T56" fmla="*/ 142 w 142"/>
                    <a:gd name="T57" fmla="*/ 74 h 74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2" h="74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10" y="8"/>
                      </a:lnTo>
                      <a:lnTo>
                        <a:pt x="129" y="57"/>
                      </a:lnTo>
                      <a:lnTo>
                        <a:pt x="136" y="59"/>
                      </a:lnTo>
                      <a:lnTo>
                        <a:pt x="138" y="62"/>
                      </a:lnTo>
                      <a:lnTo>
                        <a:pt x="139" y="66"/>
                      </a:lnTo>
                      <a:lnTo>
                        <a:pt x="141" y="68"/>
                      </a:lnTo>
                      <a:lnTo>
                        <a:pt x="140" y="70"/>
                      </a:lnTo>
                      <a:lnTo>
                        <a:pt x="136" y="73"/>
                      </a:lnTo>
                      <a:lnTo>
                        <a:pt x="12" y="59"/>
                      </a:lnTo>
                      <a:lnTo>
                        <a:pt x="8" y="59"/>
                      </a:lnTo>
                      <a:lnTo>
                        <a:pt x="4" y="59"/>
                      </a:lnTo>
                      <a:lnTo>
                        <a:pt x="3" y="59"/>
                      </a:lnTo>
                      <a:lnTo>
                        <a:pt x="3" y="61"/>
                      </a:lnTo>
                      <a:lnTo>
                        <a:pt x="2" y="64"/>
                      </a:lnTo>
                    </a:path>
                  </a:pathLst>
                </a:custGeom>
                <a:noFill/>
                <a:ln w="25400" cap="rnd">
                  <a:solidFill>
                    <a:srgbClr val="FF99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364" name="Freeform 24"/>
                <p:cNvSpPr>
                  <a:spLocks/>
                </p:cNvSpPr>
                <p:nvPr/>
              </p:nvSpPr>
              <p:spPr bwMode="auto">
                <a:xfrm>
                  <a:off x="1326" y="1391"/>
                  <a:ext cx="142" cy="73"/>
                </a:xfrm>
                <a:custGeom>
                  <a:avLst/>
                  <a:gdLst>
                    <a:gd name="T0" fmla="*/ 0 w 142"/>
                    <a:gd name="T1" fmla="*/ 0 h 73"/>
                    <a:gd name="T2" fmla="*/ 0 w 142"/>
                    <a:gd name="T3" fmla="*/ 3 h 73"/>
                    <a:gd name="T4" fmla="*/ 1 w 142"/>
                    <a:gd name="T5" fmla="*/ 7 h 73"/>
                    <a:gd name="T6" fmla="*/ 5 w 142"/>
                    <a:gd name="T7" fmla="*/ 9 h 73"/>
                    <a:gd name="T8" fmla="*/ 11 w 142"/>
                    <a:gd name="T9" fmla="*/ 10 h 73"/>
                    <a:gd name="T10" fmla="*/ 129 w 142"/>
                    <a:gd name="T11" fmla="*/ 59 h 73"/>
                    <a:gd name="T12" fmla="*/ 137 w 142"/>
                    <a:gd name="T13" fmla="*/ 61 h 73"/>
                    <a:gd name="T14" fmla="*/ 138 w 142"/>
                    <a:gd name="T15" fmla="*/ 63 h 73"/>
                    <a:gd name="T16" fmla="*/ 141 w 142"/>
                    <a:gd name="T17" fmla="*/ 67 h 73"/>
                    <a:gd name="T18" fmla="*/ 141 w 142"/>
                    <a:gd name="T19" fmla="*/ 69 h 73"/>
                    <a:gd name="T20" fmla="*/ 140 w 142"/>
                    <a:gd name="T21" fmla="*/ 72 h 73"/>
                    <a:gd name="T22" fmla="*/ 135 w 142"/>
                    <a:gd name="T23" fmla="*/ 72 h 73"/>
                    <a:gd name="T24" fmla="*/ 73 w 142"/>
                    <a:gd name="T25" fmla="*/ 65 h 7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42"/>
                    <a:gd name="T40" fmla="*/ 0 h 73"/>
                    <a:gd name="T41" fmla="*/ 142 w 142"/>
                    <a:gd name="T42" fmla="*/ 73 h 7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42" h="7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1" y="7"/>
                      </a:lnTo>
                      <a:lnTo>
                        <a:pt x="5" y="9"/>
                      </a:lnTo>
                      <a:lnTo>
                        <a:pt x="11" y="10"/>
                      </a:lnTo>
                      <a:lnTo>
                        <a:pt x="129" y="59"/>
                      </a:lnTo>
                      <a:lnTo>
                        <a:pt x="137" y="61"/>
                      </a:lnTo>
                      <a:lnTo>
                        <a:pt x="138" y="63"/>
                      </a:lnTo>
                      <a:lnTo>
                        <a:pt x="141" y="67"/>
                      </a:lnTo>
                      <a:lnTo>
                        <a:pt x="141" y="69"/>
                      </a:lnTo>
                      <a:lnTo>
                        <a:pt x="140" y="72"/>
                      </a:lnTo>
                      <a:lnTo>
                        <a:pt x="135" y="72"/>
                      </a:lnTo>
                      <a:lnTo>
                        <a:pt x="73" y="65"/>
                      </a:lnTo>
                    </a:path>
                  </a:pathLst>
                </a:custGeom>
                <a:noFill/>
                <a:ln w="25400" cap="rnd">
                  <a:solidFill>
                    <a:srgbClr val="FF99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6352" name="Oval 25"/>
              <p:cNvSpPr>
                <a:spLocks noChangeArrowheads="1"/>
              </p:cNvSpPr>
              <p:nvPr/>
            </p:nvSpPr>
            <p:spPr bwMode="auto">
              <a:xfrm>
                <a:off x="815" y="1429"/>
                <a:ext cx="1141" cy="537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53" name="Text Box 26"/>
              <p:cNvSpPr txBox="1">
                <a:spLocks noChangeArrowheads="1"/>
              </p:cNvSpPr>
              <p:nvPr/>
            </p:nvSpPr>
            <p:spPr bwMode="auto">
              <a:xfrm>
                <a:off x="1007" y="1509"/>
                <a:ext cx="116" cy="416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 lIns="91390" tIns="45697" rIns="91390" bIns="45697">
                <a:spAutoFit/>
              </a:bodyPr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6354" name="Line 27"/>
              <p:cNvSpPr>
                <a:spLocks noChangeShapeType="1"/>
              </p:cNvSpPr>
              <p:nvPr/>
            </p:nvSpPr>
            <p:spPr bwMode="auto">
              <a:xfrm>
                <a:off x="367" y="1063"/>
                <a:ext cx="27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5" name="Line 28"/>
              <p:cNvSpPr>
                <a:spLocks noChangeShapeType="1"/>
              </p:cNvSpPr>
              <p:nvPr/>
            </p:nvSpPr>
            <p:spPr bwMode="auto">
              <a:xfrm rot="-1993902">
                <a:off x="604" y="961"/>
                <a:ext cx="346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6" name="Line 29"/>
              <p:cNvSpPr>
                <a:spLocks noChangeShapeType="1"/>
              </p:cNvSpPr>
              <p:nvPr/>
            </p:nvSpPr>
            <p:spPr bwMode="auto">
              <a:xfrm rot="-1993902">
                <a:off x="796" y="824"/>
                <a:ext cx="346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7" name="Line 30"/>
              <p:cNvSpPr>
                <a:spLocks noChangeShapeType="1"/>
              </p:cNvSpPr>
              <p:nvPr/>
            </p:nvSpPr>
            <p:spPr bwMode="auto">
              <a:xfrm>
                <a:off x="115" y="1063"/>
                <a:ext cx="27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6338" name="Text Box 31"/>
            <p:cNvSpPr txBox="1">
              <a:spLocks noChangeArrowheads="1"/>
            </p:cNvSpPr>
            <p:nvPr/>
          </p:nvSpPr>
          <p:spPr bwMode="auto">
            <a:xfrm>
              <a:off x="3440" y="1212"/>
              <a:ext cx="2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90" tIns="45697" rIns="91390" bIns="45697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k</a:t>
              </a:r>
            </a:p>
          </p:txBody>
        </p:sp>
        <p:sp>
          <p:nvSpPr>
            <p:cNvPr id="56339" name="Text Box 32"/>
            <p:cNvSpPr txBox="1">
              <a:spLocks noChangeArrowheads="1"/>
            </p:cNvSpPr>
            <p:nvPr/>
          </p:nvSpPr>
          <p:spPr bwMode="auto">
            <a:xfrm>
              <a:off x="4261" y="897"/>
              <a:ext cx="3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90" tIns="45697" rIns="91390" bIns="45697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k</a:t>
              </a:r>
              <a:r>
                <a:rPr lang="en-US">
                  <a:cs typeface="Times New Roman" pitchFamily="18" charset="0"/>
                </a:rPr>
                <a:t>'</a:t>
              </a:r>
              <a:endParaRPr lang="en-US"/>
            </a:p>
          </p:txBody>
        </p:sp>
        <p:sp>
          <p:nvSpPr>
            <p:cNvPr id="56340" name="Text Box 33"/>
            <p:cNvSpPr txBox="1">
              <a:spLocks noChangeArrowheads="1"/>
            </p:cNvSpPr>
            <p:nvPr/>
          </p:nvSpPr>
          <p:spPr bwMode="auto">
            <a:xfrm>
              <a:off x="3733" y="1377"/>
              <a:ext cx="3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90" tIns="45697" rIns="91390" bIns="45697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>
                  <a:sym typeface="Symbol" pitchFamily="18" charset="2"/>
                </a:rPr>
                <a:t>*</a:t>
              </a:r>
              <a:endParaRPr lang="en-US"/>
            </a:p>
          </p:txBody>
        </p:sp>
        <p:sp>
          <p:nvSpPr>
            <p:cNvPr id="56341" name="Text Box 34"/>
            <p:cNvSpPr txBox="1">
              <a:spLocks noChangeArrowheads="1"/>
            </p:cNvSpPr>
            <p:nvPr/>
          </p:nvSpPr>
          <p:spPr bwMode="auto">
            <a:xfrm>
              <a:off x="4205" y="1242"/>
              <a:ext cx="2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90" tIns="45697" rIns="91390" bIns="45697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q</a:t>
              </a:r>
            </a:p>
          </p:txBody>
        </p:sp>
        <p:sp>
          <p:nvSpPr>
            <p:cNvPr id="56342" name="Text Box 35"/>
            <p:cNvSpPr txBox="1">
              <a:spLocks noChangeArrowheads="1"/>
            </p:cNvSpPr>
            <p:nvPr/>
          </p:nvSpPr>
          <p:spPr bwMode="auto">
            <a:xfrm>
              <a:off x="4693" y="1264"/>
              <a:ext cx="3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90" tIns="45697" rIns="91390" bIns="45697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q</a:t>
              </a:r>
              <a:r>
                <a:rPr lang="en-US">
                  <a:cs typeface="Times New Roman" pitchFamily="18" charset="0"/>
                </a:rPr>
                <a:t>'</a:t>
              </a:r>
            </a:p>
          </p:txBody>
        </p:sp>
        <p:sp>
          <p:nvSpPr>
            <p:cNvPr id="56343" name="Text Box 36"/>
            <p:cNvSpPr txBox="1">
              <a:spLocks noChangeArrowheads="1"/>
            </p:cNvSpPr>
            <p:nvPr/>
          </p:nvSpPr>
          <p:spPr bwMode="auto">
            <a:xfrm>
              <a:off x="5333" y="849"/>
              <a:ext cx="27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90" tIns="45697" rIns="91390" bIns="45697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>
                  <a:solidFill>
                    <a:srgbClr val="FF3300"/>
                  </a:solidFill>
                  <a:sym typeface="Symbol" pitchFamily="18" charset="2"/>
                </a:rPr>
                <a:t></a:t>
              </a:r>
              <a:endParaRPr lang="en-US" sz="2800">
                <a:solidFill>
                  <a:srgbClr val="FF3300"/>
                </a:solidFill>
              </a:endParaRPr>
            </a:p>
          </p:txBody>
        </p:sp>
        <p:sp>
          <p:nvSpPr>
            <p:cNvPr id="56344" name="Text Box 37"/>
            <p:cNvSpPr txBox="1">
              <a:spLocks noChangeArrowheads="1"/>
            </p:cNvSpPr>
            <p:nvPr/>
          </p:nvSpPr>
          <p:spPr bwMode="auto">
            <a:xfrm>
              <a:off x="3733" y="1905"/>
              <a:ext cx="2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90" tIns="45697" rIns="91390" bIns="45697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p</a:t>
              </a:r>
              <a:endParaRPr lang="en-US">
                <a:cs typeface="Times New Roman" pitchFamily="18" charset="0"/>
              </a:endParaRPr>
            </a:p>
          </p:txBody>
        </p:sp>
        <p:sp>
          <p:nvSpPr>
            <p:cNvPr id="56345" name="Text Box 38"/>
            <p:cNvSpPr txBox="1">
              <a:spLocks noChangeArrowheads="1"/>
            </p:cNvSpPr>
            <p:nvPr/>
          </p:nvSpPr>
          <p:spPr bwMode="auto">
            <a:xfrm>
              <a:off x="5221" y="1953"/>
              <a:ext cx="3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90" tIns="45697" rIns="91390" bIns="45697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p</a:t>
              </a:r>
              <a:r>
                <a:rPr lang="en-US">
                  <a:cs typeface="Times New Roman" pitchFamily="18" charset="0"/>
                </a:rPr>
                <a:t>'</a:t>
              </a:r>
            </a:p>
          </p:txBody>
        </p:sp>
        <p:sp>
          <p:nvSpPr>
            <p:cNvPr id="56346" name="Text Box 39"/>
            <p:cNvSpPr txBox="1">
              <a:spLocks noChangeArrowheads="1"/>
            </p:cNvSpPr>
            <p:nvPr/>
          </p:nvSpPr>
          <p:spPr bwMode="auto">
            <a:xfrm>
              <a:off x="3419" y="945"/>
              <a:ext cx="1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90" tIns="45697" rIns="91390" bIns="45697">
              <a:spAutoFit/>
            </a:bodyPr>
            <a:lstStyle/>
            <a:p>
              <a:pPr eaLnBrk="0" hangingPunct="0"/>
              <a:r>
                <a:rPr lang="en-US"/>
                <a:t>e</a:t>
              </a:r>
            </a:p>
          </p:txBody>
        </p:sp>
      </p:grpSp>
      <p:pic>
        <p:nvPicPr>
          <p:cNvPr id="56323" name="Picture 41"/>
          <p:cNvPicPr>
            <a:picLocks noChangeAspect="1" noChangeArrowheads="1"/>
          </p:cNvPicPr>
          <p:nvPr/>
        </p:nvPicPr>
        <p:blipFill>
          <a:blip r:embed="rId2" cstate="print"/>
          <a:srcRect b="47446"/>
          <a:stretch>
            <a:fillRect/>
          </a:stretch>
        </p:blipFill>
        <p:spPr bwMode="auto">
          <a:xfrm>
            <a:off x="1295400" y="3627438"/>
            <a:ext cx="6627813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Text Box 43"/>
          <p:cNvSpPr txBox="1">
            <a:spLocks noChangeArrowheads="1"/>
          </p:cNvSpPr>
          <p:nvPr/>
        </p:nvSpPr>
        <p:spPr bwMode="auto">
          <a:xfrm>
            <a:off x="228600" y="46038"/>
            <a:ext cx="8759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Generalized Parton Distributions and Nucleon Tomography</a:t>
            </a:r>
          </a:p>
        </p:txBody>
      </p:sp>
      <p:sp>
        <p:nvSpPr>
          <p:cNvPr id="56325" name="Text Box 44"/>
          <p:cNvSpPr txBox="1">
            <a:spLocks noChangeArrowheads="1"/>
          </p:cNvSpPr>
          <p:nvPr/>
        </p:nvSpPr>
        <p:spPr bwMode="auto">
          <a:xfrm>
            <a:off x="365125" y="1131888"/>
            <a:ext cx="420687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A Major new direction in Hadron Physics aimed at the 3-D mapping of the quark structure of the nucleon.</a:t>
            </a:r>
          </a:p>
          <a:p>
            <a:endParaRPr lang="en-US" sz="2000"/>
          </a:p>
          <a:p>
            <a:r>
              <a:rPr lang="en-US" sz="2000"/>
              <a:t>Simplest process:</a:t>
            </a:r>
          </a:p>
          <a:p>
            <a:r>
              <a:rPr lang="en-US" sz="2000"/>
              <a:t>Deep-Virtual Compton Scattering</a:t>
            </a:r>
          </a:p>
        </p:txBody>
      </p:sp>
      <p:sp>
        <p:nvSpPr>
          <p:cNvPr id="56326" name="Text Box 45"/>
          <p:cNvSpPr txBox="1">
            <a:spLocks noChangeArrowheads="1"/>
          </p:cNvSpPr>
          <p:nvPr/>
        </p:nvSpPr>
        <p:spPr bwMode="auto">
          <a:xfrm>
            <a:off x="1143000" y="533400"/>
            <a:ext cx="6819900" cy="466725"/>
          </a:xfrm>
          <a:prstGeom prst="rect">
            <a:avLst/>
          </a:prstGeom>
          <a:solidFill>
            <a:srgbClr val="F4FA82"/>
          </a:solidFill>
          <a:ln w="9525">
            <a:solidFill>
              <a:srgbClr val="F4FA8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Accessible through (Deep) Exclusive Reactions</a:t>
            </a:r>
          </a:p>
        </p:txBody>
      </p:sp>
      <p:grpSp>
        <p:nvGrpSpPr>
          <p:cNvPr id="56327" name="Group 46"/>
          <p:cNvGrpSpPr>
            <a:grpSpLocks/>
          </p:cNvGrpSpPr>
          <p:nvPr/>
        </p:nvGrpSpPr>
        <p:grpSpPr bwMode="auto">
          <a:xfrm>
            <a:off x="214313" y="3276600"/>
            <a:ext cx="1089025" cy="1376363"/>
            <a:chOff x="-9" y="2592"/>
            <a:chExt cx="686" cy="867"/>
          </a:xfrm>
        </p:grpSpPr>
        <p:sp>
          <p:nvSpPr>
            <p:cNvPr id="56333" name="Line 47"/>
            <p:cNvSpPr>
              <a:spLocks noChangeShapeType="1"/>
            </p:cNvSpPr>
            <p:nvPr/>
          </p:nvSpPr>
          <p:spPr bwMode="auto">
            <a:xfrm flipV="1">
              <a:off x="80" y="2865"/>
              <a:ext cx="0" cy="4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34" name="Line 48"/>
            <p:cNvSpPr>
              <a:spLocks noChangeShapeType="1"/>
            </p:cNvSpPr>
            <p:nvPr/>
          </p:nvSpPr>
          <p:spPr bwMode="auto">
            <a:xfrm flipV="1">
              <a:off x="80" y="3360"/>
              <a:ext cx="4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35" name="Text Box 49"/>
            <p:cNvSpPr txBox="1">
              <a:spLocks noChangeArrowheads="1"/>
            </p:cNvSpPr>
            <p:nvPr/>
          </p:nvSpPr>
          <p:spPr bwMode="auto">
            <a:xfrm>
              <a:off x="460" y="3168"/>
              <a:ext cx="21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y</a:t>
              </a:r>
            </a:p>
          </p:txBody>
        </p:sp>
        <p:sp>
          <p:nvSpPr>
            <p:cNvPr id="56336" name="Text Box 50"/>
            <p:cNvSpPr txBox="1">
              <a:spLocks noChangeArrowheads="1"/>
            </p:cNvSpPr>
            <p:nvPr/>
          </p:nvSpPr>
          <p:spPr bwMode="auto">
            <a:xfrm>
              <a:off x="-9" y="2592"/>
              <a:ext cx="22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z</a:t>
              </a:r>
            </a:p>
          </p:txBody>
        </p:sp>
      </p:grpSp>
      <p:sp>
        <p:nvSpPr>
          <p:cNvPr id="56328" name="Text Box 51"/>
          <p:cNvSpPr txBox="1">
            <a:spLocks noChangeArrowheads="1"/>
          </p:cNvSpPr>
          <p:nvPr/>
        </p:nvSpPr>
        <p:spPr bwMode="auto">
          <a:xfrm>
            <a:off x="2286000" y="5867400"/>
            <a:ext cx="467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3300"/>
                </a:solidFill>
              </a:rPr>
              <a:t>Charge density </a:t>
            </a:r>
            <a:r>
              <a:rPr lang="en-US" sz="1800">
                <a:solidFill>
                  <a:srgbClr val="33CC33"/>
                </a:solidFill>
              </a:rPr>
              <a:t>distributions </a:t>
            </a:r>
            <a:r>
              <a:rPr lang="en-US" sz="1800">
                <a:solidFill>
                  <a:schemeClr val="accent2"/>
                </a:solidFill>
              </a:rPr>
              <a:t>for u-quarks</a:t>
            </a:r>
            <a:r>
              <a:rPr lang="en-US" sz="1800"/>
              <a:t> </a:t>
            </a:r>
          </a:p>
        </p:txBody>
      </p:sp>
      <p:sp>
        <p:nvSpPr>
          <p:cNvPr id="56329" name="Text Box 52"/>
          <p:cNvSpPr txBox="1">
            <a:spLocks noChangeArrowheads="1"/>
          </p:cNvSpPr>
          <p:nvPr/>
        </p:nvSpPr>
        <p:spPr bwMode="auto">
          <a:xfrm>
            <a:off x="1752600" y="6262688"/>
            <a:ext cx="55895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3D image is obtained by rotation around the z-axis</a:t>
            </a:r>
          </a:p>
        </p:txBody>
      </p:sp>
      <p:sp>
        <p:nvSpPr>
          <p:cNvPr id="56330" name="Text Box 53"/>
          <p:cNvSpPr txBox="1">
            <a:spLocks noChangeArrowheads="1"/>
          </p:cNvSpPr>
          <p:nvPr/>
        </p:nvSpPr>
        <p:spPr bwMode="auto">
          <a:xfrm>
            <a:off x="2590800" y="3443288"/>
            <a:ext cx="3978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x = Longitudinal momentum fraction</a:t>
            </a:r>
          </a:p>
        </p:txBody>
      </p:sp>
      <p:sp>
        <p:nvSpPr>
          <p:cNvPr id="56331" name="Text Box 54"/>
          <p:cNvSpPr txBox="1">
            <a:spLocks noChangeArrowheads="1"/>
          </p:cNvSpPr>
          <p:nvPr/>
        </p:nvSpPr>
        <p:spPr bwMode="auto">
          <a:xfrm>
            <a:off x="7772400" y="5653088"/>
            <a:ext cx="1257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interference</a:t>
            </a:r>
          </a:p>
          <a:p>
            <a:r>
              <a:rPr lang="en-US" sz="1400"/>
              <a:t>pattern</a:t>
            </a:r>
          </a:p>
        </p:txBody>
      </p:sp>
      <p:sp>
        <p:nvSpPr>
          <p:cNvPr id="56332" name="Line 55"/>
          <p:cNvSpPr>
            <a:spLocks noChangeShapeType="1"/>
          </p:cNvSpPr>
          <p:nvPr/>
        </p:nvSpPr>
        <p:spPr bwMode="auto">
          <a:xfrm>
            <a:off x="6858000" y="5257800"/>
            <a:ext cx="13716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3"/>
          <p:cNvSpPr txBox="1">
            <a:spLocks noChangeArrowheads="1"/>
          </p:cNvSpPr>
          <p:nvPr/>
        </p:nvSpPr>
        <p:spPr bwMode="auto">
          <a:xfrm>
            <a:off x="304800" y="0"/>
            <a:ext cx="843121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 Beyond form factors and quark distributions –</a:t>
            </a:r>
          </a:p>
          <a:p>
            <a:r>
              <a:rPr lang="en-US" sz="2800" b="1">
                <a:solidFill>
                  <a:srgbClr val="FF0000"/>
                </a:solidFill>
              </a:rPr>
              <a:t>      Generalized Parton Distributions (GPDs)</a:t>
            </a:r>
          </a:p>
        </p:txBody>
      </p:sp>
      <p:pic>
        <p:nvPicPr>
          <p:cNvPr id="63491" name="Picture 3" descr="clas6"/>
          <p:cNvPicPr>
            <a:picLocks noChangeAspect="1" noChangeArrowheads="1"/>
          </p:cNvPicPr>
          <p:nvPr/>
        </p:nvPicPr>
        <p:blipFill>
          <a:blip r:embed="rId2" cstate="print"/>
          <a:srcRect t="38393" r="24892"/>
          <a:stretch>
            <a:fillRect/>
          </a:stretch>
        </p:blipFill>
        <p:spPr bwMode="auto">
          <a:xfrm>
            <a:off x="4953000" y="2262188"/>
            <a:ext cx="3825875" cy="406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TextBox 1151"/>
          <p:cNvSpPr txBox="1">
            <a:spLocks noChangeArrowheads="1"/>
          </p:cNvSpPr>
          <p:nvPr/>
        </p:nvSpPr>
        <p:spPr bwMode="auto">
          <a:xfrm>
            <a:off x="3652838" y="1179513"/>
            <a:ext cx="5443537" cy="101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Simplest process: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e + p </a:t>
            </a:r>
            <a:r>
              <a:rPr lang="en-US" sz="2000" b="1" dirty="0">
                <a:solidFill>
                  <a:srgbClr val="FF0000"/>
                </a:solidFill>
                <a:latin typeface="+mn-lt"/>
                <a:sym typeface="Wingdings" pitchFamily="2" charset="2"/>
              </a:rPr>
              <a:t> e’ + p + </a:t>
            </a:r>
            <a:r>
              <a:rPr lang="en-US" sz="2000" b="1" dirty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g</a:t>
            </a:r>
            <a:r>
              <a:rPr lang="en-US" sz="2000" b="1" dirty="0">
                <a:solidFill>
                  <a:srgbClr val="FF0000"/>
                </a:solidFill>
                <a:latin typeface="+mn-lt"/>
                <a:sym typeface="Wingdings" pitchFamily="2" charset="2"/>
              </a:rPr>
              <a:t>  (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DVCS).</a:t>
            </a:r>
          </a:p>
          <a:p>
            <a:pPr>
              <a:defRPr/>
            </a:pPr>
            <a:r>
              <a:rPr lang="en-US" sz="2000" dirty="0">
                <a:latin typeface="+mn-lt"/>
              </a:rPr>
              <a:t>Unprecedented set of Deeply Virtual Compton Scattering data </a:t>
            </a:r>
            <a:r>
              <a:rPr lang="en-US" sz="2000" i="1" dirty="0">
                <a:solidFill>
                  <a:srgbClr val="FF0000"/>
                </a:solidFill>
                <a:latin typeface="+mn-lt"/>
              </a:rPr>
              <a:t>accumulated in Halls A and B</a:t>
            </a:r>
          </a:p>
        </p:txBody>
      </p:sp>
      <p:grpSp>
        <p:nvGrpSpPr>
          <p:cNvPr id="63493" name="Group 27"/>
          <p:cNvGrpSpPr>
            <a:grpSpLocks/>
          </p:cNvGrpSpPr>
          <p:nvPr/>
        </p:nvGrpSpPr>
        <p:grpSpPr bwMode="auto">
          <a:xfrm>
            <a:off x="55563" y="868363"/>
            <a:ext cx="3594100" cy="1528762"/>
            <a:chOff x="232" y="676"/>
            <a:chExt cx="2264" cy="963"/>
          </a:xfrm>
        </p:grpSpPr>
        <p:grpSp>
          <p:nvGrpSpPr>
            <p:cNvPr id="63496" name="Group 28"/>
            <p:cNvGrpSpPr>
              <a:grpSpLocks/>
            </p:cNvGrpSpPr>
            <p:nvPr/>
          </p:nvGrpSpPr>
          <p:grpSpPr bwMode="auto">
            <a:xfrm>
              <a:off x="232" y="676"/>
              <a:ext cx="2264" cy="963"/>
              <a:chOff x="232" y="813"/>
              <a:chExt cx="2264" cy="963"/>
            </a:xfrm>
          </p:grpSpPr>
          <p:pic>
            <p:nvPicPr>
              <p:cNvPr id="63501" name="Picture 29" descr="dvcs_bh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1514" t="5984" r="4051" b="59094"/>
              <a:stretch>
                <a:fillRect/>
              </a:stretch>
            </p:blipFill>
            <p:spPr bwMode="auto">
              <a:xfrm>
                <a:off x="240" y="857"/>
                <a:ext cx="2256" cy="91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160" name="Text Box 30"/>
              <p:cNvSpPr txBox="1">
                <a:spLocks noChangeArrowheads="1"/>
              </p:cNvSpPr>
              <p:nvPr/>
            </p:nvSpPr>
            <p:spPr bwMode="auto">
              <a:xfrm>
                <a:off x="232" y="813"/>
                <a:ext cx="656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solidFill>
                      <a:srgbClr val="FF0000"/>
                    </a:solidFill>
                    <a:latin typeface="+mn-lt"/>
                    <a:ea typeface="MS PGothic" pitchFamily="34" charset="-128"/>
                  </a:rPr>
                  <a:t>DVCS</a:t>
                </a:r>
              </a:p>
            </p:txBody>
          </p:sp>
          <p:sp>
            <p:nvSpPr>
              <p:cNvPr id="1161" name="Text Box 31"/>
              <p:cNvSpPr txBox="1">
                <a:spLocks noChangeArrowheads="1"/>
              </p:cNvSpPr>
              <p:nvPr/>
            </p:nvSpPr>
            <p:spPr bwMode="auto">
              <a:xfrm>
                <a:off x="1584" y="1049"/>
                <a:ext cx="386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solidFill>
                      <a:srgbClr val="38D80C"/>
                    </a:solidFill>
                    <a:latin typeface="+mn-lt"/>
                    <a:ea typeface="MS PGothic" pitchFamily="34" charset="-128"/>
                  </a:rPr>
                  <a:t>BH</a:t>
                </a:r>
              </a:p>
            </p:txBody>
          </p:sp>
        </p:grpSp>
        <p:sp>
          <p:nvSpPr>
            <p:cNvPr id="63497" name="Text Box 32"/>
            <p:cNvSpPr txBox="1">
              <a:spLocks noChangeArrowheads="1"/>
            </p:cNvSpPr>
            <p:nvPr/>
          </p:nvSpPr>
          <p:spPr bwMode="auto">
            <a:xfrm>
              <a:off x="398" y="1442"/>
              <a:ext cx="17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p</a:t>
              </a:r>
            </a:p>
          </p:txBody>
        </p:sp>
        <p:sp>
          <p:nvSpPr>
            <p:cNvPr id="63498" name="Text Box 33"/>
            <p:cNvSpPr txBox="1">
              <a:spLocks noChangeArrowheads="1"/>
            </p:cNvSpPr>
            <p:nvPr/>
          </p:nvSpPr>
          <p:spPr bwMode="auto">
            <a:xfrm>
              <a:off x="878" y="1442"/>
              <a:ext cx="17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p</a:t>
              </a:r>
            </a:p>
          </p:txBody>
        </p:sp>
        <p:sp>
          <p:nvSpPr>
            <p:cNvPr id="63499" name="Text Box 34"/>
            <p:cNvSpPr txBox="1">
              <a:spLocks noChangeArrowheads="1"/>
            </p:cNvSpPr>
            <p:nvPr/>
          </p:nvSpPr>
          <p:spPr bwMode="auto">
            <a:xfrm>
              <a:off x="288" y="962"/>
              <a:ext cx="17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e</a:t>
              </a:r>
            </a:p>
          </p:txBody>
        </p:sp>
        <p:sp>
          <p:nvSpPr>
            <p:cNvPr id="63500" name="Text Box 35"/>
            <p:cNvSpPr txBox="1">
              <a:spLocks noChangeArrowheads="1"/>
            </p:cNvSpPr>
            <p:nvPr/>
          </p:nvSpPr>
          <p:spPr bwMode="auto">
            <a:xfrm>
              <a:off x="672" y="914"/>
              <a:ext cx="17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e</a:t>
              </a:r>
            </a:p>
          </p:txBody>
        </p:sp>
      </p:grpSp>
      <p:sp>
        <p:nvSpPr>
          <p:cNvPr id="63494" name="TextBox 1161"/>
          <p:cNvSpPr txBox="1">
            <a:spLocks noChangeArrowheads="1"/>
          </p:cNvSpPr>
          <p:nvPr/>
        </p:nvSpPr>
        <p:spPr bwMode="auto">
          <a:xfrm>
            <a:off x="304800" y="6319838"/>
            <a:ext cx="8534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Hall A data agree well with hard-scattering assumption</a:t>
            </a:r>
          </a:p>
        </p:txBody>
      </p:sp>
      <p:pic>
        <p:nvPicPr>
          <p:cNvPr id="63495" name="Picture 19" descr="xsec.eps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438400"/>
            <a:ext cx="399097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7463"/>
            <a:ext cx="8305800" cy="7366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FF0000"/>
                </a:solidFill>
                <a:latin typeface="Comic Sans MS" pitchFamily="66" charset="0"/>
              </a:rPr>
              <a:t>	Hadrons in the Nuclear Medium 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228600" y="990600"/>
            <a:ext cx="8763000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/>
              <a:t> Nucleons and Mesons are not the fundamental entities</a:t>
            </a:r>
          </a:p>
          <a:p>
            <a:r>
              <a:rPr lang="en-US"/>
              <a:t>  of the underlying theory.</a:t>
            </a:r>
          </a:p>
          <a:p>
            <a:pPr>
              <a:buFontTx/>
              <a:buChar char="•"/>
            </a:pPr>
            <a:r>
              <a:rPr lang="en-US"/>
              <a:t> At high densities a phase transition must occur to a</a:t>
            </a:r>
          </a:p>
          <a:p>
            <a:r>
              <a:rPr lang="en-US"/>
              <a:t>  quark-gluon plasma.</a:t>
            </a:r>
          </a:p>
          <a:p>
            <a:pPr>
              <a:buFontTx/>
              <a:buChar char="•"/>
            </a:pPr>
            <a:r>
              <a:rPr lang="en-US"/>
              <a:t> </a:t>
            </a:r>
            <a:r>
              <a:rPr lang="en-US">
                <a:solidFill>
                  <a:srgbClr val="FF0000"/>
                </a:solidFill>
              </a:rPr>
              <a:t>At nuclear matter densities of 0.17 nucleons/fm</a:t>
            </a:r>
            <a:r>
              <a:rPr lang="en-US" baseline="30000">
                <a:solidFill>
                  <a:srgbClr val="FF0000"/>
                </a:solidFill>
              </a:rPr>
              <a:t>3</a:t>
            </a:r>
            <a:r>
              <a:rPr lang="en-US">
                <a:solidFill>
                  <a:srgbClr val="FF0000"/>
                </a:solidFill>
              </a:rPr>
              <a:t>,</a:t>
            </a:r>
          </a:p>
          <a:p>
            <a:r>
              <a:rPr lang="en-US">
                <a:solidFill>
                  <a:srgbClr val="FF0000"/>
                </a:solidFill>
              </a:rPr>
              <a:t>  nucleon wave functions overlap considerably.</a:t>
            </a:r>
          </a:p>
          <a:p>
            <a:endParaRPr lang="en-US">
              <a:solidFill>
                <a:schemeClr val="hlink"/>
              </a:solidFill>
            </a:endParaRP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>
              <a:buFontTx/>
              <a:buChar char="•"/>
            </a:pPr>
            <a:r>
              <a:rPr lang="en-US"/>
              <a:t> EMC effect: Change in the inclusive deep-inelastic</a:t>
            </a:r>
          </a:p>
          <a:p>
            <a:r>
              <a:rPr lang="en-US"/>
              <a:t>  structure function of a nucleus relative to that of</a:t>
            </a:r>
          </a:p>
          <a:p>
            <a:r>
              <a:rPr lang="en-US"/>
              <a:t>  a free nucleon.</a:t>
            </a:r>
          </a:p>
        </p:txBody>
      </p:sp>
      <p:pic>
        <p:nvPicPr>
          <p:cNvPr id="40964" name="Picture 4" descr="public_cartoon2_grey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6588" y="3240088"/>
            <a:ext cx="2386012" cy="178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152400"/>
            <a:ext cx="7434262" cy="668338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FF0000"/>
                </a:solidFill>
                <a:latin typeface="Comic Sans MS" pitchFamily="66" charset="0"/>
              </a:rPr>
              <a:t>Polarization transfer in </a:t>
            </a:r>
            <a:r>
              <a:rPr lang="en-US" sz="3200" b="1" baseline="30000" smtClean="0">
                <a:solidFill>
                  <a:srgbClr val="FF0000"/>
                </a:solidFill>
                <a:latin typeface="Comic Sans MS" pitchFamily="66" charset="0"/>
              </a:rPr>
              <a:t>4</a:t>
            </a:r>
            <a:r>
              <a:rPr lang="en-US" sz="3200" b="1" smtClean="0">
                <a:solidFill>
                  <a:srgbClr val="FF0000"/>
                </a:solidFill>
                <a:latin typeface="Comic Sans MS" pitchFamily="66" charset="0"/>
              </a:rPr>
              <a:t>He(e,e’p)</a:t>
            </a:r>
            <a:r>
              <a:rPr lang="en-US" sz="3200" b="1" baseline="30000" smtClean="0">
                <a:solidFill>
                  <a:srgbClr val="FF0000"/>
                </a:solidFill>
                <a:latin typeface="Comic Sans MS" pitchFamily="66" charset="0"/>
              </a:rPr>
              <a:t>3</a:t>
            </a:r>
            <a:r>
              <a:rPr lang="en-US" sz="3200" b="1" smtClean="0">
                <a:solidFill>
                  <a:srgbClr val="FF0000"/>
                </a:solidFill>
                <a:latin typeface="Comic Sans MS" pitchFamily="66" charset="0"/>
              </a:rPr>
              <a:t>H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381000" y="914400"/>
            <a:ext cx="8534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95263" indent="-195263" eaLnBrk="0" hangingPunct="0">
              <a:buClr>
                <a:srgbClr val="FF0000"/>
              </a:buClr>
              <a:buFontTx/>
              <a:buChar char="•"/>
            </a:pPr>
            <a:r>
              <a:rPr lang="en-US" sz="1800"/>
              <a:t>E93-049 (Hall A): Measured </a:t>
            </a:r>
            <a:r>
              <a:rPr lang="en-US" sz="1800" baseline="30000"/>
              <a:t>4</a:t>
            </a:r>
            <a:r>
              <a:rPr lang="en-US" sz="1800"/>
              <a:t>He(e,e’p)</a:t>
            </a:r>
            <a:r>
              <a:rPr lang="en-US" sz="1800" baseline="30000"/>
              <a:t>3</a:t>
            </a:r>
            <a:r>
              <a:rPr lang="en-US" sz="1800"/>
              <a:t>H in quasi-elastic kinematics</a:t>
            </a:r>
          </a:p>
          <a:p>
            <a:pPr marL="195263" indent="-195263" eaLnBrk="0" hangingPunct="0"/>
            <a:r>
              <a:rPr lang="en-US" sz="1800"/>
              <a:t>	for Q</a:t>
            </a:r>
            <a:r>
              <a:rPr lang="en-US" sz="1800" baseline="30000"/>
              <a:t>2</a:t>
            </a:r>
            <a:r>
              <a:rPr lang="en-US" sz="1800"/>
              <a:t> = 0.5, 1.0, 1.6 and 2.6 (GeV/c)</a:t>
            </a:r>
            <a:r>
              <a:rPr lang="en-US" sz="1800" baseline="30000"/>
              <a:t>2</a:t>
            </a:r>
            <a:r>
              <a:rPr lang="en-US" sz="1800"/>
              <a:t> using Focal Plane Polarimeter</a:t>
            </a:r>
          </a:p>
          <a:p>
            <a:pPr marL="195263" indent="-195263" eaLnBrk="0" hangingPunct="0">
              <a:buClr>
                <a:srgbClr val="FF0000"/>
              </a:buClr>
              <a:buFontTx/>
              <a:buChar char="•"/>
            </a:pPr>
            <a:r>
              <a:rPr lang="en-US" sz="1800"/>
              <a:t>Extracted “Superratio”: (P’</a:t>
            </a:r>
            <a:r>
              <a:rPr lang="en-US" sz="1800" baseline="-25000"/>
              <a:t>x</a:t>
            </a:r>
            <a:r>
              <a:rPr lang="en-US" sz="1800"/>
              <a:t>/P’</a:t>
            </a:r>
            <a:r>
              <a:rPr lang="en-US" sz="1800" baseline="-25000"/>
              <a:t>z</a:t>
            </a:r>
            <a:r>
              <a:rPr lang="en-US" sz="1800"/>
              <a:t>) in </a:t>
            </a:r>
            <a:r>
              <a:rPr lang="en-US" sz="1800" baseline="30000"/>
              <a:t>4</a:t>
            </a:r>
            <a:r>
              <a:rPr lang="en-US" sz="1800"/>
              <a:t>He/(P’</a:t>
            </a:r>
            <a:r>
              <a:rPr lang="en-US" sz="1800" baseline="-25000"/>
              <a:t>x</a:t>
            </a:r>
            <a:r>
              <a:rPr lang="en-US" sz="1800"/>
              <a:t>/P’</a:t>
            </a:r>
            <a:r>
              <a:rPr lang="en-US" sz="1800" baseline="-25000"/>
              <a:t>z</a:t>
            </a:r>
            <a:r>
              <a:rPr lang="en-US" sz="1800"/>
              <a:t>) in </a:t>
            </a:r>
            <a:r>
              <a:rPr lang="en-US" sz="1800" baseline="30000"/>
              <a:t>1</a:t>
            </a:r>
            <a:r>
              <a:rPr lang="en-US" sz="1800"/>
              <a:t>H</a:t>
            </a:r>
            <a:endParaRPr lang="en-US" sz="1800" baseline="30000"/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365125" y="3276600"/>
            <a:ext cx="329247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95263" indent="-195263" eaLnBrk="0" hangingPunct="0">
              <a:buClr>
                <a:srgbClr val="FF0000"/>
              </a:buClr>
              <a:buFontTx/>
              <a:buChar char="•"/>
            </a:pPr>
            <a:r>
              <a:rPr lang="en-US" sz="1800"/>
              <a:t>Compared to calculations by Udias </a:t>
            </a:r>
            <a:r>
              <a:rPr lang="en-US" sz="1800">
                <a:solidFill>
                  <a:srgbClr val="92D050"/>
                </a:solidFill>
              </a:rPr>
              <a:t>without</a:t>
            </a:r>
            <a:r>
              <a:rPr lang="en-US" sz="1800"/>
              <a:t> and </a:t>
            </a:r>
            <a:r>
              <a:rPr lang="en-US" sz="1800">
                <a:solidFill>
                  <a:srgbClr val="FF0000"/>
                </a:solidFill>
              </a:rPr>
              <a:t>with</a:t>
            </a:r>
            <a:r>
              <a:rPr lang="en-US" sz="1800"/>
              <a:t> inclusion of medium effects predicted by Thomas </a:t>
            </a:r>
            <a:r>
              <a:rPr lang="en-US" sz="1800" i="1"/>
              <a:t>et al</a:t>
            </a:r>
            <a:r>
              <a:rPr lang="en-US" sz="1800"/>
              <a:t>. (Quark Meson Coupling model).</a:t>
            </a:r>
            <a:endParaRPr lang="en-US" sz="1800">
              <a:solidFill>
                <a:schemeClr val="hlink"/>
              </a:solidFill>
            </a:endParaRP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593725" y="2514600"/>
            <a:ext cx="29114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800">
                <a:solidFill>
                  <a:srgbClr val="FF0000"/>
                </a:solidFill>
              </a:rPr>
              <a:t>Medium Modifications of Nucleon Form Factor</a:t>
            </a:r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>
            <a:off x="6629400" y="228600"/>
            <a:ext cx="228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1" name="Line 7"/>
          <p:cNvSpPr>
            <a:spLocks noChangeShapeType="1"/>
          </p:cNvSpPr>
          <p:nvPr/>
        </p:nvSpPr>
        <p:spPr bwMode="auto">
          <a:xfrm>
            <a:off x="7315200" y="228600"/>
            <a:ext cx="228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4214813" y="990600"/>
            <a:ext cx="1285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>
            <a:off x="4614863" y="990600"/>
            <a:ext cx="1095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6019800" y="2209800"/>
            <a:ext cx="381000" cy="152400"/>
          </a:xfrm>
          <a:prstGeom prst="rect">
            <a:avLst/>
          </a:prstGeom>
          <a:solidFill>
            <a:srgbClr val="63F214"/>
          </a:solidFill>
          <a:ln w="9525">
            <a:solidFill>
              <a:srgbClr val="63F214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1800">
              <a:solidFill>
                <a:srgbClr val="63F214"/>
              </a:solidFill>
            </a:endParaRP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7543800" y="2209800"/>
            <a:ext cx="381000" cy="1524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1800">
              <a:solidFill>
                <a:schemeClr val="hlink"/>
              </a:solidFill>
            </a:endParaRPr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4860925" y="2133600"/>
            <a:ext cx="984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solidFill>
                  <a:srgbClr val="4619ED"/>
                </a:solidFill>
              </a:rPr>
              <a:t>RPWIA</a:t>
            </a:r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6400800" y="2133600"/>
            <a:ext cx="1030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solidFill>
                  <a:srgbClr val="63F214"/>
                </a:solidFill>
              </a:rPr>
              <a:t>RDWIA</a:t>
            </a:r>
          </a:p>
        </p:txBody>
      </p:sp>
      <p:sp>
        <p:nvSpPr>
          <p:cNvPr id="41998" name="Text Box 14"/>
          <p:cNvSpPr txBox="1">
            <a:spLocks noChangeArrowheads="1"/>
          </p:cNvSpPr>
          <p:nvPr/>
        </p:nvSpPr>
        <p:spPr bwMode="auto">
          <a:xfrm>
            <a:off x="7924800" y="2133600"/>
            <a:ext cx="8397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solidFill>
                  <a:srgbClr val="FF0000"/>
                </a:solidFill>
              </a:rPr>
              <a:t>+QMC</a:t>
            </a:r>
          </a:p>
        </p:txBody>
      </p:sp>
      <p:pic>
        <p:nvPicPr>
          <p:cNvPr id="41999" name="Picture 15" descr="ratio_q10_all"/>
          <p:cNvPicPr>
            <a:picLocks noChangeAspect="1" noChangeArrowheads="1"/>
          </p:cNvPicPr>
          <p:nvPr/>
        </p:nvPicPr>
        <p:blipFill>
          <a:blip r:embed="rId2" cstate="print"/>
          <a:srcRect l="212"/>
          <a:stretch>
            <a:fillRect/>
          </a:stretch>
        </p:blipFill>
        <p:spPr bwMode="auto">
          <a:xfrm>
            <a:off x="3581400" y="2482850"/>
            <a:ext cx="5362575" cy="384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00" name="Line 16"/>
          <p:cNvSpPr>
            <a:spLocks noChangeShapeType="1"/>
          </p:cNvSpPr>
          <p:nvPr/>
        </p:nvSpPr>
        <p:spPr bwMode="auto">
          <a:xfrm>
            <a:off x="4495800" y="2286000"/>
            <a:ext cx="381000" cy="0"/>
          </a:xfrm>
          <a:prstGeom prst="line">
            <a:avLst/>
          </a:prstGeom>
          <a:noFill/>
          <a:ln w="28575">
            <a:solidFill>
              <a:srgbClr val="4619ED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6"/>
          <p:cNvSpPr txBox="1">
            <a:spLocks/>
          </p:cNvSpPr>
          <p:nvPr/>
        </p:nvSpPr>
        <p:spPr bwMode="auto">
          <a:xfrm>
            <a:off x="228600" y="914400"/>
            <a:ext cx="8686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800"/>
              <a:t>Protons , neutrons and electrons (</a:t>
            </a:r>
            <a:r>
              <a:rPr lang="en-US" sz="1800" b="1"/>
              <a:t>p,n,e</a:t>
            </a:r>
            <a:r>
              <a:rPr lang="en-US" sz="1800"/>
              <a:t>) build all the atoms.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800"/>
              <a:t>Proton and neutrons make up 99.9% of the visible mass in the universe.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800"/>
              <a:t>Dozens of new particles were discovered in the past century.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800"/>
              <a:t>Strong interaction: strength can be 100 times the electromagnetic one </a:t>
            </a:r>
            <a:endParaRPr lang="en-US" sz="1800">
              <a:sym typeface="Wingdings" pitchFamily="2" charset="2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1800" b="1">
                <a:solidFill>
                  <a:srgbClr val="009900"/>
                </a:solidFill>
                <a:sym typeface="Wingdings" pitchFamily="2" charset="2"/>
              </a:rPr>
              <a:t>		</a:t>
            </a:r>
            <a:r>
              <a:rPr lang="en-US" sz="1800" b="1">
                <a:solidFill>
                  <a:srgbClr val="009900"/>
                </a:solidFill>
              </a:rPr>
              <a:t>leptons (e,</a:t>
            </a:r>
            <a:r>
              <a:rPr lang="en-US" sz="1800" b="1">
                <a:solidFill>
                  <a:srgbClr val="009900"/>
                </a:solidFill>
                <a:latin typeface="Symbol" pitchFamily="18" charset="2"/>
              </a:rPr>
              <a:t>m</a:t>
            </a:r>
            <a:r>
              <a:rPr lang="en-US" sz="1800" b="1">
                <a:solidFill>
                  <a:srgbClr val="009900"/>
                </a:solidFill>
              </a:rPr>
              <a:t>,</a:t>
            </a:r>
            <a:r>
              <a:rPr lang="en-US" sz="1800" b="1">
                <a:solidFill>
                  <a:srgbClr val="009900"/>
                </a:solidFill>
                <a:latin typeface="Symbol" pitchFamily="18" charset="2"/>
              </a:rPr>
              <a:t>n</a:t>
            </a:r>
            <a:r>
              <a:rPr lang="en-US" sz="1800" b="1">
                <a:solidFill>
                  <a:srgbClr val="009900"/>
                </a:solidFill>
              </a:rPr>
              <a:t>,..): not involved in strong interaction</a:t>
            </a:r>
            <a:endParaRPr lang="en-US" sz="1800" b="1"/>
          </a:p>
          <a:p>
            <a:pPr marL="342900" indent="-342900">
              <a:spcBef>
                <a:spcPct val="20000"/>
              </a:spcBef>
            </a:pPr>
            <a:r>
              <a:rPr lang="en-US" sz="1800" b="1"/>
              <a:t>		</a:t>
            </a:r>
            <a:r>
              <a:rPr lang="en-US" sz="1800" b="1">
                <a:solidFill>
                  <a:srgbClr val="FF0000"/>
                </a:solidFill>
              </a:rPr>
              <a:t>hadrons</a:t>
            </a:r>
            <a:r>
              <a:rPr lang="en-US" sz="1800"/>
              <a:t> </a:t>
            </a:r>
            <a:r>
              <a:rPr lang="en-US" sz="1600"/>
              <a:t>[mesons(</a:t>
            </a:r>
            <a:r>
              <a:rPr lang="en-US" sz="1600">
                <a:latin typeface="Symbol" pitchFamily="18" charset="2"/>
              </a:rPr>
              <a:t>p</a:t>
            </a:r>
            <a:r>
              <a:rPr lang="en-US" sz="1600"/>
              <a:t>,K,…) and baryons(p,n,…)]: </a:t>
            </a:r>
            <a:r>
              <a:rPr lang="en-US" sz="1800" b="1">
                <a:solidFill>
                  <a:srgbClr val="FF0000"/>
                </a:solidFill>
              </a:rPr>
              <a:t>involved in strong interaction</a:t>
            </a:r>
          </a:p>
          <a:p>
            <a:pPr marL="342900" indent="-342900">
              <a:spcBef>
                <a:spcPct val="20000"/>
              </a:spcBef>
            </a:pPr>
            <a:r>
              <a:rPr lang="en-US" sz="1800"/>
              <a:t>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180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180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180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180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180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180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180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180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180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1800"/>
          </a:p>
        </p:txBody>
      </p:sp>
      <p:pic>
        <p:nvPicPr>
          <p:cNvPr id="18435" name="Picture 3" descr="C:\courses\PHY106\images\history\timelin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148013"/>
            <a:ext cx="5105400" cy="310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FF0000"/>
                </a:solidFill>
                <a:latin typeface="Comic Sans MS" pitchFamily="66" charset="0"/>
              </a:rPr>
              <a:t>Elementary Particles</a:t>
            </a:r>
          </a:p>
        </p:txBody>
      </p:sp>
      <p:pic>
        <p:nvPicPr>
          <p:cNvPr id="8" name="Picture 21" descr="simplemodel2.gif"/>
          <p:cNvPicPr>
            <a:picLocks noChangeAspect="1"/>
          </p:cNvPicPr>
          <p:nvPr/>
        </p:nvPicPr>
        <p:blipFill>
          <a:blip r:embed="rId3" cstate="print"/>
          <a:srcRect t="20454"/>
          <a:stretch>
            <a:fillRect/>
          </a:stretch>
        </p:blipFill>
        <p:spPr bwMode="auto">
          <a:xfrm>
            <a:off x="5715000" y="3429000"/>
            <a:ext cx="307498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867400" y="6172200"/>
            <a:ext cx="2871788" cy="400050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3"/>
                </a:solidFill>
              </a:rPr>
              <a:t>Quarks &amp; Gluons: QCD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00800" y="3505200"/>
            <a:ext cx="990600" cy="990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954963" y="4038600"/>
            <a:ext cx="457200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639762"/>
          </a:xfrm>
        </p:spPr>
        <p:txBody>
          <a:bodyPr/>
          <a:lstStyle/>
          <a:p>
            <a:r>
              <a:rPr lang="en-US" sz="3600" b="1" smtClean="0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x&gt;1 (e,e’pN) Measurements</a:t>
            </a:r>
          </a:p>
        </p:txBody>
      </p:sp>
      <p:pic>
        <p:nvPicPr>
          <p:cNvPr id="65539" name="Picture 4" descr="1156675fig1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988" y="2667000"/>
            <a:ext cx="335121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715000"/>
            <a:ext cx="8839200" cy="990600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US" sz="2118" dirty="0" smtClean="0">
                <a:solidFill>
                  <a:srgbClr val="0000FF"/>
                </a:solidFill>
                <a:latin typeface="Comic Sans MS" pitchFamily="66" charset="0"/>
                <a:cs typeface="Arial" pitchFamily="34" charset="0"/>
              </a:rPr>
              <a:t>high Q</a:t>
            </a:r>
            <a:r>
              <a:rPr lang="en-US" sz="2118" baseline="30000" dirty="0" smtClean="0">
                <a:solidFill>
                  <a:srgbClr val="0000FF"/>
                </a:solidFill>
                <a:latin typeface="Comic Sans MS" pitchFamily="66" charset="0"/>
                <a:cs typeface="Arial" pitchFamily="34" charset="0"/>
              </a:rPr>
              <a:t>2</a:t>
            </a:r>
            <a:r>
              <a:rPr lang="en-US" sz="2118" dirty="0" smtClean="0">
                <a:solidFill>
                  <a:srgbClr val="0000FF"/>
                </a:solidFill>
                <a:latin typeface="Comic Sans MS" pitchFamily="66" charset="0"/>
                <a:cs typeface="Arial" pitchFamily="34" charset="0"/>
              </a:rPr>
              <a:t> to minimize reaction mechanism effects 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  <a:cs typeface="Arial" pitchFamily="34" charset="0"/>
              </a:rPr>
              <a:t>(Meson-Exchange Currents)   </a:t>
            </a:r>
          </a:p>
          <a:p>
            <a:pPr>
              <a:defRPr/>
            </a:pPr>
            <a:r>
              <a:rPr lang="en-US" sz="2118" dirty="0" smtClean="0">
                <a:solidFill>
                  <a:srgbClr val="0000FF"/>
                </a:solidFill>
                <a:latin typeface="Comic Sans MS" pitchFamily="66" charset="0"/>
                <a:cs typeface="Arial" pitchFamily="34" charset="0"/>
              </a:rPr>
              <a:t>x&gt;1 to suppress isobar contributions 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  <a:cs typeface="Arial" pitchFamily="34" charset="0"/>
              </a:rPr>
              <a:t>(Excitation of excited states of the nucleons)</a:t>
            </a:r>
          </a:p>
          <a:p>
            <a:pPr>
              <a:defRPr/>
            </a:pPr>
            <a:r>
              <a:rPr lang="en-US" sz="2118" dirty="0" smtClean="0">
                <a:solidFill>
                  <a:srgbClr val="0000FF"/>
                </a:solidFill>
                <a:latin typeface="Comic Sans MS" pitchFamily="66" charset="0"/>
                <a:cs typeface="Arial" pitchFamily="34" charset="0"/>
              </a:rPr>
              <a:t>parallel kinematics to suppress FSI 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  <a:cs typeface="Arial" pitchFamily="34" charset="0"/>
              </a:rPr>
              <a:t>(Final-State Interaction or </a:t>
            </a:r>
            <a:r>
              <a:rPr lang="en-US" sz="1600" dirty="0" err="1" smtClean="0">
                <a:solidFill>
                  <a:srgbClr val="0000FF"/>
                </a:solidFill>
                <a:latin typeface="Comic Sans MS" pitchFamily="66" charset="0"/>
                <a:cs typeface="Arial" pitchFamily="34" charset="0"/>
              </a:rPr>
              <a:t>rescattering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  <a:cs typeface="Arial" pitchFamily="34" charset="0"/>
              </a:rPr>
              <a:t> effects)</a:t>
            </a:r>
          </a:p>
          <a:p>
            <a:pPr>
              <a:defRPr/>
            </a:pPr>
            <a:endParaRPr lang="en-US" dirty="0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65541" name="TextBox 3"/>
          <p:cNvSpPr txBox="1">
            <a:spLocks noChangeArrowheads="1"/>
          </p:cNvSpPr>
          <p:nvPr/>
        </p:nvSpPr>
        <p:spPr bwMode="auto">
          <a:xfrm>
            <a:off x="228600" y="762000"/>
            <a:ext cx="8686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cs typeface="Arial" pitchFamily="34" charset="0"/>
              </a:rPr>
              <a:t>To study nucleon pairs at close proximity and their contributions to the large momentum tail of nucleons in nuclei.</a:t>
            </a:r>
          </a:p>
        </p:txBody>
      </p:sp>
      <p:sp>
        <p:nvSpPr>
          <p:cNvPr id="65542" name="TextBox 5"/>
          <p:cNvSpPr txBox="1">
            <a:spLocks noChangeArrowheads="1"/>
          </p:cNvSpPr>
          <p:nvPr/>
        </p:nvSpPr>
        <p:spPr bwMode="auto">
          <a:xfrm>
            <a:off x="533400" y="1619250"/>
            <a:ext cx="3048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FF0000"/>
                </a:solidFill>
                <a:cs typeface="Arial" pitchFamily="34" charset="0"/>
              </a:rPr>
              <a:t>A pair with “large” relative</a:t>
            </a:r>
          </a:p>
          <a:p>
            <a:r>
              <a:rPr lang="en-US" sz="1800">
                <a:solidFill>
                  <a:srgbClr val="FF0000"/>
                </a:solidFill>
                <a:cs typeface="Arial" pitchFamily="34" charset="0"/>
              </a:rPr>
              <a:t>momentum between the nucleons and small center of mass momentum</a:t>
            </a:r>
          </a:p>
        </p:txBody>
      </p:sp>
      <p:pic>
        <p:nvPicPr>
          <p:cNvPr id="65543" name="Picture 6" descr="1156675fig2.pd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760538"/>
            <a:ext cx="4857750" cy="334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4" name="Rectangle 7"/>
          <p:cNvSpPr>
            <a:spLocks noChangeArrowheads="1"/>
          </p:cNvSpPr>
          <p:nvPr/>
        </p:nvSpPr>
        <p:spPr bwMode="auto">
          <a:xfrm>
            <a:off x="5257800" y="1368425"/>
            <a:ext cx="3733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i="1">
                <a:cs typeface="Arial" pitchFamily="34" charset="0"/>
              </a:rPr>
              <a:t>R. Subedi et al., Science </a:t>
            </a:r>
            <a:r>
              <a:rPr lang="en-US" sz="1400" b="1" i="1">
                <a:cs typeface="Arial" pitchFamily="34" charset="0"/>
              </a:rPr>
              <a:t>320</a:t>
            </a:r>
            <a:r>
              <a:rPr lang="en-US" sz="1400" i="1">
                <a:cs typeface="Arial" pitchFamily="34" charset="0"/>
              </a:rPr>
              <a:t> (2008) 1476.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reac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213" y="4038600"/>
            <a:ext cx="3608387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 descr="plot-v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625" y="2286000"/>
            <a:ext cx="442277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Rectangle 3"/>
          <p:cNvSpPr>
            <a:spLocks noChangeArrowheads="1"/>
          </p:cNvSpPr>
          <p:nvPr/>
        </p:nvSpPr>
        <p:spPr bwMode="auto">
          <a:xfrm>
            <a:off x="457200" y="76200"/>
            <a:ext cx="82296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>
                <a:solidFill>
                  <a:srgbClr val="FA3904"/>
                </a:solidFill>
              </a:rPr>
              <a:t>Short Range Correlations in Nuclei</a:t>
            </a:r>
          </a:p>
        </p:txBody>
      </p:sp>
      <p:sp>
        <p:nvSpPr>
          <p:cNvPr id="47109" name="Text Box 11"/>
          <p:cNvSpPr txBox="1">
            <a:spLocks noChangeArrowheads="1"/>
          </p:cNvSpPr>
          <p:nvPr/>
        </p:nvSpPr>
        <p:spPr bwMode="auto">
          <a:xfrm>
            <a:off x="152400" y="96838"/>
            <a:ext cx="1311275" cy="588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i="1">
                <a:latin typeface="Times New Roman" pitchFamily="18" charset="0"/>
              </a:rPr>
              <a:t>Hall A</a:t>
            </a:r>
            <a:endParaRPr lang="en-US" sz="3200" b="1" i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7110" name="TextBox 5"/>
          <p:cNvSpPr txBox="1">
            <a:spLocks noChangeArrowheads="1"/>
          </p:cNvSpPr>
          <p:nvPr/>
        </p:nvSpPr>
        <p:spPr bwMode="auto">
          <a:xfrm>
            <a:off x="228600" y="801688"/>
            <a:ext cx="8686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CLAS </a:t>
            </a:r>
            <a:r>
              <a:rPr lang="en-US" sz="1800">
                <a:sym typeface="Wingdings" pitchFamily="2" charset="2"/>
              </a:rPr>
              <a:t> </a:t>
            </a:r>
            <a:r>
              <a:rPr lang="en-US" sz="1800"/>
              <a:t>two-nucleon correlations contributed ~20% to the </a:t>
            </a:r>
            <a:r>
              <a:rPr lang="en-US" sz="1800" baseline="30000"/>
              <a:t>12</a:t>
            </a:r>
            <a:r>
              <a:rPr lang="en-US" sz="1800"/>
              <a:t>C wave function. Hall A </a:t>
            </a:r>
            <a:r>
              <a:rPr lang="en-US" sz="1800">
                <a:sym typeface="Wingdings" pitchFamily="2" charset="2"/>
              </a:rPr>
              <a:t> </a:t>
            </a:r>
            <a:r>
              <a:rPr lang="en-US" sz="1800"/>
              <a:t>two nucleons close together are almost always a p-n pair.</a:t>
            </a:r>
          </a:p>
        </p:txBody>
      </p:sp>
      <p:sp>
        <p:nvSpPr>
          <p:cNvPr id="47111" name="TextBox 6"/>
          <p:cNvSpPr txBox="1">
            <a:spLocks noChangeArrowheads="1"/>
          </p:cNvSpPr>
          <p:nvPr/>
        </p:nvSpPr>
        <p:spPr bwMode="auto">
          <a:xfrm>
            <a:off x="990600" y="1447800"/>
            <a:ext cx="7086600" cy="7080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Proton-neutron rate is ~20 x the proton-proton rate. </a:t>
            </a:r>
          </a:p>
          <a:p>
            <a:pPr algn="ctr"/>
            <a:r>
              <a:rPr lang="en-US" sz="2000"/>
              <a:t>Expected to be due to </a:t>
            </a:r>
            <a:r>
              <a:rPr lang="en-US" sz="2000" b="1">
                <a:solidFill>
                  <a:srgbClr val="CC0099"/>
                </a:solidFill>
              </a:rPr>
              <a:t>short-range tensor correlations</a:t>
            </a:r>
            <a:r>
              <a:rPr lang="en-US" sz="2000"/>
              <a:t>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0800000">
            <a:off x="6096000" y="4876800"/>
            <a:ext cx="762000" cy="304800"/>
          </a:xfrm>
          <a:prstGeom prst="straightConnector1">
            <a:avLst/>
          </a:prstGeom>
          <a:ln w="28575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3" name="TextBox 9"/>
          <p:cNvSpPr txBox="1">
            <a:spLocks noChangeArrowheads="1"/>
          </p:cNvSpPr>
          <p:nvPr/>
        </p:nvSpPr>
        <p:spPr bwMode="auto">
          <a:xfrm>
            <a:off x="6934200" y="5029200"/>
            <a:ext cx="13192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CC0099"/>
                </a:solidFill>
              </a:rPr>
              <a:t>calculation</a:t>
            </a:r>
          </a:p>
        </p:txBody>
      </p:sp>
      <p:pic>
        <p:nvPicPr>
          <p:cNvPr id="47114" name="Picture 9" descr="1156675fig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209800"/>
            <a:ext cx="25241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457200" y="0"/>
            <a:ext cx="82296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Cool Facts about QCD and Nuclei</a:t>
            </a:r>
          </a:p>
        </p:txBody>
      </p:sp>
      <p:pic>
        <p:nvPicPr>
          <p:cNvPr id="20483" name="Picture 4" descr="big_ba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3000" y="698500"/>
            <a:ext cx="2540000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8" descr="RHICburst-p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6975" y="4440238"/>
            <a:ext cx="2943225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9"/>
          <p:cNvSpPr txBox="1">
            <a:spLocks noChangeArrowheads="1"/>
          </p:cNvSpPr>
          <p:nvPr/>
        </p:nvSpPr>
        <p:spPr bwMode="auto">
          <a:xfrm>
            <a:off x="152400" y="685800"/>
            <a:ext cx="5867400" cy="609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Did you know that … ?</a:t>
            </a:r>
            <a:endParaRPr lang="en-US" sz="1000"/>
          </a:p>
          <a:p>
            <a:r>
              <a:rPr lang="en-US" sz="1000"/>
              <a:t> </a:t>
            </a:r>
            <a:endParaRPr lang="en-US" sz="2000"/>
          </a:p>
          <a:p>
            <a:pPr>
              <a:buFontTx/>
              <a:buChar char="•"/>
            </a:pPr>
            <a:r>
              <a:rPr lang="en-US" sz="2000"/>
              <a:t>Nuclear physicists are trying to </a:t>
            </a:r>
          </a:p>
          <a:p>
            <a:r>
              <a:rPr lang="en-US" sz="2000"/>
              <a:t>answer how basic properties like</a:t>
            </a:r>
          </a:p>
          <a:p>
            <a:r>
              <a:rPr lang="en-US" sz="2000"/>
              <a:t>mass, shape, and spin come about</a:t>
            </a:r>
          </a:p>
          <a:p>
            <a:r>
              <a:rPr lang="en-US" sz="2000"/>
              <a:t>from the flood of gluons, quark/</a:t>
            </a:r>
          </a:p>
          <a:p>
            <a:r>
              <a:rPr lang="en-US" sz="2000"/>
              <a:t>anti-quark pairs, and a few ever-</a:t>
            </a:r>
          </a:p>
          <a:p>
            <a:r>
              <a:rPr lang="en-US" sz="2000"/>
              <a:t>present quarks.</a:t>
            </a:r>
          </a:p>
          <a:p>
            <a:pPr>
              <a:buFontTx/>
              <a:buChar char="•"/>
            </a:pPr>
            <a:r>
              <a:rPr lang="en-US" sz="2000"/>
              <a:t> Protons and neutrons were formed from quarks and gluons as the primordial scorching-hot fireball, produced in the Big Bang, expanded and cooled.</a:t>
            </a:r>
          </a:p>
          <a:p>
            <a:pPr>
              <a:buFontTx/>
              <a:buChar char="•"/>
            </a:pPr>
            <a:r>
              <a:rPr lang="en-US" sz="2000"/>
              <a:t> For the first time since this unique event, nuclear physicists are now recreating the matter that existed in the first fraction of a second in the laboratory.</a:t>
            </a:r>
          </a:p>
          <a:p>
            <a:pPr>
              <a:buFontTx/>
              <a:buChar char="•"/>
            </a:pPr>
            <a:r>
              <a:rPr lang="en-US" sz="2000"/>
              <a:t> One of the great mysteries scientists are exploring is why the pure energy of the Big Bang did not turn into equal amounts of matter and anti-matter.</a:t>
            </a:r>
          </a:p>
        </p:txBody>
      </p:sp>
      <p:pic>
        <p:nvPicPr>
          <p:cNvPr id="20486" name="Picture 12" descr="to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3888" y="685800"/>
            <a:ext cx="173831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457200" y="0"/>
            <a:ext cx="82296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Cool Facts about QCD and Nuclei</a:t>
            </a:r>
          </a:p>
        </p:txBody>
      </p:sp>
      <p:pic>
        <p:nvPicPr>
          <p:cNvPr id="21507" name="Picture 4" descr="n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3976688"/>
            <a:ext cx="3317875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6" descr="nucle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9200" y="762000"/>
            <a:ext cx="254000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152400" y="685800"/>
            <a:ext cx="5562600" cy="451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Did you know that … ?</a:t>
            </a:r>
            <a:endParaRPr lang="en-US" sz="1000"/>
          </a:p>
          <a:p>
            <a:r>
              <a:rPr lang="en-US" sz="1000"/>
              <a:t> </a:t>
            </a:r>
          </a:p>
          <a:p>
            <a:pPr>
              <a:buFontTx/>
              <a:buChar char="•"/>
            </a:pPr>
            <a:r>
              <a:rPr lang="en-US" sz="2000"/>
              <a:t> A small fraction of the force between quarks and gluons “leaks out” of protons and neutrons, and binds them together to form tiny nuclei. The long-range part of this process can be well described as if </a:t>
            </a:r>
            <a:r>
              <a:rPr lang="en-US" sz="2000">
                <a:solidFill>
                  <a:srgbClr val="0033CC"/>
                </a:solidFill>
              </a:rPr>
              <a:t>protons and neutrons</a:t>
            </a:r>
            <a:r>
              <a:rPr lang="en-US" sz="2000"/>
              <a:t> exchange </a:t>
            </a:r>
            <a:r>
              <a:rPr lang="en-US" sz="2000">
                <a:solidFill>
                  <a:srgbClr val="0033CC"/>
                </a:solidFill>
              </a:rPr>
              <a:t>pions</a:t>
            </a:r>
            <a:r>
              <a:rPr lang="en-US" sz="2000"/>
              <a:t>.</a:t>
            </a:r>
          </a:p>
          <a:p>
            <a:pPr>
              <a:buFontTx/>
              <a:buChar char="•"/>
            </a:pPr>
            <a:r>
              <a:rPr lang="en-US" sz="2000"/>
              <a:t> Nuclear physicists are only now starting to understand how this “leakage” occurs, and how it results in the impressive variety of nuclei found in nature.</a:t>
            </a:r>
          </a:p>
          <a:p>
            <a:pPr>
              <a:buFontTx/>
              <a:buChar char="•"/>
            </a:pPr>
            <a:r>
              <a:rPr lang="en-US" sz="2000"/>
              <a:t> A nucleus consisting of some 100 protons and 150 neutrons can be the same size as one with 3 protons and 8 neutrons.</a:t>
            </a:r>
          </a:p>
        </p:txBody>
      </p:sp>
      <p:pic>
        <p:nvPicPr>
          <p:cNvPr id="2151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9263" y="5218113"/>
            <a:ext cx="2166937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32"/>
          <p:cNvGrpSpPr>
            <a:grpSpLocks/>
          </p:cNvGrpSpPr>
          <p:nvPr/>
        </p:nvGrpSpPr>
        <p:grpSpPr bwMode="auto">
          <a:xfrm rot="5400000">
            <a:off x="1247775" y="2435225"/>
            <a:ext cx="2336800" cy="412750"/>
            <a:chOff x="2971800" y="1752600"/>
            <a:chExt cx="2336800" cy="412155"/>
          </a:xfrm>
        </p:grpSpPr>
        <p:grpSp>
          <p:nvGrpSpPr>
            <p:cNvPr id="22554" name="Group 1028"/>
            <p:cNvGrpSpPr>
              <a:grpSpLocks/>
            </p:cNvGrpSpPr>
            <p:nvPr/>
          </p:nvGrpSpPr>
          <p:grpSpPr bwMode="auto">
            <a:xfrm>
              <a:off x="3842163" y="1752600"/>
              <a:ext cx="870363" cy="393700"/>
              <a:chOff x="2112" y="3744"/>
              <a:chExt cx="2304" cy="432"/>
            </a:xfrm>
          </p:grpSpPr>
          <p:grpSp>
            <p:nvGrpSpPr>
              <p:cNvPr id="22570" name="Group 1029"/>
              <p:cNvGrpSpPr>
                <a:grpSpLocks/>
              </p:cNvGrpSpPr>
              <p:nvPr/>
            </p:nvGrpSpPr>
            <p:grpSpPr bwMode="auto">
              <a:xfrm>
                <a:off x="3264" y="3744"/>
                <a:ext cx="1152" cy="432"/>
                <a:chOff x="2016" y="3648"/>
                <a:chExt cx="1152" cy="432"/>
              </a:xfrm>
            </p:grpSpPr>
            <p:grpSp>
              <p:nvGrpSpPr>
                <p:cNvPr id="22578" name="Group 1030"/>
                <p:cNvGrpSpPr>
                  <a:grpSpLocks/>
                </p:cNvGrpSpPr>
                <p:nvPr/>
              </p:nvGrpSpPr>
              <p:grpSpPr bwMode="auto">
                <a:xfrm flipV="1">
                  <a:off x="2592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22582" name="Arc 1031"/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83" name="Arc 1032"/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579" name="Group 1033"/>
                <p:cNvGrpSpPr>
                  <a:grpSpLocks/>
                </p:cNvGrpSpPr>
                <p:nvPr/>
              </p:nvGrpSpPr>
              <p:grpSpPr bwMode="auto">
                <a:xfrm>
                  <a:off x="2016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22580" name="Arc 1034"/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81" name="Arc 1035"/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2571" name="Group 1036"/>
              <p:cNvGrpSpPr>
                <a:grpSpLocks/>
              </p:cNvGrpSpPr>
              <p:nvPr/>
            </p:nvGrpSpPr>
            <p:grpSpPr bwMode="auto">
              <a:xfrm>
                <a:off x="2112" y="3744"/>
                <a:ext cx="1152" cy="432"/>
                <a:chOff x="2016" y="3648"/>
                <a:chExt cx="1152" cy="432"/>
              </a:xfrm>
            </p:grpSpPr>
            <p:grpSp>
              <p:nvGrpSpPr>
                <p:cNvPr id="22572" name="Group 1037"/>
                <p:cNvGrpSpPr>
                  <a:grpSpLocks/>
                </p:cNvGrpSpPr>
                <p:nvPr/>
              </p:nvGrpSpPr>
              <p:grpSpPr bwMode="auto">
                <a:xfrm flipV="1">
                  <a:off x="2592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22576" name="Arc 1038"/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77" name="Arc 1039"/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573" name="Group 1040"/>
                <p:cNvGrpSpPr>
                  <a:grpSpLocks/>
                </p:cNvGrpSpPr>
                <p:nvPr/>
              </p:nvGrpSpPr>
              <p:grpSpPr bwMode="auto">
                <a:xfrm>
                  <a:off x="2016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22574" name="Arc 1041"/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75" name="Arc 1042"/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22555" name="Group 1043"/>
            <p:cNvGrpSpPr>
              <a:grpSpLocks/>
            </p:cNvGrpSpPr>
            <p:nvPr/>
          </p:nvGrpSpPr>
          <p:grpSpPr bwMode="auto">
            <a:xfrm>
              <a:off x="3412325" y="1752600"/>
              <a:ext cx="436963" cy="393700"/>
              <a:chOff x="2016" y="3648"/>
              <a:chExt cx="1152" cy="432"/>
            </a:xfrm>
          </p:grpSpPr>
          <p:grpSp>
            <p:nvGrpSpPr>
              <p:cNvPr id="22564" name="Group 1044"/>
              <p:cNvGrpSpPr>
                <a:grpSpLocks/>
              </p:cNvGrpSpPr>
              <p:nvPr/>
            </p:nvGrpSpPr>
            <p:grpSpPr bwMode="auto">
              <a:xfrm flipV="1">
                <a:off x="2592" y="3648"/>
                <a:ext cx="576" cy="432"/>
                <a:chOff x="1920" y="3552"/>
                <a:chExt cx="576" cy="432"/>
              </a:xfrm>
            </p:grpSpPr>
            <p:sp>
              <p:nvSpPr>
                <p:cNvPr id="22568" name="Arc 1045"/>
                <p:cNvSpPr>
                  <a:spLocks/>
                </p:cNvSpPr>
                <p:nvPr/>
              </p:nvSpPr>
              <p:spPr bwMode="auto">
                <a:xfrm>
                  <a:off x="1920" y="3552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569" name="Arc 1046"/>
                <p:cNvSpPr>
                  <a:spLocks/>
                </p:cNvSpPr>
                <p:nvPr/>
              </p:nvSpPr>
              <p:spPr bwMode="auto">
                <a:xfrm flipH="1" flipV="1">
                  <a:off x="2208" y="3744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565" name="Group 1047"/>
              <p:cNvGrpSpPr>
                <a:grpSpLocks/>
              </p:cNvGrpSpPr>
              <p:nvPr/>
            </p:nvGrpSpPr>
            <p:grpSpPr bwMode="auto">
              <a:xfrm>
                <a:off x="2016" y="3648"/>
                <a:ext cx="576" cy="432"/>
                <a:chOff x="1920" y="3552"/>
                <a:chExt cx="576" cy="432"/>
              </a:xfrm>
            </p:grpSpPr>
            <p:sp>
              <p:nvSpPr>
                <p:cNvPr id="22566" name="Arc 1048"/>
                <p:cNvSpPr>
                  <a:spLocks/>
                </p:cNvSpPr>
                <p:nvPr/>
              </p:nvSpPr>
              <p:spPr bwMode="auto">
                <a:xfrm>
                  <a:off x="1920" y="3552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567" name="Arc 1049"/>
                <p:cNvSpPr>
                  <a:spLocks/>
                </p:cNvSpPr>
                <p:nvPr/>
              </p:nvSpPr>
              <p:spPr bwMode="auto">
                <a:xfrm flipH="1" flipV="1">
                  <a:off x="2208" y="3744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2556" name="Group 1050"/>
            <p:cNvGrpSpPr>
              <a:grpSpLocks/>
            </p:cNvGrpSpPr>
            <p:nvPr/>
          </p:nvGrpSpPr>
          <p:grpSpPr bwMode="auto">
            <a:xfrm flipV="1">
              <a:off x="3212893" y="1752600"/>
              <a:ext cx="216107" cy="395751"/>
              <a:chOff x="1920" y="3552"/>
              <a:chExt cx="576" cy="432"/>
            </a:xfrm>
          </p:grpSpPr>
          <p:sp>
            <p:nvSpPr>
              <p:cNvPr id="22562" name="Arc 1051"/>
              <p:cNvSpPr>
                <a:spLocks/>
              </p:cNvSpPr>
              <p:nvPr/>
            </p:nvSpPr>
            <p:spPr bwMode="auto">
              <a:xfrm>
                <a:off x="1920" y="3552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63" name="Arc 1052"/>
              <p:cNvSpPr>
                <a:spLocks/>
              </p:cNvSpPr>
              <p:nvPr/>
            </p:nvSpPr>
            <p:spPr bwMode="auto">
              <a:xfrm flipH="1" flipV="1">
                <a:off x="2208" y="3744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557" name="Group 1053"/>
            <p:cNvGrpSpPr>
              <a:grpSpLocks/>
            </p:cNvGrpSpPr>
            <p:nvPr/>
          </p:nvGrpSpPr>
          <p:grpSpPr bwMode="auto">
            <a:xfrm>
              <a:off x="2971800" y="1769004"/>
              <a:ext cx="218481" cy="395751"/>
              <a:chOff x="1920" y="3552"/>
              <a:chExt cx="576" cy="432"/>
            </a:xfrm>
          </p:grpSpPr>
          <p:sp>
            <p:nvSpPr>
              <p:cNvPr id="22560" name="Arc 1054"/>
              <p:cNvSpPr>
                <a:spLocks/>
              </p:cNvSpPr>
              <p:nvPr/>
            </p:nvSpPr>
            <p:spPr bwMode="auto">
              <a:xfrm>
                <a:off x="1920" y="3552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61" name="Arc 1055"/>
              <p:cNvSpPr>
                <a:spLocks/>
              </p:cNvSpPr>
              <p:nvPr/>
            </p:nvSpPr>
            <p:spPr bwMode="auto">
              <a:xfrm flipH="1" flipV="1">
                <a:off x="2208" y="3744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2558" name="Arc 1056"/>
            <p:cNvSpPr>
              <a:spLocks/>
            </p:cNvSpPr>
            <p:nvPr/>
          </p:nvSpPr>
          <p:spPr bwMode="auto">
            <a:xfrm>
              <a:off x="4705402" y="1752600"/>
              <a:ext cx="75993" cy="1968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9" name="Line 1057"/>
            <p:cNvSpPr>
              <a:spLocks noChangeShapeType="1"/>
            </p:cNvSpPr>
            <p:nvPr/>
          </p:nvSpPr>
          <p:spPr bwMode="auto">
            <a:xfrm>
              <a:off x="4781395" y="1949450"/>
              <a:ext cx="52720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22531" name="Straight Arrow Connector 34"/>
          <p:cNvCxnSpPr>
            <a:cxnSpLocks noChangeShapeType="1"/>
          </p:cNvCxnSpPr>
          <p:nvPr/>
        </p:nvCxnSpPr>
        <p:spPr bwMode="auto">
          <a:xfrm>
            <a:off x="457200" y="1447800"/>
            <a:ext cx="2133600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2532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2552700" y="419100"/>
            <a:ext cx="1066800" cy="9906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2533" name="Straight Connector 39"/>
          <p:cNvCxnSpPr>
            <a:cxnSpLocks noChangeShapeType="1"/>
          </p:cNvCxnSpPr>
          <p:nvPr/>
        </p:nvCxnSpPr>
        <p:spPr bwMode="auto">
          <a:xfrm>
            <a:off x="2590800" y="1447800"/>
            <a:ext cx="12192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</p:cxnSp>
      <p:sp>
        <p:nvSpPr>
          <p:cNvPr id="22534" name="Oval 40"/>
          <p:cNvSpPr>
            <a:spLocks noChangeArrowheads="1"/>
          </p:cNvSpPr>
          <p:nvPr/>
        </p:nvSpPr>
        <p:spPr bwMode="auto">
          <a:xfrm>
            <a:off x="2133600" y="3810000"/>
            <a:ext cx="609600" cy="6096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22535" name="Straight Arrow Connector 42"/>
          <p:cNvCxnSpPr>
            <a:cxnSpLocks noChangeShapeType="1"/>
            <a:endCxn id="22534" idx="3"/>
          </p:cNvCxnSpPr>
          <p:nvPr/>
        </p:nvCxnSpPr>
        <p:spPr bwMode="auto">
          <a:xfrm flipV="1">
            <a:off x="762000" y="4330700"/>
            <a:ext cx="1460500" cy="1079500"/>
          </a:xfrm>
          <a:prstGeom prst="straightConnector1">
            <a:avLst/>
          </a:prstGeom>
          <a:noFill/>
          <a:ln w="762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2536" name="Straight Connector 45"/>
          <p:cNvCxnSpPr>
            <a:cxnSpLocks noChangeShapeType="1"/>
            <a:stCxn id="22534" idx="6"/>
          </p:cNvCxnSpPr>
          <p:nvPr/>
        </p:nvCxnSpPr>
        <p:spPr bwMode="auto">
          <a:xfrm>
            <a:off x="2743200" y="4114800"/>
            <a:ext cx="13716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2537" name="Straight Connector 46"/>
          <p:cNvCxnSpPr>
            <a:cxnSpLocks noChangeShapeType="1"/>
          </p:cNvCxnSpPr>
          <p:nvPr/>
        </p:nvCxnSpPr>
        <p:spPr bwMode="auto">
          <a:xfrm>
            <a:off x="2743200" y="4267200"/>
            <a:ext cx="1143000" cy="1524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2538" name="Straight Connector 48"/>
          <p:cNvCxnSpPr>
            <a:cxnSpLocks noChangeShapeType="1"/>
          </p:cNvCxnSpPr>
          <p:nvPr/>
        </p:nvCxnSpPr>
        <p:spPr bwMode="auto">
          <a:xfrm flipV="1">
            <a:off x="2743200" y="3810000"/>
            <a:ext cx="1143000" cy="2286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2539" name="Straight Connector 51"/>
          <p:cNvCxnSpPr>
            <a:cxnSpLocks noChangeShapeType="1"/>
          </p:cNvCxnSpPr>
          <p:nvPr/>
        </p:nvCxnSpPr>
        <p:spPr bwMode="auto">
          <a:xfrm rot="16200000" flipH="1">
            <a:off x="3733800" y="3733800"/>
            <a:ext cx="457200" cy="3048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2540" name="Straight Connector 52"/>
          <p:cNvCxnSpPr>
            <a:cxnSpLocks noChangeShapeType="1"/>
          </p:cNvCxnSpPr>
          <p:nvPr/>
        </p:nvCxnSpPr>
        <p:spPr bwMode="auto">
          <a:xfrm rot="5400000">
            <a:off x="3771900" y="4152900"/>
            <a:ext cx="381000" cy="3048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2541" name="TextBox 60"/>
          <p:cNvSpPr txBox="1">
            <a:spLocks noChangeArrowheads="1"/>
          </p:cNvSpPr>
          <p:nvPr/>
        </p:nvSpPr>
        <p:spPr bwMode="auto">
          <a:xfrm>
            <a:off x="3048000" y="923925"/>
            <a:ext cx="450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Symbol" pitchFamily="18" charset="2"/>
              </a:rPr>
              <a:t>Q</a:t>
            </a:r>
          </a:p>
        </p:txBody>
      </p:sp>
      <p:sp>
        <p:nvSpPr>
          <p:cNvPr id="22542" name="Text Box 1084"/>
          <p:cNvSpPr txBox="1">
            <a:spLocks noChangeArrowheads="1"/>
          </p:cNvSpPr>
          <p:nvPr/>
        </p:nvSpPr>
        <p:spPr bwMode="auto">
          <a:xfrm>
            <a:off x="2743200" y="2376488"/>
            <a:ext cx="1600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i="1">
                <a:solidFill>
                  <a:srgbClr val="000099"/>
                </a:solidFill>
                <a:latin typeface="Times New Roman" pitchFamily="18" charset="0"/>
              </a:rPr>
              <a:t>q = (</a:t>
            </a:r>
            <a:r>
              <a:rPr lang="en-US" i="1">
                <a:solidFill>
                  <a:srgbClr val="000099"/>
                </a:solidFill>
                <a:latin typeface="Symbol" pitchFamily="18" charset="2"/>
                <a:sym typeface="Symbol" pitchFamily="18" charset="2"/>
              </a:rPr>
              <a:t>n</a:t>
            </a:r>
            <a:r>
              <a:rPr lang="en-US" i="1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,</a:t>
            </a:r>
            <a:r>
              <a:rPr lang="en-US" b="1" i="1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q</a:t>
            </a:r>
            <a:r>
              <a:rPr lang="en-US" i="1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)</a:t>
            </a:r>
            <a:endParaRPr lang="en-US" i="1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2543" name="Text Box 1084"/>
          <p:cNvSpPr txBox="1">
            <a:spLocks noChangeArrowheads="1"/>
          </p:cNvSpPr>
          <p:nvPr/>
        </p:nvSpPr>
        <p:spPr bwMode="auto">
          <a:xfrm>
            <a:off x="228600" y="3971925"/>
            <a:ext cx="1600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i="1">
                <a:solidFill>
                  <a:srgbClr val="000099"/>
                </a:solidFill>
                <a:latin typeface="Times New Roman" pitchFamily="18" charset="0"/>
              </a:rPr>
              <a:t>p = (</a:t>
            </a:r>
            <a:r>
              <a:rPr lang="en-US" i="1">
                <a:solidFill>
                  <a:srgbClr val="000099"/>
                </a:solidFill>
                <a:latin typeface="Symbol" pitchFamily="18" charset="2"/>
                <a:sym typeface="Symbol" pitchFamily="18" charset="2"/>
              </a:rPr>
              <a:t>M</a:t>
            </a:r>
            <a:r>
              <a:rPr lang="en-US" i="1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,</a:t>
            </a:r>
            <a:r>
              <a:rPr lang="en-US" b="1" i="1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0</a:t>
            </a:r>
            <a:r>
              <a:rPr lang="en-US" i="1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)</a:t>
            </a:r>
            <a:endParaRPr lang="en-US" i="1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2544" name="Text Box 1084"/>
          <p:cNvSpPr txBox="1">
            <a:spLocks noChangeArrowheads="1"/>
          </p:cNvSpPr>
          <p:nvPr/>
        </p:nvSpPr>
        <p:spPr bwMode="auto">
          <a:xfrm>
            <a:off x="457200" y="838200"/>
            <a:ext cx="1600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i="1">
                <a:solidFill>
                  <a:srgbClr val="000099"/>
                </a:solidFill>
                <a:latin typeface="Times New Roman" pitchFamily="18" charset="0"/>
              </a:rPr>
              <a:t>k = (</a:t>
            </a:r>
            <a:r>
              <a:rPr lang="en-US" i="1">
                <a:solidFill>
                  <a:srgbClr val="000099"/>
                </a:solidFill>
                <a:latin typeface="Symbol" pitchFamily="18" charset="2"/>
                <a:sym typeface="Symbol" pitchFamily="18" charset="2"/>
              </a:rPr>
              <a:t>E</a:t>
            </a:r>
            <a:r>
              <a:rPr lang="en-US" i="1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,</a:t>
            </a:r>
            <a:r>
              <a:rPr lang="en-US" b="1" i="1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k</a:t>
            </a:r>
            <a:r>
              <a:rPr lang="en-US" i="1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)</a:t>
            </a:r>
            <a:endParaRPr lang="en-US" i="1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2545" name="Text Box 1084"/>
          <p:cNvSpPr txBox="1">
            <a:spLocks noChangeArrowheads="1"/>
          </p:cNvSpPr>
          <p:nvPr/>
        </p:nvSpPr>
        <p:spPr bwMode="auto">
          <a:xfrm>
            <a:off x="3581400" y="390525"/>
            <a:ext cx="1828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i="1">
                <a:solidFill>
                  <a:srgbClr val="000099"/>
                </a:solidFill>
                <a:latin typeface="Times New Roman" pitchFamily="18" charset="0"/>
              </a:rPr>
              <a:t>k’ = (</a:t>
            </a:r>
            <a:r>
              <a:rPr lang="en-US" i="1">
                <a:solidFill>
                  <a:srgbClr val="000099"/>
                </a:solidFill>
                <a:latin typeface="Symbol" pitchFamily="18" charset="2"/>
                <a:sym typeface="Symbol" pitchFamily="18" charset="2"/>
              </a:rPr>
              <a:t>E</a:t>
            </a:r>
            <a:r>
              <a:rPr lang="en-US" i="1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’,</a:t>
            </a:r>
            <a:r>
              <a:rPr lang="en-US" b="1" i="1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k’</a:t>
            </a:r>
            <a:r>
              <a:rPr lang="en-US" i="1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)</a:t>
            </a:r>
            <a:endParaRPr lang="en-US" i="1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2546" name="TextBox 67"/>
          <p:cNvSpPr txBox="1">
            <a:spLocks noChangeArrowheads="1"/>
          </p:cNvSpPr>
          <p:nvPr/>
        </p:nvSpPr>
        <p:spPr bwMode="auto">
          <a:xfrm>
            <a:off x="2667000" y="4648200"/>
            <a:ext cx="1752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Undetected final state X</a:t>
            </a:r>
          </a:p>
        </p:txBody>
      </p:sp>
      <p:sp>
        <p:nvSpPr>
          <p:cNvPr id="22547" name="Text Box 1084"/>
          <p:cNvSpPr txBox="1">
            <a:spLocks noChangeArrowheads="1"/>
          </p:cNvSpPr>
          <p:nvPr/>
        </p:nvSpPr>
        <p:spPr bwMode="auto">
          <a:xfrm>
            <a:off x="990600" y="5419725"/>
            <a:ext cx="3810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i="1">
                <a:solidFill>
                  <a:srgbClr val="000099"/>
                </a:solidFill>
                <a:latin typeface="Times New Roman" pitchFamily="18" charset="0"/>
              </a:rPr>
              <a:t>p’ = </a:t>
            </a:r>
            <a:r>
              <a:rPr lang="en-US" i="1">
                <a:solidFill>
                  <a:srgbClr val="000099"/>
                </a:solidFill>
                <a:cs typeface="Arial" pitchFamily="34" charset="0"/>
              </a:rPr>
              <a:t>(</a:t>
            </a:r>
            <a:r>
              <a:rPr lang="en-US" i="1">
                <a:solidFill>
                  <a:srgbClr val="000099"/>
                </a:solidFill>
                <a:cs typeface="Arial" pitchFamily="34" charset="0"/>
                <a:sym typeface="Symbol" pitchFamily="18" charset="2"/>
              </a:rPr>
              <a:t>sqrt(</a:t>
            </a:r>
            <a:r>
              <a:rPr lang="en-US" b="1" i="1">
                <a:solidFill>
                  <a:srgbClr val="000099"/>
                </a:solidFill>
                <a:cs typeface="Arial" pitchFamily="34" charset="0"/>
                <a:sym typeface="Symbol" pitchFamily="18" charset="2"/>
              </a:rPr>
              <a:t>p</a:t>
            </a:r>
            <a:r>
              <a:rPr lang="en-US" i="1">
                <a:solidFill>
                  <a:srgbClr val="000099"/>
                </a:solidFill>
                <a:cs typeface="Arial" pitchFamily="34" charset="0"/>
                <a:sym typeface="Symbol" pitchFamily="18" charset="2"/>
              </a:rPr>
              <a:t>’</a:t>
            </a:r>
            <a:r>
              <a:rPr lang="en-US" i="1" baseline="30000">
                <a:solidFill>
                  <a:srgbClr val="000099"/>
                </a:solidFill>
                <a:cs typeface="Arial" pitchFamily="34" charset="0"/>
                <a:sym typeface="Symbol" pitchFamily="18" charset="2"/>
              </a:rPr>
              <a:t>2</a:t>
            </a:r>
            <a:r>
              <a:rPr lang="en-US" i="1">
                <a:solidFill>
                  <a:srgbClr val="000099"/>
                </a:solidFill>
                <a:cs typeface="Arial" pitchFamily="34" charset="0"/>
                <a:sym typeface="Symbol" pitchFamily="18" charset="2"/>
              </a:rPr>
              <a:t> + M’</a:t>
            </a:r>
            <a:r>
              <a:rPr lang="en-US" i="1" baseline="30000">
                <a:solidFill>
                  <a:srgbClr val="000099"/>
                </a:solidFill>
                <a:cs typeface="Arial" pitchFamily="34" charset="0"/>
                <a:sym typeface="Symbol" pitchFamily="18" charset="2"/>
              </a:rPr>
              <a:t>2</a:t>
            </a:r>
            <a:r>
              <a:rPr lang="en-US" i="1">
                <a:solidFill>
                  <a:srgbClr val="000099"/>
                </a:solidFill>
                <a:cs typeface="Arial" pitchFamily="34" charset="0"/>
                <a:sym typeface="Symbol" pitchFamily="18" charset="2"/>
              </a:rPr>
              <a:t>),</a:t>
            </a:r>
            <a:r>
              <a:rPr lang="en-US" b="1" i="1">
                <a:solidFill>
                  <a:srgbClr val="000099"/>
                </a:solidFill>
                <a:cs typeface="Arial" pitchFamily="34" charset="0"/>
                <a:sym typeface="Symbol" pitchFamily="18" charset="2"/>
              </a:rPr>
              <a:t>p</a:t>
            </a:r>
            <a:r>
              <a:rPr lang="en-US" b="1" i="1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’</a:t>
            </a:r>
            <a:r>
              <a:rPr lang="en-US" i="1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)</a:t>
            </a:r>
            <a:endParaRPr lang="en-US" i="1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4375150" y="1371600"/>
            <a:ext cx="47688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Virtual photon </a:t>
            </a:r>
            <a:r>
              <a:rPr lang="en-US">
                <a:sym typeface="Wingdings" pitchFamily="2" charset="2"/>
              </a:rPr>
              <a:t> off-mass shell</a:t>
            </a:r>
          </a:p>
          <a:p>
            <a:pPr algn="ctr"/>
            <a:r>
              <a:rPr lang="en-US">
                <a:sym typeface="Wingdings" pitchFamily="2" charset="2"/>
              </a:rPr>
              <a:t>q</a:t>
            </a:r>
            <a:r>
              <a:rPr lang="en-US" baseline="-25000">
                <a:latin typeface="Symbol" pitchFamily="18" charset="2"/>
                <a:sym typeface="Wingdings" pitchFamily="2" charset="2"/>
              </a:rPr>
              <a:t>m</a:t>
            </a:r>
            <a:r>
              <a:rPr lang="en-US">
                <a:sym typeface="Wingdings" pitchFamily="2" charset="2"/>
              </a:rPr>
              <a:t>q</a:t>
            </a:r>
            <a:r>
              <a:rPr lang="en-US" baseline="30000">
                <a:latin typeface="Symbol" pitchFamily="18" charset="2"/>
                <a:sym typeface="Wingdings" pitchFamily="2" charset="2"/>
              </a:rPr>
              <a:t>m</a:t>
            </a:r>
            <a:r>
              <a:rPr lang="en-US">
                <a:sym typeface="Wingdings" pitchFamily="2" charset="2"/>
              </a:rPr>
              <a:t> = </a:t>
            </a:r>
            <a:r>
              <a:rPr lang="en-US">
                <a:latin typeface="Symbol" pitchFamily="18" charset="2"/>
                <a:sym typeface="Wingdings" pitchFamily="2" charset="2"/>
              </a:rPr>
              <a:t>n</a:t>
            </a:r>
            <a:r>
              <a:rPr lang="en-US" baseline="30000">
                <a:sym typeface="Wingdings" pitchFamily="2" charset="2"/>
              </a:rPr>
              <a:t>2</a:t>
            </a:r>
            <a:r>
              <a:rPr lang="en-US">
                <a:sym typeface="Wingdings" pitchFamily="2" charset="2"/>
              </a:rPr>
              <a:t> – </a:t>
            </a:r>
            <a:r>
              <a:rPr lang="en-US" b="1">
                <a:sym typeface="Wingdings" pitchFamily="2" charset="2"/>
              </a:rPr>
              <a:t>q</a:t>
            </a:r>
            <a:r>
              <a:rPr lang="en-US" baseline="30000">
                <a:sym typeface="Wingdings" pitchFamily="2" charset="2"/>
              </a:rPr>
              <a:t>2</a:t>
            </a:r>
            <a:r>
              <a:rPr lang="en-US">
                <a:sym typeface="Wingdings" pitchFamily="2" charset="2"/>
              </a:rPr>
              <a:t> = 0</a:t>
            </a:r>
            <a:endParaRPr lang="en-US"/>
          </a:p>
        </p:txBody>
      </p:sp>
      <p:cxnSp>
        <p:nvCxnSpPr>
          <p:cNvPr id="72" name="Straight Connector 71"/>
          <p:cNvCxnSpPr>
            <a:cxnSpLocks noChangeShapeType="1"/>
          </p:cNvCxnSpPr>
          <p:nvPr/>
        </p:nvCxnSpPr>
        <p:spPr bwMode="auto">
          <a:xfrm rot="5400000" flipH="1" flipV="1">
            <a:off x="7429500" y="1866900"/>
            <a:ext cx="228600" cy="1524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74" name="TextBox 73"/>
          <p:cNvSpPr txBox="1"/>
          <p:nvPr/>
        </p:nvSpPr>
        <p:spPr>
          <a:xfrm>
            <a:off x="4876800" y="2590800"/>
            <a:ext cx="4064000" cy="31702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latin typeface="Arial" charset="0"/>
              </a:rPr>
              <a:t>Define 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two invariants</a:t>
            </a:r>
            <a:r>
              <a:rPr lang="en-US" sz="2000" dirty="0">
                <a:latin typeface="Arial" charset="0"/>
              </a:rPr>
              <a:t>:</a:t>
            </a:r>
          </a:p>
          <a:p>
            <a:pPr marL="457200" indent="-457200">
              <a:buFontTx/>
              <a:buAutoNum type="arabicParenR"/>
              <a:defRPr/>
            </a:pPr>
            <a:r>
              <a:rPr lang="en-US" sz="2000" dirty="0">
                <a:latin typeface="Arial" charset="0"/>
              </a:rPr>
              <a:t>Q</a:t>
            </a:r>
            <a:r>
              <a:rPr lang="en-US" sz="2000" baseline="30000" dirty="0">
                <a:latin typeface="Arial" charset="0"/>
              </a:rPr>
              <a:t>2</a:t>
            </a:r>
            <a:r>
              <a:rPr lang="en-US" sz="2000" dirty="0">
                <a:latin typeface="Arial" charset="0"/>
              </a:rPr>
              <a:t> = -</a:t>
            </a:r>
            <a:r>
              <a:rPr lang="en-US" sz="2000" dirty="0" err="1">
                <a:latin typeface="Arial" charset="0"/>
              </a:rPr>
              <a:t>q</a:t>
            </a:r>
            <a:r>
              <a:rPr lang="en-US" sz="2000" baseline="-25000" dirty="0" err="1">
                <a:latin typeface="Symbol" pitchFamily="18" charset="2"/>
              </a:rPr>
              <a:t>m</a:t>
            </a:r>
            <a:r>
              <a:rPr lang="en-US" sz="2000" dirty="0" err="1">
                <a:latin typeface="Arial" charset="0"/>
              </a:rPr>
              <a:t>q</a:t>
            </a:r>
            <a:r>
              <a:rPr lang="en-US" sz="2000" baseline="30000" dirty="0" err="1">
                <a:latin typeface="Symbol" pitchFamily="18" charset="2"/>
              </a:rPr>
              <a:t>m</a:t>
            </a:r>
            <a:r>
              <a:rPr lang="en-US" sz="2000" dirty="0">
                <a:latin typeface="Arial" charset="0"/>
              </a:rPr>
              <a:t> 	= -(k</a:t>
            </a:r>
            <a:r>
              <a:rPr lang="en-US" sz="2000" baseline="-25000" dirty="0">
                <a:latin typeface="Symbol" pitchFamily="18" charset="2"/>
              </a:rPr>
              <a:t>m</a:t>
            </a:r>
            <a:r>
              <a:rPr lang="en-US" sz="2000" dirty="0">
                <a:latin typeface="Arial" charset="0"/>
              </a:rPr>
              <a:t> – k</a:t>
            </a:r>
            <a:r>
              <a:rPr lang="en-US" sz="2000" baseline="-25000" dirty="0">
                <a:latin typeface="Symbol" pitchFamily="18" charset="2"/>
              </a:rPr>
              <a:t>m</a:t>
            </a:r>
            <a:r>
              <a:rPr lang="en-US" sz="2000" dirty="0">
                <a:latin typeface="Arial" charset="0"/>
              </a:rPr>
              <a:t>’)(k</a:t>
            </a:r>
            <a:r>
              <a:rPr lang="en-US" sz="2000" baseline="30000" dirty="0">
                <a:latin typeface="Symbol" pitchFamily="18" charset="2"/>
              </a:rPr>
              <a:t>m</a:t>
            </a:r>
            <a:r>
              <a:rPr lang="en-US" sz="2000" dirty="0">
                <a:latin typeface="Arial" charset="0"/>
              </a:rPr>
              <a:t>-</a:t>
            </a:r>
            <a:r>
              <a:rPr lang="en-US" sz="2000" dirty="0" err="1">
                <a:latin typeface="Arial" charset="0"/>
              </a:rPr>
              <a:t>k’</a:t>
            </a:r>
            <a:r>
              <a:rPr lang="en-US" sz="2000" baseline="30000" dirty="0" err="1">
                <a:latin typeface="Symbol" pitchFamily="18" charset="2"/>
              </a:rPr>
              <a:t>m</a:t>
            </a:r>
            <a:r>
              <a:rPr lang="en-US" sz="2000" dirty="0">
                <a:latin typeface="Arial" charset="0"/>
              </a:rPr>
              <a:t>)</a:t>
            </a:r>
          </a:p>
          <a:p>
            <a:pPr marL="457200" indent="-457200">
              <a:defRPr/>
            </a:pPr>
            <a:r>
              <a:rPr lang="en-US" sz="2000" dirty="0">
                <a:latin typeface="Arial" charset="0"/>
              </a:rPr>
              <a:t>               	= -2m</a:t>
            </a:r>
            <a:r>
              <a:rPr lang="en-US" sz="2000" baseline="-25000" dirty="0">
                <a:latin typeface="Arial" charset="0"/>
              </a:rPr>
              <a:t>e</a:t>
            </a:r>
            <a:r>
              <a:rPr lang="en-US" sz="2000" baseline="30000" dirty="0">
                <a:latin typeface="Arial" charset="0"/>
              </a:rPr>
              <a:t>2</a:t>
            </a:r>
            <a:r>
              <a:rPr lang="en-US" sz="2000" dirty="0">
                <a:latin typeface="Arial" charset="0"/>
              </a:rPr>
              <a:t> + 2k</a:t>
            </a:r>
            <a:r>
              <a:rPr lang="en-US" sz="2000" baseline="-25000" dirty="0">
                <a:latin typeface="Symbol" pitchFamily="18" charset="2"/>
              </a:rPr>
              <a:t>m</a:t>
            </a:r>
            <a:r>
              <a:rPr lang="en-US" sz="2000" dirty="0">
                <a:latin typeface="Arial" charset="0"/>
              </a:rPr>
              <a:t>k’</a:t>
            </a:r>
            <a:r>
              <a:rPr lang="en-US" sz="2000" baseline="30000" dirty="0">
                <a:latin typeface="Symbol" pitchFamily="18" charset="2"/>
              </a:rPr>
              <a:t>m</a:t>
            </a:r>
          </a:p>
          <a:p>
            <a:pPr marL="457200" indent="-457200">
              <a:defRPr/>
            </a:pPr>
            <a:r>
              <a:rPr lang="en-US" sz="2000" dirty="0">
                <a:latin typeface="Arial" charset="0"/>
              </a:rPr>
              <a:t>	(me ~ 0)	= 2k</a:t>
            </a:r>
            <a:r>
              <a:rPr lang="en-US" sz="2000" baseline="-25000" dirty="0">
                <a:latin typeface="Symbol" pitchFamily="18" charset="2"/>
              </a:rPr>
              <a:t>m</a:t>
            </a:r>
            <a:r>
              <a:rPr lang="en-US" sz="2000" dirty="0">
                <a:latin typeface="Arial" charset="0"/>
              </a:rPr>
              <a:t>k’</a:t>
            </a:r>
            <a:r>
              <a:rPr lang="en-US" sz="2000" baseline="30000" dirty="0">
                <a:latin typeface="Symbol" pitchFamily="18" charset="2"/>
              </a:rPr>
              <a:t>m</a:t>
            </a:r>
          </a:p>
          <a:p>
            <a:pPr marL="457200" indent="-457200">
              <a:defRPr/>
            </a:pPr>
            <a:r>
              <a:rPr lang="en-US" sz="2000" dirty="0">
                <a:latin typeface="Arial" charset="0"/>
              </a:rPr>
              <a:t>       (LAB)	= 2(EE’ – </a:t>
            </a:r>
            <a:r>
              <a:rPr lang="en-US" sz="2000" b="1" dirty="0" err="1">
                <a:latin typeface="Arial" charset="0"/>
              </a:rPr>
              <a:t>k.k</a:t>
            </a:r>
            <a:r>
              <a:rPr lang="en-US" sz="2000" b="1" dirty="0">
                <a:latin typeface="Arial" charset="0"/>
              </a:rPr>
              <a:t>’</a:t>
            </a:r>
            <a:r>
              <a:rPr lang="en-US" sz="2000" dirty="0">
                <a:latin typeface="Arial" charset="0"/>
              </a:rPr>
              <a:t>)</a:t>
            </a:r>
          </a:p>
          <a:p>
            <a:pPr marL="457200" indent="-457200">
              <a:defRPr/>
            </a:pPr>
            <a:r>
              <a:rPr lang="en-US" sz="2000" dirty="0">
                <a:latin typeface="Arial" charset="0"/>
              </a:rPr>
              <a:t>			= 2EE’(1-cos(</a:t>
            </a:r>
            <a:r>
              <a:rPr lang="en-US" sz="2000" dirty="0">
                <a:latin typeface="Symbol" pitchFamily="18" charset="2"/>
              </a:rPr>
              <a:t>Q</a:t>
            </a:r>
            <a:r>
              <a:rPr lang="en-US" sz="2000" dirty="0">
                <a:latin typeface="Arial" charset="0"/>
              </a:rPr>
              <a:t>))</a:t>
            </a:r>
          </a:p>
          <a:p>
            <a:pPr marL="457200" indent="-457200">
              <a:defRPr/>
            </a:pPr>
            <a:r>
              <a:rPr lang="en-US" sz="2000" dirty="0">
                <a:latin typeface="Arial" charset="0"/>
              </a:rPr>
              <a:t>			= 4EE’sin</a:t>
            </a:r>
            <a:r>
              <a:rPr lang="en-US" sz="2000" baseline="30000" dirty="0">
                <a:latin typeface="Arial" charset="0"/>
              </a:rPr>
              <a:t>2</a:t>
            </a:r>
            <a:r>
              <a:rPr lang="en-US" sz="2000" dirty="0">
                <a:latin typeface="Arial" charset="0"/>
              </a:rPr>
              <a:t>(</a:t>
            </a:r>
            <a:r>
              <a:rPr lang="en-US" sz="2000" dirty="0">
                <a:latin typeface="Symbol" pitchFamily="18" charset="2"/>
              </a:rPr>
              <a:t>Q</a:t>
            </a:r>
            <a:r>
              <a:rPr lang="en-US" sz="2000" dirty="0">
                <a:latin typeface="Arial" charset="0"/>
              </a:rPr>
              <a:t>/2)</a:t>
            </a:r>
          </a:p>
          <a:p>
            <a:pPr marL="457200" indent="-457200">
              <a:defRPr/>
            </a:pPr>
            <a:r>
              <a:rPr lang="en-US" sz="2000" dirty="0">
                <a:latin typeface="Arial" charset="0"/>
              </a:rPr>
              <a:t> only assumption: neglecting m</a:t>
            </a:r>
            <a:r>
              <a:rPr lang="en-US" sz="2000" baseline="-25000" dirty="0">
                <a:latin typeface="Arial" charset="0"/>
              </a:rPr>
              <a:t>e</a:t>
            </a:r>
            <a:r>
              <a:rPr lang="en-US" sz="2000" baseline="30000" dirty="0">
                <a:latin typeface="Arial" charset="0"/>
              </a:rPr>
              <a:t>2</a:t>
            </a:r>
            <a:r>
              <a:rPr lang="en-US" sz="2000" dirty="0">
                <a:latin typeface="Arial" charset="0"/>
              </a:rPr>
              <a:t>!!</a:t>
            </a:r>
          </a:p>
          <a:p>
            <a:pPr marL="457200" indent="-457200">
              <a:defRPr/>
            </a:pPr>
            <a:endParaRPr lang="en-US" sz="2000" dirty="0">
              <a:latin typeface="Arial" charset="0"/>
            </a:endParaRPr>
          </a:p>
          <a:p>
            <a:pPr marL="457200" indent="-457200">
              <a:defRPr/>
            </a:pPr>
            <a:r>
              <a:rPr lang="en-US" sz="2000" dirty="0">
                <a:latin typeface="Arial" charset="0"/>
              </a:rPr>
              <a:t>2) 2M</a:t>
            </a:r>
            <a:r>
              <a:rPr lang="en-US" sz="2000" dirty="0">
                <a:latin typeface="Symbol" pitchFamily="18" charset="2"/>
              </a:rPr>
              <a:t>n</a:t>
            </a:r>
            <a:r>
              <a:rPr lang="en-US" sz="2000" dirty="0">
                <a:latin typeface="Arial" charset="0"/>
              </a:rPr>
              <a:t> = 2p</a:t>
            </a:r>
            <a:r>
              <a:rPr lang="en-US" sz="2000" baseline="-25000" dirty="0">
                <a:latin typeface="Symbol" pitchFamily="18" charset="2"/>
              </a:rPr>
              <a:t>m</a:t>
            </a:r>
            <a:r>
              <a:rPr lang="en-US" sz="2000" dirty="0">
                <a:latin typeface="Arial" charset="0"/>
              </a:rPr>
              <a:t>q</a:t>
            </a:r>
            <a:r>
              <a:rPr lang="en-US" sz="2000" baseline="30000" dirty="0">
                <a:latin typeface="Symbol" pitchFamily="18" charset="2"/>
              </a:rPr>
              <a:t>m</a:t>
            </a:r>
            <a:r>
              <a:rPr lang="en-US" sz="2000" dirty="0">
                <a:latin typeface="Arial" charset="0"/>
              </a:rPr>
              <a:t> = Q</a:t>
            </a:r>
            <a:r>
              <a:rPr lang="en-US" sz="2000" baseline="30000" dirty="0">
                <a:latin typeface="Arial" charset="0"/>
              </a:rPr>
              <a:t>2</a:t>
            </a:r>
            <a:r>
              <a:rPr lang="en-US" sz="2000" dirty="0">
                <a:latin typeface="Arial" charset="0"/>
              </a:rPr>
              <a:t> + W</a:t>
            </a:r>
            <a:r>
              <a:rPr lang="en-US" sz="2000" baseline="30000" dirty="0">
                <a:latin typeface="Arial" charset="0"/>
              </a:rPr>
              <a:t>2</a:t>
            </a:r>
            <a:r>
              <a:rPr lang="en-US" sz="2000" dirty="0">
                <a:latin typeface="Arial" charset="0"/>
              </a:rPr>
              <a:t> – M</a:t>
            </a:r>
            <a:r>
              <a:rPr lang="en-US" sz="2000" baseline="30000" dirty="0">
                <a:latin typeface="Arial" charset="0"/>
              </a:rPr>
              <a:t>2</a:t>
            </a: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1295400" y="6096000"/>
            <a:ext cx="3389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(</a:t>
            </a:r>
            <a:r>
              <a:rPr lang="en-US">
                <a:sym typeface="Wingdings" pitchFamily="2" charset="2"/>
              </a:rPr>
              <a:t> </a:t>
            </a:r>
            <a:r>
              <a:rPr lang="en-US"/>
              <a:t>p’</a:t>
            </a:r>
            <a:r>
              <a:rPr lang="en-US" baseline="30000"/>
              <a:t>2</a:t>
            </a:r>
            <a:r>
              <a:rPr lang="en-US"/>
              <a:t> = M’</a:t>
            </a:r>
            <a:r>
              <a:rPr lang="en-US" baseline="30000"/>
              <a:t>2</a:t>
            </a:r>
            <a:r>
              <a:rPr lang="en-US"/>
              <a:t> = W</a:t>
            </a:r>
            <a:r>
              <a:rPr lang="en-US" baseline="30000"/>
              <a:t>2</a:t>
            </a:r>
            <a:r>
              <a:rPr lang="en-US"/>
              <a:t>) !!</a:t>
            </a: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5105400" y="5997575"/>
            <a:ext cx="3886200" cy="7080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i="1"/>
              <a:t>Elastic scattering </a:t>
            </a:r>
          </a:p>
          <a:p>
            <a:r>
              <a:rPr lang="en-US" sz="2000" i="1">
                <a:sym typeface="Wingdings" pitchFamily="2" charset="2"/>
              </a:rPr>
              <a:t> W</a:t>
            </a:r>
            <a:r>
              <a:rPr lang="en-US" sz="2000" i="1" baseline="30000">
                <a:sym typeface="Wingdings" pitchFamily="2" charset="2"/>
              </a:rPr>
              <a:t>2</a:t>
            </a:r>
            <a:r>
              <a:rPr lang="en-US" sz="2000" i="1">
                <a:sym typeface="Wingdings" pitchFamily="2" charset="2"/>
              </a:rPr>
              <a:t> = M</a:t>
            </a:r>
            <a:r>
              <a:rPr lang="en-US" sz="2000" i="1" baseline="30000">
                <a:sym typeface="Wingdings" pitchFamily="2" charset="2"/>
              </a:rPr>
              <a:t>2</a:t>
            </a:r>
            <a:r>
              <a:rPr lang="en-US" sz="2000" i="1">
                <a:sym typeface="Wingdings" pitchFamily="2" charset="2"/>
              </a:rPr>
              <a:t>  Q</a:t>
            </a:r>
            <a:r>
              <a:rPr lang="en-US" sz="2000" i="1" baseline="30000">
                <a:sym typeface="Wingdings" pitchFamily="2" charset="2"/>
              </a:rPr>
              <a:t>2</a:t>
            </a:r>
            <a:r>
              <a:rPr lang="en-US" sz="2000" i="1">
                <a:sym typeface="Wingdings" pitchFamily="2" charset="2"/>
              </a:rPr>
              <a:t> = 2M(E-E’)</a:t>
            </a:r>
            <a:endParaRPr lang="en-US" sz="2000" i="1"/>
          </a:p>
        </p:txBody>
      </p:sp>
      <p:sp>
        <p:nvSpPr>
          <p:cNvPr id="22553" name="Rectangle 1092"/>
          <p:cNvSpPr>
            <a:spLocks noChangeArrowheads="1"/>
          </p:cNvSpPr>
          <p:nvPr/>
        </p:nvSpPr>
        <p:spPr bwMode="auto">
          <a:xfrm>
            <a:off x="6019800" y="381000"/>
            <a:ext cx="2743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n-US" sz="4000">
                <a:solidFill>
                  <a:srgbClr val="FF0000"/>
                </a:solidFill>
              </a:rPr>
              <a:t>Kinematics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4" grpId="0"/>
      <p:bldP spid="75" grpId="0"/>
      <p:bldP spid="7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Line 3"/>
          <p:cNvSpPr>
            <a:spLocks noChangeShapeType="1"/>
          </p:cNvSpPr>
          <p:nvPr/>
        </p:nvSpPr>
        <p:spPr bwMode="auto">
          <a:xfrm flipV="1">
            <a:off x="2254250" y="990600"/>
            <a:ext cx="0" cy="18430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1" name="Line 4"/>
          <p:cNvSpPr>
            <a:spLocks noChangeShapeType="1"/>
          </p:cNvSpPr>
          <p:nvPr/>
        </p:nvSpPr>
        <p:spPr bwMode="auto">
          <a:xfrm>
            <a:off x="2254250" y="2833688"/>
            <a:ext cx="53736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026" name="Object 7"/>
          <p:cNvGraphicFramePr>
            <a:graphicFrameLocks noChangeAspect="1"/>
          </p:cNvGraphicFramePr>
          <p:nvPr/>
        </p:nvGraphicFramePr>
        <p:xfrm>
          <a:off x="946150" y="1066800"/>
          <a:ext cx="1077913" cy="973138"/>
        </p:xfrm>
        <a:graphic>
          <a:graphicData uri="http://schemas.openxmlformats.org/presentationml/2006/ole">
            <p:oleObj spid="_x0000_s1026" name="Equation" r:id="rId3" imgW="419040" imgH="419040" progId="Equation.3">
              <p:embed/>
            </p:oleObj>
          </a:graphicData>
        </a:graphic>
      </p:graphicFrame>
      <p:sp>
        <p:nvSpPr>
          <p:cNvPr id="1032" name="Text Box 9"/>
          <p:cNvSpPr txBox="1">
            <a:spLocks noChangeArrowheads="1"/>
          </p:cNvSpPr>
          <p:nvPr/>
        </p:nvSpPr>
        <p:spPr bwMode="auto">
          <a:xfrm>
            <a:off x="5464175" y="1119188"/>
            <a:ext cx="1165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Elastic</a:t>
            </a:r>
          </a:p>
        </p:txBody>
      </p:sp>
      <p:sp>
        <p:nvSpPr>
          <p:cNvPr id="1033" name="Line 18"/>
          <p:cNvSpPr>
            <a:spLocks noChangeShapeType="1"/>
          </p:cNvSpPr>
          <p:nvPr/>
        </p:nvSpPr>
        <p:spPr bwMode="auto">
          <a:xfrm>
            <a:off x="2773363" y="2767013"/>
            <a:ext cx="0" cy="9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4" name="Line 19"/>
          <p:cNvSpPr>
            <a:spLocks noChangeShapeType="1"/>
          </p:cNvSpPr>
          <p:nvPr/>
        </p:nvSpPr>
        <p:spPr bwMode="auto">
          <a:xfrm>
            <a:off x="4132263" y="2767013"/>
            <a:ext cx="0" cy="131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5" name="Line 20"/>
          <p:cNvSpPr>
            <a:spLocks noChangeShapeType="1"/>
          </p:cNvSpPr>
          <p:nvPr/>
        </p:nvSpPr>
        <p:spPr bwMode="auto">
          <a:xfrm>
            <a:off x="5362575" y="2767013"/>
            <a:ext cx="0" cy="131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6" name="Text Box 43"/>
          <p:cNvSpPr txBox="1">
            <a:spLocks noChangeArrowheads="1"/>
          </p:cNvSpPr>
          <p:nvPr/>
        </p:nvSpPr>
        <p:spPr bwMode="auto">
          <a:xfrm>
            <a:off x="2438400" y="1246188"/>
            <a:ext cx="2286000" cy="1077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</a:rPr>
              <a:t>Quark (fictitious)</a:t>
            </a:r>
          </a:p>
        </p:txBody>
      </p:sp>
      <p:sp>
        <p:nvSpPr>
          <p:cNvPr id="1037" name="Line 24"/>
          <p:cNvSpPr>
            <a:spLocks noChangeShapeType="1"/>
          </p:cNvSpPr>
          <p:nvPr/>
        </p:nvSpPr>
        <p:spPr bwMode="auto">
          <a:xfrm flipV="1">
            <a:off x="2254250" y="3810000"/>
            <a:ext cx="0" cy="2009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8" name="Line 25"/>
          <p:cNvSpPr>
            <a:spLocks noChangeShapeType="1"/>
          </p:cNvSpPr>
          <p:nvPr/>
        </p:nvSpPr>
        <p:spPr bwMode="auto">
          <a:xfrm>
            <a:off x="2254250" y="5819775"/>
            <a:ext cx="53736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9" name="Text Box 28"/>
          <p:cNvSpPr txBox="1">
            <a:spLocks noChangeArrowheads="1"/>
          </p:cNvSpPr>
          <p:nvPr/>
        </p:nvSpPr>
        <p:spPr bwMode="auto">
          <a:xfrm>
            <a:off x="7239000" y="5867400"/>
            <a:ext cx="304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Symbol" pitchFamily="18" charset="2"/>
                <a:sym typeface="Symbol" pitchFamily="18" charset="2"/>
              </a:rPr>
              <a:t>n</a:t>
            </a:r>
            <a:endParaRPr lang="en-US" sz="2800">
              <a:latin typeface="Symbol" pitchFamily="18" charset="2"/>
            </a:endParaRPr>
          </a:p>
        </p:txBody>
      </p:sp>
      <p:sp>
        <p:nvSpPr>
          <p:cNvPr id="1040" name="Text Box 29"/>
          <p:cNvSpPr txBox="1">
            <a:spLocks noChangeArrowheads="1"/>
          </p:cNvSpPr>
          <p:nvPr/>
        </p:nvSpPr>
        <p:spPr bwMode="auto">
          <a:xfrm>
            <a:off x="3505200" y="4159250"/>
            <a:ext cx="1165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Elastic</a:t>
            </a:r>
          </a:p>
        </p:txBody>
      </p:sp>
      <p:sp>
        <p:nvSpPr>
          <p:cNvPr id="1041" name="Text Box 31"/>
          <p:cNvSpPr txBox="1">
            <a:spLocks noChangeArrowheads="1"/>
          </p:cNvSpPr>
          <p:nvPr/>
        </p:nvSpPr>
        <p:spPr bwMode="auto">
          <a:xfrm>
            <a:off x="5091113" y="4438650"/>
            <a:ext cx="7762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ym typeface="Symbol" pitchFamily="18" charset="2"/>
              </a:rPr>
              <a:t></a:t>
            </a:r>
            <a:endParaRPr lang="en-US" sz="2800"/>
          </a:p>
        </p:txBody>
      </p:sp>
      <p:sp>
        <p:nvSpPr>
          <p:cNvPr id="1042" name="Text Box 32"/>
          <p:cNvSpPr txBox="1">
            <a:spLocks noChangeArrowheads="1"/>
          </p:cNvSpPr>
          <p:nvPr/>
        </p:nvSpPr>
        <p:spPr bwMode="auto">
          <a:xfrm>
            <a:off x="5867400" y="4789488"/>
            <a:ext cx="685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</a:t>
            </a:r>
            <a:r>
              <a:rPr lang="en-US" baseline="30000"/>
              <a:t>*</a:t>
            </a:r>
            <a:endParaRPr lang="en-US"/>
          </a:p>
        </p:txBody>
      </p:sp>
      <p:sp>
        <p:nvSpPr>
          <p:cNvPr id="1043" name="Text Box 33"/>
          <p:cNvSpPr txBox="1">
            <a:spLocks noChangeArrowheads="1"/>
          </p:cNvSpPr>
          <p:nvPr/>
        </p:nvSpPr>
        <p:spPr bwMode="auto">
          <a:xfrm>
            <a:off x="6781800" y="4368800"/>
            <a:ext cx="14239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Deep Inelastic</a:t>
            </a:r>
          </a:p>
        </p:txBody>
      </p:sp>
      <p:graphicFrame>
        <p:nvGraphicFramePr>
          <p:cNvPr id="1027" name="Object 35"/>
          <p:cNvGraphicFramePr>
            <a:graphicFrameLocks noChangeAspect="1"/>
          </p:cNvGraphicFramePr>
          <p:nvPr/>
        </p:nvGraphicFramePr>
        <p:xfrm>
          <a:off x="3810000" y="5907088"/>
          <a:ext cx="846138" cy="588962"/>
        </p:xfrm>
        <a:graphic>
          <a:graphicData uri="http://schemas.openxmlformats.org/presentationml/2006/ole">
            <p:oleObj spid="_x0000_s1027" name="Equation" r:id="rId4" imgW="266400" imgH="419040" progId="Equation.3">
              <p:embed/>
            </p:oleObj>
          </a:graphicData>
        </a:graphic>
      </p:graphicFrame>
      <p:graphicFrame>
        <p:nvGraphicFramePr>
          <p:cNvPr id="1028" name="Object 36"/>
          <p:cNvGraphicFramePr>
            <a:graphicFrameLocks noChangeAspect="1"/>
          </p:cNvGraphicFramePr>
          <p:nvPr/>
        </p:nvGraphicFramePr>
        <p:xfrm>
          <a:off x="4876800" y="5907088"/>
          <a:ext cx="1962150" cy="646112"/>
        </p:xfrm>
        <a:graphic>
          <a:graphicData uri="http://schemas.openxmlformats.org/presentationml/2006/ole">
            <p:oleObj spid="_x0000_s1028" name="Equation" r:id="rId5" imgW="952200" imgH="419040" progId="Equation.3">
              <p:embed/>
            </p:oleObj>
          </a:graphicData>
        </a:graphic>
      </p:graphicFrame>
      <p:sp>
        <p:nvSpPr>
          <p:cNvPr id="1044" name="Line 38"/>
          <p:cNvSpPr>
            <a:spLocks noChangeShapeType="1"/>
          </p:cNvSpPr>
          <p:nvPr/>
        </p:nvSpPr>
        <p:spPr bwMode="auto">
          <a:xfrm>
            <a:off x="2773363" y="5748338"/>
            <a:ext cx="0" cy="106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5" name="Line 39"/>
          <p:cNvSpPr>
            <a:spLocks noChangeShapeType="1"/>
          </p:cNvSpPr>
          <p:nvPr/>
        </p:nvSpPr>
        <p:spPr bwMode="auto">
          <a:xfrm>
            <a:off x="4132263" y="5748338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6" name="Line 40"/>
          <p:cNvSpPr>
            <a:spLocks noChangeShapeType="1"/>
          </p:cNvSpPr>
          <p:nvPr/>
        </p:nvSpPr>
        <p:spPr bwMode="auto">
          <a:xfrm>
            <a:off x="5362575" y="5748338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7" name="Freeform 42"/>
          <p:cNvSpPr>
            <a:spLocks/>
          </p:cNvSpPr>
          <p:nvPr/>
        </p:nvSpPr>
        <p:spPr bwMode="auto">
          <a:xfrm>
            <a:off x="4038600" y="4529138"/>
            <a:ext cx="3892550" cy="1308100"/>
          </a:xfrm>
          <a:custGeom>
            <a:avLst/>
            <a:gdLst>
              <a:gd name="T0" fmla="*/ 0 w 2452"/>
              <a:gd name="T1" fmla="*/ 2147483647 h 824"/>
              <a:gd name="T2" fmla="*/ 2147483647 w 2452"/>
              <a:gd name="T3" fmla="*/ 2147483647 h 824"/>
              <a:gd name="T4" fmla="*/ 2147483647 w 2452"/>
              <a:gd name="T5" fmla="*/ 0 h 824"/>
              <a:gd name="T6" fmla="*/ 2147483647 w 2452"/>
              <a:gd name="T7" fmla="*/ 2147483647 h 824"/>
              <a:gd name="T8" fmla="*/ 2147483647 w 2452"/>
              <a:gd name="T9" fmla="*/ 2147483647 h 824"/>
              <a:gd name="T10" fmla="*/ 2147483647 w 2452"/>
              <a:gd name="T11" fmla="*/ 2147483647 h 824"/>
              <a:gd name="T12" fmla="*/ 2147483647 w 2452"/>
              <a:gd name="T13" fmla="*/ 2147483647 h 824"/>
              <a:gd name="T14" fmla="*/ 2147483647 w 2452"/>
              <a:gd name="T15" fmla="*/ 2147483647 h 824"/>
              <a:gd name="T16" fmla="*/ 2147483647 w 2452"/>
              <a:gd name="T17" fmla="*/ 2147483647 h 824"/>
              <a:gd name="T18" fmla="*/ 2147483647 w 2452"/>
              <a:gd name="T19" fmla="*/ 2147483647 h 824"/>
              <a:gd name="T20" fmla="*/ 2147483647 w 2452"/>
              <a:gd name="T21" fmla="*/ 2147483647 h 824"/>
              <a:gd name="T22" fmla="*/ 2147483647 w 2452"/>
              <a:gd name="T23" fmla="*/ 2147483647 h 824"/>
              <a:gd name="T24" fmla="*/ 2147483647 w 2452"/>
              <a:gd name="T25" fmla="*/ 2147483647 h 824"/>
              <a:gd name="T26" fmla="*/ 2147483647 w 2452"/>
              <a:gd name="T27" fmla="*/ 2147483647 h 824"/>
              <a:gd name="T28" fmla="*/ 2147483647 w 2452"/>
              <a:gd name="T29" fmla="*/ 2147483647 h 824"/>
              <a:gd name="T30" fmla="*/ 2147483647 w 2452"/>
              <a:gd name="T31" fmla="*/ 2147483647 h 824"/>
              <a:gd name="T32" fmla="*/ 2147483647 w 2452"/>
              <a:gd name="T33" fmla="*/ 2147483647 h 824"/>
              <a:gd name="T34" fmla="*/ 2147483647 w 2452"/>
              <a:gd name="T35" fmla="*/ 2147483647 h 824"/>
              <a:gd name="T36" fmla="*/ 2147483647 w 2452"/>
              <a:gd name="T37" fmla="*/ 2147483647 h 824"/>
              <a:gd name="T38" fmla="*/ 2147483647 w 2452"/>
              <a:gd name="T39" fmla="*/ 2147483647 h 824"/>
              <a:gd name="T40" fmla="*/ 2147483647 w 2452"/>
              <a:gd name="T41" fmla="*/ 2147483647 h 824"/>
              <a:gd name="T42" fmla="*/ 2147483647 w 2452"/>
              <a:gd name="T43" fmla="*/ 2147483647 h 824"/>
              <a:gd name="T44" fmla="*/ 2147483647 w 2452"/>
              <a:gd name="T45" fmla="*/ 2147483647 h 824"/>
              <a:gd name="T46" fmla="*/ 2147483647 w 2452"/>
              <a:gd name="T47" fmla="*/ 2147483647 h 824"/>
              <a:gd name="T48" fmla="*/ 2147483647 w 2452"/>
              <a:gd name="T49" fmla="*/ 2147483647 h 824"/>
              <a:gd name="T50" fmla="*/ 2147483647 w 2452"/>
              <a:gd name="T51" fmla="*/ 2147483647 h 824"/>
              <a:gd name="T52" fmla="*/ 2147483647 w 2452"/>
              <a:gd name="T53" fmla="*/ 2147483647 h 824"/>
              <a:gd name="T54" fmla="*/ 2147483647 w 2452"/>
              <a:gd name="T55" fmla="*/ 2147483647 h 824"/>
              <a:gd name="T56" fmla="*/ 2147483647 w 2452"/>
              <a:gd name="T57" fmla="*/ 2147483647 h 824"/>
              <a:gd name="T58" fmla="*/ 2147483647 w 2452"/>
              <a:gd name="T59" fmla="*/ 2147483647 h 82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452"/>
              <a:gd name="T91" fmla="*/ 0 h 824"/>
              <a:gd name="T92" fmla="*/ 2452 w 2452"/>
              <a:gd name="T93" fmla="*/ 824 h 82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452" h="824">
                <a:moveTo>
                  <a:pt x="0" y="824"/>
                </a:moveTo>
                <a:lnTo>
                  <a:pt x="19" y="323"/>
                </a:lnTo>
                <a:lnTo>
                  <a:pt x="54" y="0"/>
                </a:lnTo>
                <a:lnTo>
                  <a:pt x="77" y="345"/>
                </a:lnTo>
                <a:lnTo>
                  <a:pt x="101" y="679"/>
                </a:lnTo>
                <a:lnTo>
                  <a:pt x="242" y="755"/>
                </a:lnTo>
                <a:lnTo>
                  <a:pt x="407" y="765"/>
                </a:lnTo>
                <a:lnTo>
                  <a:pt x="618" y="722"/>
                </a:lnTo>
                <a:lnTo>
                  <a:pt x="665" y="603"/>
                </a:lnTo>
                <a:lnTo>
                  <a:pt x="689" y="497"/>
                </a:lnTo>
                <a:lnTo>
                  <a:pt x="736" y="344"/>
                </a:lnTo>
                <a:lnTo>
                  <a:pt x="783" y="274"/>
                </a:lnTo>
                <a:lnTo>
                  <a:pt x="853" y="286"/>
                </a:lnTo>
                <a:lnTo>
                  <a:pt x="912" y="333"/>
                </a:lnTo>
                <a:lnTo>
                  <a:pt x="959" y="420"/>
                </a:lnTo>
                <a:lnTo>
                  <a:pt x="1006" y="496"/>
                </a:lnTo>
                <a:lnTo>
                  <a:pt x="1065" y="615"/>
                </a:lnTo>
                <a:lnTo>
                  <a:pt x="1135" y="539"/>
                </a:lnTo>
                <a:lnTo>
                  <a:pt x="1171" y="485"/>
                </a:lnTo>
                <a:lnTo>
                  <a:pt x="1218" y="485"/>
                </a:lnTo>
                <a:lnTo>
                  <a:pt x="1300" y="561"/>
                </a:lnTo>
                <a:lnTo>
                  <a:pt x="1370" y="496"/>
                </a:lnTo>
                <a:lnTo>
                  <a:pt x="1464" y="452"/>
                </a:lnTo>
                <a:lnTo>
                  <a:pt x="1570" y="496"/>
                </a:lnTo>
                <a:lnTo>
                  <a:pt x="1653" y="561"/>
                </a:lnTo>
                <a:lnTo>
                  <a:pt x="1864" y="518"/>
                </a:lnTo>
                <a:lnTo>
                  <a:pt x="2005" y="462"/>
                </a:lnTo>
                <a:lnTo>
                  <a:pt x="2123" y="388"/>
                </a:lnTo>
                <a:lnTo>
                  <a:pt x="2287" y="356"/>
                </a:lnTo>
                <a:lnTo>
                  <a:pt x="2452" y="356"/>
                </a:lnTo>
              </a:path>
            </a:pathLst>
          </a:custGeom>
          <a:noFill/>
          <a:ln w="3810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8" name="Text Box 44"/>
          <p:cNvSpPr txBox="1">
            <a:spLocks noChangeArrowheads="1"/>
          </p:cNvSpPr>
          <p:nvPr/>
        </p:nvSpPr>
        <p:spPr bwMode="auto">
          <a:xfrm>
            <a:off x="5181600" y="3810000"/>
            <a:ext cx="1524000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</a:rPr>
              <a:t>Proton</a:t>
            </a:r>
          </a:p>
        </p:txBody>
      </p:sp>
      <p:sp>
        <p:nvSpPr>
          <p:cNvPr id="1049" name="Line 47"/>
          <p:cNvSpPr>
            <a:spLocks noChangeShapeType="1"/>
          </p:cNvSpPr>
          <p:nvPr/>
        </p:nvSpPr>
        <p:spPr bwMode="auto">
          <a:xfrm>
            <a:off x="0" y="3657600"/>
            <a:ext cx="91440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029" name="Object 50"/>
          <p:cNvGraphicFramePr>
            <a:graphicFrameLocks noChangeAspect="1"/>
          </p:cNvGraphicFramePr>
          <p:nvPr/>
        </p:nvGraphicFramePr>
        <p:xfrm>
          <a:off x="1022350" y="3962400"/>
          <a:ext cx="1077913" cy="973138"/>
        </p:xfrm>
        <a:graphic>
          <a:graphicData uri="http://schemas.openxmlformats.org/presentationml/2006/ole">
            <p:oleObj spid="_x0000_s1029" name="Equation" r:id="rId6" imgW="419040" imgH="419040" progId="Equation.3">
              <p:embed/>
            </p:oleObj>
          </a:graphicData>
        </a:graphic>
      </p:graphicFrame>
      <p:sp>
        <p:nvSpPr>
          <p:cNvPr id="1050" name="Line 20"/>
          <p:cNvSpPr>
            <a:spLocks noChangeShapeType="1"/>
          </p:cNvSpPr>
          <p:nvPr/>
        </p:nvSpPr>
        <p:spPr bwMode="auto">
          <a:xfrm>
            <a:off x="7391400" y="2763838"/>
            <a:ext cx="0" cy="131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39" name="Straight Connector 38"/>
          <p:cNvCxnSpPr/>
          <p:nvPr/>
        </p:nvCxnSpPr>
        <p:spPr bwMode="auto">
          <a:xfrm rot="5400000">
            <a:off x="6667501" y="2093912"/>
            <a:ext cx="1447800" cy="317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52" name="Text Box 48"/>
          <p:cNvSpPr txBox="1">
            <a:spLocks noChangeArrowheads="1"/>
          </p:cNvSpPr>
          <p:nvPr/>
        </p:nvSpPr>
        <p:spPr bwMode="auto">
          <a:xfrm>
            <a:off x="1219200" y="304800"/>
            <a:ext cx="6705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</a:rPr>
              <a:t>Electron Scattering at Fixed Q</a:t>
            </a:r>
            <a:r>
              <a:rPr lang="en-US" sz="3200" b="1" baseline="30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53" name="Text Box 28"/>
          <p:cNvSpPr txBox="1">
            <a:spLocks noChangeArrowheads="1"/>
          </p:cNvSpPr>
          <p:nvPr/>
        </p:nvSpPr>
        <p:spPr bwMode="auto">
          <a:xfrm>
            <a:off x="7239000" y="2819400"/>
            <a:ext cx="304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Symbol" pitchFamily="18" charset="2"/>
                <a:sym typeface="Symbol" pitchFamily="18" charset="2"/>
              </a:rPr>
              <a:t>n</a:t>
            </a:r>
            <a:endParaRPr lang="en-US" sz="2800"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Line 3"/>
          <p:cNvSpPr>
            <a:spLocks noChangeShapeType="1"/>
          </p:cNvSpPr>
          <p:nvPr/>
        </p:nvSpPr>
        <p:spPr bwMode="auto">
          <a:xfrm flipV="1">
            <a:off x="2254250" y="990600"/>
            <a:ext cx="0" cy="18430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58" name="Line 4"/>
          <p:cNvSpPr>
            <a:spLocks noChangeShapeType="1"/>
          </p:cNvSpPr>
          <p:nvPr/>
        </p:nvSpPr>
        <p:spPr bwMode="auto">
          <a:xfrm>
            <a:off x="2254250" y="2833688"/>
            <a:ext cx="53736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2708275" y="1446213"/>
            <a:ext cx="5184775" cy="1524000"/>
          </a:xfrm>
          <a:custGeom>
            <a:avLst/>
            <a:gdLst>
              <a:gd name="T0" fmla="*/ 0 w 3266"/>
              <a:gd name="T1" fmla="*/ 2147483647 h 960"/>
              <a:gd name="T2" fmla="*/ 2147483647 w 3266"/>
              <a:gd name="T3" fmla="*/ 2147483647 h 960"/>
              <a:gd name="T4" fmla="*/ 2147483647 w 3266"/>
              <a:gd name="T5" fmla="*/ 2147483647 h 960"/>
              <a:gd name="T6" fmla="*/ 2147483647 w 3266"/>
              <a:gd name="T7" fmla="*/ 2147483647 h 960"/>
              <a:gd name="T8" fmla="*/ 2147483647 w 3266"/>
              <a:gd name="T9" fmla="*/ 2147483647 h 960"/>
              <a:gd name="T10" fmla="*/ 2147483647 w 3266"/>
              <a:gd name="T11" fmla="*/ 2147483647 h 960"/>
              <a:gd name="T12" fmla="*/ 2147483647 w 3266"/>
              <a:gd name="T13" fmla="*/ 2147483647 h 960"/>
              <a:gd name="T14" fmla="*/ 2147483647 w 3266"/>
              <a:gd name="T15" fmla="*/ 2147483647 h 960"/>
              <a:gd name="T16" fmla="*/ 2147483647 w 3266"/>
              <a:gd name="T17" fmla="*/ 2147483647 h 960"/>
              <a:gd name="T18" fmla="*/ 2147483647 w 3266"/>
              <a:gd name="T19" fmla="*/ 2147483647 h 960"/>
              <a:gd name="T20" fmla="*/ 2147483647 w 3266"/>
              <a:gd name="T21" fmla="*/ 2147483647 h 960"/>
              <a:gd name="T22" fmla="*/ 2147483647 w 3266"/>
              <a:gd name="T23" fmla="*/ 2147483647 h 960"/>
              <a:gd name="T24" fmla="*/ 2147483647 w 3266"/>
              <a:gd name="T25" fmla="*/ 2147483647 h 960"/>
              <a:gd name="T26" fmla="*/ 2147483647 w 3266"/>
              <a:gd name="T27" fmla="*/ 2147483647 h 960"/>
              <a:gd name="T28" fmla="*/ 2147483647 w 3266"/>
              <a:gd name="T29" fmla="*/ 2147483647 h 960"/>
              <a:gd name="T30" fmla="*/ 2147483647 w 3266"/>
              <a:gd name="T31" fmla="*/ 2147483647 h 960"/>
              <a:gd name="T32" fmla="*/ 2147483647 w 3266"/>
              <a:gd name="T33" fmla="*/ 2147483647 h 960"/>
              <a:gd name="T34" fmla="*/ 2147483647 w 3266"/>
              <a:gd name="T35" fmla="*/ 2147483647 h 960"/>
              <a:gd name="T36" fmla="*/ 2147483647 w 3266"/>
              <a:gd name="T37" fmla="*/ 2147483647 h 960"/>
              <a:gd name="T38" fmla="*/ 2147483647 w 3266"/>
              <a:gd name="T39" fmla="*/ 2147483647 h 960"/>
              <a:gd name="T40" fmla="*/ 2147483647 w 3266"/>
              <a:gd name="T41" fmla="*/ 2147483647 h 960"/>
              <a:gd name="T42" fmla="*/ 2147483647 w 3266"/>
              <a:gd name="T43" fmla="*/ 2147483647 h 960"/>
              <a:gd name="T44" fmla="*/ 2147483647 w 3266"/>
              <a:gd name="T45" fmla="*/ 2147483647 h 960"/>
              <a:gd name="T46" fmla="*/ 2147483647 w 3266"/>
              <a:gd name="T47" fmla="*/ 2147483647 h 960"/>
              <a:gd name="T48" fmla="*/ 2147483647 w 3266"/>
              <a:gd name="T49" fmla="*/ 2147483647 h 960"/>
              <a:gd name="T50" fmla="*/ 2147483647 w 3266"/>
              <a:gd name="T51" fmla="*/ 2147483647 h 960"/>
              <a:gd name="T52" fmla="*/ 2147483647 w 3266"/>
              <a:gd name="T53" fmla="*/ 2147483647 h 960"/>
              <a:gd name="T54" fmla="*/ 2147483647 w 3266"/>
              <a:gd name="T55" fmla="*/ 2147483647 h 960"/>
              <a:gd name="T56" fmla="*/ 2147483647 w 3266"/>
              <a:gd name="T57" fmla="*/ 2147483647 h 960"/>
              <a:gd name="T58" fmla="*/ 2147483647 w 3266"/>
              <a:gd name="T59" fmla="*/ 2147483647 h 960"/>
              <a:gd name="T60" fmla="*/ 2147483647 w 3266"/>
              <a:gd name="T61" fmla="*/ 2147483647 h 960"/>
              <a:gd name="T62" fmla="*/ 2147483647 w 3266"/>
              <a:gd name="T63" fmla="*/ 2147483647 h 960"/>
              <a:gd name="T64" fmla="*/ 2147483647 w 3266"/>
              <a:gd name="T65" fmla="*/ 2147483647 h 960"/>
              <a:gd name="T66" fmla="*/ 2147483647 w 3266"/>
              <a:gd name="T67" fmla="*/ 2147483647 h 960"/>
              <a:gd name="T68" fmla="*/ 2147483647 w 3266"/>
              <a:gd name="T69" fmla="*/ 2147483647 h 960"/>
              <a:gd name="T70" fmla="*/ 2147483647 w 3266"/>
              <a:gd name="T71" fmla="*/ 2147483647 h 960"/>
              <a:gd name="T72" fmla="*/ 2147483647 w 3266"/>
              <a:gd name="T73" fmla="*/ 2147483647 h 960"/>
              <a:gd name="T74" fmla="*/ 2147483647 w 3266"/>
              <a:gd name="T75" fmla="*/ 2147483647 h 960"/>
              <a:gd name="T76" fmla="*/ 2147483647 w 3266"/>
              <a:gd name="T77" fmla="*/ 2147483647 h 960"/>
              <a:gd name="T78" fmla="*/ 2147483647 w 3266"/>
              <a:gd name="T79" fmla="*/ 2147483647 h 960"/>
              <a:gd name="T80" fmla="*/ 2147483647 w 3266"/>
              <a:gd name="T81" fmla="*/ 2147483647 h 960"/>
              <a:gd name="T82" fmla="*/ 2147483647 w 3266"/>
              <a:gd name="T83" fmla="*/ 2147483647 h 960"/>
              <a:gd name="T84" fmla="*/ 2147483647 w 3266"/>
              <a:gd name="T85" fmla="*/ 2147483647 h 960"/>
              <a:gd name="T86" fmla="*/ 2147483647 w 3266"/>
              <a:gd name="T87" fmla="*/ 2147483647 h 960"/>
              <a:gd name="T88" fmla="*/ 2147483647 w 3266"/>
              <a:gd name="T89" fmla="*/ 2147483647 h 960"/>
              <a:gd name="T90" fmla="*/ 2147483647 w 3266"/>
              <a:gd name="T91" fmla="*/ 2147483647 h 96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3266"/>
              <a:gd name="T139" fmla="*/ 0 h 960"/>
              <a:gd name="T140" fmla="*/ 3266 w 3266"/>
              <a:gd name="T141" fmla="*/ 960 h 960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3266" h="960">
                <a:moveTo>
                  <a:pt x="0" y="874"/>
                </a:moveTo>
                <a:cubicBezTo>
                  <a:pt x="14" y="440"/>
                  <a:pt x="27" y="7"/>
                  <a:pt x="41" y="3"/>
                </a:cubicBezTo>
                <a:cubicBezTo>
                  <a:pt x="54" y="0"/>
                  <a:pt x="68" y="746"/>
                  <a:pt x="82" y="853"/>
                </a:cubicBezTo>
                <a:cubicBezTo>
                  <a:pt x="95" y="960"/>
                  <a:pt x="109" y="649"/>
                  <a:pt x="122" y="646"/>
                </a:cubicBezTo>
                <a:cubicBezTo>
                  <a:pt x="136" y="642"/>
                  <a:pt x="149" y="808"/>
                  <a:pt x="163" y="832"/>
                </a:cubicBezTo>
                <a:cubicBezTo>
                  <a:pt x="177" y="856"/>
                  <a:pt x="190" y="791"/>
                  <a:pt x="204" y="791"/>
                </a:cubicBezTo>
                <a:cubicBezTo>
                  <a:pt x="217" y="791"/>
                  <a:pt x="231" y="836"/>
                  <a:pt x="245" y="832"/>
                </a:cubicBezTo>
                <a:cubicBezTo>
                  <a:pt x="258" y="829"/>
                  <a:pt x="279" y="767"/>
                  <a:pt x="285" y="770"/>
                </a:cubicBezTo>
                <a:cubicBezTo>
                  <a:pt x="292" y="774"/>
                  <a:pt x="279" y="849"/>
                  <a:pt x="285" y="853"/>
                </a:cubicBezTo>
                <a:cubicBezTo>
                  <a:pt x="292" y="856"/>
                  <a:pt x="313" y="794"/>
                  <a:pt x="326" y="791"/>
                </a:cubicBezTo>
                <a:cubicBezTo>
                  <a:pt x="340" y="787"/>
                  <a:pt x="347" y="843"/>
                  <a:pt x="367" y="832"/>
                </a:cubicBezTo>
                <a:cubicBezTo>
                  <a:pt x="387" y="822"/>
                  <a:pt x="428" y="753"/>
                  <a:pt x="448" y="729"/>
                </a:cubicBezTo>
                <a:cubicBezTo>
                  <a:pt x="469" y="704"/>
                  <a:pt x="478" y="686"/>
                  <a:pt x="492" y="686"/>
                </a:cubicBezTo>
                <a:cubicBezTo>
                  <a:pt x="505" y="686"/>
                  <a:pt x="516" y="725"/>
                  <a:pt x="530" y="729"/>
                </a:cubicBezTo>
                <a:cubicBezTo>
                  <a:pt x="544" y="732"/>
                  <a:pt x="557" y="708"/>
                  <a:pt x="571" y="708"/>
                </a:cubicBezTo>
                <a:cubicBezTo>
                  <a:pt x="584" y="708"/>
                  <a:pt x="598" y="718"/>
                  <a:pt x="612" y="729"/>
                </a:cubicBezTo>
                <a:cubicBezTo>
                  <a:pt x="625" y="739"/>
                  <a:pt x="639" y="767"/>
                  <a:pt x="652" y="770"/>
                </a:cubicBezTo>
                <a:cubicBezTo>
                  <a:pt x="666" y="774"/>
                  <a:pt x="680" y="763"/>
                  <a:pt x="693" y="749"/>
                </a:cubicBezTo>
                <a:cubicBezTo>
                  <a:pt x="707" y="736"/>
                  <a:pt x="720" y="708"/>
                  <a:pt x="734" y="687"/>
                </a:cubicBezTo>
                <a:cubicBezTo>
                  <a:pt x="747" y="666"/>
                  <a:pt x="760" y="643"/>
                  <a:pt x="775" y="625"/>
                </a:cubicBezTo>
                <a:cubicBezTo>
                  <a:pt x="789" y="607"/>
                  <a:pt x="798" y="593"/>
                  <a:pt x="821" y="579"/>
                </a:cubicBezTo>
                <a:cubicBezTo>
                  <a:pt x="844" y="566"/>
                  <a:pt x="885" y="546"/>
                  <a:pt x="911" y="544"/>
                </a:cubicBezTo>
                <a:cubicBezTo>
                  <a:pt x="938" y="542"/>
                  <a:pt x="962" y="555"/>
                  <a:pt x="981" y="569"/>
                </a:cubicBezTo>
                <a:cubicBezTo>
                  <a:pt x="1001" y="584"/>
                  <a:pt x="1018" y="611"/>
                  <a:pt x="1031" y="630"/>
                </a:cubicBezTo>
                <a:cubicBezTo>
                  <a:pt x="1045" y="650"/>
                  <a:pt x="1041" y="667"/>
                  <a:pt x="1061" y="686"/>
                </a:cubicBezTo>
                <a:cubicBezTo>
                  <a:pt x="1080" y="704"/>
                  <a:pt x="1117" y="731"/>
                  <a:pt x="1151" y="742"/>
                </a:cubicBezTo>
                <a:cubicBezTo>
                  <a:pt x="1185" y="752"/>
                  <a:pt x="1232" y="755"/>
                  <a:pt x="1264" y="749"/>
                </a:cubicBezTo>
                <a:cubicBezTo>
                  <a:pt x="1296" y="744"/>
                  <a:pt x="1319" y="721"/>
                  <a:pt x="1345" y="708"/>
                </a:cubicBezTo>
                <a:cubicBezTo>
                  <a:pt x="1372" y="695"/>
                  <a:pt x="1398" y="688"/>
                  <a:pt x="1420" y="671"/>
                </a:cubicBezTo>
                <a:cubicBezTo>
                  <a:pt x="1442" y="654"/>
                  <a:pt x="1459" y="629"/>
                  <a:pt x="1481" y="605"/>
                </a:cubicBezTo>
                <a:cubicBezTo>
                  <a:pt x="1502" y="580"/>
                  <a:pt x="1522" y="545"/>
                  <a:pt x="1550" y="524"/>
                </a:cubicBezTo>
                <a:cubicBezTo>
                  <a:pt x="1578" y="502"/>
                  <a:pt x="1614" y="474"/>
                  <a:pt x="1650" y="478"/>
                </a:cubicBezTo>
                <a:cubicBezTo>
                  <a:pt x="1687" y="481"/>
                  <a:pt x="1740" y="519"/>
                  <a:pt x="1770" y="544"/>
                </a:cubicBezTo>
                <a:cubicBezTo>
                  <a:pt x="1801" y="568"/>
                  <a:pt x="1810" y="601"/>
                  <a:pt x="1835" y="625"/>
                </a:cubicBezTo>
                <a:cubicBezTo>
                  <a:pt x="1859" y="649"/>
                  <a:pt x="1889" y="680"/>
                  <a:pt x="1916" y="687"/>
                </a:cubicBezTo>
                <a:cubicBezTo>
                  <a:pt x="1943" y="694"/>
                  <a:pt x="1972" y="677"/>
                  <a:pt x="1998" y="666"/>
                </a:cubicBezTo>
                <a:cubicBezTo>
                  <a:pt x="2023" y="656"/>
                  <a:pt x="2049" y="632"/>
                  <a:pt x="2069" y="625"/>
                </a:cubicBezTo>
                <a:cubicBezTo>
                  <a:pt x="2090" y="618"/>
                  <a:pt x="2105" y="618"/>
                  <a:pt x="2120" y="625"/>
                </a:cubicBezTo>
                <a:cubicBezTo>
                  <a:pt x="2135" y="632"/>
                  <a:pt x="2141" y="663"/>
                  <a:pt x="2161" y="666"/>
                </a:cubicBezTo>
                <a:cubicBezTo>
                  <a:pt x="2181" y="670"/>
                  <a:pt x="2208" y="660"/>
                  <a:pt x="2242" y="646"/>
                </a:cubicBezTo>
                <a:cubicBezTo>
                  <a:pt x="2276" y="632"/>
                  <a:pt x="2310" y="604"/>
                  <a:pt x="2365" y="584"/>
                </a:cubicBezTo>
                <a:cubicBezTo>
                  <a:pt x="2419" y="563"/>
                  <a:pt x="2503" y="534"/>
                  <a:pt x="2569" y="521"/>
                </a:cubicBezTo>
                <a:cubicBezTo>
                  <a:pt x="2634" y="509"/>
                  <a:pt x="2697" y="513"/>
                  <a:pt x="2758" y="508"/>
                </a:cubicBezTo>
                <a:cubicBezTo>
                  <a:pt x="2819" y="503"/>
                  <a:pt x="2878" y="491"/>
                  <a:pt x="2937" y="488"/>
                </a:cubicBezTo>
                <a:cubicBezTo>
                  <a:pt x="2996" y="485"/>
                  <a:pt x="3059" y="490"/>
                  <a:pt x="3114" y="488"/>
                </a:cubicBezTo>
                <a:cubicBezTo>
                  <a:pt x="3169" y="486"/>
                  <a:pt x="3234" y="479"/>
                  <a:pt x="3266" y="476"/>
                </a:cubicBezTo>
              </a:path>
            </a:pathLst>
          </a:custGeom>
          <a:noFill/>
          <a:ln w="3810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2050" name="Object 7"/>
          <p:cNvGraphicFramePr>
            <a:graphicFrameLocks noChangeAspect="1"/>
          </p:cNvGraphicFramePr>
          <p:nvPr/>
        </p:nvGraphicFramePr>
        <p:xfrm>
          <a:off x="946150" y="1066800"/>
          <a:ext cx="1077913" cy="973138"/>
        </p:xfrm>
        <a:graphic>
          <a:graphicData uri="http://schemas.openxmlformats.org/presentationml/2006/ole">
            <p:oleObj spid="_x0000_s2050" name="Equation" r:id="rId3" imgW="419040" imgH="419040" progId="Equation.3">
              <p:embed/>
            </p:oleObj>
          </a:graphicData>
        </a:graphic>
      </p:graphicFrame>
      <p:sp>
        <p:nvSpPr>
          <p:cNvPr id="2060" name="Text Box 9"/>
          <p:cNvSpPr txBox="1">
            <a:spLocks noChangeArrowheads="1"/>
          </p:cNvSpPr>
          <p:nvPr/>
        </p:nvSpPr>
        <p:spPr bwMode="auto">
          <a:xfrm>
            <a:off x="2286000" y="1119188"/>
            <a:ext cx="1165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Elastic</a:t>
            </a:r>
          </a:p>
        </p:txBody>
      </p:sp>
      <p:sp>
        <p:nvSpPr>
          <p:cNvPr id="2061" name="Text Box 10"/>
          <p:cNvSpPr txBox="1">
            <a:spLocks noChangeArrowheads="1"/>
          </p:cNvSpPr>
          <p:nvPr/>
        </p:nvSpPr>
        <p:spPr bwMode="auto">
          <a:xfrm>
            <a:off x="3429000" y="1952625"/>
            <a:ext cx="1682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Quasielastic</a:t>
            </a:r>
          </a:p>
        </p:txBody>
      </p:sp>
      <p:sp>
        <p:nvSpPr>
          <p:cNvPr id="2062" name="Text Box 11"/>
          <p:cNvSpPr txBox="1">
            <a:spLocks noChangeArrowheads="1"/>
          </p:cNvSpPr>
          <p:nvPr/>
        </p:nvSpPr>
        <p:spPr bwMode="auto">
          <a:xfrm>
            <a:off x="5091113" y="1676400"/>
            <a:ext cx="7762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ym typeface="Symbol" pitchFamily="18" charset="2"/>
              </a:rPr>
              <a:t></a:t>
            </a:r>
            <a:endParaRPr lang="en-US" sz="2800"/>
          </a:p>
        </p:txBody>
      </p:sp>
      <p:sp>
        <p:nvSpPr>
          <p:cNvPr id="2063" name="Text Box 12"/>
          <p:cNvSpPr txBox="1">
            <a:spLocks noChangeArrowheads="1"/>
          </p:cNvSpPr>
          <p:nvPr/>
        </p:nvSpPr>
        <p:spPr bwMode="auto">
          <a:xfrm>
            <a:off x="5791200" y="1952625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</a:t>
            </a:r>
            <a:r>
              <a:rPr lang="en-US" baseline="30000"/>
              <a:t>*</a:t>
            </a:r>
            <a:endParaRPr lang="en-US"/>
          </a:p>
        </p:txBody>
      </p:sp>
      <p:sp>
        <p:nvSpPr>
          <p:cNvPr id="2064" name="Text Box 13"/>
          <p:cNvSpPr txBox="1">
            <a:spLocks noChangeArrowheads="1"/>
          </p:cNvSpPr>
          <p:nvPr/>
        </p:nvSpPr>
        <p:spPr bwMode="auto">
          <a:xfrm>
            <a:off x="6400800" y="1447800"/>
            <a:ext cx="14239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Deep Inelastic</a:t>
            </a:r>
          </a:p>
        </p:txBody>
      </p:sp>
      <p:graphicFrame>
        <p:nvGraphicFramePr>
          <p:cNvPr id="2051" name="Object 14"/>
          <p:cNvGraphicFramePr>
            <a:graphicFrameLocks noChangeAspect="1"/>
          </p:cNvGraphicFramePr>
          <p:nvPr/>
        </p:nvGraphicFramePr>
        <p:xfrm>
          <a:off x="2514600" y="2913063"/>
          <a:ext cx="927100" cy="519112"/>
        </p:xfrm>
        <a:graphic>
          <a:graphicData uri="http://schemas.openxmlformats.org/presentationml/2006/ole">
            <p:oleObj spid="_x0000_s2051" name="Equation" r:id="rId4" imgW="304560" imgH="419040" progId="Equation.3">
              <p:embed/>
            </p:oleObj>
          </a:graphicData>
        </a:graphic>
      </p:graphicFrame>
      <p:graphicFrame>
        <p:nvGraphicFramePr>
          <p:cNvPr id="2052" name="Object 15"/>
          <p:cNvGraphicFramePr>
            <a:graphicFrameLocks noChangeAspect="1"/>
          </p:cNvGraphicFramePr>
          <p:nvPr/>
        </p:nvGraphicFramePr>
        <p:xfrm>
          <a:off x="3810000" y="2913063"/>
          <a:ext cx="846138" cy="539750"/>
        </p:xfrm>
        <a:graphic>
          <a:graphicData uri="http://schemas.openxmlformats.org/presentationml/2006/ole">
            <p:oleObj spid="_x0000_s2052" name="Equation" r:id="rId5" imgW="266400" imgH="419040" progId="Equation.3">
              <p:embed/>
            </p:oleObj>
          </a:graphicData>
        </a:graphic>
      </p:graphicFrame>
      <p:graphicFrame>
        <p:nvGraphicFramePr>
          <p:cNvPr id="2053" name="Object 16"/>
          <p:cNvGraphicFramePr>
            <a:graphicFrameLocks noChangeAspect="1"/>
          </p:cNvGraphicFramePr>
          <p:nvPr/>
        </p:nvGraphicFramePr>
        <p:xfrm>
          <a:off x="4876800" y="2913063"/>
          <a:ext cx="1962150" cy="592137"/>
        </p:xfrm>
        <a:graphic>
          <a:graphicData uri="http://schemas.openxmlformats.org/presentationml/2006/ole">
            <p:oleObj spid="_x0000_s2053" name="Equation" r:id="rId6" imgW="952200" imgH="419040" progId="Equation.3">
              <p:embed/>
            </p:oleObj>
          </a:graphicData>
        </a:graphic>
      </p:graphicFrame>
      <p:sp>
        <p:nvSpPr>
          <p:cNvPr id="2065" name="Line 18"/>
          <p:cNvSpPr>
            <a:spLocks noChangeShapeType="1"/>
          </p:cNvSpPr>
          <p:nvPr/>
        </p:nvSpPr>
        <p:spPr bwMode="auto">
          <a:xfrm>
            <a:off x="2773363" y="2767013"/>
            <a:ext cx="0" cy="9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6" name="Line 19"/>
          <p:cNvSpPr>
            <a:spLocks noChangeShapeType="1"/>
          </p:cNvSpPr>
          <p:nvPr/>
        </p:nvSpPr>
        <p:spPr bwMode="auto">
          <a:xfrm>
            <a:off x="4132263" y="2767013"/>
            <a:ext cx="0" cy="131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7" name="Line 20"/>
          <p:cNvSpPr>
            <a:spLocks noChangeShapeType="1"/>
          </p:cNvSpPr>
          <p:nvPr/>
        </p:nvSpPr>
        <p:spPr bwMode="auto">
          <a:xfrm>
            <a:off x="5362575" y="2767013"/>
            <a:ext cx="0" cy="131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8" name="Text Box 43"/>
          <p:cNvSpPr txBox="1">
            <a:spLocks noChangeArrowheads="1"/>
          </p:cNvSpPr>
          <p:nvPr/>
        </p:nvSpPr>
        <p:spPr bwMode="auto">
          <a:xfrm>
            <a:off x="4495800" y="990600"/>
            <a:ext cx="1676400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</a:rPr>
              <a:t>Nucleus</a:t>
            </a:r>
          </a:p>
        </p:txBody>
      </p:sp>
      <p:sp>
        <p:nvSpPr>
          <p:cNvPr id="2069" name="Line 24"/>
          <p:cNvSpPr>
            <a:spLocks noChangeShapeType="1"/>
          </p:cNvSpPr>
          <p:nvPr/>
        </p:nvSpPr>
        <p:spPr bwMode="auto">
          <a:xfrm flipV="1">
            <a:off x="2254250" y="3810000"/>
            <a:ext cx="0" cy="2009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70" name="Line 25"/>
          <p:cNvSpPr>
            <a:spLocks noChangeShapeType="1"/>
          </p:cNvSpPr>
          <p:nvPr/>
        </p:nvSpPr>
        <p:spPr bwMode="auto">
          <a:xfrm>
            <a:off x="2254250" y="5819775"/>
            <a:ext cx="53736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71" name="Text Box 29"/>
          <p:cNvSpPr txBox="1">
            <a:spLocks noChangeArrowheads="1"/>
          </p:cNvSpPr>
          <p:nvPr/>
        </p:nvSpPr>
        <p:spPr bwMode="auto">
          <a:xfrm>
            <a:off x="3505200" y="4159250"/>
            <a:ext cx="1165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Elastic</a:t>
            </a:r>
          </a:p>
        </p:txBody>
      </p:sp>
      <p:sp>
        <p:nvSpPr>
          <p:cNvPr id="2072" name="Text Box 31"/>
          <p:cNvSpPr txBox="1">
            <a:spLocks noChangeArrowheads="1"/>
          </p:cNvSpPr>
          <p:nvPr/>
        </p:nvSpPr>
        <p:spPr bwMode="auto">
          <a:xfrm>
            <a:off x="5091113" y="4438650"/>
            <a:ext cx="7762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ym typeface="Symbol" pitchFamily="18" charset="2"/>
              </a:rPr>
              <a:t></a:t>
            </a:r>
            <a:endParaRPr lang="en-US" sz="2800"/>
          </a:p>
        </p:txBody>
      </p:sp>
      <p:sp>
        <p:nvSpPr>
          <p:cNvPr id="2073" name="Text Box 32"/>
          <p:cNvSpPr txBox="1">
            <a:spLocks noChangeArrowheads="1"/>
          </p:cNvSpPr>
          <p:nvPr/>
        </p:nvSpPr>
        <p:spPr bwMode="auto">
          <a:xfrm>
            <a:off x="5867400" y="4789488"/>
            <a:ext cx="685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</a:t>
            </a:r>
            <a:r>
              <a:rPr lang="en-US" baseline="30000"/>
              <a:t>*</a:t>
            </a:r>
            <a:endParaRPr lang="en-US"/>
          </a:p>
        </p:txBody>
      </p:sp>
      <p:sp>
        <p:nvSpPr>
          <p:cNvPr id="2074" name="Text Box 33"/>
          <p:cNvSpPr txBox="1">
            <a:spLocks noChangeArrowheads="1"/>
          </p:cNvSpPr>
          <p:nvPr/>
        </p:nvSpPr>
        <p:spPr bwMode="auto">
          <a:xfrm>
            <a:off x="6781800" y="4368800"/>
            <a:ext cx="14239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Deep Inelastic</a:t>
            </a:r>
          </a:p>
        </p:txBody>
      </p:sp>
      <p:graphicFrame>
        <p:nvGraphicFramePr>
          <p:cNvPr id="2054" name="Object 35"/>
          <p:cNvGraphicFramePr>
            <a:graphicFrameLocks noChangeAspect="1"/>
          </p:cNvGraphicFramePr>
          <p:nvPr/>
        </p:nvGraphicFramePr>
        <p:xfrm>
          <a:off x="3810000" y="5907088"/>
          <a:ext cx="846138" cy="588962"/>
        </p:xfrm>
        <a:graphic>
          <a:graphicData uri="http://schemas.openxmlformats.org/presentationml/2006/ole">
            <p:oleObj spid="_x0000_s2054" name="Equation" r:id="rId7" imgW="266400" imgH="419040" progId="Equation.3">
              <p:embed/>
            </p:oleObj>
          </a:graphicData>
        </a:graphic>
      </p:graphicFrame>
      <p:graphicFrame>
        <p:nvGraphicFramePr>
          <p:cNvPr id="2055" name="Object 36"/>
          <p:cNvGraphicFramePr>
            <a:graphicFrameLocks noChangeAspect="1"/>
          </p:cNvGraphicFramePr>
          <p:nvPr/>
        </p:nvGraphicFramePr>
        <p:xfrm>
          <a:off x="4876800" y="5907088"/>
          <a:ext cx="1962150" cy="646112"/>
        </p:xfrm>
        <a:graphic>
          <a:graphicData uri="http://schemas.openxmlformats.org/presentationml/2006/ole">
            <p:oleObj spid="_x0000_s2055" name="Equation" r:id="rId8" imgW="952200" imgH="419040" progId="Equation.3">
              <p:embed/>
            </p:oleObj>
          </a:graphicData>
        </a:graphic>
      </p:graphicFrame>
      <p:sp>
        <p:nvSpPr>
          <p:cNvPr id="2075" name="Line 38"/>
          <p:cNvSpPr>
            <a:spLocks noChangeShapeType="1"/>
          </p:cNvSpPr>
          <p:nvPr/>
        </p:nvSpPr>
        <p:spPr bwMode="auto">
          <a:xfrm>
            <a:off x="2773363" y="5748338"/>
            <a:ext cx="0" cy="106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6" name="Line 39"/>
          <p:cNvSpPr>
            <a:spLocks noChangeShapeType="1"/>
          </p:cNvSpPr>
          <p:nvPr/>
        </p:nvSpPr>
        <p:spPr bwMode="auto">
          <a:xfrm>
            <a:off x="4132263" y="5748338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7" name="Line 40"/>
          <p:cNvSpPr>
            <a:spLocks noChangeShapeType="1"/>
          </p:cNvSpPr>
          <p:nvPr/>
        </p:nvSpPr>
        <p:spPr bwMode="auto">
          <a:xfrm>
            <a:off x="5362575" y="5748338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8" name="Freeform 42"/>
          <p:cNvSpPr>
            <a:spLocks/>
          </p:cNvSpPr>
          <p:nvPr/>
        </p:nvSpPr>
        <p:spPr bwMode="auto">
          <a:xfrm>
            <a:off x="4038600" y="4529138"/>
            <a:ext cx="3892550" cy="1308100"/>
          </a:xfrm>
          <a:custGeom>
            <a:avLst/>
            <a:gdLst>
              <a:gd name="T0" fmla="*/ 0 w 2452"/>
              <a:gd name="T1" fmla="*/ 2147483647 h 824"/>
              <a:gd name="T2" fmla="*/ 2147483647 w 2452"/>
              <a:gd name="T3" fmla="*/ 2147483647 h 824"/>
              <a:gd name="T4" fmla="*/ 2147483647 w 2452"/>
              <a:gd name="T5" fmla="*/ 0 h 824"/>
              <a:gd name="T6" fmla="*/ 2147483647 w 2452"/>
              <a:gd name="T7" fmla="*/ 2147483647 h 824"/>
              <a:gd name="T8" fmla="*/ 2147483647 w 2452"/>
              <a:gd name="T9" fmla="*/ 2147483647 h 824"/>
              <a:gd name="T10" fmla="*/ 2147483647 w 2452"/>
              <a:gd name="T11" fmla="*/ 2147483647 h 824"/>
              <a:gd name="T12" fmla="*/ 2147483647 w 2452"/>
              <a:gd name="T13" fmla="*/ 2147483647 h 824"/>
              <a:gd name="T14" fmla="*/ 2147483647 w 2452"/>
              <a:gd name="T15" fmla="*/ 2147483647 h 824"/>
              <a:gd name="T16" fmla="*/ 2147483647 w 2452"/>
              <a:gd name="T17" fmla="*/ 2147483647 h 824"/>
              <a:gd name="T18" fmla="*/ 2147483647 w 2452"/>
              <a:gd name="T19" fmla="*/ 2147483647 h 824"/>
              <a:gd name="T20" fmla="*/ 2147483647 w 2452"/>
              <a:gd name="T21" fmla="*/ 2147483647 h 824"/>
              <a:gd name="T22" fmla="*/ 2147483647 w 2452"/>
              <a:gd name="T23" fmla="*/ 2147483647 h 824"/>
              <a:gd name="T24" fmla="*/ 2147483647 w 2452"/>
              <a:gd name="T25" fmla="*/ 2147483647 h 824"/>
              <a:gd name="T26" fmla="*/ 2147483647 w 2452"/>
              <a:gd name="T27" fmla="*/ 2147483647 h 824"/>
              <a:gd name="T28" fmla="*/ 2147483647 w 2452"/>
              <a:gd name="T29" fmla="*/ 2147483647 h 824"/>
              <a:gd name="T30" fmla="*/ 2147483647 w 2452"/>
              <a:gd name="T31" fmla="*/ 2147483647 h 824"/>
              <a:gd name="T32" fmla="*/ 2147483647 w 2452"/>
              <a:gd name="T33" fmla="*/ 2147483647 h 824"/>
              <a:gd name="T34" fmla="*/ 2147483647 w 2452"/>
              <a:gd name="T35" fmla="*/ 2147483647 h 824"/>
              <a:gd name="T36" fmla="*/ 2147483647 w 2452"/>
              <a:gd name="T37" fmla="*/ 2147483647 h 824"/>
              <a:gd name="T38" fmla="*/ 2147483647 w 2452"/>
              <a:gd name="T39" fmla="*/ 2147483647 h 824"/>
              <a:gd name="T40" fmla="*/ 2147483647 w 2452"/>
              <a:gd name="T41" fmla="*/ 2147483647 h 824"/>
              <a:gd name="T42" fmla="*/ 2147483647 w 2452"/>
              <a:gd name="T43" fmla="*/ 2147483647 h 824"/>
              <a:gd name="T44" fmla="*/ 2147483647 w 2452"/>
              <a:gd name="T45" fmla="*/ 2147483647 h 824"/>
              <a:gd name="T46" fmla="*/ 2147483647 w 2452"/>
              <a:gd name="T47" fmla="*/ 2147483647 h 824"/>
              <a:gd name="T48" fmla="*/ 2147483647 w 2452"/>
              <a:gd name="T49" fmla="*/ 2147483647 h 824"/>
              <a:gd name="T50" fmla="*/ 2147483647 w 2452"/>
              <a:gd name="T51" fmla="*/ 2147483647 h 824"/>
              <a:gd name="T52" fmla="*/ 2147483647 w 2452"/>
              <a:gd name="T53" fmla="*/ 2147483647 h 824"/>
              <a:gd name="T54" fmla="*/ 2147483647 w 2452"/>
              <a:gd name="T55" fmla="*/ 2147483647 h 824"/>
              <a:gd name="T56" fmla="*/ 2147483647 w 2452"/>
              <a:gd name="T57" fmla="*/ 2147483647 h 824"/>
              <a:gd name="T58" fmla="*/ 2147483647 w 2452"/>
              <a:gd name="T59" fmla="*/ 2147483647 h 82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452"/>
              <a:gd name="T91" fmla="*/ 0 h 824"/>
              <a:gd name="T92" fmla="*/ 2452 w 2452"/>
              <a:gd name="T93" fmla="*/ 824 h 82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452" h="824">
                <a:moveTo>
                  <a:pt x="0" y="824"/>
                </a:moveTo>
                <a:lnTo>
                  <a:pt x="19" y="323"/>
                </a:lnTo>
                <a:lnTo>
                  <a:pt x="54" y="0"/>
                </a:lnTo>
                <a:lnTo>
                  <a:pt x="77" y="345"/>
                </a:lnTo>
                <a:lnTo>
                  <a:pt x="101" y="679"/>
                </a:lnTo>
                <a:lnTo>
                  <a:pt x="242" y="755"/>
                </a:lnTo>
                <a:lnTo>
                  <a:pt x="407" y="765"/>
                </a:lnTo>
                <a:lnTo>
                  <a:pt x="618" y="722"/>
                </a:lnTo>
                <a:lnTo>
                  <a:pt x="665" y="603"/>
                </a:lnTo>
                <a:lnTo>
                  <a:pt x="689" y="497"/>
                </a:lnTo>
                <a:lnTo>
                  <a:pt x="736" y="344"/>
                </a:lnTo>
                <a:lnTo>
                  <a:pt x="783" y="274"/>
                </a:lnTo>
                <a:lnTo>
                  <a:pt x="853" y="286"/>
                </a:lnTo>
                <a:lnTo>
                  <a:pt x="912" y="333"/>
                </a:lnTo>
                <a:lnTo>
                  <a:pt x="959" y="420"/>
                </a:lnTo>
                <a:lnTo>
                  <a:pt x="1006" y="496"/>
                </a:lnTo>
                <a:lnTo>
                  <a:pt x="1065" y="615"/>
                </a:lnTo>
                <a:lnTo>
                  <a:pt x="1135" y="539"/>
                </a:lnTo>
                <a:lnTo>
                  <a:pt x="1171" y="485"/>
                </a:lnTo>
                <a:lnTo>
                  <a:pt x="1218" y="485"/>
                </a:lnTo>
                <a:lnTo>
                  <a:pt x="1300" y="561"/>
                </a:lnTo>
                <a:lnTo>
                  <a:pt x="1370" y="496"/>
                </a:lnTo>
                <a:lnTo>
                  <a:pt x="1464" y="452"/>
                </a:lnTo>
                <a:lnTo>
                  <a:pt x="1570" y="496"/>
                </a:lnTo>
                <a:lnTo>
                  <a:pt x="1653" y="561"/>
                </a:lnTo>
                <a:lnTo>
                  <a:pt x="1864" y="518"/>
                </a:lnTo>
                <a:lnTo>
                  <a:pt x="2005" y="462"/>
                </a:lnTo>
                <a:lnTo>
                  <a:pt x="2123" y="388"/>
                </a:lnTo>
                <a:lnTo>
                  <a:pt x="2287" y="356"/>
                </a:lnTo>
                <a:lnTo>
                  <a:pt x="2452" y="356"/>
                </a:lnTo>
              </a:path>
            </a:pathLst>
          </a:custGeom>
          <a:noFill/>
          <a:ln w="3810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9" name="Line 47"/>
          <p:cNvSpPr>
            <a:spLocks noChangeShapeType="1"/>
          </p:cNvSpPr>
          <p:nvPr/>
        </p:nvSpPr>
        <p:spPr bwMode="auto">
          <a:xfrm>
            <a:off x="0" y="3657600"/>
            <a:ext cx="91440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80" name="Text Box 48"/>
          <p:cNvSpPr txBox="1">
            <a:spLocks noChangeArrowheads="1"/>
          </p:cNvSpPr>
          <p:nvPr/>
        </p:nvSpPr>
        <p:spPr bwMode="auto">
          <a:xfrm>
            <a:off x="1219200" y="304800"/>
            <a:ext cx="6705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</a:rPr>
              <a:t>Electron Scattering at Fixed Q</a:t>
            </a:r>
            <a:r>
              <a:rPr lang="en-US" sz="3200" b="1" baseline="30000">
                <a:solidFill>
                  <a:srgbClr val="FF0000"/>
                </a:solidFill>
              </a:rPr>
              <a:t>2</a:t>
            </a:r>
          </a:p>
        </p:txBody>
      </p:sp>
      <p:graphicFrame>
        <p:nvGraphicFramePr>
          <p:cNvPr id="2056" name="Object 50"/>
          <p:cNvGraphicFramePr>
            <a:graphicFrameLocks noChangeAspect="1"/>
          </p:cNvGraphicFramePr>
          <p:nvPr/>
        </p:nvGraphicFramePr>
        <p:xfrm>
          <a:off x="1022350" y="3962400"/>
          <a:ext cx="1077913" cy="973138"/>
        </p:xfrm>
        <a:graphic>
          <a:graphicData uri="http://schemas.openxmlformats.org/presentationml/2006/ole">
            <p:oleObj spid="_x0000_s2056" name="Equation" r:id="rId9" imgW="419040" imgH="419040" progId="Equation.3">
              <p:embed/>
            </p:oleObj>
          </a:graphicData>
        </a:graphic>
      </p:graphicFrame>
      <p:sp>
        <p:nvSpPr>
          <p:cNvPr id="2081" name="Text Box 44"/>
          <p:cNvSpPr txBox="1">
            <a:spLocks noChangeArrowheads="1"/>
          </p:cNvSpPr>
          <p:nvPr/>
        </p:nvSpPr>
        <p:spPr bwMode="auto">
          <a:xfrm>
            <a:off x="5181600" y="3810000"/>
            <a:ext cx="1524000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</a:rPr>
              <a:t>Proton</a:t>
            </a:r>
          </a:p>
        </p:txBody>
      </p:sp>
      <p:sp>
        <p:nvSpPr>
          <p:cNvPr id="2082" name="Text Box 28"/>
          <p:cNvSpPr txBox="1">
            <a:spLocks noChangeArrowheads="1"/>
          </p:cNvSpPr>
          <p:nvPr/>
        </p:nvSpPr>
        <p:spPr bwMode="auto">
          <a:xfrm>
            <a:off x="7239000" y="5867400"/>
            <a:ext cx="304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Symbol" pitchFamily="18" charset="2"/>
                <a:sym typeface="Symbol" pitchFamily="18" charset="2"/>
              </a:rPr>
              <a:t>n</a:t>
            </a:r>
            <a:endParaRPr lang="en-US" sz="2800">
              <a:latin typeface="Symbol" pitchFamily="18" charset="2"/>
            </a:endParaRPr>
          </a:p>
        </p:txBody>
      </p:sp>
      <p:sp>
        <p:nvSpPr>
          <p:cNvPr id="2083" name="Text Box 28"/>
          <p:cNvSpPr txBox="1">
            <a:spLocks noChangeArrowheads="1"/>
          </p:cNvSpPr>
          <p:nvPr/>
        </p:nvSpPr>
        <p:spPr bwMode="auto">
          <a:xfrm>
            <a:off x="7239000" y="2895600"/>
            <a:ext cx="304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Symbol" pitchFamily="18" charset="2"/>
                <a:sym typeface="Symbol" pitchFamily="18" charset="2"/>
              </a:rPr>
              <a:t>n</a:t>
            </a:r>
            <a:endParaRPr lang="en-US" sz="2800"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aster 1">
  <a:themeElements>
    <a:clrScheme name="Master 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Master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5031</TotalTime>
  <Words>4089</Words>
  <Application>Microsoft Office PowerPoint</Application>
  <PresentationFormat>On-screen Show (4:3)</PresentationFormat>
  <Paragraphs>740</Paragraphs>
  <Slides>63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82" baseType="lpstr">
      <vt:lpstr>Comic Sans MS</vt:lpstr>
      <vt:lpstr>Arial</vt:lpstr>
      <vt:lpstr>Times New Roman</vt:lpstr>
      <vt:lpstr>Wingdings</vt:lpstr>
      <vt:lpstr>Symbol</vt:lpstr>
      <vt:lpstr>SymbolPS</vt:lpstr>
      <vt:lpstr>ＭＳ Ｐゴシック</vt:lpstr>
      <vt:lpstr>Times</vt:lpstr>
      <vt:lpstr>Arial Unicode MS</vt:lpstr>
      <vt:lpstr>Copperplate Gothic Bold</vt:lpstr>
      <vt:lpstr>Tahoma</vt:lpstr>
      <vt:lpstr>Default Design</vt:lpstr>
      <vt:lpstr>1_Default Design</vt:lpstr>
      <vt:lpstr>Master 1</vt:lpstr>
      <vt:lpstr>2_Default Design</vt:lpstr>
      <vt:lpstr>3_Default Design</vt:lpstr>
      <vt:lpstr>4_Default Design</vt:lpstr>
      <vt:lpstr>Microsoft Equation 3.0</vt:lpstr>
      <vt:lpstr>Equation</vt:lpstr>
      <vt:lpstr>Slide 1</vt:lpstr>
      <vt:lpstr>Slide 2</vt:lpstr>
      <vt:lpstr>Slide 3</vt:lpstr>
      <vt:lpstr>QCD and the Origin of Mass</vt:lpstr>
      <vt:lpstr>Slide 5</vt:lpstr>
      <vt:lpstr>Elementary Particles</vt:lpstr>
      <vt:lpstr>Slide 7</vt:lpstr>
      <vt:lpstr>Slide 8</vt:lpstr>
      <vt:lpstr>Slide 9</vt:lpstr>
      <vt:lpstr>Slide 10</vt:lpstr>
      <vt:lpstr>Slide 11</vt:lpstr>
      <vt:lpstr>History - Charge Distributions</vt:lpstr>
      <vt:lpstr>Slide 13</vt:lpstr>
      <vt:lpstr>History - Proton Knock-out </vt:lpstr>
      <vt:lpstr>Slide 15</vt:lpstr>
      <vt:lpstr>Parton Distribution Functions (PDFs)</vt:lpstr>
      <vt:lpstr>Slide 17</vt:lpstr>
      <vt:lpstr>Slide 18</vt:lpstr>
      <vt:lpstr>Quarks in Nuclei - History: the EMC Effect</vt:lpstr>
      <vt:lpstr>Slide 20</vt:lpstr>
      <vt:lpstr>JLab accelerator CEBAF</vt:lpstr>
      <vt:lpstr>Slide 22</vt:lpstr>
      <vt:lpstr>Slide 23</vt:lpstr>
      <vt:lpstr>Slide 24</vt:lpstr>
      <vt:lpstr>QCD and confinement</vt:lpstr>
      <vt:lpstr>Slide 26</vt:lpstr>
      <vt:lpstr>Slide 27</vt:lpstr>
      <vt:lpstr>Slide 28</vt:lpstr>
      <vt:lpstr>Proton charge and magnetism in 2006</vt:lpstr>
      <vt:lpstr>What about the neutron?</vt:lpstr>
      <vt:lpstr>JLab Data Reveal Deuteron’s Size and Shape</vt:lpstr>
      <vt:lpstr>Slide 32</vt:lpstr>
      <vt:lpstr>EMC Effect in very light nuclei</vt:lpstr>
      <vt:lpstr>Slide 34</vt:lpstr>
      <vt:lpstr>Slide 35</vt:lpstr>
      <vt:lpstr>Short-Range Correlations (SRC) and European Muon Collaboration (EMC) Effect Are Correlated</vt:lpstr>
      <vt:lpstr>Slide 37</vt:lpstr>
      <vt:lpstr>Slide 38</vt:lpstr>
      <vt:lpstr>Slide 39</vt:lpstr>
      <vt:lpstr>Slide 40</vt:lpstr>
      <vt:lpstr>Slide 41</vt:lpstr>
      <vt:lpstr>Slide 42</vt:lpstr>
      <vt:lpstr>The Spin Structure of the Proton - Puzzles</vt:lpstr>
      <vt:lpstr>The spatial distribution of quarks and  the proton’s magnetism</vt:lpstr>
      <vt:lpstr>F1d/F1u with proton and neutron FFs 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Polarization transfer in 4He(e,e’p)3H</vt:lpstr>
      <vt:lpstr>Slide 56</vt:lpstr>
      <vt:lpstr>Slide 57</vt:lpstr>
      <vt:lpstr> Hadrons in the Nuclear Medium </vt:lpstr>
      <vt:lpstr>Polarization transfer in 4He(e,e’p)3H</vt:lpstr>
      <vt:lpstr>x&gt;1 (e,e’pN) Measurements</vt:lpstr>
      <vt:lpstr>Slide 61</vt:lpstr>
      <vt:lpstr>Slide 62</vt:lpstr>
      <vt:lpstr>Slide 63</vt:lpstr>
    </vt:vector>
  </TitlesOfParts>
  <Company>Jefferson 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Rolf Ent</dc:creator>
  <cp:lastModifiedBy>ent</cp:lastModifiedBy>
  <cp:revision>211</cp:revision>
  <dcterms:created xsi:type="dcterms:W3CDTF">2004-10-23T23:23:58Z</dcterms:created>
  <dcterms:modified xsi:type="dcterms:W3CDTF">2012-06-11T18:44:26Z</dcterms:modified>
</cp:coreProperties>
</file>