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 id="257" r:id="rId16"/>
    <p:sldId id="258" r:id="rId17"/>
    <p:sldId id="260" r:id="rId18"/>
    <p:sldId id="259" r:id="rId19"/>
    <p:sldId id="280" r:id="rId20"/>
    <p:sldId id="281" r:id="rId21"/>
    <p:sldId id="285" r:id="rId22"/>
    <p:sldId id="303" r:id="rId23"/>
    <p:sldId id="314" r:id="rId24"/>
    <p:sldId id="315" r:id="rId25"/>
    <p:sldId id="288" r:id="rId26"/>
    <p:sldId id="272" r:id="rId27"/>
    <p:sldId id="273" r:id="rId28"/>
    <p:sldId id="274" r:id="rId29"/>
    <p:sldId id="276" r:id="rId30"/>
    <p:sldId id="317" r:id="rId31"/>
    <p:sldId id="318" r:id="rId32"/>
    <p:sldId id="270" r:id="rId33"/>
    <p:sldId id="277" r:id="rId34"/>
    <p:sldId id="278" r:id="rId35"/>
    <p:sldId id="282" r:id="rId36"/>
    <p:sldId id="283" r:id="rId37"/>
    <p:sldId id="265" r:id="rId38"/>
    <p:sldId id="267" r:id="rId39"/>
    <p:sldId id="263" r:id="rId40"/>
    <p:sldId id="268" r:id="rId41"/>
    <p:sldId id="269" r:id="rId42"/>
    <p:sldId id="293" r:id="rId43"/>
    <p:sldId id="284" r:id="rId44"/>
    <p:sldId id="286" r:id="rId45"/>
    <p:sldId id="326" r:id="rId46"/>
    <p:sldId id="304" r:id="rId47"/>
    <p:sldId id="261" r:id="rId48"/>
    <p:sldId id="305" r:id="rId49"/>
    <p:sldId id="306" r:id="rId50"/>
    <p:sldId id="325" r:id="rId51"/>
    <p:sldId id="264" r:id="rId52"/>
    <p:sldId id="324" r:id="rId53"/>
    <p:sldId id="289" r:id="rId54"/>
    <p:sldId id="290" r:id="rId55"/>
    <p:sldId id="312" r:id="rId56"/>
    <p:sldId id="323" r:id="rId57"/>
    <p:sldId id="291" r:id="rId58"/>
    <p:sldId id="292" r:id="rId59"/>
    <p:sldId id="294" r:id="rId60"/>
    <p:sldId id="300" r:id="rId61"/>
    <p:sldId id="313" r:id="rId62"/>
    <p:sldId id="262" r:id="rId63"/>
    <p:sldId id="321" r:id="rId64"/>
  </p:sldIdLst>
  <p:sldSz cx="13004800" cy="9753600"/>
  <p:notesSz cx="6858000" cy="9144000"/>
  <p:defaultTextStyle>
    <a:defPPr>
      <a:defRPr lang="en-US"/>
    </a:defPPr>
    <a:lvl1pPr algn="ctr" rtl="0" fontAlgn="base">
      <a:spcBef>
        <a:spcPct val="0"/>
      </a:spcBef>
      <a:spcAft>
        <a:spcPct val="0"/>
      </a:spcAft>
      <a:defRPr sz="3800" kern="1200">
        <a:solidFill>
          <a:srgbClr val="636567"/>
        </a:solidFill>
        <a:latin typeface="Cochin" charset="0"/>
        <a:ea typeface="ヒラギノ明朝 ProN W3" charset="0"/>
        <a:cs typeface="ヒラギノ明朝 ProN W3" charset="0"/>
        <a:sym typeface="Cochin" charset="0"/>
      </a:defRPr>
    </a:lvl1pPr>
    <a:lvl2pPr marL="457200" algn="ctr" rtl="0" fontAlgn="base">
      <a:spcBef>
        <a:spcPct val="0"/>
      </a:spcBef>
      <a:spcAft>
        <a:spcPct val="0"/>
      </a:spcAft>
      <a:defRPr sz="3800" kern="1200">
        <a:solidFill>
          <a:srgbClr val="636567"/>
        </a:solidFill>
        <a:latin typeface="Cochin" charset="0"/>
        <a:ea typeface="ヒラギノ明朝 ProN W3" charset="0"/>
        <a:cs typeface="ヒラギノ明朝 ProN W3" charset="0"/>
        <a:sym typeface="Cochin" charset="0"/>
      </a:defRPr>
    </a:lvl2pPr>
    <a:lvl3pPr marL="914400" algn="ctr" rtl="0" fontAlgn="base">
      <a:spcBef>
        <a:spcPct val="0"/>
      </a:spcBef>
      <a:spcAft>
        <a:spcPct val="0"/>
      </a:spcAft>
      <a:defRPr sz="3800" kern="1200">
        <a:solidFill>
          <a:srgbClr val="636567"/>
        </a:solidFill>
        <a:latin typeface="Cochin" charset="0"/>
        <a:ea typeface="ヒラギノ明朝 ProN W3" charset="0"/>
        <a:cs typeface="ヒラギノ明朝 ProN W3" charset="0"/>
        <a:sym typeface="Cochin" charset="0"/>
      </a:defRPr>
    </a:lvl3pPr>
    <a:lvl4pPr marL="1371600" algn="ctr" rtl="0" fontAlgn="base">
      <a:spcBef>
        <a:spcPct val="0"/>
      </a:spcBef>
      <a:spcAft>
        <a:spcPct val="0"/>
      </a:spcAft>
      <a:defRPr sz="3800" kern="1200">
        <a:solidFill>
          <a:srgbClr val="636567"/>
        </a:solidFill>
        <a:latin typeface="Cochin" charset="0"/>
        <a:ea typeface="ヒラギノ明朝 ProN W3" charset="0"/>
        <a:cs typeface="ヒラギノ明朝 ProN W3" charset="0"/>
        <a:sym typeface="Cochin" charset="0"/>
      </a:defRPr>
    </a:lvl4pPr>
    <a:lvl5pPr marL="1828800" algn="ctr" rtl="0" fontAlgn="base">
      <a:spcBef>
        <a:spcPct val="0"/>
      </a:spcBef>
      <a:spcAft>
        <a:spcPct val="0"/>
      </a:spcAft>
      <a:defRPr sz="3800" kern="1200">
        <a:solidFill>
          <a:srgbClr val="636567"/>
        </a:solidFill>
        <a:latin typeface="Cochin" charset="0"/>
        <a:ea typeface="ヒラギノ明朝 ProN W3" charset="0"/>
        <a:cs typeface="ヒラギノ明朝 ProN W3" charset="0"/>
        <a:sym typeface="Cochin" charset="0"/>
      </a:defRPr>
    </a:lvl5pPr>
    <a:lvl6pPr marL="2286000" algn="l" defTabSz="457200" rtl="0" eaLnBrk="1" latinLnBrk="0" hangingPunct="1">
      <a:defRPr sz="3800" kern="1200">
        <a:solidFill>
          <a:srgbClr val="636567"/>
        </a:solidFill>
        <a:latin typeface="Cochin" charset="0"/>
        <a:ea typeface="ヒラギノ明朝 ProN W3" charset="0"/>
        <a:cs typeface="ヒラギノ明朝 ProN W3" charset="0"/>
        <a:sym typeface="Cochin" charset="0"/>
      </a:defRPr>
    </a:lvl6pPr>
    <a:lvl7pPr marL="2743200" algn="l" defTabSz="457200" rtl="0" eaLnBrk="1" latinLnBrk="0" hangingPunct="1">
      <a:defRPr sz="3800" kern="1200">
        <a:solidFill>
          <a:srgbClr val="636567"/>
        </a:solidFill>
        <a:latin typeface="Cochin" charset="0"/>
        <a:ea typeface="ヒラギノ明朝 ProN W3" charset="0"/>
        <a:cs typeface="ヒラギノ明朝 ProN W3" charset="0"/>
        <a:sym typeface="Cochin" charset="0"/>
      </a:defRPr>
    </a:lvl7pPr>
    <a:lvl8pPr marL="3200400" algn="l" defTabSz="457200" rtl="0" eaLnBrk="1" latinLnBrk="0" hangingPunct="1">
      <a:defRPr sz="3800" kern="1200">
        <a:solidFill>
          <a:srgbClr val="636567"/>
        </a:solidFill>
        <a:latin typeface="Cochin" charset="0"/>
        <a:ea typeface="ヒラギノ明朝 ProN W3" charset="0"/>
        <a:cs typeface="ヒラギノ明朝 ProN W3" charset="0"/>
        <a:sym typeface="Cochin" charset="0"/>
      </a:defRPr>
    </a:lvl8pPr>
    <a:lvl9pPr marL="3657600" algn="l" defTabSz="457200" rtl="0" eaLnBrk="1" latinLnBrk="0" hangingPunct="1">
      <a:defRPr sz="3800" kern="1200">
        <a:solidFill>
          <a:srgbClr val="636567"/>
        </a:solidFill>
        <a:latin typeface="Cochin" charset="0"/>
        <a:ea typeface="ヒラギノ明朝 ProN W3" charset="0"/>
        <a:cs typeface="ヒラギノ明朝 ProN W3" charset="0"/>
        <a:sym typeface="Cochi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648"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1933089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93175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1664893"/>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6819685"/>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5539648"/>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804971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5644339"/>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31808605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369377"/>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9941802"/>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37374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388657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5125" y="2019300"/>
            <a:ext cx="2746375" cy="6934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2019300"/>
            <a:ext cx="8086725" cy="693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1042531"/>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839377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8161968"/>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08956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08930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369341"/>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70308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9020795"/>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13153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917846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355239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1735392"/>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95675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15268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4768203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169088"/>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4898425"/>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112805"/>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42176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1050860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94404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623750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0384365"/>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8601467"/>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351190"/>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469833"/>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4140431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637063"/>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2370552"/>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016000" y="812800"/>
            <a:ext cx="5416550" cy="814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4950" y="812800"/>
            <a:ext cx="5416550" cy="814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761629"/>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595087"/>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70367253"/>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8799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2455120"/>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7483108"/>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344943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6882083"/>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562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562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016936"/>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742823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46456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175006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1485900"/>
            <a:ext cx="5416550" cy="70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4950" y="1485900"/>
            <a:ext cx="5416550" cy="70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4656215"/>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098849"/>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135889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1485900"/>
            <a:ext cx="2667000" cy="701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35400" y="1485900"/>
            <a:ext cx="2667000" cy="701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999488"/>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891202"/>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7791609"/>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396558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1080968"/>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5125" y="558800"/>
            <a:ext cx="2746375" cy="800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58800"/>
            <a:ext cx="8086725" cy="800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30571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340615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380050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9176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328441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15525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6383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286190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5125" y="558800"/>
            <a:ext cx="2746375"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58800"/>
            <a:ext cx="8086725"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809309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253703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13616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394312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1828800"/>
            <a:ext cx="5416550" cy="666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4950" y="1828800"/>
            <a:ext cx="5416550" cy="666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0558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437932"/>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244956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66036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172036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0726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81456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120707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5125" y="558800"/>
            <a:ext cx="2746375"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58800"/>
            <a:ext cx="8086725"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3841938"/>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6596252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3940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0247069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0" y="1485900"/>
            <a:ext cx="2660650" cy="701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15450" y="1485900"/>
            <a:ext cx="2660650" cy="701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271030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517059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477371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3644900"/>
            <a:ext cx="5416550" cy="530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4950" y="3644900"/>
            <a:ext cx="5416550" cy="530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427770"/>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08810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402413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514659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9463939"/>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5125" y="558800"/>
            <a:ext cx="2746375"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58800"/>
            <a:ext cx="8086725"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74727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7266018"/>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521433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313713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722648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53269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563856"/>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643832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374722"/>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885983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528043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83048"/>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558800"/>
            <a:ext cx="2925762"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558800"/>
            <a:ext cx="8624888" cy="8153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004829"/>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9856030"/>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465824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487586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71048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927811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639282"/>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949305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316105"/>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954557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5284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503429"/>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838200"/>
            <a:ext cx="2925762" cy="787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838200"/>
            <a:ext cx="8624888" cy="787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65561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006602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21988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615121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877562"/>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1485900"/>
            <a:ext cx="2667000" cy="701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35400" y="1485900"/>
            <a:ext cx="2667000" cy="701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498431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211139"/>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582663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962671"/>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2589432"/>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419669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5808298"/>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5125" y="558800"/>
            <a:ext cx="2746375"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58800"/>
            <a:ext cx="8086725"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995113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6154828"/>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39616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7513396"/>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6354610"/>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490943"/>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4180699"/>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702561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498986"/>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240776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6209930"/>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680221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436819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434033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0936535"/>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77187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3070304"/>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2479875"/>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797990"/>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3775874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44234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0129547"/>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687144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598921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01928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2.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2.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016000" y="2019300"/>
            <a:ext cx="10985500" cy="1625600"/>
          </a:xfrm>
          <a:prstGeom prst="rect">
            <a:avLst/>
          </a:prstGeom>
          <a:noFill/>
          <a:ln>
            <a:noFill/>
          </a:ln>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Cochin" charset="0"/>
              </a:rPr>
              <a:t>Click to edit Master title style</a:t>
            </a:r>
          </a:p>
        </p:txBody>
      </p:sp>
      <p:sp>
        <p:nvSpPr>
          <p:cNvPr id="1026" name="Rectangle 2"/>
          <p:cNvSpPr>
            <a:spLocks noChangeArrowheads="1"/>
          </p:cNvSpPr>
          <p:nvPr>
            <p:ph type="body" idx="1"/>
          </p:nvPr>
        </p:nvSpPr>
        <p:spPr bwMode="auto">
          <a:xfrm>
            <a:off x="1016000" y="3644900"/>
            <a:ext cx="10985500" cy="53086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chin" charset="0"/>
              </a:rPr>
              <a:t>Click to edit Master text styles</a:t>
            </a:r>
          </a:p>
          <a:p>
            <a:pPr lvl="1"/>
            <a:r>
              <a:rPr lang="en-US">
                <a:sym typeface="Cochin" charset="0"/>
              </a:rPr>
              <a:t>Second level</a:t>
            </a:r>
          </a:p>
          <a:p>
            <a:pPr lvl="2"/>
            <a:r>
              <a:rPr lang="en-US">
                <a:sym typeface="Cochin" charset="0"/>
              </a:rPr>
              <a:t>Third level</a:t>
            </a:r>
          </a:p>
          <a:p>
            <a:pPr lvl="3"/>
            <a:r>
              <a:rPr lang="en-US">
                <a:sym typeface="Cochin" charset="0"/>
              </a:rPr>
              <a:t>Fourth level</a:t>
            </a:r>
          </a:p>
          <a:p>
            <a:pPr lvl="4"/>
            <a:r>
              <a:rPr 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txStyles>
    <p:titleStyle>
      <a:lvl1pPr algn="ctr" rtl="0" fontAlgn="base">
        <a:spcBef>
          <a:spcPct val="0"/>
        </a:spcBef>
        <a:spcAft>
          <a:spcPct val="0"/>
        </a:spcAft>
        <a:defRPr sz="10200">
          <a:solidFill>
            <a:srgbClr val="000000"/>
          </a:solidFill>
          <a:latin typeface="+mj-lt"/>
          <a:ea typeface="+mj-ea"/>
          <a:cs typeface="+mj-cs"/>
          <a:sym typeface="Cochin" charset="0"/>
        </a:defRPr>
      </a:lvl1pPr>
      <a:lvl2pPr algn="ctr" rtl="0" fontAlgn="base">
        <a:spcBef>
          <a:spcPct val="0"/>
        </a:spcBef>
        <a:spcAft>
          <a:spcPct val="0"/>
        </a:spcAft>
        <a:defRPr sz="10200">
          <a:solidFill>
            <a:srgbClr val="000000"/>
          </a:solidFill>
          <a:latin typeface="Cochin" charset="0"/>
          <a:ea typeface="ヒラギノ明朝 ProN W3" charset="0"/>
          <a:cs typeface="ヒラギノ明朝 ProN W3" charset="0"/>
          <a:sym typeface="Cochin" charset="0"/>
        </a:defRPr>
      </a:lvl2pPr>
      <a:lvl3pPr algn="ctr" rtl="0" fontAlgn="base">
        <a:spcBef>
          <a:spcPct val="0"/>
        </a:spcBef>
        <a:spcAft>
          <a:spcPct val="0"/>
        </a:spcAft>
        <a:defRPr sz="10200">
          <a:solidFill>
            <a:srgbClr val="000000"/>
          </a:solidFill>
          <a:latin typeface="Cochin" charset="0"/>
          <a:ea typeface="ヒラギノ明朝 ProN W3" charset="0"/>
          <a:cs typeface="ヒラギノ明朝 ProN W3" charset="0"/>
          <a:sym typeface="Cochin" charset="0"/>
        </a:defRPr>
      </a:lvl3pPr>
      <a:lvl4pPr algn="ctr" rtl="0" fontAlgn="base">
        <a:spcBef>
          <a:spcPct val="0"/>
        </a:spcBef>
        <a:spcAft>
          <a:spcPct val="0"/>
        </a:spcAft>
        <a:defRPr sz="10200">
          <a:solidFill>
            <a:srgbClr val="000000"/>
          </a:solidFill>
          <a:latin typeface="Cochin" charset="0"/>
          <a:ea typeface="ヒラギノ明朝 ProN W3" charset="0"/>
          <a:cs typeface="ヒラギノ明朝 ProN W3" charset="0"/>
          <a:sym typeface="Cochin" charset="0"/>
        </a:defRPr>
      </a:lvl4pPr>
      <a:lvl5pPr algn="ctr" rtl="0" fontAlgn="base">
        <a:spcBef>
          <a:spcPct val="0"/>
        </a:spcBef>
        <a:spcAft>
          <a:spcPct val="0"/>
        </a:spcAft>
        <a:defRPr sz="10200">
          <a:solidFill>
            <a:srgbClr val="000000"/>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200">
          <a:solidFill>
            <a:srgbClr val="000000"/>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200">
          <a:solidFill>
            <a:srgbClr val="000000"/>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200">
          <a:solidFill>
            <a:srgbClr val="000000"/>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200">
          <a:solidFill>
            <a:srgbClr val="000000"/>
          </a:solidFill>
          <a:latin typeface="Cochin" charset="0"/>
          <a:ea typeface="ヒラギノ明朝 ProN W3" charset="0"/>
          <a:cs typeface="ヒラギノ明朝 ProN W3" charset="0"/>
          <a:sym typeface="Cochin" charset="0"/>
        </a:defRPr>
      </a:lvl9pPr>
    </p:titleStyle>
    <p:bodyStyle>
      <a:lvl1pPr algn="ctr" rtl="0" fontAlgn="base">
        <a:spcBef>
          <a:spcPct val="0"/>
        </a:spcBef>
        <a:spcAft>
          <a:spcPct val="0"/>
        </a:spcAft>
        <a:defRPr sz="3800">
          <a:solidFill>
            <a:srgbClr val="000000"/>
          </a:solidFill>
          <a:latin typeface="+mn-lt"/>
          <a:ea typeface="+mn-ea"/>
          <a:cs typeface="+mn-cs"/>
          <a:sym typeface="Cochin" charset="0"/>
        </a:defRPr>
      </a:lvl1pPr>
      <a:lvl2pPr algn="ctr" rtl="0" fontAlgn="base">
        <a:spcBef>
          <a:spcPct val="0"/>
        </a:spcBef>
        <a:spcAft>
          <a:spcPct val="0"/>
        </a:spcAft>
        <a:defRPr sz="3800">
          <a:solidFill>
            <a:srgbClr val="000000"/>
          </a:solidFill>
          <a:latin typeface="+mn-lt"/>
          <a:ea typeface="+mn-ea"/>
          <a:cs typeface="+mn-cs"/>
          <a:sym typeface="Cochin" charset="0"/>
        </a:defRPr>
      </a:lvl2pPr>
      <a:lvl3pPr algn="ctr" rtl="0" fontAlgn="base">
        <a:spcBef>
          <a:spcPct val="0"/>
        </a:spcBef>
        <a:spcAft>
          <a:spcPct val="0"/>
        </a:spcAft>
        <a:defRPr sz="3800">
          <a:solidFill>
            <a:srgbClr val="000000"/>
          </a:solidFill>
          <a:latin typeface="+mn-lt"/>
          <a:ea typeface="+mn-ea"/>
          <a:cs typeface="+mn-cs"/>
          <a:sym typeface="Cochin" charset="0"/>
        </a:defRPr>
      </a:lvl3pPr>
      <a:lvl4pPr algn="ctr" rtl="0" fontAlgn="base">
        <a:spcBef>
          <a:spcPct val="0"/>
        </a:spcBef>
        <a:spcAft>
          <a:spcPct val="0"/>
        </a:spcAft>
        <a:defRPr sz="3800">
          <a:solidFill>
            <a:srgbClr val="000000"/>
          </a:solidFill>
          <a:latin typeface="+mn-lt"/>
          <a:ea typeface="+mn-ea"/>
          <a:cs typeface="+mn-cs"/>
          <a:sym typeface="Cochin" charset="0"/>
        </a:defRPr>
      </a:lvl4pPr>
      <a:lvl5pPr algn="ctr" rtl="0" fontAlgn="base">
        <a:spcBef>
          <a:spcPct val="0"/>
        </a:spcBef>
        <a:spcAft>
          <a:spcPct val="0"/>
        </a:spcAft>
        <a:defRPr sz="3800">
          <a:solidFill>
            <a:srgbClr val="000000"/>
          </a:solidFill>
          <a:latin typeface="+mn-lt"/>
          <a:ea typeface="+mn-ea"/>
          <a:cs typeface="+mn-cs"/>
          <a:sym typeface="Cochin" charset="0"/>
        </a:defRPr>
      </a:lvl5pPr>
      <a:lvl6pPr marL="457200" algn="ctr" rtl="0" fontAlgn="base">
        <a:spcBef>
          <a:spcPct val="0"/>
        </a:spcBef>
        <a:spcAft>
          <a:spcPct val="0"/>
        </a:spcAft>
        <a:defRPr sz="3800">
          <a:solidFill>
            <a:srgbClr val="000000"/>
          </a:solidFill>
          <a:latin typeface="+mn-lt"/>
          <a:ea typeface="+mn-ea"/>
          <a:cs typeface="+mn-cs"/>
          <a:sym typeface="Cochin" charset="0"/>
        </a:defRPr>
      </a:lvl6pPr>
      <a:lvl7pPr marL="914400" algn="ctr" rtl="0" fontAlgn="base">
        <a:spcBef>
          <a:spcPct val="0"/>
        </a:spcBef>
        <a:spcAft>
          <a:spcPct val="0"/>
        </a:spcAft>
        <a:defRPr sz="3800">
          <a:solidFill>
            <a:srgbClr val="000000"/>
          </a:solidFill>
          <a:latin typeface="+mn-lt"/>
          <a:ea typeface="+mn-ea"/>
          <a:cs typeface="+mn-cs"/>
          <a:sym typeface="Cochin" charset="0"/>
        </a:defRPr>
      </a:lvl7pPr>
      <a:lvl8pPr marL="1371600" algn="ctr" rtl="0" fontAlgn="base">
        <a:spcBef>
          <a:spcPct val="0"/>
        </a:spcBef>
        <a:spcAft>
          <a:spcPct val="0"/>
        </a:spcAft>
        <a:defRPr sz="3800">
          <a:solidFill>
            <a:srgbClr val="000000"/>
          </a:solidFill>
          <a:latin typeface="+mn-lt"/>
          <a:ea typeface="+mn-ea"/>
          <a:cs typeface="+mn-cs"/>
          <a:sym typeface="Cochin" charset="0"/>
        </a:defRPr>
      </a:lvl8pPr>
      <a:lvl9pPr marL="1828800" algn="ctr" rtl="0" fontAlgn="base">
        <a:spcBef>
          <a:spcPct val="0"/>
        </a:spcBef>
        <a:spcAft>
          <a:spcPct val="0"/>
        </a:spcAft>
        <a:defRPr sz="3800">
          <a:solidFill>
            <a:srgbClr val="000000"/>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xmlns:p14="http://schemas.microsoft.com/office/powerpoint/2010/main"/>
  <p:txStyles>
    <p:titleStyle>
      <a:lvl1pPr algn="l" rtl="0" fontAlgn="base">
        <a:spcBef>
          <a:spcPct val="0"/>
        </a:spcBef>
        <a:spcAft>
          <a:spcPct val="0"/>
        </a:spcAft>
        <a:defRPr sz="3400">
          <a:solidFill>
            <a:schemeClr val="tx1"/>
          </a:solidFill>
          <a:latin typeface="+mj-lt"/>
          <a:ea typeface="+mj-ea"/>
          <a:cs typeface="+mj-cs"/>
          <a:sym typeface="Cochin" charset="0"/>
        </a:defRPr>
      </a:lvl1pPr>
      <a:lvl2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9pPr>
    </p:titleStyle>
    <p:bodyStyle>
      <a:lvl1pPr algn="r" rtl="0" fontAlgn="base">
        <a:spcBef>
          <a:spcPct val="0"/>
        </a:spcBef>
        <a:spcAft>
          <a:spcPct val="0"/>
        </a:spcAft>
        <a:defRPr sz="2200">
          <a:solidFill>
            <a:schemeClr val="tx1"/>
          </a:solidFill>
          <a:latin typeface="+mn-lt"/>
          <a:ea typeface="+mn-ea"/>
          <a:cs typeface="+mn-cs"/>
          <a:sym typeface="Cochin" charset="0"/>
        </a:defRPr>
      </a:lvl1pPr>
      <a:lvl2pPr algn="r" rtl="0" fontAlgn="base">
        <a:spcBef>
          <a:spcPct val="0"/>
        </a:spcBef>
        <a:spcAft>
          <a:spcPct val="0"/>
        </a:spcAft>
        <a:defRPr sz="2200">
          <a:solidFill>
            <a:schemeClr val="tx1"/>
          </a:solidFill>
          <a:latin typeface="+mn-lt"/>
          <a:ea typeface="+mn-ea"/>
          <a:cs typeface="+mn-cs"/>
          <a:sym typeface="Cochin" charset="0"/>
        </a:defRPr>
      </a:lvl2pPr>
      <a:lvl3pPr algn="r" rtl="0" fontAlgn="base">
        <a:spcBef>
          <a:spcPct val="0"/>
        </a:spcBef>
        <a:spcAft>
          <a:spcPct val="0"/>
        </a:spcAft>
        <a:defRPr sz="2200">
          <a:solidFill>
            <a:schemeClr val="tx1"/>
          </a:solidFill>
          <a:latin typeface="+mn-lt"/>
          <a:ea typeface="+mn-ea"/>
          <a:cs typeface="+mn-cs"/>
          <a:sym typeface="Cochin" charset="0"/>
        </a:defRPr>
      </a:lvl3pPr>
      <a:lvl4pPr algn="r" rtl="0" fontAlgn="base">
        <a:spcBef>
          <a:spcPct val="0"/>
        </a:spcBef>
        <a:spcAft>
          <a:spcPct val="0"/>
        </a:spcAft>
        <a:defRPr sz="2200">
          <a:solidFill>
            <a:schemeClr val="tx1"/>
          </a:solidFill>
          <a:latin typeface="+mn-lt"/>
          <a:ea typeface="+mn-ea"/>
          <a:cs typeface="+mn-cs"/>
          <a:sym typeface="Cochin" charset="0"/>
        </a:defRPr>
      </a:lvl4pPr>
      <a:lvl5pPr algn="r" rtl="0" fontAlgn="base">
        <a:spcBef>
          <a:spcPct val="0"/>
        </a:spcBef>
        <a:spcAft>
          <a:spcPct val="0"/>
        </a:spcAft>
        <a:defRPr sz="2200">
          <a:solidFill>
            <a:schemeClr val="tx1"/>
          </a:solidFill>
          <a:latin typeface="+mn-lt"/>
          <a:ea typeface="+mn-ea"/>
          <a:cs typeface="+mn-cs"/>
          <a:sym typeface="Cochin" charset="0"/>
        </a:defRPr>
      </a:lvl5pPr>
      <a:lvl6pPr marL="457200" algn="r" rtl="0" fontAlgn="base">
        <a:spcBef>
          <a:spcPct val="0"/>
        </a:spcBef>
        <a:spcAft>
          <a:spcPct val="0"/>
        </a:spcAft>
        <a:defRPr sz="2200">
          <a:solidFill>
            <a:schemeClr val="tx1"/>
          </a:solidFill>
          <a:latin typeface="+mn-lt"/>
          <a:ea typeface="+mn-ea"/>
          <a:cs typeface="+mn-cs"/>
          <a:sym typeface="Cochin" charset="0"/>
        </a:defRPr>
      </a:lvl6pPr>
      <a:lvl7pPr marL="914400" algn="r" rtl="0" fontAlgn="base">
        <a:spcBef>
          <a:spcPct val="0"/>
        </a:spcBef>
        <a:spcAft>
          <a:spcPct val="0"/>
        </a:spcAft>
        <a:defRPr sz="2200">
          <a:solidFill>
            <a:schemeClr val="tx1"/>
          </a:solidFill>
          <a:latin typeface="+mn-lt"/>
          <a:ea typeface="+mn-ea"/>
          <a:cs typeface="+mn-cs"/>
          <a:sym typeface="Cochin" charset="0"/>
        </a:defRPr>
      </a:lvl7pPr>
      <a:lvl8pPr marL="1371600" algn="r" rtl="0" fontAlgn="base">
        <a:spcBef>
          <a:spcPct val="0"/>
        </a:spcBef>
        <a:spcAft>
          <a:spcPct val="0"/>
        </a:spcAft>
        <a:defRPr sz="2200">
          <a:solidFill>
            <a:schemeClr val="tx1"/>
          </a:solidFill>
          <a:latin typeface="+mn-lt"/>
          <a:ea typeface="+mn-ea"/>
          <a:cs typeface="+mn-cs"/>
          <a:sym typeface="Cochin" charset="0"/>
        </a:defRPr>
      </a:lvl8pPr>
      <a:lvl9pPr marL="1828800" algn="r" rtl="0" fontAlgn="base">
        <a:spcBef>
          <a:spcPct val="0"/>
        </a:spcBef>
        <a:spcAft>
          <a:spcPct val="0"/>
        </a:spcAft>
        <a:defRPr sz="2200">
          <a:solidFill>
            <a:schemeClr val="tx1"/>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p:txStyles>
    <p:titleStyle>
      <a:lvl1pPr algn="l" rtl="0" fontAlgn="base">
        <a:spcBef>
          <a:spcPct val="0"/>
        </a:spcBef>
        <a:spcAft>
          <a:spcPct val="0"/>
        </a:spcAft>
        <a:defRPr sz="3400">
          <a:solidFill>
            <a:schemeClr val="tx1"/>
          </a:solidFill>
          <a:latin typeface="+mj-lt"/>
          <a:ea typeface="+mj-ea"/>
          <a:cs typeface="+mj-cs"/>
          <a:sym typeface="Cochin" charset="0"/>
        </a:defRPr>
      </a:lvl1pPr>
      <a:lvl2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9pPr>
    </p:titleStyle>
    <p:bodyStyle>
      <a:lvl1pPr algn="r" rtl="0" fontAlgn="base">
        <a:spcBef>
          <a:spcPct val="0"/>
        </a:spcBef>
        <a:spcAft>
          <a:spcPct val="0"/>
        </a:spcAft>
        <a:defRPr sz="2200">
          <a:solidFill>
            <a:schemeClr val="tx1"/>
          </a:solidFill>
          <a:latin typeface="+mn-lt"/>
          <a:ea typeface="+mn-ea"/>
          <a:cs typeface="+mn-cs"/>
          <a:sym typeface="Cochin" charset="0"/>
        </a:defRPr>
      </a:lvl1pPr>
      <a:lvl2pPr algn="r" rtl="0" fontAlgn="base">
        <a:spcBef>
          <a:spcPct val="0"/>
        </a:spcBef>
        <a:spcAft>
          <a:spcPct val="0"/>
        </a:spcAft>
        <a:defRPr sz="2200">
          <a:solidFill>
            <a:schemeClr val="tx1"/>
          </a:solidFill>
          <a:latin typeface="+mn-lt"/>
          <a:ea typeface="+mn-ea"/>
          <a:cs typeface="+mn-cs"/>
          <a:sym typeface="Cochin" charset="0"/>
        </a:defRPr>
      </a:lvl2pPr>
      <a:lvl3pPr algn="r" rtl="0" fontAlgn="base">
        <a:spcBef>
          <a:spcPct val="0"/>
        </a:spcBef>
        <a:spcAft>
          <a:spcPct val="0"/>
        </a:spcAft>
        <a:defRPr sz="2200">
          <a:solidFill>
            <a:schemeClr val="tx1"/>
          </a:solidFill>
          <a:latin typeface="+mn-lt"/>
          <a:ea typeface="+mn-ea"/>
          <a:cs typeface="+mn-cs"/>
          <a:sym typeface="Cochin" charset="0"/>
        </a:defRPr>
      </a:lvl3pPr>
      <a:lvl4pPr algn="r" rtl="0" fontAlgn="base">
        <a:spcBef>
          <a:spcPct val="0"/>
        </a:spcBef>
        <a:spcAft>
          <a:spcPct val="0"/>
        </a:spcAft>
        <a:defRPr sz="2200">
          <a:solidFill>
            <a:schemeClr val="tx1"/>
          </a:solidFill>
          <a:latin typeface="+mn-lt"/>
          <a:ea typeface="+mn-ea"/>
          <a:cs typeface="+mn-cs"/>
          <a:sym typeface="Cochin" charset="0"/>
        </a:defRPr>
      </a:lvl4pPr>
      <a:lvl5pPr algn="r" rtl="0" fontAlgn="base">
        <a:spcBef>
          <a:spcPct val="0"/>
        </a:spcBef>
        <a:spcAft>
          <a:spcPct val="0"/>
        </a:spcAft>
        <a:defRPr sz="2200">
          <a:solidFill>
            <a:schemeClr val="tx1"/>
          </a:solidFill>
          <a:latin typeface="+mn-lt"/>
          <a:ea typeface="+mn-ea"/>
          <a:cs typeface="+mn-cs"/>
          <a:sym typeface="Cochin" charset="0"/>
        </a:defRPr>
      </a:lvl5pPr>
      <a:lvl6pPr marL="457200" algn="r" rtl="0" fontAlgn="base">
        <a:spcBef>
          <a:spcPct val="0"/>
        </a:spcBef>
        <a:spcAft>
          <a:spcPct val="0"/>
        </a:spcAft>
        <a:defRPr sz="2200">
          <a:solidFill>
            <a:schemeClr val="tx1"/>
          </a:solidFill>
          <a:latin typeface="+mn-lt"/>
          <a:ea typeface="+mn-ea"/>
          <a:cs typeface="+mn-cs"/>
          <a:sym typeface="Cochin" charset="0"/>
        </a:defRPr>
      </a:lvl6pPr>
      <a:lvl7pPr marL="914400" algn="r" rtl="0" fontAlgn="base">
        <a:spcBef>
          <a:spcPct val="0"/>
        </a:spcBef>
        <a:spcAft>
          <a:spcPct val="0"/>
        </a:spcAft>
        <a:defRPr sz="2200">
          <a:solidFill>
            <a:schemeClr val="tx1"/>
          </a:solidFill>
          <a:latin typeface="+mn-lt"/>
          <a:ea typeface="+mn-ea"/>
          <a:cs typeface="+mn-cs"/>
          <a:sym typeface="Cochin" charset="0"/>
        </a:defRPr>
      </a:lvl7pPr>
      <a:lvl8pPr marL="1371600" algn="r" rtl="0" fontAlgn="base">
        <a:spcBef>
          <a:spcPct val="0"/>
        </a:spcBef>
        <a:spcAft>
          <a:spcPct val="0"/>
        </a:spcAft>
        <a:defRPr sz="2200">
          <a:solidFill>
            <a:schemeClr val="tx1"/>
          </a:solidFill>
          <a:latin typeface="+mn-lt"/>
          <a:ea typeface="+mn-ea"/>
          <a:cs typeface="+mn-cs"/>
          <a:sym typeface="Cochin" charset="0"/>
        </a:defRPr>
      </a:lvl8pPr>
      <a:lvl9pPr marL="1828800" algn="r" rtl="0" fontAlgn="base">
        <a:spcBef>
          <a:spcPct val="0"/>
        </a:spcBef>
        <a:spcAft>
          <a:spcPct val="0"/>
        </a:spcAft>
        <a:defRPr sz="2200">
          <a:solidFill>
            <a:schemeClr val="tx1"/>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xmlns:p14="http://schemas.microsoft.com/office/powerpoint/2010/main"/>
  <p:txStyles>
    <p:titleStyle>
      <a:lvl1pPr algn="l" rtl="0" fontAlgn="base">
        <a:spcBef>
          <a:spcPct val="0"/>
        </a:spcBef>
        <a:spcAft>
          <a:spcPct val="0"/>
        </a:spcAft>
        <a:defRPr sz="3400">
          <a:solidFill>
            <a:schemeClr val="tx1"/>
          </a:solidFill>
          <a:latin typeface="+mj-lt"/>
          <a:ea typeface="+mj-ea"/>
          <a:cs typeface="+mj-cs"/>
          <a:sym typeface="Cochin" charset="0"/>
        </a:defRPr>
      </a:lvl1pPr>
      <a:lvl2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3400">
          <a:solidFill>
            <a:schemeClr val="tx1"/>
          </a:solidFill>
          <a:latin typeface="Cochin" charset="0"/>
          <a:ea typeface="ヒラギノ明朝 ProN W3" charset="0"/>
          <a:cs typeface="ヒラギノ明朝 ProN W3" charset="0"/>
          <a:sym typeface="Cochin" charset="0"/>
        </a:defRPr>
      </a:lvl9pPr>
    </p:titleStyle>
    <p:bodyStyle>
      <a:lvl1pPr algn="r" rtl="0" fontAlgn="base">
        <a:spcBef>
          <a:spcPct val="0"/>
        </a:spcBef>
        <a:spcAft>
          <a:spcPct val="0"/>
        </a:spcAft>
        <a:defRPr sz="2200">
          <a:solidFill>
            <a:schemeClr val="tx1"/>
          </a:solidFill>
          <a:latin typeface="+mn-lt"/>
          <a:ea typeface="+mn-ea"/>
          <a:cs typeface="+mn-cs"/>
          <a:sym typeface="Cochin" charset="0"/>
        </a:defRPr>
      </a:lvl1pPr>
      <a:lvl2pPr algn="r" rtl="0" fontAlgn="base">
        <a:spcBef>
          <a:spcPct val="0"/>
        </a:spcBef>
        <a:spcAft>
          <a:spcPct val="0"/>
        </a:spcAft>
        <a:defRPr sz="2200">
          <a:solidFill>
            <a:schemeClr val="tx1"/>
          </a:solidFill>
          <a:latin typeface="+mn-lt"/>
          <a:ea typeface="+mn-ea"/>
          <a:cs typeface="+mn-cs"/>
          <a:sym typeface="Cochin" charset="0"/>
        </a:defRPr>
      </a:lvl2pPr>
      <a:lvl3pPr algn="r" rtl="0" fontAlgn="base">
        <a:spcBef>
          <a:spcPct val="0"/>
        </a:spcBef>
        <a:spcAft>
          <a:spcPct val="0"/>
        </a:spcAft>
        <a:defRPr sz="2200">
          <a:solidFill>
            <a:schemeClr val="tx1"/>
          </a:solidFill>
          <a:latin typeface="+mn-lt"/>
          <a:ea typeface="+mn-ea"/>
          <a:cs typeface="+mn-cs"/>
          <a:sym typeface="Cochin" charset="0"/>
        </a:defRPr>
      </a:lvl3pPr>
      <a:lvl4pPr algn="r" rtl="0" fontAlgn="base">
        <a:spcBef>
          <a:spcPct val="0"/>
        </a:spcBef>
        <a:spcAft>
          <a:spcPct val="0"/>
        </a:spcAft>
        <a:defRPr sz="2200">
          <a:solidFill>
            <a:schemeClr val="tx1"/>
          </a:solidFill>
          <a:latin typeface="+mn-lt"/>
          <a:ea typeface="+mn-ea"/>
          <a:cs typeface="+mn-cs"/>
          <a:sym typeface="Cochin" charset="0"/>
        </a:defRPr>
      </a:lvl4pPr>
      <a:lvl5pPr algn="r" rtl="0" fontAlgn="base">
        <a:spcBef>
          <a:spcPct val="0"/>
        </a:spcBef>
        <a:spcAft>
          <a:spcPct val="0"/>
        </a:spcAft>
        <a:defRPr sz="2200">
          <a:solidFill>
            <a:schemeClr val="tx1"/>
          </a:solidFill>
          <a:latin typeface="+mn-lt"/>
          <a:ea typeface="+mn-ea"/>
          <a:cs typeface="+mn-cs"/>
          <a:sym typeface="Cochin" charset="0"/>
        </a:defRPr>
      </a:lvl5pPr>
      <a:lvl6pPr marL="457200" algn="r" rtl="0" fontAlgn="base">
        <a:spcBef>
          <a:spcPct val="0"/>
        </a:spcBef>
        <a:spcAft>
          <a:spcPct val="0"/>
        </a:spcAft>
        <a:defRPr sz="2200">
          <a:solidFill>
            <a:schemeClr val="tx1"/>
          </a:solidFill>
          <a:latin typeface="+mn-lt"/>
          <a:ea typeface="+mn-ea"/>
          <a:cs typeface="+mn-cs"/>
          <a:sym typeface="Cochin" charset="0"/>
        </a:defRPr>
      </a:lvl6pPr>
      <a:lvl7pPr marL="914400" algn="r" rtl="0" fontAlgn="base">
        <a:spcBef>
          <a:spcPct val="0"/>
        </a:spcBef>
        <a:spcAft>
          <a:spcPct val="0"/>
        </a:spcAft>
        <a:defRPr sz="2200">
          <a:solidFill>
            <a:schemeClr val="tx1"/>
          </a:solidFill>
          <a:latin typeface="+mn-lt"/>
          <a:ea typeface="+mn-ea"/>
          <a:cs typeface="+mn-cs"/>
          <a:sym typeface="Cochin" charset="0"/>
        </a:defRPr>
      </a:lvl7pPr>
      <a:lvl8pPr marL="1371600" algn="r" rtl="0" fontAlgn="base">
        <a:spcBef>
          <a:spcPct val="0"/>
        </a:spcBef>
        <a:spcAft>
          <a:spcPct val="0"/>
        </a:spcAft>
        <a:defRPr sz="2200">
          <a:solidFill>
            <a:schemeClr val="tx1"/>
          </a:solidFill>
          <a:latin typeface="+mn-lt"/>
          <a:ea typeface="+mn-ea"/>
          <a:cs typeface="+mn-cs"/>
          <a:sym typeface="Cochin" charset="0"/>
        </a:defRPr>
      </a:lvl8pPr>
      <a:lvl9pPr marL="1828800" algn="r" rtl="0" fontAlgn="base">
        <a:spcBef>
          <a:spcPct val="0"/>
        </a:spcBef>
        <a:spcAft>
          <a:spcPct val="0"/>
        </a:spcAft>
        <a:defRPr sz="2200">
          <a:solidFill>
            <a:schemeClr val="tx1"/>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ChangeArrowheads="1"/>
          </p:cNvSpPr>
          <p:nvPr>
            <p:ph type="body" idx="1"/>
          </p:nvPr>
        </p:nvSpPr>
        <p:spPr bwMode="auto">
          <a:xfrm>
            <a:off x="1016000" y="812800"/>
            <a:ext cx="10985500" cy="814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chin" charset="0"/>
              </a:rPr>
              <a:t>Click to edit Master text styles</a:t>
            </a:r>
          </a:p>
          <a:p>
            <a:pPr lvl="1"/>
            <a:r>
              <a:rPr lang="en-US">
                <a:sym typeface="Cochin" charset="0"/>
              </a:rPr>
              <a:t>Second level</a:t>
            </a:r>
          </a:p>
          <a:p>
            <a:pPr lvl="2"/>
            <a:r>
              <a:rPr lang="en-US">
                <a:sym typeface="Cochin" charset="0"/>
              </a:rPr>
              <a:t>Third level</a:t>
            </a:r>
          </a:p>
          <a:p>
            <a:pPr lvl="3"/>
            <a:r>
              <a:rPr lang="en-US">
                <a:sym typeface="Cochin" charset="0"/>
              </a:rPr>
              <a:t>Fourth level</a:t>
            </a:r>
          </a:p>
          <a:p>
            <a:pPr lvl="4"/>
            <a:r>
              <a:rPr 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xmlns:p14="http://schemas.microsoft.com/office/powerpoint/2010/main"/>
  <p:txStyles>
    <p:titleStyle>
      <a:lvl1pPr algn="ctr" rtl="0" fontAlgn="base">
        <a:spcBef>
          <a:spcPct val="0"/>
        </a:spcBef>
        <a:spcAft>
          <a:spcPct val="0"/>
        </a:spcAft>
        <a:defRPr sz="7800">
          <a:solidFill>
            <a:schemeClr val="tx1"/>
          </a:solidFill>
          <a:latin typeface="+mj-lt"/>
          <a:ea typeface="+mj-ea"/>
          <a:cs typeface="+mj-cs"/>
          <a:sym typeface="Cochin" charset="0"/>
        </a:defRPr>
      </a:lvl1pPr>
      <a:lvl2pPr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2pPr>
      <a:lvl3pPr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3pPr>
      <a:lvl4pPr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4pPr>
      <a:lvl5pPr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9pPr>
    </p:titleStyle>
    <p:bodyStyle>
      <a:lvl1pPr marL="3937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1pPr>
      <a:lvl2pPr marL="9525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2pPr>
      <a:lvl3pPr marL="12954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3pPr>
      <a:lvl4pPr marL="16510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4pPr>
      <a:lvl5pPr marL="19939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5pPr>
      <a:lvl6pPr marL="24511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6pPr>
      <a:lvl7pPr marL="29083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7pPr>
      <a:lvl8pPr marL="33655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8pPr>
      <a:lvl9pPr marL="38227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016000" y="558800"/>
            <a:ext cx="109855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chin" charset="0"/>
              </a:rPr>
              <a:t>Click to edit Master title style</a:t>
            </a:r>
          </a:p>
        </p:txBody>
      </p:sp>
      <p:sp>
        <p:nvSpPr>
          <p:cNvPr id="14338" name="Rectangle 2"/>
          <p:cNvSpPr>
            <a:spLocks noChangeArrowheads="1"/>
          </p:cNvSpPr>
          <p:nvPr>
            <p:ph type="body" idx="1"/>
          </p:nvPr>
        </p:nvSpPr>
        <p:spPr bwMode="auto">
          <a:xfrm>
            <a:off x="1016000" y="1485900"/>
            <a:ext cx="10985500" cy="707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chin" charset="0"/>
              </a:rPr>
              <a:t>Click to edit Master text styles</a:t>
            </a:r>
          </a:p>
          <a:p>
            <a:pPr lvl="1"/>
            <a:r>
              <a:rPr lang="en-US">
                <a:sym typeface="Cochin" charset="0"/>
              </a:rPr>
              <a:t>Second level</a:t>
            </a:r>
          </a:p>
          <a:p>
            <a:pPr lvl="2"/>
            <a:r>
              <a:rPr lang="en-US">
                <a:sym typeface="Cochin" charset="0"/>
              </a:rPr>
              <a:t>Third level</a:t>
            </a:r>
          </a:p>
          <a:p>
            <a:pPr lvl="3"/>
            <a:r>
              <a:rPr lang="en-US">
                <a:sym typeface="Cochin" charset="0"/>
              </a:rPr>
              <a:t>Fourth level</a:t>
            </a:r>
          </a:p>
          <a:p>
            <a:pPr lvl="4"/>
            <a:r>
              <a:rPr 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xmlns:p14="http://schemas.microsoft.com/office/powerpoint/2010/main"/>
  <p:txStyles>
    <p:titleStyle>
      <a:lvl1pPr algn="l" rtl="0" fontAlgn="base">
        <a:spcBef>
          <a:spcPct val="0"/>
        </a:spcBef>
        <a:spcAft>
          <a:spcPct val="0"/>
        </a:spcAft>
        <a:defRPr sz="4800">
          <a:solidFill>
            <a:srgbClr val="000000"/>
          </a:solidFill>
          <a:latin typeface="+mj-lt"/>
          <a:ea typeface="+mj-ea"/>
          <a:cs typeface="+mj-cs"/>
          <a:sym typeface="Cochin" charset="0"/>
        </a:defRPr>
      </a:lvl1pPr>
      <a:lvl2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9pPr>
    </p:titleStyle>
    <p:bodyStyle>
      <a:lvl1pPr marL="3937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1pPr>
      <a:lvl2pPr marL="9525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2pPr>
      <a:lvl3pPr marL="12954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3pPr>
      <a:lvl4pPr marL="16510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4pPr>
      <a:lvl5pPr marL="19939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5pPr>
      <a:lvl6pPr marL="24511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6pPr>
      <a:lvl7pPr marL="29083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7pPr>
      <a:lvl8pPr marL="33655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8pPr>
      <a:lvl9pPr marL="38227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016000" y="558800"/>
            <a:ext cx="109855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chin" charset="0"/>
              </a:rPr>
              <a:t>Click to edit Master title style</a:t>
            </a:r>
          </a:p>
        </p:txBody>
      </p:sp>
      <p:sp>
        <p:nvSpPr>
          <p:cNvPr id="2050" name="Rectangle 2"/>
          <p:cNvSpPr>
            <a:spLocks noChangeArrowheads="1"/>
          </p:cNvSpPr>
          <p:nvPr>
            <p:ph type="body" idx="1"/>
          </p:nvPr>
        </p:nvSpPr>
        <p:spPr bwMode="auto">
          <a:xfrm>
            <a:off x="1016000" y="1485900"/>
            <a:ext cx="5486400" cy="70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Cochin" charset="0"/>
              </a:rPr>
              <a:t>Click to edit Master text styles</a:t>
            </a:r>
          </a:p>
          <a:p>
            <a:pPr lvl="1"/>
            <a:r>
              <a:rPr lang="en-US">
                <a:sym typeface="Cochin" charset="0"/>
              </a:rPr>
              <a:t>Second level</a:t>
            </a:r>
          </a:p>
          <a:p>
            <a:pPr lvl="2"/>
            <a:r>
              <a:rPr lang="en-US">
                <a:sym typeface="Cochin" charset="0"/>
              </a:rPr>
              <a:t>Third level</a:t>
            </a:r>
          </a:p>
          <a:p>
            <a:pPr lvl="3"/>
            <a:r>
              <a:rPr lang="en-US">
                <a:sym typeface="Cochin" charset="0"/>
              </a:rPr>
              <a:t>Fourth level</a:t>
            </a:r>
          </a:p>
          <a:p>
            <a:pPr lvl="4"/>
            <a:r>
              <a:rPr 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xStyles>
    <p:titleStyle>
      <a:lvl1pPr algn="l" rtl="0" fontAlgn="base">
        <a:spcBef>
          <a:spcPct val="0"/>
        </a:spcBef>
        <a:spcAft>
          <a:spcPct val="0"/>
        </a:spcAft>
        <a:defRPr sz="4800">
          <a:solidFill>
            <a:srgbClr val="000000"/>
          </a:solidFill>
          <a:latin typeface="+mj-lt"/>
          <a:ea typeface="+mj-ea"/>
          <a:cs typeface="+mj-cs"/>
          <a:sym typeface="Cochin" charset="0"/>
        </a:defRPr>
      </a:lvl1pPr>
      <a:lvl2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9pPr>
    </p:titleStyle>
    <p:bodyStyle>
      <a:lvl1pPr marL="3937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1pPr>
      <a:lvl2pPr marL="9906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2pPr>
      <a:lvl3pPr marL="13335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3pPr>
      <a:lvl4pPr marL="16891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4pPr>
      <a:lvl5pPr marL="20320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5pPr>
      <a:lvl6pPr marL="24892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6pPr>
      <a:lvl7pPr marL="29464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7pPr>
      <a:lvl8pPr marL="34036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8pPr>
      <a:lvl9pPr marL="38608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016000" y="558800"/>
            <a:ext cx="1098550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chin" charset="0"/>
              </a:rPr>
              <a:t>Click to edit Master title style</a:t>
            </a:r>
          </a:p>
        </p:txBody>
      </p:sp>
      <p:sp>
        <p:nvSpPr>
          <p:cNvPr id="3074" name="Rectangle 2"/>
          <p:cNvSpPr>
            <a:spLocks noChangeArrowheads="1"/>
          </p:cNvSpPr>
          <p:nvPr>
            <p:ph type="body" idx="1"/>
          </p:nvPr>
        </p:nvSpPr>
        <p:spPr bwMode="auto">
          <a:xfrm>
            <a:off x="1016000" y="1828800"/>
            <a:ext cx="10985500" cy="666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chin" charset="0"/>
              </a:rPr>
              <a:t>Click to edit Master text styles</a:t>
            </a:r>
          </a:p>
          <a:p>
            <a:pPr lvl="1"/>
            <a:r>
              <a:rPr lang="en-US">
                <a:sym typeface="Cochin" charset="0"/>
              </a:rPr>
              <a:t>Second level</a:t>
            </a:r>
          </a:p>
          <a:p>
            <a:pPr lvl="2"/>
            <a:r>
              <a:rPr lang="en-US">
                <a:sym typeface="Cochin" charset="0"/>
              </a:rPr>
              <a:t>Third level</a:t>
            </a:r>
          </a:p>
          <a:p>
            <a:pPr lvl="3"/>
            <a:r>
              <a:rPr lang="en-US">
                <a:sym typeface="Cochin" charset="0"/>
              </a:rPr>
              <a:t>Fourth level</a:t>
            </a:r>
          </a:p>
          <a:p>
            <a:pPr lvl="4"/>
            <a:r>
              <a:rPr 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txStyles>
    <p:titleStyle>
      <a:lvl1pPr algn="l" rtl="0" fontAlgn="base">
        <a:spcBef>
          <a:spcPct val="0"/>
        </a:spcBef>
        <a:spcAft>
          <a:spcPct val="0"/>
        </a:spcAft>
        <a:defRPr sz="4800">
          <a:solidFill>
            <a:srgbClr val="000000"/>
          </a:solidFill>
          <a:latin typeface="+mj-lt"/>
          <a:ea typeface="+mj-ea"/>
          <a:cs typeface="+mj-cs"/>
          <a:sym typeface="Cochin" charset="0"/>
        </a:defRPr>
      </a:lvl1pPr>
      <a:lvl2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9pPr>
    </p:titleStyle>
    <p:bodyStyle>
      <a:lvl1pPr marL="3937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1pPr>
      <a:lvl2pPr marL="9525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2pPr>
      <a:lvl3pPr marL="12954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3pPr>
      <a:lvl4pPr marL="16510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4pPr>
      <a:lvl5pPr marL="19939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5pPr>
      <a:lvl6pPr marL="24511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6pPr>
      <a:lvl7pPr marL="29083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7pPr>
      <a:lvl8pPr marL="33655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8pPr>
      <a:lvl9pPr marL="3822700" indent="-393700" algn="l" rtl="0" fontAlgn="base">
        <a:spcBef>
          <a:spcPts val="1000"/>
        </a:spcBef>
        <a:spcAft>
          <a:spcPct val="0"/>
        </a:spcAft>
        <a:buSzPct val="50000"/>
        <a:buFont typeface="Zapf Dingbats" charset="0"/>
        <a:buChar char="✦"/>
        <a:defRPr sz="3600">
          <a:solidFill>
            <a:srgbClr val="000000"/>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1016000" y="558800"/>
            <a:ext cx="109855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chin" charset="0"/>
              </a:rPr>
              <a:t>Click to edit Master title style</a:t>
            </a:r>
          </a:p>
        </p:txBody>
      </p:sp>
      <p:sp>
        <p:nvSpPr>
          <p:cNvPr id="4098" name="Rectangle 2"/>
          <p:cNvSpPr>
            <a:spLocks noChangeArrowheads="1"/>
          </p:cNvSpPr>
          <p:nvPr>
            <p:ph type="body" idx="1"/>
          </p:nvPr>
        </p:nvSpPr>
        <p:spPr bwMode="auto">
          <a:xfrm>
            <a:off x="6502400" y="1485900"/>
            <a:ext cx="5473700" cy="70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chin" charset="0"/>
              </a:rPr>
              <a:t>Click to edit Master text styles</a:t>
            </a:r>
          </a:p>
          <a:p>
            <a:pPr lvl="1"/>
            <a:r>
              <a:rPr lang="en-US">
                <a:sym typeface="Cochin" charset="0"/>
              </a:rPr>
              <a:t>Second level</a:t>
            </a:r>
          </a:p>
          <a:p>
            <a:pPr lvl="2"/>
            <a:r>
              <a:rPr lang="en-US">
                <a:sym typeface="Cochin" charset="0"/>
              </a:rPr>
              <a:t>Third level</a:t>
            </a:r>
          </a:p>
          <a:p>
            <a:pPr lvl="3"/>
            <a:r>
              <a:rPr lang="en-US">
                <a:sym typeface="Cochin" charset="0"/>
              </a:rPr>
              <a:t>Fourth level</a:t>
            </a:r>
          </a:p>
          <a:p>
            <a:pPr lvl="4"/>
            <a:r>
              <a:rPr 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xmlns:p14="http://schemas.microsoft.com/office/powerpoint/2010/main"/>
  <p:txStyles>
    <p:titleStyle>
      <a:lvl1pPr algn="l" rtl="0" fontAlgn="base">
        <a:spcBef>
          <a:spcPct val="0"/>
        </a:spcBef>
        <a:spcAft>
          <a:spcPct val="0"/>
        </a:spcAft>
        <a:defRPr sz="4800">
          <a:solidFill>
            <a:srgbClr val="000000"/>
          </a:solidFill>
          <a:latin typeface="+mj-lt"/>
          <a:ea typeface="+mj-ea"/>
          <a:cs typeface="+mj-cs"/>
          <a:sym typeface="Cochin" charset="0"/>
        </a:defRPr>
      </a:lvl1pPr>
      <a:lvl2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9pPr>
    </p:titleStyle>
    <p:bodyStyle>
      <a:lvl1pPr marL="3937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1pPr>
      <a:lvl2pPr marL="9525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2pPr>
      <a:lvl3pPr marL="12954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3pPr>
      <a:lvl4pPr marL="16510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4pPr>
      <a:lvl5pPr marL="19939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5pPr>
      <a:lvl6pPr marL="24511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6pPr>
      <a:lvl7pPr marL="29083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7pPr>
      <a:lvl8pPr marL="33655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8pPr>
      <a:lvl9pPr marL="38227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016000" y="558800"/>
            <a:ext cx="109855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chin"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xmlns:p14="http://schemas.microsoft.com/office/powerpoint/2010/main"/>
  <p:txStyles>
    <p:titleStyle>
      <a:lvl1pPr algn="l" rtl="0" fontAlgn="base">
        <a:spcBef>
          <a:spcPct val="0"/>
        </a:spcBef>
        <a:spcAft>
          <a:spcPct val="0"/>
        </a:spcAft>
        <a:defRPr sz="4800">
          <a:solidFill>
            <a:srgbClr val="000000"/>
          </a:solidFill>
          <a:latin typeface="+mj-lt"/>
          <a:ea typeface="+mj-ea"/>
          <a:cs typeface="+mj-cs"/>
          <a:sym typeface="Cochin" charset="0"/>
        </a:defRPr>
      </a:lvl1pPr>
      <a:lvl2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9pPr>
    </p:titleStyle>
    <p:bodyStyle>
      <a:lvl1pPr marL="3937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1pPr>
      <a:lvl2pPr marL="9906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2pPr>
      <a:lvl3pPr marL="13335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3pPr>
      <a:lvl4pPr marL="16891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4pPr>
      <a:lvl5pPr marL="20320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5pPr>
      <a:lvl6pPr marL="24892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6pPr>
      <a:lvl7pPr marL="29464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7pPr>
      <a:lvl8pPr marL="34036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8pPr>
      <a:lvl9pPr marL="38608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003300" y="838200"/>
            <a:ext cx="10985500" cy="8382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chin"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txStyles>
    <p:titleStyle>
      <a:lvl1pPr algn="ctr" rtl="0" fontAlgn="base">
        <a:spcBef>
          <a:spcPct val="0"/>
        </a:spcBef>
        <a:spcAft>
          <a:spcPct val="0"/>
        </a:spcAft>
        <a:defRPr sz="4800">
          <a:solidFill>
            <a:srgbClr val="000000"/>
          </a:solidFill>
          <a:latin typeface="+mj-lt"/>
          <a:ea typeface="+mj-ea"/>
          <a:cs typeface="+mj-cs"/>
          <a:sym typeface="Cochin" charset="0"/>
        </a:defRPr>
      </a:lvl1pPr>
      <a:lvl2pPr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2pPr>
      <a:lvl3pPr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3pPr>
      <a:lvl4pPr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4pPr>
      <a:lvl5pPr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9pPr>
    </p:titleStyle>
    <p:bodyStyle>
      <a:lvl1pPr algn="ctr" rtl="0" fontAlgn="base">
        <a:spcBef>
          <a:spcPct val="0"/>
        </a:spcBef>
        <a:spcAft>
          <a:spcPct val="0"/>
        </a:spcAft>
        <a:defRPr sz="3400">
          <a:solidFill>
            <a:srgbClr val="FFFFFF"/>
          </a:solidFill>
          <a:latin typeface="+mn-lt"/>
          <a:ea typeface="+mn-ea"/>
          <a:cs typeface="+mn-cs"/>
          <a:sym typeface="Cochin" charset="0"/>
        </a:defRPr>
      </a:lvl1pPr>
      <a:lvl2pPr algn="ctr" rtl="0" fontAlgn="base">
        <a:spcBef>
          <a:spcPct val="0"/>
        </a:spcBef>
        <a:spcAft>
          <a:spcPct val="0"/>
        </a:spcAft>
        <a:defRPr sz="3400">
          <a:solidFill>
            <a:srgbClr val="FFFBEF"/>
          </a:solidFill>
          <a:latin typeface="Copperplate" charset="0"/>
          <a:ea typeface="+mn-ea"/>
          <a:cs typeface="+mn-cs"/>
          <a:sym typeface="Copperplate" charset="0"/>
        </a:defRPr>
      </a:lvl2pPr>
      <a:lvl3pPr algn="ctr" rtl="0" fontAlgn="base">
        <a:spcBef>
          <a:spcPct val="0"/>
        </a:spcBef>
        <a:spcAft>
          <a:spcPct val="0"/>
        </a:spcAft>
        <a:defRPr sz="3400">
          <a:solidFill>
            <a:srgbClr val="FFFBEF"/>
          </a:solidFill>
          <a:latin typeface="Copperplate" charset="0"/>
          <a:ea typeface="+mn-ea"/>
          <a:cs typeface="+mn-cs"/>
          <a:sym typeface="Copperplate" charset="0"/>
        </a:defRPr>
      </a:lvl3pPr>
      <a:lvl4pPr algn="ctr" rtl="0" fontAlgn="base">
        <a:spcBef>
          <a:spcPct val="0"/>
        </a:spcBef>
        <a:spcAft>
          <a:spcPct val="0"/>
        </a:spcAft>
        <a:defRPr sz="3400">
          <a:solidFill>
            <a:srgbClr val="FFFBEF"/>
          </a:solidFill>
          <a:latin typeface="Copperplate" charset="0"/>
          <a:ea typeface="+mn-ea"/>
          <a:cs typeface="+mn-cs"/>
          <a:sym typeface="Copperplate" charset="0"/>
        </a:defRPr>
      </a:lvl4pPr>
      <a:lvl5pPr algn="ctr" rtl="0" fontAlgn="base">
        <a:spcBef>
          <a:spcPct val="0"/>
        </a:spcBef>
        <a:spcAft>
          <a:spcPct val="0"/>
        </a:spcAft>
        <a:defRPr sz="3400">
          <a:solidFill>
            <a:srgbClr val="FFFBEF"/>
          </a:solidFill>
          <a:latin typeface="Copperplate" charset="0"/>
          <a:ea typeface="+mn-ea"/>
          <a:cs typeface="+mn-cs"/>
          <a:sym typeface="Copperplate" charset="0"/>
        </a:defRPr>
      </a:lvl5pPr>
      <a:lvl6pPr marL="457200" algn="ctr" rtl="0" fontAlgn="base">
        <a:spcBef>
          <a:spcPct val="0"/>
        </a:spcBef>
        <a:spcAft>
          <a:spcPct val="0"/>
        </a:spcAft>
        <a:defRPr sz="3400">
          <a:solidFill>
            <a:srgbClr val="FFFBEF"/>
          </a:solidFill>
          <a:latin typeface="Copperplate" charset="0"/>
          <a:ea typeface="+mn-ea"/>
          <a:cs typeface="+mn-cs"/>
          <a:sym typeface="Copperplate" charset="0"/>
        </a:defRPr>
      </a:lvl6pPr>
      <a:lvl7pPr marL="914400" algn="ctr" rtl="0" fontAlgn="base">
        <a:spcBef>
          <a:spcPct val="0"/>
        </a:spcBef>
        <a:spcAft>
          <a:spcPct val="0"/>
        </a:spcAft>
        <a:defRPr sz="3400">
          <a:solidFill>
            <a:srgbClr val="FFFBEF"/>
          </a:solidFill>
          <a:latin typeface="Copperplate" charset="0"/>
          <a:ea typeface="+mn-ea"/>
          <a:cs typeface="+mn-cs"/>
          <a:sym typeface="Copperplate" charset="0"/>
        </a:defRPr>
      </a:lvl7pPr>
      <a:lvl8pPr marL="1371600" algn="ctr" rtl="0" fontAlgn="base">
        <a:spcBef>
          <a:spcPct val="0"/>
        </a:spcBef>
        <a:spcAft>
          <a:spcPct val="0"/>
        </a:spcAft>
        <a:defRPr sz="3400">
          <a:solidFill>
            <a:srgbClr val="FFFBEF"/>
          </a:solidFill>
          <a:latin typeface="Copperplate" charset="0"/>
          <a:ea typeface="+mn-ea"/>
          <a:cs typeface="+mn-cs"/>
          <a:sym typeface="Copperplate" charset="0"/>
        </a:defRPr>
      </a:lvl8pPr>
      <a:lvl9pPr marL="1828800" algn="ctr" rtl="0" fontAlgn="base">
        <a:spcBef>
          <a:spcPct val="0"/>
        </a:spcBef>
        <a:spcAft>
          <a:spcPct val="0"/>
        </a:spcAft>
        <a:defRPr sz="3400">
          <a:solidFill>
            <a:srgbClr val="FFFBEF"/>
          </a:solidFill>
          <a:latin typeface="Copperplate" charset="0"/>
          <a:ea typeface="+mn-ea"/>
          <a:cs typeface="+mn-cs"/>
          <a:sym typeface="Copperplat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1016000" y="558800"/>
            <a:ext cx="109855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chin" charset="0"/>
              </a:rPr>
              <a:t>Click to edit Master title style</a:t>
            </a:r>
          </a:p>
        </p:txBody>
      </p:sp>
      <p:sp>
        <p:nvSpPr>
          <p:cNvPr id="7170" name="Rectangle 2"/>
          <p:cNvSpPr>
            <a:spLocks noChangeArrowheads="1"/>
          </p:cNvSpPr>
          <p:nvPr>
            <p:ph type="body" idx="1"/>
          </p:nvPr>
        </p:nvSpPr>
        <p:spPr bwMode="auto">
          <a:xfrm>
            <a:off x="1016000" y="1485900"/>
            <a:ext cx="5486400" cy="70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Cochin" charset="0"/>
              </a:rPr>
              <a:t>Click to edit Master text styles</a:t>
            </a:r>
          </a:p>
          <a:p>
            <a:pPr lvl="1"/>
            <a:r>
              <a:rPr lang="en-US">
                <a:sym typeface="Cochin" charset="0"/>
              </a:rPr>
              <a:t>Second level</a:t>
            </a:r>
          </a:p>
          <a:p>
            <a:pPr lvl="2"/>
            <a:r>
              <a:rPr lang="en-US">
                <a:sym typeface="Cochin" charset="0"/>
              </a:rPr>
              <a:t>Third level</a:t>
            </a:r>
          </a:p>
          <a:p>
            <a:pPr lvl="3"/>
            <a:r>
              <a:rPr lang="en-US">
                <a:sym typeface="Cochin" charset="0"/>
              </a:rPr>
              <a:t>Fourth level</a:t>
            </a:r>
          </a:p>
          <a:p>
            <a:pPr lvl="4"/>
            <a:r>
              <a:rPr 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xmlns:p14="http://schemas.microsoft.com/office/powerpoint/2010/main"/>
  <p:txStyles>
    <p:titleStyle>
      <a:lvl1pPr algn="l" rtl="0" fontAlgn="base">
        <a:spcBef>
          <a:spcPct val="0"/>
        </a:spcBef>
        <a:spcAft>
          <a:spcPct val="0"/>
        </a:spcAft>
        <a:defRPr sz="4800">
          <a:solidFill>
            <a:srgbClr val="000000"/>
          </a:solidFill>
          <a:latin typeface="+mj-lt"/>
          <a:ea typeface="+mj-ea"/>
          <a:cs typeface="+mj-cs"/>
          <a:sym typeface="Cochin" charset="0"/>
        </a:defRPr>
      </a:lvl1pPr>
      <a:lvl2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2pPr>
      <a:lvl3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3pPr>
      <a:lvl4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4pPr>
      <a:lvl5pPr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5pPr>
      <a:lvl6pPr marL="4572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6pPr>
      <a:lvl7pPr marL="9144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7pPr>
      <a:lvl8pPr marL="13716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8pPr>
      <a:lvl9pPr marL="1828800" algn="l"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9pPr>
    </p:titleStyle>
    <p:bodyStyle>
      <a:lvl1pPr marL="3937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1pPr>
      <a:lvl2pPr marL="9525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2pPr>
      <a:lvl3pPr marL="12954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3pPr>
      <a:lvl4pPr marL="16510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4pPr>
      <a:lvl5pPr marL="19939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5pPr>
      <a:lvl6pPr marL="24511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6pPr>
      <a:lvl7pPr marL="29083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7pPr>
      <a:lvl8pPr marL="33655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8pPr>
      <a:lvl9pPr marL="3822700" indent="-393700" algn="l" rtl="0" fontAlgn="base">
        <a:spcBef>
          <a:spcPts val="1000"/>
        </a:spcBef>
        <a:spcAft>
          <a:spcPct val="0"/>
        </a:spcAft>
        <a:buSzPct val="50000"/>
        <a:buFont typeface="Zapf Dingbats" charset="0"/>
        <a:buChar char="✦"/>
        <a:defRPr sz="2800">
          <a:solidFill>
            <a:srgbClr val="000000"/>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1003300" y="4483100"/>
            <a:ext cx="10985500" cy="7747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Cochin"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xmlns:p14="http://schemas.microsoft.com/office/powerpoint/2010/main"/>
  <p:txStyles>
    <p:titleStyle>
      <a:lvl1pPr algn="ctr" rtl="0" fontAlgn="base">
        <a:spcBef>
          <a:spcPct val="0"/>
        </a:spcBef>
        <a:spcAft>
          <a:spcPct val="0"/>
        </a:spcAft>
        <a:defRPr sz="4800">
          <a:solidFill>
            <a:srgbClr val="000000"/>
          </a:solidFill>
          <a:latin typeface="+mj-lt"/>
          <a:ea typeface="+mj-ea"/>
          <a:cs typeface="+mj-cs"/>
          <a:sym typeface="Cochin" charset="0"/>
        </a:defRPr>
      </a:lvl1pPr>
      <a:lvl2pPr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2pPr>
      <a:lvl3pPr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3pPr>
      <a:lvl4pPr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4pPr>
      <a:lvl5pPr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4800">
          <a:solidFill>
            <a:srgbClr val="000000"/>
          </a:solidFill>
          <a:latin typeface="Cochin" charset="0"/>
          <a:ea typeface="ヒラギノ明朝 ProN W3" charset="0"/>
          <a:cs typeface="ヒラギノ明朝 ProN W3" charset="0"/>
          <a:sym typeface="Cochin" charset="0"/>
        </a:defRPr>
      </a:lvl9pPr>
    </p:titleStyle>
    <p:bodyStyle>
      <a:lvl1pPr algn="ctr" rtl="0" fontAlgn="base">
        <a:spcBef>
          <a:spcPct val="0"/>
        </a:spcBef>
        <a:spcAft>
          <a:spcPct val="0"/>
        </a:spcAft>
        <a:defRPr sz="3400">
          <a:solidFill>
            <a:srgbClr val="FFFFFF"/>
          </a:solidFill>
          <a:latin typeface="+mn-lt"/>
          <a:ea typeface="+mn-ea"/>
          <a:cs typeface="+mn-cs"/>
          <a:sym typeface="Cochin" charset="0"/>
        </a:defRPr>
      </a:lvl1pPr>
      <a:lvl2pPr algn="ctr" rtl="0" fontAlgn="base">
        <a:spcBef>
          <a:spcPct val="0"/>
        </a:spcBef>
        <a:spcAft>
          <a:spcPct val="0"/>
        </a:spcAft>
        <a:defRPr sz="3400">
          <a:solidFill>
            <a:srgbClr val="FFFFFF"/>
          </a:solidFill>
          <a:latin typeface="+mn-lt"/>
          <a:ea typeface="+mn-ea"/>
          <a:cs typeface="+mn-cs"/>
          <a:sym typeface="Cochin" charset="0"/>
        </a:defRPr>
      </a:lvl2pPr>
      <a:lvl3pPr algn="ctr" rtl="0" fontAlgn="base">
        <a:spcBef>
          <a:spcPct val="0"/>
        </a:spcBef>
        <a:spcAft>
          <a:spcPct val="0"/>
        </a:spcAft>
        <a:defRPr sz="3400">
          <a:solidFill>
            <a:srgbClr val="FFFFFF"/>
          </a:solidFill>
          <a:latin typeface="+mn-lt"/>
          <a:ea typeface="+mn-ea"/>
          <a:cs typeface="+mn-cs"/>
          <a:sym typeface="Cochin" charset="0"/>
        </a:defRPr>
      </a:lvl3pPr>
      <a:lvl4pPr algn="ctr" rtl="0" fontAlgn="base">
        <a:spcBef>
          <a:spcPct val="0"/>
        </a:spcBef>
        <a:spcAft>
          <a:spcPct val="0"/>
        </a:spcAft>
        <a:defRPr sz="3400">
          <a:solidFill>
            <a:srgbClr val="FFFFFF"/>
          </a:solidFill>
          <a:latin typeface="+mn-lt"/>
          <a:ea typeface="+mn-ea"/>
          <a:cs typeface="+mn-cs"/>
          <a:sym typeface="Cochin" charset="0"/>
        </a:defRPr>
      </a:lvl4pPr>
      <a:lvl5pPr algn="ctr" rtl="0" fontAlgn="base">
        <a:spcBef>
          <a:spcPct val="0"/>
        </a:spcBef>
        <a:spcAft>
          <a:spcPct val="0"/>
        </a:spcAft>
        <a:defRPr sz="3400">
          <a:solidFill>
            <a:srgbClr val="FFFFFF"/>
          </a:solidFill>
          <a:latin typeface="+mn-lt"/>
          <a:ea typeface="+mn-ea"/>
          <a:cs typeface="+mn-cs"/>
          <a:sym typeface="Cochin" charset="0"/>
        </a:defRPr>
      </a:lvl5pPr>
      <a:lvl6pPr marL="457200" algn="ctr" rtl="0" fontAlgn="base">
        <a:spcBef>
          <a:spcPct val="0"/>
        </a:spcBef>
        <a:spcAft>
          <a:spcPct val="0"/>
        </a:spcAft>
        <a:defRPr sz="3400">
          <a:solidFill>
            <a:srgbClr val="FFFFFF"/>
          </a:solidFill>
          <a:latin typeface="+mn-lt"/>
          <a:ea typeface="+mn-ea"/>
          <a:cs typeface="+mn-cs"/>
          <a:sym typeface="Cochin" charset="0"/>
        </a:defRPr>
      </a:lvl6pPr>
      <a:lvl7pPr marL="914400" algn="ctr" rtl="0" fontAlgn="base">
        <a:spcBef>
          <a:spcPct val="0"/>
        </a:spcBef>
        <a:spcAft>
          <a:spcPct val="0"/>
        </a:spcAft>
        <a:defRPr sz="3400">
          <a:solidFill>
            <a:srgbClr val="FFFFFF"/>
          </a:solidFill>
          <a:latin typeface="+mn-lt"/>
          <a:ea typeface="+mn-ea"/>
          <a:cs typeface="+mn-cs"/>
          <a:sym typeface="Cochin" charset="0"/>
        </a:defRPr>
      </a:lvl7pPr>
      <a:lvl8pPr marL="1371600" algn="ctr" rtl="0" fontAlgn="base">
        <a:spcBef>
          <a:spcPct val="0"/>
        </a:spcBef>
        <a:spcAft>
          <a:spcPct val="0"/>
        </a:spcAft>
        <a:defRPr sz="3400">
          <a:solidFill>
            <a:srgbClr val="FFFFFF"/>
          </a:solidFill>
          <a:latin typeface="+mn-lt"/>
          <a:ea typeface="+mn-ea"/>
          <a:cs typeface="+mn-cs"/>
          <a:sym typeface="Cochin" charset="0"/>
        </a:defRPr>
      </a:lvl8pPr>
      <a:lvl9pPr marL="1828800" algn="ctr" rtl="0" fontAlgn="base">
        <a:spcBef>
          <a:spcPct val="0"/>
        </a:spcBef>
        <a:spcAft>
          <a:spcPct val="0"/>
        </a:spcAft>
        <a:defRPr sz="3400">
          <a:solidFill>
            <a:srgbClr val="FFFFFF"/>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p:txStyles>
    <p:titleStyle>
      <a:lvl1pPr algn="ctr" rtl="0" fontAlgn="base">
        <a:spcBef>
          <a:spcPct val="0"/>
        </a:spcBef>
        <a:spcAft>
          <a:spcPct val="0"/>
        </a:spcAft>
        <a:defRPr sz="7800">
          <a:solidFill>
            <a:schemeClr val="tx1"/>
          </a:solidFill>
          <a:latin typeface="+mj-lt"/>
          <a:ea typeface="+mj-ea"/>
          <a:cs typeface="+mj-cs"/>
          <a:sym typeface="Cochin" charset="0"/>
        </a:defRPr>
      </a:lvl1pPr>
      <a:lvl2pPr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2pPr>
      <a:lvl3pPr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3pPr>
      <a:lvl4pPr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4pPr>
      <a:lvl5pPr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7800">
          <a:solidFill>
            <a:schemeClr val="tx1"/>
          </a:solidFill>
          <a:latin typeface="Cochin" charset="0"/>
          <a:ea typeface="ヒラギノ明朝 ProN W3" charset="0"/>
          <a:cs typeface="ヒラギノ明朝 ProN W3" charset="0"/>
          <a:sym typeface="Cochin" charset="0"/>
        </a:defRPr>
      </a:lvl9pPr>
    </p:titleStyle>
    <p:bodyStyle>
      <a:lvl1pPr marL="3937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1pPr>
      <a:lvl2pPr marL="9906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2pPr>
      <a:lvl3pPr marL="13335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3pPr>
      <a:lvl4pPr marL="16891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4pPr>
      <a:lvl5pPr marL="20320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5pPr>
      <a:lvl6pPr marL="24892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6pPr>
      <a:lvl7pPr marL="29464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7pPr>
      <a:lvl8pPr marL="34036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8pPr>
      <a:lvl9pPr marL="3860800" indent="-393700" algn="l" rtl="0" fontAlgn="base">
        <a:spcBef>
          <a:spcPts val="2400"/>
        </a:spcBef>
        <a:spcAft>
          <a:spcPct val="0"/>
        </a:spcAft>
        <a:buClr>
          <a:srgbClr val="ABA79F"/>
        </a:buClr>
        <a:buSzPct val="50000"/>
        <a:buFont typeface="Zapf Dingbats" charset="0"/>
        <a:buChar char="✦"/>
        <a:defRPr sz="3800">
          <a:solidFill>
            <a:schemeClr val="tx1"/>
          </a:solidFill>
          <a:latin typeface="+mn-lt"/>
          <a:ea typeface="+mn-ea"/>
          <a:cs typeface="+mn-cs"/>
          <a:sym typeface="Cochi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13.xml"/><Relationship Id="rId2"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xfrm>
            <a:off x="977900" y="0"/>
            <a:ext cx="11049000" cy="1676400"/>
          </a:xfrm>
          <a:ln/>
        </p:spPr>
        <p:txBody>
          <a:bodyPr/>
          <a:lstStyle/>
          <a:p>
            <a:r>
              <a:rPr lang="en-US" sz="4400" b="1">
                <a:latin typeface="Palatino" charset="0"/>
                <a:cs typeface="Palatino" charset="0"/>
                <a:sym typeface="Palatino" charset="0"/>
              </a:rPr>
              <a:t>Data Acquisition Systems for Experimental Nuclear Physics</a:t>
            </a:r>
            <a:endParaRPr lang="en-US" sz="4400" b="1">
              <a:latin typeface="Palatino" charset="0"/>
              <a:ea typeface="ヒラギノ明朝 ProN W6" charset="0"/>
              <a:cs typeface="ヒラギノ明朝 ProN W6" charset="0"/>
              <a:sym typeface="Palatino" charset="0"/>
            </a:endParaRPr>
          </a:p>
        </p:txBody>
      </p:sp>
      <p:sp>
        <p:nvSpPr>
          <p:cNvPr id="15362" name="Rectangle 2"/>
          <p:cNvSpPr>
            <a:spLocks noChangeArrowheads="1"/>
          </p:cNvSpPr>
          <p:nvPr>
            <p:ph type="body" idx="1"/>
          </p:nvPr>
        </p:nvSpPr>
        <p:spPr>
          <a:xfrm>
            <a:off x="1955800" y="7785100"/>
            <a:ext cx="9105900" cy="1409700"/>
          </a:xfrm>
          <a:ln/>
          <a:effectLst/>
          <a:extLst>
            <a:ext uri="{AF507438-7753-43e0-B8FC-AC1667EBCBE1}">
              <a14:hiddenEffects xmlns:a14="http://schemas.microsoft.com/office/drawing/2010/main">
                <a:effectLst>
                  <a:outerShdw blurRad="25400" dist="25399" dir="13500000" algn="ctr" rotWithShape="0">
                    <a:schemeClr val="bg2">
                      <a:alpha val="50000"/>
                    </a:schemeClr>
                  </a:outerShdw>
                </a:effectLst>
              </a14:hiddenEffects>
            </a:ext>
          </a:extLst>
        </p:spPr>
        <p:txBody>
          <a:bodyPr/>
          <a:lstStyle/>
          <a:p>
            <a:r>
              <a:rPr lang="en-US" i="1">
                <a:latin typeface="Palatino" charset="0"/>
                <a:cs typeface="Palatino" charset="0"/>
                <a:sym typeface="Palatino" charset="0"/>
              </a:rPr>
              <a:t>Graham Heyes</a:t>
            </a:r>
            <a:endParaRPr lang="en-US" i="1">
              <a:latin typeface="Palatino" charset="0"/>
              <a:sym typeface="Palatino"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082800"/>
            <a:ext cx="79248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ln/>
        </p:spPr>
        <p:txBody>
          <a:bodyPr/>
          <a:lstStyle/>
          <a:p>
            <a:r>
              <a:rPr lang="en-US"/>
              <a:t>Sampling vs Integration</a:t>
            </a:r>
          </a:p>
        </p:txBody>
      </p:sp>
      <p:sp>
        <p:nvSpPr>
          <p:cNvPr id="24578" name="Rectangle 2"/>
          <p:cNvSpPr>
            <a:spLocks/>
          </p:cNvSpPr>
          <p:nvPr/>
        </p:nvSpPr>
        <p:spPr bwMode="auto">
          <a:xfrm>
            <a:off x="596900" y="6459538"/>
            <a:ext cx="40259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endParaRPr lang="en-US">
              <a:solidFill>
                <a:schemeClr val="tx1"/>
              </a:solidFill>
              <a:ea typeface="ＭＳ Ｐゴシック" charset="0"/>
              <a:cs typeface="Cochin" charset="0"/>
            </a:endParaRPr>
          </a:p>
          <a:p>
            <a:endParaRPr lang="en-US">
              <a:solidFill>
                <a:schemeClr val="tx1"/>
              </a:solidFill>
              <a:ea typeface="ＭＳ Ｐゴシック" charset="0"/>
              <a:cs typeface="Cochin" charset="0"/>
            </a:endParaRPr>
          </a:p>
        </p:txBody>
      </p:sp>
      <p:grpSp>
        <p:nvGrpSpPr>
          <p:cNvPr id="24579" name="Group 3"/>
          <p:cNvGrpSpPr>
            <a:grpSpLocks/>
          </p:cNvGrpSpPr>
          <p:nvPr/>
        </p:nvGrpSpPr>
        <p:grpSpPr bwMode="auto">
          <a:xfrm>
            <a:off x="8242300" y="4940300"/>
            <a:ext cx="3733800" cy="2324100"/>
            <a:chOff x="0" y="0"/>
            <a:chExt cx="2352" cy="1464"/>
          </a:xfrm>
        </p:grpSpPr>
        <p:pic>
          <p:nvPicPr>
            <p:cNvPr id="2458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52"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45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 y="8"/>
              <a:ext cx="1648"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24582" name="Rectangle 6"/>
          <p:cNvSpPr>
            <a:spLocks noChangeArrowheads="1"/>
          </p:cNvSpPr>
          <p:nvPr>
            <p:ph type="body" idx="1"/>
          </p:nvPr>
        </p:nvSpPr>
        <p:spPr>
          <a:xfrm>
            <a:off x="1016000" y="2159000"/>
            <a:ext cx="6083300" cy="5130800"/>
          </a:xfrm>
          <a:ln/>
        </p:spPr>
        <p:txBody>
          <a:bodyPr/>
          <a:lstStyle/>
          <a:p>
            <a:r>
              <a:rPr lang="en-US"/>
              <a:t>A traditional </a:t>
            </a:r>
            <a:r>
              <a:rPr lang="ja-JP" altLang="en-US">
                <a:latin typeface="Arial"/>
              </a:rPr>
              <a:t>“</a:t>
            </a:r>
            <a:r>
              <a:rPr lang="en-US"/>
              <a:t>integrating</a:t>
            </a:r>
            <a:r>
              <a:rPr lang="ja-JP" altLang="en-US">
                <a:latin typeface="Arial"/>
              </a:rPr>
              <a:t>”</a:t>
            </a:r>
            <a:r>
              <a:rPr lang="en-US"/>
              <a:t> ADC takes 6 to10 µsec to digitize and generates 1 data word representing the charge sum during the gate.</a:t>
            </a:r>
          </a:p>
          <a:p>
            <a:endParaRPr lang="en-US"/>
          </a:p>
          <a:p>
            <a:endParaRPr lang="en-US"/>
          </a:p>
          <a:p>
            <a:r>
              <a:rPr lang="en-US"/>
              <a:t>A 250 MHz Flash ADC samples every 4 nsec and generates ~10-15 data words that describe the pulse.</a:t>
            </a:r>
          </a:p>
        </p:txBody>
      </p:sp>
      <p:grpSp>
        <p:nvGrpSpPr>
          <p:cNvPr id="24583" name="Group 7"/>
          <p:cNvGrpSpPr>
            <a:grpSpLocks/>
          </p:cNvGrpSpPr>
          <p:nvPr/>
        </p:nvGrpSpPr>
        <p:grpSpPr bwMode="auto">
          <a:xfrm>
            <a:off x="8191500" y="2286000"/>
            <a:ext cx="3835400" cy="2324100"/>
            <a:chOff x="0" y="0"/>
            <a:chExt cx="2416" cy="1464"/>
          </a:xfrm>
        </p:grpSpPr>
        <p:pic>
          <p:nvPicPr>
            <p:cNvPr id="24584"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624"/>
              <a:ext cx="23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4585"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52"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05777C09-C72C-D242-9055-0FE6D807D09E}" type="slidenum">
              <a:rPr lang="en-US" sz="1600">
                <a:cs typeface="Cochin" charset="0"/>
              </a:rPr>
              <a:pPr algn="ctr"/>
              <a:t>11</a:t>
            </a:fld>
            <a:endParaRPr lang="en-US" sz="1600">
              <a:cs typeface="Cochin" charset="0"/>
            </a:endParaRPr>
          </a:p>
        </p:txBody>
      </p:sp>
      <p:sp>
        <p:nvSpPr>
          <p:cNvPr id="25602" name="Rectangle 2"/>
          <p:cNvSpPr>
            <a:spLocks noChangeArrowheads="1"/>
          </p:cNvSpPr>
          <p:nvPr>
            <p:ph type="title"/>
          </p:nvPr>
        </p:nvSpPr>
        <p:spPr>
          <a:xfrm>
            <a:off x="520700" y="177800"/>
            <a:ext cx="10985500" cy="1155700"/>
          </a:xfrm>
          <a:ln/>
        </p:spPr>
        <p:txBody>
          <a:bodyPr/>
          <a:lstStyle/>
          <a:p>
            <a:r>
              <a:rPr lang="en-US"/>
              <a:t>Pipelines - dead-timeless Readout</a:t>
            </a:r>
          </a:p>
        </p:txBody>
      </p:sp>
      <p:sp>
        <p:nvSpPr>
          <p:cNvPr id="25603" name="Rectangle 3"/>
          <p:cNvSpPr>
            <a:spLocks/>
          </p:cNvSpPr>
          <p:nvPr/>
        </p:nvSpPr>
        <p:spPr bwMode="auto">
          <a:xfrm>
            <a:off x="292100" y="5359400"/>
            <a:ext cx="4152900" cy="3022600"/>
          </a:xfrm>
          <a:prstGeom prst="rect">
            <a:avLst/>
          </a:prstGeom>
          <a:noFill/>
          <a:ln w="3175" cap="flat">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Bef>
                <a:spcPts val="2700"/>
              </a:spcBef>
            </a:pPr>
            <a:r>
              <a:rPr lang="en-US" sz="2400">
                <a:solidFill>
                  <a:srgbClr val="000000"/>
                </a:solidFill>
                <a:latin typeface="Times" charset="0"/>
                <a:ea typeface="ＭＳ Ｐゴシック" charset="0"/>
                <a:cs typeface="Times" charset="0"/>
                <a:sym typeface="Times" charset="0"/>
              </a:rPr>
              <a:t>In a </a:t>
            </a:r>
            <a:r>
              <a:rPr lang="en-US" sz="2400" b="1">
                <a:solidFill>
                  <a:srgbClr val="000000"/>
                </a:solidFill>
                <a:latin typeface="Times" charset="0"/>
                <a:ea typeface="ＭＳ Ｐゴシック" charset="0"/>
                <a:cs typeface="Times" charset="0"/>
                <a:sym typeface="Times" charset="0"/>
              </a:rPr>
              <a:t>pipelined</a:t>
            </a:r>
            <a:r>
              <a:rPr lang="en-US" sz="2400">
                <a:solidFill>
                  <a:srgbClr val="000000"/>
                </a:solidFill>
                <a:latin typeface="Times" charset="0"/>
                <a:ea typeface="ＭＳ Ｐゴシック" charset="0"/>
                <a:cs typeface="Times" charset="0"/>
                <a:sym typeface="Times" charset="0"/>
              </a:rPr>
              <a:t> system a stream of ADC values are stored in a memory.</a:t>
            </a:r>
          </a:p>
          <a:p>
            <a:pPr algn="l">
              <a:spcBef>
                <a:spcPts val="2700"/>
              </a:spcBef>
            </a:pPr>
            <a:r>
              <a:rPr lang="en-US" sz="2400">
                <a:solidFill>
                  <a:srgbClr val="000000"/>
                </a:solidFill>
                <a:latin typeface="Times" charset="0"/>
                <a:ea typeface="ＭＳ Ｐゴシック" charset="0"/>
                <a:cs typeface="Times" charset="0"/>
                <a:sym typeface="Times" charset="0"/>
              </a:rPr>
              <a:t>The trigger can then look-back in time to select relevant data or clear unwanted data so that the memory never fills.</a:t>
            </a:r>
          </a:p>
        </p:txBody>
      </p:sp>
      <p:sp>
        <p:nvSpPr>
          <p:cNvPr id="25604" name="Rectangle 4"/>
          <p:cNvSpPr>
            <a:spLocks/>
          </p:cNvSpPr>
          <p:nvPr/>
        </p:nvSpPr>
        <p:spPr bwMode="auto">
          <a:xfrm>
            <a:off x="292100" y="1466850"/>
            <a:ext cx="4152900" cy="3759200"/>
          </a:xfrm>
          <a:prstGeom prst="rect">
            <a:avLst/>
          </a:prstGeom>
          <a:noFill/>
          <a:ln w="3175" cap="flat">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a:spcBef>
                <a:spcPts val="2700"/>
              </a:spcBef>
            </a:pPr>
            <a:r>
              <a:rPr lang="en-US" sz="2400">
                <a:solidFill>
                  <a:srgbClr val="000000"/>
                </a:solidFill>
                <a:latin typeface="Times" charset="0"/>
                <a:ea typeface="ＭＳ Ｐゴシック" charset="0"/>
                <a:cs typeface="Times" charset="0"/>
                <a:sym typeface="Times" charset="0"/>
              </a:rPr>
              <a:t>In a standard </a:t>
            </a:r>
            <a:r>
              <a:rPr lang="en-US" sz="2400" b="1">
                <a:solidFill>
                  <a:srgbClr val="000000"/>
                </a:solidFill>
                <a:latin typeface="Times" charset="0"/>
                <a:ea typeface="ＭＳ Ｐゴシック" charset="0"/>
                <a:cs typeface="Times" charset="0"/>
                <a:sym typeface="Times" charset="0"/>
              </a:rPr>
              <a:t>non-pipelined</a:t>
            </a:r>
            <a:r>
              <a:rPr lang="en-US" sz="2400">
                <a:solidFill>
                  <a:srgbClr val="000000"/>
                </a:solidFill>
                <a:latin typeface="Times" charset="0"/>
                <a:ea typeface="ＭＳ Ｐゴシック" charset="0"/>
                <a:cs typeface="Times" charset="0"/>
                <a:sym typeface="Times" charset="0"/>
              </a:rPr>
              <a:t> system the analog signal is delayed while the trigger logic forms the gate. Typical coax cables ~1 ns/foot, matching cable lengths was very important.</a:t>
            </a:r>
          </a:p>
          <a:p>
            <a:pPr algn="l">
              <a:spcBef>
                <a:spcPts val="2700"/>
              </a:spcBef>
            </a:pPr>
            <a:r>
              <a:rPr lang="en-US" sz="2400">
                <a:solidFill>
                  <a:srgbClr val="000000"/>
                </a:solidFill>
                <a:latin typeface="Times" charset="0"/>
                <a:ea typeface="ＭＳ Ｐゴシック" charset="0"/>
                <a:cs typeface="Times" charset="0"/>
                <a:sym typeface="Times" charset="0"/>
              </a:rPr>
              <a:t>The ADC cannot process a new signal until it is read or cleared. </a:t>
            </a: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1828800"/>
            <a:ext cx="8140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autoUpdateAnimBg="0"/>
      <p:bldP spid="2560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ln/>
        </p:spPr>
        <p:txBody>
          <a:bodyPr/>
          <a:lstStyle/>
          <a:p>
            <a:r>
              <a:rPr lang="en-US"/>
              <a:t>Oh, that </a:t>
            </a:r>
            <a:r>
              <a:rPr lang="ja-JP" altLang="en-US">
                <a:latin typeface="Arial"/>
              </a:rPr>
              <a:t>“</a:t>
            </a:r>
            <a:r>
              <a:rPr lang="en-US"/>
              <a:t>long cable</a:t>
            </a:r>
            <a:r>
              <a:rPr lang="ja-JP" altLang="en-US">
                <a:latin typeface="Arial"/>
              </a:rPr>
              <a:t>”</a:t>
            </a:r>
            <a:r>
              <a:rPr lang="en-US"/>
              <a:t> here it is in Hall-A.</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182813"/>
            <a:ext cx="10674350" cy="644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6627" name="Oval 3"/>
          <p:cNvSpPr>
            <a:spLocks/>
          </p:cNvSpPr>
          <p:nvPr/>
        </p:nvSpPr>
        <p:spPr bwMode="auto">
          <a:xfrm>
            <a:off x="1638300" y="2501900"/>
            <a:ext cx="2133600" cy="21590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2">
            <a:extLst>
              <a:ext uri="{28A0092B-C50C-407E-A947-70E740481C1C}">
                <a14:useLocalDpi xmlns:a14="http://schemas.microsoft.com/office/drawing/2010/main" val="0"/>
              </a:ext>
            </a:extLst>
          </a:blip>
          <a:srcRect r="102"/>
          <a:stretch>
            <a:fillRect/>
          </a:stretch>
        </p:blipFill>
        <p:spPr bwMode="auto">
          <a:xfrm>
            <a:off x="7024688" y="2330450"/>
            <a:ext cx="548163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27650" name="Text Box 2"/>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FC3D99DB-2A39-9741-9FFA-9A0428D49301}" type="slidenum">
              <a:rPr lang="en-US" sz="1600">
                <a:cs typeface="Cochin" charset="0"/>
              </a:rPr>
              <a:pPr algn="ctr"/>
              <a:t>13</a:t>
            </a:fld>
            <a:endParaRPr lang="en-US" sz="1600">
              <a:cs typeface="Cochin" charset="0"/>
            </a:endParaRPr>
          </a:p>
        </p:txBody>
      </p:sp>
      <p:sp>
        <p:nvSpPr>
          <p:cNvPr id="27651" name="Rectangle 3"/>
          <p:cNvSpPr>
            <a:spLocks noChangeArrowheads="1"/>
          </p:cNvSpPr>
          <p:nvPr>
            <p:ph type="title"/>
          </p:nvPr>
        </p:nvSpPr>
        <p:spPr>
          <a:xfrm>
            <a:off x="215900" y="0"/>
            <a:ext cx="9639300" cy="1739900"/>
          </a:xfrm>
          <a:ln/>
        </p:spPr>
        <p:txBody>
          <a:bodyPr/>
          <a:lstStyle/>
          <a:p>
            <a:r>
              <a:rPr lang="en-US"/>
              <a:t>Modules/Buses</a:t>
            </a:r>
          </a:p>
        </p:txBody>
      </p:sp>
      <p:sp>
        <p:nvSpPr>
          <p:cNvPr id="27652" name="Rectangle 4"/>
          <p:cNvSpPr>
            <a:spLocks noChangeArrowheads="1"/>
          </p:cNvSpPr>
          <p:nvPr>
            <p:ph type="body" idx="1"/>
          </p:nvPr>
        </p:nvSpPr>
        <p:spPr>
          <a:xfrm>
            <a:off x="190500" y="1447800"/>
            <a:ext cx="6743700" cy="8089900"/>
          </a:xfrm>
          <a:ln/>
        </p:spPr>
        <p:txBody>
          <a:bodyPr/>
          <a:lstStyle/>
          <a:p>
            <a:r>
              <a:rPr lang="en-US"/>
              <a:t>The previous examples showed a single ADC or TDC value, or channel. </a:t>
            </a:r>
          </a:p>
          <a:p>
            <a:r>
              <a:rPr lang="en-US"/>
              <a:t>The detectors at JLab have many thousands of channels. A group of channels is digitized by a multi-channel ADC or TDC board.</a:t>
            </a:r>
          </a:p>
          <a:p>
            <a:pPr lvl="1"/>
            <a:r>
              <a:rPr lang="en-US" sz="2400"/>
              <a:t>Pack many digitizers onto one board.</a:t>
            </a:r>
          </a:p>
          <a:p>
            <a:pPr lvl="1"/>
            <a:r>
              <a:rPr lang="en-US" sz="2400"/>
              <a:t>Pack many boards into a crate.</a:t>
            </a:r>
          </a:p>
          <a:p>
            <a:pPr lvl="1"/>
            <a:r>
              <a:rPr lang="en-US" sz="2400"/>
              <a:t>Pack the crates into racks.</a:t>
            </a:r>
          </a:p>
          <a:p>
            <a:pPr lvl="1"/>
            <a:r>
              <a:rPr lang="en-US" sz="2400"/>
              <a:t>Use standard backplane buses to link everything.</a:t>
            </a:r>
          </a:p>
          <a:p>
            <a:r>
              <a:rPr lang="en-US"/>
              <a:t>Example bus standards: </a:t>
            </a:r>
          </a:p>
          <a:p>
            <a:pPr lvl="1"/>
            <a:r>
              <a:rPr lang="en-US"/>
              <a:t>CAMAC</a:t>
            </a:r>
          </a:p>
          <a:p>
            <a:pPr lvl="1"/>
            <a:r>
              <a:rPr lang="en-US"/>
              <a:t>FASTBUS </a:t>
            </a:r>
          </a:p>
          <a:p>
            <a:pPr lvl="1"/>
            <a:r>
              <a:rPr lang="en-US"/>
              <a:t>VME</a:t>
            </a:r>
          </a:p>
          <a:p>
            <a:pPr lvl="1"/>
            <a:r>
              <a:rPr lang="en-US"/>
              <a:t>PCI.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4C737D57-58A7-2B43-AF5E-AAA31551A27B}" type="slidenum">
              <a:rPr lang="en-US" sz="1600">
                <a:cs typeface="Cochin" charset="0"/>
              </a:rPr>
              <a:pPr algn="ctr"/>
              <a:t>14</a:t>
            </a:fld>
            <a:endParaRPr lang="en-US" sz="1600">
              <a:cs typeface="Cochin" charset="0"/>
            </a:endParaRPr>
          </a:p>
        </p:txBody>
      </p:sp>
      <p:sp>
        <p:nvSpPr>
          <p:cNvPr id="28674" name="Rectangle 2"/>
          <p:cNvSpPr>
            <a:spLocks noChangeArrowheads="1"/>
          </p:cNvSpPr>
          <p:nvPr>
            <p:ph type="title"/>
          </p:nvPr>
        </p:nvSpPr>
        <p:spPr>
          <a:xfrm>
            <a:off x="977900" y="0"/>
            <a:ext cx="11049000" cy="2171700"/>
          </a:xfrm>
          <a:ln/>
        </p:spPr>
        <p:txBody>
          <a:bodyPr/>
          <a:lstStyle/>
          <a:p>
            <a:r>
              <a:rPr lang="en-US"/>
              <a:t>CAMAC</a:t>
            </a:r>
          </a:p>
        </p:txBody>
      </p:sp>
      <p:sp>
        <p:nvSpPr>
          <p:cNvPr id="28675" name="Rectangle 3"/>
          <p:cNvSpPr>
            <a:spLocks noChangeArrowheads="1"/>
          </p:cNvSpPr>
          <p:nvPr>
            <p:ph type="body" idx="1"/>
          </p:nvPr>
        </p:nvSpPr>
        <p:spPr>
          <a:xfrm>
            <a:off x="330200" y="2921000"/>
            <a:ext cx="4711700" cy="6832600"/>
          </a:xfrm>
          <a:ln/>
        </p:spPr>
        <p:txBody>
          <a:bodyPr/>
          <a:lstStyle/>
          <a:p>
            <a:r>
              <a:rPr lang="en-US" sz="3400"/>
              <a:t>Old IEEE Standard</a:t>
            </a:r>
          </a:p>
          <a:p>
            <a:r>
              <a:rPr lang="en-US" sz="3400"/>
              <a:t>24 bit bus.</a:t>
            </a:r>
          </a:p>
          <a:p>
            <a:r>
              <a:rPr lang="en-US" sz="3400"/>
              <a:t>Relatively slow </a:t>
            </a:r>
          </a:p>
          <a:p>
            <a:r>
              <a:rPr lang="en-US" sz="3400"/>
              <a:t>      (3 MB/sec).</a:t>
            </a:r>
          </a:p>
          <a:p>
            <a:r>
              <a:rPr lang="en-US" sz="3400"/>
              <a:t>Small boards but built to last with small scale ICs or discrete components.</a:t>
            </a:r>
          </a:p>
          <a:p>
            <a:r>
              <a:rPr lang="en-US" sz="3400"/>
              <a:t>A lot still around.</a:t>
            </a:r>
          </a:p>
          <a:p>
            <a:r>
              <a:rPr lang="en-US" sz="3400"/>
              <a:t>Favorite for slow control systems.</a:t>
            </a:r>
          </a:p>
        </p:txBody>
      </p:sp>
      <p:pic>
        <p:nvPicPr>
          <p:cNvPr id="2867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0" y="3035300"/>
            <a:ext cx="7581900" cy="5054600"/>
          </a:xfrm>
          <a:prstGeom prst="rect">
            <a:avLst/>
          </a:prstGeom>
          <a:noFill/>
          <a:ln w="12700" cap="flat">
            <a:solidFill>
              <a:srgbClr val="674517"/>
            </a:solidFill>
            <a:prstDash val="solid"/>
            <a:miter lim="800000"/>
            <a:headEnd/>
            <a:tailEnd/>
          </a:ln>
          <a:extLst>
            <a:ext uri="{909E8E84-426E-40dd-AFC4-6F175D3DCCD1}">
              <a14:hiddenFill xmlns:a14="http://schemas.microsoft.com/office/drawing/2010/main">
                <a:solidFill>
                  <a:srgbClr val="FFFFFF"/>
                </a:solidFill>
              </a14:hiddenFill>
            </a:ext>
          </a:extLst>
        </p:spPr>
      </p:pic>
      <p:sp>
        <p:nvSpPr>
          <p:cNvPr id="28677" name="Rectangle 5"/>
          <p:cNvSpPr>
            <a:spLocks/>
          </p:cNvSpPr>
          <p:nvPr/>
        </p:nvSpPr>
        <p:spPr bwMode="auto">
          <a:xfrm>
            <a:off x="341313" y="1535113"/>
            <a:ext cx="126619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400">
                <a:solidFill>
                  <a:schemeClr val="tx1"/>
                </a:solidFill>
                <a:ea typeface="ＭＳ Ｐゴシック" charset="0"/>
                <a:cs typeface="Cochin" charset="0"/>
              </a:rPr>
              <a:t>(Computer Automated Monitoring And Control)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AAA7F969-039C-284E-8455-6F0DC377B6D5}" type="slidenum">
              <a:rPr lang="en-US" sz="1600">
                <a:cs typeface="Cochin" charset="0"/>
              </a:rPr>
              <a:pPr algn="ctr"/>
              <a:t>15</a:t>
            </a:fld>
            <a:endParaRPr lang="en-US" sz="1600">
              <a:cs typeface="Cochin" charset="0"/>
            </a:endParaRPr>
          </a:p>
        </p:txBody>
      </p:sp>
      <p:sp>
        <p:nvSpPr>
          <p:cNvPr id="29698" name="Rectangle 2"/>
          <p:cNvSpPr>
            <a:spLocks noChangeArrowheads="1"/>
          </p:cNvSpPr>
          <p:nvPr>
            <p:ph type="title"/>
          </p:nvPr>
        </p:nvSpPr>
        <p:spPr>
          <a:xfrm>
            <a:off x="330200" y="215900"/>
            <a:ext cx="5308600" cy="1625600"/>
          </a:xfrm>
          <a:ln/>
        </p:spPr>
        <p:txBody>
          <a:bodyPr/>
          <a:lstStyle/>
          <a:p>
            <a:r>
              <a:rPr lang="en-US" i="1">
                <a:latin typeface="Times" charset="0"/>
                <a:cs typeface="Times" charset="0"/>
                <a:sym typeface="Times" charset="0"/>
              </a:rPr>
              <a:t>FASTBUS</a:t>
            </a:r>
            <a:endParaRPr lang="en-US" i="1">
              <a:latin typeface="Times" charset="0"/>
              <a:sym typeface="Times" charset="0"/>
            </a:endParaRPr>
          </a:p>
        </p:txBody>
      </p:sp>
      <p:sp>
        <p:nvSpPr>
          <p:cNvPr id="29699" name="Rectangle 3"/>
          <p:cNvSpPr>
            <a:spLocks noChangeArrowheads="1"/>
          </p:cNvSpPr>
          <p:nvPr>
            <p:ph type="body" idx="1"/>
          </p:nvPr>
        </p:nvSpPr>
        <p:spPr>
          <a:xfrm>
            <a:off x="330200" y="1841500"/>
            <a:ext cx="5422900" cy="7912100"/>
          </a:xfrm>
          <a:ln/>
        </p:spPr>
        <p:txBody>
          <a:bodyPr/>
          <a:lstStyle/>
          <a:p>
            <a:r>
              <a:rPr lang="en-US" sz="3400"/>
              <a:t>Designed by physicists for physicists.</a:t>
            </a:r>
          </a:p>
          <a:p>
            <a:r>
              <a:rPr lang="en-US" sz="3400"/>
              <a:t>Large boards so high channel densities.</a:t>
            </a:r>
          </a:p>
          <a:p>
            <a:r>
              <a:rPr lang="en-US" sz="3400"/>
              <a:t>Fast 32 bit bus (40 MB/sec).</a:t>
            </a:r>
          </a:p>
          <a:p>
            <a:r>
              <a:rPr lang="en-US" sz="3400"/>
              <a:t>The majority of JLAB detectors in 6 GeV program were instrumented with FASTBUS.</a:t>
            </a:r>
          </a:p>
          <a:p>
            <a:r>
              <a:rPr lang="en-US" sz="3400"/>
              <a:t>Obsolete.</a:t>
            </a:r>
          </a:p>
          <a:p>
            <a:pPr marL="990600" lvl="1"/>
            <a:r>
              <a:rPr lang="en-US" sz="3400"/>
              <a:t>No more commercial Vendors.</a:t>
            </a:r>
          </a:p>
        </p:txBody>
      </p:sp>
      <p:pic>
        <p:nvPicPr>
          <p:cNvPr id="2970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300" y="431800"/>
            <a:ext cx="6731000" cy="8890000"/>
          </a:xfrm>
          <a:prstGeom prst="rect">
            <a:avLst/>
          </a:prstGeom>
          <a:noFill/>
          <a:ln w="12700" cap="flat">
            <a:solidFill>
              <a:srgbClr val="674517"/>
            </a:solidFill>
            <a:prstDash val="solid"/>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63A67FAD-5AC4-664C-8CC5-A0A4769E0082}" type="slidenum">
              <a:rPr lang="en-US" sz="1600">
                <a:cs typeface="Cochin" charset="0"/>
              </a:rPr>
              <a:pPr algn="ctr"/>
              <a:t>16</a:t>
            </a:fld>
            <a:endParaRPr lang="en-US" sz="1600">
              <a:cs typeface="Cochin" charset="0"/>
            </a:endParaRPr>
          </a:p>
        </p:txBody>
      </p:sp>
      <p:sp>
        <p:nvSpPr>
          <p:cNvPr id="30722" name="Rectangle 2"/>
          <p:cNvSpPr>
            <a:spLocks noChangeArrowheads="1"/>
          </p:cNvSpPr>
          <p:nvPr>
            <p:ph type="title"/>
          </p:nvPr>
        </p:nvSpPr>
        <p:spPr>
          <a:xfrm>
            <a:off x="444500" y="139700"/>
            <a:ext cx="12484100" cy="1473200"/>
          </a:xfrm>
          <a:ln/>
        </p:spPr>
        <p:txBody>
          <a:bodyPr/>
          <a:lstStyle/>
          <a:p>
            <a:r>
              <a:rPr lang="en-US" sz="6800"/>
              <a:t>VME (Versa Module Europa)</a:t>
            </a:r>
            <a:r>
              <a:rPr lang="en-US" sz="5000"/>
              <a:t/>
            </a:r>
            <a:br>
              <a:rPr lang="en-US" sz="5000"/>
            </a:br>
            <a:r>
              <a:rPr lang="en-US" sz="2400"/>
              <a:t>(or Very Messy Environment)</a:t>
            </a:r>
          </a:p>
        </p:txBody>
      </p:sp>
      <p:sp>
        <p:nvSpPr>
          <p:cNvPr id="30723" name="Rectangle 3"/>
          <p:cNvSpPr>
            <a:spLocks noChangeArrowheads="1"/>
          </p:cNvSpPr>
          <p:nvPr>
            <p:ph type="body" idx="1"/>
          </p:nvPr>
        </p:nvSpPr>
        <p:spPr>
          <a:xfrm>
            <a:off x="342900" y="1905000"/>
            <a:ext cx="5524500" cy="7518400"/>
          </a:xfrm>
          <a:ln/>
        </p:spPr>
        <p:txBody>
          <a:bodyPr/>
          <a:lstStyle/>
          <a:p>
            <a:pPr>
              <a:lnSpc>
                <a:spcPct val="90000"/>
              </a:lnSpc>
            </a:pPr>
            <a:r>
              <a:rPr lang="en-US" sz="3400"/>
              <a:t>IEEE standard for interconnecting modules.</a:t>
            </a:r>
          </a:p>
          <a:p>
            <a:pPr>
              <a:lnSpc>
                <a:spcPct val="90000"/>
              </a:lnSpc>
            </a:pPr>
            <a:r>
              <a:rPr lang="en-US" sz="3400"/>
              <a:t>32/64 bit bus (80MB/s)</a:t>
            </a:r>
          </a:p>
          <a:p>
            <a:pPr>
              <a:lnSpc>
                <a:spcPct val="90000"/>
              </a:lnSpc>
            </a:pPr>
            <a:r>
              <a:rPr lang="en-US" sz="3400"/>
              <a:t>Large number of commercial products (used heavily in the military).</a:t>
            </a:r>
          </a:p>
          <a:p>
            <a:pPr>
              <a:lnSpc>
                <a:spcPct val="90000"/>
              </a:lnSpc>
            </a:pPr>
            <a:r>
              <a:rPr lang="en-US" sz="3400"/>
              <a:t>VME64X provide bandwidth options   (160-320 MB/s).</a:t>
            </a:r>
          </a:p>
          <a:p>
            <a:pPr>
              <a:lnSpc>
                <a:spcPct val="90000"/>
              </a:lnSpc>
            </a:pPr>
            <a:r>
              <a:rPr lang="en-US" sz="3400"/>
              <a:t>Smaller boards but modern FPGA chips mean this is not a problem. </a:t>
            </a:r>
          </a:p>
          <a:p>
            <a:pPr>
              <a:lnSpc>
                <a:spcPct val="90000"/>
              </a:lnSpc>
            </a:pPr>
            <a:r>
              <a:rPr lang="en-US" sz="3400"/>
              <a:t>Halls are transitioning to VME from FASTBUS.</a:t>
            </a:r>
          </a:p>
        </p:txBody>
      </p:sp>
      <p:pic>
        <p:nvPicPr>
          <p:cNvPr id="307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00" y="2108200"/>
            <a:ext cx="7048500" cy="4699000"/>
          </a:xfrm>
          <a:prstGeom prst="rect">
            <a:avLst/>
          </a:prstGeom>
          <a:noFill/>
          <a:ln w="12700" cap="flat">
            <a:solidFill>
              <a:srgbClr val="674517"/>
            </a:solidFill>
            <a:prstDash val="solid"/>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a:extLst>
              <a:ext uri="{28A0092B-C50C-407E-A947-70E740481C1C}">
                <a14:useLocalDpi xmlns:a14="http://schemas.microsoft.com/office/drawing/2010/main" val="0"/>
              </a:ext>
            </a:extLst>
          </a:blip>
          <a:srcRect t="2396" b="2251"/>
          <a:stretch>
            <a:fillRect/>
          </a:stretch>
        </p:blipFill>
        <p:spPr bwMode="auto">
          <a:xfrm>
            <a:off x="330200" y="1447800"/>
            <a:ext cx="12357100" cy="75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31746" name="Rectangle 2"/>
          <p:cNvSpPr>
            <a:spLocks noChangeArrowheads="1"/>
          </p:cNvSpPr>
          <p:nvPr>
            <p:ph type="title"/>
          </p:nvPr>
        </p:nvSpPr>
        <p:spPr>
          <a:ln/>
        </p:spPr>
        <p:txBody>
          <a:bodyPr/>
          <a:lstStyle/>
          <a:p>
            <a:r>
              <a:rPr lang="en-US"/>
              <a:t>JLAB Flash ADC</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rrowheads="1"/>
          </p:cNvPicPr>
          <p:nvPr/>
        </p:nvPicPr>
        <p:blipFill>
          <a:blip r:embed="rId2">
            <a:extLst>
              <a:ext uri="{28A0092B-C50C-407E-A947-70E740481C1C}">
                <a14:useLocalDpi xmlns:a14="http://schemas.microsoft.com/office/drawing/2010/main" val="0"/>
              </a:ext>
            </a:extLst>
          </a:blip>
          <a:srcRect t="661" b="502"/>
          <a:stretch>
            <a:fillRect/>
          </a:stretch>
        </p:blipFill>
        <p:spPr bwMode="auto">
          <a:xfrm>
            <a:off x="381000" y="1676400"/>
            <a:ext cx="12357100" cy="75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32770" name="Text Box 2"/>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67006C09-5F10-6843-84C8-0076C9E1A2BE}" type="slidenum">
              <a:rPr lang="en-US" sz="1600">
                <a:solidFill>
                  <a:srgbClr val="FFFFFF"/>
                </a:solidFill>
                <a:cs typeface="Cochin" charset="0"/>
              </a:rPr>
              <a:pPr algn="ctr"/>
              <a:t>18</a:t>
            </a:fld>
            <a:endParaRPr lang="en-US" sz="1600">
              <a:solidFill>
                <a:srgbClr val="FFFFFF"/>
              </a:solidFill>
              <a:cs typeface="Cochin" charset="0"/>
            </a:endParaRPr>
          </a:p>
        </p:txBody>
      </p:sp>
      <p:sp>
        <p:nvSpPr>
          <p:cNvPr id="32771" name="Rectangle 3"/>
          <p:cNvSpPr>
            <a:spLocks noChangeArrowheads="1"/>
          </p:cNvSpPr>
          <p:nvPr>
            <p:ph type="title"/>
          </p:nvPr>
        </p:nvSpPr>
        <p:spPr>
          <a:xfrm>
            <a:off x="863600" y="0"/>
            <a:ext cx="8458200" cy="2171700"/>
          </a:xfrm>
          <a:ln/>
        </p:spPr>
        <p:txBody>
          <a:bodyPr/>
          <a:lstStyle/>
          <a:p>
            <a:r>
              <a:rPr lang="en-US"/>
              <a:t>JLAB Pipeline TDC</a:t>
            </a:r>
          </a:p>
        </p:txBody>
      </p:sp>
      <p:sp>
        <p:nvSpPr>
          <p:cNvPr id="32772" name="Line 4"/>
          <p:cNvSpPr>
            <a:spLocks noChangeShapeType="1"/>
          </p:cNvSpPr>
          <p:nvPr/>
        </p:nvSpPr>
        <p:spPr bwMode="auto">
          <a:xfrm>
            <a:off x="12141200" y="1739900"/>
            <a:ext cx="1588" cy="760413"/>
          </a:xfrm>
          <a:prstGeom prst="line">
            <a:avLst/>
          </a:prstGeom>
          <a:noFill/>
          <a:ln w="12700" cap="flat">
            <a:solidFill>
              <a:srgbClr val="4D4D4D"/>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title"/>
          </p:nvPr>
        </p:nvSpPr>
        <p:spPr>
          <a:xfrm>
            <a:off x="787400" y="139700"/>
            <a:ext cx="10985500" cy="838200"/>
          </a:xfrm>
          <a:ln/>
        </p:spPr>
        <p:txBody>
          <a:bodyPr/>
          <a:lstStyle/>
          <a:p>
            <a:r>
              <a:rPr lang="en-US"/>
              <a:t>Trigger interface board</a:t>
            </a:r>
          </a:p>
        </p:txBody>
      </p:sp>
      <p:sp>
        <p:nvSpPr>
          <p:cNvPr id="33794" name="Oval 2"/>
          <p:cNvSpPr>
            <a:spLocks/>
          </p:cNvSpPr>
          <p:nvPr/>
        </p:nvSpPr>
        <p:spPr bwMode="auto">
          <a:xfrm>
            <a:off x="7239000" y="2324100"/>
            <a:ext cx="1511300" cy="1625600"/>
          </a:xfrm>
          <a:prstGeom prst="ellipse">
            <a:avLst/>
          </a:prstGeom>
          <a:solidFill>
            <a:schemeClr val="accent1">
              <a:alpha val="47842"/>
            </a:schemeClr>
          </a:solidFill>
          <a:ln w="25400" cap="flat">
            <a:solidFill>
              <a:srgbClr val="88A3A5"/>
            </a:solidFill>
            <a:prstDash val="solid"/>
            <a:round/>
            <a:headEnd type="none" w="med" len="med"/>
            <a:tailEnd type="none" w="med" len="med"/>
          </a:ln>
        </p:spPr>
        <p:txBody>
          <a:bodyPr lIns="0" tIns="0" rIns="0" bIns="0"/>
          <a:lstStyle/>
          <a:p>
            <a:endParaRPr lang="en-US"/>
          </a:p>
        </p:txBody>
      </p:sp>
      <p:sp>
        <p:nvSpPr>
          <p:cNvPr id="33795" name="Rectangle 3"/>
          <p:cNvSpPr>
            <a:spLocks/>
          </p:cNvSpPr>
          <p:nvPr/>
        </p:nvSpPr>
        <p:spPr bwMode="auto">
          <a:xfrm>
            <a:off x="10388600" y="1447800"/>
            <a:ext cx="2184400" cy="1193800"/>
          </a:xfrm>
          <a:prstGeom prst="rect">
            <a:avLst/>
          </a:prstGeom>
          <a:solidFill>
            <a:srgbClr val="BBE0E3"/>
          </a:solidFill>
          <a:ln w="25400" cap="flat">
            <a:solidFill>
              <a:srgbClr val="000000"/>
            </a:solidFill>
            <a:prstDash val="solid"/>
            <a:round/>
            <a:headEnd type="none" w="med" len="med"/>
            <a:tailEnd type="none" w="med" len="med"/>
          </a:ln>
        </p:spPr>
        <p:txBody>
          <a:bodyPr lIns="0" tIns="0" rIns="0" bIns="0" anchor="ctr"/>
          <a:lstStyle/>
          <a:p>
            <a:pPr algn="l"/>
            <a:r>
              <a:rPr lang="en-US" sz="1600">
                <a:solidFill>
                  <a:srgbClr val="000000"/>
                </a:solidFill>
                <a:latin typeface="Times" charset="0"/>
                <a:ea typeface="ＭＳ Ｐゴシック" charset="0"/>
                <a:cs typeface="Times" charset="0"/>
                <a:sym typeface="Times" charset="0"/>
              </a:rPr>
              <a:t>VME</a:t>
            </a:r>
            <a:r>
              <a:rPr lang="en-US" sz="1600">
                <a:solidFill>
                  <a:srgbClr val="000000"/>
                </a:solidFill>
                <a:latin typeface="Wingdings" charset="0"/>
                <a:ea typeface="ＭＳ Ｐゴシック" charset="0"/>
                <a:cs typeface="Wingdings" charset="0"/>
                <a:sym typeface="Wingdings" charset="0"/>
              </a:rPr>
              <a:t></a:t>
            </a:r>
            <a:r>
              <a:rPr lang="en-US" sz="1600">
                <a:solidFill>
                  <a:srgbClr val="000000"/>
                </a:solidFill>
                <a:latin typeface="Times" charset="0"/>
                <a:ea typeface="ＭＳ Ｐゴシック" charset="0"/>
                <a:cs typeface="Times" charset="0"/>
                <a:sym typeface="Times" charset="0"/>
              </a:rPr>
              <a:t>PROM </a:t>
            </a:r>
            <a:endParaRPr lang="en-US" sz="1400">
              <a:solidFill>
                <a:srgbClr val="FFFFFF"/>
              </a:solidFill>
              <a:latin typeface="Times" charset="0"/>
              <a:ea typeface="ＭＳ Ｐゴシック" charset="0"/>
              <a:cs typeface="Times" charset="0"/>
              <a:sym typeface="Times" charset="0"/>
            </a:endParaRPr>
          </a:p>
          <a:p>
            <a:pPr algn="l"/>
            <a:r>
              <a:rPr lang="en-US" sz="1600">
                <a:solidFill>
                  <a:srgbClr val="000000"/>
                </a:solidFill>
                <a:latin typeface="Times" charset="0"/>
                <a:ea typeface="ＭＳ Ｐゴシック" charset="0"/>
                <a:cs typeface="Times" charset="0"/>
                <a:sym typeface="Times" charset="0"/>
              </a:rPr>
              <a:t>(FPGA firmware)</a:t>
            </a:r>
            <a:endParaRPr lang="en-US" sz="1400">
              <a:solidFill>
                <a:srgbClr val="FFFFFF"/>
              </a:solidFill>
              <a:latin typeface="Times" charset="0"/>
              <a:ea typeface="ＭＳ Ｐゴシック" charset="0"/>
              <a:cs typeface="Times" charset="0"/>
              <a:sym typeface="Times" charset="0"/>
            </a:endParaRPr>
          </a:p>
          <a:p>
            <a:pPr algn="l"/>
            <a:r>
              <a:rPr lang="en-US" sz="1600">
                <a:solidFill>
                  <a:srgbClr val="000000"/>
                </a:solidFill>
                <a:latin typeface="Times" charset="0"/>
                <a:ea typeface="ＭＳ Ｐゴシック" charset="0"/>
                <a:cs typeface="Times" charset="0"/>
                <a:sym typeface="Times" charset="0"/>
              </a:rPr>
              <a:t>Emergency/remote</a:t>
            </a:r>
            <a:endParaRPr lang="en-US" sz="1400">
              <a:solidFill>
                <a:srgbClr val="FFFFFF"/>
              </a:solidFill>
              <a:latin typeface="Times" charset="0"/>
              <a:ea typeface="ＭＳ Ｐゴシック" charset="0"/>
              <a:cs typeface="Times" charset="0"/>
              <a:sym typeface="Times" charset="0"/>
            </a:endParaRPr>
          </a:p>
          <a:p>
            <a:pPr algn="l"/>
            <a:r>
              <a:rPr lang="en-US" sz="1600">
                <a:solidFill>
                  <a:srgbClr val="000000"/>
                </a:solidFill>
                <a:latin typeface="Times" charset="0"/>
                <a:ea typeface="ＭＳ Ｐゴシック" charset="0"/>
                <a:cs typeface="Times" charset="0"/>
                <a:sym typeface="Times" charset="0"/>
              </a:rPr>
              <a:t>re-programming</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64669" y="2913857"/>
            <a:ext cx="748347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3797" name="Rectangle 5"/>
          <p:cNvSpPr>
            <a:spLocks/>
          </p:cNvSpPr>
          <p:nvPr/>
        </p:nvSpPr>
        <p:spPr bwMode="auto">
          <a:xfrm>
            <a:off x="419100" y="4813300"/>
            <a:ext cx="1854200" cy="1739900"/>
          </a:xfrm>
          <a:prstGeom prst="rect">
            <a:avLst/>
          </a:prstGeom>
          <a:solidFill>
            <a:srgbClr val="BBE0E3"/>
          </a:solidFill>
          <a:ln w="25400" cap="flat">
            <a:solidFill>
              <a:srgbClr val="88A3A5"/>
            </a:solidFill>
            <a:prstDash val="solid"/>
            <a:round/>
            <a:headEnd type="none" w="med" len="med"/>
            <a:tailEnd type="none" w="med" len="med"/>
          </a:ln>
        </p:spPr>
        <p:txBody>
          <a:bodyPr lIns="0" tIns="0" rIns="0" bIns="0"/>
          <a:lstStyle/>
          <a:p>
            <a:endParaRPr lang="en-US"/>
          </a:p>
        </p:txBody>
      </p:sp>
      <p:sp>
        <p:nvSpPr>
          <p:cNvPr id="33798" name="Rectangle 6"/>
          <p:cNvSpPr>
            <a:spLocks/>
          </p:cNvSpPr>
          <p:nvPr/>
        </p:nvSpPr>
        <p:spPr bwMode="auto">
          <a:xfrm>
            <a:off x="419100" y="4813300"/>
            <a:ext cx="1968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lstStyle/>
          <a:p>
            <a:pPr algn="l"/>
            <a:r>
              <a:rPr lang="en-US" sz="1600">
                <a:solidFill>
                  <a:srgbClr val="000000"/>
                </a:solidFill>
                <a:latin typeface="Calibri" charset="0"/>
                <a:ea typeface="ＭＳ Ｐゴシック" charset="0"/>
                <a:cs typeface="Calibri" charset="0"/>
                <a:sym typeface="Calibri" charset="0"/>
              </a:rPr>
              <a:t>Eight</a:t>
            </a:r>
            <a:endParaRPr lang="en-US" sz="1400">
              <a:solidFill>
                <a:srgbClr val="000000"/>
              </a:solidFill>
              <a:latin typeface="Times" charset="0"/>
              <a:ea typeface="ＭＳ Ｐゴシック" charset="0"/>
              <a:cs typeface="Times" charset="0"/>
              <a:sym typeface="Times" charset="0"/>
            </a:endParaRPr>
          </a:p>
          <a:p>
            <a:pPr algn="l"/>
            <a:r>
              <a:rPr lang="en-US" sz="1600">
                <a:solidFill>
                  <a:srgbClr val="000000"/>
                </a:solidFill>
                <a:latin typeface="Calibri" charset="0"/>
                <a:ea typeface="ＭＳ Ｐゴシック" charset="0"/>
                <a:cs typeface="Calibri" charset="0"/>
                <a:sym typeface="Calibri" charset="0"/>
              </a:rPr>
              <a:t>Optical Transceivers</a:t>
            </a:r>
            <a:endParaRPr lang="en-US" sz="1400">
              <a:solidFill>
                <a:srgbClr val="000000"/>
              </a:solidFill>
              <a:latin typeface="Times" charset="0"/>
              <a:ea typeface="ＭＳ Ｐゴシック" charset="0"/>
              <a:cs typeface="Times" charset="0"/>
              <a:sym typeface="Times" charset="0"/>
            </a:endParaRPr>
          </a:p>
          <a:p>
            <a:pPr algn="l"/>
            <a:r>
              <a:rPr lang="en-US" sz="1600">
                <a:solidFill>
                  <a:srgbClr val="000000"/>
                </a:solidFill>
                <a:latin typeface="Calibri" charset="0"/>
                <a:ea typeface="ＭＳ Ｐゴシック" charset="0"/>
                <a:cs typeface="Calibri" charset="0"/>
                <a:sym typeface="Calibri" charset="0"/>
              </a:rPr>
              <a:t>HFBR-7924</a:t>
            </a:r>
          </a:p>
        </p:txBody>
      </p:sp>
      <p:sp>
        <p:nvSpPr>
          <p:cNvPr id="33799" name="Line 7"/>
          <p:cNvSpPr>
            <a:spLocks noChangeShapeType="1"/>
          </p:cNvSpPr>
          <p:nvPr/>
        </p:nvSpPr>
        <p:spPr bwMode="auto">
          <a:xfrm rot="10800000" flipH="1">
            <a:off x="1930400" y="2641600"/>
            <a:ext cx="2819400" cy="22733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0" name="Line 8"/>
          <p:cNvSpPr>
            <a:spLocks noChangeShapeType="1"/>
          </p:cNvSpPr>
          <p:nvPr/>
        </p:nvSpPr>
        <p:spPr bwMode="auto">
          <a:xfrm rot="10800000" flipH="1">
            <a:off x="1930400" y="3403600"/>
            <a:ext cx="2705100" cy="18415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1" name="Line 9"/>
          <p:cNvSpPr>
            <a:spLocks noChangeShapeType="1"/>
          </p:cNvSpPr>
          <p:nvPr/>
        </p:nvSpPr>
        <p:spPr bwMode="auto">
          <a:xfrm rot="10800000" flipH="1">
            <a:off x="1930400" y="3949700"/>
            <a:ext cx="2819400" cy="15113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2" name="Line 10"/>
          <p:cNvSpPr>
            <a:spLocks noChangeShapeType="1"/>
          </p:cNvSpPr>
          <p:nvPr/>
        </p:nvSpPr>
        <p:spPr bwMode="auto">
          <a:xfrm rot="10800000" flipH="1">
            <a:off x="1930400" y="4597400"/>
            <a:ext cx="2819400" cy="10287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3" name="Line 11"/>
          <p:cNvSpPr>
            <a:spLocks noChangeShapeType="1"/>
          </p:cNvSpPr>
          <p:nvPr/>
        </p:nvSpPr>
        <p:spPr bwMode="auto">
          <a:xfrm rot="10800000" flipH="1">
            <a:off x="1930400" y="5461000"/>
            <a:ext cx="2705100" cy="3302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4" name="Line 12"/>
          <p:cNvSpPr>
            <a:spLocks noChangeShapeType="1"/>
          </p:cNvSpPr>
          <p:nvPr/>
        </p:nvSpPr>
        <p:spPr bwMode="auto">
          <a:xfrm>
            <a:off x="1828800" y="6007100"/>
            <a:ext cx="2819400" cy="1143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5" name="Line 13"/>
          <p:cNvSpPr>
            <a:spLocks noChangeShapeType="1"/>
          </p:cNvSpPr>
          <p:nvPr/>
        </p:nvSpPr>
        <p:spPr bwMode="auto">
          <a:xfrm>
            <a:off x="1930400" y="6324600"/>
            <a:ext cx="2819400" cy="6477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6" name="Line 14"/>
          <p:cNvSpPr>
            <a:spLocks noChangeShapeType="1"/>
          </p:cNvSpPr>
          <p:nvPr/>
        </p:nvSpPr>
        <p:spPr bwMode="auto">
          <a:xfrm>
            <a:off x="1828800" y="6438900"/>
            <a:ext cx="2819400" cy="10795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7" name="Rectangle 15"/>
          <p:cNvSpPr>
            <a:spLocks/>
          </p:cNvSpPr>
          <p:nvPr/>
        </p:nvSpPr>
        <p:spPr bwMode="auto">
          <a:xfrm>
            <a:off x="952500" y="2540000"/>
            <a:ext cx="1320800" cy="1536700"/>
          </a:xfrm>
          <a:prstGeom prst="rect">
            <a:avLst/>
          </a:prstGeom>
          <a:solidFill>
            <a:srgbClr val="BBE0E3"/>
          </a:solidFill>
          <a:ln w="25400" cap="flat">
            <a:solidFill>
              <a:srgbClr val="88A3A5"/>
            </a:solidFill>
            <a:prstDash val="solid"/>
            <a:round/>
            <a:headEnd type="none" w="med" len="med"/>
            <a:tailEnd type="none" w="med" len="med"/>
          </a:ln>
        </p:spPr>
        <p:txBody>
          <a:bodyPr lIns="0" tIns="0" rIns="0" bIns="0" anchor="ctr"/>
          <a:lstStyle/>
          <a:p>
            <a:r>
              <a:rPr lang="ja-JP" altLang="en-US" sz="1600">
                <a:solidFill>
                  <a:srgbClr val="000000"/>
                </a:solidFill>
                <a:latin typeface="Arial"/>
                <a:ea typeface="ＭＳ Ｐゴシック" charset="0"/>
                <a:cs typeface="Times" charset="0"/>
                <a:sym typeface="Times" charset="0"/>
              </a:rPr>
              <a:t>‘</a:t>
            </a:r>
            <a:r>
              <a:rPr lang="en-US" sz="1600">
                <a:solidFill>
                  <a:srgbClr val="000000"/>
                </a:solidFill>
                <a:latin typeface="Times" charset="0"/>
                <a:ea typeface="ＭＳ Ｐゴシック" charset="0"/>
                <a:cs typeface="Times" charset="0"/>
                <a:sym typeface="Times" charset="0"/>
              </a:rPr>
              <a:t>Legacy</a:t>
            </a:r>
            <a:r>
              <a:rPr lang="ja-JP" altLang="en-US" sz="1600">
                <a:solidFill>
                  <a:srgbClr val="000000"/>
                </a:solidFill>
                <a:latin typeface="Arial"/>
                <a:ea typeface="ＭＳ Ｐゴシック" charset="0"/>
                <a:cs typeface="Times" charset="0"/>
                <a:sym typeface="Times" charset="0"/>
              </a:rPr>
              <a:t>’</a:t>
            </a:r>
            <a:endParaRPr lang="en-US" sz="1400">
              <a:solidFill>
                <a:srgbClr val="FFFFFF"/>
              </a:solidFill>
              <a:latin typeface="Times" charset="0"/>
              <a:ea typeface="ＭＳ Ｐゴシック" charset="0"/>
              <a:cs typeface="Times" charset="0"/>
              <a:sym typeface="Times" charset="0"/>
            </a:endParaRPr>
          </a:p>
          <a:p>
            <a:r>
              <a:rPr lang="en-US" sz="1600">
                <a:solidFill>
                  <a:srgbClr val="000000"/>
                </a:solidFill>
                <a:latin typeface="Times" charset="0"/>
                <a:ea typeface="ＭＳ Ｐゴシック" charset="0"/>
                <a:cs typeface="Times" charset="0"/>
                <a:sym typeface="Times" charset="0"/>
              </a:rPr>
              <a:t>Trigger</a:t>
            </a:r>
            <a:endParaRPr lang="en-US" sz="1400">
              <a:solidFill>
                <a:srgbClr val="FFFFFF"/>
              </a:solidFill>
              <a:latin typeface="Times" charset="0"/>
              <a:ea typeface="ＭＳ Ｐゴシック" charset="0"/>
              <a:cs typeface="Times" charset="0"/>
              <a:sym typeface="Times" charset="0"/>
            </a:endParaRPr>
          </a:p>
          <a:p>
            <a:r>
              <a:rPr lang="en-US" sz="1600">
                <a:solidFill>
                  <a:srgbClr val="000000"/>
                </a:solidFill>
                <a:latin typeface="Times" charset="0"/>
                <a:ea typeface="ＭＳ Ｐゴシック" charset="0"/>
                <a:cs typeface="Times" charset="0"/>
                <a:sym typeface="Times" charset="0"/>
              </a:rPr>
              <a:t>Supervisor</a:t>
            </a:r>
            <a:endParaRPr lang="en-US" sz="1400">
              <a:solidFill>
                <a:srgbClr val="FFFFFF"/>
              </a:solidFill>
              <a:latin typeface="Times" charset="0"/>
              <a:ea typeface="ＭＳ Ｐゴシック" charset="0"/>
              <a:cs typeface="Times" charset="0"/>
              <a:sym typeface="Times" charset="0"/>
            </a:endParaRPr>
          </a:p>
          <a:p>
            <a:r>
              <a:rPr lang="en-US" sz="1600">
                <a:solidFill>
                  <a:srgbClr val="000000"/>
                </a:solidFill>
                <a:latin typeface="Times" charset="0"/>
                <a:ea typeface="ＭＳ Ｐゴシック" charset="0"/>
                <a:cs typeface="Times" charset="0"/>
                <a:sym typeface="Times" charset="0"/>
              </a:rPr>
              <a:t>Interface</a:t>
            </a:r>
          </a:p>
        </p:txBody>
      </p:sp>
      <p:sp>
        <p:nvSpPr>
          <p:cNvPr id="33808" name="Line 16"/>
          <p:cNvSpPr>
            <a:spLocks noChangeShapeType="1"/>
          </p:cNvSpPr>
          <p:nvPr/>
        </p:nvSpPr>
        <p:spPr bwMode="auto">
          <a:xfrm rot="10800000" flipH="1">
            <a:off x="2260600" y="3071813"/>
            <a:ext cx="3873500" cy="1587"/>
          </a:xfrm>
          <a:prstGeom prst="line">
            <a:avLst/>
          </a:prstGeom>
          <a:noFill/>
          <a:ln w="12700" cap="flat">
            <a:solidFill>
              <a:srgbClr val="FF0000"/>
            </a:solidFill>
            <a:prstDash val="solid"/>
            <a:round/>
            <a:headEnd type="arrow" w="sm" len="sm"/>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09" name="Rectangle 17"/>
          <p:cNvSpPr>
            <a:spLocks/>
          </p:cNvSpPr>
          <p:nvPr/>
        </p:nvSpPr>
        <p:spPr bwMode="auto">
          <a:xfrm>
            <a:off x="1498600" y="7950200"/>
            <a:ext cx="1638300" cy="1079500"/>
          </a:xfrm>
          <a:prstGeom prst="rect">
            <a:avLst/>
          </a:prstGeom>
          <a:solidFill>
            <a:srgbClr val="BBE0E3"/>
          </a:solidFill>
          <a:ln w="25400" cap="flat">
            <a:solidFill>
              <a:srgbClr val="88A3A5"/>
            </a:solidFill>
            <a:prstDash val="solid"/>
            <a:round/>
            <a:headEnd type="none" w="med" len="med"/>
            <a:tailEnd type="none" w="med" len="med"/>
          </a:ln>
        </p:spPr>
        <p:txBody>
          <a:bodyPr lIns="0" tIns="0" rIns="0" bIns="0" anchor="ctr"/>
          <a:lstStyle/>
          <a:p>
            <a:pPr algn="l"/>
            <a:r>
              <a:rPr lang="en-US" sz="2200">
                <a:solidFill>
                  <a:srgbClr val="000000"/>
                </a:solidFill>
                <a:latin typeface="Times" charset="0"/>
                <a:ea typeface="ＭＳ Ｐゴシック" charset="0"/>
                <a:cs typeface="Times" charset="0"/>
                <a:sym typeface="Times" charset="0"/>
              </a:rPr>
              <a:t>External I/O</a:t>
            </a:r>
            <a:endParaRPr lang="en-US" sz="1400">
              <a:solidFill>
                <a:srgbClr val="FFFFFF"/>
              </a:solidFill>
              <a:latin typeface="Times" charset="0"/>
              <a:ea typeface="ＭＳ Ｐゴシック" charset="0"/>
              <a:cs typeface="Times" charset="0"/>
              <a:sym typeface="Times" charset="0"/>
            </a:endParaRPr>
          </a:p>
          <a:p>
            <a:pPr algn="l"/>
            <a:r>
              <a:rPr lang="en-US" sz="2200">
                <a:solidFill>
                  <a:srgbClr val="000000"/>
                </a:solidFill>
                <a:latin typeface="Times" charset="0"/>
                <a:ea typeface="ＭＳ Ｐゴシック" charset="0"/>
                <a:cs typeface="Times" charset="0"/>
                <a:sym typeface="Times" charset="0"/>
              </a:rPr>
              <a:t>(trg, clk…)</a:t>
            </a:r>
          </a:p>
        </p:txBody>
      </p:sp>
      <p:sp>
        <p:nvSpPr>
          <p:cNvPr id="33810" name="Line 18"/>
          <p:cNvSpPr>
            <a:spLocks noChangeShapeType="1"/>
          </p:cNvSpPr>
          <p:nvPr/>
        </p:nvSpPr>
        <p:spPr bwMode="auto">
          <a:xfrm>
            <a:off x="3124200" y="8496300"/>
            <a:ext cx="1193800" cy="1588"/>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1" name="Rectangle 19"/>
          <p:cNvSpPr>
            <a:spLocks/>
          </p:cNvSpPr>
          <p:nvPr/>
        </p:nvSpPr>
        <p:spPr bwMode="auto">
          <a:xfrm>
            <a:off x="10388600" y="4813300"/>
            <a:ext cx="2184400" cy="1295400"/>
          </a:xfrm>
          <a:prstGeom prst="rect">
            <a:avLst/>
          </a:prstGeom>
          <a:solidFill>
            <a:srgbClr val="BBE0E3"/>
          </a:solidFill>
          <a:ln w="25400" cap="flat">
            <a:solidFill>
              <a:srgbClr val="88A3A5"/>
            </a:solidFill>
            <a:prstDash val="solid"/>
            <a:round/>
            <a:headEnd type="none" w="med" len="med"/>
            <a:tailEnd type="none" w="med" len="med"/>
          </a:ln>
        </p:spPr>
        <p:txBody>
          <a:bodyPr lIns="0" tIns="0" rIns="0" bIns="0" anchor="ctr"/>
          <a:lstStyle/>
          <a:p>
            <a:r>
              <a:rPr lang="en-US" sz="1600">
                <a:solidFill>
                  <a:srgbClr val="000000"/>
                </a:solidFill>
                <a:latin typeface="Times" charset="0"/>
                <a:ea typeface="ＭＳ Ｐゴシック" charset="0"/>
                <a:cs typeface="Times" charset="0"/>
                <a:sym typeface="Times" charset="0"/>
              </a:rPr>
              <a:t>VXS P0</a:t>
            </a:r>
            <a:endParaRPr lang="en-US" sz="1400">
              <a:solidFill>
                <a:srgbClr val="FFFFFF"/>
              </a:solidFill>
              <a:latin typeface="Times" charset="0"/>
              <a:ea typeface="ＭＳ Ｐゴシック" charset="0"/>
              <a:cs typeface="Times" charset="0"/>
              <a:sym typeface="Times" charset="0"/>
            </a:endParaRPr>
          </a:p>
          <a:p>
            <a:r>
              <a:rPr lang="en-US" sz="1600">
                <a:solidFill>
                  <a:srgbClr val="000000"/>
                </a:solidFill>
                <a:latin typeface="Times" charset="0"/>
                <a:ea typeface="ＭＳ Ｐゴシック" charset="0"/>
                <a:cs typeface="Times" charset="0"/>
                <a:sym typeface="Times" charset="0"/>
              </a:rPr>
              <a:t>TD mode: from SD</a:t>
            </a:r>
            <a:endParaRPr lang="en-US" sz="1400">
              <a:solidFill>
                <a:srgbClr val="FFFFFF"/>
              </a:solidFill>
              <a:latin typeface="Times" charset="0"/>
              <a:ea typeface="ＭＳ Ｐゴシック" charset="0"/>
              <a:cs typeface="Times" charset="0"/>
              <a:sym typeface="Times" charset="0"/>
            </a:endParaRPr>
          </a:p>
          <a:p>
            <a:r>
              <a:rPr lang="en-US" sz="1600">
                <a:solidFill>
                  <a:srgbClr val="000000"/>
                </a:solidFill>
                <a:latin typeface="Times" charset="0"/>
                <a:ea typeface="ＭＳ Ｐゴシック" charset="0"/>
                <a:cs typeface="Times" charset="0"/>
                <a:sym typeface="Times" charset="0"/>
              </a:rPr>
              <a:t>TI/TS mode: to SD</a:t>
            </a:r>
          </a:p>
        </p:txBody>
      </p:sp>
      <p:sp>
        <p:nvSpPr>
          <p:cNvPr id="33812" name="Line 20"/>
          <p:cNvSpPr>
            <a:spLocks noChangeShapeType="1"/>
          </p:cNvSpPr>
          <p:nvPr/>
        </p:nvSpPr>
        <p:spPr bwMode="auto">
          <a:xfrm flipH="1">
            <a:off x="9340850" y="5461000"/>
            <a:ext cx="1042988" cy="334963"/>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3" name="Rectangle 21"/>
          <p:cNvSpPr>
            <a:spLocks/>
          </p:cNvSpPr>
          <p:nvPr/>
        </p:nvSpPr>
        <p:spPr bwMode="auto">
          <a:xfrm>
            <a:off x="10490200" y="3835400"/>
            <a:ext cx="1422400" cy="762000"/>
          </a:xfrm>
          <a:prstGeom prst="rect">
            <a:avLst/>
          </a:prstGeom>
          <a:solidFill>
            <a:srgbClr val="BBE0E3"/>
          </a:solidFill>
          <a:ln w="25400" cap="flat">
            <a:solidFill>
              <a:srgbClr val="88A3A5"/>
            </a:solidFill>
            <a:prstDash val="solid"/>
            <a:round/>
            <a:headEnd type="none" w="med" len="med"/>
            <a:tailEnd type="none" w="med" len="med"/>
          </a:ln>
        </p:spPr>
        <p:txBody>
          <a:bodyPr lIns="0" tIns="0" rIns="0" bIns="0" anchor="ctr"/>
          <a:lstStyle/>
          <a:p>
            <a:r>
              <a:rPr lang="en-US" sz="2200">
                <a:solidFill>
                  <a:srgbClr val="000000"/>
                </a:solidFill>
                <a:latin typeface="Times" charset="0"/>
                <a:ea typeface="ＭＳ Ｐゴシック" charset="0"/>
                <a:cs typeface="Times" charset="0"/>
                <a:sym typeface="Times" charset="0"/>
              </a:rPr>
              <a:t>VME 64x</a:t>
            </a:r>
          </a:p>
        </p:txBody>
      </p:sp>
      <p:sp>
        <p:nvSpPr>
          <p:cNvPr id="33814" name="Line 22"/>
          <p:cNvSpPr>
            <a:spLocks noChangeShapeType="1"/>
          </p:cNvSpPr>
          <p:nvPr/>
        </p:nvSpPr>
        <p:spPr bwMode="auto">
          <a:xfrm rot="10800000">
            <a:off x="9194800" y="4165600"/>
            <a:ext cx="1295400" cy="508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5" name="Line 23"/>
          <p:cNvSpPr>
            <a:spLocks noChangeShapeType="1"/>
          </p:cNvSpPr>
          <p:nvPr/>
        </p:nvSpPr>
        <p:spPr bwMode="auto">
          <a:xfrm flipH="1">
            <a:off x="9194800" y="4216400"/>
            <a:ext cx="1295400" cy="32004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6" name="Rectangle 24"/>
          <p:cNvSpPr>
            <a:spLocks/>
          </p:cNvSpPr>
          <p:nvPr/>
        </p:nvSpPr>
        <p:spPr bwMode="auto">
          <a:xfrm>
            <a:off x="10706100" y="6324600"/>
            <a:ext cx="1854200" cy="863600"/>
          </a:xfrm>
          <a:prstGeom prst="rect">
            <a:avLst/>
          </a:prstGeom>
          <a:solidFill>
            <a:srgbClr val="BBE0E3"/>
          </a:solidFill>
          <a:ln w="25400" cap="flat">
            <a:solidFill>
              <a:srgbClr val="88A3A5"/>
            </a:solidFill>
            <a:prstDash val="solid"/>
            <a:round/>
            <a:headEnd type="none" w="med" len="med"/>
            <a:tailEnd type="none" w="med" len="med"/>
          </a:ln>
        </p:spPr>
        <p:txBody>
          <a:bodyPr lIns="0" tIns="0" rIns="0" bIns="0" anchor="ctr"/>
          <a:lstStyle/>
          <a:p>
            <a:r>
              <a:rPr lang="en-US" sz="1600">
                <a:solidFill>
                  <a:srgbClr val="000000"/>
                </a:solidFill>
                <a:latin typeface="Times" charset="0"/>
                <a:ea typeface="ＭＳ Ｐゴシック" charset="0"/>
                <a:cs typeface="Times" charset="0"/>
                <a:sym typeface="Times" charset="0"/>
              </a:rPr>
              <a:t>One dedicated link for redundant data collection</a:t>
            </a:r>
          </a:p>
        </p:txBody>
      </p:sp>
      <p:sp>
        <p:nvSpPr>
          <p:cNvPr id="33817" name="Line 25"/>
          <p:cNvSpPr>
            <a:spLocks noChangeShapeType="1"/>
          </p:cNvSpPr>
          <p:nvPr/>
        </p:nvSpPr>
        <p:spPr bwMode="auto">
          <a:xfrm rot="10800000">
            <a:off x="9296400" y="6108700"/>
            <a:ext cx="1409700" cy="6477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18" name="Rectangle 26"/>
          <p:cNvSpPr>
            <a:spLocks/>
          </p:cNvSpPr>
          <p:nvPr/>
        </p:nvSpPr>
        <p:spPr bwMode="auto">
          <a:xfrm>
            <a:off x="10922000" y="7950200"/>
            <a:ext cx="1536700" cy="1117600"/>
          </a:xfrm>
          <a:prstGeom prst="rect">
            <a:avLst/>
          </a:prstGeom>
          <a:solidFill>
            <a:srgbClr val="BBE0E3"/>
          </a:solidFill>
          <a:ln w="25400" cap="flat">
            <a:solidFill>
              <a:srgbClr val="88A3A5"/>
            </a:solidFill>
            <a:prstDash val="solid"/>
            <a:round/>
            <a:headEnd type="none" w="med" len="med"/>
            <a:tailEnd type="none" w="med" len="med"/>
          </a:ln>
        </p:spPr>
        <p:txBody>
          <a:bodyPr lIns="0" tIns="0" rIns="0" bIns="0" anchor="ctr"/>
          <a:lstStyle/>
          <a:p>
            <a:r>
              <a:rPr lang="en-US" sz="1800">
                <a:solidFill>
                  <a:srgbClr val="000000"/>
                </a:solidFill>
                <a:latin typeface="Times" charset="0"/>
                <a:ea typeface="ＭＳ Ｐゴシック" charset="0"/>
                <a:cs typeface="Times" charset="0"/>
                <a:sym typeface="Times" charset="0"/>
              </a:rPr>
              <a:t>Trg/Clk/Syc</a:t>
            </a:r>
            <a:endParaRPr lang="en-US" sz="1400">
              <a:solidFill>
                <a:srgbClr val="FFFFFF"/>
              </a:solidFill>
              <a:latin typeface="Times" charset="0"/>
              <a:ea typeface="ＭＳ Ｐゴシック" charset="0"/>
              <a:cs typeface="Times" charset="0"/>
              <a:sym typeface="Times" charset="0"/>
            </a:endParaRPr>
          </a:p>
          <a:p>
            <a:r>
              <a:rPr lang="en-US" sz="1800">
                <a:solidFill>
                  <a:srgbClr val="000000"/>
                </a:solidFill>
                <a:latin typeface="Times" charset="0"/>
                <a:ea typeface="ＭＳ Ｐゴシック" charset="0"/>
                <a:cs typeface="Times" charset="0"/>
                <a:sym typeface="Times" charset="0"/>
              </a:rPr>
              <a:t>outputs</a:t>
            </a:r>
            <a:endParaRPr lang="en-US" sz="1400">
              <a:solidFill>
                <a:srgbClr val="FFFFFF"/>
              </a:solidFill>
              <a:latin typeface="Times" charset="0"/>
              <a:ea typeface="ＭＳ Ｐゴシック" charset="0"/>
              <a:cs typeface="Times" charset="0"/>
              <a:sym typeface="Times" charset="0"/>
            </a:endParaRPr>
          </a:p>
          <a:p>
            <a:r>
              <a:rPr lang="en-US" sz="1800">
                <a:solidFill>
                  <a:srgbClr val="000000"/>
                </a:solidFill>
                <a:latin typeface="Times" charset="0"/>
                <a:ea typeface="ＭＳ Ｐゴシック" charset="0"/>
                <a:cs typeface="Times" charset="0"/>
                <a:sym typeface="Times" charset="0"/>
              </a:rPr>
              <a:t>On row_C</a:t>
            </a:r>
          </a:p>
        </p:txBody>
      </p:sp>
      <p:sp>
        <p:nvSpPr>
          <p:cNvPr id="33819" name="Line 27"/>
          <p:cNvSpPr>
            <a:spLocks noChangeShapeType="1"/>
          </p:cNvSpPr>
          <p:nvPr/>
        </p:nvSpPr>
        <p:spPr bwMode="auto">
          <a:xfrm rot="10800000">
            <a:off x="9194800" y="8382000"/>
            <a:ext cx="1739900" cy="1588"/>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20" name="Rectangle 28"/>
          <p:cNvSpPr>
            <a:spLocks/>
          </p:cNvSpPr>
          <p:nvPr/>
        </p:nvSpPr>
        <p:spPr bwMode="auto">
          <a:xfrm>
            <a:off x="10490200" y="2755900"/>
            <a:ext cx="1968500" cy="939800"/>
          </a:xfrm>
          <a:prstGeom prst="rect">
            <a:avLst/>
          </a:prstGeom>
          <a:solidFill>
            <a:srgbClr val="BBE0E3"/>
          </a:solidFill>
          <a:ln w="25400" cap="flat">
            <a:solidFill>
              <a:srgbClr val="88A3A5"/>
            </a:solidFill>
            <a:prstDash val="solid"/>
            <a:round/>
            <a:headEnd type="none" w="med" len="med"/>
            <a:tailEnd type="none" w="med" len="med"/>
          </a:ln>
        </p:spPr>
        <p:txBody>
          <a:bodyPr lIns="0" tIns="0" rIns="0" bIns="0" anchor="ctr"/>
          <a:lstStyle/>
          <a:p>
            <a:r>
              <a:rPr lang="en-US" sz="1600">
                <a:solidFill>
                  <a:srgbClr val="000000"/>
                </a:solidFill>
                <a:latin typeface="Times" charset="0"/>
                <a:ea typeface="ＭＳ Ｐゴシック" charset="0"/>
                <a:cs typeface="Times" charset="0"/>
                <a:sym typeface="Times" charset="0"/>
              </a:rPr>
              <a:t>Xilinx </a:t>
            </a:r>
            <a:endParaRPr lang="en-US" sz="1400">
              <a:solidFill>
                <a:srgbClr val="FFFFFF"/>
              </a:solidFill>
              <a:latin typeface="Times" charset="0"/>
              <a:ea typeface="ＭＳ Ｐゴシック" charset="0"/>
              <a:cs typeface="Times" charset="0"/>
              <a:sym typeface="Times" charset="0"/>
            </a:endParaRPr>
          </a:p>
          <a:p>
            <a:r>
              <a:rPr lang="en-US" sz="1600">
                <a:solidFill>
                  <a:srgbClr val="000000"/>
                </a:solidFill>
                <a:latin typeface="Times" charset="0"/>
                <a:ea typeface="ＭＳ Ｐゴシック" charset="0"/>
                <a:cs typeface="Times" charset="0"/>
                <a:sym typeface="Times" charset="0"/>
              </a:rPr>
              <a:t>VirtexV</a:t>
            </a:r>
            <a:endParaRPr lang="en-US" sz="1400">
              <a:solidFill>
                <a:srgbClr val="FFFFFF"/>
              </a:solidFill>
              <a:latin typeface="Times" charset="0"/>
              <a:ea typeface="ＭＳ Ｐゴシック" charset="0"/>
              <a:cs typeface="Times" charset="0"/>
              <a:sym typeface="Times" charset="0"/>
            </a:endParaRPr>
          </a:p>
          <a:p>
            <a:r>
              <a:rPr lang="en-US" sz="1600">
                <a:solidFill>
                  <a:srgbClr val="000000"/>
                </a:solidFill>
                <a:latin typeface="Times" charset="0"/>
                <a:ea typeface="ＭＳ Ｐゴシック" charset="0"/>
                <a:cs typeface="Times" charset="0"/>
                <a:sym typeface="Times" charset="0"/>
              </a:rPr>
              <a:t>LX30T-FG665</a:t>
            </a:r>
          </a:p>
        </p:txBody>
      </p:sp>
      <p:sp>
        <p:nvSpPr>
          <p:cNvPr id="33821" name="Line 29"/>
          <p:cNvSpPr>
            <a:spLocks noChangeShapeType="1"/>
          </p:cNvSpPr>
          <p:nvPr/>
        </p:nvSpPr>
        <p:spPr bwMode="auto">
          <a:xfrm flipH="1">
            <a:off x="6705600" y="3136900"/>
            <a:ext cx="3797300" cy="1676400"/>
          </a:xfrm>
          <a:prstGeom prst="line">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33822" name="AutoShape 30"/>
          <p:cNvCxnSpPr>
            <a:cxnSpLocks noChangeShapeType="1"/>
            <a:stCxn id="33795" idx="0"/>
            <a:endCxn id="33794" idx="0"/>
          </p:cNvCxnSpPr>
          <p:nvPr/>
        </p:nvCxnSpPr>
        <p:spPr bwMode="auto">
          <a:xfrm flipH="1">
            <a:off x="7994650" y="2044700"/>
            <a:ext cx="3486150" cy="1092200"/>
          </a:xfrm>
          <a:prstGeom prst="straightConnector1">
            <a:avLst/>
          </a:prstGeom>
          <a:noFill/>
          <a:ln w="12700" cap="flat">
            <a:solidFill>
              <a:srgbClr val="FF0000"/>
            </a:solidFill>
            <a:prstDash val="solid"/>
            <a:round/>
            <a:headEnd type="none" w="med" len="med"/>
            <a:tailEnd type="arrow" w="sm" len="sm"/>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413" y="12319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16386" name="Rectangle 2"/>
          <p:cNvSpPr>
            <a:spLocks noChangeArrowheads="1"/>
          </p:cNvSpPr>
          <p:nvPr>
            <p:ph type="title"/>
          </p:nvPr>
        </p:nvSpPr>
        <p:spPr>
          <a:xfrm>
            <a:off x="419100" y="330200"/>
            <a:ext cx="10985500" cy="927100"/>
          </a:xfrm>
          <a:ln/>
        </p:spPr>
        <p:txBody>
          <a:bodyPr/>
          <a:lstStyle/>
          <a:p>
            <a:r>
              <a:rPr lang="en-US"/>
              <a:t>Introduction</a:t>
            </a:r>
          </a:p>
        </p:txBody>
      </p:sp>
      <p:sp>
        <p:nvSpPr>
          <p:cNvPr id="16387" name="Rectangle 3"/>
          <p:cNvSpPr>
            <a:spLocks noChangeArrowheads="1"/>
          </p:cNvSpPr>
          <p:nvPr>
            <p:ph type="body" idx="1"/>
          </p:nvPr>
        </p:nvSpPr>
        <p:spPr>
          <a:xfrm>
            <a:off x="431800" y="1485900"/>
            <a:ext cx="7010400" cy="7747000"/>
          </a:xfrm>
          <a:ln/>
        </p:spPr>
        <p:txBody>
          <a:bodyPr rIns="57799"/>
          <a:lstStyle/>
          <a:p>
            <a:pPr marL="382588" indent="-342900">
              <a:buFont typeface="Times" charset="0"/>
              <a:buChar char="•"/>
            </a:pPr>
            <a:r>
              <a:rPr lang="en-US" sz="2400">
                <a:latin typeface="Times" charset="0"/>
                <a:cs typeface="Times" charset="0"/>
                <a:sym typeface="Times" charset="0"/>
              </a:rPr>
              <a:t>Data acquisition support group.</a:t>
            </a:r>
            <a:endParaRPr lang="en-US" sz="2400">
              <a:latin typeface="Times" charset="0"/>
              <a:sym typeface="Times" charset="0"/>
            </a:endParaRPr>
          </a:p>
          <a:p>
            <a:pPr marL="839788" lvl="1" indent="-342900">
              <a:spcBef>
                <a:spcPts val="800"/>
              </a:spcBef>
              <a:buFont typeface="Times" charset="0"/>
              <a:buChar char="•"/>
            </a:pPr>
            <a:r>
              <a:rPr lang="en-US" sz="2400">
                <a:latin typeface="Times" charset="0"/>
                <a:cs typeface="Times" charset="0"/>
                <a:sym typeface="Times" charset="0"/>
              </a:rPr>
              <a:t>Support the operation of online (DAQ) systems in the halls and in testbeds</a:t>
            </a:r>
            <a:endParaRPr lang="en-US" sz="2400">
              <a:latin typeface="Times" charset="0"/>
              <a:sym typeface="Times" charset="0"/>
            </a:endParaRPr>
          </a:p>
          <a:p>
            <a:pPr marL="1239838" lvl="2" indent="-285750">
              <a:spcBef>
                <a:spcPts val="800"/>
              </a:spcBef>
              <a:buFont typeface="Times" charset="0"/>
              <a:buChar char="–"/>
            </a:pPr>
            <a:r>
              <a:rPr lang="en-US" sz="2400">
                <a:latin typeface="Times" charset="0"/>
                <a:cs typeface="Times" charset="0"/>
                <a:sym typeface="Times" charset="0"/>
              </a:rPr>
              <a:t>Planning of new experiments.</a:t>
            </a:r>
            <a:endParaRPr lang="en-US" sz="2400">
              <a:latin typeface="Times" charset="0"/>
              <a:sym typeface="Times" charset="0"/>
            </a:endParaRPr>
          </a:p>
          <a:p>
            <a:pPr marL="1239838" lvl="2" indent="-285750">
              <a:spcBef>
                <a:spcPts val="800"/>
              </a:spcBef>
              <a:buFont typeface="Times" charset="0"/>
              <a:buChar char="–"/>
            </a:pPr>
            <a:r>
              <a:rPr lang="en-US" sz="2400">
                <a:latin typeface="Times" charset="0"/>
                <a:cs typeface="Times" charset="0"/>
                <a:sym typeface="Times" charset="0"/>
              </a:rPr>
              <a:t>Debugging and maintenance of software and hardware.</a:t>
            </a:r>
            <a:endParaRPr lang="en-US" sz="2400">
              <a:latin typeface="Times" charset="0"/>
              <a:sym typeface="Times" charset="0"/>
            </a:endParaRPr>
          </a:p>
          <a:p>
            <a:pPr marL="1239838" lvl="2" indent="-285750">
              <a:spcBef>
                <a:spcPts val="800"/>
              </a:spcBef>
              <a:buFont typeface="Times" charset="0"/>
              <a:buChar char="–"/>
            </a:pPr>
            <a:r>
              <a:rPr lang="en-US" sz="2400">
                <a:latin typeface="Times" charset="0"/>
                <a:cs typeface="Times" charset="0"/>
                <a:sym typeface="Times" charset="0"/>
              </a:rPr>
              <a:t>Adding new features.</a:t>
            </a:r>
            <a:endParaRPr lang="en-US" sz="2400">
              <a:latin typeface="Times" charset="0"/>
              <a:sym typeface="Times" charset="0"/>
            </a:endParaRPr>
          </a:p>
          <a:p>
            <a:pPr marL="839788" lvl="1" indent="-342900">
              <a:spcBef>
                <a:spcPts val="800"/>
              </a:spcBef>
              <a:buFont typeface="Times" charset="0"/>
              <a:buChar char="•"/>
            </a:pPr>
            <a:r>
              <a:rPr lang="en-US" sz="2400">
                <a:latin typeface="Times" charset="0"/>
                <a:cs typeface="Times" charset="0"/>
                <a:sym typeface="Times" charset="0"/>
              </a:rPr>
              <a:t>Custom electronics and software.</a:t>
            </a:r>
            <a:endParaRPr lang="en-US" sz="2400">
              <a:latin typeface="Times" charset="0"/>
              <a:sym typeface="Times" charset="0"/>
            </a:endParaRPr>
          </a:p>
          <a:p>
            <a:pPr marL="1239838" lvl="2" indent="-285750">
              <a:spcBef>
                <a:spcPts val="800"/>
              </a:spcBef>
              <a:buFont typeface="Times" charset="0"/>
              <a:buChar char="–"/>
            </a:pPr>
            <a:r>
              <a:rPr lang="en-US" sz="2400">
                <a:latin typeface="Times" charset="0"/>
                <a:cs typeface="Times" charset="0"/>
                <a:sym typeface="Times" charset="0"/>
              </a:rPr>
              <a:t>Software to read out that hardware.</a:t>
            </a:r>
            <a:endParaRPr lang="en-US" sz="2400">
              <a:latin typeface="Times" charset="0"/>
              <a:sym typeface="Times" charset="0"/>
            </a:endParaRPr>
          </a:p>
          <a:p>
            <a:pPr marL="1239838" lvl="2" indent="-285750">
              <a:spcBef>
                <a:spcPts val="800"/>
              </a:spcBef>
              <a:buFont typeface="Times" charset="0"/>
              <a:buChar char="–"/>
            </a:pPr>
            <a:r>
              <a:rPr lang="en-US" sz="2400">
                <a:latin typeface="Times" charset="0"/>
                <a:cs typeface="Times" charset="0"/>
                <a:sym typeface="Times" charset="0"/>
              </a:rPr>
              <a:t>Online displays and monitoring tools.</a:t>
            </a:r>
            <a:endParaRPr lang="en-US" sz="2400">
              <a:latin typeface="Times" charset="0"/>
              <a:sym typeface="Times" charset="0"/>
            </a:endParaRPr>
          </a:p>
          <a:p>
            <a:pPr marL="839788" lvl="1" indent="-342900">
              <a:spcBef>
                <a:spcPts val="800"/>
              </a:spcBef>
              <a:buFont typeface="Times" charset="0"/>
              <a:buChar char="•"/>
            </a:pPr>
            <a:r>
              <a:rPr lang="en-US" sz="2400">
                <a:latin typeface="Times" charset="0"/>
                <a:cs typeface="Times" charset="0"/>
                <a:sym typeface="Times" charset="0"/>
              </a:rPr>
              <a:t>Proactive R&amp;D</a:t>
            </a:r>
            <a:endParaRPr lang="en-US" sz="2400">
              <a:latin typeface="Times" charset="0"/>
              <a:sym typeface="Times" charset="0"/>
            </a:endParaRPr>
          </a:p>
          <a:p>
            <a:pPr marL="1239838" lvl="2" indent="-285750">
              <a:spcBef>
                <a:spcPts val="800"/>
              </a:spcBef>
              <a:buFont typeface="Times" charset="0"/>
              <a:buChar char="–"/>
            </a:pPr>
            <a:r>
              <a:rPr lang="en-US" sz="2400">
                <a:latin typeface="Times" charset="0"/>
                <a:cs typeface="Times" charset="0"/>
                <a:sym typeface="Times" charset="0"/>
              </a:rPr>
              <a:t>Recognizing issues the hall online groups may not see and having answers ready.</a:t>
            </a:r>
            <a:endParaRPr lang="en-US" sz="2400">
              <a:latin typeface="Times" charset="0"/>
              <a:sym typeface="Times" charset="0"/>
            </a:endParaRPr>
          </a:p>
          <a:p>
            <a:pPr marL="1239838" lvl="2" indent="-285750">
              <a:spcBef>
                <a:spcPts val="800"/>
              </a:spcBef>
              <a:buFont typeface="Times" charset="0"/>
              <a:buChar char="–"/>
            </a:pPr>
            <a:r>
              <a:rPr lang="en-US" sz="2400">
                <a:latin typeface="Times" charset="0"/>
                <a:cs typeface="Times" charset="0"/>
                <a:sym typeface="Times" charset="0"/>
              </a:rPr>
              <a:t>Replacing obsolete hardware and software.</a:t>
            </a:r>
            <a:endParaRPr lang="en-US" sz="2400">
              <a:latin typeface="Times" charset="0"/>
              <a:sym typeface="Times" charset="0"/>
            </a:endParaRPr>
          </a:p>
          <a:p>
            <a:pPr marL="1239838" lvl="2" indent="-285750">
              <a:spcBef>
                <a:spcPts val="800"/>
              </a:spcBef>
              <a:buFont typeface="Times" charset="0"/>
              <a:buChar char="–"/>
            </a:pPr>
            <a:r>
              <a:rPr lang="en-US" sz="2400">
                <a:latin typeface="Times" charset="0"/>
                <a:cs typeface="Times" charset="0"/>
                <a:sym typeface="Times" charset="0"/>
              </a:rPr>
              <a:t>Reducing cost and improving performance.</a:t>
            </a:r>
            <a:endParaRPr lang="en-US" sz="2400">
              <a:latin typeface="Times" charset="0"/>
              <a:sym typeface="Times" charset="0"/>
            </a:endParaRPr>
          </a:p>
        </p:txBody>
      </p:sp>
      <p:sp>
        <p:nvSpPr>
          <p:cNvPr id="16388" name="Rectangle 4"/>
          <p:cNvSpPr>
            <a:spLocks/>
          </p:cNvSpPr>
          <p:nvPr/>
        </p:nvSpPr>
        <p:spPr bwMode="auto">
          <a:xfrm>
            <a:off x="9952038" y="4819650"/>
            <a:ext cx="2921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000000"/>
                </a:solidFill>
                <a:ea typeface="ＭＳ Ｐゴシック" charset="0"/>
                <a:cs typeface="Cochin" charset="0"/>
              </a:rPr>
              <a:t>We</a:t>
            </a:r>
            <a:r>
              <a:rPr lang="ja-JP" altLang="en-US">
                <a:solidFill>
                  <a:srgbClr val="000000"/>
                </a:solidFill>
                <a:latin typeface="Arial"/>
                <a:ea typeface="ＭＳ Ｐゴシック" charset="0"/>
                <a:cs typeface="Cochin" charset="0"/>
              </a:rPr>
              <a:t>’</a:t>
            </a:r>
            <a:r>
              <a:rPr lang="en-US">
                <a:solidFill>
                  <a:srgbClr val="000000"/>
                </a:solidFill>
                <a:ea typeface="ＭＳ Ｐゴシック" charset="0"/>
                <a:cs typeface="Cochin" charset="0"/>
              </a:rPr>
              <a:t>re in Here</a:t>
            </a:r>
          </a:p>
        </p:txBody>
      </p:sp>
      <p:sp>
        <p:nvSpPr>
          <p:cNvPr id="16389" name="Line 5"/>
          <p:cNvSpPr>
            <a:spLocks noChangeShapeType="1"/>
          </p:cNvSpPr>
          <p:nvPr/>
        </p:nvSpPr>
        <p:spPr bwMode="auto">
          <a:xfrm rot="10800000">
            <a:off x="11404600" y="2887663"/>
            <a:ext cx="368300" cy="1998662"/>
          </a:xfrm>
          <a:prstGeom prst="line">
            <a:avLst/>
          </a:prstGeom>
          <a:noFill/>
          <a:ln w="25400" cap="flat">
            <a:solidFill>
              <a:srgbClr val="FF0000"/>
            </a:solidFill>
            <a:prstDash val="solid"/>
            <a:miter lim="800000"/>
            <a:headEnd type="none"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90" name="Rectangle 6"/>
          <p:cNvSpPr>
            <a:spLocks/>
          </p:cNvSpPr>
          <p:nvPr/>
        </p:nvSpPr>
        <p:spPr bwMode="auto">
          <a:xfrm>
            <a:off x="7931150" y="5594350"/>
            <a:ext cx="41735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rgbClr val="000000"/>
                </a:solidFill>
                <a:ea typeface="ＭＳ Ｐゴシック" charset="0"/>
                <a:cs typeface="Cochin" charset="0"/>
              </a:rPr>
              <a:t>Lab on the 1st Floor</a:t>
            </a:r>
          </a:p>
        </p:txBody>
      </p:sp>
      <p:sp>
        <p:nvSpPr>
          <p:cNvPr id="16391" name="Line 7"/>
          <p:cNvSpPr>
            <a:spLocks noChangeShapeType="1"/>
          </p:cNvSpPr>
          <p:nvPr/>
        </p:nvSpPr>
        <p:spPr bwMode="auto">
          <a:xfrm rot="10800000" flipH="1">
            <a:off x="9423400" y="3417888"/>
            <a:ext cx="152400" cy="2182812"/>
          </a:xfrm>
          <a:prstGeom prst="line">
            <a:avLst/>
          </a:prstGeom>
          <a:noFill/>
          <a:ln w="25400" cap="flat">
            <a:solidFill>
              <a:srgbClr val="FF0000"/>
            </a:solidFill>
            <a:prstDash val="solid"/>
            <a:miter lim="800000"/>
            <a:headEnd type="none"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BDD8A3CD-9984-7B4B-9472-31A2D78B0D1C}" type="slidenum">
              <a:rPr lang="en-US" sz="1600">
                <a:cs typeface="Cochin" charset="0"/>
              </a:rPr>
              <a:pPr algn="ctr"/>
              <a:t>20</a:t>
            </a:fld>
            <a:endParaRPr lang="en-US" sz="1600">
              <a:cs typeface="Cochin" charset="0"/>
            </a:endParaRPr>
          </a:p>
        </p:txBody>
      </p:sp>
      <p:sp>
        <p:nvSpPr>
          <p:cNvPr id="34818" name="Rectangle 2"/>
          <p:cNvSpPr>
            <a:spLocks noChangeArrowheads="1"/>
          </p:cNvSpPr>
          <p:nvPr>
            <p:ph type="title"/>
          </p:nvPr>
        </p:nvSpPr>
        <p:spPr>
          <a:xfrm>
            <a:off x="977900" y="0"/>
            <a:ext cx="11049000" cy="2273300"/>
          </a:xfrm>
          <a:ln/>
        </p:spPr>
        <p:txBody>
          <a:bodyPr/>
          <a:lstStyle/>
          <a:p>
            <a:r>
              <a:rPr lang="en-US" sz="5600"/>
              <a:t>SFI FASTBUS to VME Controller</a:t>
            </a:r>
          </a:p>
        </p:txBody>
      </p:sp>
      <p:pic>
        <p:nvPicPr>
          <p:cNvPr id="3481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55800"/>
            <a:ext cx="10406063" cy="6934200"/>
          </a:xfrm>
          <a:prstGeom prst="rect">
            <a:avLst/>
          </a:prstGeom>
          <a:noFill/>
          <a:ln w="12700" cap="flat">
            <a:solidFill>
              <a:srgbClr val="674517"/>
            </a:solidFill>
            <a:prstDash val="solid"/>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708A0B3A-EA02-3442-90B6-2B8A47071332}" type="slidenum">
              <a:rPr lang="en-US" sz="1600">
                <a:cs typeface="Cochin" charset="0"/>
              </a:rPr>
              <a:pPr algn="ctr"/>
              <a:t>21</a:t>
            </a:fld>
            <a:endParaRPr lang="en-US" sz="1600">
              <a:cs typeface="Cochin" charset="0"/>
            </a:endParaRPr>
          </a:p>
        </p:txBody>
      </p:sp>
      <p:sp>
        <p:nvSpPr>
          <p:cNvPr id="35842" name="Rectangle 2"/>
          <p:cNvSpPr>
            <a:spLocks noChangeArrowheads="1"/>
          </p:cNvSpPr>
          <p:nvPr>
            <p:ph type="title"/>
          </p:nvPr>
        </p:nvSpPr>
        <p:spPr>
          <a:xfrm>
            <a:off x="546100" y="0"/>
            <a:ext cx="11925300" cy="1625600"/>
          </a:xfrm>
          <a:ln/>
        </p:spPr>
        <p:txBody>
          <a:bodyPr/>
          <a:lstStyle/>
          <a:p>
            <a:r>
              <a:rPr lang="en-US" i="1">
                <a:latin typeface="Times" charset="0"/>
                <a:cs typeface="Times" charset="0"/>
                <a:sym typeface="Times" charset="0"/>
              </a:rPr>
              <a:t>What about PCI</a:t>
            </a:r>
            <a:r>
              <a:rPr lang="en-US">
                <a:latin typeface="Times" charset="0"/>
                <a:cs typeface="Times" charset="0"/>
                <a:sym typeface="Times" charset="0"/>
              </a:rPr>
              <a:t> (</a:t>
            </a:r>
            <a:r>
              <a:rPr lang="en-US" sz="5000">
                <a:latin typeface="Times" charset="0"/>
                <a:cs typeface="Times" charset="0"/>
                <a:sym typeface="Times" charset="0"/>
              </a:rPr>
              <a:t>Peripheral Component Interconnect</a:t>
            </a:r>
            <a:r>
              <a:rPr lang="en-US">
                <a:latin typeface="Times" charset="0"/>
                <a:cs typeface="Times" charset="0"/>
                <a:sym typeface="Times" charset="0"/>
              </a:rPr>
              <a:t>)?</a:t>
            </a:r>
            <a:endParaRPr lang="en-US">
              <a:latin typeface="Times" charset="0"/>
              <a:sym typeface="Times" charset="0"/>
            </a:endParaRPr>
          </a:p>
        </p:txBody>
      </p:sp>
      <p:sp>
        <p:nvSpPr>
          <p:cNvPr id="35843" name="Rectangle 3"/>
          <p:cNvSpPr>
            <a:spLocks noChangeArrowheads="1"/>
          </p:cNvSpPr>
          <p:nvPr>
            <p:ph type="body" idx="1"/>
          </p:nvPr>
        </p:nvSpPr>
        <p:spPr>
          <a:xfrm>
            <a:off x="330200" y="1841500"/>
            <a:ext cx="12242800" cy="7912100"/>
          </a:xfrm>
          <a:ln/>
        </p:spPr>
        <p:txBody>
          <a:bodyPr/>
          <a:lstStyle/>
          <a:p>
            <a:pPr>
              <a:lnSpc>
                <a:spcPct val="90000"/>
              </a:lnSpc>
            </a:pPr>
            <a:r>
              <a:rPr lang="en-US"/>
              <a:t>It</a:t>
            </a:r>
            <a:r>
              <a:rPr lang="ja-JP" altLang="en-US">
                <a:latin typeface="Arial"/>
              </a:rPr>
              <a:t>’</a:t>
            </a:r>
            <a:r>
              <a:rPr lang="en-US"/>
              <a:t>s in every PC you buy today.</a:t>
            </a:r>
          </a:p>
          <a:p>
            <a:pPr>
              <a:lnSpc>
                <a:spcPct val="90000"/>
              </a:lnSpc>
            </a:pPr>
            <a:r>
              <a:rPr lang="en-US"/>
              <a:t>Fast  64 bit bus (33-66MHz, 266 - 532 MB/s).</a:t>
            </a:r>
          </a:p>
          <a:p>
            <a:pPr>
              <a:lnSpc>
                <a:spcPct val="90000"/>
              </a:lnSpc>
            </a:pPr>
            <a:r>
              <a:rPr lang="en-US"/>
              <a:t>Not much specialization for nuclear physics.</a:t>
            </a:r>
          </a:p>
          <a:p>
            <a:pPr>
              <a:lnSpc>
                <a:spcPct val="90000"/>
              </a:lnSpc>
            </a:pPr>
            <a:r>
              <a:rPr lang="en-US"/>
              <a:t>Small board size.</a:t>
            </a:r>
          </a:p>
          <a:p>
            <a:pPr>
              <a:lnSpc>
                <a:spcPct val="90000"/>
              </a:lnSpc>
            </a:pPr>
            <a:r>
              <a:rPr lang="en-US"/>
              <a:t>Different </a:t>
            </a:r>
            <a:r>
              <a:rPr lang="ja-JP" altLang="en-US">
                <a:latin typeface="Arial"/>
              </a:rPr>
              <a:t>“</a:t>
            </a:r>
            <a:r>
              <a:rPr lang="en-US"/>
              <a:t>flavors</a:t>
            </a:r>
            <a:r>
              <a:rPr lang="ja-JP" altLang="en-US">
                <a:latin typeface="Arial"/>
              </a:rPr>
              <a:t>”</a:t>
            </a:r>
            <a:endParaRPr lang="en-US"/>
          </a:p>
          <a:p>
            <a:pPr marL="990600" lvl="1">
              <a:lnSpc>
                <a:spcPct val="90000"/>
              </a:lnSpc>
            </a:pPr>
            <a:r>
              <a:rPr lang="en-US"/>
              <a:t>PCI-X (133 MHz)</a:t>
            </a:r>
          </a:p>
          <a:p>
            <a:pPr marL="990600" lvl="1">
              <a:lnSpc>
                <a:spcPct val="90000"/>
              </a:lnSpc>
            </a:pPr>
            <a:r>
              <a:rPr lang="en-US"/>
              <a:t>cPCI (Bus </a:t>
            </a:r>
            <a:r>
              <a:rPr lang="ja-JP" altLang="en-US">
                <a:latin typeface="Arial"/>
              </a:rPr>
              <a:t>“</a:t>
            </a:r>
            <a:r>
              <a:rPr lang="en-US"/>
              <a:t>module</a:t>
            </a:r>
            <a:r>
              <a:rPr lang="ja-JP" altLang="en-US">
                <a:latin typeface="Arial"/>
              </a:rPr>
              <a:t>”</a:t>
            </a:r>
            <a:r>
              <a:rPr lang="en-US"/>
              <a:t> format)</a:t>
            </a:r>
          </a:p>
          <a:p>
            <a:pPr marL="990600" lvl="1">
              <a:lnSpc>
                <a:spcPct val="90000"/>
              </a:lnSpc>
            </a:pPr>
            <a:r>
              <a:rPr lang="en-US"/>
              <a:t>PMC (daughter card)</a:t>
            </a:r>
          </a:p>
          <a:p>
            <a:pPr marL="990600" lvl="1">
              <a:lnSpc>
                <a:spcPct val="90000"/>
              </a:lnSpc>
            </a:pPr>
            <a:r>
              <a:rPr lang="en-US"/>
              <a:t>PCI-Express (PCIe serial)</a:t>
            </a:r>
          </a:p>
        </p:txBody>
      </p:sp>
      <p:pic>
        <p:nvPicPr>
          <p:cNvPr id="3584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4330700"/>
            <a:ext cx="5346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88" y="373063"/>
            <a:ext cx="6003925" cy="90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36866" name="Rectangle 2"/>
          <p:cNvSpPr>
            <a:spLocks noChangeArrowheads="1"/>
          </p:cNvSpPr>
          <p:nvPr>
            <p:ph type="title"/>
          </p:nvPr>
        </p:nvSpPr>
        <p:spPr>
          <a:ln/>
        </p:spPr>
        <p:txBody>
          <a:bodyPr/>
          <a:lstStyle/>
          <a:p>
            <a:r>
              <a:rPr lang="en-US"/>
              <a:t>The Real World</a:t>
            </a:r>
          </a:p>
        </p:txBody>
      </p:sp>
      <p:sp>
        <p:nvSpPr>
          <p:cNvPr id="36867" name="Rectangle 3"/>
          <p:cNvSpPr>
            <a:spLocks noChangeArrowheads="1"/>
          </p:cNvSpPr>
          <p:nvPr>
            <p:ph type="body" idx="1"/>
          </p:nvPr>
        </p:nvSpPr>
        <p:spPr>
          <a:xfrm>
            <a:off x="647700" y="2235200"/>
            <a:ext cx="5486400" cy="5270500"/>
          </a:xfrm>
          <a:ln/>
        </p:spPr>
        <p:txBody>
          <a:bodyPr/>
          <a:lstStyle/>
          <a:p>
            <a:r>
              <a:rPr lang="en-US"/>
              <a:t>Block diagrams are very pretty but when you add in the cables and racks it gets a little messy.</a:t>
            </a:r>
          </a:p>
          <a:p>
            <a:r>
              <a:rPr lang="en-US"/>
              <a:t>Cable lengths can be critical.</a:t>
            </a:r>
          </a:p>
          <a:p>
            <a:r>
              <a:rPr lang="en-US"/>
              <a:t>Reconfiguration is frequent so cable ties and trays are a hinderance.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rrowheads="1"/>
          </p:cNvPicPr>
          <p:nvPr/>
        </p:nvPicPr>
        <p:blipFill>
          <a:blip r:embed="rId2">
            <a:extLst>
              <a:ext uri="{28A0092B-C50C-407E-A947-70E740481C1C}">
                <a14:useLocalDpi xmlns:a14="http://schemas.microsoft.com/office/drawing/2010/main" val="0"/>
              </a:ext>
            </a:extLst>
          </a:blip>
          <a:srcRect t="4007" b="3957"/>
          <a:stretch>
            <a:fillRect/>
          </a:stretch>
        </p:blipFill>
        <p:spPr bwMode="auto">
          <a:xfrm>
            <a:off x="381000" y="1676400"/>
            <a:ext cx="12357100" cy="75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37890" name="Rectangle 2"/>
          <p:cNvSpPr>
            <a:spLocks noChangeArrowheads="1"/>
          </p:cNvSpPr>
          <p:nvPr>
            <p:ph type="title"/>
          </p:nvPr>
        </p:nvSpPr>
        <p:spPr>
          <a:ln/>
        </p:spPr>
        <p:txBody>
          <a:bodyPr/>
          <a:lstStyle/>
          <a:p>
            <a:r>
              <a:rPr lang="en-US"/>
              <a:t>… and it gets worse!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ph type="title"/>
          </p:nvPr>
        </p:nvSpPr>
        <p:spPr>
          <a:ln/>
        </p:spPr>
        <p:txBody>
          <a:bodyPr/>
          <a:lstStyle/>
          <a:p>
            <a:r>
              <a:rPr lang="en-US" b="1"/>
              <a:t>Triggering</a:t>
            </a:r>
            <a:endParaRPr lang="en-US" b="1">
              <a:ea typeface="ヒラギノ明朝 ProN W6" charset="0"/>
              <a:cs typeface="ヒラギノ明朝 ProN W6" charset="0"/>
            </a:endParaRPr>
          </a:p>
        </p:txBody>
      </p:sp>
      <p:sp>
        <p:nvSpPr>
          <p:cNvPr id="38914" name="Rectangle 2"/>
          <p:cNvSpPr>
            <a:spLocks noChangeArrowheads="1"/>
          </p:cNvSpPr>
          <p:nvPr>
            <p:ph type="body" idx="1"/>
          </p:nvPr>
        </p:nvSpPr>
        <p:spPr>
          <a:ln/>
        </p:spPr>
        <p:txBody>
          <a:bodyPr/>
          <a:lstStyle/>
          <a:p>
            <a:r>
              <a:rPr lang="en-US"/>
              <a:t>The data acquisition system needs to know when an interaction </a:t>
            </a:r>
            <a:r>
              <a:rPr lang="ja-JP" altLang="en-US">
                <a:latin typeface="Arial"/>
              </a:rPr>
              <a:t>“</a:t>
            </a:r>
            <a:r>
              <a:rPr lang="en-US"/>
              <a:t>Event</a:t>
            </a:r>
            <a:r>
              <a:rPr lang="ja-JP" altLang="en-US">
                <a:latin typeface="Arial"/>
              </a:rPr>
              <a:t>”</a:t>
            </a:r>
            <a:r>
              <a:rPr lang="en-US"/>
              <a:t> has occurred in the detector.</a:t>
            </a:r>
          </a:p>
          <a:p>
            <a:r>
              <a:rPr lang="en-US"/>
              <a:t>Signals from fast detectors, like scintillators, are combined by electronics or software to make a decision on when an event has occurred. </a:t>
            </a:r>
          </a:p>
          <a:p>
            <a:pPr marL="990600" lvl="1"/>
            <a:r>
              <a:rPr lang="en-US"/>
              <a:t>Used as a start gate for slower detectors like drift chambers.</a:t>
            </a:r>
          </a:p>
          <a:p>
            <a:pPr marL="990600" lvl="1"/>
            <a:r>
              <a:rPr lang="en-US"/>
              <a:t>Used as a filter to reject unwanted events - fast clear.</a:t>
            </a:r>
          </a:p>
          <a:p>
            <a:pPr marL="990600" lvl="1"/>
            <a:r>
              <a:rPr lang="en-US"/>
              <a:t>Used to start the process of reading data off the digitizing electronics.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2298700"/>
            <a:ext cx="120269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39938" name="Rectangle 2"/>
          <p:cNvSpPr>
            <a:spLocks noChangeArrowheads="1"/>
          </p:cNvSpPr>
          <p:nvPr>
            <p:ph type="title"/>
          </p:nvPr>
        </p:nvSpPr>
        <p:spPr>
          <a:ln/>
        </p:spPr>
        <p:txBody>
          <a:bodyPr/>
          <a:lstStyle/>
          <a:p>
            <a:r>
              <a:rPr lang="en-US"/>
              <a:t>A Simple Trigger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1"/>
          <p:cNvSpPr>
            <a:spLocks noChangeArrowheads="1"/>
          </p:cNvSpPr>
          <p:nvPr>
            <p:ph type="title"/>
          </p:nvPr>
        </p:nvSpPr>
        <p:spPr>
          <a:xfrm>
            <a:off x="1016000" y="228600"/>
            <a:ext cx="10985500" cy="1155700"/>
          </a:xfrm>
          <a:ln/>
        </p:spPr>
        <p:txBody>
          <a:bodyPr/>
          <a:lstStyle/>
          <a:p>
            <a:r>
              <a:rPr lang="en-US"/>
              <a:t>Levels of trigger</a:t>
            </a:r>
          </a:p>
        </p:txBody>
      </p:sp>
      <p:sp>
        <p:nvSpPr>
          <p:cNvPr id="40962" name="Rectangle 2"/>
          <p:cNvSpPr>
            <a:spLocks noChangeArrowheads="1"/>
          </p:cNvSpPr>
          <p:nvPr>
            <p:ph type="body" idx="1"/>
          </p:nvPr>
        </p:nvSpPr>
        <p:spPr>
          <a:xfrm>
            <a:off x="1016000" y="1384300"/>
            <a:ext cx="10985500" cy="7848600"/>
          </a:xfrm>
          <a:ln/>
        </p:spPr>
        <p:txBody>
          <a:bodyPr/>
          <a:lstStyle/>
          <a:p>
            <a:r>
              <a:rPr lang="en-US"/>
              <a:t>Level 1 trigger</a:t>
            </a:r>
          </a:p>
          <a:p>
            <a:pPr marL="939800" lvl="2" indent="0"/>
            <a:r>
              <a:rPr lang="en-US"/>
              <a:t>A very fast hardware yes/no decision based on a few raw signals. For example, is there more than one hit in the scintillators?</a:t>
            </a:r>
          </a:p>
          <a:p>
            <a:pPr marL="939800" lvl="2" indent="0"/>
            <a:endParaRPr lang="en-US"/>
          </a:p>
          <a:p>
            <a:r>
              <a:rPr lang="en-US"/>
              <a:t>Level 2 trigger</a:t>
            </a:r>
          </a:p>
          <a:p>
            <a:pPr marL="939800" lvl="2" indent="0"/>
            <a:r>
              <a:rPr lang="en-US"/>
              <a:t>A slower hardware decision based on derived information. For example, are there three tracks and is the total momentum above some value?</a:t>
            </a:r>
          </a:p>
          <a:p>
            <a:pPr marL="939800" lvl="2" indent="0"/>
            <a:endParaRPr lang="en-US"/>
          </a:p>
          <a:p>
            <a:r>
              <a:rPr lang="en-US"/>
              <a:t>Level 3 trigger</a:t>
            </a:r>
          </a:p>
          <a:p>
            <a:pPr marL="939800" lvl="2" indent="0"/>
            <a:r>
              <a:rPr lang="en-US"/>
              <a:t>A very slow software decision based on running physics analysis code online.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6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096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6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09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1684338"/>
            <a:ext cx="6223000" cy="756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41986" name="Text Box 2"/>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0546FD1E-9C0A-1E45-AB22-4C63F1C553D4}" type="slidenum">
              <a:rPr lang="en-US" sz="1600">
                <a:solidFill>
                  <a:srgbClr val="FFFFFF"/>
                </a:solidFill>
                <a:cs typeface="Cochin" charset="0"/>
              </a:rPr>
              <a:pPr algn="ctr"/>
              <a:t>27</a:t>
            </a:fld>
            <a:endParaRPr lang="en-US" sz="1600">
              <a:solidFill>
                <a:srgbClr val="FFFFFF"/>
              </a:solidFill>
              <a:cs typeface="Cochin" charset="0"/>
            </a:endParaRPr>
          </a:p>
        </p:txBody>
      </p:sp>
      <p:sp>
        <p:nvSpPr>
          <p:cNvPr id="41987" name="Rectangle 3"/>
          <p:cNvSpPr>
            <a:spLocks noChangeArrowheads="1"/>
          </p:cNvSpPr>
          <p:nvPr>
            <p:ph type="title"/>
          </p:nvPr>
        </p:nvSpPr>
        <p:spPr>
          <a:xfrm>
            <a:off x="977900" y="0"/>
            <a:ext cx="11049000" cy="1955800"/>
          </a:xfrm>
          <a:ln/>
        </p:spPr>
        <p:txBody>
          <a:bodyPr/>
          <a:lstStyle/>
          <a:p>
            <a:r>
              <a:rPr lang="en-US"/>
              <a:t>Hall A Trigger</a:t>
            </a:r>
          </a:p>
        </p:txBody>
      </p:sp>
      <p:sp>
        <p:nvSpPr>
          <p:cNvPr id="41988" name="Rectangle 4"/>
          <p:cNvSpPr>
            <a:spLocks/>
          </p:cNvSpPr>
          <p:nvPr/>
        </p:nvSpPr>
        <p:spPr bwMode="auto">
          <a:xfrm>
            <a:off x="1358900" y="-12700"/>
            <a:ext cx="12700" cy="127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41989" name="Rectangle 5"/>
          <p:cNvSpPr>
            <a:spLocks/>
          </p:cNvSpPr>
          <p:nvPr/>
        </p:nvSpPr>
        <p:spPr bwMode="auto">
          <a:xfrm>
            <a:off x="1358900" y="-12700"/>
            <a:ext cx="12700" cy="127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41990" name="Rectangle 6"/>
          <p:cNvSpPr>
            <a:spLocks/>
          </p:cNvSpPr>
          <p:nvPr/>
        </p:nvSpPr>
        <p:spPr bwMode="auto">
          <a:xfrm>
            <a:off x="1358900" y="-12700"/>
            <a:ext cx="12700" cy="127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41991" name="Rectangle 7"/>
          <p:cNvSpPr>
            <a:spLocks/>
          </p:cNvSpPr>
          <p:nvPr/>
        </p:nvSpPr>
        <p:spPr bwMode="auto">
          <a:xfrm>
            <a:off x="1358900" y="-12700"/>
            <a:ext cx="12700" cy="127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463" y="571500"/>
            <a:ext cx="7053262" cy="838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43010" name="Text Box 2"/>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98B1BDBF-D8AE-1145-AD02-4F7F43F59E83}" type="slidenum">
              <a:rPr lang="en-US" sz="1600">
                <a:cs typeface="Cochin" charset="0"/>
              </a:rPr>
              <a:pPr algn="ctr"/>
              <a:t>28</a:t>
            </a:fld>
            <a:endParaRPr lang="en-US" sz="1600">
              <a:cs typeface="Cochin" charset="0"/>
            </a:endParaRPr>
          </a:p>
        </p:txBody>
      </p:sp>
      <p:sp>
        <p:nvSpPr>
          <p:cNvPr id="43011" name="Rectangle 3"/>
          <p:cNvSpPr>
            <a:spLocks noChangeArrowheads="1"/>
          </p:cNvSpPr>
          <p:nvPr>
            <p:ph type="title"/>
          </p:nvPr>
        </p:nvSpPr>
        <p:spPr>
          <a:xfrm>
            <a:off x="406400" y="393700"/>
            <a:ext cx="5016500" cy="2540000"/>
          </a:xfrm>
          <a:ln/>
        </p:spPr>
        <p:txBody>
          <a:bodyPr/>
          <a:lstStyle/>
          <a:p>
            <a:r>
              <a:rPr lang="en-US"/>
              <a:t>The real world again...</a:t>
            </a:r>
          </a:p>
        </p:txBody>
      </p:sp>
      <p:sp>
        <p:nvSpPr>
          <p:cNvPr id="43012" name="Rectangle 4"/>
          <p:cNvSpPr>
            <a:spLocks/>
          </p:cNvSpPr>
          <p:nvPr/>
        </p:nvSpPr>
        <p:spPr bwMode="auto">
          <a:xfrm>
            <a:off x="203200" y="3746500"/>
            <a:ext cx="45339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3763"/>
              </a:spcBef>
            </a:pPr>
            <a:r>
              <a:rPr lang="en-US" sz="6200" i="1">
                <a:solidFill>
                  <a:schemeClr val="tx1"/>
                </a:solidFill>
                <a:latin typeface="Times" charset="0"/>
                <a:ea typeface="ＭＳ Ｐゴシック" charset="0"/>
                <a:cs typeface="Times" charset="0"/>
                <a:sym typeface="Times" charset="0"/>
              </a:rPr>
              <a:t>Hall B, CLAS Trigger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ph type="title"/>
          </p:nvPr>
        </p:nvSpPr>
        <p:spPr>
          <a:xfrm>
            <a:off x="1016000" y="304800"/>
            <a:ext cx="10985500" cy="1155700"/>
          </a:xfrm>
          <a:ln/>
        </p:spPr>
        <p:txBody>
          <a:bodyPr/>
          <a:lstStyle/>
          <a:p>
            <a:r>
              <a:rPr lang="en-US" b="1"/>
              <a:t>Readout</a:t>
            </a:r>
            <a:endParaRPr lang="en-US" b="1">
              <a:ea typeface="ヒラギノ明朝 ProN W6" charset="0"/>
              <a:cs typeface="ヒラギノ明朝 ProN W6" charset="0"/>
            </a:endParaRPr>
          </a:p>
        </p:txBody>
      </p:sp>
      <p:sp>
        <p:nvSpPr>
          <p:cNvPr id="44034" name="Rectangle 2"/>
          <p:cNvSpPr>
            <a:spLocks noChangeArrowheads="1"/>
          </p:cNvSpPr>
          <p:nvPr>
            <p:ph type="body" idx="1"/>
          </p:nvPr>
        </p:nvSpPr>
        <p:spPr>
          <a:xfrm>
            <a:off x="1016000" y="1409700"/>
            <a:ext cx="10985500" cy="7277100"/>
          </a:xfrm>
          <a:ln/>
        </p:spPr>
        <p:txBody>
          <a:bodyPr/>
          <a:lstStyle/>
          <a:p>
            <a:r>
              <a:rPr lang="en-US"/>
              <a:t>The individual boards holding ADCs and TDCs have limited storage capacity so the boards must be read and cleared.</a:t>
            </a:r>
          </a:p>
          <a:p>
            <a:r>
              <a:rPr lang="en-US"/>
              <a:t>Non-pipelined boards typically hold a single value per channel. They must be read and cleared before the next trigger can be accepted. The boards send a </a:t>
            </a:r>
            <a:r>
              <a:rPr lang="ja-JP" altLang="en-US">
                <a:latin typeface="Arial"/>
              </a:rPr>
              <a:t>“</a:t>
            </a:r>
            <a:r>
              <a:rPr lang="en-US"/>
              <a:t>busy</a:t>
            </a:r>
            <a:r>
              <a:rPr lang="ja-JP" altLang="en-US">
                <a:latin typeface="Arial"/>
              </a:rPr>
              <a:t>”</a:t>
            </a:r>
            <a:r>
              <a:rPr lang="en-US"/>
              <a:t> signal to the trigger. There is a period of time when events in the detector are missed, this is called dead-time. </a:t>
            </a:r>
          </a:p>
          <a:p>
            <a:r>
              <a:rPr lang="en-US"/>
              <a:t>Pipelined boards can take data until their memory is full. If they can be read faster than the rate at which they fill no triggers will be missed because of readout. This is called </a:t>
            </a:r>
            <a:r>
              <a:rPr lang="ja-JP" altLang="en-US">
                <a:latin typeface="Arial"/>
              </a:rPr>
              <a:t>“</a:t>
            </a:r>
            <a:r>
              <a:rPr lang="en-US"/>
              <a:t>dead-time-less</a:t>
            </a:r>
            <a:r>
              <a:rPr lang="ja-JP" altLang="en-US">
                <a:latin typeface="Arial"/>
              </a:rPr>
              <a:t>”</a:t>
            </a:r>
            <a:r>
              <a:rPr lang="en-US"/>
              <a:t> readout.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ln/>
        </p:spPr>
        <p:txBody>
          <a:bodyPr/>
          <a:lstStyle/>
          <a:p>
            <a:r>
              <a:rPr lang="en-US"/>
              <a:t>What is this talk about...</a:t>
            </a:r>
          </a:p>
        </p:txBody>
      </p:sp>
      <p:sp>
        <p:nvSpPr>
          <p:cNvPr id="17410" name="Rectangle 2"/>
          <p:cNvSpPr>
            <a:spLocks noChangeArrowheads="1"/>
          </p:cNvSpPr>
          <p:nvPr>
            <p:ph type="body" idx="1"/>
          </p:nvPr>
        </p:nvSpPr>
        <p:spPr>
          <a:ln/>
        </p:spPr>
        <p:txBody>
          <a:bodyPr/>
          <a:lstStyle/>
          <a:p>
            <a:r>
              <a:rPr lang="en-US"/>
              <a:t>What is Data Acquisition?</a:t>
            </a:r>
          </a:p>
          <a:p>
            <a:r>
              <a:rPr lang="en-US"/>
              <a:t>Digitization.</a:t>
            </a:r>
          </a:p>
          <a:p>
            <a:r>
              <a:rPr lang="en-US"/>
              <a:t>Triggering.</a:t>
            </a:r>
          </a:p>
          <a:p>
            <a:r>
              <a:rPr lang="en-US"/>
              <a:t>Readout.</a:t>
            </a:r>
          </a:p>
          <a:p>
            <a:r>
              <a:rPr lang="en-US"/>
              <a:t>System architectures.</a:t>
            </a:r>
          </a:p>
          <a:p>
            <a:r>
              <a:rPr lang="en-US"/>
              <a:t>Event building.</a:t>
            </a:r>
          </a:p>
          <a:p>
            <a:r>
              <a:rPr lang="en-US"/>
              <a:t>Data storage</a:t>
            </a:r>
          </a:p>
          <a:p>
            <a:r>
              <a:rPr lang="en-US"/>
              <a:t>Experiment control.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ph type="title"/>
          </p:nvPr>
        </p:nvSpPr>
        <p:spPr>
          <a:ln/>
        </p:spPr>
        <p:txBody>
          <a:bodyPr/>
          <a:lstStyle/>
          <a:p>
            <a:r>
              <a:rPr lang="en-US"/>
              <a:t>Event formatting</a:t>
            </a:r>
          </a:p>
        </p:txBody>
      </p:sp>
      <p:sp>
        <p:nvSpPr>
          <p:cNvPr id="45058" name="Rectangle 2"/>
          <p:cNvSpPr>
            <a:spLocks noChangeArrowheads="1"/>
          </p:cNvSpPr>
          <p:nvPr>
            <p:ph type="body" idx="1"/>
          </p:nvPr>
        </p:nvSpPr>
        <p:spPr>
          <a:ln/>
        </p:spPr>
        <p:txBody>
          <a:bodyPr/>
          <a:lstStyle/>
          <a:p>
            <a:r>
              <a:rPr lang="en-US"/>
              <a:t>The data comes from different detectors and events.</a:t>
            </a:r>
          </a:p>
          <a:p>
            <a:pPr marL="990600" lvl="1"/>
            <a:r>
              <a:rPr lang="en-US"/>
              <a:t>Need to identify the detector.</a:t>
            </a:r>
          </a:p>
          <a:p>
            <a:pPr marL="990600" lvl="1"/>
            <a:r>
              <a:rPr lang="en-US"/>
              <a:t>Need to identify which event the data came from.</a:t>
            </a:r>
          </a:p>
          <a:p>
            <a:pPr marL="990600" lvl="1"/>
            <a:r>
              <a:rPr lang="en-US"/>
              <a:t>Need to make analysis easier.</a:t>
            </a:r>
          </a:p>
          <a:p>
            <a:r>
              <a:rPr lang="en-US"/>
              <a:t>There is a lot of data.</a:t>
            </a:r>
          </a:p>
          <a:p>
            <a:pPr marL="990600" lvl="1"/>
            <a:r>
              <a:rPr lang="en-US"/>
              <a:t>Format must be compact.</a:t>
            </a:r>
          </a:p>
          <a:p>
            <a:r>
              <a:rPr lang="en-US"/>
              <a:t>Analysis can take years. </a:t>
            </a:r>
          </a:p>
          <a:p>
            <a:pPr marL="990600" lvl="1"/>
            <a:r>
              <a:rPr lang="en-US"/>
              <a:t>Format should be self documenting or at least stable.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ph type="title"/>
          </p:nvPr>
        </p:nvSpPr>
        <p:spPr>
          <a:xfrm>
            <a:off x="1003300" y="304800"/>
            <a:ext cx="10985500" cy="927100"/>
          </a:xfrm>
          <a:ln/>
        </p:spPr>
        <p:txBody>
          <a:bodyPr/>
          <a:lstStyle/>
          <a:p>
            <a:r>
              <a:rPr lang="en-US"/>
              <a:t>Event data format</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1371600"/>
            <a:ext cx="63246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6083" name="Rectangle 3"/>
          <p:cNvSpPr>
            <a:spLocks noChangeArrowheads="1"/>
          </p:cNvSpPr>
          <p:nvPr>
            <p:ph type="body" idx="1"/>
          </p:nvPr>
        </p:nvSpPr>
        <p:spPr>
          <a:xfrm>
            <a:off x="495300" y="1282700"/>
            <a:ext cx="5816600" cy="8293100"/>
          </a:xfrm>
          <a:ln/>
        </p:spPr>
        <p:txBody>
          <a:bodyPr/>
          <a:lstStyle/>
          <a:p>
            <a:r>
              <a:rPr lang="en-US" sz="2400"/>
              <a:t>We define a data type container called a bank. The bank header tells you how much data is in the bank, what sort of data it is and where it came from.</a:t>
            </a:r>
          </a:p>
          <a:p>
            <a:r>
              <a:rPr lang="en-US" sz="2400"/>
              <a:t>The data type field in the header can specify that the bank contains other banks or simple data types like integer values. </a:t>
            </a:r>
          </a:p>
          <a:p>
            <a:r>
              <a:rPr lang="en-US" sz="2400"/>
              <a:t>This nesting of banks within banks allows data structures of arbitrary complexity.</a:t>
            </a:r>
          </a:p>
          <a:p>
            <a:r>
              <a:rPr lang="en-US" sz="2400"/>
              <a:t>The source of the data is identified by a numeric code. A dictionary must be provided that translates the codes into something meaningful to humans.</a:t>
            </a:r>
          </a:p>
          <a:p>
            <a:r>
              <a:rPr lang="en-US" sz="2400"/>
              <a:t>A format without an external dictionary is called </a:t>
            </a:r>
            <a:r>
              <a:rPr lang="ja-JP" altLang="en-US" sz="2400">
                <a:latin typeface="Arial"/>
              </a:rPr>
              <a:t>“</a:t>
            </a:r>
            <a:r>
              <a:rPr lang="en-US" sz="2400"/>
              <a:t>self-describing</a:t>
            </a:r>
            <a:r>
              <a:rPr lang="ja-JP" altLang="en-US" sz="2400">
                <a:latin typeface="Arial"/>
              </a:rPr>
              <a:t>”</a:t>
            </a:r>
            <a:r>
              <a:rPr lang="en-US" sz="2400"/>
              <a:t>.</a:t>
            </a:r>
          </a:p>
          <a:p>
            <a:r>
              <a:rPr lang="en-US" sz="2400"/>
              <a:t>This format can be made self-describing by defining that the first bank in a data file contains the dictionary and the dictionary format.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ph type="title"/>
          </p:nvPr>
        </p:nvSpPr>
        <p:spPr>
          <a:xfrm>
            <a:off x="355600" y="317500"/>
            <a:ext cx="7251700" cy="1638300"/>
          </a:xfrm>
          <a:ln/>
        </p:spPr>
        <p:txBody>
          <a:bodyPr/>
          <a:lstStyle/>
          <a:p>
            <a:r>
              <a:rPr lang="en-US"/>
              <a:t>A complication of pipelined readout</a:t>
            </a:r>
          </a:p>
        </p:txBody>
      </p:sp>
      <p:sp>
        <p:nvSpPr>
          <p:cNvPr id="47106" name="Rectangle 2"/>
          <p:cNvSpPr>
            <a:spLocks noChangeArrowheads="1"/>
          </p:cNvSpPr>
          <p:nvPr>
            <p:ph type="body" idx="1"/>
          </p:nvPr>
        </p:nvSpPr>
        <p:spPr>
          <a:xfrm>
            <a:off x="444500" y="2451100"/>
            <a:ext cx="6769100" cy="6578600"/>
          </a:xfrm>
          <a:ln/>
        </p:spPr>
        <p:txBody>
          <a:bodyPr/>
          <a:lstStyle/>
          <a:p>
            <a:r>
              <a:rPr lang="en-US" sz="2400"/>
              <a:t>Imagine that a bank containing data is generated by a detector. The detector readout can be event-by-event or pipelined.</a:t>
            </a:r>
          </a:p>
          <a:p>
            <a:r>
              <a:rPr lang="en-US" sz="2400"/>
              <a:t> In event-by-event mode.</a:t>
            </a:r>
          </a:p>
          <a:p>
            <a:pPr marL="990600" lvl="1"/>
            <a:r>
              <a:rPr lang="en-US" sz="2400"/>
              <a:t>The block contains N banks, one per event.</a:t>
            </a:r>
          </a:p>
          <a:p>
            <a:pPr marL="990600" lvl="1"/>
            <a:r>
              <a:rPr lang="en-US" sz="2400"/>
              <a:t>The events contain a bank for each board.</a:t>
            </a:r>
          </a:p>
          <a:p>
            <a:r>
              <a:rPr lang="en-US" sz="2400"/>
              <a:t>In pipeline mode.</a:t>
            </a:r>
          </a:p>
          <a:p>
            <a:pPr marL="990600" lvl="1"/>
            <a:r>
              <a:rPr lang="en-US" sz="2400"/>
              <a:t>The block contains banks from each board.</a:t>
            </a:r>
          </a:p>
          <a:p>
            <a:pPr marL="990600" lvl="1"/>
            <a:r>
              <a:rPr lang="en-US" sz="2400"/>
              <a:t>The bank from each board contains data from N events.</a:t>
            </a:r>
          </a:p>
          <a:p>
            <a:pPr marL="990600" lvl="1"/>
            <a:r>
              <a:rPr lang="en-US" sz="2400"/>
              <a:t>Trigger data for all N events is in one bank.</a:t>
            </a:r>
          </a:p>
          <a:p>
            <a:r>
              <a:rPr lang="en-US" sz="2400"/>
              <a:t>When the data blocks from different detectors are merged the blocks from pipelines must be untangled.</a:t>
            </a:r>
          </a:p>
        </p:txBody>
      </p:sp>
      <p:pic>
        <p:nvPicPr>
          <p:cNvPr id="4710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150" y="-1588"/>
            <a:ext cx="47879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7108" name="Line 4"/>
          <p:cNvSpPr>
            <a:spLocks noChangeShapeType="1"/>
          </p:cNvSpPr>
          <p:nvPr/>
        </p:nvSpPr>
        <p:spPr bwMode="auto">
          <a:xfrm rot="10800000" flipH="1">
            <a:off x="10426700" y="2997200"/>
            <a:ext cx="0" cy="431800"/>
          </a:xfrm>
          <a:prstGeom prst="line">
            <a:avLst/>
          </a:prstGeom>
          <a:noFill/>
          <a:ln w="63500" cap="flat">
            <a:solidFill>
              <a:srgbClr val="996633"/>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050" y="3467100"/>
            <a:ext cx="37973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338" y="1373188"/>
            <a:ext cx="6370637" cy="743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48130" name="Rectangle 2"/>
          <p:cNvSpPr>
            <a:spLocks noChangeArrowheads="1"/>
          </p:cNvSpPr>
          <p:nvPr>
            <p:ph type="title"/>
          </p:nvPr>
        </p:nvSpPr>
        <p:spPr>
          <a:ln/>
        </p:spPr>
        <p:txBody>
          <a:bodyPr/>
          <a:lstStyle/>
          <a:p>
            <a:r>
              <a:rPr lang="en-US" sz="3800"/>
              <a:t>Pipelined format example</a:t>
            </a:r>
          </a:p>
        </p:txBody>
      </p:sp>
      <p:sp>
        <p:nvSpPr>
          <p:cNvPr id="48131" name="Rectangle 3"/>
          <p:cNvSpPr>
            <a:spLocks noChangeArrowheads="1"/>
          </p:cNvSpPr>
          <p:nvPr>
            <p:ph type="body" idx="1"/>
          </p:nvPr>
        </p:nvSpPr>
        <p:spPr>
          <a:ln/>
        </p:spPr>
        <p:txBody>
          <a:bodyPr/>
          <a:lstStyle/>
          <a:p>
            <a:r>
              <a:rPr lang="en-US"/>
              <a:t>Bank - container for other data</a:t>
            </a:r>
          </a:p>
          <a:p>
            <a:r>
              <a:rPr lang="en-US"/>
              <a:t>Segment - bank with a short header</a:t>
            </a:r>
          </a:p>
          <a:p>
            <a:r>
              <a:rPr lang="en-US"/>
              <a:t>Raw data - 32-bit words</a:t>
            </a:r>
          </a:p>
          <a:p>
            <a:endParaRPr lang="en-US"/>
          </a:p>
          <a:p>
            <a:r>
              <a:rPr lang="en-US"/>
              <a:t>The outer header tells us this is a </a:t>
            </a:r>
            <a:r>
              <a:rPr lang="ja-JP" altLang="en-US">
                <a:latin typeface="Arial"/>
              </a:rPr>
              <a:t>“</a:t>
            </a:r>
            <a:r>
              <a:rPr lang="en-US"/>
              <a:t>bank of banks</a:t>
            </a:r>
            <a:r>
              <a:rPr lang="ja-JP" altLang="en-US">
                <a:latin typeface="Arial"/>
              </a:rPr>
              <a:t>”</a:t>
            </a:r>
            <a:endParaRPr lang="en-US"/>
          </a:p>
          <a:p>
            <a:r>
              <a:rPr lang="en-US"/>
              <a:t>The first bank is a bank of </a:t>
            </a:r>
            <a:r>
              <a:rPr lang="ja-JP" altLang="en-US">
                <a:latin typeface="Arial"/>
              </a:rPr>
              <a:t>“</a:t>
            </a:r>
            <a:r>
              <a:rPr lang="en-US"/>
              <a:t>segments</a:t>
            </a:r>
            <a:r>
              <a:rPr lang="ja-JP" altLang="en-US">
                <a:latin typeface="Arial"/>
              </a:rPr>
              <a:t>”</a:t>
            </a:r>
            <a:r>
              <a:rPr lang="en-US"/>
              <a:t> which are special short banks that save space by only having 16-bit length and header.</a:t>
            </a:r>
          </a:p>
          <a:p>
            <a:r>
              <a:rPr lang="en-US"/>
              <a:t>The </a:t>
            </a:r>
            <a:r>
              <a:rPr lang="ja-JP" altLang="en-US">
                <a:latin typeface="Arial"/>
              </a:rPr>
              <a:t>“</a:t>
            </a:r>
            <a:r>
              <a:rPr lang="en-US"/>
              <a:t>payload banks</a:t>
            </a:r>
            <a:r>
              <a:rPr lang="ja-JP" altLang="en-US">
                <a:latin typeface="Arial"/>
              </a:rPr>
              <a:t>”</a:t>
            </a:r>
            <a:r>
              <a:rPr lang="en-US"/>
              <a:t> may be banks of raw data or banks of some other data type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1"/>
          <p:cNvSpPr>
            <a:spLocks noChangeArrowheads="1"/>
          </p:cNvSpPr>
          <p:nvPr>
            <p:ph type="title"/>
          </p:nvPr>
        </p:nvSpPr>
        <p:spPr>
          <a:xfrm>
            <a:off x="1016000" y="127000"/>
            <a:ext cx="10985500" cy="1155700"/>
          </a:xfrm>
          <a:ln/>
        </p:spPr>
        <p:txBody>
          <a:bodyPr/>
          <a:lstStyle/>
          <a:p>
            <a:r>
              <a:rPr lang="en-US" b="1"/>
              <a:t>DAQ Architecture</a:t>
            </a:r>
            <a:endParaRPr lang="en-US" b="1">
              <a:ea typeface="ヒラギノ明朝 ProN W6" charset="0"/>
              <a:cs typeface="ヒラギノ明朝 ProN W6" charset="0"/>
            </a:endParaRPr>
          </a:p>
        </p:txBody>
      </p:sp>
      <p:sp>
        <p:nvSpPr>
          <p:cNvPr id="49154" name="Rectangle 2"/>
          <p:cNvSpPr>
            <a:spLocks noChangeArrowheads="1"/>
          </p:cNvSpPr>
          <p:nvPr>
            <p:ph type="body" idx="1"/>
          </p:nvPr>
        </p:nvSpPr>
        <p:spPr>
          <a:xfrm>
            <a:off x="609600" y="1117600"/>
            <a:ext cx="11709400" cy="7950200"/>
          </a:xfrm>
          <a:ln/>
        </p:spPr>
        <p:txBody>
          <a:bodyPr/>
          <a:lstStyle/>
          <a:p>
            <a:r>
              <a:rPr lang="en-US" b="1"/>
              <a:t>Front-end Systems</a:t>
            </a:r>
            <a:endParaRPr lang="en-US" b="1">
              <a:ea typeface="ヒラギノ明朝 ProN W6" charset="0"/>
              <a:cs typeface="ヒラギノ明朝 ProN W6" charset="0"/>
            </a:endParaRPr>
          </a:p>
          <a:p>
            <a:pPr lvl="1"/>
            <a:r>
              <a:rPr lang="en-US"/>
              <a:t>The data is distributed in many crates at different locations, these are called front-end crates since they are close to the detector.</a:t>
            </a:r>
          </a:p>
          <a:p>
            <a:r>
              <a:rPr lang="en-US" b="1"/>
              <a:t>Data transport and back-end systems</a:t>
            </a:r>
            <a:endParaRPr lang="en-US" b="1">
              <a:ea typeface="ヒラギノ明朝 ProN W6" charset="0"/>
              <a:cs typeface="ヒラギノ明朝 ProN W6" charset="0"/>
            </a:endParaRPr>
          </a:p>
          <a:p>
            <a:pPr lvl="1"/>
            <a:r>
              <a:rPr lang="en-US"/>
              <a:t>The data from the front-end crates is transported to systems that further manipulate the data and store it for later analysis. These are called back-end systems. </a:t>
            </a:r>
          </a:p>
          <a:p>
            <a:r>
              <a:rPr lang="en-US" b="1"/>
              <a:t>Event Building</a:t>
            </a:r>
            <a:endParaRPr lang="en-US" b="1">
              <a:ea typeface="ヒラギノ明朝 ProN W6" charset="0"/>
              <a:cs typeface="ヒラギノ明朝 ProN W6" charset="0"/>
            </a:endParaRPr>
          </a:p>
          <a:p>
            <a:pPr lvl="1"/>
            <a:r>
              <a:rPr lang="en-US"/>
              <a:t>One type of back-end system is software or hardware that takes data from each front-end system and collects event fragments together to form complete events. This is called the Event Builder (EB).</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5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5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915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91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163" y="2362200"/>
            <a:ext cx="3494087"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50178" name="Rectangle 2"/>
          <p:cNvSpPr>
            <a:spLocks noChangeArrowheads="1"/>
          </p:cNvSpPr>
          <p:nvPr>
            <p:ph type="title"/>
          </p:nvPr>
        </p:nvSpPr>
        <p:spPr>
          <a:xfrm>
            <a:off x="762000" y="876300"/>
            <a:ext cx="10985500" cy="927100"/>
          </a:xfrm>
          <a:ln/>
        </p:spPr>
        <p:txBody>
          <a:bodyPr/>
          <a:lstStyle/>
          <a:p>
            <a:r>
              <a:rPr lang="en-US">
                <a:latin typeface="Desdemona" charset="0"/>
                <a:cs typeface="Desdemona" charset="0"/>
                <a:sym typeface="Desdemona" charset="0"/>
              </a:rPr>
              <a:t>1980</a:t>
            </a:r>
            <a:r>
              <a:rPr lang="ja-JP" altLang="en-US">
                <a:latin typeface="Arial"/>
                <a:cs typeface="Desdemona" charset="0"/>
                <a:sym typeface="Desdemona" charset="0"/>
              </a:rPr>
              <a:t>‘</a:t>
            </a:r>
            <a:r>
              <a:rPr lang="en-US">
                <a:latin typeface="Desdemona" charset="0"/>
                <a:cs typeface="Desdemona" charset="0"/>
                <a:sym typeface="Desdemona" charset="0"/>
              </a:rPr>
              <a:t>s DAQ System</a:t>
            </a:r>
            <a:endParaRPr lang="en-US">
              <a:latin typeface="Desdemona" charset="0"/>
              <a:sym typeface="Desdemona" charset="0"/>
            </a:endParaRPr>
          </a:p>
        </p:txBody>
      </p:sp>
      <p:sp>
        <p:nvSpPr>
          <p:cNvPr id="50179" name="Rectangle 3"/>
          <p:cNvSpPr>
            <a:spLocks noChangeArrowheads="1"/>
          </p:cNvSpPr>
          <p:nvPr>
            <p:ph type="body" idx="1"/>
          </p:nvPr>
        </p:nvSpPr>
        <p:spPr>
          <a:xfrm>
            <a:off x="1016000" y="1917700"/>
            <a:ext cx="6019800" cy="7429500"/>
          </a:xfrm>
          <a:ln/>
        </p:spPr>
        <p:txBody>
          <a:bodyPr/>
          <a:lstStyle/>
          <a:p>
            <a:r>
              <a:rPr lang="en-US"/>
              <a:t>DAQ systems were custom-built for each detector using specialized hardware</a:t>
            </a:r>
          </a:p>
          <a:p>
            <a:pPr lvl="1"/>
            <a:r>
              <a:rPr lang="en-US"/>
              <a:t>CAMAC</a:t>
            </a:r>
          </a:p>
          <a:p>
            <a:pPr lvl="1"/>
            <a:r>
              <a:rPr lang="en-US"/>
              <a:t>FASTBUS</a:t>
            </a:r>
          </a:p>
          <a:p>
            <a:pPr lvl="1"/>
            <a:r>
              <a:rPr lang="en-US"/>
              <a:t>NIM</a:t>
            </a:r>
          </a:p>
          <a:p>
            <a:endParaRPr lang="en-US"/>
          </a:p>
          <a:p>
            <a:r>
              <a:rPr lang="en-US"/>
              <a:t>Single Mainframe CPU systems processed the data and connected to the DAQ using custom electronics.</a:t>
            </a:r>
          </a:p>
          <a:p>
            <a:pPr lvl="1"/>
            <a:r>
              <a:rPr lang="en-US"/>
              <a:t>Fast parallel inter-crate branch bus.</a:t>
            </a:r>
          </a:p>
          <a:p>
            <a:pPr lvl="1"/>
            <a:r>
              <a:rPr lang="en-US"/>
              <a:t>Community wide standards not used outside of physics.</a:t>
            </a:r>
          </a:p>
          <a:p>
            <a:pPr lvl="1"/>
            <a:r>
              <a:rPr lang="en-US"/>
              <a:t>Not widely available.</a:t>
            </a:r>
          </a:p>
        </p:txBody>
      </p:sp>
      <p:sp>
        <p:nvSpPr>
          <p:cNvPr id="50180" name="Rectangle 4"/>
          <p:cNvSpPr>
            <a:spLocks/>
          </p:cNvSpPr>
          <p:nvPr/>
        </p:nvSpPr>
        <p:spPr bwMode="auto">
          <a:xfrm>
            <a:off x="762000" y="12700"/>
            <a:ext cx="109855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4800">
                <a:solidFill>
                  <a:srgbClr val="000000"/>
                </a:solidFill>
                <a:ea typeface="ＭＳ Ｐゴシック" charset="0"/>
                <a:cs typeface="Cochin" charset="0"/>
              </a:rPr>
              <a:t>Data Transport methods: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506538"/>
            <a:ext cx="3897313"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51202" name="Rectangle 2"/>
          <p:cNvSpPr>
            <a:spLocks noChangeArrowheads="1"/>
          </p:cNvSpPr>
          <p:nvPr>
            <p:ph type="title"/>
          </p:nvPr>
        </p:nvSpPr>
        <p:spPr>
          <a:xfrm>
            <a:off x="647700" y="457200"/>
            <a:ext cx="10985500" cy="927100"/>
          </a:xfrm>
          <a:ln/>
        </p:spPr>
        <p:txBody>
          <a:bodyPr/>
          <a:lstStyle/>
          <a:p>
            <a:r>
              <a:rPr lang="en-US">
                <a:latin typeface="Synchro LET" charset="0"/>
                <a:cs typeface="Synchro LET" charset="0"/>
                <a:sym typeface="Synchro LET" charset="0"/>
              </a:rPr>
              <a:t>Network based DAQ (1980s to 90s)</a:t>
            </a:r>
            <a:endParaRPr lang="en-US">
              <a:latin typeface="Synchro LET" charset="0"/>
              <a:ea typeface="ヒラギノ角ゴ ProN W3" charset="0"/>
              <a:cs typeface="ヒラギノ角ゴ ProN W3" charset="0"/>
              <a:sym typeface="Synchro LET" charset="0"/>
            </a:endParaRPr>
          </a:p>
        </p:txBody>
      </p:sp>
      <p:sp>
        <p:nvSpPr>
          <p:cNvPr id="51203" name="Rectangle 3"/>
          <p:cNvSpPr>
            <a:spLocks noChangeArrowheads="1"/>
          </p:cNvSpPr>
          <p:nvPr>
            <p:ph type="body" idx="1"/>
          </p:nvPr>
        </p:nvSpPr>
        <p:spPr>
          <a:xfrm>
            <a:off x="635000" y="1485900"/>
            <a:ext cx="6489700" cy="7010400"/>
          </a:xfrm>
          <a:ln/>
        </p:spPr>
        <p:txBody>
          <a:bodyPr/>
          <a:lstStyle/>
          <a:p>
            <a:r>
              <a:rPr lang="en-US"/>
              <a:t>During the late 1980</a:t>
            </a:r>
            <a:r>
              <a:rPr lang="ja-JP" altLang="en-US">
                <a:latin typeface="Arial"/>
              </a:rPr>
              <a:t>’</a:t>
            </a:r>
            <a:r>
              <a:rPr lang="en-US"/>
              <a:t>s Ethernet network hardware was becoming cheap enough and fast enough that it could compete with the custom data transport methods.</a:t>
            </a:r>
          </a:p>
          <a:p>
            <a:r>
              <a:rPr lang="en-US"/>
              <a:t>Microprocessors replaced mini and mainframe systems for readout.</a:t>
            </a:r>
          </a:p>
          <a:p>
            <a:r>
              <a:rPr lang="en-US"/>
              <a:t>Television drove down the price of tape storage. (but it was unreliable!)</a:t>
            </a:r>
          </a:p>
          <a:p>
            <a:r>
              <a:rPr lang="en-US"/>
              <a:t>Pro</a:t>
            </a:r>
          </a:p>
          <a:p>
            <a:pPr lvl="1"/>
            <a:r>
              <a:rPr lang="en-US"/>
              <a:t>Widely available commercial hardware.</a:t>
            </a:r>
          </a:p>
          <a:p>
            <a:pPr lvl="1"/>
            <a:r>
              <a:rPr lang="en-US"/>
              <a:t>Standardization.</a:t>
            </a:r>
          </a:p>
          <a:p>
            <a:r>
              <a:rPr lang="en-US"/>
              <a:t>Con</a:t>
            </a:r>
          </a:p>
          <a:p>
            <a:pPr lvl="1"/>
            <a:r>
              <a:rPr lang="en-US"/>
              <a:t>Still slow for large experiments.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1"/>
          <p:cNvSpPr>
            <a:spLocks/>
          </p:cNvSpPr>
          <p:nvPr/>
        </p:nvSpPr>
        <p:spPr bwMode="auto">
          <a:xfrm>
            <a:off x="1016000" y="1155700"/>
            <a:ext cx="10985500" cy="3530600"/>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lnSpc>
                <a:spcPts val="1800"/>
              </a:lnSpc>
            </a:pPr>
            <a:r>
              <a:rPr lang="en-US" sz="2400" b="1">
                <a:solidFill>
                  <a:srgbClr val="002255"/>
                </a:solidFill>
                <a:latin typeface="Arial" charset="0"/>
                <a:ea typeface="ＭＳ Ｐゴシック" charset="0"/>
                <a:cs typeface="Arial" charset="0"/>
                <a:sym typeface="Arial" charset="0"/>
              </a:rPr>
              <a:t>The integration of VAX and VALET-plus data acquisition software</a:t>
            </a:r>
          </a:p>
          <a:p>
            <a:pPr algn="l">
              <a:lnSpc>
                <a:spcPts val="1800"/>
              </a:lnSpc>
            </a:pPr>
            <a:endParaRPr lang="en-US" sz="1100">
              <a:solidFill>
                <a:schemeClr val="tx1"/>
              </a:solidFill>
              <a:latin typeface="Arial" charset="0"/>
              <a:ea typeface="ＭＳ Ｐゴシック" charset="0"/>
              <a:cs typeface="Lucida Grande" charset="0"/>
              <a:sym typeface="Arial" charset="0"/>
            </a:endParaRPr>
          </a:p>
          <a:p>
            <a:pPr algn="l">
              <a:lnSpc>
                <a:spcPts val="1400"/>
              </a:lnSpc>
            </a:pPr>
            <a:r>
              <a:rPr lang="en-US" sz="1800" b="1">
                <a:solidFill>
                  <a:schemeClr val="tx1"/>
                </a:solidFill>
                <a:latin typeface="Arial" charset="0"/>
                <a:ea typeface="ＭＳ Ｐゴシック" charset="0"/>
                <a:cs typeface="Arial" charset="0"/>
                <a:sym typeface="Arial" charset="0"/>
              </a:rPr>
              <a:t>Heyes, G</a:t>
            </a:r>
            <a:r>
              <a:rPr lang="en-US" sz="1800">
                <a:solidFill>
                  <a:schemeClr val="tx1"/>
                </a:solidFill>
                <a:latin typeface="Arial" charset="0"/>
                <a:ea typeface="ＭＳ Ｐゴシック" charset="0"/>
                <a:cs typeface="Arial" charset="0"/>
                <a:sym typeface="Arial" charset="0"/>
              </a:rPr>
              <a:t>.; Wessels, B.; Perrin, Y.; Bagnara, R.; </a:t>
            </a:r>
            <a:r>
              <a:rPr lang="en-US" sz="1800" b="1">
                <a:solidFill>
                  <a:schemeClr val="tx1"/>
                </a:solidFill>
                <a:latin typeface="Arial" charset="0"/>
                <a:ea typeface="ＭＳ Ｐゴシック" charset="0"/>
                <a:cs typeface="Arial" charset="0"/>
                <a:sym typeface="Arial" charset="0"/>
              </a:rPr>
              <a:t>Berners-Lee, T.</a:t>
            </a:r>
            <a:r>
              <a:rPr lang="en-US" sz="1800">
                <a:solidFill>
                  <a:schemeClr val="tx1"/>
                </a:solidFill>
                <a:latin typeface="Arial" charset="0"/>
                <a:ea typeface="ＭＳ Ｐゴシック" charset="0"/>
                <a:cs typeface="Arial" charset="0"/>
                <a:sym typeface="Arial" charset="0"/>
              </a:rPr>
              <a:t>; Carena, W.; Divia, R.; Parkman, C.; Petersen, J.; Tremblet, L.</a:t>
            </a:r>
          </a:p>
          <a:p>
            <a:pPr algn="l">
              <a:lnSpc>
                <a:spcPts val="1400"/>
              </a:lnSpc>
            </a:pPr>
            <a:endParaRPr lang="en-US" sz="1800">
              <a:solidFill>
                <a:schemeClr val="tx1"/>
              </a:solidFill>
              <a:latin typeface="Arial" charset="0"/>
              <a:ea typeface="ＭＳ Ｐゴシック" charset="0"/>
              <a:cs typeface="Arial" charset="0"/>
              <a:sym typeface="Arial" charset="0"/>
            </a:endParaRPr>
          </a:p>
          <a:p>
            <a:pPr algn="l">
              <a:lnSpc>
                <a:spcPts val="1400"/>
              </a:lnSpc>
            </a:pPr>
            <a:r>
              <a:rPr lang="en-US" sz="1800">
                <a:solidFill>
                  <a:schemeClr val="tx1"/>
                </a:solidFill>
                <a:latin typeface="Arial" charset="0"/>
                <a:ea typeface="ＭＳ Ｐゴシック" charset="0"/>
                <a:cs typeface="Arial" charset="0"/>
                <a:sym typeface="Arial" charset="0"/>
              </a:rPr>
              <a:t>Nuclear Science, IEEE Transactions on</a:t>
            </a:r>
          </a:p>
          <a:p>
            <a:pPr algn="l">
              <a:lnSpc>
                <a:spcPts val="1400"/>
              </a:lnSpc>
            </a:pPr>
            <a:r>
              <a:rPr lang="en-US" sz="1800">
                <a:solidFill>
                  <a:schemeClr val="tx1"/>
                </a:solidFill>
                <a:latin typeface="Arial" charset="0"/>
                <a:ea typeface="ＭＳ Ｐゴシック" charset="0"/>
                <a:cs typeface="Arial" charset="0"/>
                <a:sym typeface="Arial" charset="0"/>
              </a:rPr>
              <a:t>Volume 36, Issue 5, Oct </a:t>
            </a:r>
            <a:r>
              <a:rPr lang="en-US" sz="1800" b="1">
                <a:solidFill>
                  <a:schemeClr val="tx1"/>
                </a:solidFill>
                <a:latin typeface="Arial" charset="0"/>
                <a:ea typeface="ＭＳ Ｐゴシック" charset="0"/>
                <a:cs typeface="Arial" charset="0"/>
                <a:sym typeface="Arial" charset="0"/>
              </a:rPr>
              <a:t>1989</a:t>
            </a:r>
            <a:r>
              <a:rPr lang="en-US" sz="1800">
                <a:solidFill>
                  <a:schemeClr val="tx1"/>
                </a:solidFill>
                <a:latin typeface="Arial" charset="0"/>
                <a:ea typeface="ＭＳ Ｐゴシック" charset="0"/>
                <a:cs typeface="Arial" charset="0"/>
                <a:sym typeface="Arial" charset="0"/>
              </a:rPr>
              <a:t> Page(s):1572 - 1576</a:t>
            </a:r>
          </a:p>
          <a:p>
            <a:pPr algn="l">
              <a:lnSpc>
                <a:spcPts val="1400"/>
              </a:lnSpc>
            </a:pPr>
            <a:r>
              <a:rPr lang="en-US" sz="1800">
                <a:solidFill>
                  <a:schemeClr val="tx1"/>
                </a:solidFill>
                <a:latin typeface="Arial" charset="0"/>
                <a:ea typeface="ＭＳ Ｐゴシック" charset="0"/>
                <a:cs typeface="Arial" charset="0"/>
                <a:sym typeface="Arial" charset="0"/>
              </a:rPr>
              <a:t>Digital Object Identifier   10.1109/23.41106</a:t>
            </a:r>
          </a:p>
          <a:p>
            <a:pPr algn="l">
              <a:lnSpc>
                <a:spcPts val="1400"/>
              </a:lnSpc>
            </a:pPr>
            <a:endParaRPr lang="en-US" sz="1800">
              <a:solidFill>
                <a:schemeClr val="tx1"/>
              </a:solidFill>
              <a:latin typeface="Arial" charset="0"/>
              <a:ea typeface="ＭＳ Ｐゴシック" charset="0"/>
              <a:cs typeface="Arial" charset="0"/>
              <a:sym typeface="Arial" charset="0"/>
            </a:endParaRPr>
          </a:p>
          <a:p>
            <a:pPr algn="l">
              <a:lnSpc>
                <a:spcPts val="1400"/>
              </a:lnSpc>
            </a:pPr>
            <a:r>
              <a:rPr lang="en-US" sz="1800" b="1">
                <a:solidFill>
                  <a:schemeClr val="tx1"/>
                </a:solidFill>
                <a:latin typeface="Arial" charset="0"/>
                <a:ea typeface="ＭＳ Ｐゴシック" charset="0"/>
                <a:cs typeface="Arial" charset="0"/>
                <a:sym typeface="Arial" charset="0"/>
              </a:rPr>
              <a:t>Summary:</a:t>
            </a:r>
            <a:r>
              <a:rPr lang="en-US" sz="1800">
                <a:solidFill>
                  <a:schemeClr val="tx1"/>
                </a:solidFill>
                <a:latin typeface="Arial" charset="0"/>
                <a:ea typeface="ＭＳ Ｐゴシック" charset="0"/>
                <a:cs typeface="Arial" charset="0"/>
                <a:sym typeface="Arial" charset="0"/>
              </a:rPr>
              <a:t>The VALET-plus is a CERN-developed modular microcomputer system that is based on the Motorola 68K family of microprocessors in a VME environment and has had wide success as a stand-alone test and data-acquisition system. Recently, several experiments at CERN have started to use multiple VALET-plus systems controlled from VAXes or VAXstations. </a:t>
            </a:r>
          </a:p>
        </p:txBody>
      </p:sp>
      <p:sp>
        <p:nvSpPr>
          <p:cNvPr id="52226" name="Rectangle 2"/>
          <p:cNvSpPr>
            <a:spLocks noChangeArrowheads="1"/>
          </p:cNvSpPr>
          <p:nvPr>
            <p:ph type="body" idx="1"/>
          </p:nvPr>
        </p:nvSpPr>
        <p:spPr>
          <a:xfrm>
            <a:off x="558800" y="5410200"/>
            <a:ext cx="11633200" cy="3924300"/>
          </a:xfrm>
          <a:ln/>
        </p:spPr>
        <p:txBody>
          <a:bodyPr/>
          <a:lstStyle/>
          <a:p>
            <a:r>
              <a:rPr lang="en-US" sz="2400"/>
              <a:t>In the late 1980</a:t>
            </a:r>
            <a:r>
              <a:rPr lang="ja-JP" altLang="en-US" sz="2400">
                <a:latin typeface="Arial"/>
              </a:rPr>
              <a:t>’</a:t>
            </a:r>
            <a:r>
              <a:rPr lang="en-US" sz="2400"/>
              <a:t>s I was working for the DAQ group at CERN on a DAQ system with a microprocessor front end and a VAX back end using Ethernet to move the data and the CERN RPC protocol to communicate over the network.</a:t>
            </a:r>
          </a:p>
          <a:p>
            <a:r>
              <a:rPr lang="en-US" sz="2400"/>
              <a:t>The author of the CERN RPC software was someone called Tim Berners-Lee.</a:t>
            </a:r>
          </a:p>
          <a:p>
            <a:r>
              <a:rPr lang="en-US" sz="2400"/>
              <a:t>Our documentation was good but hard to keep track of and relied on paper copies. </a:t>
            </a:r>
          </a:p>
          <a:p>
            <a:r>
              <a:rPr lang="en-US" sz="2400"/>
              <a:t>Tim was working on another project called hypertext so we wouldn</a:t>
            </a:r>
            <a:r>
              <a:rPr lang="ja-JP" altLang="en-US" sz="2400">
                <a:latin typeface="Arial"/>
              </a:rPr>
              <a:t>’</a:t>
            </a:r>
            <a:r>
              <a:rPr lang="en-US" sz="2400"/>
              <a:t>t have to keep printing stuff out and mailing it.</a:t>
            </a:r>
          </a:p>
          <a:p>
            <a:r>
              <a:rPr lang="en-US" sz="2400"/>
              <a:t>Tim is now </a:t>
            </a:r>
            <a:r>
              <a:rPr lang="ja-JP" altLang="en-US" sz="2400">
                <a:latin typeface="Arial"/>
              </a:rPr>
              <a:t>“</a:t>
            </a:r>
            <a:r>
              <a:rPr lang="en-US" sz="2400"/>
              <a:t>Sir Tim</a:t>
            </a:r>
            <a:r>
              <a:rPr lang="ja-JP" altLang="en-US" sz="2400">
                <a:latin typeface="Arial"/>
              </a:rPr>
              <a:t>”</a:t>
            </a:r>
            <a:r>
              <a:rPr lang="en-US" sz="2400"/>
              <a:t> and is credited with inventing the World Wide Web.</a:t>
            </a:r>
          </a:p>
        </p:txBody>
      </p:sp>
      <p:sp>
        <p:nvSpPr>
          <p:cNvPr id="52227" name="Oval 3"/>
          <p:cNvSpPr>
            <a:spLocks/>
          </p:cNvSpPr>
          <p:nvPr/>
        </p:nvSpPr>
        <p:spPr bwMode="auto">
          <a:xfrm>
            <a:off x="622300" y="1981200"/>
            <a:ext cx="1803400" cy="6350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28" name="Oval 4"/>
          <p:cNvSpPr>
            <a:spLocks/>
          </p:cNvSpPr>
          <p:nvPr/>
        </p:nvSpPr>
        <p:spPr bwMode="auto">
          <a:xfrm>
            <a:off x="5791200" y="1828800"/>
            <a:ext cx="1968500" cy="7620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29" name="Rectangle 5"/>
          <p:cNvSpPr>
            <a:spLocks noChangeArrowheads="1"/>
          </p:cNvSpPr>
          <p:nvPr>
            <p:ph type="title"/>
          </p:nvPr>
        </p:nvSpPr>
        <p:spPr>
          <a:xfrm>
            <a:off x="596900" y="127000"/>
            <a:ext cx="10985500" cy="927100"/>
          </a:xfrm>
          <a:ln/>
        </p:spPr>
        <p:txBody>
          <a:bodyPr/>
          <a:lstStyle/>
          <a:p>
            <a:r>
              <a:rPr lang="en-US" sz="3600"/>
              <a:t>An unexpected benefit of documentation...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2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7874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50" name="Rectangle 2"/>
          <p:cNvSpPr>
            <a:spLocks/>
          </p:cNvSpPr>
          <p:nvPr/>
        </p:nvSpPr>
        <p:spPr bwMode="auto">
          <a:xfrm>
            <a:off x="508000" y="139700"/>
            <a:ext cx="11976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800">
                <a:solidFill>
                  <a:srgbClr val="000000"/>
                </a:solidFill>
                <a:ea typeface="ＭＳ Ｐゴシック" charset="0"/>
                <a:cs typeface="Cochin" charset="0"/>
              </a:rPr>
              <a:t>You know you</a:t>
            </a:r>
            <a:r>
              <a:rPr lang="ja-JP" altLang="en-US" sz="2800">
                <a:solidFill>
                  <a:srgbClr val="000000"/>
                </a:solidFill>
                <a:latin typeface="Arial"/>
                <a:ea typeface="ＭＳ Ｐゴシック" charset="0"/>
                <a:cs typeface="Cochin" charset="0"/>
              </a:rPr>
              <a:t>’</a:t>
            </a:r>
            <a:r>
              <a:rPr lang="en-US" sz="2800">
                <a:solidFill>
                  <a:srgbClr val="000000"/>
                </a:solidFill>
                <a:ea typeface="ＭＳ Ｐゴシック" charset="0"/>
                <a:cs typeface="Cochin" charset="0"/>
              </a:rPr>
              <a:t>re getting old when stuff you once used shows up in a museum. </a:t>
            </a:r>
          </a:p>
        </p:txBody>
      </p:sp>
      <p:sp>
        <p:nvSpPr>
          <p:cNvPr id="53251" name="Rectangle 3"/>
          <p:cNvSpPr>
            <a:spLocks/>
          </p:cNvSpPr>
          <p:nvPr/>
        </p:nvSpPr>
        <p:spPr bwMode="auto">
          <a:xfrm>
            <a:off x="293688" y="7747000"/>
            <a:ext cx="119761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400">
                <a:solidFill>
                  <a:srgbClr val="000000"/>
                </a:solidFill>
                <a:ea typeface="ＭＳ Ｐゴシック" charset="0"/>
                <a:cs typeface="Cochin" charset="0"/>
              </a:rPr>
              <a:t>This is the Next Workstation we used to debug the DAQ code. Later in it</a:t>
            </a:r>
            <a:r>
              <a:rPr lang="ja-JP" altLang="en-US" sz="2400">
                <a:solidFill>
                  <a:srgbClr val="000000"/>
                </a:solidFill>
                <a:latin typeface="Arial"/>
                <a:ea typeface="ＭＳ Ｐゴシック" charset="0"/>
                <a:cs typeface="Cochin" charset="0"/>
              </a:rPr>
              <a:t>’</a:t>
            </a:r>
            <a:r>
              <a:rPr lang="en-US" sz="2400">
                <a:solidFill>
                  <a:srgbClr val="000000"/>
                </a:solidFill>
                <a:ea typeface="ＭＳ Ｐゴシック" charset="0"/>
                <a:cs typeface="Cochin" charset="0"/>
              </a:rPr>
              <a:t>s life it became the world</a:t>
            </a:r>
            <a:r>
              <a:rPr lang="ja-JP" altLang="en-US" sz="2400">
                <a:solidFill>
                  <a:srgbClr val="000000"/>
                </a:solidFill>
                <a:latin typeface="Arial"/>
                <a:ea typeface="ＭＳ Ｐゴシック" charset="0"/>
                <a:cs typeface="Cochin" charset="0"/>
              </a:rPr>
              <a:t>’</a:t>
            </a:r>
            <a:r>
              <a:rPr lang="en-US" sz="2400">
                <a:solidFill>
                  <a:srgbClr val="000000"/>
                </a:solidFill>
                <a:ea typeface="ＭＳ Ｐゴシック" charset="0"/>
                <a:cs typeface="Cochin" charset="0"/>
              </a:rPr>
              <a:t>s first web server and is now in the CERN museum.</a:t>
            </a:r>
          </a:p>
          <a:p>
            <a:endParaRPr lang="en-US" sz="2400">
              <a:solidFill>
                <a:srgbClr val="000000"/>
              </a:solidFill>
              <a:ea typeface="ＭＳ Ｐゴシック" charset="0"/>
              <a:cs typeface="Cochin" charset="0"/>
            </a:endParaRPr>
          </a:p>
          <a:p>
            <a:r>
              <a:rPr lang="en-US" sz="2400">
                <a:solidFill>
                  <a:srgbClr val="000000"/>
                </a:solidFill>
                <a:ea typeface="ＭＳ Ｐゴシック" charset="0"/>
                <a:cs typeface="Cochin" charset="0"/>
              </a:rPr>
              <a:t>The Next was manufactured by a company founded by one Steve Jobs who is also famous for other things.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2">
            <a:extLst>
              <a:ext uri="{28A0092B-C50C-407E-A947-70E740481C1C}">
                <a14:useLocalDpi xmlns:a14="http://schemas.microsoft.com/office/drawing/2010/main" val="0"/>
              </a:ext>
            </a:extLst>
          </a:blip>
          <a:srcRect t="4572" b="4430"/>
          <a:stretch>
            <a:fillRect/>
          </a:stretch>
        </p:blipFill>
        <p:spPr bwMode="auto">
          <a:xfrm>
            <a:off x="996950" y="1003300"/>
            <a:ext cx="113284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54274" name="Rectangle 2"/>
          <p:cNvSpPr>
            <a:spLocks noChangeArrowheads="1"/>
          </p:cNvSpPr>
          <p:nvPr>
            <p:ph type="title"/>
          </p:nvPr>
        </p:nvSpPr>
        <p:spPr>
          <a:xfrm>
            <a:off x="292100" y="76200"/>
            <a:ext cx="11328400" cy="838200"/>
          </a:xfrm>
          <a:ln/>
        </p:spPr>
        <p:txBody>
          <a:bodyPr/>
          <a:lstStyle/>
          <a:p>
            <a:r>
              <a:rPr lang="en-US"/>
              <a:t>Why the web is important to this talk?</a:t>
            </a:r>
          </a:p>
        </p:txBody>
      </p:sp>
      <p:sp>
        <p:nvSpPr>
          <p:cNvPr id="54275" name="Rectangle 3"/>
          <p:cNvSpPr>
            <a:spLocks/>
          </p:cNvSpPr>
          <p:nvPr/>
        </p:nvSpPr>
        <p:spPr bwMode="auto">
          <a:xfrm>
            <a:off x="539750" y="8204200"/>
            <a:ext cx="124587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a:solidFill>
                  <a:srgbClr val="000000"/>
                </a:solidFill>
                <a:ea typeface="ＭＳ Ｐゴシック" charset="0"/>
                <a:cs typeface="Cochin" charset="0"/>
              </a:rPr>
              <a:t>All of the data at JLab is now transported using commercial network hardware.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a:lstStyle/>
          <a:p>
            <a:r>
              <a:rPr lang="en-US"/>
              <a:t>What is Data Acquisition?</a:t>
            </a:r>
          </a:p>
        </p:txBody>
      </p:sp>
      <p:sp>
        <p:nvSpPr>
          <p:cNvPr id="18434" name="Rectangle 2"/>
          <p:cNvSpPr>
            <a:spLocks noChangeArrowheads="1"/>
          </p:cNvSpPr>
          <p:nvPr>
            <p:ph type="body" idx="1"/>
          </p:nvPr>
        </p:nvSpPr>
        <p:spPr>
          <a:ln/>
        </p:spPr>
        <p:txBody>
          <a:bodyPr/>
          <a:lstStyle/>
          <a:p>
            <a:r>
              <a:rPr lang="en-US"/>
              <a:t>The aim of a nuclear physics experiment is to gather data about nuclear interactions.</a:t>
            </a:r>
          </a:p>
          <a:p>
            <a:r>
              <a:rPr lang="en-US"/>
              <a:t>Particles pass through detectors and the detectors generate electrical signals.</a:t>
            </a:r>
          </a:p>
          <a:p>
            <a:r>
              <a:rPr lang="en-US"/>
              <a:t>These signals contain information about the particles - type, energy and trajectory.</a:t>
            </a:r>
          </a:p>
          <a:p>
            <a:r>
              <a:rPr lang="en-US"/>
              <a:t>The data acquisition system digitizes, formats and stores this information in a way which can be retrieved for later analysis.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ph type="title"/>
          </p:nvPr>
        </p:nvSpPr>
        <p:spPr>
          <a:xfrm>
            <a:off x="1003300" y="419100"/>
            <a:ext cx="10985500" cy="927100"/>
          </a:xfrm>
          <a:ln/>
        </p:spPr>
        <p:txBody>
          <a:bodyPr/>
          <a:lstStyle/>
          <a:p>
            <a:r>
              <a:rPr lang="en-US" b="1"/>
              <a:t>Event Building</a:t>
            </a:r>
            <a:endParaRPr lang="en-US" b="1">
              <a:ea typeface="ヒラギノ明朝 ProN W6" charset="0"/>
              <a:cs typeface="ヒラギノ明朝 ProN W6" charset="0"/>
            </a:endParaRPr>
          </a:p>
        </p:txBody>
      </p:sp>
      <p:sp>
        <p:nvSpPr>
          <p:cNvPr id="55298" name="Rectangle 2"/>
          <p:cNvSpPr>
            <a:spLocks noChangeArrowheads="1"/>
          </p:cNvSpPr>
          <p:nvPr>
            <p:ph type="body" idx="1"/>
          </p:nvPr>
        </p:nvSpPr>
        <p:spPr>
          <a:xfrm>
            <a:off x="7429500" y="1549400"/>
            <a:ext cx="5473700" cy="7010400"/>
          </a:xfrm>
          <a:ln/>
        </p:spPr>
        <p:txBody>
          <a:bodyPr/>
          <a:lstStyle/>
          <a:p>
            <a:r>
              <a:rPr lang="en-US"/>
              <a:t>The detectors are spread over a physical volume of space.</a:t>
            </a:r>
          </a:p>
          <a:p>
            <a:r>
              <a:rPr lang="en-US"/>
              <a:t>Bits and pieces of events arrive at different times from different places.</a:t>
            </a:r>
          </a:p>
          <a:p>
            <a:r>
              <a:rPr lang="en-US"/>
              <a:t>All the parts of the event need to be collected together and packaged with other information needed by the analysis.</a:t>
            </a:r>
          </a:p>
          <a:p>
            <a:r>
              <a:rPr lang="en-US"/>
              <a:t>The Event builder is a very fast collating machine.</a:t>
            </a: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222500"/>
            <a:ext cx="69342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ph type="title"/>
          </p:nvPr>
        </p:nvSpPr>
        <p:spPr>
          <a:ln/>
        </p:spPr>
        <p:txBody>
          <a:bodyPr/>
          <a:lstStyle/>
          <a:p>
            <a:r>
              <a:rPr lang="en-US"/>
              <a:t>CODA version 2 </a:t>
            </a:r>
            <a:r>
              <a:rPr lang="ja-JP" altLang="en-US">
                <a:latin typeface="Arial"/>
              </a:rPr>
              <a:t>“</a:t>
            </a:r>
            <a:r>
              <a:rPr lang="en-US"/>
              <a:t>Push</a:t>
            </a:r>
            <a:r>
              <a:rPr lang="ja-JP" altLang="en-US">
                <a:latin typeface="Arial"/>
              </a:rPr>
              <a:t>”</a:t>
            </a:r>
            <a:r>
              <a:rPr lang="en-US"/>
              <a:t> Architecture</a:t>
            </a:r>
          </a:p>
        </p:txBody>
      </p:sp>
      <p:sp>
        <p:nvSpPr>
          <p:cNvPr id="56322" name="Text Box 2"/>
          <p:cNvSpPr txBox="1">
            <a:spLocks noChangeArrowheads="1"/>
          </p:cNvSpPr>
          <p:nvPr/>
        </p:nvSpPr>
        <p:spPr bwMode="auto">
          <a:xfrm>
            <a:off x="6350000" y="9017000"/>
            <a:ext cx="292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D8860461-89E9-654F-AA7D-CDDBEB720AC8}" type="slidenum">
              <a:rPr lang="en-US" sz="1600">
                <a:cs typeface="Cochin" charset="0"/>
              </a:rPr>
              <a:pPr algn="ctr"/>
              <a:t>41</a:t>
            </a:fld>
            <a:endParaRPr lang="en-US" sz="1600">
              <a:cs typeface="Cochin" charset="0"/>
            </a:endParaRPr>
          </a:p>
        </p:txBody>
      </p:sp>
      <p:grpSp>
        <p:nvGrpSpPr>
          <p:cNvPr id="56323" name="Group 3"/>
          <p:cNvGrpSpPr>
            <a:grpSpLocks/>
          </p:cNvGrpSpPr>
          <p:nvPr/>
        </p:nvGrpSpPr>
        <p:grpSpPr bwMode="auto">
          <a:xfrm>
            <a:off x="800100" y="1879600"/>
            <a:ext cx="11684000" cy="6927850"/>
            <a:chOff x="0" y="0"/>
            <a:chExt cx="7359" cy="4364"/>
          </a:xfrm>
        </p:grpSpPr>
        <p:pic>
          <p:nvPicPr>
            <p:cNvPr id="56324" name="Picture 4"/>
            <p:cNvPicPr>
              <a:picLocks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160" y="136"/>
              <a:ext cx="6200" cy="3264"/>
            </a:xfrm>
            <a:prstGeom prst="rect">
              <a:avLst/>
            </a:prstGeom>
            <a:noFill/>
            <a:ln>
              <a:noFill/>
            </a:ln>
            <a:extLst>
              <a:ext uri="{909E8E84-426E-40dd-AFC4-6F175D3DCCD1}">
                <a14:hiddenFill xmlns:a14="http://schemas.microsoft.com/office/drawing/2010/main">
                  <a:solidFill>
                    <a:srgbClr val="FFFFFF">
                      <a:alpha val="75000"/>
                    </a:srgbClr>
                  </a:solidFill>
                </a14:hiddenFill>
              </a:ext>
              <a:ext uri="{91240B29-F687-4f45-9708-019B960494DF}">
                <a14:hiddenLine xmlns:a14="http://schemas.microsoft.com/office/drawing/2010/main" w="12700" cap="flat">
                  <a:solidFill>
                    <a:srgbClr val="674517">
                      <a:alpha val="75000"/>
                    </a:srgbClr>
                  </a:solidFill>
                  <a:miter lim="800000"/>
                  <a:headEnd/>
                  <a:tailEnd/>
                </a14:hiddenLine>
              </a:ext>
            </a:extLst>
          </p:spPr>
        </p:pic>
        <p:sp>
          <p:nvSpPr>
            <p:cNvPr id="56325" name="Rectangle 5"/>
            <p:cNvSpPr>
              <a:spLocks/>
            </p:cNvSpPr>
            <p:nvPr/>
          </p:nvSpPr>
          <p:spPr bwMode="auto">
            <a:xfrm>
              <a:off x="0" y="208"/>
              <a:ext cx="816" cy="3208"/>
            </a:xfrm>
            <a:prstGeom prst="rect">
              <a:avLst/>
            </a:prstGeom>
            <a:solidFill>
              <a:srgbClr val="969696"/>
            </a:solidFill>
            <a:ln w="12700" cap="flat">
              <a:solidFill>
                <a:srgbClr val="674517"/>
              </a:solidFill>
              <a:prstDash val="solid"/>
              <a:miter lim="800000"/>
              <a:headEnd type="none" w="med" len="med"/>
              <a:tailEnd type="none" w="med" len="med"/>
            </a:ln>
          </p:spPr>
          <p:txBody>
            <a:bodyPr lIns="0" tIns="0" rIns="0" bIns="0"/>
            <a:lstStyle/>
            <a:p>
              <a:endParaRPr lang="en-US"/>
            </a:p>
          </p:txBody>
        </p:sp>
        <p:sp>
          <p:nvSpPr>
            <p:cNvPr id="56326" name="Rectangle 6"/>
            <p:cNvSpPr>
              <a:spLocks/>
            </p:cNvSpPr>
            <p:nvPr/>
          </p:nvSpPr>
          <p:spPr bwMode="auto">
            <a:xfrm rot="-5400000">
              <a:off x="-345" y="1480"/>
              <a:ext cx="148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4400" b="1">
                  <a:solidFill>
                    <a:schemeClr val="tx1"/>
                  </a:solidFill>
                  <a:latin typeface="Times" charset="0"/>
                  <a:ea typeface="ＭＳ Ｐゴシック" charset="0"/>
                  <a:cs typeface="Times" charset="0"/>
                  <a:sym typeface="Times" charset="0"/>
                </a:rPr>
                <a:t>Detectors</a:t>
              </a:r>
            </a:p>
          </p:txBody>
        </p:sp>
        <p:sp>
          <p:nvSpPr>
            <p:cNvPr id="56327" name="Line 7"/>
            <p:cNvSpPr>
              <a:spLocks noChangeShapeType="1"/>
            </p:cNvSpPr>
            <p:nvPr/>
          </p:nvSpPr>
          <p:spPr bwMode="auto">
            <a:xfrm>
              <a:off x="816" y="616"/>
              <a:ext cx="615" cy="1"/>
            </a:xfrm>
            <a:prstGeom prst="line">
              <a:avLst/>
            </a:prstGeom>
            <a:noFill/>
            <a:ln w="25400" cap="flat">
              <a:solidFill>
                <a:srgbClr val="674517"/>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28" name="Line 8"/>
            <p:cNvSpPr>
              <a:spLocks noChangeShapeType="1"/>
            </p:cNvSpPr>
            <p:nvPr/>
          </p:nvSpPr>
          <p:spPr bwMode="auto">
            <a:xfrm>
              <a:off x="816" y="1368"/>
              <a:ext cx="615" cy="1"/>
            </a:xfrm>
            <a:prstGeom prst="line">
              <a:avLst/>
            </a:prstGeom>
            <a:noFill/>
            <a:ln w="25400" cap="flat">
              <a:solidFill>
                <a:srgbClr val="674517"/>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29" name="Line 9"/>
            <p:cNvSpPr>
              <a:spLocks noChangeShapeType="1"/>
            </p:cNvSpPr>
            <p:nvPr/>
          </p:nvSpPr>
          <p:spPr bwMode="auto">
            <a:xfrm>
              <a:off x="816" y="2184"/>
              <a:ext cx="615" cy="1"/>
            </a:xfrm>
            <a:prstGeom prst="line">
              <a:avLst/>
            </a:prstGeom>
            <a:noFill/>
            <a:ln w="25400" cap="flat">
              <a:solidFill>
                <a:srgbClr val="674517"/>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30" name="Line 10"/>
            <p:cNvSpPr>
              <a:spLocks noChangeShapeType="1"/>
            </p:cNvSpPr>
            <p:nvPr/>
          </p:nvSpPr>
          <p:spPr bwMode="auto">
            <a:xfrm>
              <a:off x="816" y="2872"/>
              <a:ext cx="615" cy="1"/>
            </a:xfrm>
            <a:prstGeom prst="line">
              <a:avLst/>
            </a:prstGeom>
            <a:noFill/>
            <a:ln w="25400" cap="flat">
              <a:solidFill>
                <a:srgbClr val="674517"/>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31" name="Rectangle 11"/>
            <p:cNvSpPr>
              <a:spLocks/>
            </p:cNvSpPr>
            <p:nvPr/>
          </p:nvSpPr>
          <p:spPr bwMode="auto">
            <a:xfrm>
              <a:off x="2763" y="3964"/>
              <a:ext cx="1194"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Cochin" charset="0"/>
                </a:rPr>
                <a:t>Network</a:t>
              </a:r>
            </a:p>
          </p:txBody>
        </p:sp>
        <p:sp>
          <p:nvSpPr>
            <p:cNvPr id="56332" name="Line 12"/>
            <p:cNvSpPr>
              <a:spLocks noChangeShapeType="1"/>
            </p:cNvSpPr>
            <p:nvPr/>
          </p:nvSpPr>
          <p:spPr bwMode="auto">
            <a:xfrm rot="10800000">
              <a:off x="3344" y="3008"/>
              <a:ext cx="4" cy="1088"/>
            </a:xfrm>
            <a:prstGeom prst="line">
              <a:avLst/>
            </a:prstGeom>
            <a:noFill/>
            <a:ln w="12700" cap="flat">
              <a:solidFill>
                <a:srgbClr val="674517"/>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33" name="Rectangle 13"/>
            <p:cNvSpPr>
              <a:spLocks/>
            </p:cNvSpPr>
            <p:nvPr/>
          </p:nvSpPr>
          <p:spPr bwMode="auto">
            <a:xfrm>
              <a:off x="1296" y="0"/>
              <a:ext cx="1704" cy="3960"/>
            </a:xfrm>
            <a:prstGeom prst="rect">
              <a:avLst/>
            </a:prstGeom>
            <a:noFill/>
            <a:ln w="12700" cap="flat">
              <a:solidFill>
                <a:srgbClr val="969696"/>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34" name="Rectangle 14"/>
            <p:cNvSpPr>
              <a:spLocks/>
            </p:cNvSpPr>
            <p:nvPr/>
          </p:nvSpPr>
          <p:spPr bwMode="auto">
            <a:xfrm>
              <a:off x="1526" y="3690"/>
              <a:ext cx="139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800">
                  <a:solidFill>
                    <a:schemeClr val="tx1"/>
                  </a:solidFill>
                  <a:ea typeface="ＭＳ Ｐゴシック" charset="0"/>
                  <a:cs typeface="Cochin" charset="0"/>
                </a:rPr>
                <a:t>Real-Time OS</a:t>
              </a:r>
            </a:p>
          </p:txBody>
        </p:sp>
        <p:sp>
          <p:nvSpPr>
            <p:cNvPr id="56335" name="Rectangle 15"/>
            <p:cNvSpPr>
              <a:spLocks/>
            </p:cNvSpPr>
            <p:nvPr/>
          </p:nvSpPr>
          <p:spPr bwMode="auto">
            <a:xfrm>
              <a:off x="3712" y="8"/>
              <a:ext cx="3576" cy="3960"/>
            </a:xfrm>
            <a:prstGeom prst="rect">
              <a:avLst/>
            </a:prstGeom>
            <a:noFill/>
            <a:ln w="12700" cap="flat">
              <a:solidFill>
                <a:srgbClr val="969696"/>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36" name="Rectangle 16"/>
            <p:cNvSpPr>
              <a:spLocks/>
            </p:cNvSpPr>
            <p:nvPr/>
          </p:nvSpPr>
          <p:spPr bwMode="auto">
            <a:xfrm>
              <a:off x="4369" y="3600"/>
              <a:ext cx="225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800">
                  <a:solidFill>
                    <a:schemeClr val="tx1"/>
                  </a:solidFill>
                  <a:ea typeface="ＭＳ Ｐゴシック" charset="0"/>
                  <a:cs typeface="Cochin" charset="0"/>
                </a:rPr>
                <a:t>Linux or Unix style OS</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E6B19C65-6E51-E741-9277-ABF24D42937C}" type="slidenum">
              <a:rPr lang="en-US" sz="1600">
                <a:cs typeface="Cochin" charset="0"/>
              </a:rPr>
              <a:pPr algn="ctr"/>
              <a:t>42</a:t>
            </a:fld>
            <a:endParaRPr lang="en-US" sz="1600">
              <a:cs typeface="Cochin" charset="0"/>
            </a:endParaRPr>
          </a:p>
        </p:txBody>
      </p:sp>
      <p:pic>
        <p:nvPicPr>
          <p:cNvPr id="573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47" name="Rectangle 3"/>
          <p:cNvSpPr>
            <a:spLocks/>
          </p:cNvSpPr>
          <p:nvPr/>
        </p:nvSpPr>
        <p:spPr bwMode="auto">
          <a:xfrm>
            <a:off x="330200" y="7835900"/>
            <a:ext cx="2387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000" i="1">
                <a:solidFill>
                  <a:schemeClr val="tx1"/>
                </a:solidFill>
                <a:latin typeface="Times" charset="0"/>
                <a:ea typeface="ＭＳ Ｐゴシック" charset="0"/>
                <a:cs typeface="Times" charset="0"/>
                <a:sym typeface="Times" charset="0"/>
              </a:rPr>
              <a:t>Hall B</a:t>
            </a:r>
          </a:p>
        </p:txBody>
      </p:sp>
      <p:sp>
        <p:nvSpPr>
          <p:cNvPr id="57348" name="Rectangle 4"/>
          <p:cNvSpPr>
            <a:spLocks/>
          </p:cNvSpPr>
          <p:nvPr/>
        </p:nvSpPr>
        <p:spPr bwMode="auto">
          <a:xfrm>
            <a:off x="7912100" y="5437188"/>
            <a:ext cx="863600" cy="444500"/>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200" b="1">
                <a:solidFill>
                  <a:schemeClr val="tx1"/>
                </a:solidFill>
                <a:latin typeface="Times" charset="0"/>
                <a:ea typeface="ＭＳ Ｐゴシック" charset="0"/>
                <a:cs typeface="Times" charset="0"/>
                <a:sym typeface="Times" charset="0"/>
              </a:rPr>
              <a:t>ET1</a:t>
            </a:r>
          </a:p>
        </p:txBody>
      </p:sp>
      <p:sp>
        <p:nvSpPr>
          <p:cNvPr id="57349" name="Rectangle 5"/>
          <p:cNvSpPr>
            <a:spLocks/>
          </p:cNvSpPr>
          <p:nvPr/>
        </p:nvSpPr>
        <p:spPr bwMode="auto">
          <a:xfrm>
            <a:off x="4202113" y="7861300"/>
            <a:ext cx="647700" cy="444500"/>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400" b="1">
                <a:solidFill>
                  <a:schemeClr val="tx1"/>
                </a:solidFill>
                <a:latin typeface="Times" charset="0"/>
                <a:ea typeface="ＭＳ Ｐゴシック" charset="0"/>
                <a:cs typeface="Times" charset="0"/>
                <a:sym typeface="Times" charset="0"/>
              </a:rPr>
              <a:t>ET2</a:t>
            </a:r>
          </a:p>
        </p:txBody>
      </p:sp>
      <p:sp>
        <p:nvSpPr>
          <p:cNvPr id="57350" name="Rectangle 6"/>
          <p:cNvSpPr>
            <a:spLocks/>
          </p:cNvSpPr>
          <p:nvPr/>
        </p:nvSpPr>
        <p:spPr bwMode="auto">
          <a:xfrm>
            <a:off x="9945688" y="7747000"/>
            <a:ext cx="647700" cy="444500"/>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400" b="1">
                <a:solidFill>
                  <a:schemeClr val="tx1"/>
                </a:solidFill>
                <a:latin typeface="Times" charset="0"/>
                <a:ea typeface="ＭＳ Ｐゴシック" charset="0"/>
                <a:cs typeface="Times" charset="0"/>
                <a:sym typeface="Times" charset="0"/>
              </a:rPr>
              <a:t>ET3</a:t>
            </a:r>
          </a:p>
        </p:txBody>
      </p:sp>
      <p:sp>
        <p:nvSpPr>
          <p:cNvPr id="57351" name="AutoShape 7"/>
          <p:cNvSpPr>
            <a:spLocks/>
          </p:cNvSpPr>
          <p:nvPr/>
        </p:nvSpPr>
        <p:spPr bwMode="auto">
          <a:xfrm>
            <a:off x="7480300" y="3683000"/>
            <a:ext cx="1295400" cy="1295400"/>
          </a:xfrm>
          <a:prstGeom prst="diamond">
            <a:avLst/>
          </a:prstGeom>
          <a:solidFill>
            <a:srgbClr val="F6E8D6"/>
          </a:solidFill>
          <a:ln w="12700" cap="flat">
            <a:solidFill>
              <a:srgbClr val="674517"/>
            </a:solidFill>
            <a:prstDash val="solid"/>
            <a:miter lim="800000"/>
            <a:headEnd type="none" w="med" len="med"/>
            <a:tailEnd type="none" w="med" len="med"/>
          </a:ln>
        </p:spPr>
        <p:txBody>
          <a:bodyPr lIns="0" tIns="0" rIns="0" bIns="0"/>
          <a:lstStyle/>
          <a:p>
            <a:endParaRPr lang="en-US"/>
          </a:p>
        </p:txBody>
      </p:sp>
      <p:sp>
        <p:nvSpPr>
          <p:cNvPr id="57352" name="Rectangle 8"/>
          <p:cNvSpPr>
            <a:spLocks/>
          </p:cNvSpPr>
          <p:nvPr/>
        </p:nvSpPr>
        <p:spPr bwMode="auto">
          <a:xfrm>
            <a:off x="7881938" y="4178300"/>
            <a:ext cx="495300" cy="444500"/>
          </a:xfrm>
          <a:prstGeom prst="rect">
            <a:avLst/>
          </a:prstGeom>
          <a:solidFill>
            <a:schemeClr val="accent1">
              <a:alpha val="0"/>
            </a:scheme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400" b="1">
                <a:solidFill>
                  <a:schemeClr val="tx1"/>
                </a:solidFill>
                <a:latin typeface="Times" charset="0"/>
                <a:ea typeface="ＭＳ Ｐゴシック" charset="0"/>
                <a:cs typeface="Times" charset="0"/>
                <a:sym typeface="Times" charset="0"/>
              </a:rPr>
              <a:t>EB</a:t>
            </a:r>
          </a:p>
        </p:txBody>
      </p:sp>
      <p:sp>
        <p:nvSpPr>
          <p:cNvPr id="57353" name="AutoShape 9"/>
          <p:cNvSpPr>
            <a:spLocks/>
          </p:cNvSpPr>
          <p:nvPr/>
        </p:nvSpPr>
        <p:spPr bwMode="auto">
          <a:xfrm>
            <a:off x="8559800" y="4876800"/>
            <a:ext cx="1295400" cy="1193800"/>
          </a:xfrm>
          <a:prstGeom prst="diamond">
            <a:avLst/>
          </a:prstGeom>
          <a:solidFill>
            <a:srgbClr val="F6E8D6"/>
          </a:solidFill>
          <a:ln w="12700" cap="flat">
            <a:solidFill>
              <a:srgbClr val="674517"/>
            </a:solidFill>
            <a:prstDash val="solid"/>
            <a:miter lim="800000"/>
            <a:headEnd type="none" w="med" len="med"/>
            <a:tailEnd type="none" w="med" len="med"/>
          </a:ln>
        </p:spPr>
        <p:txBody>
          <a:bodyPr lIns="0" tIns="0" rIns="0" bIns="0"/>
          <a:lstStyle/>
          <a:p>
            <a:endParaRPr lang="en-US"/>
          </a:p>
        </p:txBody>
      </p:sp>
      <p:sp>
        <p:nvSpPr>
          <p:cNvPr id="57354" name="Rectangle 10"/>
          <p:cNvSpPr>
            <a:spLocks/>
          </p:cNvSpPr>
          <p:nvPr/>
        </p:nvSpPr>
        <p:spPr bwMode="auto">
          <a:xfrm>
            <a:off x="8969375" y="5257800"/>
            <a:ext cx="511175" cy="444500"/>
          </a:xfrm>
          <a:prstGeom prst="rect">
            <a:avLst/>
          </a:prstGeom>
          <a:solidFill>
            <a:schemeClr val="accent1">
              <a:alpha val="0"/>
            </a:scheme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400" b="1">
                <a:solidFill>
                  <a:schemeClr val="tx1"/>
                </a:solidFill>
                <a:latin typeface="Times" charset="0"/>
                <a:ea typeface="ＭＳ Ｐゴシック" charset="0"/>
                <a:cs typeface="Times" charset="0"/>
                <a:sym typeface="Times" charset="0"/>
              </a:rPr>
              <a:t>ER</a:t>
            </a:r>
          </a:p>
        </p:txBody>
      </p:sp>
      <p:grpSp>
        <p:nvGrpSpPr>
          <p:cNvPr id="57355" name="Group 11"/>
          <p:cNvGrpSpPr>
            <a:grpSpLocks/>
          </p:cNvGrpSpPr>
          <p:nvPr/>
        </p:nvGrpSpPr>
        <p:grpSpPr bwMode="auto">
          <a:xfrm>
            <a:off x="644525" y="1376363"/>
            <a:ext cx="1498600" cy="558800"/>
            <a:chOff x="0" y="0"/>
            <a:chExt cx="944" cy="352"/>
          </a:xfrm>
        </p:grpSpPr>
        <p:sp>
          <p:nvSpPr>
            <p:cNvPr id="57356" name="Rectangle 12"/>
            <p:cNvSpPr>
              <a:spLocks/>
            </p:cNvSpPr>
            <p:nvPr/>
          </p:nvSpPr>
          <p:spPr bwMode="auto">
            <a:xfrm>
              <a:off x="1" y="0"/>
              <a:ext cx="941" cy="352"/>
            </a:xfrm>
            <a:prstGeom prst="rect">
              <a:avLst/>
            </a:prstGeom>
            <a:solidFill>
              <a:schemeClr val="accent1"/>
            </a:solidFill>
            <a:ln w="25400" cap="flat">
              <a:solidFill>
                <a:srgbClr val="2E2F30"/>
              </a:solidFill>
              <a:prstDash val="solid"/>
              <a:miter lim="800000"/>
              <a:headEnd type="none" w="med" len="med"/>
              <a:tailEnd type="none" w="med" len="med"/>
            </a:ln>
          </p:spPr>
          <p:txBody>
            <a:bodyPr lIns="0" tIns="0" rIns="0" bIns="0"/>
            <a:lstStyle/>
            <a:p>
              <a:endParaRPr lang="en-US"/>
            </a:p>
          </p:txBody>
        </p:sp>
        <p:sp>
          <p:nvSpPr>
            <p:cNvPr id="57357" name="Rectangle 13"/>
            <p:cNvSpPr>
              <a:spLocks/>
            </p:cNvSpPr>
            <p:nvPr/>
          </p:nvSpPr>
          <p:spPr bwMode="auto">
            <a:xfrm>
              <a:off x="0" y="25"/>
              <a:ext cx="94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200">
                  <a:solidFill>
                    <a:srgbClr val="0808FF"/>
                  </a:solidFill>
                  <a:ea typeface="ＭＳ Ｐゴシック" charset="0"/>
                  <a:cs typeface="Cochin" charset="0"/>
                </a:rPr>
                <a:t>ECAL</a:t>
              </a:r>
            </a:p>
          </p:txBody>
        </p:sp>
      </p:grpSp>
      <p:grpSp>
        <p:nvGrpSpPr>
          <p:cNvPr id="57358" name="Group 14"/>
          <p:cNvGrpSpPr>
            <a:grpSpLocks/>
          </p:cNvGrpSpPr>
          <p:nvPr/>
        </p:nvGrpSpPr>
        <p:grpSpPr bwMode="auto">
          <a:xfrm>
            <a:off x="2570163" y="1397000"/>
            <a:ext cx="1498600" cy="558800"/>
            <a:chOff x="0" y="0"/>
            <a:chExt cx="944" cy="352"/>
          </a:xfrm>
        </p:grpSpPr>
        <p:sp>
          <p:nvSpPr>
            <p:cNvPr id="57359" name="Rectangle 15"/>
            <p:cNvSpPr>
              <a:spLocks/>
            </p:cNvSpPr>
            <p:nvPr/>
          </p:nvSpPr>
          <p:spPr bwMode="auto">
            <a:xfrm>
              <a:off x="1" y="0"/>
              <a:ext cx="941" cy="352"/>
            </a:xfrm>
            <a:prstGeom prst="rect">
              <a:avLst/>
            </a:prstGeom>
            <a:solidFill>
              <a:schemeClr val="accent1"/>
            </a:solidFill>
            <a:ln w="25400" cap="flat">
              <a:solidFill>
                <a:srgbClr val="2E2F30"/>
              </a:solidFill>
              <a:prstDash val="solid"/>
              <a:miter lim="800000"/>
              <a:headEnd type="none" w="med" len="med"/>
              <a:tailEnd type="none" w="med" len="med"/>
            </a:ln>
          </p:spPr>
          <p:txBody>
            <a:bodyPr lIns="0" tIns="0" rIns="0" bIns="0"/>
            <a:lstStyle/>
            <a:p>
              <a:endParaRPr lang="en-US"/>
            </a:p>
          </p:txBody>
        </p:sp>
        <p:sp>
          <p:nvSpPr>
            <p:cNvPr id="57360" name="Rectangle 16"/>
            <p:cNvSpPr>
              <a:spLocks/>
            </p:cNvSpPr>
            <p:nvPr/>
          </p:nvSpPr>
          <p:spPr bwMode="auto">
            <a:xfrm>
              <a:off x="0" y="21"/>
              <a:ext cx="94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200">
                  <a:solidFill>
                    <a:srgbClr val="0808FF"/>
                  </a:solidFill>
                  <a:ea typeface="ＭＳ Ｐゴシック" charset="0"/>
                  <a:cs typeface="Cochin" charset="0"/>
                </a:rPr>
                <a:t>TOF</a:t>
              </a:r>
            </a:p>
          </p:txBody>
        </p:sp>
      </p:grpSp>
      <p:sp>
        <p:nvSpPr>
          <p:cNvPr id="57361" name="Rectangle 17"/>
          <p:cNvSpPr>
            <a:spLocks/>
          </p:cNvSpPr>
          <p:nvPr/>
        </p:nvSpPr>
        <p:spPr bwMode="auto">
          <a:xfrm>
            <a:off x="4445000" y="1443038"/>
            <a:ext cx="1409700" cy="406400"/>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200">
                <a:solidFill>
                  <a:srgbClr val="0808FF"/>
                </a:solidFill>
                <a:ea typeface="ＭＳ Ｐゴシック" charset="0"/>
                <a:cs typeface="Cochin" charset="0"/>
              </a:rPr>
              <a:t>CerD</a:t>
            </a:r>
          </a:p>
        </p:txBody>
      </p:sp>
      <p:sp>
        <p:nvSpPr>
          <p:cNvPr id="57362" name="Rectangle 18"/>
          <p:cNvSpPr>
            <a:spLocks/>
          </p:cNvSpPr>
          <p:nvPr/>
        </p:nvSpPr>
        <p:spPr bwMode="auto">
          <a:xfrm>
            <a:off x="9969500" y="1443038"/>
            <a:ext cx="1409700" cy="406400"/>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200">
                <a:solidFill>
                  <a:srgbClr val="0808FF"/>
                </a:solidFill>
                <a:ea typeface="ＭＳ Ｐゴシック" charset="0"/>
                <a:cs typeface="Cochin" charset="0"/>
              </a:rPr>
              <a:t>Tagger</a:t>
            </a:r>
          </a:p>
        </p:txBody>
      </p:sp>
      <p:sp>
        <p:nvSpPr>
          <p:cNvPr id="57363" name="Rectangle 19"/>
          <p:cNvSpPr>
            <a:spLocks/>
          </p:cNvSpPr>
          <p:nvPr/>
        </p:nvSpPr>
        <p:spPr bwMode="auto">
          <a:xfrm>
            <a:off x="11595100" y="1443038"/>
            <a:ext cx="1193800" cy="406400"/>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200">
                <a:solidFill>
                  <a:srgbClr val="0808FF"/>
                </a:solidFill>
                <a:ea typeface="ＭＳ Ｐゴシック" charset="0"/>
                <a:cs typeface="Cochin" charset="0"/>
              </a:rPr>
              <a:t> DC </a:t>
            </a:r>
          </a:p>
        </p:txBody>
      </p:sp>
      <p:sp>
        <p:nvSpPr>
          <p:cNvPr id="57364" name="Rectangle 20"/>
          <p:cNvSpPr>
            <a:spLocks/>
          </p:cNvSpPr>
          <p:nvPr/>
        </p:nvSpPr>
        <p:spPr bwMode="auto">
          <a:xfrm>
            <a:off x="546100" y="3827463"/>
            <a:ext cx="1409700" cy="406400"/>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200">
                <a:solidFill>
                  <a:srgbClr val="0808FF"/>
                </a:solidFill>
                <a:ea typeface="ＭＳ Ｐゴシック" charset="0"/>
                <a:cs typeface="Cochin" charset="0"/>
              </a:rPr>
              <a:t>LA-CAL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2">
            <a:extLst>
              <a:ext uri="{28A0092B-C50C-407E-A947-70E740481C1C}">
                <a14:useLocalDpi xmlns:a14="http://schemas.microsoft.com/office/drawing/2010/main" val="0"/>
              </a:ext>
            </a:extLst>
          </a:blip>
          <a:srcRect l="609" r="572"/>
          <a:stretch>
            <a:fillRect/>
          </a:stretch>
        </p:blipFill>
        <p:spPr bwMode="auto">
          <a:xfrm>
            <a:off x="381000" y="1676400"/>
            <a:ext cx="12357100" cy="75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58370" name="Rectangle 2"/>
          <p:cNvSpPr>
            <a:spLocks noChangeArrowheads="1"/>
          </p:cNvSpPr>
          <p:nvPr>
            <p:ph type="title"/>
          </p:nvPr>
        </p:nvSpPr>
        <p:spPr>
          <a:xfrm>
            <a:off x="342900" y="190500"/>
            <a:ext cx="10985500" cy="1422400"/>
          </a:xfrm>
          <a:ln/>
        </p:spPr>
        <p:txBody>
          <a:bodyPr/>
          <a:lstStyle/>
          <a:p>
            <a:r>
              <a:rPr lang="en-US"/>
              <a:t>CODA version 3 Distributed parallel event building.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ph type="title"/>
          </p:nvPr>
        </p:nvSpPr>
        <p:spPr>
          <a:xfrm>
            <a:off x="1016000" y="381000"/>
            <a:ext cx="10985500" cy="762000"/>
          </a:xfrm>
          <a:ln/>
        </p:spPr>
        <p:txBody>
          <a:bodyPr/>
          <a:lstStyle/>
          <a:p>
            <a:r>
              <a:rPr lang="en-US" b="1" dirty="0"/>
              <a:t>Event storage</a:t>
            </a:r>
            <a:endParaRPr lang="en-US" b="1" dirty="0">
              <a:ea typeface="ヒラギノ明朝 ProN W6" charset="0"/>
              <a:cs typeface="ヒラギノ明朝 ProN W6" charset="0"/>
            </a:endParaRPr>
          </a:p>
        </p:txBody>
      </p:sp>
      <p:sp>
        <p:nvSpPr>
          <p:cNvPr id="59394" name="Rectangle 2"/>
          <p:cNvSpPr>
            <a:spLocks noChangeArrowheads="1"/>
          </p:cNvSpPr>
          <p:nvPr>
            <p:ph type="body" idx="1"/>
          </p:nvPr>
        </p:nvSpPr>
        <p:spPr>
          <a:xfrm>
            <a:off x="1016000" y="1219200"/>
            <a:ext cx="10985500" cy="8001000"/>
          </a:xfrm>
          <a:ln/>
        </p:spPr>
        <p:txBody>
          <a:bodyPr/>
          <a:lstStyle/>
          <a:p>
            <a:r>
              <a:rPr lang="en-US" dirty="0"/>
              <a:t>Since the goal is to store data we need somewhere to put it.</a:t>
            </a:r>
          </a:p>
          <a:p>
            <a:r>
              <a:rPr lang="en-US" dirty="0"/>
              <a:t>At JLAB 6 </a:t>
            </a:r>
            <a:r>
              <a:rPr lang="en-US" dirty="0" err="1"/>
              <a:t>GeV</a:t>
            </a:r>
            <a:r>
              <a:rPr lang="en-US" dirty="0"/>
              <a:t> experiments run at 2-35 MB/s.</a:t>
            </a:r>
          </a:p>
          <a:p>
            <a:r>
              <a:rPr lang="en-US" dirty="0"/>
              <a:t>12 </a:t>
            </a:r>
            <a:r>
              <a:rPr lang="en-US" dirty="0" err="1"/>
              <a:t>GeV</a:t>
            </a:r>
            <a:r>
              <a:rPr lang="en-US" dirty="0"/>
              <a:t> experiments will run between 200-300 MB/s</a:t>
            </a:r>
          </a:p>
          <a:p>
            <a:r>
              <a:rPr lang="en-US" dirty="0"/>
              <a:t>The fastest storage method is to disk!!</a:t>
            </a:r>
          </a:p>
          <a:p>
            <a:r>
              <a:rPr lang="en-US" dirty="0"/>
              <a:t>The </a:t>
            </a:r>
            <a:r>
              <a:rPr lang="en-US" dirty="0" smtClean="0"/>
              <a:t>cheapest </a:t>
            </a:r>
            <a:r>
              <a:rPr lang="en-US" dirty="0"/>
              <a:t>storage method is tape.</a:t>
            </a:r>
          </a:p>
          <a:p>
            <a:r>
              <a:rPr lang="en-US" dirty="0"/>
              <a:t>Stage data to disk </a:t>
            </a:r>
            <a:r>
              <a:rPr lang="en-US" dirty="0" smtClean="0"/>
              <a:t>then </a:t>
            </a:r>
            <a:r>
              <a:rPr lang="en-US" dirty="0"/>
              <a:t>backup to </a:t>
            </a:r>
            <a:r>
              <a:rPr lang="en-US" dirty="0" smtClean="0"/>
              <a:t>tape.</a:t>
            </a:r>
          </a:p>
          <a:p>
            <a:pPr lvl="1"/>
            <a:r>
              <a:rPr lang="en-US" dirty="0" smtClean="0"/>
              <a:t>Eliminates tape from the dead time equation.</a:t>
            </a:r>
            <a:endParaRPr lang="en-US" dirty="0"/>
          </a:p>
          <a:p>
            <a:r>
              <a:rPr lang="en-US" dirty="0"/>
              <a:t>The tape drives must be fast (and robotic). </a:t>
            </a:r>
            <a:r>
              <a:rPr lang="en-US" dirty="0" smtClean="0"/>
              <a:t>Fast, robotic </a:t>
            </a:r>
            <a:r>
              <a:rPr lang="en-US" dirty="0"/>
              <a:t>tape drives are expensive and fragile!!</a:t>
            </a:r>
          </a:p>
          <a:p>
            <a:pPr marL="990600" lvl="1"/>
            <a:r>
              <a:rPr lang="en-US" dirty="0"/>
              <a:t>Have enough disk to run for 48 hours.</a:t>
            </a:r>
          </a:p>
          <a:p>
            <a:r>
              <a:rPr lang="en-US" dirty="0"/>
              <a:t>Aim for tape to be the limiting factor in DAQ speed.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0" y="2911475"/>
            <a:ext cx="9742488"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
        <p:nvSpPr>
          <p:cNvPr id="60418" name="Rectangle 2"/>
          <p:cNvSpPr>
            <a:spLocks noChangeArrowheads="1"/>
          </p:cNvSpPr>
          <p:nvPr>
            <p:ph type="title"/>
          </p:nvPr>
        </p:nvSpPr>
        <p:spPr>
          <a:xfrm>
            <a:off x="1155700" y="825500"/>
            <a:ext cx="10985500" cy="838200"/>
          </a:xfrm>
          <a:ln/>
        </p:spPr>
        <p:txBody>
          <a:bodyPr/>
          <a:lstStyle/>
          <a:p>
            <a:r>
              <a:rPr lang="en-US"/>
              <a:t>Tape Storage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29EEC863-FDFD-C74F-AACB-87897D6A4E91}" type="slidenum">
              <a:rPr lang="en-US" sz="1600">
                <a:cs typeface="Cochin" charset="0"/>
              </a:rPr>
              <a:pPr algn="ctr"/>
              <a:t>46</a:t>
            </a:fld>
            <a:endParaRPr lang="en-US" sz="1600">
              <a:cs typeface="Cochin" charset="0"/>
            </a:endParaRPr>
          </a:p>
        </p:txBody>
      </p:sp>
      <p:sp>
        <p:nvSpPr>
          <p:cNvPr id="61442" name="Rectangle 2"/>
          <p:cNvSpPr>
            <a:spLocks noChangeArrowheads="1"/>
          </p:cNvSpPr>
          <p:nvPr>
            <p:ph type="title"/>
          </p:nvPr>
        </p:nvSpPr>
        <p:spPr>
          <a:ln/>
        </p:spPr>
        <p:txBody>
          <a:bodyPr/>
          <a:lstStyle/>
          <a:p>
            <a:r>
              <a:rPr lang="en-US" b="1"/>
              <a:t>Other things</a:t>
            </a:r>
            <a:endParaRPr lang="en-US" b="1">
              <a:ea typeface="ヒラギノ明朝 ProN W6" charset="0"/>
              <a:cs typeface="ヒラギノ明朝 ProN W6" charset="0"/>
            </a:endParaRPr>
          </a:p>
        </p:txBody>
      </p:sp>
      <p:sp>
        <p:nvSpPr>
          <p:cNvPr id="61443" name="Rectangle 3"/>
          <p:cNvSpPr>
            <a:spLocks noChangeArrowheads="1"/>
          </p:cNvSpPr>
          <p:nvPr>
            <p:ph type="body" idx="1"/>
          </p:nvPr>
        </p:nvSpPr>
        <p:spPr>
          <a:xfrm>
            <a:off x="762000" y="1663700"/>
            <a:ext cx="11811000" cy="6934200"/>
          </a:xfrm>
          <a:ln/>
        </p:spPr>
        <p:txBody>
          <a:bodyPr/>
          <a:lstStyle/>
          <a:p>
            <a:r>
              <a:rPr lang="en-US" sz="2800"/>
              <a:t>Experiment Control</a:t>
            </a:r>
          </a:p>
          <a:p>
            <a:pPr marL="990600" lvl="1">
              <a:spcBef>
                <a:spcPts val="775"/>
              </a:spcBef>
            </a:pPr>
            <a:r>
              <a:rPr lang="en-US" sz="2800"/>
              <a:t>A talk all by itself!</a:t>
            </a:r>
          </a:p>
          <a:p>
            <a:pPr>
              <a:spcBef>
                <a:spcPts val="775"/>
              </a:spcBef>
            </a:pPr>
            <a:r>
              <a:rPr lang="en-US" sz="2800"/>
              <a:t>Monitoring/online Analysis </a:t>
            </a:r>
          </a:p>
          <a:p>
            <a:pPr marL="990600" lvl="1">
              <a:spcBef>
                <a:spcPts val="775"/>
              </a:spcBef>
            </a:pPr>
            <a:r>
              <a:rPr lang="en-US" sz="2800"/>
              <a:t>Monitor data quality.</a:t>
            </a:r>
          </a:p>
          <a:p>
            <a:pPr marL="990600" lvl="1">
              <a:spcBef>
                <a:spcPts val="775"/>
              </a:spcBef>
            </a:pPr>
            <a:r>
              <a:rPr lang="en-US" sz="2800"/>
              <a:t>Level 3 trigger.</a:t>
            </a:r>
          </a:p>
          <a:p>
            <a:pPr>
              <a:spcBef>
                <a:spcPts val="775"/>
              </a:spcBef>
            </a:pPr>
            <a:r>
              <a:rPr lang="en-US" sz="2800"/>
              <a:t>Slow controls</a:t>
            </a:r>
          </a:p>
          <a:p>
            <a:pPr marL="990600" lvl="1">
              <a:spcBef>
                <a:spcPts val="775"/>
              </a:spcBef>
            </a:pPr>
            <a:r>
              <a:rPr lang="en-US" sz="2900"/>
              <a:t>Covers all of the other aspects of the experiment which needs to be monitored or controlled.</a:t>
            </a:r>
          </a:p>
          <a:p>
            <a:pPr marL="1333500" lvl="2">
              <a:spcBef>
                <a:spcPts val="775"/>
              </a:spcBef>
            </a:pPr>
            <a:r>
              <a:rPr lang="en-US" sz="2600"/>
              <a:t>Power supply voltages.</a:t>
            </a:r>
          </a:p>
          <a:p>
            <a:pPr marL="1333500" lvl="2">
              <a:spcBef>
                <a:spcPts val="775"/>
              </a:spcBef>
            </a:pPr>
            <a:r>
              <a:rPr lang="en-US" sz="2600"/>
              <a:t>Magnetic fields</a:t>
            </a:r>
          </a:p>
          <a:p>
            <a:pPr marL="1333500" lvl="2">
              <a:spcBef>
                <a:spcPts val="775"/>
              </a:spcBef>
            </a:pPr>
            <a:r>
              <a:rPr lang="en-US" sz="2600"/>
              <a:t>Beam position</a:t>
            </a:r>
          </a:p>
          <a:p>
            <a:pPr marL="1333500" lvl="2">
              <a:spcBef>
                <a:spcPts val="775"/>
              </a:spcBef>
            </a:pPr>
            <a:r>
              <a:rPr lang="en-US" sz="2600"/>
              <a:t>Target position</a:t>
            </a:r>
          </a:p>
          <a:p>
            <a:pPr marL="1333500" lvl="2">
              <a:spcBef>
                <a:spcPts val="775"/>
              </a:spcBef>
            </a:pPr>
            <a:r>
              <a:rPr lang="en-US" sz="2600"/>
              <a:t>Vacuum pressure</a:t>
            </a:r>
          </a:p>
          <a:p>
            <a:pPr marL="1333500" lvl="2">
              <a:spcBef>
                <a:spcPts val="775"/>
              </a:spcBef>
            </a:pPr>
            <a:r>
              <a:rPr lang="en-US" sz="2600"/>
              <a:t>Coffee Maker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7A7FBDEE-0270-9443-B7E5-EDDDD07CBD50}" type="slidenum">
              <a:rPr lang="en-US" sz="1600">
                <a:cs typeface="Cochin" charset="0"/>
              </a:rPr>
              <a:pPr algn="ctr"/>
              <a:t>47</a:t>
            </a:fld>
            <a:endParaRPr lang="en-US" sz="1600">
              <a:cs typeface="Cochin" charset="0"/>
            </a:endParaRPr>
          </a:p>
        </p:txBody>
      </p:sp>
      <p:sp>
        <p:nvSpPr>
          <p:cNvPr id="64514" name="Rectangle 2"/>
          <p:cNvSpPr>
            <a:spLocks noChangeArrowheads="1"/>
          </p:cNvSpPr>
          <p:nvPr>
            <p:ph type="title"/>
          </p:nvPr>
        </p:nvSpPr>
        <p:spPr>
          <a:xfrm>
            <a:off x="977900" y="0"/>
            <a:ext cx="11049000" cy="1409700"/>
          </a:xfrm>
          <a:ln/>
        </p:spPr>
        <p:txBody>
          <a:bodyPr/>
          <a:lstStyle/>
          <a:p>
            <a:r>
              <a:rPr lang="en-US"/>
              <a:t>The real world, again</a:t>
            </a:r>
          </a:p>
        </p:txBody>
      </p:sp>
      <p:pic>
        <p:nvPicPr>
          <p:cNvPr id="6451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270000"/>
            <a:ext cx="11493500" cy="7658100"/>
          </a:xfrm>
          <a:prstGeom prst="rect">
            <a:avLst/>
          </a:prstGeom>
          <a:noFill/>
          <a:ln w="12700" cap="flat">
            <a:solidFill>
              <a:srgbClr val="674517"/>
            </a:solidFill>
            <a:prstDash val="solid"/>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E8D4EE3C-8A6E-7A41-A726-E0C45BFE3E46}" type="slidenum">
              <a:rPr lang="en-US" sz="1600">
                <a:cs typeface="Cochin" charset="0"/>
              </a:rPr>
              <a:pPr algn="ctr"/>
              <a:t>48</a:t>
            </a:fld>
            <a:endParaRPr lang="en-US" sz="1600">
              <a:cs typeface="Cochin" charset="0"/>
            </a:endParaRPr>
          </a:p>
        </p:txBody>
      </p:sp>
      <p:sp>
        <p:nvSpPr>
          <p:cNvPr id="65538" name="Rectangle 2"/>
          <p:cNvSpPr>
            <a:spLocks noChangeArrowheads="1"/>
          </p:cNvSpPr>
          <p:nvPr>
            <p:ph type="title"/>
          </p:nvPr>
        </p:nvSpPr>
        <p:spPr>
          <a:xfrm>
            <a:off x="863600" y="330200"/>
            <a:ext cx="11049000" cy="1054100"/>
          </a:xfrm>
          <a:ln/>
        </p:spPr>
        <p:txBody>
          <a:bodyPr/>
          <a:lstStyle/>
          <a:p>
            <a:r>
              <a:rPr lang="en-US"/>
              <a:t>What next?</a:t>
            </a:r>
          </a:p>
        </p:txBody>
      </p:sp>
      <p:sp>
        <p:nvSpPr>
          <p:cNvPr id="65539" name="Rectangle 3"/>
          <p:cNvSpPr>
            <a:spLocks noChangeArrowheads="1"/>
          </p:cNvSpPr>
          <p:nvPr>
            <p:ph type="body" idx="1"/>
          </p:nvPr>
        </p:nvSpPr>
        <p:spPr>
          <a:xfrm>
            <a:off x="647700" y="1600200"/>
            <a:ext cx="11709400" cy="7251700"/>
          </a:xfrm>
          <a:ln/>
        </p:spPr>
        <p:txBody>
          <a:bodyPr/>
          <a:lstStyle/>
          <a:p>
            <a:pPr>
              <a:lnSpc>
                <a:spcPct val="90000"/>
              </a:lnSpc>
            </a:pPr>
            <a:r>
              <a:rPr lang="en-US" sz="2400"/>
              <a:t>Technology is always changing.</a:t>
            </a:r>
          </a:p>
          <a:p>
            <a:pPr marL="990600" lvl="1">
              <a:lnSpc>
                <a:spcPct val="90000"/>
              </a:lnSpc>
            </a:pPr>
            <a:r>
              <a:rPr lang="en-US" sz="2400"/>
              <a:t>No more physics centric busses like Fastbus, CAMAC and NIM.</a:t>
            </a:r>
          </a:p>
          <a:p>
            <a:pPr marL="990600" lvl="1">
              <a:lnSpc>
                <a:spcPct val="90000"/>
              </a:lnSpc>
            </a:pPr>
            <a:r>
              <a:rPr lang="en-US" sz="2400"/>
              <a:t>Very few commercial vendors of </a:t>
            </a:r>
            <a:r>
              <a:rPr lang="ja-JP" altLang="en-US" sz="2400">
                <a:latin typeface="Arial"/>
              </a:rPr>
              <a:t>“</a:t>
            </a:r>
            <a:r>
              <a:rPr lang="en-US" sz="2400"/>
              <a:t>off the shelf</a:t>
            </a:r>
            <a:r>
              <a:rPr lang="ja-JP" altLang="en-US" sz="2400">
                <a:latin typeface="Arial"/>
              </a:rPr>
              <a:t>”</a:t>
            </a:r>
            <a:r>
              <a:rPr lang="en-US" sz="2400"/>
              <a:t> DAQ hardware.</a:t>
            </a:r>
          </a:p>
          <a:p>
            <a:pPr marL="990600" lvl="1">
              <a:lnSpc>
                <a:spcPct val="90000"/>
              </a:lnSpc>
            </a:pPr>
            <a:r>
              <a:rPr lang="en-US" sz="2400"/>
              <a:t>Big HEP, like LHC, uses very custom electronics</a:t>
            </a:r>
          </a:p>
          <a:p>
            <a:pPr marL="990600" lvl="1">
              <a:lnSpc>
                <a:spcPct val="90000"/>
              </a:lnSpc>
            </a:pPr>
            <a:r>
              <a:rPr lang="en-US" sz="2400"/>
              <a:t>Computer hardware becoming faster (CPU, RAM, NET)</a:t>
            </a:r>
          </a:p>
          <a:p>
            <a:pPr marL="1333500" lvl="2">
              <a:lnSpc>
                <a:spcPct val="90000"/>
              </a:lnSpc>
            </a:pPr>
            <a:r>
              <a:rPr lang="en-US" sz="2400"/>
              <a:t>More can be done in software. </a:t>
            </a:r>
          </a:p>
          <a:p>
            <a:pPr marL="1333500" lvl="2">
              <a:lnSpc>
                <a:spcPct val="90000"/>
              </a:lnSpc>
            </a:pPr>
            <a:r>
              <a:rPr lang="en-US" sz="2400"/>
              <a:t>Brute force methods replacing subtle code.</a:t>
            </a:r>
          </a:p>
          <a:p>
            <a:pPr marL="990600" lvl="1">
              <a:lnSpc>
                <a:spcPct val="90000"/>
              </a:lnSpc>
            </a:pPr>
            <a:r>
              <a:rPr lang="en-US" sz="2400"/>
              <a:t>What was real time moves to hardware in FPGAs.</a:t>
            </a:r>
          </a:p>
          <a:p>
            <a:pPr marL="990600" lvl="1">
              <a:lnSpc>
                <a:spcPct val="90000"/>
              </a:lnSpc>
            </a:pPr>
            <a:r>
              <a:rPr lang="en-US" sz="2400"/>
              <a:t>Serial fiber links replacing electrical signals for trigger.</a:t>
            </a:r>
          </a:p>
          <a:p>
            <a:pPr marL="990600" lvl="1">
              <a:lnSpc>
                <a:spcPct val="90000"/>
              </a:lnSpc>
            </a:pPr>
            <a:r>
              <a:rPr lang="en-US" sz="2400"/>
              <a:t>We are writing modular, customizable and reusable software. We are using Java in many places so that we can become OS independent.</a:t>
            </a:r>
          </a:p>
          <a:p>
            <a:pPr marL="1333500" lvl="2">
              <a:lnSpc>
                <a:spcPct val="90000"/>
              </a:lnSpc>
            </a:pPr>
            <a:r>
              <a:rPr lang="en-US" sz="2400"/>
              <a:t>Ultrix -&gt; HP-UX -&gt; Solaris -&gt; Linux ===&gt; JAVA</a:t>
            </a:r>
          </a:p>
          <a:p>
            <a:pPr marL="990600" lvl="1">
              <a:lnSpc>
                <a:spcPct val="90000"/>
              </a:lnSpc>
            </a:pPr>
            <a:r>
              <a:rPr lang="en-US" sz="2400"/>
              <a:t>In the 1990</a:t>
            </a:r>
            <a:r>
              <a:rPr lang="ja-JP" altLang="en-US" sz="2400">
                <a:latin typeface="Arial"/>
              </a:rPr>
              <a:t>‘</a:t>
            </a:r>
            <a:r>
              <a:rPr lang="en-US" sz="2400"/>
              <a:t>s microprocessors allowed much of the function of DAQ hardware to be replaced by software.</a:t>
            </a:r>
          </a:p>
          <a:p>
            <a:pPr marL="990600" lvl="1">
              <a:lnSpc>
                <a:spcPct val="90000"/>
              </a:lnSpc>
            </a:pPr>
            <a:r>
              <a:rPr lang="en-US" sz="2400"/>
              <a:t>In the 2000</a:t>
            </a:r>
            <a:r>
              <a:rPr lang="ja-JP" altLang="en-US" sz="2400">
                <a:latin typeface="Arial"/>
              </a:rPr>
              <a:t>‘</a:t>
            </a:r>
            <a:r>
              <a:rPr lang="en-US" sz="2400"/>
              <a:t>s FPGAs , DSPs, ASICs etc allowed functionality to move back into hardware (or at least firmware) at higher speeds than microprocessors can reach.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ph type="title"/>
          </p:nvPr>
        </p:nvSpPr>
        <p:spPr>
          <a:xfrm>
            <a:off x="939800" y="381000"/>
            <a:ext cx="10985500" cy="876300"/>
          </a:xfrm>
          <a:ln/>
        </p:spPr>
        <p:txBody>
          <a:bodyPr/>
          <a:lstStyle/>
          <a:p>
            <a:r>
              <a:rPr lang="en-US" dirty="0"/>
              <a:t>Last slide</a:t>
            </a:r>
          </a:p>
        </p:txBody>
      </p:sp>
      <p:sp>
        <p:nvSpPr>
          <p:cNvPr id="66562" name="Rectangle 2"/>
          <p:cNvSpPr>
            <a:spLocks noChangeArrowheads="1"/>
          </p:cNvSpPr>
          <p:nvPr>
            <p:ph type="body" idx="1"/>
          </p:nvPr>
        </p:nvSpPr>
        <p:spPr>
          <a:xfrm>
            <a:off x="1029230" y="1207004"/>
            <a:ext cx="10985500" cy="7860796"/>
          </a:xfrm>
          <a:ln/>
        </p:spPr>
        <p:txBody>
          <a:bodyPr/>
          <a:lstStyle/>
          <a:p>
            <a:r>
              <a:rPr lang="en-US" dirty="0"/>
              <a:t>Data acquisition is an interesting field because it is always changing.</a:t>
            </a:r>
          </a:p>
          <a:p>
            <a:pPr marL="990600" lvl="1"/>
            <a:r>
              <a:rPr lang="en-US" dirty="0"/>
              <a:t>New experiments.</a:t>
            </a:r>
          </a:p>
          <a:p>
            <a:pPr marL="990600" lvl="1"/>
            <a:r>
              <a:rPr lang="en-US" dirty="0"/>
              <a:t>New hardware.</a:t>
            </a:r>
          </a:p>
          <a:p>
            <a:pPr marL="990600" lvl="1"/>
            <a:r>
              <a:rPr lang="en-US" dirty="0"/>
              <a:t>New operating systems.</a:t>
            </a:r>
          </a:p>
          <a:p>
            <a:r>
              <a:rPr lang="en-US" dirty="0"/>
              <a:t>The rapid advances in networking and computing technology have meant that flexibility is </a:t>
            </a:r>
            <a:r>
              <a:rPr lang="en-US" dirty="0" smtClean="0"/>
              <a:t>important.</a:t>
            </a:r>
          </a:p>
          <a:p>
            <a:r>
              <a:rPr lang="en-US" dirty="0" smtClean="0"/>
              <a:t>With only a small group of experts it </a:t>
            </a:r>
            <a:r>
              <a:rPr lang="en-US" dirty="0"/>
              <a:t>would be very easy to use technology that would be obsolete before it is deployed.</a:t>
            </a:r>
          </a:p>
          <a:p>
            <a:endParaRPr lang="en-US" dirty="0"/>
          </a:p>
          <a:p>
            <a:r>
              <a:rPr lang="en-US" dirty="0"/>
              <a:t>Physicists become DAQ experts because it is fun!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ChangeArrowheads="1"/>
          </p:cNvSpPr>
          <p:nvPr>
            <p:ph type="title"/>
          </p:nvPr>
        </p:nvSpPr>
        <p:spPr>
          <a:xfrm>
            <a:off x="1003300" y="0"/>
            <a:ext cx="10985500" cy="863600"/>
          </a:xfrm>
          <a:ln/>
        </p:spPr>
        <p:txBody>
          <a:bodyPr/>
          <a:lstStyle/>
          <a:p>
            <a:r>
              <a:rPr lang="en-US"/>
              <a:t>Why is this an issue?</a:t>
            </a:r>
          </a:p>
        </p:txBody>
      </p:sp>
      <p:sp>
        <p:nvSpPr>
          <p:cNvPr id="19458" name="Rectangle 2"/>
          <p:cNvSpPr>
            <a:spLocks noChangeArrowheads="1"/>
          </p:cNvSpPr>
          <p:nvPr>
            <p:ph type="body" idx="1"/>
          </p:nvPr>
        </p:nvSpPr>
        <p:spPr>
          <a:xfrm>
            <a:off x="1003300" y="1155700"/>
            <a:ext cx="10985500" cy="8039100"/>
          </a:xfrm>
          <a:ln/>
        </p:spPr>
        <p:txBody>
          <a:bodyPr/>
          <a:lstStyle/>
          <a:p>
            <a:r>
              <a:rPr lang="en-US"/>
              <a:t>Data is generated from interactions in the detector and so has a random timing.</a:t>
            </a:r>
          </a:p>
          <a:p>
            <a:pPr marL="990600" lvl="1"/>
            <a:r>
              <a:rPr lang="en-US"/>
              <a:t>Need to be ready for new data - limit dead time.</a:t>
            </a:r>
          </a:p>
          <a:p>
            <a:r>
              <a:rPr lang="en-US"/>
              <a:t>JLab experiments have high interaction (event) rates:</a:t>
            </a:r>
          </a:p>
          <a:p>
            <a:pPr marL="990600" lvl="1"/>
            <a:r>
              <a:rPr lang="en-US"/>
              <a:t>Data rate = Trigger rate x Event Size.</a:t>
            </a:r>
          </a:p>
          <a:p>
            <a:r>
              <a:rPr lang="en-US"/>
              <a:t>The data is generated by sub-detectors that are physically distributed within the detector. </a:t>
            </a:r>
          </a:p>
          <a:p>
            <a:pPr marL="990600" lvl="1"/>
            <a:r>
              <a:rPr lang="en-US"/>
              <a:t>Remember where the data came from.</a:t>
            </a:r>
          </a:p>
          <a:p>
            <a:pPr marL="990600" lvl="1"/>
            <a:r>
              <a:rPr lang="en-US"/>
              <a:t>Gather the data into one data set or </a:t>
            </a:r>
            <a:r>
              <a:rPr lang="ja-JP" altLang="en-US">
                <a:latin typeface="Arial"/>
              </a:rPr>
              <a:t>“</a:t>
            </a:r>
            <a:r>
              <a:rPr lang="en-US"/>
              <a:t>event</a:t>
            </a:r>
            <a:r>
              <a:rPr lang="ja-JP" altLang="en-US">
                <a:latin typeface="Arial"/>
              </a:rPr>
              <a:t>”</a:t>
            </a:r>
            <a:r>
              <a:rPr lang="en-US"/>
              <a:t>.</a:t>
            </a:r>
          </a:p>
          <a:p>
            <a:r>
              <a:rPr lang="en-US"/>
              <a:t>Experiments run for months or years:</a:t>
            </a:r>
          </a:p>
          <a:p>
            <a:pPr marL="990600" lvl="1"/>
            <a:r>
              <a:rPr lang="en-US"/>
              <a:t>Start and stop data taking in a controlled way.</a:t>
            </a:r>
          </a:p>
          <a:p>
            <a:pPr marL="990600" lvl="1"/>
            <a:r>
              <a:rPr lang="en-US"/>
              <a:t>Monitor other parameters which describe the conditions under which the data was taken.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5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45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45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94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bldLvl="5"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6350000" y="9017000"/>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Cochin" charset="0"/>
                <a:ea typeface="ＭＳ Ｐゴシック" charset="0"/>
              </a:defRPr>
            </a:lvl1pPr>
            <a:lvl2pPr algn="l">
              <a:defRPr sz="1200">
                <a:solidFill>
                  <a:schemeClr val="tx1"/>
                </a:solidFill>
                <a:latin typeface="Cochin" charset="0"/>
                <a:ea typeface="ＭＳ Ｐゴシック" charset="0"/>
              </a:defRPr>
            </a:lvl2pPr>
            <a:lvl3pPr algn="l">
              <a:defRPr sz="1200">
                <a:solidFill>
                  <a:schemeClr val="tx1"/>
                </a:solidFill>
                <a:latin typeface="Cochin" charset="0"/>
                <a:ea typeface="ＭＳ Ｐゴシック" charset="0"/>
              </a:defRPr>
            </a:lvl3pPr>
            <a:lvl4pPr algn="l">
              <a:defRPr sz="1200">
                <a:solidFill>
                  <a:schemeClr val="tx1"/>
                </a:solidFill>
                <a:latin typeface="Cochin" charset="0"/>
                <a:ea typeface="ＭＳ Ｐゴシック" charset="0"/>
              </a:defRPr>
            </a:lvl4pPr>
            <a:lvl5pPr algn="l">
              <a:defRPr sz="1200">
                <a:solidFill>
                  <a:schemeClr val="tx1"/>
                </a:solidFill>
                <a:latin typeface="Cochin" charset="0"/>
                <a:ea typeface="ＭＳ Ｐゴシック" charset="0"/>
              </a:defRPr>
            </a:lvl5pPr>
            <a:lvl6pPr fontAlgn="base">
              <a:spcBef>
                <a:spcPct val="0"/>
              </a:spcBef>
              <a:spcAft>
                <a:spcPct val="0"/>
              </a:spcAft>
              <a:defRPr sz="1200">
                <a:solidFill>
                  <a:schemeClr val="tx1"/>
                </a:solidFill>
                <a:latin typeface="Cochin" charset="0"/>
                <a:ea typeface="ＭＳ Ｐゴシック" charset="0"/>
              </a:defRPr>
            </a:lvl6pPr>
            <a:lvl7pPr fontAlgn="base">
              <a:spcBef>
                <a:spcPct val="0"/>
              </a:spcBef>
              <a:spcAft>
                <a:spcPct val="0"/>
              </a:spcAft>
              <a:defRPr sz="1200">
                <a:solidFill>
                  <a:schemeClr val="tx1"/>
                </a:solidFill>
                <a:latin typeface="Cochin" charset="0"/>
                <a:ea typeface="ＭＳ Ｐゴシック" charset="0"/>
              </a:defRPr>
            </a:lvl7pPr>
            <a:lvl8pPr fontAlgn="base">
              <a:spcBef>
                <a:spcPct val="0"/>
              </a:spcBef>
              <a:spcAft>
                <a:spcPct val="0"/>
              </a:spcAft>
              <a:defRPr sz="1200">
                <a:solidFill>
                  <a:schemeClr val="tx1"/>
                </a:solidFill>
                <a:latin typeface="Cochin" charset="0"/>
                <a:ea typeface="ＭＳ Ｐゴシック" charset="0"/>
              </a:defRPr>
            </a:lvl8pPr>
            <a:lvl9pPr fontAlgn="base">
              <a:spcBef>
                <a:spcPct val="0"/>
              </a:spcBef>
              <a:spcAft>
                <a:spcPct val="0"/>
              </a:spcAft>
              <a:defRPr sz="1200">
                <a:solidFill>
                  <a:schemeClr val="tx1"/>
                </a:solidFill>
                <a:latin typeface="Cochin" charset="0"/>
                <a:ea typeface="ＭＳ Ｐゴシック" charset="0"/>
              </a:defRPr>
            </a:lvl9pPr>
          </a:lstStyle>
          <a:p>
            <a:pPr algn="ctr"/>
            <a:fld id="{7C0568BC-C04C-004D-AFC4-C1D7C6E2D101}" type="slidenum">
              <a:rPr lang="en-US" sz="1600">
                <a:cs typeface="Cochin" charset="0"/>
              </a:rPr>
              <a:pPr algn="ctr"/>
              <a:t>50</a:t>
            </a:fld>
            <a:endParaRPr lang="en-US" sz="1600">
              <a:cs typeface="Cochin" charset="0"/>
            </a:endParaRPr>
          </a:p>
        </p:txBody>
      </p:sp>
      <p:sp>
        <p:nvSpPr>
          <p:cNvPr id="67586" name="Rectangle 2"/>
          <p:cNvSpPr>
            <a:spLocks noChangeArrowheads="1"/>
          </p:cNvSpPr>
          <p:nvPr>
            <p:ph type="title"/>
          </p:nvPr>
        </p:nvSpPr>
        <p:spPr>
          <a:xfrm>
            <a:off x="977900" y="2095500"/>
            <a:ext cx="11049000" cy="4584700"/>
          </a:xfrm>
          <a:ln/>
        </p:spPr>
        <p:txBody>
          <a:bodyPr/>
          <a:lstStyle/>
          <a:p>
            <a:r>
              <a:rPr lang="en-US"/>
              <a:t>Thank you!</a:t>
            </a:r>
            <a:br>
              <a:rPr lang="en-US"/>
            </a:br>
            <a:r>
              <a:rPr lang="en-US"/>
              <a:t/>
            </a:r>
            <a:br>
              <a:rPr lang="en-US"/>
            </a:br>
            <a:r>
              <a:rPr lang="en-US"/>
              <a:t>that</a:t>
            </a:r>
            <a:r>
              <a:rPr lang="ja-JP" altLang="en-US">
                <a:latin typeface="Arial"/>
              </a:rPr>
              <a:t>’</a:t>
            </a:r>
            <a:r>
              <a:rPr lang="en-US"/>
              <a:t>s all folks…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ChangeArrowheads="1"/>
          </p:cNvSpPr>
          <p:nvPr>
            <p:ph type="body" idx="1"/>
          </p:nvPr>
        </p:nvSpPr>
        <p:spPr>
          <a:ln/>
        </p:spPr>
        <p:txBody>
          <a:bodyPr/>
          <a:lstStyle/>
          <a:p>
            <a:r>
              <a:rPr lang="en-US"/>
              <a:t>Three basic types of measurements are made on the electrical signals coming from a detector.</a:t>
            </a:r>
          </a:p>
          <a:p>
            <a:pPr marL="990600" lvl="1"/>
            <a:r>
              <a:rPr lang="en-US" b="1"/>
              <a:t>time</a:t>
            </a:r>
            <a:r>
              <a:rPr lang="en-US"/>
              <a:t> - when the signal occurred.</a:t>
            </a:r>
          </a:p>
          <a:p>
            <a:pPr marL="990600" lvl="1"/>
            <a:r>
              <a:rPr lang="en-US" b="1"/>
              <a:t>amplitude </a:t>
            </a:r>
            <a:r>
              <a:rPr lang="en-US"/>
              <a:t>- how large the signal was.</a:t>
            </a:r>
          </a:p>
          <a:p>
            <a:pPr marL="990600" lvl="1"/>
            <a:r>
              <a:rPr lang="en-US" b="1"/>
              <a:t>count</a:t>
            </a:r>
            <a:r>
              <a:rPr lang="en-US"/>
              <a:t> - how many signals there were.</a:t>
            </a:r>
          </a:p>
          <a:p>
            <a:pPr marL="990600" lvl="1"/>
            <a:endParaRPr lang="en-US"/>
          </a:p>
          <a:p>
            <a:r>
              <a:rPr lang="en-US"/>
              <a:t>Three basic types of digitizer</a:t>
            </a:r>
          </a:p>
          <a:p>
            <a:pPr marL="990600" lvl="1"/>
            <a:r>
              <a:rPr lang="en-US"/>
              <a:t>A TDC converts time into a number.</a:t>
            </a:r>
          </a:p>
          <a:p>
            <a:pPr marL="990600" lvl="1"/>
            <a:r>
              <a:rPr lang="en-US"/>
              <a:t>An ADC converts an amplitude into a number.</a:t>
            </a:r>
          </a:p>
          <a:p>
            <a:pPr marL="990600" lvl="1"/>
            <a:r>
              <a:rPr lang="en-US"/>
              <a:t>A Scaler counts pulses.</a:t>
            </a:r>
          </a:p>
        </p:txBody>
      </p:sp>
      <p:sp>
        <p:nvSpPr>
          <p:cNvPr id="20482" name="Rectangle 2"/>
          <p:cNvSpPr>
            <a:spLocks noChangeArrowheads="1"/>
          </p:cNvSpPr>
          <p:nvPr>
            <p:ph type="title"/>
          </p:nvPr>
        </p:nvSpPr>
        <p:spPr>
          <a:ln/>
        </p:spPr>
        <p:txBody>
          <a:bodyPr/>
          <a:lstStyle/>
          <a:p>
            <a:r>
              <a:rPr lang="en-US" b="1"/>
              <a:t>Digitization</a:t>
            </a:r>
            <a:endParaRPr lang="en-US" b="1">
              <a:ea typeface="ヒラギノ明朝 ProN W6" charset="0"/>
              <a:cs typeface="ヒラギノ明朝 ProN W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48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48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xfrm>
            <a:off x="1003300" y="215900"/>
            <a:ext cx="10985500" cy="927100"/>
          </a:xfrm>
          <a:ln/>
        </p:spPr>
        <p:txBody>
          <a:bodyPr/>
          <a:lstStyle/>
          <a:p>
            <a:r>
              <a:rPr lang="en-US"/>
              <a:t>ADC example, a scintillator</a:t>
            </a:r>
          </a:p>
        </p:txBody>
      </p:sp>
      <p:sp>
        <p:nvSpPr>
          <p:cNvPr id="21506" name="Rectangle 2"/>
          <p:cNvSpPr>
            <a:spLocks noChangeArrowheads="1"/>
          </p:cNvSpPr>
          <p:nvPr>
            <p:ph type="body" idx="1"/>
          </p:nvPr>
        </p:nvSpPr>
        <p:spPr>
          <a:xfrm>
            <a:off x="7137400" y="1498600"/>
            <a:ext cx="5473700" cy="7010400"/>
          </a:xfrm>
          <a:ln/>
        </p:spPr>
        <p:txBody>
          <a:bodyPr/>
          <a:lstStyle/>
          <a:p>
            <a:r>
              <a:rPr lang="en-US"/>
              <a:t>A particle deposits energy in a scintillating material.</a:t>
            </a:r>
          </a:p>
          <a:p>
            <a:r>
              <a:rPr lang="en-US"/>
              <a:t>The scintillator converts that energy into light.</a:t>
            </a:r>
          </a:p>
          <a:p>
            <a:r>
              <a:rPr lang="en-US"/>
              <a:t>The Photo Multiplier converts the light into a pulse of electricity.</a:t>
            </a:r>
          </a:p>
          <a:p>
            <a:r>
              <a:rPr lang="en-US"/>
              <a:t>In this example a capacitor converts the pulse into a voltage which is proportional to the area of the the pulse (the total charge).</a:t>
            </a:r>
          </a:p>
          <a:p>
            <a:r>
              <a:rPr lang="en-US"/>
              <a:t>An Analog to Digital converter, ADC, converts the voltage into a digital value.</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654300"/>
            <a:ext cx="72945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xfrm>
            <a:off x="1003300" y="177800"/>
            <a:ext cx="10985500" cy="927100"/>
          </a:xfrm>
          <a:ln/>
        </p:spPr>
        <p:txBody>
          <a:bodyPr/>
          <a:lstStyle/>
          <a:p>
            <a:r>
              <a:rPr lang="en-US"/>
              <a:t>TDC example, a wire (or drift) chamber</a:t>
            </a:r>
          </a:p>
        </p:txBody>
      </p:sp>
      <p:sp>
        <p:nvSpPr>
          <p:cNvPr id="22530" name="Rectangle 2"/>
          <p:cNvSpPr>
            <a:spLocks noChangeArrowheads="1"/>
          </p:cNvSpPr>
          <p:nvPr>
            <p:ph type="body" idx="1"/>
          </p:nvPr>
        </p:nvSpPr>
        <p:spPr>
          <a:xfrm>
            <a:off x="6946900" y="1295400"/>
            <a:ext cx="5626100" cy="8191500"/>
          </a:xfrm>
          <a:ln/>
        </p:spPr>
        <p:txBody>
          <a:bodyPr/>
          <a:lstStyle/>
          <a:p>
            <a:r>
              <a:rPr lang="en-US" sz="2400"/>
              <a:t>A chamber contains planes of parallel wires and a special gas mixture. A high voltage is applied to the wires so that alternating wires are charged positive and negative.</a:t>
            </a:r>
          </a:p>
          <a:p>
            <a:r>
              <a:rPr lang="en-US" sz="2400"/>
              <a:t>A particle ionizes the gas. Ions drift to negatively charged wires and electrons to positive. </a:t>
            </a:r>
          </a:p>
          <a:p>
            <a:r>
              <a:rPr lang="en-US" sz="2400"/>
              <a:t>A signal from another detector is used to start a Time to Digital Converter (TDC).</a:t>
            </a:r>
          </a:p>
          <a:p>
            <a:r>
              <a:rPr lang="en-US" sz="2400"/>
              <a:t>The electrons produce a pulse which is used to stop the TDC. </a:t>
            </a:r>
          </a:p>
          <a:p>
            <a:r>
              <a:rPr lang="en-US" sz="2400"/>
              <a:t>The time value measures the distance the electrons drifted. In combination with the position of the sense wire this tells us where the particle crossed the plane.</a:t>
            </a:r>
          </a:p>
          <a:p>
            <a:r>
              <a:rPr lang="en-US" sz="2400"/>
              <a:t>Several planes are used to reconstruct the particle track in three dimensions. </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863600"/>
            <a:ext cx="67564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6261100"/>
            <a:ext cx="561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xfrm>
            <a:off x="596900" y="317500"/>
            <a:ext cx="10985500" cy="2133600"/>
          </a:xfrm>
          <a:ln/>
        </p:spPr>
        <p:txBody>
          <a:bodyPr/>
          <a:lstStyle/>
          <a:p>
            <a:r>
              <a:rPr lang="en-US" sz="3600"/>
              <a:t>What does the data look like?</a:t>
            </a:r>
            <a:br>
              <a:rPr lang="en-US" sz="3600"/>
            </a:br>
            <a:r>
              <a:rPr lang="en-US" sz="3600"/>
              <a:t/>
            </a:r>
            <a:br>
              <a:rPr lang="en-US" sz="3600"/>
            </a:br>
            <a:r>
              <a:rPr lang="en-US" sz="3600"/>
              <a:t>Example, a single 16-bit TDC value, half the data is status and location.</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2487613"/>
            <a:ext cx="114681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636567"/>
      </a:dk1>
      <a:lt1>
        <a:srgbClr val="9C9A98"/>
      </a:lt1>
      <a:dk2>
        <a:srgbClr val="000000"/>
      </a:dk2>
      <a:lt2>
        <a:srgbClr val="333333"/>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Title &amp; Subtitl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2 Up">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Photo - 2 Up">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Photo - 2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3 Up">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Photo - 3 Up">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Big">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Photo - Big">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Bullets">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2 Column">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Title &amp; Bullets - 2 Column">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Bullets &amp; Photo">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Title, Bullets &amp; Photo">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636567"/>
      </a:dk1>
      <a:lt1>
        <a:srgbClr val="9C9A98"/>
      </a:lt1>
      <a:dk2>
        <a:srgbClr val="000000"/>
      </a:dk2>
      <a:lt2>
        <a:srgbClr val="808080"/>
      </a:lt2>
      <a:accent1>
        <a:srgbClr val="FAF3EA"/>
      </a:accent1>
      <a:accent2>
        <a:srgbClr val="333399"/>
      </a:accent2>
      <a:accent3>
        <a:srgbClr val="CBCACA"/>
      </a:accent3>
      <a:accent4>
        <a:srgbClr val="535557"/>
      </a:accent4>
      <a:accent5>
        <a:srgbClr val="FCF8F3"/>
      </a:accent5>
      <a:accent6>
        <a:srgbClr val="2D2D8A"/>
      </a:accent6>
      <a:hlink>
        <a:srgbClr val="009999"/>
      </a:hlink>
      <a:folHlink>
        <a:srgbClr val="99CC00"/>
      </a:folHlink>
    </a:clrScheme>
    <a:fontScheme name="Title &amp; Bullets">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Right">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Title &amp; Bullets - Right">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Title - Top">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
      <a:dk1>
        <a:srgbClr val="636567"/>
      </a:dk1>
      <a:lt1>
        <a:srgbClr val="9C9A98"/>
      </a:lt1>
      <a:dk2>
        <a:srgbClr val="000000"/>
      </a:dk2>
      <a:lt2>
        <a:srgbClr val="333333"/>
      </a:lt2>
      <a:accent1>
        <a:srgbClr val="6B6BCE"/>
      </a:accent1>
      <a:accent2>
        <a:srgbClr val="333399"/>
      </a:accent2>
      <a:accent3>
        <a:srgbClr val="CBCACA"/>
      </a:accent3>
      <a:accent4>
        <a:srgbClr val="535557"/>
      </a:accent4>
      <a:accent5>
        <a:srgbClr val="BABAE3"/>
      </a:accent5>
      <a:accent6>
        <a:srgbClr val="2D2D8A"/>
      </a:accent6>
      <a:hlink>
        <a:srgbClr val="009999"/>
      </a:hlink>
      <a:folHlink>
        <a:srgbClr val="99CC00"/>
      </a:folHlink>
    </a:clrScheme>
    <a:fontScheme name="Photo - Horizontal">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Left">
  <a:themeElements>
    <a:clrScheme name="">
      <a:dk1>
        <a:srgbClr val="636567"/>
      </a:dk1>
      <a:lt1>
        <a:srgbClr val="9C9A98"/>
      </a:lt1>
      <a:dk2>
        <a:srgbClr val="000000"/>
      </a:dk2>
      <a:lt2>
        <a:srgbClr val="808080"/>
      </a:lt2>
      <a:accent1>
        <a:srgbClr val="FFFFFF"/>
      </a:accent1>
      <a:accent2>
        <a:srgbClr val="333399"/>
      </a:accent2>
      <a:accent3>
        <a:srgbClr val="CBCACA"/>
      </a:accent3>
      <a:accent4>
        <a:srgbClr val="535557"/>
      </a:accent4>
      <a:accent5>
        <a:srgbClr val="FFFFFF"/>
      </a:accent5>
      <a:accent6>
        <a:srgbClr val="2D2D8A"/>
      </a:accent6>
      <a:hlink>
        <a:srgbClr val="009999"/>
      </a:hlink>
      <a:folHlink>
        <a:srgbClr val="99CC00"/>
      </a:folHlink>
    </a:clrScheme>
    <a:fontScheme name="Title &amp; Bullets - Left">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Center">
  <a:themeElements>
    <a:clrScheme name="">
      <a:dk1>
        <a:srgbClr val="636567"/>
      </a:dk1>
      <a:lt1>
        <a:srgbClr val="9C9A98"/>
      </a:lt1>
      <a:dk2>
        <a:srgbClr val="000000"/>
      </a:dk2>
      <a:lt2>
        <a:srgbClr val="333333"/>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Title - Center">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a:themeElements>
    <a:clrScheme name="">
      <a:dk1>
        <a:srgbClr val="636567"/>
      </a:dk1>
      <a:lt1>
        <a:srgbClr val="9C9A98"/>
      </a:lt1>
      <a:dk2>
        <a:srgbClr val="000000"/>
      </a:dk2>
      <a:lt2>
        <a:srgbClr val="808080"/>
      </a:lt2>
      <a:accent1>
        <a:srgbClr val="BBE0E3"/>
      </a:accent1>
      <a:accent2>
        <a:srgbClr val="333399"/>
      </a:accent2>
      <a:accent3>
        <a:srgbClr val="CBCACA"/>
      </a:accent3>
      <a:accent4>
        <a:srgbClr val="535557"/>
      </a:accent4>
      <a:accent5>
        <a:srgbClr val="DAEDEF"/>
      </a:accent5>
      <a:accent6>
        <a:srgbClr val="2D2D8A"/>
      </a:accent6>
      <a:hlink>
        <a:srgbClr val="009999"/>
      </a:hlink>
      <a:folHlink>
        <a:srgbClr val="99CC00"/>
      </a:folHlink>
    </a:clrScheme>
    <a:fontScheme name="Blank">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E2F3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a:ln>
              <a:noFill/>
            </a:ln>
            <a:solidFill>
              <a:srgbClr val="636567"/>
            </a:solidFill>
            <a:effectLst/>
            <a:latin typeface="Cochin" charset="0"/>
            <a:ea typeface="ヒラギノ明朝 ProN W3" charset="0"/>
            <a:cs typeface="ヒラギノ明朝 ProN W3" charset="0"/>
            <a:sym typeface="Cochin"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TotalTime>
  <Pages>0</Pages>
  <Words>3007</Words>
  <Characters>0</Characters>
  <Application>Microsoft Macintosh PowerPoint</Application>
  <PresentationFormat>Custom</PresentationFormat>
  <Lines>0</Lines>
  <Paragraphs>350</Paragraphs>
  <Slides>50</Slides>
  <Notes>0</Notes>
  <HiddenSlides>0</HiddenSlides>
  <MMClips>0</MMClips>
  <ScaleCrop>false</ScaleCrop>
  <HeadingPairs>
    <vt:vector size="6" baseType="variant">
      <vt:variant>
        <vt:lpstr>Fonts Used</vt:lpstr>
      </vt:variant>
      <vt:variant>
        <vt:i4>14</vt:i4>
      </vt:variant>
      <vt:variant>
        <vt:lpstr>Theme</vt:lpstr>
      </vt:variant>
      <vt:variant>
        <vt:i4>14</vt:i4>
      </vt:variant>
      <vt:variant>
        <vt:lpstr>Slide Titles</vt:lpstr>
      </vt:variant>
      <vt:variant>
        <vt:i4>50</vt:i4>
      </vt:variant>
    </vt:vector>
  </HeadingPairs>
  <TitlesOfParts>
    <vt:vector size="78" baseType="lpstr">
      <vt:lpstr>Cochin</vt:lpstr>
      <vt:lpstr>ヒラギノ明朝 ProN W3</vt:lpstr>
      <vt:lpstr>Zapf Dingbats</vt:lpstr>
      <vt:lpstr>Copperplate</vt:lpstr>
      <vt:lpstr>Palatino</vt:lpstr>
      <vt:lpstr>ヒラギノ明朝 ProN W6</vt:lpstr>
      <vt:lpstr>Times</vt:lpstr>
      <vt:lpstr>Wingdings</vt:lpstr>
      <vt:lpstr>Calibri</vt:lpstr>
      <vt:lpstr>Desdemona</vt:lpstr>
      <vt:lpstr>Synchro LET</vt:lpstr>
      <vt:lpstr>ヒラギノ角ゴ ProN W3</vt:lpstr>
      <vt:lpstr>Arial</vt:lpstr>
      <vt:lpstr>Lucida Grande</vt:lpstr>
      <vt:lpstr>Title &amp; Subtitle</vt:lpstr>
      <vt:lpstr>Title, Bullets &amp; Photo</vt:lpstr>
      <vt:lpstr>Title &amp; Bullets</vt:lpstr>
      <vt:lpstr>Title &amp; Bullets - Right</vt:lpstr>
      <vt:lpstr>Title - Top</vt:lpstr>
      <vt:lpstr>Photo - Horizontal</vt:lpstr>
      <vt:lpstr>Title &amp; Bullets - Left</vt:lpstr>
      <vt:lpstr>Title - Center</vt:lpstr>
      <vt:lpstr>Blank</vt:lpstr>
      <vt:lpstr>Photo - 2 Up</vt:lpstr>
      <vt:lpstr>Photo - 3 Up</vt:lpstr>
      <vt:lpstr>Photo - Big</vt:lpstr>
      <vt:lpstr>Bullets</vt:lpstr>
      <vt:lpstr>Title &amp; Bullets - 2 Column</vt:lpstr>
      <vt:lpstr>Data Acquisition Systems for Experimental Nuclear Physics</vt:lpstr>
      <vt:lpstr>Introduction</vt:lpstr>
      <vt:lpstr>What is this talk about...</vt:lpstr>
      <vt:lpstr>What is Data Acquisition?</vt:lpstr>
      <vt:lpstr>Why is this an issue?</vt:lpstr>
      <vt:lpstr>Digitization</vt:lpstr>
      <vt:lpstr>ADC example, a scintillator</vt:lpstr>
      <vt:lpstr>TDC example, a wire (or drift) chamber</vt:lpstr>
      <vt:lpstr>What does the data look like?  Example, a single 16-bit TDC value, half the data is status and location.</vt:lpstr>
      <vt:lpstr>Sampling vs Integration</vt:lpstr>
      <vt:lpstr>Pipelines - dead-timeless Readout</vt:lpstr>
      <vt:lpstr>Oh, that “long cable” here it is in Hall-A.</vt:lpstr>
      <vt:lpstr>Modules/Buses</vt:lpstr>
      <vt:lpstr>CAMAC</vt:lpstr>
      <vt:lpstr>FASTBUS</vt:lpstr>
      <vt:lpstr>VME (Versa Module Europa) (or Very Messy Environment)</vt:lpstr>
      <vt:lpstr>JLAB Flash ADC</vt:lpstr>
      <vt:lpstr>JLAB Pipeline TDC</vt:lpstr>
      <vt:lpstr>Trigger interface board</vt:lpstr>
      <vt:lpstr>SFI FASTBUS to VME Controller</vt:lpstr>
      <vt:lpstr>What about PCI (Peripheral Component Interconnect)?</vt:lpstr>
      <vt:lpstr>The Real World</vt:lpstr>
      <vt:lpstr>… and it gets worse!</vt:lpstr>
      <vt:lpstr>Triggering</vt:lpstr>
      <vt:lpstr>A Simple Trigger</vt:lpstr>
      <vt:lpstr>Levels of trigger</vt:lpstr>
      <vt:lpstr>Hall A Trigger</vt:lpstr>
      <vt:lpstr>The real world again...</vt:lpstr>
      <vt:lpstr>Readout</vt:lpstr>
      <vt:lpstr>Event formatting</vt:lpstr>
      <vt:lpstr>Event data format</vt:lpstr>
      <vt:lpstr>A complication of pipelined readout</vt:lpstr>
      <vt:lpstr>Pipelined format example</vt:lpstr>
      <vt:lpstr>DAQ Architecture</vt:lpstr>
      <vt:lpstr>1980‘s DAQ System</vt:lpstr>
      <vt:lpstr>Network based DAQ (1980s to 90s)</vt:lpstr>
      <vt:lpstr>An unexpected benefit of documentation...</vt:lpstr>
      <vt:lpstr>PowerPoint Presentation</vt:lpstr>
      <vt:lpstr>Why the web is important to this talk?</vt:lpstr>
      <vt:lpstr>Event Building</vt:lpstr>
      <vt:lpstr>CODA version 2 “Push” Architecture</vt:lpstr>
      <vt:lpstr>PowerPoint Presentation</vt:lpstr>
      <vt:lpstr>CODA version 3 Distributed parallel event building.</vt:lpstr>
      <vt:lpstr>Event storage</vt:lpstr>
      <vt:lpstr>Tape Storage</vt:lpstr>
      <vt:lpstr>Other things</vt:lpstr>
      <vt:lpstr>The real world, again</vt:lpstr>
      <vt:lpstr>What next?</vt:lpstr>
      <vt:lpstr>Last slide</vt:lpstr>
      <vt:lpstr>Thank you!  that’s all folks…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Acquisition Systems for Experimental Nuclear Physics</dc:title>
  <dc:subject/>
  <dc:creator>heyes</dc:creator>
  <cp:keywords/>
  <dc:description/>
  <cp:lastModifiedBy>Graham Heyes</cp:lastModifiedBy>
  <cp:revision>4</cp:revision>
  <dcterms:modified xsi:type="dcterms:W3CDTF">2011-07-07T12:31:41Z</dcterms:modified>
  <cp:category/>
</cp:coreProperties>
</file>