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bin" ContentType="application/vnd.openxmlformats-officedocument.oleObject"/>
  <Override PartName="/ppt/notesSlides/notesSlide3.xml" ContentType="application/vnd.openxmlformats-officedocument.presentationml.notesSlide+xml"/>
  <Default Extension="png" ContentType="image/png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Default Extension="gif" ContentType="image/gif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3"/>
  </p:notesMasterIdLst>
  <p:sldIdLst>
    <p:sldId id="306" r:id="rId2"/>
    <p:sldId id="381" r:id="rId3"/>
    <p:sldId id="418" r:id="rId4"/>
    <p:sldId id="465" r:id="rId5"/>
    <p:sldId id="369" r:id="rId6"/>
    <p:sldId id="457" r:id="rId7"/>
    <p:sldId id="458" r:id="rId8"/>
    <p:sldId id="459" r:id="rId9"/>
    <p:sldId id="432" r:id="rId10"/>
    <p:sldId id="431" r:id="rId11"/>
    <p:sldId id="378" r:id="rId12"/>
    <p:sldId id="389" r:id="rId13"/>
    <p:sldId id="444" r:id="rId14"/>
    <p:sldId id="430" r:id="rId15"/>
    <p:sldId id="471" r:id="rId16"/>
    <p:sldId id="437" r:id="rId17"/>
    <p:sldId id="445" r:id="rId18"/>
    <p:sldId id="439" r:id="rId19"/>
    <p:sldId id="440" r:id="rId20"/>
    <p:sldId id="441" r:id="rId21"/>
    <p:sldId id="442" r:id="rId22"/>
    <p:sldId id="447" r:id="rId23"/>
    <p:sldId id="448" r:id="rId24"/>
    <p:sldId id="449" r:id="rId25"/>
    <p:sldId id="450" r:id="rId26"/>
    <p:sldId id="451" r:id="rId27"/>
    <p:sldId id="452" r:id="rId28"/>
    <p:sldId id="455" r:id="rId29"/>
    <p:sldId id="478" r:id="rId30"/>
    <p:sldId id="398" r:id="rId31"/>
    <p:sldId id="477" r:id="rId32"/>
    <p:sldId id="453" r:id="rId33"/>
    <p:sldId id="474" r:id="rId34"/>
    <p:sldId id="384" r:id="rId35"/>
    <p:sldId id="371" r:id="rId36"/>
    <p:sldId id="399" r:id="rId37"/>
    <p:sldId id="341" r:id="rId38"/>
    <p:sldId id="406" r:id="rId39"/>
    <p:sldId id="427" r:id="rId40"/>
    <p:sldId id="428" r:id="rId41"/>
    <p:sldId id="429" r:id="rId42"/>
  </p:sldIdLst>
  <p:sldSz cx="9144000" cy="6858000" type="screen4x3"/>
  <p:notesSz cx="69977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82A2A"/>
    <a:srgbClr val="FF0066"/>
    <a:srgbClr val="FFFF99"/>
    <a:srgbClr val="66FF33"/>
    <a:srgbClr val="99FF99"/>
    <a:srgbClr val="40911F"/>
    <a:srgbClr val="034ABD"/>
    <a:srgbClr val="FF7C80"/>
    <a:srgbClr val="AA3C3C"/>
    <a:srgbClr val="CCECFF"/>
  </p:clrMru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210" autoAdjust="0"/>
    <p:restoredTop sz="94638" autoAdjust="0"/>
  </p:normalViewPr>
  <p:slideViewPr>
    <p:cSldViewPr snapToGrid="0" snapToObjects="1">
      <p:cViewPr varScale="1">
        <p:scale>
          <a:sx n="82" d="100"/>
          <a:sy n="82" d="100"/>
        </p:scale>
        <p:origin x="-918" y="-96"/>
      </p:cViewPr>
      <p:guideLst>
        <p:guide orient="horz" pos="2298"/>
        <p:guide pos="2873"/>
      </p:guideLst>
    </p:cSldViewPr>
  </p:slideViewPr>
  <p:outlineViewPr>
    <p:cViewPr>
      <p:scale>
        <a:sx n="33" d="100"/>
        <a:sy n="33" d="100"/>
      </p:scale>
      <p:origin x="318" y="31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 smtClean="0"/>
            <a:t>+</a:t>
          </a:r>
          <a:endParaRPr lang="en-US" sz="2400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50FFB83C-8C04-4480-9A7A-7946511BF37E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D07E68C9-994E-4EA7-98A7-FF85CEED637F}" type="presOf" srcId="{E7DB4790-66F9-4FAE-B3A6-F5A89784EF34}" destId="{6E8ADBFD-1840-4149-A28A-32A73D667819}" srcOrd="0" destOrd="0" presId="urn:microsoft.com/office/officeart/2005/8/layout/radial3"/>
    <dgm:cxn modelId="{5F2A122A-B291-4D4A-8D25-8ED7F3A04A42}" type="presParOf" srcId="{6E8ADBFD-1840-4149-A28A-32A73D667819}" destId="{BB00C0C8-536A-4B6F-941A-A000C4AEFC52}" srcOrd="0" destOrd="0" presId="urn:microsoft.com/office/officeart/2005/8/layout/radial3"/>
    <dgm:cxn modelId="{37ECE3BA-696A-4362-AB46-05E53A3DA3CC}" type="presParOf" srcId="{BB00C0C8-536A-4B6F-941A-A000C4AEFC52}" destId="{B4ACF52A-0C6C-4C74-9EA1-BAAFDB7CE6B3}" srcOrd="0" destOrd="0" presId="urn:microsoft.com/office/officeart/2005/8/layout/radial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 smtClean="0"/>
            <a:t>-</a:t>
          </a:r>
          <a:endParaRPr lang="en-US" sz="2400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31B8F7FA-E612-4175-B20F-6A202044E3FB}" type="presOf" srcId="{E7DB4790-66F9-4FAE-B3A6-F5A89784EF34}" destId="{6E8ADBFD-1840-4149-A28A-32A73D667819}" srcOrd="0" destOrd="0" presId="urn:microsoft.com/office/officeart/2005/8/layout/radial3"/>
    <dgm:cxn modelId="{9F361E89-14F5-4A1B-8859-0F0B9522C284}" type="presOf" srcId="{32B379EE-C4C6-4DEB-BC6E-AA70418963DE}" destId="{B4ACF52A-0C6C-4C74-9EA1-BAAFDB7CE6B3}" srcOrd="0" destOrd="0" presId="urn:microsoft.com/office/officeart/2005/8/layout/radial3"/>
    <dgm:cxn modelId="{BD13C1A2-ABE2-40EF-895F-266E475E649F}" type="presParOf" srcId="{6E8ADBFD-1840-4149-A28A-32A73D667819}" destId="{BB00C0C8-536A-4B6F-941A-A000C4AEFC52}" srcOrd="0" destOrd="0" presId="urn:microsoft.com/office/officeart/2005/8/layout/radial3"/>
    <dgm:cxn modelId="{CCF34D81-DAD4-48E8-9C28-4C44B189C972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 smtClean="0"/>
            <a:t>-</a:t>
          </a:r>
          <a:endParaRPr lang="en-US" sz="2400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00705886-A28E-4A33-A6B9-39197166AB2B}" type="presOf" srcId="{E7DB4790-66F9-4FAE-B3A6-F5A89784EF34}" destId="{6E8ADBFD-1840-4149-A28A-32A73D667819}" srcOrd="0" destOrd="0" presId="urn:microsoft.com/office/officeart/2005/8/layout/radial3"/>
    <dgm:cxn modelId="{408A1481-A71A-4573-A7A8-3D2669152BAA}" type="presOf" srcId="{32B379EE-C4C6-4DEB-BC6E-AA70418963DE}" destId="{B4ACF52A-0C6C-4C74-9EA1-BAAFDB7CE6B3}" srcOrd="0" destOrd="0" presId="urn:microsoft.com/office/officeart/2005/8/layout/radial3"/>
    <dgm:cxn modelId="{F446F058-70D4-4003-88DC-94217CAC5867}" type="presParOf" srcId="{6E8ADBFD-1840-4149-A28A-32A73D667819}" destId="{BB00C0C8-536A-4B6F-941A-A000C4AEFC52}" srcOrd="0" destOrd="0" presId="urn:microsoft.com/office/officeart/2005/8/layout/radial3"/>
    <dgm:cxn modelId="{CA0F96C5-F687-4698-A609-DA15262E7C6D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E8732A-F9F8-4520-BDE1-879FC66DD6CE}" type="doc">
      <dgm:prSet loTypeId="urn:microsoft.com/office/officeart/2005/8/layout/hProcess3" loCatId="process" qsTypeId="urn:microsoft.com/office/officeart/2005/8/quickstyle/3d2" qsCatId="3D" csTypeId="urn:microsoft.com/office/officeart/2005/8/colors/accent0_1" csCatId="mainScheme" phldr="1"/>
      <dgm:spPr/>
    </dgm:pt>
    <dgm:pt modelId="{6F93D793-8290-452B-BADC-04138B1233B7}">
      <dgm:prSet phldrT="[Text]" custT="1"/>
      <dgm:spPr/>
      <dgm:t>
        <a:bodyPr/>
        <a:lstStyle/>
        <a:p>
          <a:r>
            <a:rPr lang="en-US" sz="1600" dirty="0" smtClean="0"/>
            <a:t>NEA Surface Activation</a:t>
          </a:r>
          <a:endParaRPr lang="en-US" sz="1600" dirty="0"/>
        </a:p>
      </dgm:t>
    </dgm:pt>
    <dgm:pt modelId="{635F0D7D-EFDD-42E7-8DFC-3A13BBD08338}" type="parTrans" cxnId="{B37D2BE8-F8EC-434F-9085-59D6B9A48F6C}">
      <dgm:prSet/>
      <dgm:spPr/>
      <dgm:t>
        <a:bodyPr/>
        <a:lstStyle/>
        <a:p>
          <a:endParaRPr lang="en-US"/>
        </a:p>
      </dgm:t>
    </dgm:pt>
    <dgm:pt modelId="{E70E79B2-31A2-4BED-8ABB-049C34094D57}" type="sibTrans" cxnId="{B37D2BE8-F8EC-434F-9085-59D6B9A48F6C}">
      <dgm:prSet/>
      <dgm:spPr/>
      <dgm:t>
        <a:bodyPr/>
        <a:lstStyle/>
        <a:p>
          <a:endParaRPr lang="en-US"/>
        </a:p>
      </dgm:t>
    </dgm:pt>
    <dgm:pt modelId="{6AA33476-1E25-49D6-8333-A4329E68A908}" type="pres">
      <dgm:prSet presAssocID="{2FE8732A-F9F8-4520-BDE1-879FC66DD6CE}" presName="Name0" presStyleCnt="0">
        <dgm:presLayoutVars>
          <dgm:dir/>
          <dgm:animLvl val="lvl"/>
          <dgm:resizeHandles val="exact"/>
        </dgm:presLayoutVars>
      </dgm:prSet>
      <dgm:spPr/>
    </dgm:pt>
    <dgm:pt modelId="{557B1103-050B-4035-9375-6474EEC0E124}" type="pres">
      <dgm:prSet presAssocID="{2FE8732A-F9F8-4520-BDE1-879FC66DD6CE}" presName="dummy" presStyleCnt="0"/>
      <dgm:spPr/>
    </dgm:pt>
    <dgm:pt modelId="{364EB4B5-0ADB-4220-9978-8CD5B053E6D9}" type="pres">
      <dgm:prSet presAssocID="{2FE8732A-F9F8-4520-BDE1-879FC66DD6CE}" presName="linH" presStyleCnt="0"/>
      <dgm:spPr/>
    </dgm:pt>
    <dgm:pt modelId="{0303F2A8-9E57-4D49-8D83-50E27A840C47}" type="pres">
      <dgm:prSet presAssocID="{2FE8732A-F9F8-4520-BDE1-879FC66DD6CE}" presName="padding1" presStyleCnt="0"/>
      <dgm:spPr/>
    </dgm:pt>
    <dgm:pt modelId="{F6A3549F-803A-4678-98E4-C47A95A75BAF}" type="pres">
      <dgm:prSet presAssocID="{6F93D793-8290-452B-BADC-04138B1233B7}" presName="linV" presStyleCnt="0"/>
      <dgm:spPr/>
    </dgm:pt>
    <dgm:pt modelId="{5076DCDF-352E-43B1-ABCC-C16810BC5018}" type="pres">
      <dgm:prSet presAssocID="{6F93D793-8290-452B-BADC-04138B1233B7}" presName="spVertical1" presStyleCnt="0"/>
      <dgm:spPr/>
    </dgm:pt>
    <dgm:pt modelId="{E8919A34-F569-456C-AC0E-A8B7D56B85ED}" type="pres">
      <dgm:prSet presAssocID="{6F93D793-8290-452B-BADC-04138B1233B7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37E6F5-A6C1-4863-8C6E-4D96A4FB5B7C}" type="pres">
      <dgm:prSet presAssocID="{6F93D793-8290-452B-BADC-04138B1233B7}" presName="spVertical2" presStyleCnt="0"/>
      <dgm:spPr/>
    </dgm:pt>
    <dgm:pt modelId="{C904A36F-3F6A-4363-AA08-D57BE9AF4758}" type="pres">
      <dgm:prSet presAssocID="{6F93D793-8290-452B-BADC-04138B1233B7}" presName="spVertical3" presStyleCnt="0"/>
      <dgm:spPr/>
    </dgm:pt>
    <dgm:pt modelId="{A65CF6FF-A15D-4C76-9962-19D2C5E7E311}" type="pres">
      <dgm:prSet presAssocID="{2FE8732A-F9F8-4520-BDE1-879FC66DD6CE}" presName="padding2" presStyleCnt="0"/>
      <dgm:spPr/>
    </dgm:pt>
    <dgm:pt modelId="{0E3DF5A0-320B-4B40-9736-DB2B19FF054E}" type="pres">
      <dgm:prSet presAssocID="{2FE8732A-F9F8-4520-BDE1-879FC66DD6CE}" presName="negArrow" presStyleCnt="0"/>
      <dgm:spPr/>
    </dgm:pt>
    <dgm:pt modelId="{E548D243-FD8F-49D1-8B62-041CE16565FB}" type="pres">
      <dgm:prSet presAssocID="{2FE8732A-F9F8-4520-BDE1-879FC66DD6CE}" presName="backgroundArrow" presStyleLbl="node1" presStyleIdx="0" presStyleCnt="1" custLinFactNeighborY="-181"/>
      <dgm:spPr/>
    </dgm:pt>
  </dgm:ptLst>
  <dgm:cxnLst>
    <dgm:cxn modelId="{BF85F8AC-ADF7-4536-9AF8-1E50C492E01E}" type="presOf" srcId="{6F93D793-8290-452B-BADC-04138B1233B7}" destId="{E8919A34-F569-456C-AC0E-A8B7D56B85ED}" srcOrd="0" destOrd="0" presId="urn:microsoft.com/office/officeart/2005/8/layout/hProcess3"/>
    <dgm:cxn modelId="{B37D2BE8-F8EC-434F-9085-59D6B9A48F6C}" srcId="{2FE8732A-F9F8-4520-BDE1-879FC66DD6CE}" destId="{6F93D793-8290-452B-BADC-04138B1233B7}" srcOrd="0" destOrd="0" parTransId="{635F0D7D-EFDD-42E7-8DFC-3A13BBD08338}" sibTransId="{E70E79B2-31A2-4BED-8ABB-049C34094D57}"/>
    <dgm:cxn modelId="{919E1334-D73F-4989-B1AE-D015B2EA46FC}" type="presOf" srcId="{2FE8732A-F9F8-4520-BDE1-879FC66DD6CE}" destId="{6AA33476-1E25-49D6-8333-A4329E68A908}" srcOrd="0" destOrd="0" presId="urn:microsoft.com/office/officeart/2005/8/layout/hProcess3"/>
    <dgm:cxn modelId="{0830C922-386F-4449-A7B7-DCED35127C4E}" type="presParOf" srcId="{6AA33476-1E25-49D6-8333-A4329E68A908}" destId="{557B1103-050B-4035-9375-6474EEC0E124}" srcOrd="0" destOrd="0" presId="urn:microsoft.com/office/officeart/2005/8/layout/hProcess3"/>
    <dgm:cxn modelId="{E3F7FA39-D3E8-4B5B-A6F5-39DD22F24737}" type="presParOf" srcId="{6AA33476-1E25-49D6-8333-A4329E68A908}" destId="{364EB4B5-0ADB-4220-9978-8CD5B053E6D9}" srcOrd="1" destOrd="0" presId="urn:microsoft.com/office/officeart/2005/8/layout/hProcess3"/>
    <dgm:cxn modelId="{7B41B8D3-8132-4C84-93B3-69B98973F618}" type="presParOf" srcId="{364EB4B5-0ADB-4220-9978-8CD5B053E6D9}" destId="{0303F2A8-9E57-4D49-8D83-50E27A840C47}" srcOrd="0" destOrd="0" presId="urn:microsoft.com/office/officeart/2005/8/layout/hProcess3"/>
    <dgm:cxn modelId="{87A48D90-FBAE-48C6-8839-D6994D805334}" type="presParOf" srcId="{364EB4B5-0ADB-4220-9978-8CD5B053E6D9}" destId="{F6A3549F-803A-4678-98E4-C47A95A75BAF}" srcOrd="1" destOrd="0" presId="urn:microsoft.com/office/officeart/2005/8/layout/hProcess3"/>
    <dgm:cxn modelId="{91C34654-F7DE-45C7-B272-F712627C0AA9}" type="presParOf" srcId="{F6A3549F-803A-4678-98E4-C47A95A75BAF}" destId="{5076DCDF-352E-43B1-ABCC-C16810BC5018}" srcOrd="0" destOrd="0" presId="urn:microsoft.com/office/officeart/2005/8/layout/hProcess3"/>
    <dgm:cxn modelId="{33D1E7E6-2807-42E4-8480-5C9058E68485}" type="presParOf" srcId="{F6A3549F-803A-4678-98E4-C47A95A75BAF}" destId="{E8919A34-F569-456C-AC0E-A8B7D56B85ED}" srcOrd="1" destOrd="0" presId="urn:microsoft.com/office/officeart/2005/8/layout/hProcess3"/>
    <dgm:cxn modelId="{7E4705E7-5575-4CD6-9B98-F54F4897E810}" type="presParOf" srcId="{F6A3549F-803A-4678-98E4-C47A95A75BAF}" destId="{6737E6F5-A6C1-4863-8C6E-4D96A4FB5B7C}" srcOrd="2" destOrd="0" presId="urn:microsoft.com/office/officeart/2005/8/layout/hProcess3"/>
    <dgm:cxn modelId="{1382E6CE-C6A4-409A-8256-C5418D51FCC0}" type="presParOf" srcId="{F6A3549F-803A-4678-98E4-C47A95A75BAF}" destId="{C904A36F-3F6A-4363-AA08-D57BE9AF4758}" srcOrd="3" destOrd="0" presId="urn:microsoft.com/office/officeart/2005/8/layout/hProcess3"/>
    <dgm:cxn modelId="{E049D853-C969-4014-AA87-122D19242C80}" type="presParOf" srcId="{364EB4B5-0ADB-4220-9978-8CD5B053E6D9}" destId="{A65CF6FF-A15D-4C76-9962-19D2C5E7E311}" srcOrd="2" destOrd="0" presId="urn:microsoft.com/office/officeart/2005/8/layout/hProcess3"/>
    <dgm:cxn modelId="{87B4CE08-F7DA-4C0A-9DD3-4CFF4B4207AD}" type="presParOf" srcId="{364EB4B5-0ADB-4220-9978-8CD5B053E6D9}" destId="{0E3DF5A0-320B-4B40-9736-DB2B19FF054E}" srcOrd="3" destOrd="0" presId="urn:microsoft.com/office/officeart/2005/8/layout/hProcess3"/>
    <dgm:cxn modelId="{16DFB741-8EB7-4227-900C-05C85FA12872}" type="presParOf" srcId="{364EB4B5-0ADB-4220-9978-8CD5B053E6D9}" destId="{E548D243-FD8F-49D1-8B62-041CE16565FB}" srcOrd="4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5CABBAB5-62DE-4787-93DC-1CD3903D0BC9}" type="presOf" srcId="{E7DB4790-66F9-4FAE-B3A6-F5A89784EF34}" destId="{6E8ADBFD-1840-4149-A28A-32A73D667819}" srcOrd="0" destOrd="0" presId="urn:microsoft.com/office/officeart/2005/8/layout/radial3"/>
    <dgm:cxn modelId="{68F3F2C9-EFCC-40E4-865E-0D835F3C30BD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4034F681-897A-4AD5-A7B9-76D55FAF93FA}" type="presParOf" srcId="{6E8ADBFD-1840-4149-A28A-32A73D667819}" destId="{BB00C0C8-536A-4B6F-941A-A000C4AEFC52}" srcOrd="0" destOrd="0" presId="urn:microsoft.com/office/officeart/2005/8/layout/radial3"/>
    <dgm:cxn modelId="{9C479F8A-2A5F-45C2-9DDB-4AEB98750126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8FAF327F-03CE-4B23-851E-93A23F219B12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0643EE35-3502-46BF-A330-020EC19BD317}" type="presOf" srcId="{E7DB4790-66F9-4FAE-B3A6-F5A89784EF34}" destId="{6E8ADBFD-1840-4149-A28A-32A73D667819}" srcOrd="0" destOrd="0" presId="urn:microsoft.com/office/officeart/2005/8/layout/radial3"/>
    <dgm:cxn modelId="{C8F4D7C2-F64E-4043-BF54-AA5C34507A39}" type="presParOf" srcId="{6E8ADBFD-1840-4149-A28A-32A73D667819}" destId="{BB00C0C8-536A-4B6F-941A-A000C4AEFC52}" srcOrd="0" destOrd="0" presId="urn:microsoft.com/office/officeart/2005/8/layout/radial3"/>
    <dgm:cxn modelId="{7F1BE07B-163E-4EEB-8B54-09390DFFE4E6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AF107D36-6659-4050-BFD5-C9BFABA41A06}" type="presOf" srcId="{E7DB4790-66F9-4FAE-B3A6-F5A89784EF34}" destId="{6E8ADBFD-1840-4149-A28A-32A73D667819}" srcOrd="0" destOrd="0" presId="urn:microsoft.com/office/officeart/2005/8/layout/radial3"/>
    <dgm:cxn modelId="{215A6948-592A-4C56-993D-B52AE7EFC771}" type="presOf" srcId="{32B379EE-C4C6-4DEB-BC6E-AA70418963DE}" destId="{B4ACF52A-0C6C-4C74-9EA1-BAAFDB7CE6B3}" srcOrd="0" destOrd="0" presId="urn:microsoft.com/office/officeart/2005/8/layout/radial3"/>
    <dgm:cxn modelId="{1A3633E6-6726-421C-808C-E64162BF6A94}" type="presParOf" srcId="{6E8ADBFD-1840-4149-A28A-32A73D667819}" destId="{BB00C0C8-536A-4B6F-941A-A000C4AEFC52}" srcOrd="0" destOrd="0" presId="urn:microsoft.com/office/officeart/2005/8/layout/radial3"/>
    <dgm:cxn modelId="{38E74B0D-0144-4912-A9FB-CB6B56968C2D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8773" y="0"/>
          <a:ext cx="448657" cy="44865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+</a:t>
          </a:r>
          <a:endParaRPr lang="en-US" sz="2400" kern="1200" dirty="0"/>
        </a:p>
      </dsp:txBody>
      <dsp:txXfrm>
        <a:off x="8773" y="0"/>
        <a:ext cx="448657" cy="44865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8773" y="0"/>
          <a:ext cx="448657" cy="44865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-</a:t>
          </a:r>
          <a:endParaRPr lang="en-US" sz="2400" kern="1200" dirty="0"/>
        </a:p>
      </dsp:txBody>
      <dsp:txXfrm>
        <a:off x="8773" y="0"/>
        <a:ext cx="448657" cy="44865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8773" y="0"/>
          <a:ext cx="448657" cy="44865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-</a:t>
          </a:r>
          <a:endParaRPr lang="en-US" sz="2400" kern="1200" dirty="0"/>
        </a:p>
      </dsp:txBody>
      <dsp:txXfrm>
        <a:off x="8773" y="0"/>
        <a:ext cx="448657" cy="44865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548D243-FD8F-49D1-8B62-041CE16565FB}">
      <dsp:nvSpPr>
        <dsp:cNvPr id="0" name=""/>
        <dsp:cNvSpPr/>
      </dsp:nvSpPr>
      <dsp:spPr>
        <a:xfrm>
          <a:off x="0" y="11577"/>
          <a:ext cx="1817444" cy="1224000"/>
        </a:xfrm>
        <a:prstGeom prst="rightArrow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919A34-F569-456C-AC0E-A8B7D56B85ED}">
      <dsp:nvSpPr>
        <dsp:cNvPr id="0" name=""/>
        <dsp:cNvSpPr/>
      </dsp:nvSpPr>
      <dsp:spPr>
        <a:xfrm>
          <a:off x="146602" y="319792"/>
          <a:ext cx="1489097" cy="6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NEA Surface Activation</a:t>
          </a:r>
          <a:endParaRPr lang="en-US" sz="1600" kern="1200" dirty="0"/>
        </a:p>
      </dsp:txBody>
      <dsp:txXfrm>
        <a:off x="146602" y="319792"/>
        <a:ext cx="1489097" cy="61200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3</a:t>
          </a:r>
          <a:endParaRPr lang="en-US" sz="2000" kern="1200" dirty="0"/>
        </a:p>
      </dsp:txBody>
      <dsp:txXfrm>
        <a:off x="4018" y="0"/>
        <a:ext cx="449162" cy="449162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3</a:t>
          </a:r>
          <a:endParaRPr lang="en-US" sz="2000" kern="1200" dirty="0"/>
        </a:p>
      </dsp:txBody>
      <dsp:txXfrm>
        <a:off x="4018" y="0"/>
        <a:ext cx="449162" cy="44916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1</a:t>
          </a:r>
          <a:endParaRPr lang="en-US" sz="2000" kern="1200" dirty="0"/>
        </a:p>
      </dsp:txBody>
      <dsp:txXfrm>
        <a:off x="4018" y="0"/>
        <a:ext cx="449162" cy="4491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3032337" cy="464185"/>
          </a:xfrm>
          <a:prstGeom prst="rect">
            <a:avLst/>
          </a:prstGeom>
        </p:spPr>
        <p:txBody>
          <a:bodyPr vert="horz" lIns="93000" tIns="46499" rIns="93000" bIns="4649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3"/>
            <a:ext cx="3032337" cy="464185"/>
          </a:xfrm>
          <a:prstGeom prst="rect">
            <a:avLst/>
          </a:prstGeom>
        </p:spPr>
        <p:txBody>
          <a:bodyPr vert="horz" lIns="93000" tIns="46499" rIns="93000" bIns="46499" rtlCol="0"/>
          <a:lstStyle>
            <a:lvl1pPr algn="r">
              <a:defRPr sz="1200"/>
            </a:lvl1pPr>
          </a:lstStyle>
          <a:p>
            <a:fld id="{AEE2A098-F6E1-4EA0-A707-FFBBE20BA5BB}" type="datetimeFigureOut">
              <a:rPr lang="en-US" smtClean="0"/>
              <a:pPr/>
              <a:t>7/28/2011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5325"/>
            <a:ext cx="4641850" cy="3481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00" tIns="46499" rIns="93000" bIns="4649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9760"/>
            <a:ext cx="5598160" cy="4177665"/>
          </a:xfrm>
          <a:prstGeom prst="rect">
            <a:avLst/>
          </a:prstGeom>
        </p:spPr>
        <p:txBody>
          <a:bodyPr vert="horz" lIns="93000" tIns="46499" rIns="93000" bIns="4649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17906"/>
            <a:ext cx="3032337" cy="464185"/>
          </a:xfrm>
          <a:prstGeom prst="rect">
            <a:avLst/>
          </a:prstGeom>
        </p:spPr>
        <p:txBody>
          <a:bodyPr vert="horz" lIns="93000" tIns="46499" rIns="93000" bIns="4649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17906"/>
            <a:ext cx="3032337" cy="464185"/>
          </a:xfrm>
          <a:prstGeom prst="rect">
            <a:avLst/>
          </a:prstGeom>
        </p:spPr>
        <p:txBody>
          <a:bodyPr vert="horz" lIns="93000" tIns="46499" rIns="93000" bIns="46499" rtlCol="0" anchor="b"/>
          <a:lstStyle>
            <a:lvl1pPr algn="r">
              <a:defRPr sz="1200"/>
            </a:lvl1pPr>
          </a:lstStyle>
          <a:p>
            <a:fld id="{ADB4C350-8ACE-402A-8AA1-76A81389848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AD4B4-E55B-42E4-B3D5-FADB02D19EA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1200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26071C-58E2-4639-9468-9ED4C873A94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05432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A333B-D980-47C0-AFB0-966E2B97C2CA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4C350-8ACE-402A-8AA1-76A813898481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19909"/>
            <a:ext cx="7772400" cy="25805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905" y="970672"/>
            <a:ext cx="409364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70672"/>
            <a:ext cx="3810000" cy="255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23959"/>
            <a:ext cx="3810000" cy="25251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C8E3C3F-DBF8-46B2-AB8A-F1157E347456}" type="datetimeFigureOut">
              <a:rPr lang="en-US" smtClean="0"/>
              <a:pPr/>
              <a:t>7/28/2011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A519D-3A70-44F7-A9E6-959B3329F02D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8741D-1761-422D-82B3-46E28E7D0BBB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06" y="922323"/>
            <a:ext cx="8897440" cy="43671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7341" y="921434"/>
            <a:ext cx="420501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517" y="921434"/>
            <a:ext cx="411128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682" y="907366"/>
            <a:ext cx="4135145" cy="7263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650" y="907366"/>
            <a:ext cx="4181150" cy="72630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303682" y="1633673"/>
            <a:ext cx="4135145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505651" y="1633673"/>
            <a:ext cx="4181150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3213"/>
            <a:ext cx="3008313" cy="9709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93213"/>
            <a:ext cx="5111750" cy="531735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64165"/>
            <a:ext cx="3008313" cy="39809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81831"/>
            <a:ext cx="5486400" cy="39187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271890" y="-1104270"/>
            <a:ext cx="4417342" cy="84124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67286" y="893298"/>
            <a:ext cx="8190914" cy="4705729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1906" y="922323"/>
            <a:ext cx="8897440" cy="517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8" r:id="rId6"/>
    <p:sldLayoutId id="2147483669" r:id="rId7"/>
    <p:sldLayoutId id="2147483670" r:id="rId8"/>
    <p:sldLayoutId id="2147483672" r:id="rId9"/>
    <p:sldLayoutId id="2147483673" r:id="rId10"/>
    <p:sldLayoutId id="2147483674" r:id="rId11"/>
    <p:sldLayoutId id="2147483675" r:id="rId12"/>
    <p:sldLayoutId id="2147483677" r:id="rId13"/>
    <p:sldLayoutId id="2147483678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6600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Arial" pitchFamily="34" charset="0"/>
        <a:buChar char="•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3CC33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66FF"/>
        </a:buClr>
        <a:buFont typeface="Arial" pitchFamily="34" charset="0"/>
        <a:buChar char="•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" pitchFamily="34" charset="0"/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26" Type="http://schemas.openxmlformats.org/officeDocument/2006/relationships/oleObject" Target="../embeddings/oleObject3.bin"/><Relationship Id="rId3" Type="http://schemas.openxmlformats.org/officeDocument/2006/relationships/notesSlide" Target="../notesSlides/notesSlide2.xml"/><Relationship Id="rId21" Type="http://schemas.openxmlformats.org/officeDocument/2006/relationships/diagramQuickStyle" Target="../diagrams/quickStyle4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5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6" Type="http://schemas.openxmlformats.org/officeDocument/2006/relationships/diagramQuickStyle" Target="../diagrams/quickStyle3.xml"/><Relationship Id="rId20" Type="http://schemas.openxmlformats.org/officeDocument/2006/relationships/diagramLayout" Target="../diagrams/layout4.xml"/><Relationship Id="rId1" Type="http://schemas.openxmlformats.org/officeDocument/2006/relationships/vmlDrawing" Target="../drawings/vmlDrawing1.v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24" Type="http://schemas.openxmlformats.org/officeDocument/2006/relationships/oleObject" Target="../embeddings/oleObject1.bin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23" Type="http://schemas.microsoft.com/office/2007/relationships/diagramDrawing" Target="../diagrams/drawing4.xml"/><Relationship Id="rId10" Type="http://schemas.openxmlformats.org/officeDocument/2006/relationships/diagramLayout" Target="../diagrams/layout2.xml"/><Relationship Id="rId19" Type="http://schemas.openxmlformats.org/officeDocument/2006/relationships/diagramData" Target="../diagrams/data4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Colors" Target="../diagrams/colors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\\jlabgrp\group\inj_group\suleiman\TRIUMF\Fig1a-movie.avi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8.bin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oleObject" Target="../embeddings/oleObject9.bin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slideLayout" Target="../slideLayouts/slideLayout12.xml"/><Relationship Id="rId16" Type="http://schemas.openxmlformats.org/officeDocument/2006/relationships/diagramQuickStyle" Target="../diagrams/quickStyle7.xml"/><Relationship Id="rId1" Type="http://schemas.openxmlformats.org/officeDocument/2006/relationships/vmlDrawing" Target="../drawings/vmlDrawing6.v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620" y="0"/>
            <a:ext cx="8970380" cy="1366345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400" b="0" dirty="0" smtClean="0"/>
              <a:t>Performance of multi-alkali cathode in JLAB DC gun:</a:t>
            </a:r>
            <a:br>
              <a:rPr lang="en-US" sz="2400" b="0" dirty="0" smtClean="0"/>
            </a:br>
            <a:r>
              <a:rPr lang="en-US" sz="2400" b="0" dirty="0" smtClean="0"/>
              <a:t>First Results</a:t>
            </a:r>
            <a:endParaRPr lang="en-US" sz="2400" b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7536" y="4563314"/>
            <a:ext cx="7339938" cy="1584269"/>
          </a:xfrm>
          <a:solidFill>
            <a:schemeClr val="bg1"/>
          </a:solidFill>
        </p:spPr>
        <p:txBody>
          <a:bodyPr/>
          <a:lstStyle/>
          <a:p>
            <a:pPr marL="342900" indent="-342900">
              <a:lnSpc>
                <a:spcPct val="80000"/>
              </a:lnSpc>
            </a:pPr>
            <a:r>
              <a:rPr lang="en-US" sz="1600" dirty="0" smtClean="0"/>
              <a:t>JLAB: P. Adderley, J. Clark, S. Covert, J. Grames, J. Hansknecht, R. </a:t>
            </a:r>
            <a:r>
              <a:rPr lang="en-US" sz="1600" dirty="0" err="1" smtClean="0"/>
              <a:t>Mammei</a:t>
            </a:r>
            <a:r>
              <a:rPr lang="en-US" sz="1600" dirty="0" smtClean="0"/>
              <a:t>, M. Poelker, M. </a:t>
            </a:r>
            <a:r>
              <a:rPr lang="en-US" sz="1600" dirty="0" err="1" smtClean="0"/>
              <a:t>Stutzman</a:t>
            </a:r>
            <a:r>
              <a:rPr lang="en-US" sz="1600" dirty="0" smtClean="0"/>
              <a:t>, R. Suleiman, K. </a:t>
            </a:r>
            <a:r>
              <a:rPr lang="en-US" sz="1600" dirty="0" err="1" smtClean="0"/>
              <a:t>Surles</a:t>
            </a:r>
            <a:r>
              <a:rPr lang="en-US" sz="1600" dirty="0" smtClean="0"/>
              <a:t>-Law, </a:t>
            </a:r>
            <a:r>
              <a:rPr lang="en-US" sz="1600" dirty="0" smtClean="0">
                <a:solidFill>
                  <a:srgbClr val="C00000"/>
                </a:solidFill>
              </a:rPr>
              <a:t>J. McCarter, M. </a:t>
            </a:r>
            <a:r>
              <a:rPr lang="en-US" sz="1600" dirty="0" err="1" smtClean="0">
                <a:solidFill>
                  <a:srgbClr val="C00000"/>
                </a:solidFill>
              </a:rPr>
              <a:t>BastaniNejad</a:t>
            </a:r>
            <a:r>
              <a:rPr lang="en-US" sz="1600" dirty="0" smtClean="0">
                <a:solidFill>
                  <a:srgbClr val="C00000"/>
                </a:solidFill>
              </a:rPr>
              <a:t>, Md. A. </a:t>
            </a:r>
            <a:r>
              <a:rPr lang="en-US" sz="1600" dirty="0" err="1" smtClean="0">
                <a:solidFill>
                  <a:srgbClr val="C00000"/>
                </a:solidFill>
              </a:rPr>
              <a:t>Mamun</a:t>
            </a:r>
            <a:r>
              <a:rPr lang="en-US" sz="1600" dirty="0" smtClean="0">
                <a:solidFill>
                  <a:srgbClr val="C00000"/>
                </a:solidFill>
              </a:rPr>
              <a:t>, A. </a:t>
            </a:r>
            <a:r>
              <a:rPr lang="en-US" sz="1600" dirty="0" err="1" smtClean="0">
                <a:solidFill>
                  <a:srgbClr val="C00000"/>
                </a:solidFill>
              </a:rPr>
              <a:t>Adeyemi</a:t>
            </a:r>
            <a:r>
              <a:rPr lang="en-US" sz="1600" dirty="0" smtClean="0">
                <a:solidFill>
                  <a:srgbClr val="C00000"/>
                </a:solidFill>
              </a:rPr>
              <a:t>, L. </a:t>
            </a:r>
            <a:r>
              <a:rPr lang="en-US" sz="1600" dirty="0" err="1" smtClean="0">
                <a:solidFill>
                  <a:srgbClr val="C00000"/>
                </a:solidFill>
              </a:rPr>
              <a:t>Thomeer</a:t>
            </a:r>
            <a:r>
              <a:rPr lang="en-US" sz="1600" dirty="0" smtClean="0">
                <a:solidFill>
                  <a:srgbClr val="C00000"/>
                </a:solidFill>
              </a:rPr>
              <a:t>, J. Dumas, B. </a:t>
            </a:r>
            <a:r>
              <a:rPr lang="en-US" sz="1600" dirty="0" err="1" smtClean="0">
                <a:solidFill>
                  <a:srgbClr val="C00000"/>
                </a:solidFill>
              </a:rPr>
              <a:t>Josey</a:t>
            </a:r>
            <a:r>
              <a:rPr lang="en-US" sz="1600" dirty="0" smtClean="0">
                <a:solidFill>
                  <a:srgbClr val="C00000"/>
                </a:solidFill>
              </a:rPr>
              <a:t>, P. </a:t>
            </a:r>
            <a:r>
              <a:rPr lang="en-US" sz="1600" dirty="0" err="1" smtClean="0">
                <a:solidFill>
                  <a:srgbClr val="C00000"/>
                </a:solidFill>
              </a:rPr>
              <a:t>Heuer</a:t>
            </a:r>
            <a:endParaRPr lang="en-US" sz="1600" dirty="0" smtClean="0">
              <a:solidFill>
                <a:srgbClr val="C00000"/>
              </a:solidFill>
            </a:endParaRPr>
          </a:p>
          <a:p>
            <a:pPr marL="342900" indent="-342900">
              <a:lnSpc>
                <a:spcPct val="80000"/>
              </a:lnSpc>
            </a:pPr>
            <a:endParaRPr lang="en-US" sz="1600" dirty="0" smtClean="0">
              <a:solidFill>
                <a:srgbClr val="C00000"/>
              </a:solidFill>
            </a:endParaRPr>
          </a:p>
          <a:p>
            <a:pPr marL="342900" indent="-342900">
              <a:lnSpc>
                <a:spcPct val="80000"/>
              </a:lnSpc>
            </a:pPr>
            <a:r>
              <a:rPr lang="en-US" sz="1600" dirty="0" smtClean="0"/>
              <a:t>Brookhaven National Lab: T. </a:t>
            </a:r>
            <a:r>
              <a:rPr lang="en-US" sz="1600" dirty="0" err="1" smtClean="0"/>
              <a:t>Rao</a:t>
            </a:r>
            <a:r>
              <a:rPr lang="en-US" sz="1600" dirty="0" smtClean="0"/>
              <a:t>, J. </a:t>
            </a:r>
            <a:r>
              <a:rPr lang="en-US" sz="1600" dirty="0" err="1" smtClean="0"/>
              <a:t>Smedly</a:t>
            </a:r>
            <a:r>
              <a:rPr lang="en-US" sz="1600" dirty="0" smtClean="0"/>
              <a:t>, J. Walsh</a:t>
            </a:r>
          </a:p>
          <a:p>
            <a:pPr marL="342900" indent="-342900">
              <a:lnSpc>
                <a:spcPct val="80000"/>
              </a:lnSpc>
            </a:pPr>
            <a:endParaRPr lang="en-US" sz="1600" dirty="0" smtClean="0"/>
          </a:p>
          <a:p>
            <a:pPr marL="342900" indent="-342900">
              <a:lnSpc>
                <a:spcPct val="80000"/>
              </a:lnSpc>
            </a:pPr>
            <a:endParaRPr lang="en-US" sz="1600" dirty="0"/>
          </a:p>
        </p:txBody>
      </p:sp>
      <p:pic>
        <p:nvPicPr>
          <p:cNvPr id="4" name="Picture 2" descr="C:\Documents and Settings\poelker\My Documents\My Pictures\2010-04 (Apr)\DSC_9303.jpg"/>
          <p:cNvPicPr>
            <a:picLocks noChangeAspect="1" noChangeArrowheads="1"/>
          </p:cNvPicPr>
          <p:nvPr/>
        </p:nvPicPr>
        <p:blipFill>
          <a:blip r:embed="rId2" cstate="print"/>
          <a:srcRect t="5358" b="5358"/>
          <a:stretch>
            <a:fillRect/>
          </a:stretch>
        </p:blipFill>
        <p:spPr bwMode="auto">
          <a:xfrm>
            <a:off x="2665690" y="1317073"/>
            <a:ext cx="384056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65690" y="6298058"/>
            <a:ext cx="3540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JLAB Pizza Lunch July 20,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78" y="0"/>
            <a:ext cx="8931223" cy="808806"/>
          </a:xfrm>
        </p:spPr>
        <p:txBody>
          <a:bodyPr/>
          <a:lstStyle/>
          <a:p>
            <a:r>
              <a:rPr lang="en-US" sz="2800" b="0" dirty="0" smtClean="0"/>
              <a:t>Use Vacuum Suitcase to transport K</a:t>
            </a:r>
            <a:r>
              <a:rPr lang="en-US" sz="2800" b="0" baseline="-25000" dirty="0" smtClean="0"/>
              <a:t>2</a:t>
            </a:r>
            <a:r>
              <a:rPr lang="en-US" sz="2800" b="0" dirty="0" smtClean="0"/>
              <a:t>CsSb Puck</a:t>
            </a:r>
            <a:endParaRPr lang="en-US" sz="2800" b="0" dirty="0"/>
          </a:p>
        </p:txBody>
      </p:sp>
      <p:grpSp>
        <p:nvGrpSpPr>
          <p:cNvPr id="33" name="Group 32"/>
          <p:cNvGrpSpPr/>
          <p:nvPr/>
        </p:nvGrpSpPr>
        <p:grpSpPr>
          <a:xfrm>
            <a:off x="5274909" y="1080776"/>
            <a:ext cx="3941364" cy="4947499"/>
            <a:chOff x="5205459" y="1439601"/>
            <a:chExt cx="3941364" cy="4947499"/>
          </a:xfrm>
        </p:grpSpPr>
        <p:pic>
          <p:nvPicPr>
            <p:cNvPr id="10" name="Picture 2" descr="C:\Users\James\Desktop\Poster Pics\Map.png"/>
            <p:cNvPicPr>
              <a:picLocks noChangeAspect="1" noChangeArrowheads="1"/>
            </p:cNvPicPr>
            <p:nvPr/>
          </p:nvPicPr>
          <p:blipFill>
            <a:blip r:embed="rId2" cstate="print"/>
            <a:srcRect l="32662" r="20268"/>
            <a:stretch>
              <a:fillRect/>
            </a:stretch>
          </p:blipFill>
          <p:spPr bwMode="auto">
            <a:xfrm>
              <a:off x="5205459" y="1867493"/>
              <a:ext cx="3860339" cy="4519607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5485296" y="1439601"/>
              <a:ext cx="3366688" cy="500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Photocathode made at BNL </a:t>
              </a:r>
              <a:endParaRPr lang="en-US" dirty="0"/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7144772" y="2333312"/>
              <a:ext cx="1267198" cy="18626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154625" name="Picture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168640" y="4989656"/>
              <a:ext cx="1707211" cy="1397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627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05600" y="1867493"/>
              <a:ext cx="1463040" cy="1029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6910093" y="4623234"/>
              <a:ext cx="22367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Transported to </a:t>
              </a:r>
              <a:r>
                <a:rPr lang="en-US" dirty="0" err="1" smtClean="0"/>
                <a:t>JLab</a:t>
              </a:r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74228" y="671587"/>
            <a:ext cx="4372228" cy="2790999"/>
            <a:chOff x="81032" y="3104551"/>
            <a:chExt cx="4372228" cy="2790999"/>
          </a:xfrm>
        </p:grpSpPr>
        <p:grpSp>
          <p:nvGrpSpPr>
            <p:cNvPr id="29" name="Group 28"/>
            <p:cNvGrpSpPr/>
            <p:nvPr/>
          </p:nvGrpSpPr>
          <p:grpSpPr>
            <a:xfrm>
              <a:off x="81032" y="3104551"/>
              <a:ext cx="4372228" cy="2790999"/>
              <a:chOff x="11582" y="1403026"/>
              <a:chExt cx="4372228" cy="2790999"/>
            </a:xfrm>
          </p:grpSpPr>
          <p:pic>
            <p:nvPicPr>
              <p:cNvPr id="13" name="Picture 3" descr="C:\Users\rmammei\Desktop\Injector\CsK2Sb\BNL\IMAG1066.jpg"/>
              <p:cNvPicPr>
                <a:picLocks noChangeAspect="1" noChangeArrowheads="1"/>
              </p:cNvPicPr>
              <p:nvPr/>
            </p:nvPicPr>
            <p:blipFill>
              <a:blip r:embed="rId5"/>
              <a:srcRect l="15556" t="1739" b="16680"/>
              <a:stretch>
                <a:fillRect/>
              </a:stretch>
            </p:blipFill>
            <p:spPr bwMode="auto">
              <a:xfrm>
                <a:off x="11582" y="1772358"/>
                <a:ext cx="4221752" cy="2421667"/>
              </a:xfrm>
              <a:prstGeom prst="rect">
                <a:avLst/>
              </a:prstGeom>
              <a:noFill/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698200" y="1403026"/>
                <a:ext cx="268561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6-way Cross Suitcase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264962" y="4040506"/>
              <a:ext cx="31882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</a:rPr>
                <a:t>Rotating/translating manipulator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97706" y="3516425"/>
            <a:ext cx="3850106" cy="2286000"/>
            <a:chOff x="60379" y="1528775"/>
            <a:chExt cx="3850106" cy="2286000"/>
          </a:xfrm>
        </p:grpSpPr>
        <p:pic>
          <p:nvPicPr>
            <p:cNvPr id="30" name="Picture 2" descr="C:\Users\rmammei\Pictures\phone_camera_dump_5_27_2011\IMAG0780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0379" y="1528775"/>
              <a:ext cx="3850106" cy="2286000"/>
            </a:xfrm>
            <a:prstGeom prst="rect">
              <a:avLst/>
            </a:prstGeom>
            <a:noFill/>
          </p:spPr>
        </p:pic>
        <p:sp>
          <p:nvSpPr>
            <p:cNvPr id="35" name="TextBox 34"/>
            <p:cNvSpPr txBox="1"/>
            <p:nvPr/>
          </p:nvSpPr>
          <p:spPr>
            <a:xfrm>
              <a:off x="1342663" y="3203169"/>
              <a:ext cx="10880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</a:rPr>
                <a:t>Ion Pump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77013" y="2860667"/>
              <a:ext cx="10880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FFFF00"/>
                  </a:solidFill>
                </a:rPr>
                <a:t>Gatevalve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265033" y="1909045"/>
              <a:ext cx="10880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</a:rPr>
                <a:t>Viewports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353053" y="1601268"/>
              <a:ext cx="13587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</a:rPr>
                <a:t>Manipulator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463905" y="4379664"/>
            <a:ext cx="1720604" cy="2316481"/>
            <a:chOff x="4054446" y="1528775"/>
            <a:chExt cx="1720604" cy="2316481"/>
          </a:xfrm>
        </p:grpSpPr>
        <p:pic>
          <p:nvPicPr>
            <p:cNvPr id="31" name="Picture 5" descr="C:\Users\rmammei\Desktop\Injector\CsK2Sb\BNL\IMAG0779.jpg"/>
            <p:cNvPicPr>
              <a:picLocks noChangeAspect="1" noChangeArrowheads="1"/>
            </p:cNvPicPr>
            <p:nvPr/>
          </p:nvPicPr>
          <p:blipFill>
            <a:blip r:embed="rId7" cstate="print"/>
            <a:srcRect l="14844" t="15625" r="22483" b="9375"/>
            <a:stretch>
              <a:fillRect/>
            </a:stretch>
          </p:blipFill>
          <p:spPr bwMode="auto">
            <a:xfrm rot="5400000">
              <a:off x="3793849" y="1864056"/>
              <a:ext cx="2316481" cy="1645920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4156440" y="1959365"/>
              <a:ext cx="11184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66FF33"/>
                  </a:solidFill>
                </a:rPr>
                <a:t>Puck in the Garage</a:t>
              </a:r>
              <a:endParaRPr lang="en-US" sz="1400" dirty="0">
                <a:solidFill>
                  <a:srgbClr val="66FF33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4054446" y="2447860"/>
              <a:ext cx="965988" cy="720584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cxnSp>
        <p:nvCxnSpPr>
          <p:cNvPr id="41" name="Straight Arrow Connector 40"/>
          <p:cNvCxnSpPr>
            <a:stCxn id="154625" idx="1"/>
          </p:cNvCxnSpPr>
          <p:nvPr/>
        </p:nvCxnSpPr>
        <p:spPr bwMode="auto">
          <a:xfrm rot="10800000">
            <a:off x="6261904" y="5035957"/>
            <a:ext cx="976186" cy="29359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Rounded Rectangle 33"/>
          <p:cNvSpPr/>
          <p:nvPr/>
        </p:nvSpPr>
        <p:spPr bwMode="auto">
          <a:xfrm rot="256940">
            <a:off x="1719322" y="2083033"/>
            <a:ext cx="2928395" cy="563795"/>
          </a:xfrm>
          <a:prstGeom prst="round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457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Injector Test Cave</a:t>
            </a:r>
          </a:p>
        </p:txBody>
      </p:sp>
      <p:pic>
        <p:nvPicPr>
          <p:cNvPr id="4" name="Picture 3" descr="its_dia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1166812"/>
            <a:ext cx="9048750" cy="4524375"/>
          </a:xfrm>
          <a:prstGeom prst="rect">
            <a:avLst/>
          </a:prstGeom>
          <a:solidFill>
            <a:srgbClr val="66FF33"/>
          </a:solidFill>
          <a:ln>
            <a:solidFill>
              <a:srgbClr val="00206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383915" y="4676701"/>
            <a:ext cx="1182761" cy="584775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Vacuum Suitcase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rot="10800000">
            <a:off x="1383917" y="4027990"/>
            <a:ext cx="664803" cy="64818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7432273" y="4027990"/>
            <a:ext cx="1711727" cy="646331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Water Cooled Beam Dump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11301" y="5726320"/>
            <a:ext cx="4120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Several Correctors Magnets</a:t>
            </a:r>
          </a:p>
          <a:p>
            <a:r>
              <a:rPr lang="en-US" dirty="0" smtClean="0"/>
              <a:t>Focusing Solenoids</a:t>
            </a:r>
          </a:p>
          <a:p>
            <a:r>
              <a:rPr lang="en-US" dirty="0" smtClean="0"/>
              <a:t>Low Current Beam Viewers </a:t>
            </a:r>
          </a:p>
          <a:p>
            <a:r>
              <a:rPr lang="en-US" dirty="0" smtClean="0"/>
              <a:t>Ion and NEG pumps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93536" y="1342673"/>
            <a:ext cx="2442258" cy="369332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Laser Table #1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93536" y="4803492"/>
            <a:ext cx="2008207" cy="369332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Laser Table #2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88212" y="4157161"/>
            <a:ext cx="2005324" cy="646331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Laser Vacuum viewport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64466" y="1642686"/>
            <a:ext cx="2361234" cy="646331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High Voltage Gun Chamber/cylinder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66219" y="1527339"/>
            <a:ext cx="1608881" cy="923330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Prep/Puck Manipulation Chamber</a:t>
            </a:r>
            <a:endParaRPr lang="en-US" dirty="0"/>
          </a:p>
        </p:txBody>
      </p:sp>
      <p:sp>
        <p:nvSpPr>
          <p:cNvPr id="15" name="Plus 14"/>
          <p:cNvSpPr/>
          <p:nvPr/>
        </p:nvSpPr>
        <p:spPr bwMode="auto">
          <a:xfrm>
            <a:off x="2427776" y="5986753"/>
            <a:ext cx="720525" cy="755497"/>
          </a:xfrm>
          <a:prstGeom prst="mathPlus">
            <a:avLst/>
          </a:prstGeom>
          <a:solidFill>
            <a:srgbClr val="782A2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Left Brace 15"/>
          <p:cNvSpPr/>
          <p:nvPr/>
        </p:nvSpPr>
        <p:spPr bwMode="auto">
          <a:xfrm>
            <a:off x="3275627" y="5934671"/>
            <a:ext cx="219918" cy="877030"/>
          </a:xfrm>
          <a:prstGeom prst="leftBrace">
            <a:avLst/>
          </a:prstGeom>
          <a:noFill/>
          <a:ln w="28575" cap="flat" cmpd="sng" algn="ctr">
            <a:solidFill>
              <a:srgbClr val="782A2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rot="16200000" flipH="1">
            <a:off x="1124625" y="2402885"/>
            <a:ext cx="350008" cy="1685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3495544" y="3866407"/>
            <a:ext cx="960699" cy="3231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>
            <a:stCxn id="7" idx="0"/>
          </p:cNvCxnSpPr>
          <p:nvPr/>
        </p:nvCxnSpPr>
        <p:spPr bwMode="auto">
          <a:xfrm rot="5400000" flipH="1" flipV="1">
            <a:off x="8357485" y="3797060"/>
            <a:ext cx="161583" cy="30027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rot="5400000">
            <a:off x="2439416" y="2369978"/>
            <a:ext cx="697251" cy="58162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0010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0684" y="1632031"/>
            <a:ext cx="2361234" cy="923330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High Voltage Gun Chamber/cylinder with HV Cable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773833"/>
            <a:ext cx="1608881" cy="923330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Prep/Puck Manipulation Chamber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1215343" y="3697165"/>
            <a:ext cx="671330" cy="2845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16200000" flipH="1">
            <a:off x="3112268" y="3054395"/>
            <a:ext cx="998068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782766" y="3368764"/>
            <a:ext cx="1689902" cy="369332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Laser Table #2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045352" y="2773833"/>
            <a:ext cx="1817225" cy="369332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Laser Table #1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4" idx="1"/>
          </p:cNvCxnSpPr>
          <p:nvPr/>
        </p:nvCxnSpPr>
        <p:spPr bwMode="auto">
          <a:xfrm rot="10800000">
            <a:off x="6435524" y="3553430"/>
            <a:ext cx="347242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rot="5400000">
            <a:off x="4818016" y="3255964"/>
            <a:ext cx="225599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0" y="0"/>
            <a:ext cx="5486400" cy="523220"/>
          </a:xfrm>
          <a:prstGeom prst="rect">
            <a:avLst/>
          </a:prstGeom>
          <a:solidFill>
            <a:srgbClr val="99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Injector Test Stand (South Cave)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6620720" y="1262699"/>
            <a:ext cx="1851948" cy="369332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Lead Lined Wall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534" y="0"/>
            <a:ext cx="8316295" cy="808806"/>
          </a:xfrm>
        </p:spPr>
        <p:txBody>
          <a:bodyPr/>
          <a:lstStyle/>
          <a:p>
            <a:r>
              <a:rPr lang="en-US" sz="3200" b="0" dirty="0" smtClean="0"/>
              <a:t>What is our Data?</a:t>
            </a:r>
            <a:endParaRPr lang="en-US" sz="32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141905" y="847199"/>
            <a:ext cx="50898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We measure QE, QE, and more QE 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8538" y="1447364"/>
            <a:ext cx="6045013" cy="3052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QE Scans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Dark Lifetime QE scans across the entire puck</a:t>
            </a:r>
          </a:p>
          <a:p>
            <a:r>
              <a:rPr lang="en-US" sz="1600" dirty="0" smtClean="0">
                <a:sym typeface="Wingdings" pitchFamily="2" charset="2"/>
              </a:rPr>
              <a:t>  </a:t>
            </a:r>
            <a:r>
              <a:rPr lang="en-US" sz="1600" dirty="0" smtClean="0"/>
              <a:t>What is the QE </a:t>
            </a:r>
            <a:r>
              <a:rPr lang="en-US" sz="1600" dirty="0" err="1" smtClean="0"/>
              <a:t>vs</a:t>
            </a:r>
            <a:r>
              <a:rPr lang="en-US" sz="1600" dirty="0" smtClean="0"/>
              <a:t> time without beam?</a:t>
            </a:r>
          </a:p>
          <a:p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QE of entire puck after beam running</a:t>
            </a:r>
          </a:p>
          <a:p>
            <a:pPr marL="115888" indent="-115888"/>
            <a:r>
              <a:rPr lang="en-US" sz="1600" dirty="0" smtClean="0">
                <a:sym typeface="Wingdings" pitchFamily="2" charset="2"/>
              </a:rPr>
              <a:t>  </a:t>
            </a:r>
            <a:r>
              <a:rPr lang="en-US" sz="1600" dirty="0" smtClean="0"/>
              <a:t>Looking for QE change in places other than </a:t>
            </a:r>
          </a:p>
          <a:p>
            <a:pPr marL="115888" indent="-115888"/>
            <a:r>
              <a:rPr lang="en-US" sz="1600" dirty="0" smtClean="0"/>
              <a:t>      the illuminated spot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pPr>
              <a:lnSpc>
                <a:spcPts val="1000"/>
              </a:lnSpc>
            </a:pPr>
            <a:r>
              <a:rPr lang="en-US" b="1" dirty="0" smtClean="0"/>
              <a:t>Photocathode Lifetime </a:t>
            </a:r>
            <a:r>
              <a:rPr lang="en-US" sz="1600" dirty="0" smtClean="0"/>
              <a:t>(</a:t>
            </a:r>
            <a:r>
              <a:rPr lang="el-GR" sz="1600" dirty="0" smtClean="0">
                <a:ea typeface="DFKai-SB"/>
              </a:rPr>
              <a:t>τ</a:t>
            </a:r>
            <a:r>
              <a:rPr lang="en-US" sz="1600" dirty="0" smtClean="0">
                <a:ea typeface="DFKai-SB"/>
              </a:rPr>
              <a:t> in </a:t>
            </a:r>
            <a:r>
              <a:rPr lang="en-US" sz="1600" dirty="0" smtClean="0"/>
              <a:t>Coulombs)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QE of illuminated spot during beam running</a:t>
            </a:r>
          </a:p>
          <a:p>
            <a:r>
              <a:rPr lang="en-US" sz="1600" dirty="0" smtClean="0">
                <a:sym typeface="Wingdings" pitchFamily="2" charset="2"/>
              </a:rPr>
              <a:t>  </a:t>
            </a:r>
            <a:r>
              <a:rPr lang="en-US" sz="1600" dirty="0" smtClean="0"/>
              <a:t>Ion bombardment/vacuum burst effects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30507" y="4606726"/>
            <a:ext cx="6847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What we vary</a:t>
            </a:r>
            <a:r>
              <a:rPr lang="en-US" dirty="0" smtClean="0"/>
              <a:t>: </a:t>
            </a:r>
          </a:p>
          <a:p>
            <a:r>
              <a:rPr lang="en-US" dirty="0" smtClean="0"/>
              <a:t>Spot on photocathode, size of laser spot, wavelength of laser, </a:t>
            </a:r>
            <a:r>
              <a:rPr lang="en-US" dirty="0" err="1" smtClean="0"/>
              <a:t>ebeam</a:t>
            </a:r>
            <a:r>
              <a:rPr lang="en-US" dirty="0" smtClean="0"/>
              <a:t> current, operating vacuum level, and operator/tune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11655" y="5680531"/>
            <a:ext cx="6422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What we monitor: </a:t>
            </a:r>
          </a:p>
          <a:p>
            <a:r>
              <a:rPr lang="en-US" dirty="0" smtClean="0"/>
              <a:t>vacuum levels, anode current,  X-rays at certain beam line locations, laser power drifts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 bwMode="auto">
          <a:xfrm>
            <a:off x="4988682" y="1671410"/>
            <a:ext cx="868094" cy="504868"/>
          </a:xfrm>
          <a:prstGeom prst="rightArrow">
            <a:avLst/>
          </a:prstGeom>
          <a:solidFill>
            <a:srgbClr val="782A2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944533" y="808806"/>
            <a:ext cx="3037674" cy="2001325"/>
            <a:chOff x="1018831" y="603725"/>
            <a:chExt cx="4163716" cy="2743200"/>
          </a:xfrm>
        </p:grpSpPr>
        <p:pic>
          <p:nvPicPr>
            <p:cNvPr id="13" name="Picture 12" descr="electrode_composite3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4E5EA"/>
                </a:clrFrom>
                <a:clrTo>
                  <a:srgbClr val="E4E5EA">
                    <a:alpha val="0"/>
                  </a:srgbClr>
                </a:clrTo>
              </a:clrChange>
            </a:blip>
            <a:srcRect r="60111"/>
            <a:stretch>
              <a:fillRect/>
            </a:stretch>
          </p:blipFill>
          <p:spPr>
            <a:xfrm>
              <a:off x="2753941" y="603725"/>
              <a:ext cx="2428606" cy="2743200"/>
            </a:xfrm>
            <a:prstGeom prst="rect">
              <a:avLst/>
            </a:prstGeom>
          </p:spPr>
        </p:pic>
        <p:sp>
          <p:nvSpPr>
            <p:cNvPr id="14" name="Donut 13"/>
            <p:cNvSpPr/>
            <p:nvPr/>
          </p:nvSpPr>
          <p:spPr bwMode="auto">
            <a:xfrm rot="21129281">
              <a:off x="2246204" y="1394783"/>
              <a:ext cx="1018574" cy="1018574"/>
            </a:xfrm>
            <a:prstGeom prst="donut">
              <a:avLst>
                <a:gd name="adj" fmla="val 38300"/>
              </a:avLst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1764039" lon="14926765" rev="21116040"/>
              </a:camera>
              <a:lightRig rig="threePt" dir="t"/>
            </a:scene3d>
            <a:sp3d>
              <a:bevelT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80771" y="1289150"/>
              <a:ext cx="956912" cy="717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Anode Ring</a:t>
              </a:r>
              <a:endParaRPr lang="en-US" sz="1400" dirty="0"/>
            </a:p>
          </p:txBody>
        </p:sp>
        <p:sp>
          <p:nvSpPr>
            <p:cNvPr id="18" name="Isosceles Triangle 17"/>
            <p:cNvSpPr/>
            <p:nvPr/>
          </p:nvSpPr>
          <p:spPr bwMode="auto">
            <a:xfrm rot="4500000">
              <a:off x="2334221" y="779289"/>
              <a:ext cx="45719" cy="2445995"/>
            </a:xfrm>
            <a:prstGeom prst="triangle">
              <a:avLst/>
            </a:prstGeom>
            <a:solidFill>
              <a:srgbClr val="66FF33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 rot="10800000" flipV="1">
              <a:off x="2753944" y="1683714"/>
              <a:ext cx="791070" cy="44503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1018831" y="2354303"/>
              <a:ext cx="1518852" cy="632800"/>
            </a:xfrm>
            <a:prstGeom prst="rect">
              <a:avLst/>
            </a:prstGeom>
            <a:solidFill>
              <a:srgbClr val="66FF33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Scan laser over surface</a:t>
              </a:r>
              <a:endParaRPr lang="en-US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07825" y="2098428"/>
              <a:ext cx="1073000" cy="379680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ebeam</a:t>
              </a:r>
              <a:endParaRPr lang="en-US" sz="1200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833626" y="547584"/>
            <a:ext cx="2612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Bias anode ring +300V send attracted electron current to ammeter</a:t>
            </a:r>
            <a:endParaRPr lang="en-US" sz="1600" dirty="0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5939967" y="3543184"/>
          <a:ext cx="2585233" cy="663776"/>
        </p:xfrm>
        <a:graphic>
          <a:graphicData uri="http://schemas.openxmlformats.org/presentationml/2006/ole">
            <p:oleObj spid="_x0000_s382977" name="Equation" r:id="rId4" imgW="939600" imgH="241200" progId="Equation.3">
              <p:embed/>
            </p:oleObj>
          </a:graphicData>
        </a:graphic>
      </p:graphicFrame>
      <p:sp>
        <p:nvSpPr>
          <p:cNvPr id="27" name="Right Arrow 26"/>
          <p:cNvSpPr/>
          <p:nvPr/>
        </p:nvSpPr>
        <p:spPr bwMode="auto">
          <a:xfrm>
            <a:off x="4984835" y="3586342"/>
            <a:ext cx="868094" cy="504868"/>
          </a:xfrm>
          <a:prstGeom prst="rightArrow">
            <a:avLst/>
          </a:prstGeom>
          <a:solidFill>
            <a:srgbClr val="782A2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7890" y="0"/>
            <a:ext cx="5619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Adjusting the Laser Power</a:t>
            </a:r>
            <a:endParaRPr lang="en-US" sz="32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024542" y="1151166"/>
          <a:ext cx="2679700" cy="693738"/>
        </p:xfrm>
        <a:graphic>
          <a:graphicData uri="http://schemas.openxmlformats.org/presentationml/2006/ole">
            <p:oleObj spid="_x0000_s384001" name="Equation" r:id="rId3" imgW="1765080" imgH="457200" progId="Equation.3">
              <p:embed/>
            </p:oleObj>
          </a:graphicData>
        </a:graphic>
      </p:graphicFrame>
      <p:pic>
        <p:nvPicPr>
          <p:cNvPr id="384004" name="Picture 4"/>
          <p:cNvPicPr>
            <a:picLocks noChangeAspect="1" noChangeArrowheads="1"/>
          </p:cNvPicPr>
          <p:nvPr/>
        </p:nvPicPr>
        <p:blipFill>
          <a:blip r:embed="rId4"/>
          <a:srcRect l="2419" t="12367" r="2762" b="5093"/>
          <a:stretch>
            <a:fillRect/>
          </a:stretch>
        </p:blipFill>
        <p:spPr bwMode="auto">
          <a:xfrm>
            <a:off x="5051266" y="3762195"/>
            <a:ext cx="3953835" cy="2520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" name="Group 49"/>
          <p:cNvGrpSpPr/>
          <p:nvPr/>
        </p:nvGrpSpPr>
        <p:grpSpPr>
          <a:xfrm>
            <a:off x="-17890" y="3692993"/>
            <a:ext cx="5437141" cy="2671122"/>
            <a:chOff x="3874292" y="1192721"/>
            <a:chExt cx="4735300" cy="2326324"/>
          </a:xfrm>
        </p:grpSpPr>
        <p:sp>
          <p:nvSpPr>
            <p:cNvPr id="7" name="TextBox 6"/>
            <p:cNvSpPr txBox="1"/>
            <p:nvPr/>
          </p:nvSpPr>
          <p:spPr>
            <a:xfrm>
              <a:off x="5173318" y="3149714"/>
              <a:ext cx="237952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Laser Table Diagram</a:t>
              </a:r>
              <a:endParaRPr lang="en-US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5547591" y="1192721"/>
              <a:ext cx="2691113" cy="1706987"/>
              <a:chOff x="4334719" y="2118160"/>
              <a:chExt cx="2691113" cy="1706987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6180881" y="2777636"/>
                <a:ext cx="8449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Laser</a:t>
                </a:r>
                <a:endParaRPr lang="en-US" sz="1400" dirty="0"/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5717894" y="2716081"/>
                <a:ext cx="185195" cy="3693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5175812" y="2465402"/>
                <a:ext cx="185195" cy="833498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4629871" y="2716081"/>
                <a:ext cx="185195" cy="3693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474819" y="2118160"/>
                <a:ext cx="10996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Linear polarizer</a:t>
                </a:r>
                <a:endParaRPr lang="en-US" sz="14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862917" y="3301927"/>
                <a:ext cx="10736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Rotating ½ Wave plate </a:t>
                </a:r>
                <a:endParaRPr lang="en-US" sz="14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334719" y="2120085"/>
                <a:ext cx="10262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Linear polarizer</a:t>
                </a:r>
                <a:endParaRPr lang="en-US" sz="1400" dirty="0"/>
              </a:p>
            </p:txBody>
          </p:sp>
        </p:grpSp>
        <p:sp>
          <p:nvSpPr>
            <p:cNvPr id="20" name="Rectangle 19"/>
            <p:cNvSpPr/>
            <p:nvPr/>
          </p:nvSpPr>
          <p:spPr bwMode="auto">
            <a:xfrm>
              <a:off x="5173318" y="1804142"/>
              <a:ext cx="53009" cy="3693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91588" y="1328977"/>
              <a:ext cx="10480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Focusing lens</a:t>
              </a:r>
              <a:endParaRPr lang="en-US" sz="1400" dirty="0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897666" y="2183123"/>
              <a:ext cx="1655180" cy="917694"/>
              <a:chOff x="5092866" y="2159973"/>
              <a:chExt cx="1655180" cy="917694"/>
            </a:xfrm>
          </p:grpSpPr>
          <p:cxnSp>
            <p:nvCxnSpPr>
              <p:cNvPr id="31" name="Straight Connector 30"/>
              <p:cNvCxnSpPr/>
              <p:nvPr/>
            </p:nvCxnSpPr>
            <p:spPr bwMode="auto">
              <a:xfrm rot="5400000">
                <a:off x="4634020" y="2618820"/>
                <a:ext cx="91769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Straight Connector 32"/>
              <p:cNvCxnSpPr/>
              <p:nvPr/>
            </p:nvCxnSpPr>
            <p:spPr bwMode="auto">
              <a:xfrm>
                <a:off x="5092866" y="3077667"/>
                <a:ext cx="165518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  <p:sp>
          <p:nvSpPr>
            <p:cNvPr id="36" name="Rectangle 35"/>
            <p:cNvSpPr/>
            <p:nvPr/>
          </p:nvSpPr>
          <p:spPr bwMode="auto">
            <a:xfrm>
              <a:off x="7552846" y="2954556"/>
              <a:ext cx="234446" cy="34434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790640" y="2768723"/>
              <a:ext cx="81895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Dump Power Meter</a:t>
              </a:r>
              <a:endParaRPr lang="en-US" sz="1400" dirty="0"/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 rot="10800000">
              <a:off x="4417622" y="1988809"/>
              <a:ext cx="3033033" cy="1362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44" name="TextBox 43"/>
            <p:cNvSpPr txBox="1"/>
            <p:nvPr/>
          </p:nvSpPr>
          <p:spPr>
            <a:xfrm>
              <a:off x="3874292" y="2219572"/>
              <a:ext cx="16732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To Photocathode</a:t>
              </a:r>
              <a:endParaRPr lang="en-US" sz="14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97577" y="2539904"/>
              <a:ext cx="6713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Dump light</a:t>
              </a:r>
              <a:endParaRPr lang="en-US" sz="1400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115123" y="865568"/>
            <a:ext cx="3913122" cy="2482047"/>
            <a:chOff x="4647699" y="3880654"/>
            <a:chExt cx="4067107" cy="2482047"/>
          </a:xfrm>
        </p:grpSpPr>
        <p:pic>
          <p:nvPicPr>
            <p:cNvPr id="384003" name="Picture 3"/>
            <p:cNvPicPr>
              <a:picLocks noChangeAspect="1" noChangeArrowheads="1"/>
            </p:cNvPicPr>
            <p:nvPr/>
          </p:nvPicPr>
          <p:blipFill>
            <a:blip r:embed="rId5"/>
            <a:srcRect l="3960" t="16487" r="1221" b="5554"/>
            <a:stretch>
              <a:fillRect/>
            </a:stretch>
          </p:blipFill>
          <p:spPr bwMode="auto">
            <a:xfrm>
              <a:off x="4647699" y="3880654"/>
              <a:ext cx="4067107" cy="2482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" name="TextBox 50"/>
            <p:cNvSpPr txBox="1"/>
            <p:nvPr/>
          </p:nvSpPr>
          <p:spPr>
            <a:xfrm>
              <a:off x="7125640" y="5142010"/>
              <a:ext cx="1565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Laser Power Calibration</a:t>
              </a:r>
              <a:endParaRPr lang="en-US" dirty="0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7241655" y="4595141"/>
            <a:ext cx="1786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Measurement of the spot size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53556" y="2106592"/>
            <a:ext cx="43126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Vary the laser power: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Linearly polarize the light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Vary the polarization using a ½ wave plate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Send through linear polarizer again.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1390" y="326260"/>
            <a:ext cx="7824492" cy="5570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78341" y="6017777"/>
            <a:ext cx="5729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BNL ran out of K towards the end of the deposition</a:t>
            </a:r>
          </a:p>
          <a:p>
            <a:r>
              <a:rPr lang="en-US" dirty="0" smtClean="0"/>
              <a:t>So the QE wasn’t optimal for visible wavelengths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Spectral Scan of BNL’s K</a:t>
            </a:r>
            <a:r>
              <a:rPr lang="en-US" b="0" baseline="-25000" dirty="0" smtClean="0"/>
              <a:t>2</a:t>
            </a:r>
            <a:r>
              <a:rPr lang="en-US" b="0" dirty="0" smtClean="0"/>
              <a:t>CsSb </a:t>
            </a:r>
            <a:endParaRPr lang="en-US" b="0" dirty="0"/>
          </a:p>
        </p:txBody>
      </p:sp>
      <p:sp>
        <p:nvSpPr>
          <p:cNvPr id="6" name="TextBox 5"/>
          <p:cNvSpPr txBox="1"/>
          <p:nvPr/>
        </p:nvSpPr>
        <p:spPr>
          <a:xfrm>
            <a:off x="3727048" y="5671595"/>
            <a:ext cx="21413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Wavelength (nm)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21532" y="4294737"/>
            <a:ext cx="1828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what we have to start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 flipH="1" flipV="1">
            <a:off x="5318302" y="3744675"/>
            <a:ext cx="648712" cy="4514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05" y="0"/>
            <a:ext cx="8782176" cy="808806"/>
          </a:xfrm>
        </p:spPr>
        <p:txBody>
          <a:bodyPr/>
          <a:lstStyle/>
          <a:p>
            <a:r>
              <a:rPr lang="en-US" sz="2800" b="0" dirty="0" smtClean="0"/>
              <a:t>First Runs: 532nm, 350 </a:t>
            </a:r>
            <a:r>
              <a:rPr lang="el-GR" sz="2800" b="0" dirty="0" smtClean="0">
                <a:ea typeface="DFKai-SB"/>
              </a:rPr>
              <a:t>μ</a:t>
            </a:r>
            <a:r>
              <a:rPr lang="en-US" sz="2800" b="0" dirty="0" smtClean="0">
                <a:ea typeface="DFKai-SB"/>
              </a:rPr>
              <a:t>m</a:t>
            </a:r>
            <a:r>
              <a:rPr lang="en-US" sz="2800" dirty="0" smtClean="0">
                <a:ea typeface="DFKai-SB"/>
              </a:rPr>
              <a:t> </a:t>
            </a:r>
            <a:r>
              <a:rPr lang="en-US" sz="2800" b="0" dirty="0" smtClean="0"/>
              <a:t>spot, 100 kV Voltage</a:t>
            </a:r>
            <a:endParaRPr lang="en-US" sz="2800" b="0" dirty="0"/>
          </a:p>
        </p:txBody>
      </p:sp>
      <p:pic>
        <p:nvPicPr>
          <p:cNvPr id="4" name="Picture 2" descr="http://opsweb.acc.jlab.org/CSUEApps/elog/view_attachment.php?attachment_id=1259984"/>
          <p:cNvPicPr>
            <a:picLocks noChangeAspect="1" noChangeArrowheads="1"/>
          </p:cNvPicPr>
          <p:nvPr/>
        </p:nvPicPr>
        <p:blipFill>
          <a:blip r:embed="rId2" cstate="print"/>
          <a:srcRect l="19692" t="10756" r="58964" b="56647"/>
          <a:stretch>
            <a:fillRect/>
          </a:stretch>
        </p:blipFill>
        <p:spPr bwMode="auto">
          <a:xfrm>
            <a:off x="303742" y="748353"/>
            <a:ext cx="2646465" cy="238684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3742" y="3077323"/>
            <a:ext cx="28792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QE after transport; still good!</a:t>
            </a:r>
            <a:endParaRPr lang="en-US" sz="1500" dirty="0"/>
          </a:p>
        </p:txBody>
      </p:sp>
      <p:pic>
        <p:nvPicPr>
          <p:cNvPr id="7" name="Picture 2" descr="http://opsweb.acc.jlab.org/CSUEApps/elog/view_attachment.php?attachment_id=1260016"/>
          <p:cNvPicPr>
            <a:picLocks noChangeAspect="1" noChangeArrowheads="1"/>
          </p:cNvPicPr>
          <p:nvPr/>
        </p:nvPicPr>
        <p:blipFill>
          <a:blip r:embed="rId3" cstate="print"/>
          <a:srcRect l="20535" t="60699" r="58175" b="6916"/>
          <a:stretch>
            <a:fillRect/>
          </a:stretch>
        </p:blipFill>
        <p:spPr bwMode="auto">
          <a:xfrm>
            <a:off x="6333509" y="3827336"/>
            <a:ext cx="2633769" cy="236592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38465" y="6242731"/>
            <a:ext cx="32537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QE hole at the center from first run</a:t>
            </a:r>
            <a:endParaRPr lang="en-US" sz="1500" dirty="0"/>
          </a:p>
        </p:txBody>
      </p:sp>
      <p:pic>
        <p:nvPicPr>
          <p:cNvPr id="9" name="Picture 2" descr="http://opsweb.acc.jlab.org/CSUEApps/elog/view_attachment.php?attachment_id=1259984"/>
          <p:cNvPicPr>
            <a:picLocks noChangeAspect="1" noChangeArrowheads="1"/>
          </p:cNvPicPr>
          <p:nvPr/>
        </p:nvPicPr>
        <p:blipFill>
          <a:blip r:embed="rId2" cstate="print"/>
          <a:srcRect l="20032" t="59235" r="59077" b="6174"/>
          <a:stretch>
            <a:fillRect/>
          </a:stretch>
        </p:blipFill>
        <p:spPr bwMode="auto">
          <a:xfrm>
            <a:off x="1515067" y="3705060"/>
            <a:ext cx="2618204" cy="2560320"/>
          </a:xfrm>
          <a:prstGeom prst="rect">
            <a:avLst/>
          </a:prstGeom>
          <a:noFill/>
        </p:spPr>
      </p:pic>
      <p:pic>
        <p:nvPicPr>
          <p:cNvPr id="10" name="Picture 2" descr="http://opsweb.acc.jlab.org/CSUEApps/elog/view_attachment.php?attachment_id=1260016"/>
          <p:cNvPicPr>
            <a:picLocks noChangeAspect="1" noChangeArrowheads="1"/>
          </p:cNvPicPr>
          <p:nvPr/>
        </p:nvPicPr>
        <p:blipFill>
          <a:blip r:embed="rId3" cstate="print"/>
          <a:srcRect l="20445" t="10988" r="57904" b="56613"/>
          <a:stretch>
            <a:fillRect/>
          </a:stretch>
        </p:blipFill>
        <p:spPr bwMode="auto">
          <a:xfrm>
            <a:off x="5173894" y="808805"/>
            <a:ext cx="2691268" cy="2378349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4155357" y="3077323"/>
            <a:ext cx="46866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QE after six 100kV 1mA runs; some degradation </a:t>
            </a:r>
            <a:endParaRPr lang="en-US" sz="1500" dirty="0"/>
          </a:p>
        </p:txBody>
      </p:sp>
      <p:sp>
        <p:nvSpPr>
          <p:cNvPr id="22" name="TextBox 21"/>
          <p:cNvSpPr txBox="1"/>
          <p:nvPr/>
        </p:nvSpPr>
        <p:spPr>
          <a:xfrm>
            <a:off x="5717899" y="6103831"/>
            <a:ext cx="36228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QE after sitting in 11 days - it recovers! </a:t>
            </a:r>
            <a:endParaRPr lang="en-US" sz="15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-49558" y="808805"/>
            <a:ext cx="484035" cy="2170919"/>
            <a:chOff x="8208540" y="5277264"/>
            <a:chExt cx="484035" cy="1775676"/>
          </a:xfrm>
        </p:grpSpPr>
        <p:pic>
          <p:nvPicPr>
            <p:cNvPr id="35" name="Picture 34" descr="http://opsweb.acc.jlab.org/CSUEApps/elog/view_attachment.php?attachment_id=1260026"/>
            <p:cNvPicPr>
              <a:picLocks noChangeAspect="1" noChangeArrowheads="1"/>
            </p:cNvPicPr>
            <p:nvPr/>
          </p:nvPicPr>
          <p:blipFill>
            <a:blip r:embed="rId4" cstate="print"/>
            <a:srcRect l="41933" t="13567" r="54326" b="64234"/>
            <a:stretch>
              <a:fillRect/>
            </a:stretch>
          </p:blipFill>
          <p:spPr bwMode="auto">
            <a:xfrm>
              <a:off x="8234948" y="5277264"/>
              <a:ext cx="457627" cy="1603885"/>
            </a:xfrm>
            <a:prstGeom prst="rect">
              <a:avLst/>
            </a:prstGeom>
            <a:noFill/>
          </p:spPr>
        </p:pic>
        <p:sp>
          <p:nvSpPr>
            <p:cNvPr id="36" name="TextBox 35"/>
            <p:cNvSpPr txBox="1"/>
            <p:nvPr/>
          </p:nvSpPr>
          <p:spPr>
            <a:xfrm>
              <a:off x="8208540" y="6763437"/>
              <a:ext cx="451425" cy="289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 smtClean="0"/>
                <a:t>%</a:t>
              </a:r>
              <a:endParaRPr lang="en-US" sz="1700" dirty="0"/>
            </a:p>
          </p:txBody>
        </p:sp>
      </p:grpSp>
      <p:cxnSp>
        <p:nvCxnSpPr>
          <p:cNvPr id="41" name="Straight Arrow Connector 40"/>
          <p:cNvCxnSpPr/>
          <p:nvPr/>
        </p:nvCxnSpPr>
        <p:spPr bwMode="auto">
          <a:xfrm>
            <a:off x="601884" y="2354058"/>
            <a:ext cx="1886673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1090580" y="2427159"/>
            <a:ext cx="981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12.7mm </a:t>
            </a:r>
            <a:endParaRPr lang="en-US" sz="1600" dirty="0"/>
          </a:p>
        </p:txBody>
      </p:sp>
      <p:grpSp>
        <p:nvGrpSpPr>
          <p:cNvPr id="43" name="Group 42"/>
          <p:cNvGrpSpPr/>
          <p:nvPr/>
        </p:nvGrpSpPr>
        <p:grpSpPr>
          <a:xfrm>
            <a:off x="1112057" y="3863667"/>
            <a:ext cx="484035" cy="2170919"/>
            <a:chOff x="8208540" y="5277264"/>
            <a:chExt cx="484035" cy="1775676"/>
          </a:xfrm>
        </p:grpSpPr>
        <p:pic>
          <p:nvPicPr>
            <p:cNvPr id="44" name="Picture 43" descr="http://opsweb.acc.jlab.org/CSUEApps/elog/view_attachment.php?attachment_id=1260026"/>
            <p:cNvPicPr>
              <a:picLocks noChangeAspect="1" noChangeArrowheads="1"/>
            </p:cNvPicPr>
            <p:nvPr/>
          </p:nvPicPr>
          <p:blipFill>
            <a:blip r:embed="rId4" cstate="print"/>
            <a:srcRect l="41933" t="13567" r="54326" b="64234"/>
            <a:stretch>
              <a:fillRect/>
            </a:stretch>
          </p:blipFill>
          <p:spPr bwMode="auto">
            <a:xfrm>
              <a:off x="8234948" y="5277264"/>
              <a:ext cx="457627" cy="1603885"/>
            </a:xfrm>
            <a:prstGeom prst="rect">
              <a:avLst/>
            </a:prstGeom>
            <a:noFill/>
          </p:spPr>
        </p:pic>
        <p:sp>
          <p:nvSpPr>
            <p:cNvPr id="45" name="TextBox 44"/>
            <p:cNvSpPr txBox="1"/>
            <p:nvPr/>
          </p:nvSpPr>
          <p:spPr>
            <a:xfrm>
              <a:off x="8208540" y="6763437"/>
              <a:ext cx="451425" cy="289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 smtClean="0"/>
                <a:t>%</a:t>
              </a:r>
              <a:endParaRPr lang="en-US" sz="1700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689859" y="875048"/>
            <a:ext cx="484035" cy="2170919"/>
            <a:chOff x="8208540" y="5277264"/>
            <a:chExt cx="484035" cy="1775676"/>
          </a:xfrm>
        </p:grpSpPr>
        <p:pic>
          <p:nvPicPr>
            <p:cNvPr id="47" name="Picture 46" descr="http://opsweb.acc.jlab.org/CSUEApps/elog/view_attachment.php?attachment_id=1260026"/>
            <p:cNvPicPr>
              <a:picLocks noChangeAspect="1" noChangeArrowheads="1"/>
            </p:cNvPicPr>
            <p:nvPr/>
          </p:nvPicPr>
          <p:blipFill>
            <a:blip r:embed="rId4" cstate="print"/>
            <a:srcRect l="41933" t="13567" r="54326" b="64234"/>
            <a:stretch>
              <a:fillRect/>
            </a:stretch>
          </p:blipFill>
          <p:spPr bwMode="auto">
            <a:xfrm>
              <a:off x="8234948" y="5277264"/>
              <a:ext cx="457627" cy="1603885"/>
            </a:xfrm>
            <a:prstGeom prst="rect">
              <a:avLst/>
            </a:prstGeom>
            <a:noFill/>
          </p:spPr>
        </p:pic>
        <p:sp>
          <p:nvSpPr>
            <p:cNvPr id="48" name="TextBox 47"/>
            <p:cNvSpPr txBox="1"/>
            <p:nvPr/>
          </p:nvSpPr>
          <p:spPr>
            <a:xfrm>
              <a:off x="8208540" y="6763437"/>
              <a:ext cx="451425" cy="289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 smtClean="0"/>
                <a:t>%</a:t>
              </a:r>
              <a:endParaRPr lang="en-US" sz="1700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873491" y="3827336"/>
            <a:ext cx="484035" cy="2170919"/>
            <a:chOff x="8208540" y="5277264"/>
            <a:chExt cx="484035" cy="1775676"/>
          </a:xfrm>
        </p:grpSpPr>
        <p:pic>
          <p:nvPicPr>
            <p:cNvPr id="50" name="Picture 49" descr="http://opsweb.acc.jlab.org/CSUEApps/elog/view_attachment.php?attachment_id=1260026"/>
            <p:cNvPicPr>
              <a:picLocks noChangeAspect="1" noChangeArrowheads="1"/>
            </p:cNvPicPr>
            <p:nvPr/>
          </p:nvPicPr>
          <p:blipFill>
            <a:blip r:embed="rId4" cstate="print"/>
            <a:srcRect l="41933" t="13567" r="54326" b="64234"/>
            <a:stretch>
              <a:fillRect/>
            </a:stretch>
          </p:blipFill>
          <p:spPr bwMode="auto">
            <a:xfrm>
              <a:off x="8234948" y="5277264"/>
              <a:ext cx="457627" cy="1603885"/>
            </a:xfrm>
            <a:prstGeom prst="rect">
              <a:avLst/>
            </a:prstGeom>
            <a:noFill/>
          </p:spPr>
        </p:pic>
        <p:sp>
          <p:nvSpPr>
            <p:cNvPr id="51" name="TextBox 50"/>
            <p:cNvSpPr txBox="1"/>
            <p:nvPr/>
          </p:nvSpPr>
          <p:spPr>
            <a:xfrm>
              <a:off x="8208540" y="6763437"/>
              <a:ext cx="451425" cy="289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 smtClean="0"/>
                <a:t>%</a:t>
              </a:r>
              <a:endParaRPr lang="en-US" sz="17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86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PAC 11 Paper Lifetime Plot</a:t>
            </a:r>
          </a:p>
          <a:p>
            <a:pPr algn="ctr"/>
            <a:r>
              <a:rPr lang="en-US" sz="2400" dirty="0" smtClean="0"/>
              <a:t>1mA, 532nm, 350um, 100kV Gun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98625"/>
            <a:ext cx="773415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58114" y="5772875"/>
            <a:ext cx="8285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Lifetimes comparable to </a:t>
            </a:r>
            <a:r>
              <a:rPr lang="en-US" sz="2000" dirty="0" err="1" smtClean="0"/>
              <a:t>GaAs:Cs</a:t>
            </a:r>
            <a:r>
              <a:rPr lang="en-US" sz="2000" dirty="0" smtClean="0"/>
              <a:t>, not that impressive at 532nm  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77792" y="5252975"/>
            <a:ext cx="8866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Similar lifetime numbers for 200 kV and 100 kV with different operator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817226" y="6354500"/>
            <a:ext cx="553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Switch to 440nm wavelength (850 micron spot)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http://opsweb.acc.jlab.org/CSUEApps/elog/view_attachment.php?attachment_id=1260027"/>
          <p:cNvPicPr>
            <a:picLocks noChangeAspect="1" noChangeArrowheads="1"/>
          </p:cNvPicPr>
          <p:nvPr/>
        </p:nvPicPr>
        <p:blipFill>
          <a:blip r:embed="rId2" cstate="print"/>
          <a:srcRect l="41993" t="63506" r="54160" b="6599"/>
          <a:stretch>
            <a:fillRect/>
          </a:stretch>
        </p:blipFill>
        <p:spPr bwMode="auto">
          <a:xfrm>
            <a:off x="304825" y="896454"/>
            <a:ext cx="435563" cy="2140877"/>
          </a:xfrm>
          <a:prstGeom prst="rect">
            <a:avLst/>
          </a:prstGeom>
          <a:noFill/>
        </p:spPr>
      </p:pic>
      <p:pic>
        <p:nvPicPr>
          <p:cNvPr id="4" name="Picture 2" descr="http://opsweb.acc.jlab.org/CSUEApps/elog/view_attachment.php?attachment_id=1260027"/>
          <p:cNvPicPr>
            <a:picLocks noChangeAspect="1" noChangeArrowheads="1"/>
          </p:cNvPicPr>
          <p:nvPr/>
        </p:nvPicPr>
        <p:blipFill>
          <a:blip r:embed="rId2" cstate="print"/>
          <a:srcRect l="20230" t="61105" r="59031" b="6599"/>
          <a:stretch>
            <a:fillRect/>
          </a:stretch>
        </p:blipFill>
        <p:spPr bwMode="auto">
          <a:xfrm>
            <a:off x="592056" y="873305"/>
            <a:ext cx="2347922" cy="2159378"/>
          </a:xfrm>
          <a:prstGeom prst="rect">
            <a:avLst/>
          </a:prstGeom>
          <a:noFill/>
        </p:spPr>
      </p:pic>
      <p:pic>
        <p:nvPicPr>
          <p:cNvPr id="5" name="Picture 4" descr="http://opsweb.acc.jlab.org/CSUEApps/elog/view_attachment.php?attachment_id=1259455"/>
          <p:cNvPicPr>
            <a:picLocks noChangeAspect="1" noChangeArrowheads="1"/>
          </p:cNvPicPr>
          <p:nvPr/>
        </p:nvPicPr>
        <p:blipFill>
          <a:blip r:embed="rId3" cstate="print"/>
          <a:srcRect l="3857" t="16071" r="3642" b="4865"/>
          <a:stretch>
            <a:fillRect/>
          </a:stretch>
        </p:blipFill>
        <p:spPr bwMode="auto">
          <a:xfrm>
            <a:off x="3167347" y="1231062"/>
            <a:ext cx="3026757" cy="19202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56982" y="861730"/>
            <a:ext cx="4651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Typical 1mA lifetime run with Blue at the EC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7000" y="-64625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 440nm, 850</a:t>
            </a:r>
            <a:r>
              <a:rPr lang="el-GR" sz="3200" dirty="0" smtClean="0">
                <a:ea typeface="DFKai-SB"/>
              </a:rPr>
              <a:t>μ</a:t>
            </a:r>
            <a:r>
              <a:rPr lang="en-US" sz="3200" dirty="0" smtClean="0">
                <a:ea typeface="DFKai-SB"/>
              </a:rPr>
              <a:t>m, </a:t>
            </a:r>
            <a:r>
              <a:rPr lang="en-US" sz="3200" dirty="0" smtClean="0"/>
              <a:t>1mA Lifetime Runs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950986" y="3339538"/>
            <a:ext cx="43506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Runs made different beam line tunes/operators and various spots around photocathode </a:t>
            </a:r>
            <a:endParaRPr lang="en-US" sz="2000" dirty="0"/>
          </a:p>
        </p:txBody>
      </p:sp>
      <p:sp>
        <p:nvSpPr>
          <p:cNvPr id="11" name="Right Arrow 10"/>
          <p:cNvSpPr/>
          <p:nvPr/>
        </p:nvSpPr>
        <p:spPr>
          <a:xfrm rot="5400000">
            <a:off x="5581783" y="4397872"/>
            <a:ext cx="598764" cy="513421"/>
          </a:xfrm>
          <a:prstGeom prst="rightArrow">
            <a:avLst/>
          </a:prstGeom>
          <a:solidFill>
            <a:srgbClr val="782A2A"/>
          </a:solidFill>
          <a:ln>
            <a:solidFill>
              <a:srgbClr val="782A2A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46810" y="4932001"/>
            <a:ext cx="4162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 QE decrease in any of the runs;</a:t>
            </a:r>
          </a:p>
          <a:p>
            <a:r>
              <a:rPr lang="en-US" sz="2000" dirty="0" smtClean="0"/>
              <a:t>actually, the QE seems to increase</a:t>
            </a:r>
            <a:endParaRPr lang="en-US" sz="2000" dirty="0"/>
          </a:p>
        </p:txBody>
      </p:sp>
      <p:pic>
        <p:nvPicPr>
          <p:cNvPr id="14" name="Picture 2" descr="http://opsweb.acc.jlab.org/CSUEApps/elog/view_attachment.php?attachment_id=1259661"/>
          <p:cNvPicPr>
            <a:picLocks noChangeAspect="1" noChangeArrowheads="1"/>
          </p:cNvPicPr>
          <p:nvPr/>
        </p:nvPicPr>
        <p:blipFill>
          <a:blip r:embed="rId4" cstate="print"/>
          <a:srcRect l="2062" t="11111" r="3095" b="2778"/>
          <a:stretch>
            <a:fillRect/>
          </a:stretch>
        </p:blipFill>
        <p:spPr bwMode="auto">
          <a:xfrm>
            <a:off x="6137876" y="1183354"/>
            <a:ext cx="2985075" cy="201168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69450" y="3037332"/>
            <a:ext cx="3298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QE scan after sitting for 48hours 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710900" y="2430684"/>
            <a:ext cx="162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 kV Gun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604868" y="2421568"/>
            <a:ext cx="149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 kV Gun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43586" y="6180884"/>
            <a:ext cx="3711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Now go to higher currents</a:t>
            </a:r>
            <a:endParaRPr lang="en-US" sz="2000" dirty="0"/>
          </a:p>
        </p:txBody>
      </p:sp>
      <p:sp>
        <p:nvSpPr>
          <p:cNvPr id="22" name="Right Arrow 21"/>
          <p:cNvSpPr/>
          <p:nvPr/>
        </p:nvSpPr>
        <p:spPr>
          <a:xfrm rot="5400000">
            <a:off x="5581782" y="5682559"/>
            <a:ext cx="598764" cy="513421"/>
          </a:xfrm>
          <a:prstGeom prst="rightArrow">
            <a:avLst/>
          </a:prstGeom>
          <a:solidFill>
            <a:srgbClr val="782A2A"/>
          </a:solidFill>
          <a:ln>
            <a:solidFill>
              <a:srgbClr val="782A2A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 descr="http://opsweb.acc.jlab.org/CSUEApps/elog/view_attachment.php?attachment_id=1260027"/>
          <p:cNvPicPr>
            <a:picLocks noChangeAspect="1" noChangeArrowheads="1"/>
          </p:cNvPicPr>
          <p:nvPr/>
        </p:nvPicPr>
        <p:blipFill>
          <a:blip r:embed="rId2" cstate="print"/>
          <a:srcRect l="41993" t="63506" r="54160" b="6599"/>
          <a:stretch>
            <a:fillRect/>
          </a:stretch>
        </p:blipFill>
        <p:spPr bwMode="auto">
          <a:xfrm>
            <a:off x="386241" y="3652657"/>
            <a:ext cx="435563" cy="2075987"/>
          </a:xfrm>
          <a:prstGeom prst="rect">
            <a:avLst/>
          </a:prstGeom>
          <a:noFill/>
        </p:spPr>
      </p:pic>
      <p:pic>
        <p:nvPicPr>
          <p:cNvPr id="16" name="Picture 2" descr="http://opsweb.acc.jlab.org/CSUEApps/elog/view_attachment.php?attachment_id=1260027"/>
          <p:cNvPicPr>
            <a:picLocks noChangeAspect="1" noChangeArrowheads="1"/>
          </p:cNvPicPr>
          <p:nvPr/>
        </p:nvPicPr>
        <p:blipFill>
          <a:blip r:embed="rId2" cstate="print"/>
          <a:srcRect l="20662" t="10973" r="58174" b="55841"/>
          <a:stretch>
            <a:fillRect/>
          </a:stretch>
        </p:blipFill>
        <p:spPr bwMode="auto">
          <a:xfrm>
            <a:off x="738244" y="3611293"/>
            <a:ext cx="2236459" cy="20710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51458" y="5605162"/>
            <a:ext cx="290936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QE scan after several runs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opsweb.acc.jlab.org/CSUEApps/elog/view_attachment.php?attachment_id=1259455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66700" y="414873"/>
            <a:ext cx="5393409" cy="36576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66700" y="154632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3.0 mA, 200 kV, 440 nm, 850 </a:t>
            </a:r>
            <a:r>
              <a:rPr lang="el-GR" sz="3200" dirty="0" smtClean="0"/>
              <a:t>μ</a:t>
            </a:r>
            <a:r>
              <a:rPr lang="en-US" sz="3200" dirty="0" smtClean="0"/>
              <a:t>m spot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5803271" y="1543473"/>
            <a:ext cx="2881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Extracted 825 C from 3500x/2800y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80428" y="4072473"/>
            <a:ext cx="79778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QE keeps increasing over time</a:t>
            </a:r>
            <a:endParaRPr lang="en-US" sz="2000" dirty="0" smtClean="0"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ym typeface="Wingdings" pitchFamily="2" charset="2"/>
              </a:rPr>
              <a:t>Big vacuum event in gun caused jump at 195 C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ym typeface="Wingdings" pitchFamily="2" charset="2"/>
              </a:rPr>
              <a:t>Robust Photocathode: vacuum bursts just a temporary loss of QE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ym typeface="Wingdings" pitchFamily="2" charset="2"/>
              </a:rPr>
              <a:t>Vacuum bursts are due to full active area and poor spatial quality of blue laser beam (halo).</a:t>
            </a:r>
          </a:p>
          <a:p>
            <a:pPr marL="342900" indent="-342900">
              <a:buFont typeface="Courier New" pitchFamily="49" charset="0"/>
              <a:buChar char="o"/>
            </a:pPr>
            <a:endParaRPr lang="en-US" sz="2000" dirty="0" smtClean="0">
              <a:sym typeface="Wingdings" pitchFamily="2" charset="2"/>
            </a:endParaRPr>
          </a:p>
          <a:p>
            <a:pPr marL="342900" indent="-342900"/>
            <a:r>
              <a:rPr lang="en-US" sz="2400" i="1" dirty="0" smtClean="0"/>
              <a:t>Run ended with beam dumped in valve … next slide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erialAccelSiteTestlab"/>
          <p:cNvPicPr>
            <a:picLocks noChangeAspect="1" noChangeArrowheads="1"/>
          </p:cNvPicPr>
          <p:nvPr/>
        </p:nvPicPr>
        <p:blipFill>
          <a:blip r:embed="rId3"/>
          <a:srcRect t="2592" b="3859"/>
          <a:stretch>
            <a:fillRect/>
          </a:stretch>
        </p:blipFill>
        <p:spPr bwMode="auto">
          <a:xfrm>
            <a:off x="0" y="0"/>
            <a:ext cx="9163050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2185" y="11637"/>
            <a:ext cx="6861602" cy="808806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Jefferson Lab Accelerator Site</a:t>
            </a:r>
          </a:p>
        </p:txBody>
      </p:sp>
      <p:cxnSp>
        <p:nvCxnSpPr>
          <p:cNvPr id="4" name="Straight Arrow Connector 8"/>
          <p:cNvCxnSpPr>
            <a:cxnSpLocks noChangeShapeType="1"/>
            <a:stCxn id="7" idx="2"/>
          </p:cNvCxnSpPr>
          <p:nvPr/>
        </p:nvCxnSpPr>
        <p:spPr bwMode="auto">
          <a:xfrm rot="16200000" flipH="1">
            <a:off x="3016738" y="2847812"/>
            <a:ext cx="1233754" cy="1634132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6" name="Straight Arrow Connector 8"/>
          <p:cNvCxnSpPr>
            <a:cxnSpLocks noChangeShapeType="1"/>
          </p:cNvCxnSpPr>
          <p:nvPr/>
        </p:nvCxnSpPr>
        <p:spPr bwMode="auto">
          <a:xfrm rot="16200000" flipH="1">
            <a:off x="998616" y="3637644"/>
            <a:ext cx="1301552" cy="1099595"/>
          </a:xfrm>
          <a:prstGeom prst="straightConnector1">
            <a:avLst/>
          </a:prstGeom>
          <a:noFill/>
          <a:ln w="50800" algn="ctr">
            <a:solidFill>
              <a:srgbClr val="0070C0"/>
            </a:solidFill>
            <a:round/>
            <a:headEnd/>
            <a:tailEnd type="arrow" w="med" len="med"/>
          </a:ln>
        </p:spPr>
      </p:cxnSp>
      <p:sp>
        <p:nvSpPr>
          <p:cNvPr id="7" name="Title 1"/>
          <p:cNvSpPr txBox="1">
            <a:spLocks/>
          </p:cNvSpPr>
          <p:nvPr/>
        </p:nvSpPr>
        <p:spPr bwMode="auto">
          <a:xfrm>
            <a:off x="2044265" y="2222339"/>
            <a:ext cx="1544567" cy="8256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400" b="1" kern="0" dirty="0" smtClean="0">
                <a:solidFill>
                  <a:srgbClr val="FF0000"/>
                </a:solidFill>
                <a:ea typeface="+mj-ea"/>
                <a:cs typeface="+mj-cs"/>
              </a:rPr>
              <a:t>CEBAF Injector</a:t>
            </a:r>
            <a:endParaRPr lang="en-US" sz="2400" b="1" kern="0" dirty="0">
              <a:solidFill>
                <a:srgbClr val="333399"/>
              </a:solidFill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185" y="2685326"/>
            <a:ext cx="1884488" cy="8513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400" b="1" kern="0" dirty="0" smtClean="0">
                <a:solidFill>
                  <a:srgbClr val="FF0000"/>
                </a:solidFill>
                <a:ea typeface="+mj-ea"/>
                <a:cs typeface="+mj-cs"/>
              </a:rPr>
              <a:t> Test Lab</a:t>
            </a:r>
            <a:endParaRPr lang="en-US" sz="2400" b="1" kern="0" dirty="0">
              <a:solidFill>
                <a:srgbClr val="333399"/>
              </a:solidFill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en-US" sz="2000" kern="0" dirty="0" smtClean="0">
                <a:solidFill>
                  <a:srgbClr val="333399"/>
                </a:solidFill>
                <a:ea typeface="+mj-ea"/>
                <a:cs typeface="+mj-cs"/>
              </a:rPr>
              <a:t>Injector Test Stand</a:t>
            </a:r>
            <a:endParaRPr lang="en-US" sz="2000" kern="0" dirty="0" smtClean="0">
              <a:solidFill>
                <a:srgbClr val="FF0000"/>
              </a:solidFill>
              <a:ea typeface="+mj-ea"/>
              <a:cs typeface="+mj-cs"/>
            </a:endParaRPr>
          </a:p>
        </p:txBody>
      </p:sp>
      <p:cxnSp>
        <p:nvCxnSpPr>
          <p:cNvPr id="22" name="Straight Arrow Connector 11"/>
          <p:cNvCxnSpPr>
            <a:cxnSpLocks noChangeShapeType="1"/>
            <a:stCxn id="28" idx="3"/>
          </p:cNvCxnSpPr>
          <p:nvPr/>
        </p:nvCxnSpPr>
        <p:spPr bwMode="auto">
          <a:xfrm flipV="1">
            <a:off x="5966268" y="5070231"/>
            <a:ext cx="754577" cy="576110"/>
          </a:xfrm>
          <a:prstGeom prst="straightConnector1">
            <a:avLst/>
          </a:prstGeom>
          <a:noFill/>
          <a:ln w="50800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3" name="Straight Arrow Connector 12"/>
          <p:cNvCxnSpPr>
            <a:cxnSpLocks noChangeShapeType="1"/>
            <a:stCxn id="28" idx="3"/>
          </p:cNvCxnSpPr>
          <p:nvPr/>
        </p:nvCxnSpPr>
        <p:spPr bwMode="auto">
          <a:xfrm flipV="1">
            <a:off x="5966268" y="5070230"/>
            <a:ext cx="1348936" cy="576111"/>
          </a:xfrm>
          <a:prstGeom prst="straightConnector1">
            <a:avLst/>
          </a:prstGeom>
          <a:noFill/>
          <a:ln w="50800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4" name="Straight Arrow Connector 13"/>
          <p:cNvCxnSpPr>
            <a:cxnSpLocks noChangeShapeType="1"/>
            <a:stCxn id="28" idx="3"/>
          </p:cNvCxnSpPr>
          <p:nvPr/>
        </p:nvCxnSpPr>
        <p:spPr bwMode="auto">
          <a:xfrm flipV="1">
            <a:off x="5966268" y="5070230"/>
            <a:ext cx="2217036" cy="576111"/>
          </a:xfrm>
          <a:prstGeom prst="straightConnector1">
            <a:avLst/>
          </a:prstGeom>
          <a:noFill/>
          <a:ln w="50800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5" name="Straight Arrow Connector 26"/>
          <p:cNvCxnSpPr>
            <a:cxnSpLocks noChangeShapeType="1"/>
            <a:stCxn id="27" idx="1"/>
          </p:cNvCxnSpPr>
          <p:nvPr/>
        </p:nvCxnSpPr>
        <p:spPr bwMode="auto">
          <a:xfrm rot="10800000" flipV="1">
            <a:off x="4016420" y="1423686"/>
            <a:ext cx="2704425" cy="1261640"/>
          </a:xfrm>
          <a:prstGeom prst="straightConnector1">
            <a:avLst/>
          </a:prstGeom>
          <a:noFill/>
          <a:ln w="50800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6" name="Straight Arrow Connector 28"/>
          <p:cNvCxnSpPr>
            <a:cxnSpLocks noChangeShapeType="1"/>
            <a:stCxn id="27" idx="1"/>
          </p:cNvCxnSpPr>
          <p:nvPr/>
        </p:nvCxnSpPr>
        <p:spPr bwMode="auto">
          <a:xfrm rot="10800000" flipV="1">
            <a:off x="6111438" y="1423686"/>
            <a:ext cx="609407" cy="999282"/>
          </a:xfrm>
          <a:prstGeom prst="straightConnector1">
            <a:avLst/>
          </a:prstGeom>
          <a:noFill/>
          <a:ln w="50800" algn="ctr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27" name="Title 1"/>
          <p:cNvSpPr txBox="1">
            <a:spLocks/>
          </p:cNvSpPr>
          <p:nvPr/>
        </p:nvSpPr>
        <p:spPr bwMode="auto">
          <a:xfrm>
            <a:off x="6720844" y="924045"/>
            <a:ext cx="2245331" cy="9992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400" b="1" kern="0" dirty="0" smtClean="0">
                <a:ea typeface="+mj-ea"/>
                <a:cs typeface="+mj-cs"/>
              </a:rPr>
              <a:t>2 SRF </a:t>
            </a:r>
            <a:r>
              <a:rPr lang="en-US" sz="2400" b="1" kern="0" dirty="0" smtClean="0"/>
              <a:t>Linacs </a:t>
            </a:r>
            <a:r>
              <a:rPr lang="en-US" sz="2400" b="1" kern="0" dirty="0" smtClean="0">
                <a:ea typeface="+mj-ea"/>
                <a:cs typeface="+mj-cs"/>
              </a:rPr>
              <a:t>(600 MeV)</a:t>
            </a:r>
            <a:endParaRPr lang="en-US" sz="2400" b="1" kern="0" dirty="0">
              <a:ea typeface="+mj-ea"/>
              <a:cs typeface="+mj-cs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 bwMode="auto">
          <a:xfrm>
            <a:off x="3588832" y="5254906"/>
            <a:ext cx="2377436" cy="7828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400" b="1" kern="0" dirty="0" smtClean="0">
                <a:ea typeface="+mj-ea"/>
                <a:cs typeface="+mj-cs"/>
              </a:rPr>
              <a:t>3 Experimental Halls</a:t>
            </a:r>
          </a:p>
        </p:txBody>
      </p:sp>
      <p:cxnSp>
        <p:nvCxnSpPr>
          <p:cNvPr id="48" name="Straight Arrow Connector 28"/>
          <p:cNvCxnSpPr>
            <a:cxnSpLocks noChangeShapeType="1"/>
            <a:stCxn id="47" idx="1"/>
          </p:cNvCxnSpPr>
          <p:nvPr/>
        </p:nvCxnSpPr>
        <p:spPr bwMode="auto">
          <a:xfrm rot="10800000" flipV="1">
            <a:off x="6111440" y="3047999"/>
            <a:ext cx="1203765" cy="999283"/>
          </a:xfrm>
          <a:prstGeom prst="straightConnector1">
            <a:avLst/>
          </a:prstGeom>
          <a:noFill/>
          <a:ln w="50800" algn="ctr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47" name="Title 1"/>
          <p:cNvSpPr txBox="1">
            <a:spLocks/>
          </p:cNvSpPr>
          <p:nvPr/>
        </p:nvSpPr>
        <p:spPr bwMode="auto">
          <a:xfrm>
            <a:off x="7315204" y="2756039"/>
            <a:ext cx="1115217" cy="5839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400" b="1" kern="0" dirty="0" smtClean="0">
                <a:ea typeface="+mj-ea"/>
                <a:cs typeface="+mj-cs"/>
              </a:rPr>
              <a:t>Arcs</a:t>
            </a:r>
            <a:endParaRPr lang="en-US" sz="2400" b="1" kern="0" dirty="0">
              <a:ea typeface="+mj-ea"/>
              <a:cs typeface="+mj-cs"/>
            </a:endParaRPr>
          </a:p>
        </p:txBody>
      </p:sp>
      <p:cxnSp>
        <p:nvCxnSpPr>
          <p:cNvPr id="50" name="Straight Arrow Connector 28"/>
          <p:cNvCxnSpPr>
            <a:cxnSpLocks noChangeShapeType="1"/>
            <a:stCxn id="53" idx="3"/>
          </p:cNvCxnSpPr>
          <p:nvPr/>
        </p:nvCxnSpPr>
        <p:spPr bwMode="auto">
          <a:xfrm flipV="1">
            <a:off x="2523281" y="924046"/>
            <a:ext cx="1493136" cy="256572"/>
          </a:xfrm>
          <a:prstGeom prst="straightConnector1">
            <a:avLst/>
          </a:prstGeom>
          <a:noFill/>
          <a:ln w="50800" algn="ctr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53" name="Title 1"/>
          <p:cNvSpPr txBox="1">
            <a:spLocks/>
          </p:cNvSpPr>
          <p:nvPr/>
        </p:nvSpPr>
        <p:spPr bwMode="auto">
          <a:xfrm>
            <a:off x="1408064" y="888657"/>
            <a:ext cx="1115217" cy="5839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400" b="1" kern="0" dirty="0" smtClean="0">
                <a:ea typeface="+mj-ea"/>
                <a:cs typeface="+mj-cs"/>
              </a:rPr>
              <a:t>Arcs</a:t>
            </a:r>
            <a:endParaRPr lang="en-US" sz="2400" b="1" kern="0" dirty="0">
              <a:ea typeface="+mj-ea"/>
              <a:cs typeface="+mj-cs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451413" y="4047282"/>
            <a:ext cx="3137419" cy="228407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28600" y="154632"/>
            <a:ext cx="7120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Beam dumped in valve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450136" y="834390"/>
            <a:ext cx="8693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Power glitch caused correctors to steer beam into the Y-Chamber valve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2 to 3 mA of beam ran in 5×10</a:t>
            </a:r>
            <a:r>
              <a:rPr lang="en-US" sz="2000" baseline="30000" dirty="0" smtClean="0"/>
              <a:t>-10</a:t>
            </a:r>
            <a:r>
              <a:rPr lang="en-US" sz="2000" dirty="0" smtClean="0"/>
              <a:t> Torr vacuum for 3 hours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QE at EC is gone and overall QE was reduced …</a:t>
            </a:r>
          </a:p>
        </p:txBody>
      </p:sp>
      <p:pic>
        <p:nvPicPr>
          <p:cNvPr id="6" name="Picture 5" descr="QE_3mA_440_20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564" y="1850053"/>
            <a:ext cx="4714131" cy="4571996"/>
          </a:xfrm>
          <a:prstGeom prst="rect">
            <a:avLst/>
          </a:prstGeom>
        </p:spPr>
      </p:pic>
      <p:pic>
        <p:nvPicPr>
          <p:cNvPr id="7170" name="Picture 2" descr="C:\Users\rmammei\Pictures\IMAG1074.jpg"/>
          <p:cNvPicPr>
            <a:picLocks noChangeAspect="1" noChangeArrowheads="1"/>
          </p:cNvPicPr>
          <p:nvPr/>
        </p:nvPicPr>
        <p:blipFill>
          <a:blip r:embed="rId3"/>
          <a:srcRect l="26914" t="7635" r="23110" b="31560"/>
          <a:stretch>
            <a:fillRect/>
          </a:stretch>
        </p:blipFill>
        <p:spPr bwMode="auto">
          <a:xfrm>
            <a:off x="349965" y="2157829"/>
            <a:ext cx="3164463" cy="2286000"/>
          </a:xfrm>
          <a:prstGeom prst="rect">
            <a:avLst/>
          </a:prstGeom>
          <a:noFill/>
        </p:spPr>
      </p:pic>
      <p:pic>
        <p:nvPicPr>
          <p:cNvPr id="7171" name="Picture 3" descr="C:\Users\rmammei\Pictures\IMAG1076.jpg"/>
          <p:cNvPicPr>
            <a:picLocks noChangeAspect="1" noChangeArrowheads="1"/>
          </p:cNvPicPr>
          <p:nvPr/>
        </p:nvPicPr>
        <p:blipFill>
          <a:blip r:embed="rId4"/>
          <a:srcRect l="31235" t="14081" r="17407" b="16888"/>
          <a:stretch>
            <a:fillRect/>
          </a:stretch>
        </p:blipFill>
        <p:spPr bwMode="auto">
          <a:xfrm>
            <a:off x="1588327" y="4498629"/>
            <a:ext cx="2635237" cy="21031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50136" y="2202990"/>
            <a:ext cx="2972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Beam hit end of Bellows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8327" y="4651029"/>
            <a:ext cx="2624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Mu Metal case over bellows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179" y="4790539"/>
            <a:ext cx="15883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masking tape covering the edges is burned</a:t>
            </a:r>
            <a:endParaRPr lang="en-US" sz="140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959556" y="5529203"/>
            <a:ext cx="959555" cy="27328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102577" y="1917787"/>
            <a:ext cx="3657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QE scan with 440nm (850 micron spot)</a:t>
            </a:r>
            <a:endParaRPr lang="en-US" sz="1400" dirty="0"/>
          </a:p>
        </p:txBody>
      </p:sp>
      <p:sp>
        <p:nvSpPr>
          <p:cNvPr id="18" name="Oval 17"/>
          <p:cNvSpPr/>
          <p:nvPr/>
        </p:nvSpPr>
        <p:spPr bwMode="auto">
          <a:xfrm>
            <a:off x="7383357" y="3533422"/>
            <a:ext cx="214066" cy="2032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22" name="Straight Arrow Connector 21"/>
          <p:cNvCxnSpPr>
            <a:stCxn id="23" idx="2"/>
            <a:endCxn id="18" idx="1"/>
          </p:cNvCxnSpPr>
          <p:nvPr/>
        </p:nvCxnSpPr>
        <p:spPr bwMode="auto">
          <a:xfrm rot="16200000" flipH="1">
            <a:off x="6399407" y="2547881"/>
            <a:ext cx="729248" cy="13013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4877224" y="2310712"/>
            <a:ext cx="2472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About where we were running 3500x/2800y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1500" y="154632"/>
            <a:ext cx="8869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 5.0 mA, 200 kV, 440 nm, 850 </a:t>
            </a:r>
            <a:r>
              <a:rPr lang="el-GR" sz="3200" dirty="0" smtClean="0"/>
              <a:t>μ</a:t>
            </a:r>
            <a:r>
              <a:rPr lang="en-US" sz="3200" dirty="0" smtClean="0"/>
              <a:t>m spot</a:t>
            </a:r>
            <a:endParaRPr lang="en-US" sz="3200" dirty="0"/>
          </a:p>
        </p:txBody>
      </p:sp>
      <p:grpSp>
        <p:nvGrpSpPr>
          <p:cNvPr id="2" name="Group 7"/>
          <p:cNvGrpSpPr/>
          <p:nvPr/>
        </p:nvGrpSpPr>
        <p:grpSpPr>
          <a:xfrm>
            <a:off x="4330398" y="1162751"/>
            <a:ext cx="4805852" cy="3259140"/>
            <a:chOff x="4330398" y="1591733"/>
            <a:chExt cx="4805852" cy="3259140"/>
          </a:xfrm>
        </p:grpSpPr>
        <p:pic>
          <p:nvPicPr>
            <p:cNvPr id="35844" name="Picture 4" descr="http://opsweb.acc.jlab.org/CSUEApps/elog/view_attachment.php?attachment_id=1259455"/>
            <p:cNvPicPr>
              <a:picLocks noChangeAspect="1" noChangeArrowheads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4330398" y="1591733"/>
              <a:ext cx="4805852" cy="3259140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>
              <a:off x="6739467" y="3251200"/>
              <a:ext cx="20535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419 C from 1750x/2500y</a:t>
              </a:r>
              <a:endParaRPr lang="en-US" sz="2400" dirty="0"/>
            </a:p>
          </p:txBody>
        </p:sp>
      </p:grpSp>
      <p:pic>
        <p:nvPicPr>
          <p:cNvPr id="15" name="Picture 14" descr="QE_1mA_440_10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61" y="914527"/>
            <a:ext cx="4271689" cy="41428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2153" y="963401"/>
            <a:ext cx="3002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QE scan after running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6700" y="4820356"/>
            <a:ext cx="8869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/>
              <a:t>So the Cathode is not dead after the big beam on bellows event.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In fact it seems that the rate of change (increase) of QE increases with more laser power  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835378" y="5497685"/>
            <a:ext cx="661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 this a photochemistry effect or a heating effect?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69156" y="5926662"/>
            <a:ext cx="660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Try this with 532nm light to see what this does, if the QE increases now with 532nm, it suggests more of a heating effect</a:t>
            </a:r>
            <a:endParaRPr lang="en-US" dirty="0"/>
          </a:p>
        </p:txBody>
      </p:sp>
      <p:sp>
        <p:nvSpPr>
          <p:cNvPr id="11" name="Bent-Up Arrow 10"/>
          <p:cNvSpPr/>
          <p:nvPr/>
        </p:nvSpPr>
        <p:spPr bwMode="auto">
          <a:xfrm rot="5400000">
            <a:off x="1115998" y="5896841"/>
            <a:ext cx="482980" cy="423336"/>
          </a:xfrm>
          <a:prstGeom prst="bentUpArrow">
            <a:avLst>
              <a:gd name="adj1" fmla="val 33000"/>
              <a:gd name="adj2" fmla="val 29000"/>
              <a:gd name="adj3" fmla="val 35666"/>
            </a:avLst>
          </a:prstGeom>
          <a:solidFill>
            <a:srgbClr val="FFC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rot="5400000">
            <a:off x="1277326" y="1566692"/>
            <a:ext cx="1387316" cy="80365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QE_diff_Gree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890" y="1483857"/>
            <a:ext cx="3771300" cy="36576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91275" y="-12397"/>
            <a:ext cx="4834890" cy="808806"/>
          </a:xfrm>
        </p:spPr>
        <p:txBody>
          <a:bodyPr/>
          <a:lstStyle/>
          <a:p>
            <a:pPr algn="ctr"/>
            <a:r>
              <a:rPr lang="en-US" b="0" dirty="0" smtClean="0"/>
              <a:t>Laser Heating?</a:t>
            </a:r>
            <a:endParaRPr lang="en-US" b="0" dirty="0"/>
          </a:p>
        </p:txBody>
      </p:sp>
      <p:sp>
        <p:nvSpPr>
          <p:cNvPr id="8" name="TextBox 7"/>
          <p:cNvSpPr txBox="1"/>
          <p:nvPr/>
        </p:nvSpPr>
        <p:spPr>
          <a:xfrm>
            <a:off x="5000978" y="693974"/>
            <a:ext cx="34566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QE difference </a:t>
            </a:r>
            <a:r>
              <a:rPr lang="en-US" sz="2000" dirty="0" smtClean="0"/>
              <a:t>after heating 2450/3100 for 2 hours with </a:t>
            </a:r>
            <a:r>
              <a:rPr lang="en-US" sz="2000" b="1" dirty="0" smtClean="0"/>
              <a:t>532 nm</a:t>
            </a:r>
            <a:r>
              <a:rPr lang="en-US" sz="2000" dirty="0" smtClean="0"/>
              <a:t> and 672 mW</a:t>
            </a:r>
            <a:endParaRPr lang="en-US" sz="2000" dirty="0"/>
          </a:p>
        </p:txBody>
      </p:sp>
      <p:pic>
        <p:nvPicPr>
          <p:cNvPr id="12" name="Picture 11" descr="QE_diff_Gree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60" y="1529017"/>
            <a:ext cx="3771300" cy="36575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88720" y="5017332"/>
            <a:ext cx="7029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en-US" sz="1600" dirty="0" smtClean="0"/>
              <a:t>Also there is overall QE recovery from sitting in vacuum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219197" y="5604302"/>
            <a:ext cx="6999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 now the QE increases with both 440nm and 532nm light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807630" y="6154258"/>
            <a:ext cx="5722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Lets do some green lifetime runs now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815340" y="693974"/>
            <a:ext cx="3413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QE difference </a:t>
            </a:r>
            <a:r>
              <a:rPr lang="en-US" sz="2000" dirty="0" smtClean="0"/>
              <a:t>after heating 3500/2800 for 12 hours with </a:t>
            </a:r>
            <a:r>
              <a:rPr lang="en-US" sz="2000" b="1" dirty="0" smtClean="0"/>
              <a:t>440 nm </a:t>
            </a:r>
            <a:r>
              <a:rPr lang="en-US" sz="2000" dirty="0" smtClean="0"/>
              <a:t>and 211 mW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opsweb.acc.jlab.org/CSUEApps/elog/view_attachment.php?attachment_id=1259455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693843" y="1619263"/>
            <a:ext cx="4450157" cy="301792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66700" y="62032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1.0 mA, 200 kV, 532 nm, 350 </a:t>
            </a:r>
            <a:r>
              <a:rPr lang="el-GR" sz="3200" dirty="0" smtClean="0"/>
              <a:t>μ</a:t>
            </a:r>
            <a:r>
              <a:rPr lang="en-US" sz="3200" dirty="0" smtClean="0"/>
              <a:t>m spot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6019165" y="788266"/>
            <a:ext cx="2053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68.7 C from 3800x/2300y</a:t>
            </a:r>
            <a:endParaRPr lang="en-US" sz="2400" dirty="0"/>
          </a:p>
        </p:txBody>
      </p:sp>
      <p:pic>
        <p:nvPicPr>
          <p:cNvPr id="15" name="Picture 14" descr="QE_1mA_440_10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5" y="715547"/>
            <a:ext cx="4714119" cy="4571985"/>
          </a:xfrm>
          <a:prstGeom prst="rect">
            <a:avLst/>
          </a:prstGeom>
        </p:spPr>
      </p:pic>
      <p:grpSp>
        <p:nvGrpSpPr>
          <p:cNvPr id="2" name="Group 27"/>
          <p:cNvGrpSpPr/>
          <p:nvPr/>
        </p:nvGrpSpPr>
        <p:grpSpPr>
          <a:xfrm>
            <a:off x="6617970" y="4428836"/>
            <a:ext cx="2526030" cy="1666818"/>
            <a:chOff x="6617970" y="4625611"/>
            <a:chExt cx="2526030" cy="1666818"/>
          </a:xfrm>
        </p:grpSpPr>
        <p:sp>
          <p:nvSpPr>
            <p:cNvPr id="7" name="Explosion 2 6"/>
            <p:cNvSpPr/>
            <p:nvPr/>
          </p:nvSpPr>
          <p:spPr bwMode="auto">
            <a:xfrm>
              <a:off x="6617970" y="4625611"/>
              <a:ext cx="2526030" cy="1666818"/>
            </a:xfrm>
            <a:prstGeom prst="irregularSeal2">
              <a:avLst/>
            </a:prstGeom>
            <a:solidFill>
              <a:srgbClr val="66FF3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15410" y="5103674"/>
              <a:ext cx="12312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No QE decrease</a:t>
              </a:r>
              <a:endParaRPr lang="en-US" sz="2000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502279" y="4968206"/>
            <a:ext cx="64178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1600" b="1" dirty="0" smtClean="0"/>
              <a:t>Hypothesis: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1600" dirty="0" smtClean="0"/>
              <a:t>K source was depleted toward end of fabrication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1600" dirty="0" smtClean="0"/>
              <a:t>Top mystery layer got sputtered off during vacuum event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1600" dirty="0" smtClean="0"/>
              <a:t>Afterwards, photocathode has proper Stoichiometry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703789" y="773422"/>
            <a:ext cx="2532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QE after Run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rot="16200000" flipH="1">
            <a:off x="2613498" y="1791701"/>
            <a:ext cx="1231661" cy="57874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1597294" y="6107229"/>
            <a:ext cx="5636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Alternatively, maybe added something to the cathode, like oxygen, to change its properties/work function?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1342672" y="1164290"/>
            <a:ext cx="3009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ym typeface="Wingdings" pitchFamily="2" charset="2"/>
              </a:rPr>
              <a:t>Don’t see a QE hole now!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opsweb.acc.jlab.org/CSUEApps/elog/view_attachment.php?attachment_id=1259455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767093" y="1465265"/>
            <a:ext cx="4369154" cy="2962989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66700" y="154632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5.0 mA, 200 kV, 532 nm, 350 </a:t>
            </a:r>
            <a:r>
              <a:rPr lang="el-GR" sz="3200" dirty="0" smtClean="0"/>
              <a:t>μ</a:t>
            </a:r>
            <a:r>
              <a:rPr lang="en-US" sz="3200" dirty="0" smtClean="0"/>
              <a:t>m spot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5983605" y="833502"/>
            <a:ext cx="2053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465 C from 2400x/3100y</a:t>
            </a:r>
            <a:endParaRPr lang="en-US" sz="2400" dirty="0"/>
          </a:p>
        </p:txBody>
      </p:sp>
      <p:pic>
        <p:nvPicPr>
          <p:cNvPr id="9" name="Picture 8" descr="cur_5mA_532_20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196" y="4416679"/>
            <a:ext cx="3425508" cy="2323046"/>
          </a:xfrm>
          <a:prstGeom prst="rect">
            <a:avLst/>
          </a:prstGeom>
        </p:spPr>
      </p:pic>
      <p:grpSp>
        <p:nvGrpSpPr>
          <p:cNvPr id="2" name="Group 23"/>
          <p:cNvGrpSpPr/>
          <p:nvPr/>
        </p:nvGrpSpPr>
        <p:grpSpPr>
          <a:xfrm>
            <a:off x="122424" y="914527"/>
            <a:ext cx="4714119" cy="4166759"/>
            <a:chOff x="377074" y="914527"/>
            <a:chExt cx="4714119" cy="4166759"/>
          </a:xfrm>
        </p:grpSpPr>
        <p:pic>
          <p:nvPicPr>
            <p:cNvPr id="15" name="Picture 14" descr="QE_1mA_440_100.gif"/>
            <p:cNvPicPr>
              <a:picLocks noChangeAspect="1"/>
            </p:cNvPicPr>
            <p:nvPr/>
          </p:nvPicPr>
          <p:blipFill>
            <a:blip r:embed="rId4"/>
            <a:srcRect b="8863"/>
            <a:stretch>
              <a:fillRect/>
            </a:stretch>
          </p:blipFill>
          <p:spPr>
            <a:xfrm>
              <a:off x="377074" y="914527"/>
              <a:ext cx="4714119" cy="4166759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 bwMode="auto">
            <a:xfrm rot="5400000" flipH="1" flipV="1">
              <a:off x="3119375" y="3397175"/>
              <a:ext cx="1145898" cy="30094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2268664" y="4039569"/>
              <a:ext cx="23843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Run #2, 3mA ,caused the QE here to increase</a:t>
              </a:r>
              <a:endParaRPr lang="en-US" sz="1600" dirty="0"/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rot="16200000" flipH="1">
              <a:off x="2322517" y="1963701"/>
              <a:ext cx="378382" cy="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1574177" y="1435957"/>
              <a:ext cx="23843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Run # 3, 5.0mA run</a:t>
              </a:r>
              <a:endParaRPr lang="en-US" sz="16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88755" y="5591102"/>
            <a:ext cx="424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Now lets push the current to 20mA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960" t="15122" r="4793" b="5866"/>
          <a:stretch>
            <a:fillRect/>
          </a:stretch>
        </p:blipFill>
        <p:spPr bwMode="auto">
          <a:xfrm>
            <a:off x="4384090" y="616297"/>
            <a:ext cx="3020376" cy="192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4065" t="15122" r="5947" b="5866"/>
          <a:stretch>
            <a:fillRect/>
          </a:stretch>
        </p:blipFill>
        <p:spPr bwMode="auto">
          <a:xfrm>
            <a:off x="674962" y="2627977"/>
            <a:ext cx="2946401" cy="192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l="4087" t="16287" r="5498" b="6347"/>
          <a:stretch>
            <a:fillRect/>
          </a:stretch>
        </p:blipFill>
        <p:spPr bwMode="auto">
          <a:xfrm>
            <a:off x="3921246" y="2651760"/>
            <a:ext cx="3023355" cy="192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 l="1192" t="8436" b="5350"/>
          <a:stretch>
            <a:fillRect/>
          </a:stretch>
        </p:blipFill>
        <p:spPr bwMode="auto">
          <a:xfrm>
            <a:off x="6225893" y="4389120"/>
            <a:ext cx="2771349" cy="246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/>
          <a:srcRect l="3665" t="13407" r="3782" b="5112"/>
          <a:stretch>
            <a:fillRect/>
          </a:stretch>
        </p:blipFill>
        <p:spPr bwMode="auto">
          <a:xfrm>
            <a:off x="17800" y="753457"/>
            <a:ext cx="4366290" cy="187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66700" y="154632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20mA, 100kV, 532nm, 350</a:t>
            </a:r>
            <a:r>
              <a:rPr lang="el-GR" sz="3200" dirty="0" smtClean="0"/>
              <a:t>μ</a:t>
            </a:r>
            <a:r>
              <a:rPr lang="en-US" sz="3200" dirty="0" smtClean="0"/>
              <a:t>m spot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807202" y="4551675"/>
            <a:ext cx="2019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QE Change before and after the run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40262" y="4797778"/>
            <a:ext cx="5785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Ran with 100kV to ensure dump wouldn’t get too hot.</a:t>
            </a:r>
          </a:p>
          <a:p>
            <a:r>
              <a:rPr lang="en-US" dirty="0" smtClean="0"/>
              <a:t>Dump temperature went up to about 40</a:t>
            </a:r>
            <a:r>
              <a:rPr lang="en-US" dirty="0" smtClean="0">
                <a:latin typeface="DFKai-SB"/>
                <a:ea typeface="DFKai-SB"/>
              </a:rPr>
              <a:t>°</a:t>
            </a:r>
            <a:r>
              <a:rPr lang="en-US" dirty="0" smtClean="0"/>
              <a:t>C </a:t>
            </a:r>
          </a:p>
          <a:p>
            <a:r>
              <a:rPr lang="en-US" dirty="0" smtClean="0">
                <a:sym typeface="Wingdings" pitchFamily="2" charset="2"/>
              </a:rPr>
              <a:t>                                                 </a:t>
            </a:r>
            <a:r>
              <a:rPr lang="en-US" dirty="0" smtClean="0"/>
              <a:t>Not a problem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97777" y="753457"/>
            <a:ext cx="284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Things were “normal” at 10mA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106311" y="2765776"/>
            <a:ext cx="2515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Then we see a slight QE decline at 16mA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463113" y="3793067"/>
            <a:ext cx="2344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Sharp QE decline at 20mA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624381" y="6044273"/>
            <a:ext cx="3677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QE change plot shows QE decline at center of the laser spot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370" t="9358" r="2370" b="5531"/>
          <a:stretch>
            <a:fillRect/>
          </a:stretch>
        </p:blipFill>
        <p:spPr bwMode="auto">
          <a:xfrm>
            <a:off x="4163044" y="914400"/>
            <a:ext cx="2303480" cy="210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244622" y="3152235"/>
            <a:ext cx="244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After heating 2250x/1500y with ~4W for 30mins.</a:t>
            </a:r>
            <a:endParaRPr lang="en-US" sz="1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2370" t="10447" r="2370" b="4643"/>
          <a:stretch>
            <a:fillRect/>
          </a:stretch>
        </p:blipFill>
        <p:spPr bwMode="auto">
          <a:xfrm>
            <a:off x="6663045" y="919375"/>
            <a:ext cx="2303475" cy="209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686745" y="3131768"/>
            <a:ext cx="2457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After heating 3200x/1500y with ~4W for 1.5hr. </a:t>
            </a:r>
            <a:endParaRPr lang="en-US" sz="14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4780" y="3826933"/>
            <a:ext cx="534664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66700" y="53031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20mA, 200kV, 532nm, 800</a:t>
            </a:r>
            <a:r>
              <a:rPr lang="el-GR" sz="2400" dirty="0" smtClean="0"/>
              <a:t>μ</a:t>
            </a:r>
            <a:r>
              <a:rPr lang="en-US" sz="2400" dirty="0" smtClean="0"/>
              <a:t>m spot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" y="601763"/>
            <a:ext cx="42446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it is really laser heating, then lets decrease the power density by increasing the spot size and first watch for QE decline from illuminating a spot before running beam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209" y="2322870"/>
            <a:ext cx="34769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We may be on the edge of a critical temperature from going to 30-90mins at this power density because of the change shape of the QE distribution</a:t>
            </a:r>
            <a:endParaRPr lang="en-US" sz="1600" dirty="0"/>
          </a:p>
        </p:txBody>
      </p:sp>
      <p:sp>
        <p:nvSpPr>
          <p:cNvPr id="13" name="Right Arrow 12"/>
          <p:cNvSpPr/>
          <p:nvPr/>
        </p:nvSpPr>
        <p:spPr bwMode="auto">
          <a:xfrm>
            <a:off x="3495319" y="2319468"/>
            <a:ext cx="715436" cy="585085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2481" y="3826933"/>
            <a:ext cx="32624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Needed laser power near 4.5W to get beam current up to 20mA.</a:t>
            </a:r>
          </a:p>
          <a:p>
            <a:r>
              <a:rPr lang="en-US" dirty="0" smtClean="0"/>
              <a:t>Beam shape was very large and the radiation/vacuum along the beam pipe was larger than expected.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006" t="15578" r="4600" b="5809"/>
          <a:stretch>
            <a:fillRect/>
          </a:stretch>
        </p:blipFill>
        <p:spPr bwMode="auto">
          <a:xfrm>
            <a:off x="0" y="854090"/>
            <a:ext cx="8674100" cy="5478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66700" y="154632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10 mA, 200 kV, 532 nm, 350 </a:t>
            </a:r>
            <a:r>
              <a:rPr lang="el-GR" sz="2800" dirty="0" smtClean="0"/>
              <a:t>μ</a:t>
            </a:r>
            <a:r>
              <a:rPr lang="en-US" sz="2800" dirty="0" smtClean="0"/>
              <a:t>m spot</a:t>
            </a: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rot="5400000">
            <a:off x="1678535" y="3231622"/>
            <a:ext cx="814110" cy="4232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>
            <a:stCxn id="27" idx="0"/>
          </p:cNvCxnSpPr>
          <p:nvPr/>
        </p:nvCxnSpPr>
        <p:spPr bwMode="auto">
          <a:xfrm rot="16200000" flipV="1">
            <a:off x="2570940" y="4198237"/>
            <a:ext cx="474288" cy="400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5400000">
            <a:off x="3059534" y="3659042"/>
            <a:ext cx="428488" cy="2257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rot="5400000">
            <a:off x="6494825" y="3903981"/>
            <a:ext cx="647330" cy="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1495701" y="2297538"/>
            <a:ext cx="16651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QE increasing. Same behavior as 20mA ramp up.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2175840" y="4635731"/>
            <a:ext cx="1665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Vacuum event 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2840500" y="3057097"/>
            <a:ext cx="2492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Did QE fully recover from the vacuum event?  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5499103" y="2819022"/>
            <a:ext cx="2688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Sharp QE decline similar to the 20mA (800micron/532nm) runs</a:t>
            </a:r>
          </a:p>
          <a:p>
            <a:r>
              <a:rPr lang="en-US" sz="1400" dirty="0" smtClean="0"/>
              <a:t>Is this Cs/oxide loss?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06" y="889831"/>
            <a:ext cx="9002094" cy="2790921"/>
          </a:xfrm>
        </p:spPr>
        <p:txBody>
          <a:bodyPr/>
          <a:lstStyle/>
          <a:p>
            <a:r>
              <a:rPr lang="en-US" dirty="0" smtClean="0"/>
              <a:t>Cathode is extremely robust in terms of vacuum levels/bursts</a:t>
            </a:r>
          </a:p>
          <a:p>
            <a:r>
              <a:rPr lang="en-US" dirty="0" smtClean="0"/>
              <a:t>“Infinite” lifetime with DC blue laser up to 5mA</a:t>
            </a:r>
          </a:p>
          <a:p>
            <a:r>
              <a:rPr lang="en-US" dirty="0" smtClean="0"/>
              <a:t>“Infinite” with blue AND green after bellows incident, up to 5mA</a:t>
            </a:r>
          </a:p>
          <a:p>
            <a:r>
              <a:rPr lang="en-US" dirty="0" smtClean="0"/>
              <a:t>Laser heating seems to be a factor in QE increase during run</a:t>
            </a:r>
          </a:p>
          <a:p>
            <a:pPr lvl="1"/>
            <a:r>
              <a:rPr lang="en-US" dirty="0" smtClean="0"/>
              <a:t>Promoting the desired </a:t>
            </a:r>
            <a:r>
              <a:rPr lang="en-US" dirty="0" err="1" smtClean="0"/>
              <a:t>stoichiometry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Removing contaminants?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41905" y="3752128"/>
            <a:ext cx="8897440" cy="1722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Still need to study effect of varying</a:t>
            </a:r>
            <a:r>
              <a:rPr lang="en-US" sz="2400" kern="0" dirty="0" smtClean="0"/>
              <a:t> operating vacuum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SzTx/>
              <a:buFontTx/>
              <a:buChar char="•"/>
              <a:tabLst/>
              <a:defRPr/>
            </a:pPr>
            <a:r>
              <a:rPr lang="en-US" sz="2400" kern="0" dirty="0" smtClean="0"/>
              <a:t>Want to try “</a:t>
            </a:r>
            <a:r>
              <a:rPr lang="en-US" sz="2400" kern="0" dirty="0" err="1" smtClean="0"/>
              <a:t>cesiating</a:t>
            </a:r>
            <a:r>
              <a:rPr lang="en-US" sz="2400" kern="0" dirty="0" smtClean="0"/>
              <a:t>” the surface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Surface science techniques to measure composition</a:t>
            </a:r>
            <a:r>
              <a:rPr lang="en-US" sz="2400" kern="0" dirty="0" smtClean="0"/>
              <a:t> and profile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6991" y="5648446"/>
            <a:ext cx="7303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Obtain new high QE K</a:t>
            </a:r>
            <a:r>
              <a:rPr lang="en-US" sz="2000" baseline="-25000" dirty="0" smtClean="0">
                <a:solidFill>
                  <a:srgbClr val="002060"/>
                </a:solidFill>
              </a:rPr>
              <a:t>2</a:t>
            </a:r>
            <a:r>
              <a:rPr lang="en-US" sz="2000" dirty="0" smtClean="0">
                <a:solidFill>
                  <a:srgbClr val="002060"/>
                </a:solidFill>
              </a:rPr>
              <a:t>CsSb photocathode from BNL to repeat these studies and explore effects from RF pulsed laser 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5"/>
          <p:cNvSpPr>
            <a:spLocks noGrp="1" noChangeArrowheads="1"/>
          </p:cNvSpPr>
          <p:nvPr>
            <p:ph type="title"/>
          </p:nvPr>
        </p:nvSpPr>
        <p:spPr>
          <a:xfrm>
            <a:off x="60697" y="0"/>
            <a:ext cx="6372646" cy="68317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What is a Photocathode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ounded Rectangular Callout 70"/>
          <p:cNvSpPr/>
          <p:nvPr/>
        </p:nvSpPr>
        <p:spPr bwMode="auto">
          <a:xfrm>
            <a:off x="289372" y="949121"/>
            <a:ext cx="2927865" cy="1263158"/>
          </a:xfrm>
          <a:prstGeom prst="wedgeRoundRectCallout">
            <a:avLst>
              <a:gd name="adj1" fmla="val 34866"/>
              <a:gd name="adj2" fmla="val 102265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rgbClr val="FF0000"/>
                </a:solidFill>
              </a:rPr>
              <a:t>Bare GaAs surface</a:t>
            </a:r>
          </a:p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kern="0" dirty="0" smtClean="0">
                <a:solidFill>
                  <a:srgbClr val="FF0000"/>
                </a:solidFill>
              </a:rPr>
              <a:t>Large Work Function</a:t>
            </a:r>
          </a:p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kern="0" dirty="0" smtClean="0">
                <a:solidFill>
                  <a:srgbClr val="FF0000"/>
                </a:solidFill>
              </a:rPr>
              <a:t>Positive Electron Affinity (PEA)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1148689" y="2856896"/>
            <a:ext cx="2765494" cy="2426401"/>
            <a:chOff x="-688" y="2743130"/>
            <a:chExt cx="3098285" cy="2757899"/>
          </a:xfrm>
        </p:grpSpPr>
        <p:grpSp>
          <p:nvGrpSpPr>
            <p:cNvPr id="72" name="Group 71"/>
            <p:cNvGrpSpPr/>
            <p:nvPr/>
          </p:nvGrpSpPr>
          <p:grpSpPr>
            <a:xfrm>
              <a:off x="-688" y="2743130"/>
              <a:ext cx="3098285" cy="2757899"/>
              <a:chOff x="1051125" y="2500132"/>
              <a:chExt cx="3098285" cy="2757899"/>
            </a:xfrm>
          </p:grpSpPr>
          <p:sp>
            <p:nvSpPr>
              <p:cNvPr id="22" name="Rectangle 14"/>
              <p:cNvSpPr>
                <a:spLocks noChangeArrowheads="1"/>
              </p:cNvSpPr>
              <p:nvPr/>
            </p:nvSpPr>
            <p:spPr bwMode="auto">
              <a:xfrm>
                <a:off x="1382954" y="2822218"/>
                <a:ext cx="1589376" cy="339913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 smtClean="0">
                    <a:solidFill>
                      <a:srgbClr val="FF0000"/>
                    </a:solidFill>
                  </a:rPr>
                  <a:t>PEA=4.07 eV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1979271" y="3414532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28" name="Straight Connector 27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0" name="Freeform 29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1966600" y="4330861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46" name="Straight Connector 45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49" name="Freeform 48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 bwMode="auto">
              <a:xfrm rot="5400000" flipH="1" flipV="1">
                <a:off x="1792623" y="3876066"/>
                <a:ext cx="2734537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1805651" y="3414532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>
                <a:off x="1805651" y="4330861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3159889" y="2508797"/>
                <a:ext cx="219919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 bwMode="auto">
              <a:xfrm rot="5400000">
                <a:off x="1348451" y="3871732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5" name="Rectangle 64"/>
              <p:cNvSpPr/>
              <p:nvPr/>
            </p:nvSpPr>
            <p:spPr>
              <a:xfrm>
                <a:off x="1051125" y="3648075"/>
                <a:ext cx="7537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 smtClean="0"/>
                  <a:t> 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US" sz="2400" baseline="-25000" dirty="0" smtClean="0">
                    <a:latin typeface="Times New Roman" pitchFamily="18" charset="0"/>
                    <a:cs typeface="Times New Roman" pitchFamily="18" charset="0"/>
                  </a:rPr>
                  <a:t>gap</a:t>
                </a:r>
                <a:endParaRPr lang="en-US" sz="2000" dirty="0"/>
              </a:p>
            </p:txBody>
          </p:sp>
          <p:cxnSp>
            <p:nvCxnSpPr>
              <p:cNvPr id="66" name="Straight Arrow Connector 65"/>
              <p:cNvCxnSpPr/>
              <p:nvPr/>
            </p:nvCxnSpPr>
            <p:spPr bwMode="auto">
              <a:xfrm rot="5400000">
                <a:off x="2500698" y="2956538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7" name="Rectangle 14"/>
              <p:cNvSpPr>
                <a:spLocks noChangeArrowheads="1"/>
              </p:cNvSpPr>
              <p:nvPr/>
            </p:nvSpPr>
            <p:spPr bwMode="auto">
              <a:xfrm>
                <a:off x="1804022" y="3461301"/>
                <a:ext cx="1218283" cy="50834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 smtClean="0"/>
                  <a:t>Conduction</a:t>
                </a:r>
              </a:p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 smtClean="0"/>
                  <a:t>Band</a:t>
                </a:r>
                <a:endParaRPr lang="en-US" sz="1600" dirty="0"/>
              </a:p>
            </p:txBody>
          </p:sp>
          <p:sp>
            <p:nvSpPr>
              <p:cNvPr id="68" name="Rectangle 14"/>
              <p:cNvSpPr>
                <a:spLocks noChangeArrowheads="1"/>
              </p:cNvSpPr>
              <p:nvPr/>
            </p:nvSpPr>
            <p:spPr bwMode="auto">
              <a:xfrm>
                <a:off x="1966600" y="4377630"/>
                <a:ext cx="906468" cy="50834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 smtClean="0"/>
                  <a:t>Valence</a:t>
                </a:r>
              </a:p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 smtClean="0"/>
                  <a:t>Band</a:t>
                </a:r>
                <a:endParaRPr lang="en-US" sz="1600" dirty="0"/>
              </a:p>
            </p:txBody>
          </p:sp>
          <p:sp>
            <p:nvSpPr>
              <p:cNvPr id="69" name="Rectangle 14"/>
              <p:cNvSpPr>
                <a:spLocks noChangeArrowheads="1"/>
              </p:cNvSpPr>
              <p:nvPr/>
            </p:nvSpPr>
            <p:spPr bwMode="auto">
              <a:xfrm>
                <a:off x="2252682" y="4918118"/>
                <a:ext cx="779424" cy="339913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 smtClean="0">
                    <a:solidFill>
                      <a:srgbClr val="FF0000"/>
                    </a:solidFill>
                  </a:rPr>
                  <a:t>GaAs</a:t>
                </a:r>
              </a:p>
            </p:txBody>
          </p:sp>
          <p:sp>
            <p:nvSpPr>
              <p:cNvPr id="70" name="Rectangle 14"/>
              <p:cNvSpPr>
                <a:spLocks noChangeArrowheads="1"/>
              </p:cNvSpPr>
              <p:nvPr/>
            </p:nvSpPr>
            <p:spPr bwMode="auto">
              <a:xfrm>
                <a:off x="3119493" y="4918118"/>
                <a:ext cx="1029917" cy="339913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 smtClean="0">
                    <a:solidFill>
                      <a:srgbClr val="FF0000"/>
                    </a:solidFill>
                  </a:rPr>
                  <a:t>Vacuum</a:t>
                </a:r>
              </a:p>
            </p:txBody>
          </p:sp>
        </p:grpSp>
        <p:cxnSp>
          <p:nvCxnSpPr>
            <p:cNvPr id="73" name="Straight Connector 72"/>
            <p:cNvCxnSpPr/>
            <p:nvPr/>
          </p:nvCxnSpPr>
          <p:spPr bwMode="auto">
            <a:xfrm>
              <a:off x="715993" y="2760460"/>
              <a:ext cx="1828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4" name="Rounded Rectangular Callout 73"/>
          <p:cNvSpPr/>
          <p:nvPr/>
        </p:nvSpPr>
        <p:spPr bwMode="auto">
          <a:xfrm>
            <a:off x="5693092" y="775502"/>
            <a:ext cx="2629105" cy="1782500"/>
          </a:xfrm>
          <a:prstGeom prst="wedgeRoundRectCallout">
            <a:avLst>
              <a:gd name="adj1" fmla="val -26197"/>
              <a:gd name="adj2" fmla="val 65411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rgbClr val="339933"/>
                </a:solidFill>
              </a:rPr>
              <a:t>Dipole layers of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rgbClr val="339933"/>
                </a:solidFill>
              </a:rPr>
              <a:t>Cesium + NF</a:t>
            </a:r>
            <a:r>
              <a:rPr lang="en-US" sz="1600" b="1" kern="0" baseline="-25000" dirty="0" smtClean="0">
                <a:solidFill>
                  <a:srgbClr val="339933"/>
                </a:solidFill>
              </a:rPr>
              <a:t>3</a:t>
            </a:r>
            <a:endParaRPr lang="en-US" sz="1600" b="1" kern="0" dirty="0" smtClean="0">
              <a:solidFill>
                <a:srgbClr val="339933"/>
              </a:solidFill>
            </a:endParaRPr>
          </a:p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kern="0" dirty="0" smtClean="0">
                <a:solidFill>
                  <a:srgbClr val="339933"/>
                </a:solidFill>
              </a:rPr>
              <a:t>Reduces Work Function</a:t>
            </a:r>
          </a:p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kern="0" dirty="0" smtClean="0">
                <a:solidFill>
                  <a:srgbClr val="339933"/>
                </a:solidFill>
              </a:rPr>
              <a:t>Negative Electron Affinity (NEA)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4529090" y="2768224"/>
            <a:ext cx="3804663" cy="2425494"/>
            <a:chOff x="5051067" y="3279539"/>
            <a:chExt cx="3965612" cy="2748161"/>
          </a:xfrm>
        </p:grpSpPr>
        <p:grpSp>
          <p:nvGrpSpPr>
            <p:cNvPr id="119" name="Group 118"/>
            <p:cNvGrpSpPr/>
            <p:nvPr/>
          </p:nvGrpSpPr>
          <p:grpSpPr>
            <a:xfrm>
              <a:off x="5051067" y="3279539"/>
              <a:ext cx="3965612" cy="2748161"/>
              <a:chOff x="5051067" y="3279539"/>
              <a:chExt cx="3965612" cy="2748161"/>
            </a:xfrm>
          </p:grpSpPr>
          <p:graphicFrame>
            <p:nvGraphicFramePr>
              <p:cNvPr id="104" name="Diagram 103"/>
              <p:cNvGraphicFramePr/>
              <p:nvPr/>
            </p:nvGraphicFramePr>
            <p:xfrm>
              <a:off x="5283707" y="5101603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  <p:cxnSp>
            <p:nvCxnSpPr>
              <p:cNvPr id="106" name="Straight Arrow Connector 105"/>
              <p:cNvCxnSpPr/>
              <p:nvPr/>
            </p:nvCxnSpPr>
            <p:spPr bwMode="auto">
              <a:xfrm rot="10800000">
                <a:off x="5726572" y="5364666"/>
                <a:ext cx="1659300" cy="1588"/>
              </a:xfrm>
              <a:prstGeom prst="straightConnector1">
                <a:avLst/>
              </a:prstGeom>
              <a:ln>
                <a:solidFill>
                  <a:srgbClr val="FF7C80"/>
                </a:solidFill>
                <a:headEnd type="none" w="med" len="med"/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graphicFrame>
            <p:nvGraphicFramePr>
              <p:cNvPr id="111" name="Diagram 110"/>
              <p:cNvGraphicFramePr/>
              <p:nvPr/>
            </p:nvGraphicFramePr>
            <p:xfrm>
              <a:off x="6560780" y="4144762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10" r:qs="rId11" r:cs="rId12"/>
              </a:graphicData>
            </a:graphic>
          </p:graphicFrame>
          <p:graphicFrame>
            <p:nvGraphicFramePr>
              <p:cNvPr id="110" name="Diagram 109"/>
              <p:cNvGraphicFramePr/>
              <p:nvPr/>
            </p:nvGraphicFramePr>
            <p:xfrm>
              <a:off x="5285637" y="3668271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4" r:lo="rId15" r:qs="rId16" r:cs="rId17"/>
              </a:graphicData>
            </a:graphic>
          </p:graphicFrame>
          <p:grpSp>
            <p:nvGrpSpPr>
              <p:cNvPr id="102" name="Group 101"/>
              <p:cNvGrpSpPr/>
              <p:nvPr/>
            </p:nvGrpSpPr>
            <p:grpSpPr>
              <a:xfrm>
                <a:off x="5051067" y="3279539"/>
                <a:ext cx="3965612" cy="2748161"/>
                <a:chOff x="6690771" y="2751795"/>
                <a:chExt cx="3965612" cy="2748161"/>
              </a:xfrm>
            </p:grpSpPr>
            <p:grpSp>
              <p:nvGrpSpPr>
                <p:cNvPr id="75" name="Group 74"/>
                <p:cNvGrpSpPr/>
                <p:nvPr/>
              </p:nvGrpSpPr>
              <p:grpSpPr>
                <a:xfrm>
                  <a:off x="6690771" y="2751795"/>
                  <a:ext cx="3965612" cy="2748161"/>
                  <a:chOff x="1805651" y="2508797"/>
                  <a:chExt cx="3965612" cy="2748161"/>
                </a:xfrm>
              </p:grpSpPr>
              <p:grpSp>
                <p:nvGrpSpPr>
                  <p:cNvPr id="77" name="Group 39"/>
                  <p:cNvGrpSpPr/>
                  <p:nvPr/>
                </p:nvGrpSpPr>
                <p:grpSpPr>
                  <a:xfrm>
                    <a:off x="1979271" y="3414532"/>
                    <a:ext cx="1180618" cy="300941"/>
                    <a:chOff x="1979271" y="3414532"/>
                    <a:chExt cx="1180618" cy="300941"/>
                  </a:xfrm>
                </p:grpSpPr>
                <p:cxnSp>
                  <p:nvCxnSpPr>
                    <p:cNvPr id="92" name="Straight Connector 91"/>
                    <p:cNvCxnSpPr/>
                    <p:nvPr/>
                  </p:nvCxnSpPr>
                  <p:spPr bwMode="auto">
                    <a:xfrm>
                      <a:off x="1979271" y="3414532"/>
                      <a:ext cx="663122" cy="0"/>
                    </a:xfrm>
                    <a:prstGeom prst="line">
                      <a:avLst/>
                    </a:prstGeom>
                    <a:ln w="38100"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3" name="Freeform 92"/>
                    <p:cNvSpPr/>
                    <p:nvPr/>
                  </p:nvSpPr>
                  <p:spPr bwMode="auto">
                    <a:xfrm>
                      <a:off x="2627453" y="3414532"/>
                      <a:ext cx="532436" cy="300941"/>
                    </a:xfrm>
                    <a:custGeom>
                      <a:avLst/>
                      <a:gdLst>
                        <a:gd name="connsiteX0" fmla="*/ 0 w 532436"/>
                        <a:gd name="connsiteY0" fmla="*/ 0 h 300941"/>
                        <a:gd name="connsiteX1" fmla="*/ 370390 w 532436"/>
                        <a:gd name="connsiteY1" fmla="*/ 69448 h 300941"/>
                        <a:gd name="connsiteX2" fmla="*/ 532436 w 532436"/>
                        <a:gd name="connsiteY2" fmla="*/ 300941 h 30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2436" h="300941">
                          <a:moveTo>
                            <a:pt x="0" y="0"/>
                          </a:moveTo>
                          <a:cubicBezTo>
                            <a:pt x="140825" y="9645"/>
                            <a:pt x="281651" y="19291"/>
                            <a:pt x="370390" y="69448"/>
                          </a:cubicBezTo>
                          <a:cubicBezTo>
                            <a:pt x="459129" y="119605"/>
                            <a:pt x="495782" y="210273"/>
                            <a:pt x="532436" y="300941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p:txBody>
                </p:sp>
              </p:grpSp>
              <p:grpSp>
                <p:nvGrpSpPr>
                  <p:cNvPr id="78" name="Group 42"/>
                  <p:cNvGrpSpPr/>
                  <p:nvPr/>
                </p:nvGrpSpPr>
                <p:grpSpPr>
                  <a:xfrm>
                    <a:off x="1966600" y="4330861"/>
                    <a:ext cx="1180618" cy="300941"/>
                    <a:chOff x="1979271" y="3414532"/>
                    <a:chExt cx="1180618" cy="300941"/>
                  </a:xfrm>
                </p:grpSpPr>
                <p:cxnSp>
                  <p:nvCxnSpPr>
                    <p:cNvPr id="90" name="Straight Connector 89"/>
                    <p:cNvCxnSpPr/>
                    <p:nvPr/>
                  </p:nvCxnSpPr>
                  <p:spPr bwMode="auto">
                    <a:xfrm>
                      <a:off x="1979271" y="3414532"/>
                      <a:ext cx="663122" cy="0"/>
                    </a:xfrm>
                    <a:prstGeom prst="line">
                      <a:avLst/>
                    </a:prstGeom>
                    <a:ln w="38100"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1" name="Freeform 90"/>
                    <p:cNvSpPr/>
                    <p:nvPr/>
                  </p:nvSpPr>
                  <p:spPr bwMode="auto">
                    <a:xfrm>
                      <a:off x="2627453" y="3414532"/>
                      <a:ext cx="532436" cy="300941"/>
                    </a:xfrm>
                    <a:custGeom>
                      <a:avLst/>
                      <a:gdLst>
                        <a:gd name="connsiteX0" fmla="*/ 0 w 532436"/>
                        <a:gd name="connsiteY0" fmla="*/ 0 h 300941"/>
                        <a:gd name="connsiteX1" fmla="*/ 370390 w 532436"/>
                        <a:gd name="connsiteY1" fmla="*/ 69448 h 300941"/>
                        <a:gd name="connsiteX2" fmla="*/ 532436 w 532436"/>
                        <a:gd name="connsiteY2" fmla="*/ 300941 h 30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2436" h="300941">
                          <a:moveTo>
                            <a:pt x="0" y="0"/>
                          </a:moveTo>
                          <a:cubicBezTo>
                            <a:pt x="140825" y="9645"/>
                            <a:pt x="281651" y="19291"/>
                            <a:pt x="370390" y="69448"/>
                          </a:cubicBezTo>
                          <a:cubicBezTo>
                            <a:pt x="459129" y="119605"/>
                            <a:pt x="495782" y="210273"/>
                            <a:pt x="532436" y="300941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p:txBody>
                </p:sp>
              </p:grpSp>
              <p:cxnSp>
                <p:nvCxnSpPr>
                  <p:cNvPr id="79" name="Straight Connector 78"/>
                  <p:cNvCxnSpPr/>
                  <p:nvPr/>
                </p:nvCxnSpPr>
                <p:spPr bwMode="auto">
                  <a:xfrm rot="5400000" flipH="1" flipV="1">
                    <a:off x="1792623" y="3876066"/>
                    <a:ext cx="2734537" cy="0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 bwMode="auto">
                  <a:xfrm>
                    <a:off x="2001817" y="3414532"/>
                    <a:ext cx="18288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1" name="Straight Connector 80"/>
                  <p:cNvCxnSpPr/>
                  <p:nvPr/>
                </p:nvCxnSpPr>
                <p:spPr bwMode="auto">
                  <a:xfrm>
                    <a:off x="1805651" y="4330861"/>
                    <a:ext cx="18288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2" name="Straight Connector 81"/>
                  <p:cNvCxnSpPr/>
                  <p:nvPr/>
                </p:nvCxnSpPr>
                <p:spPr bwMode="auto">
                  <a:xfrm rot="16200000" flipH="1">
                    <a:off x="2572584" y="3096101"/>
                    <a:ext cx="1394530" cy="219922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Arrow Connector 82"/>
                  <p:cNvCxnSpPr/>
                  <p:nvPr/>
                </p:nvCxnSpPr>
                <p:spPr bwMode="auto">
                  <a:xfrm rot="5400000">
                    <a:off x="3659093" y="3565099"/>
                    <a:ext cx="324282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arrow"/>
                    <a:tailEnd type="arrow"/>
                  </a:ln>
                  <a:effectLst/>
                </p:spPr>
              </p:cxnSp>
              <p:sp>
                <p:nvSpPr>
                  <p:cNvPr id="84" name="Rectangle 83"/>
                  <p:cNvSpPr/>
                  <p:nvPr/>
                </p:nvSpPr>
                <p:spPr>
                  <a:xfrm>
                    <a:off x="4023535" y="3359684"/>
                    <a:ext cx="1747728" cy="38359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l-GR" sz="1600" dirty="0" smtClean="0">
                        <a:solidFill>
                          <a:srgbClr val="40911F"/>
                        </a:solidFill>
                        <a:latin typeface="Times New Roman" pitchFamily="18" charset="0"/>
                        <a:ea typeface="DFKai-SB"/>
                        <a:cs typeface="Times New Roman" pitchFamily="18" charset="0"/>
                      </a:rPr>
                      <a:t>Δ</a:t>
                    </a:r>
                    <a:r>
                      <a:rPr lang="en-US" sz="1600" baseline="30000" dirty="0" smtClean="0">
                        <a:solidFill>
                          <a:srgbClr val="40911F"/>
                        </a:solidFill>
                        <a:cs typeface="Times New Roman" pitchFamily="18" charset="0"/>
                      </a:rPr>
                      <a:t>NEA</a:t>
                    </a:r>
                    <a:r>
                      <a:rPr lang="en-US" sz="1600" dirty="0" smtClean="0">
                        <a:solidFill>
                          <a:srgbClr val="40911F"/>
                        </a:solidFill>
                        <a:cs typeface="Times New Roman" pitchFamily="18" charset="0"/>
                      </a:rPr>
                      <a:t> ~ 0.2 eV</a:t>
                    </a:r>
                    <a:endParaRPr lang="en-US" sz="1600" dirty="0">
                      <a:solidFill>
                        <a:srgbClr val="40911F"/>
                      </a:solidFill>
                    </a:endParaRPr>
                  </a:p>
                </p:txBody>
              </p:sp>
              <p:sp>
                <p:nvSpPr>
                  <p:cNvPr id="8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2279826" y="4918118"/>
                    <a:ext cx="725134" cy="338840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defTabSz="914400" eaLnBrk="0" fontAlgn="base" hangingPunct="0">
                      <a:lnSpc>
                        <a:spcPct val="85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600" dirty="0" smtClean="0">
                        <a:solidFill>
                          <a:srgbClr val="FF0000"/>
                        </a:solidFill>
                      </a:rPr>
                      <a:t>GaAs</a:t>
                    </a:r>
                  </a:p>
                </p:txBody>
              </p:sp>
              <p:sp>
                <p:nvSpPr>
                  <p:cNvPr id="89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3155362" y="4918117"/>
                    <a:ext cx="958180" cy="338840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defTabSz="914400" eaLnBrk="0" fontAlgn="base" hangingPunct="0">
                      <a:lnSpc>
                        <a:spcPct val="85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600" dirty="0" smtClean="0">
                        <a:solidFill>
                          <a:srgbClr val="FF0000"/>
                        </a:solidFill>
                      </a:rPr>
                      <a:t>Vacuum</a:t>
                    </a:r>
                  </a:p>
                </p:txBody>
              </p:sp>
            </p:grpSp>
            <p:sp>
              <p:nvSpPr>
                <p:cNvPr id="96" name="Freeform 95"/>
                <p:cNvSpPr/>
                <p:nvPr/>
              </p:nvSpPr>
              <p:spPr bwMode="auto">
                <a:xfrm>
                  <a:off x="8264931" y="3958471"/>
                  <a:ext cx="451413" cy="206415"/>
                </a:xfrm>
                <a:custGeom>
                  <a:avLst/>
                  <a:gdLst>
                    <a:gd name="connsiteX0" fmla="*/ 0 w 451413"/>
                    <a:gd name="connsiteY0" fmla="*/ 206415 h 206415"/>
                    <a:gd name="connsiteX1" fmla="*/ 127322 w 451413"/>
                    <a:gd name="connsiteY1" fmla="*/ 32795 h 206415"/>
                    <a:gd name="connsiteX2" fmla="*/ 451413 w 451413"/>
                    <a:gd name="connsiteY2" fmla="*/ 9646 h 206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1413" h="206415">
                      <a:moveTo>
                        <a:pt x="0" y="206415"/>
                      </a:moveTo>
                      <a:cubicBezTo>
                        <a:pt x="26043" y="136002"/>
                        <a:pt x="52086" y="65590"/>
                        <a:pt x="127322" y="32795"/>
                      </a:cubicBezTo>
                      <a:cubicBezTo>
                        <a:pt x="202558" y="0"/>
                        <a:pt x="326985" y="4823"/>
                        <a:pt x="451413" y="9646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cxnSp>
              <p:nvCxnSpPr>
                <p:cNvPr id="97" name="Straight Connector 96"/>
                <p:cNvCxnSpPr/>
                <p:nvPr/>
              </p:nvCxnSpPr>
              <p:spPr bwMode="auto">
                <a:xfrm rot="5400000" flipH="1" flipV="1">
                  <a:off x="6702552" y="4127728"/>
                  <a:ext cx="2734537" cy="0"/>
                </a:xfrm>
                <a:prstGeom prst="line">
                  <a:avLst/>
                </a:prstGeom>
                <a:ln>
                  <a:solidFill>
                    <a:srgbClr val="40911F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2" name="Straight Arrow Connector 111"/>
              <p:cNvCxnSpPr/>
              <p:nvPr/>
            </p:nvCxnSpPr>
            <p:spPr bwMode="auto">
              <a:xfrm rot="16200000" flipV="1">
                <a:off x="4890306" y="4600936"/>
                <a:ext cx="1215341" cy="4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 bwMode="auto">
              <a:xfrm>
                <a:off x="5602147" y="3970116"/>
                <a:ext cx="1134319" cy="381965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Rectangle 14"/>
            <p:cNvSpPr>
              <a:spLocks noChangeArrowheads="1"/>
            </p:cNvSpPr>
            <p:nvPr/>
          </p:nvSpPr>
          <p:spPr bwMode="auto">
            <a:xfrm>
              <a:off x="7365378" y="5193076"/>
              <a:ext cx="653291" cy="338840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defTabSz="91440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FF7C80"/>
                  </a:solidFill>
                </a:rPr>
                <a:t>Light</a:t>
              </a:r>
            </a:p>
          </p:txBody>
        </p:sp>
      </p:grpSp>
      <p:graphicFrame>
        <p:nvGraphicFramePr>
          <p:cNvPr id="122" name="Diagram 121"/>
          <p:cNvGraphicFramePr/>
          <p:nvPr/>
        </p:nvGraphicFramePr>
        <p:xfrm>
          <a:off x="3514844" y="972269"/>
          <a:ext cx="1817444" cy="1251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/>
        </p:nvGraphicFramePr>
        <p:xfrm>
          <a:off x="1062315" y="5729971"/>
          <a:ext cx="1819850" cy="690288"/>
        </p:xfrm>
        <a:graphic>
          <a:graphicData uri="http://schemas.openxmlformats.org/presentationml/2006/ole">
            <p:oleObj spid="_x0000_s328705" name="Equation" r:id="rId24" imgW="1104840" imgH="419040" progId="Equation.3">
              <p:embed/>
            </p:oleObj>
          </a:graphicData>
        </a:graphic>
      </p:graphicFrame>
      <p:sp>
        <p:nvSpPr>
          <p:cNvPr id="61" name="TextBox 60"/>
          <p:cNvSpPr txBox="1"/>
          <p:nvPr/>
        </p:nvSpPr>
        <p:spPr>
          <a:xfrm>
            <a:off x="3546130" y="5805676"/>
            <a:ext cx="1799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Photocathode Lifetime </a:t>
            </a:r>
            <a:endParaRPr lang="en-US" sz="1600" dirty="0"/>
          </a:p>
        </p:txBody>
      </p:sp>
      <p:sp>
        <p:nvSpPr>
          <p:cNvPr id="63" name="TextBox 62"/>
          <p:cNvSpPr txBox="1"/>
          <p:nvPr/>
        </p:nvSpPr>
        <p:spPr>
          <a:xfrm>
            <a:off x="5174045" y="6242953"/>
            <a:ext cx="3164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QE evolution while extracting the electrons</a:t>
            </a:r>
            <a:endParaRPr lang="en-US" sz="1600" dirty="0"/>
          </a:p>
        </p:txBody>
      </p:sp>
      <p:sp>
        <p:nvSpPr>
          <p:cNvPr id="64" name="TextBox 63"/>
          <p:cNvSpPr txBox="1"/>
          <p:nvPr/>
        </p:nvSpPr>
        <p:spPr>
          <a:xfrm>
            <a:off x="486147" y="5320594"/>
            <a:ext cx="2243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Definitions</a:t>
            </a:r>
            <a:endParaRPr lang="en-US" dirty="0"/>
          </a:p>
        </p:txBody>
      </p:sp>
      <p:graphicFrame>
        <p:nvGraphicFramePr>
          <p:cNvPr id="76" name="Object 7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328706" name="Equation" r:id="rId25" imgW="114120" imgH="215640" progId="Equation.3">
              <p:embed/>
            </p:oleObj>
          </a:graphicData>
        </a:graphic>
      </p:graphicFrame>
      <p:sp>
        <p:nvSpPr>
          <p:cNvPr id="85" name="Equal 84"/>
          <p:cNvSpPr/>
          <p:nvPr/>
        </p:nvSpPr>
        <p:spPr bwMode="auto">
          <a:xfrm>
            <a:off x="4997215" y="5926746"/>
            <a:ext cx="423038" cy="312012"/>
          </a:xfrm>
          <a:prstGeom prst="mathEqual">
            <a:avLst/>
          </a:prstGeom>
          <a:solidFill>
            <a:srgbClr val="782A2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aphicFrame>
        <p:nvGraphicFramePr>
          <p:cNvPr id="328707" name="Object 3"/>
          <p:cNvGraphicFramePr>
            <a:graphicFrameLocks noChangeAspect="1"/>
          </p:cNvGraphicFramePr>
          <p:nvPr/>
        </p:nvGraphicFramePr>
        <p:xfrm>
          <a:off x="5500762" y="5759865"/>
          <a:ext cx="1865161" cy="478893"/>
        </p:xfrm>
        <a:graphic>
          <a:graphicData uri="http://schemas.openxmlformats.org/presentationml/2006/ole">
            <p:oleObj spid="_x0000_s328707" name="Equation" r:id="rId26" imgW="939600" imgH="24120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43651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54969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Ion Back-bombardment</a:t>
            </a:r>
          </a:p>
        </p:txBody>
      </p:sp>
      <p:pic>
        <p:nvPicPr>
          <p:cNvPr id="5" name="Fig1a-movie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767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j-lt"/>
              </a:rPr>
              <a:t>HV Conditioning and Field Emission</a:t>
            </a:r>
            <a:endParaRPr lang="en-US" sz="3600" dirty="0">
              <a:latin typeface="+mj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405315" y="646331"/>
            <a:ext cx="4447762" cy="301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39111" y="685800"/>
            <a:ext cx="287811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Straight Arrow Connector 14"/>
          <p:cNvCxnSpPr>
            <a:stCxn id="13" idx="0"/>
          </p:cNvCxnSpPr>
          <p:nvPr/>
        </p:nvCxnSpPr>
        <p:spPr bwMode="auto">
          <a:xfrm rot="16200000" flipV="1">
            <a:off x="2543741" y="1695783"/>
            <a:ext cx="1080632" cy="14892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>
            <a:stCxn id="14" idx="0"/>
          </p:cNvCxnSpPr>
          <p:nvPr/>
        </p:nvCxnSpPr>
        <p:spPr bwMode="auto">
          <a:xfrm rot="5400000" flipH="1" flipV="1">
            <a:off x="1270407" y="1816663"/>
            <a:ext cx="803634" cy="9704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16510" y="2703718"/>
            <a:ext cx="194095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Floating Anode</a:t>
            </a:r>
          </a:p>
          <a:p>
            <a:pPr algn="ctr"/>
            <a:r>
              <a:rPr lang="en-US" dirty="0" smtClean="0"/>
              <a:t>connected to </a:t>
            </a:r>
          </a:p>
          <a:p>
            <a:pPr algn="ctr"/>
            <a:r>
              <a:rPr lang="en-US" dirty="0" smtClean="0"/>
              <a:t>Pico-ammeter</a:t>
            </a:r>
            <a:endParaRPr lang="en-US" dirty="0"/>
          </a:p>
        </p:txBody>
      </p:sp>
      <p:pic>
        <p:nvPicPr>
          <p:cNvPr id="19" name="Picture 18" descr="IMAG011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439" y="3960421"/>
            <a:ext cx="2065875" cy="2743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71948" y="2980717"/>
            <a:ext cx="231345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Macor glass-ceramic</a:t>
            </a:r>
          </a:p>
          <a:p>
            <a:pPr algn="ctr"/>
            <a:r>
              <a:rPr lang="en-US" dirty="0" smtClean="0"/>
              <a:t>spacer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53450" y="3861996"/>
            <a:ext cx="146706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100 M</a:t>
            </a:r>
            <a:r>
              <a:rPr lang="el-GR" dirty="0" smtClean="0"/>
              <a:t>Ω</a:t>
            </a:r>
            <a:endParaRPr lang="en-US" dirty="0" smtClean="0"/>
          </a:p>
          <a:p>
            <a:pPr algn="ctr"/>
            <a:r>
              <a:rPr lang="en-US" dirty="0" smtClean="0"/>
              <a:t>Conditioning</a:t>
            </a:r>
          </a:p>
          <a:p>
            <a:pPr algn="ctr"/>
            <a:r>
              <a:rPr lang="en-US" dirty="0" smtClean="0"/>
              <a:t>Resistor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89492" y="5337824"/>
            <a:ext cx="143282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Transformer</a:t>
            </a:r>
          </a:p>
          <a:p>
            <a:pPr algn="ctr"/>
            <a:r>
              <a:rPr lang="en-US" dirty="0" smtClean="0"/>
              <a:t>Oil Tank</a:t>
            </a:r>
          </a:p>
        </p:txBody>
      </p:sp>
      <p:cxnSp>
        <p:nvCxnSpPr>
          <p:cNvPr id="32" name="Straight Arrow Connector 31"/>
          <p:cNvCxnSpPr>
            <a:stCxn id="26" idx="3"/>
          </p:cNvCxnSpPr>
          <p:nvPr/>
        </p:nvCxnSpPr>
        <p:spPr bwMode="auto">
          <a:xfrm>
            <a:off x="1920518" y="4323661"/>
            <a:ext cx="843841" cy="56130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>
            <a:stCxn id="31" idx="3"/>
          </p:cNvCxnSpPr>
          <p:nvPr/>
        </p:nvCxnSpPr>
        <p:spPr bwMode="auto">
          <a:xfrm>
            <a:off x="2322320" y="5660990"/>
            <a:ext cx="721326" cy="7848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3599929" y="5937988"/>
            <a:ext cx="194162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 Short for Beam</a:t>
            </a:r>
          </a:p>
          <a:p>
            <a:pPr algn="ctr"/>
            <a:r>
              <a:rPr lang="en-US" dirty="0" smtClean="0"/>
              <a:t>Delivery </a:t>
            </a:r>
          </a:p>
        </p:txBody>
      </p:sp>
      <p:cxnSp>
        <p:nvCxnSpPr>
          <p:cNvPr id="36" name="Straight Arrow Connector 35"/>
          <p:cNvCxnSpPr/>
          <p:nvPr/>
        </p:nvCxnSpPr>
        <p:spPr bwMode="auto">
          <a:xfrm rot="10800000">
            <a:off x="3530347" y="5474828"/>
            <a:ext cx="520793" cy="46316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531142" y="4223242"/>
            <a:ext cx="3321934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We now have 200kV gun with no field emission: </a:t>
            </a:r>
          </a:p>
          <a:p>
            <a:endParaRPr lang="en-US" sz="2000" dirty="0" smtClean="0"/>
          </a:p>
          <a:p>
            <a:r>
              <a:rPr lang="en-US" sz="2000" dirty="0" smtClean="0"/>
              <a:t>Hand and Buffered Chemical Polished Large Grain Niobium material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337700" y="694475"/>
            <a:ext cx="18859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Inside the Gun Chamber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" y="1052230"/>
            <a:ext cx="37860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Heated NEGS around Gun  to get H2 environment up to ~E-9 </a:t>
            </a:r>
            <a:r>
              <a:rPr lang="en-US" dirty="0" err="1" smtClean="0"/>
              <a:t>Torr</a:t>
            </a:r>
            <a:r>
              <a:rPr lang="en-US" dirty="0" smtClean="0"/>
              <a:t> levels.  Used Extractor Gauge on Gun Chamber to correlate pressure to ion pump current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t="11625" r="80" b="5975"/>
          <a:stretch>
            <a:fillRect/>
          </a:stretch>
        </p:blipFill>
        <p:spPr bwMode="auto">
          <a:xfrm>
            <a:off x="4194532" y="852144"/>
            <a:ext cx="3868353" cy="3257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11909" t="7321" r="42644" b="14901"/>
          <a:stretch>
            <a:fillRect/>
          </a:stretch>
        </p:blipFill>
        <p:spPr bwMode="auto">
          <a:xfrm>
            <a:off x="385323" y="3194756"/>
            <a:ext cx="3362830" cy="339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052712" y="4515556"/>
            <a:ext cx="38017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QE after 4hr NEG at 5A, then 3hr NEG at 9.3A, then 1hr NEG at 8A. 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Total of 9 hours in much higher H2 environment.</a:t>
            </a:r>
          </a:p>
          <a:p>
            <a:r>
              <a:rPr lang="en-US" dirty="0" smtClean="0"/>
              <a:t>QE is still about the same as in good vacuum.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6700" y="154632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Prepare for “Bad” Vacuum Lifetime Run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Motivations (1)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30300"/>
            <a:ext cx="8229600" cy="4530725"/>
          </a:xfrm>
        </p:spPr>
        <p:txBody>
          <a:bodyPr/>
          <a:lstStyle/>
          <a:p>
            <a:pPr eaLnBrk="1" hangingPunct="1"/>
            <a:r>
              <a:rPr lang="en-US" smtClean="0"/>
              <a:t>Provide experimental data to fill the voids on fundamental parameters still missed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11188" y="2276475"/>
            <a:ext cx="7993063" cy="4581525"/>
            <a:chOff x="385" y="1434"/>
            <a:chExt cx="5035" cy="2886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2">
              <a:lum bright="-36000" contrast="54000"/>
            </a:blip>
            <a:srcRect b="28482"/>
            <a:stretch>
              <a:fillRect/>
            </a:stretch>
          </p:blipFill>
          <p:spPr bwMode="auto">
            <a:xfrm>
              <a:off x="385" y="1434"/>
              <a:ext cx="5035" cy="2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4" name="Rectangle 6"/>
            <p:cNvSpPr>
              <a:spLocks noChangeArrowheads="1"/>
            </p:cNvSpPr>
            <p:nvPr/>
          </p:nvSpPr>
          <p:spPr bwMode="auto">
            <a:xfrm>
              <a:off x="4740" y="2651"/>
              <a:ext cx="680" cy="1179"/>
            </a:xfrm>
            <a:prstGeom prst="rect">
              <a:avLst/>
            </a:prstGeom>
            <a:solidFill>
              <a:srgbClr val="C91103">
                <a:alpha val="34117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5" name="Rectangle 7"/>
            <p:cNvSpPr>
              <a:spLocks noChangeArrowheads="1"/>
            </p:cNvSpPr>
            <p:nvPr/>
          </p:nvSpPr>
          <p:spPr bwMode="auto">
            <a:xfrm>
              <a:off x="2963" y="2651"/>
              <a:ext cx="589" cy="590"/>
            </a:xfrm>
            <a:prstGeom prst="rect">
              <a:avLst/>
            </a:prstGeom>
            <a:solidFill>
              <a:srgbClr val="C91103">
                <a:alpha val="34117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6" name="Rectangle 9"/>
            <p:cNvSpPr>
              <a:spLocks noChangeArrowheads="1"/>
            </p:cNvSpPr>
            <p:nvPr/>
          </p:nvSpPr>
          <p:spPr bwMode="auto">
            <a:xfrm>
              <a:off x="3552" y="3097"/>
              <a:ext cx="1187" cy="152"/>
            </a:xfrm>
            <a:prstGeom prst="rect">
              <a:avLst/>
            </a:prstGeom>
            <a:solidFill>
              <a:srgbClr val="C91103">
                <a:alpha val="34117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7" name="Text Box 11"/>
            <p:cNvSpPr txBox="1">
              <a:spLocks noChangeArrowheads="1"/>
            </p:cNvSpPr>
            <p:nvPr/>
          </p:nvSpPr>
          <p:spPr bwMode="auto">
            <a:xfrm>
              <a:off x="2357" y="4089"/>
              <a:ext cx="28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dirty="0"/>
                <a:t>Dowell et al., </a:t>
              </a:r>
              <a:r>
                <a:rPr lang="it-IT" i="1" dirty="0"/>
                <a:t>NIM-A</a:t>
              </a:r>
              <a:r>
                <a:rPr lang="it-IT" dirty="0"/>
                <a:t>, </a:t>
              </a:r>
              <a:r>
                <a:rPr lang="it-IT" b="1" dirty="0"/>
                <a:t>622</a:t>
              </a:r>
              <a:r>
                <a:rPr lang="it-IT" dirty="0"/>
                <a:t>, (2010) 685-697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37224" cy="808806"/>
          </a:xfrm>
        </p:spPr>
        <p:txBody>
          <a:bodyPr/>
          <a:lstStyle/>
          <a:p>
            <a:r>
              <a:rPr lang="en-US" dirty="0" smtClean="0"/>
              <a:t>Imperfect Vacuum = Finite Lifetime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5483" y="808806"/>
            <a:ext cx="5276644" cy="2862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Ion back-bombardment – with characteristic QE “trench” from laser spot to electrostatic center of photocathode – damages the NEA of GaAs</a:t>
            </a:r>
          </a:p>
          <a:p>
            <a:pPr marL="174625" indent="-174625">
              <a:buFont typeface="Arial" pitchFamily="34" charset="0"/>
              <a:buChar char="•"/>
            </a:pPr>
            <a:endParaRPr lang="en-US" dirty="0" smtClean="0"/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High energy ions are focused to electrostatic center: create QE “hole”. We don’t run beam from electrostatic center</a:t>
            </a:r>
          </a:p>
          <a:p>
            <a:pPr marL="174625" indent="-174625">
              <a:buFont typeface="Arial" pitchFamily="34" charset="0"/>
              <a:buChar char="•"/>
            </a:pPr>
            <a:endParaRPr lang="en-US" dirty="0" smtClean="0"/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QE can be restored, but takes about 8 hours to heat and reactivate</a:t>
            </a:r>
          </a:p>
        </p:txBody>
      </p:sp>
      <p:pic>
        <p:nvPicPr>
          <p:cNvPr id="8" name="Picture 7" descr="new_Fig4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288" y="3842795"/>
            <a:ext cx="3506637" cy="2743200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5715988" y="855425"/>
            <a:ext cx="3152626" cy="2142490"/>
            <a:chOff x="5539701" y="850190"/>
            <a:chExt cx="3152626" cy="2142490"/>
          </a:xfrm>
        </p:grpSpPr>
        <p:sp>
          <p:nvSpPr>
            <p:cNvPr id="9" name="Text Box 60"/>
            <p:cNvSpPr txBox="1">
              <a:spLocks noChangeArrowheads="1"/>
            </p:cNvSpPr>
            <p:nvPr/>
          </p:nvSpPr>
          <p:spPr bwMode="auto">
            <a:xfrm>
              <a:off x="5539701" y="850190"/>
              <a:ext cx="1143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 smtClean="0"/>
                <a:t>Residual</a:t>
              </a:r>
            </a:p>
            <a:p>
              <a:pPr algn="ctr"/>
              <a:r>
                <a:rPr lang="en-US" sz="1800" dirty="0" smtClean="0"/>
                <a:t>Gas</a:t>
              </a:r>
            </a:p>
          </p:txBody>
        </p:sp>
        <p:sp>
          <p:nvSpPr>
            <p:cNvPr id="12" name="Text Box 64"/>
            <p:cNvSpPr txBox="1">
              <a:spLocks noChangeArrowheads="1"/>
            </p:cNvSpPr>
            <p:nvPr/>
          </p:nvSpPr>
          <p:spPr bwMode="auto">
            <a:xfrm>
              <a:off x="5812291" y="2280940"/>
              <a:ext cx="82586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F7C80"/>
                  </a:solidFill>
                </a:rPr>
                <a:t>Laser</a:t>
              </a:r>
              <a:endParaRPr lang="en-US" sz="2000" dirty="0">
                <a:solidFill>
                  <a:srgbClr val="FF7C80"/>
                </a:solidFill>
              </a:endParaRPr>
            </a:p>
          </p:txBody>
        </p:sp>
        <p:sp>
          <p:nvSpPr>
            <p:cNvPr id="15" name="AutoShape 69"/>
            <p:cNvSpPr>
              <a:spLocks noChangeArrowheads="1"/>
            </p:cNvSpPr>
            <p:nvPr/>
          </p:nvSpPr>
          <p:spPr bwMode="auto">
            <a:xfrm rot="16200000" flipH="1">
              <a:off x="7626317" y="1279956"/>
              <a:ext cx="312696" cy="1634549"/>
            </a:xfrm>
            <a:prstGeom prst="rtTriangl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Rectangle 70"/>
            <p:cNvSpPr>
              <a:spLocks noChangeArrowheads="1"/>
            </p:cNvSpPr>
            <p:nvPr/>
          </p:nvSpPr>
          <p:spPr bwMode="auto">
            <a:xfrm rot="16200000">
              <a:off x="8258816" y="1912456"/>
              <a:ext cx="739100" cy="5685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Line 71"/>
            <p:cNvSpPr>
              <a:spLocks noChangeShapeType="1"/>
            </p:cNvSpPr>
            <p:nvPr/>
          </p:nvSpPr>
          <p:spPr bwMode="auto">
            <a:xfrm rot="16200000">
              <a:off x="7462862" y="1343917"/>
              <a:ext cx="227415" cy="20467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8" name="Group 72"/>
            <p:cNvGrpSpPr>
              <a:grpSpLocks/>
            </p:cNvGrpSpPr>
            <p:nvPr/>
          </p:nvGrpSpPr>
          <p:grpSpPr bwMode="auto">
            <a:xfrm rot="16200000">
              <a:off x="6837469" y="2651556"/>
              <a:ext cx="454831" cy="227416"/>
              <a:chOff x="576" y="1872"/>
              <a:chExt cx="384" cy="192"/>
            </a:xfrm>
          </p:grpSpPr>
          <p:sp>
            <p:nvSpPr>
              <p:cNvPr id="60" name="Rectangle 73"/>
              <p:cNvSpPr>
                <a:spLocks noChangeArrowheads="1"/>
              </p:cNvSpPr>
              <p:nvPr/>
            </p:nvSpPr>
            <p:spPr bwMode="auto">
              <a:xfrm>
                <a:off x="576" y="1872"/>
                <a:ext cx="240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61" name="Group 74"/>
              <p:cNvGrpSpPr>
                <a:grpSpLocks/>
              </p:cNvGrpSpPr>
              <p:nvPr/>
            </p:nvGrpSpPr>
            <p:grpSpPr bwMode="auto">
              <a:xfrm>
                <a:off x="576" y="1872"/>
                <a:ext cx="384" cy="192"/>
                <a:chOff x="576" y="1584"/>
                <a:chExt cx="384" cy="192"/>
              </a:xfrm>
            </p:grpSpPr>
            <p:sp>
              <p:nvSpPr>
                <p:cNvPr id="62" name="Arc 75"/>
                <p:cNvSpPr>
                  <a:spLocks/>
                </p:cNvSpPr>
                <p:nvPr/>
              </p:nvSpPr>
              <p:spPr bwMode="auto">
                <a:xfrm>
                  <a:off x="816" y="1584"/>
                  <a:ext cx="144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1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3" name="Arc 76"/>
                <p:cNvSpPr>
                  <a:spLocks/>
                </p:cNvSpPr>
                <p:nvPr/>
              </p:nvSpPr>
              <p:spPr bwMode="auto">
                <a:xfrm flipV="1">
                  <a:off x="816" y="1680"/>
                  <a:ext cx="144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1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4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576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5" name="Line 78"/>
                <p:cNvSpPr>
                  <a:spLocks noChangeShapeType="1"/>
                </p:cNvSpPr>
                <p:nvPr/>
              </p:nvSpPr>
              <p:spPr bwMode="auto">
                <a:xfrm flipH="1">
                  <a:off x="576" y="1776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19" name="AutoShape 79"/>
            <p:cNvSpPr>
              <a:spLocks noChangeArrowheads="1"/>
            </p:cNvSpPr>
            <p:nvPr/>
          </p:nvSpPr>
          <p:spPr bwMode="auto">
            <a:xfrm rot="16200000">
              <a:off x="7974547" y="2310433"/>
              <a:ext cx="795954" cy="568539"/>
            </a:xfrm>
            <a:prstGeom prst="rtTriangl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" name="AutoShape 80"/>
            <p:cNvSpPr>
              <a:spLocks noChangeArrowheads="1"/>
            </p:cNvSpPr>
            <p:nvPr/>
          </p:nvSpPr>
          <p:spPr bwMode="auto">
            <a:xfrm rot="16200000" flipH="1">
              <a:off x="7974547" y="1002794"/>
              <a:ext cx="795954" cy="568539"/>
            </a:xfrm>
            <a:prstGeom prst="rtTriangl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" name="Rectangle 81"/>
            <p:cNvSpPr>
              <a:spLocks noChangeArrowheads="1"/>
            </p:cNvSpPr>
            <p:nvPr/>
          </p:nvSpPr>
          <p:spPr bwMode="auto">
            <a:xfrm rot="16200000">
              <a:off x="8258816" y="1912456"/>
              <a:ext cx="739100" cy="5685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22" name="Group 82"/>
            <p:cNvGrpSpPr>
              <a:grpSpLocks/>
            </p:cNvGrpSpPr>
            <p:nvPr/>
          </p:nvGrpSpPr>
          <p:grpSpPr bwMode="auto">
            <a:xfrm rot="16200000">
              <a:off x="6837469" y="1002795"/>
              <a:ext cx="454831" cy="227416"/>
              <a:chOff x="576" y="1632"/>
              <a:chExt cx="384" cy="192"/>
            </a:xfrm>
          </p:grpSpPr>
          <p:sp>
            <p:nvSpPr>
              <p:cNvPr id="53" name="Rectangle 83"/>
              <p:cNvSpPr>
                <a:spLocks noChangeArrowheads="1"/>
              </p:cNvSpPr>
              <p:nvPr/>
            </p:nvSpPr>
            <p:spPr bwMode="auto">
              <a:xfrm flipH="1">
                <a:off x="672" y="1632"/>
                <a:ext cx="288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54" name="Group 84"/>
              <p:cNvGrpSpPr>
                <a:grpSpLocks/>
              </p:cNvGrpSpPr>
              <p:nvPr/>
            </p:nvGrpSpPr>
            <p:grpSpPr bwMode="auto">
              <a:xfrm>
                <a:off x="576" y="1632"/>
                <a:ext cx="384" cy="192"/>
                <a:chOff x="576" y="1632"/>
                <a:chExt cx="384" cy="192"/>
              </a:xfrm>
            </p:grpSpPr>
            <p:sp>
              <p:nvSpPr>
                <p:cNvPr id="55" name="Line 85"/>
                <p:cNvSpPr>
                  <a:spLocks noChangeShapeType="1"/>
                </p:cNvSpPr>
                <p:nvPr/>
              </p:nvSpPr>
              <p:spPr bwMode="auto">
                <a:xfrm>
                  <a:off x="720" y="1632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6" name="Line 86"/>
                <p:cNvSpPr>
                  <a:spLocks noChangeShapeType="1"/>
                </p:cNvSpPr>
                <p:nvPr/>
              </p:nvSpPr>
              <p:spPr bwMode="auto">
                <a:xfrm>
                  <a:off x="720" y="182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grpSp>
              <p:nvGrpSpPr>
                <p:cNvPr id="57" name="Group 87"/>
                <p:cNvGrpSpPr>
                  <a:grpSpLocks/>
                </p:cNvGrpSpPr>
                <p:nvPr/>
              </p:nvGrpSpPr>
              <p:grpSpPr bwMode="auto">
                <a:xfrm>
                  <a:off x="576" y="1632"/>
                  <a:ext cx="144" cy="192"/>
                  <a:chOff x="1920" y="1872"/>
                  <a:chExt cx="144" cy="192"/>
                </a:xfrm>
              </p:grpSpPr>
              <p:sp>
                <p:nvSpPr>
                  <p:cNvPr id="58" name="Arc 88"/>
                  <p:cNvSpPr>
                    <a:spLocks/>
                  </p:cNvSpPr>
                  <p:nvPr/>
                </p:nvSpPr>
                <p:spPr bwMode="auto">
                  <a:xfrm flipH="1">
                    <a:off x="1920" y="1872"/>
                    <a:ext cx="144" cy="9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59" name="Arc 89"/>
                  <p:cNvSpPr>
                    <a:spLocks/>
                  </p:cNvSpPr>
                  <p:nvPr/>
                </p:nvSpPr>
                <p:spPr bwMode="auto">
                  <a:xfrm flipH="1" flipV="1">
                    <a:off x="1920" y="1968"/>
                    <a:ext cx="144" cy="9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</p:grpSp>
        </p:grpSp>
        <p:grpSp>
          <p:nvGrpSpPr>
            <p:cNvPr id="23" name="Group 91"/>
            <p:cNvGrpSpPr>
              <a:grpSpLocks/>
            </p:cNvGrpSpPr>
            <p:nvPr/>
          </p:nvGrpSpPr>
          <p:grpSpPr bwMode="auto">
            <a:xfrm rot="16200000">
              <a:off x="7406008" y="1287064"/>
              <a:ext cx="113708" cy="113708"/>
              <a:chOff x="2064" y="2304"/>
              <a:chExt cx="96" cy="96"/>
            </a:xfrm>
          </p:grpSpPr>
          <p:sp>
            <p:nvSpPr>
              <p:cNvPr id="50" name="Oval 92"/>
              <p:cNvSpPr>
                <a:spLocks noChangeArrowheads="1"/>
              </p:cNvSpPr>
              <p:nvPr/>
            </p:nvSpPr>
            <p:spPr bwMode="auto">
              <a:xfrm>
                <a:off x="2064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1" name="Oval 93"/>
              <p:cNvSpPr>
                <a:spLocks noChangeArrowheads="1"/>
              </p:cNvSpPr>
              <p:nvPr/>
            </p:nvSpPr>
            <p:spPr bwMode="auto">
              <a:xfrm>
                <a:off x="2064" y="230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2" name="Oval 94"/>
              <p:cNvSpPr>
                <a:spLocks noChangeArrowheads="1"/>
              </p:cNvSpPr>
              <p:nvPr/>
            </p:nvSpPr>
            <p:spPr bwMode="auto">
              <a:xfrm>
                <a:off x="2112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24" name="Oval 95"/>
            <p:cNvSpPr>
              <a:spLocks noChangeArrowheads="1"/>
            </p:cNvSpPr>
            <p:nvPr/>
          </p:nvSpPr>
          <p:spPr bwMode="auto">
            <a:xfrm rot="16200000">
              <a:off x="7235446" y="2367287"/>
              <a:ext cx="56854" cy="5685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5" name="Oval 96"/>
            <p:cNvSpPr>
              <a:spLocks noChangeArrowheads="1"/>
            </p:cNvSpPr>
            <p:nvPr/>
          </p:nvSpPr>
          <p:spPr bwMode="auto">
            <a:xfrm rot="16200000">
              <a:off x="7747131" y="2367287"/>
              <a:ext cx="56854" cy="5685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" name="Oval 97"/>
            <p:cNvSpPr>
              <a:spLocks noChangeArrowheads="1"/>
            </p:cNvSpPr>
            <p:nvPr/>
          </p:nvSpPr>
          <p:spPr bwMode="auto">
            <a:xfrm rot="16200000">
              <a:off x="7690277" y="2367287"/>
              <a:ext cx="56854" cy="5685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" name="Oval 98"/>
            <p:cNvSpPr>
              <a:spLocks noChangeArrowheads="1"/>
            </p:cNvSpPr>
            <p:nvPr/>
          </p:nvSpPr>
          <p:spPr bwMode="auto">
            <a:xfrm rot="16200000">
              <a:off x="7860839" y="2253579"/>
              <a:ext cx="56854" cy="5685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8" name="Oval 99"/>
            <p:cNvSpPr>
              <a:spLocks noChangeArrowheads="1"/>
            </p:cNvSpPr>
            <p:nvPr/>
          </p:nvSpPr>
          <p:spPr bwMode="auto">
            <a:xfrm rot="16200000">
              <a:off x="7803985" y="2253579"/>
              <a:ext cx="56854" cy="5685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9" name="Oval 100"/>
            <p:cNvSpPr>
              <a:spLocks noChangeArrowheads="1"/>
            </p:cNvSpPr>
            <p:nvPr/>
          </p:nvSpPr>
          <p:spPr bwMode="auto">
            <a:xfrm rot="16200000">
              <a:off x="7860839" y="1912456"/>
              <a:ext cx="56854" cy="5685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" name="Oval 101"/>
            <p:cNvSpPr>
              <a:spLocks noChangeArrowheads="1"/>
            </p:cNvSpPr>
            <p:nvPr/>
          </p:nvSpPr>
          <p:spPr bwMode="auto">
            <a:xfrm rot="16200000">
              <a:off x="7633423" y="1059648"/>
              <a:ext cx="56854" cy="5685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1" name="Oval 102"/>
            <p:cNvSpPr>
              <a:spLocks noChangeArrowheads="1"/>
            </p:cNvSpPr>
            <p:nvPr/>
          </p:nvSpPr>
          <p:spPr bwMode="auto">
            <a:xfrm rot="16200000">
              <a:off x="8031401" y="1400772"/>
              <a:ext cx="56854" cy="5685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2" name="Oval 103"/>
            <p:cNvSpPr>
              <a:spLocks noChangeArrowheads="1"/>
            </p:cNvSpPr>
            <p:nvPr/>
          </p:nvSpPr>
          <p:spPr bwMode="auto">
            <a:xfrm rot="16200000">
              <a:off x="8351204" y="2026164"/>
              <a:ext cx="56854" cy="5685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3" name="Oval 104"/>
            <p:cNvSpPr>
              <a:spLocks noChangeArrowheads="1"/>
            </p:cNvSpPr>
            <p:nvPr/>
          </p:nvSpPr>
          <p:spPr bwMode="auto">
            <a:xfrm rot="16200000">
              <a:off x="8145108" y="2253579"/>
              <a:ext cx="56854" cy="5685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34" name="Group 105"/>
            <p:cNvGrpSpPr>
              <a:grpSpLocks/>
            </p:cNvGrpSpPr>
            <p:nvPr/>
          </p:nvGrpSpPr>
          <p:grpSpPr bwMode="auto">
            <a:xfrm rot="16200000">
              <a:off x="7036458" y="1656614"/>
              <a:ext cx="113708" cy="170562"/>
              <a:chOff x="2208" y="2448"/>
              <a:chExt cx="96" cy="144"/>
            </a:xfrm>
          </p:grpSpPr>
          <p:sp>
            <p:nvSpPr>
              <p:cNvPr id="47" name="Oval 106"/>
              <p:cNvSpPr>
                <a:spLocks noChangeArrowheads="1"/>
              </p:cNvSpPr>
              <p:nvPr/>
            </p:nvSpPr>
            <p:spPr bwMode="auto">
              <a:xfrm>
                <a:off x="2208" y="2448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8" name="Oval 107"/>
              <p:cNvSpPr>
                <a:spLocks noChangeArrowheads="1"/>
              </p:cNvSpPr>
              <p:nvPr/>
            </p:nvSpPr>
            <p:spPr bwMode="auto">
              <a:xfrm>
                <a:off x="2256" y="254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9" name="Oval 108"/>
              <p:cNvSpPr>
                <a:spLocks noChangeArrowheads="1"/>
              </p:cNvSpPr>
              <p:nvPr/>
            </p:nvSpPr>
            <p:spPr bwMode="auto">
              <a:xfrm>
                <a:off x="2256" y="2496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35" name="Oval 109"/>
            <p:cNvSpPr>
              <a:spLocks noChangeArrowheads="1"/>
            </p:cNvSpPr>
            <p:nvPr/>
          </p:nvSpPr>
          <p:spPr bwMode="auto">
            <a:xfrm rot="16200000">
              <a:off x="7619210" y="2772370"/>
              <a:ext cx="56854" cy="5685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6" name="Oval 110"/>
            <p:cNvSpPr>
              <a:spLocks noChangeArrowheads="1"/>
            </p:cNvSpPr>
            <p:nvPr/>
          </p:nvSpPr>
          <p:spPr bwMode="auto">
            <a:xfrm rot="16200000">
              <a:off x="7064885" y="1912456"/>
              <a:ext cx="56854" cy="5685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7" name="Oval 111"/>
            <p:cNvSpPr>
              <a:spLocks noChangeArrowheads="1"/>
            </p:cNvSpPr>
            <p:nvPr/>
          </p:nvSpPr>
          <p:spPr bwMode="auto">
            <a:xfrm rot="16200000">
              <a:off x="7008031" y="1855602"/>
              <a:ext cx="56854" cy="5685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38" name="Group 112"/>
            <p:cNvGrpSpPr>
              <a:grpSpLocks/>
            </p:cNvGrpSpPr>
            <p:nvPr/>
          </p:nvGrpSpPr>
          <p:grpSpPr bwMode="auto">
            <a:xfrm rot="16200000">
              <a:off x="8002974" y="1997737"/>
              <a:ext cx="113708" cy="113708"/>
              <a:chOff x="2064" y="2304"/>
              <a:chExt cx="96" cy="96"/>
            </a:xfrm>
          </p:grpSpPr>
          <p:sp>
            <p:nvSpPr>
              <p:cNvPr id="44" name="Oval 113"/>
              <p:cNvSpPr>
                <a:spLocks noChangeArrowheads="1"/>
              </p:cNvSpPr>
              <p:nvPr/>
            </p:nvSpPr>
            <p:spPr bwMode="auto">
              <a:xfrm>
                <a:off x="2064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5" name="Oval 114"/>
              <p:cNvSpPr>
                <a:spLocks noChangeArrowheads="1"/>
              </p:cNvSpPr>
              <p:nvPr/>
            </p:nvSpPr>
            <p:spPr bwMode="auto">
              <a:xfrm>
                <a:off x="2064" y="230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6" name="Oval 115"/>
              <p:cNvSpPr>
                <a:spLocks noChangeArrowheads="1"/>
              </p:cNvSpPr>
              <p:nvPr/>
            </p:nvSpPr>
            <p:spPr bwMode="auto">
              <a:xfrm>
                <a:off x="2112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39" name="Oval 116"/>
            <p:cNvSpPr>
              <a:spLocks noChangeArrowheads="1"/>
            </p:cNvSpPr>
            <p:nvPr/>
          </p:nvSpPr>
          <p:spPr bwMode="auto">
            <a:xfrm rot="16200000">
              <a:off x="7633423" y="1969310"/>
              <a:ext cx="56854" cy="5685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cxnSp>
          <p:nvCxnSpPr>
            <p:cNvPr id="41" name="Straight Connector 40"/>
            <p:cNvCxnSpPr/>
            <p:nvPr/>
          </p:nvCxnSpPr>
          <p:spPr bwMode="auto">
            <a:xfrm>
              <a:off x="5949127" y="1926670"/>
              <a:ext cx="27432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lgDash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2" name="Line 59"/>
            <p:cNvSpPr>
              <a:spLocks noChangeShapeType="1"/>
            </p:cNvSpPr>
            <p:nvPr/>
          </p:nvSpPr>
          <p:spPr bwMode="auto">
            <a:xfrm rot="16200000">
              <a:off x="8503406" y="1950951"/>
              <a:ext cx="1184" cy="2060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Line 59"/>
            <p:cNvSpPr>
              <a:spLocks noChangeShapeType="1"/>
            </p:cNvSpPr>
            <p:nvPr/>
          </p:nvSpPr>
          <p:spPr bwMode="auto">
            <a:xfrm rot="16200000" flipH="1">
              <a:off x="8212622" y="1987077"/>
              <a:ext cx="7107" cy="2132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cxnSp>
          <p:nvCxnSpPr>
            <p:cNvPr id="66" name="Straight Arrow Connector 65"/>
            <p:cNvCxnSpPr>
              <a:stCxn id="9" idx="3"/>
            </p:cNvCxnSpPr>
            <p:nvPr/>
          </p:nvCxnSpPr>
          <p:spPr bwMode="auto">
            <a:xfrm>
              <a:off x="6682701" y="1173356"/>
              <a:ext cx="325330" cy="51168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67" name="Rounded Rectangular Callout 66"/>
          <p:cNvSpPr/>
          <p:nvPr/>
        </p:nvSpPr>
        <p:spPr bwMode="auto">
          <a:xfrm>
            <a:off x="5881862" y="3842795"/>
            <a:ext cx="3059742" cy="2104639"/>
          </a:xfrm>
          <a:prstGeom prst="wedgeRoundRectCallout">
            <a:avLst>
              <a:gd name="adj1" fmla="val -70803"/>
              <a:gd name="adj2" fmla="val -6264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7475" indent="-117475">
              <a:buFont typeface="Arial" pitchFamily="34" charset="0"/>
              <a:buChar char="•"/>
            </a:pPr>
            <a:r>
              <a:rPr lang="en-US" dirty="0" smtClean="0"/>
              <a:t>Photocathode “QE scan”</a:t>
            </a:r>
          </a:p>
          <a:p>
            <a:pPr marL="574675" lvl="1" indent="-117475">
              <a:buFont typeface="Arial" pitchFamily="34" charset="0"/>
              <a:buChar char="•"/>
            </a:pPr>
            <a:r>
              <a:rPr lang="en-US" dirty="0" smtClean="0"/>
              <a:t>Active area = 5 mm</a:t>
            </a:r>
          </a:p>
          <a:p>
            <a:pPr marL="574675" lvl="1" indent="-117475">
              <a:buFont typeface="Arial" pitchFamily="34" charset="0"/>
              <a:buChar char="•"/>
            </a:pPr>
            <a:r>
              <a:rPr lang="en-US" dirty="0" smtClean="0"/>
              <a:t>Laser size = 0.4 mm</a:t>
            </a:r>
          </a:p>
          <a:p>
            <a:pPr marL="117475" indent="-117475">
              <a:buFont typeface="Arial" pitchFamily="34" charset="0"/>
              <a:buChar char="•"/>
            </a:pPr>
            <a:r>
              <a:rPr lang="en-US" dirty="0" smtClean="0"/>
              <a:t>Can run beam from 6 locations (spots) before heating and reactivating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08806"/>
          </a:xfrm>
        </p:spPr>
        <p:txBody>
          <a:bodyPr/>
          <a:lstStyle/>
          <a:p>
            <a:r>
              <a:rPr lang="en-US" dirty="0" smtClean="0"/>
              <a:t>Reduce Outgassing &amp; Improve Pumping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08806"/>
            <a:ext cx="6009389" cy="3740045"/>
          </a:xfrm>
        </p:spPr>
        <p:txBody>
          <a:bodyPr/>
          <a:lstStyle/>
          <a:p>
            <a:pPr marL="514350" indent="-514350">
              <a:buClr>
                <a:schemeClr val="tx1"/>
              </a:buClr>
              <a:buFont typeface="+mj-lt"/>
              <a:buAutoNum type="romanUcPeriod"/>
            </a:pPr>
            <a:r>
              <a:rPr lang="en-US" sz="2000" dirty="0" smtClean="0"/>
              <a:t>Primary source of gas in Polarized Gun: hydrogen outgassing</a:t>
            </a:r>
          </a:p>
          <a:p>
            <a:pPr marL="514350" indent="-514350">
              <a:buClr>
                <a:schemeClr val="tx1"/>
              </a:buClr>
              <a:buFont typeface="+mj-lt"/>
              <a:buAutoNum type="romanUcPeriod"/>
            </a:pPr>
            <a:endParaRPr lang="en-US" sz="2000" dirty="0" smtClean="0"/>
          </a:p>
          <a:p>
            <a:pPr marL="514350" indent="-514350">
              <a:buClr>
                <a:schemeClr val="tx1"/>
              </a:buClr>
              <a:buFont typeface="+mj-lt"/>
              <a:buAutoNum type="romanUcPeriod"/>
            </a:pPr>
            <a:r>
              <a:rPr lang="en-US" sz="2000" dirty="0" smtClean="0"/>
              <a:t>To reduce outgassing:</a:t>
            </a:r>
          </a:p>
          <a:p>
            <a:pPr marL="971550" lvl="1" indent="-514350"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dirty="0" smtClean="0"/>
              <a:t>Reduce thick flange area</a:t>
            </a:r>
          </a:p>
          <a:p>
            <a:pPr marL="971550" lvl="1" indent="-514350"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dirty="0" smtClean="0"/>
              <a:t>HV Chamber 400°C bake for 10 days</a:t>
            </a:r>
          </a:p>
          <a:p>
            <a:pPr marL="971550" lvl="1" indent="-514350">
              <a:buClr>
                <a:schemeClr val="tx1"/>
              </a:buClr>
              <a:buFont typeface="+mj-lt"/>
              <a:buAutoNum type="romanUcPeriod"/>
            </a:pPr>
            <a:endParaRPr lang="en-US" sz="2000" dirty="0" smtClean="0"/>
          </a:p>
          <a:p>
            <a:pPr marL="514350" indent="-514350">
              <a:buClr>
                <a:schemeClr val="tx1"/>
              </a:buClr>
              <a:buFont typeface="+mj-lt"/>
              <a:buAutoNum type="romanUcPeriod"/>
            </a:pPr>
            <a:r>
              <a:rPr lang="en-US" sz="2000" dirty="0" smtClean="0"/>
              <a:t>Pump system combines:</a:t>
            </a:r>
          </a:p>
          <a:p>
            <a:pPr marL="971550" lvl="1" indent="-514350"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dirty="0" smtClean="0"/>
              <a:t>Non-Evaporable Getters (NEGs) (Zr-V-Fe)</a:t>
            </a:r>
          </a:p>
          <a:p>
            <a:pPr marL="971550" lvl="1" indent="-514350"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dirty="0" smtClean="0"/>
              <a:t>Ion Pumps</a:t>
            </a:r>
          </a:p>
        </p:txBody>
      </p:sp>
      <p:pic>
        <p:nvPicPr>
          <p:cNvPr id="4" name="Picture 3" descr="M:\inj_group\INV_GUN_2009\photos in tunnel\inv_gun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09390" y="939225"/>
            <a:ext cx="2612570" cy="2743200"/>
          </a:xfrm>
          <a:prstGeom prst="rect">
            <a:avLst/>
          </a:prstGeom>
          <a:noFill/>
        </p:spPr>
      </p:pic>
      <p:cxnSp>
        <p:nvCxnSpPr>
          <p:cNvPr id="11" name="Straight Arrow Connector 10"/>
          <p:cNvCxnSpPr>
            <a:stCxn id="19" idx="0"/>
          </p:cNvCxnSpPr>
          <p:nvPr/>
        </p:nvCxnSpPr>
        <p:spPr bwMode="auto">
          <a:xfrm rot="16200000" flipV="1">
            <a:off x="7643660" y="3269115"/>
            <a:ext cx="340222" cy="65999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009389" y="3953888"/>
            <a:ext cx="923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NEGs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51206" y="4733270"/>
            <a:ext cx="2958724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000" dirty="0" smtClean="0"/>
              <a:t>Outgassing rate: 1.0×10</a:t>
            </a:r>
            <a:r>
              <a:rPr lang="en-US" sz="2000" baseline="30000" dirty="0" smtClean="0"/>
              <a:t>-13 </a:t>
            </a:r>
            <a:r>
              <a:rPr lang="en-US" sz="2000" dirty="0" smtClean="0"/>
              <a:t>Torr</a:t>
            </a:r>
            <a:r>
              <a:rPr lang="en-US" sz="2000" baseline="30000" dirty="0" smtClean="0"/>
              <a:t>.</a:t>
            </a:r>
            <a:r>
              <a:rPr lang="en-US" sz="2000" dirty="0" smtClean="0"/>
              <a:t>L/s</a:t>
            </a:r>
            <a:r>
              <a:rPr lang="en-US" sz="2000" baseline="30000" dirty="0" smtClean="0"/>
              <a:t>.</a:t>
            </a:r>
            <a:r>
              <a:rPr lang="en-US" sz="2000" dirty="0" smtClean="0"/>
              <a:t>cm</a:t>
            </a:r>
            <a:r>
              <a:rPr lang="en-US" sz="2000" baseline="30000" dirty="0" smtClean="0"/>
              <a:t>2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000" baseline="30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 smtClean="0"/>
              <a:t>Extractor Gauge: 2.0×10</a:t>
            </a:r>
            <a:r>
              <a:rPr lang="en-US" sz="2000" baseline="30000" dirty="0" smtClean="0"/>
              <a:t>-12</a:t>
            </a:r>
            <a:r>
              <a:rPr lang="en-US" sz="2000" dirty="0" smtClean="0"/>
              <a:t> Torr (raw value), our lowest value</a:t>
            </a:r>
            <a:endParaRPr lang="en-US" sz="2000" dirty="0"/>
          </a:p>
        </p:txBody>
      </p:sp>
      <p:pic>
        <p:nvPicPr>
          <p:cNvPr id="14" name="Picture 13" descr="P100029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930" y="4386262"/>
            <a:ext cx="3048000" cy="2286000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stCxn id="12" idx="2"/>
          </p:cNvCxnSpPr>
          <p:nvPr/>
        </p:nvCxnSpPr>
        <p:spPr bwMode="auto">
          <a:xfrm rot="5400000">
            <a:off x="5297815" y="4544825"/>
            <a:ext cx="1395102" cy="95189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7483774" y="3769222"/>
            <a:ext cx="131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Ion Pump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44624" y="2019783"/>
            <a:ext cx="674176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57366" y="289367"/>
            <a:ext cx="792902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Finite lifetime due to ion back-bombardment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0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Lesson: it is extremely important to manage ALL of the extracted beam. Beam from outside 5 mm active area can hit beam-pipe walls, degrade vacuum, reduce lifetime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06" y="0"/>
            <a:ext cx="7141396" cy="808806"/>
          </a:xfrm>
        </p:spPr>
        <p:txBody>
          <a:bodyPr/>
          <a:lstStyle/>
          <a:p>
            <a:r>
              <a:rPr lang="en-US" dirty="0" smtClean="0"/>
              <a:t>Benefits of Higher Gun Voltage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5814" y="808806"/>
            <a:ext cx="80523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Reduce space-charge-induced emittance growth, maintain small transverse beam profile and short bunch-length. In other words, make a “stiff” beam right from the gun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  <a:defRPr/>
            </a:pPr>
            <a:r>
              <a:rPr lang="en-US" sz="2400" dirty="0" smtClean="0"/>
              <a:t>Address current density limitation due to Child’s Law (Space Charge Limit) </a:t>
            </a:r>
          </a:p>
          <a:p>
            <a:pPr marL="514350" indent="-514350">
              <a:buFont typeface="+mj-lt"/>
              <a:buAutoNum type="romanUcPeriod"/>
              <a:defRPr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  <a:defRPr/>
            </a:pPr>
            <a:r>
              <a:rPr lang="en-US" sz="2400" dirty="0" smtClean="0"/>
              <a:t>Reduce problems associated with Surface Charge Limit (</a:t>
            </a:r>
            <a:r>
              <a:rPr lang="en-US" sz="2400" i="1" dirty="0" smtClean="0"/>
              <a:t>i.e.</a:t>
            </a:r>
            <a:r>
              <a:rPr lang="en-US" sz="2400" dirty="0" smtClean="0"/>
              <a:t>, QE reduction at high laser power)</a:t>
            </a:r>
          </a:p>
          <a:p>
            <a:pPr marL="514350" indent="-514350">
              <a:buFont typeface="+mj-lt"/>
              <a:buAutoNum type="romanUcPeriod"/>
              <a:defRPr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  <a:defRPr/>
            </a:pPr>
            <a:r>
              <a:rPr lang="en-US" sz="2400" dirty="0" smtClean="0"/>
              <a:t>Prolong Charge Lifetime</a:t>
            </a:r>
          </a:p>
        </p:txBody>
      </p:sp>
      <p:sp>
        <p:nvSpPr>
          <p:cNvPr id="4" name="Rectangle 93"/>
          <p:cNvSpPr>
            <a:spLocks noChangeArrowheads="1"/>
          </p:cNvSpPr>
          <p:nvPr/>
        </p:nvSpPr>
        <p:spPr bwMode="auto">
          <a:xfrm>
            <a:off x="2699176" y="5517788"/>
            <a:ext cx="5379953" cy="121262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400" dirty="0">
                <a:latin typeface="Arial" charset="0"/>
              </a:rPr>
              <a:t>Biggest </a:t>
            </a:r>
            <a:r>
              <a:rPr lang="en-US" sz="2400" dirty="0" smtClean="0">
                <a:latin typeface="Arial" charset="0"/>
              </a:rPr>
              <a:t>Obstacle</a:t>
            </a:r>
            <a:r>
              <a:rPr lang="en-US" sz="2400" dirty="0">
                <a:latin typeface="Arial" charset="0"/>
              </a:rPr>
              <a:t>: Field </a:t>
            </a:r>
            <a:r>
              <a:rPr lang="en-US" sz="2400" dirty="0" smtClean="0">
                <a:latin typeface="Arial" charset="0"/>
              </a:rPr>
              <a:t>Emission and </a:t>
            </a:r>
            <a:r>
              <a:rPr lang="en-US" sz="2400" dirty="0">
                <a:latin typeface="Arial" charset="0"/>
              </a:rPr>
              <a:t>HV </a:t>
            </a:r>
            <a:r>
              <a:rPr lang="en-US" sz="2400" dirty="0" smtClean="0">
                <a:latin typeface="Arial" charset="0"/>
              </a:rPr>
              <a:t>Breakdown… which </a:t>
            </a:r>
            <a:r>
              <a:rPr lang="en-US" sz="2400" dirty="0">
                <a:latin typeface="Arial" charset="0"/>
              </a:rPr>
              <a:t>lead to </a:t>
            </a:r>
            <a:r>
              <a:rPr lang="en-US" sz="2400" dirty="0" smtClean="0">
                <a:latin typeface="Arial" charset="0"/>
              </a:rPr>
              <a:t>bad vacuum and photocathode death</a:t>
            </a:r>
            <a:endParaRPr lang="en-US" sz="24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6390167" cy="648586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600" b="1" dirty="0" smtClean="0">
                <a:latin typeface="+mj-lt"/>
                <a:ea typeface="+mj-ea"/>
                <a:cs typeface="+mj-cs"/>
              </a:rPr>
              <a:t>Emittance and Brightness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61034" y="771960"/>
            <a:ext cx="47916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000" dirty="0" smtClean="0"/>
              <a:t>Normalized Emittance from GaAs:</a:t>
            </a:r>
            <a:endParaRPr lang="en-US" sz="2000" dirty="0">
              <a:cs typeface="Times New Roman" pitchFamily="18" charset="0"/>
            </a:endParaRPr>
          </a:p>
        </p:txBody>
      </p:sp>
      <p:graphicFrame>
        <p:nvGraphicFramePr>
          <p:cNvPr id="128001" name="Object 2"/>
          <p:cNvGraphicFramePr>
            <a:graphicFrameLocks noChangeAspect="1"/>
          </p:cNvGraphicFramePr>
          <p:nvPr/>
        </p:nvGraphicFramePr>
        <p:xfrm>
          <a:off x="5507038" y="622300"/>
          <a:ext cx="3311525" cy="1111250"/>
        </p:xfrm>
        <a:graphic>
          <a:graphicData uri="http://schemas.openxmlformats.org/presentationml/2006/ole">
            <p:oleObj spid="_x0000_s128001" name="Equation" r:id="rId3" imgW="1511280" imgH="507960" progId="Equation.3">
              <p:embed/>
            </p:oleObj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261033" y="1689904"/>
          <a:ext cx="6773076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5964"/>
                <a:gridCol w="602711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endParaRPr lang="en-US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Bunch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Charge (= 0.4 pC, 200 </a:t>
                      </a:r>
                      <a:r>
                        <a:rPr lang="el-GR" baseline="0" dirty="0" smtClean="0">
                          <a:latin typeface="Arial" pitchFamily="34" charset="0"/>
                          <a:cs typeface="Arial" pitchFamily="34" charset="0"/>
                        </a:rPr>
                        <a:t>μ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A and 499 MHz)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b="0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en-US" b="0" i="1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Electric Field at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GaAs surface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b="0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eff</a:t>
                      </a:r>
                      <a:endParaRPr lang="en-US" b="0" i="1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Effective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Temperature of GaAs (= 300 – 400 K, 780 nm)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lang="en-US" b="0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b="0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eff</a:t>
                      </a:r>
                      <a:endParaRPr lang="en-US" b="0" i="1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Thermal Energy (= 34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m</a:t>
                      </a: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eV)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261034" y="5294634"/>
            <a:ext cx="36859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000" dirty="0" smtClean="0"/>
              <a:t>Normalized Brightness:</a:t>
            </a:r>
          </a:p>
        </p:txBody>
      </p:sp>
      <p:graphicFrame>
        <p:nvGraphicFramePr>
          <p:cNvPr id="128002" name="Object 2"/>
          <p:cNvGraphicFramePr>
            <a:graphicFrameLocks noChangeAspect="1"/>
          </p:cNvGraphicFramePr>
          <p:nvPr/>
        </p:nvGraphicFramePr>
        <p:xfrm>
          <a:off x="3572669" y="5694744"/>
          <a:ext cx="1976437" cy="862012"/>
        </p:xfrm>
        <a:graphic>
          <a:graphicData uri="http://schemas.openxmlformats.org/presentationml/2006/ole">
            <p:oleObj spid="_x0000_s128002" name="Equation" r:id="rId4" imgW="901440" imgH="393480" progId="Equation.3">
              <p:embed/>
            </p:oleObj>
          </a:graphicData>
        </a:graphic>
      </p:graphicFrame>
      <p:sp>
        <p:nvSpPr>
          <p:cNvPr id="24" name="Rounded Rectangular Callout 23"/>
          <p:cNvSpPr/>
          <p:nvPr/>
        </p:nvSpPr>
        <p:spPr bwMode="auto">
          <a:xfrm>
            <a:off x="5971969" y="5312780"/>
            <a:ext cx="2084011" cy="1100810"/>
          </a:xfrm>
          <a:prstGeom prst="wedgeRoundRectCallout">
            <a:avLst>
              <a:gd name="adj1" fmla="val -68504"/>
              <a:gd name="adj2" fmla="val 21219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/>
              <a:t>Brightness is proportional to Gun HV</a:t>
            </a:r>
            <a:endParaRPr lang="en-US" sz="2000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4258470" y="3173264"/>
          <a:ext cx="426339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3341"/>
                <a:gridCol w="1423686"/>
                <a:gridCol w="129636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Gun HV (kV)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1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s 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smtClean="0">
                          <a:latin typeface="+mn-lt"/>
                          <a:cs typeface="Times New Roman" pitchFamily="18" charset="0"/>
                        </a:rPr>
                        <a:t>(MV/m)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ε</a:t>
                      </a:r>
                      <a:r>
                        <a:rPr lang="en-US" sz="1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dirty="0" smtClean="0"/>
                        <a:t>(μm)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7"/>
          <p:cNvSpPr>
            <a:spLocks noChangeArrowheads="1"/>
          </p:cNvSpPr>
          <p:nvPr/>
        </p:nvSpPr>
        <p:spPr bwMode="auto">
          <a:xfrm>
            <a:off x="36512" y="0"/>
            <a:ext cx="2970213" cy="7366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+mj-lt"/>
              </a:rPr>
              <a:t>Bulk </a:t>
            </a:r>
            <a:r>
              <a:rPr lang="en-US" sz="3600" b="1" dirty="0">
                <a:solidFill>
                  <a:srgbClr val="000000"/>
                </a:solidFill>
                <a:latin typeface="+mj-lt"/>
              </a:rPr>
              <a:t>GaAs</a:t>
            </a:r>
          </a:p>
        </p:txBody>
      </p:sp>
      <p:sp>
        <p:nvSpPr>
          <p:cNvPr id="13319" name="Rectangle 62"/>
          <p:cNvSpPr>
            <a:spLocks noChangeArrowheads="1"/>
          </p:cNvSpPr>
          <p:nvPr/>
        </p:nvSpPr>
        <p:spPr bwMode="auto">
          <a:xfrm>
            <a:off x="1657350" y="1866900"/>
            <a:ext cx="323850" cy="419100"/>
          </a:xfrm>
          <a:prstGeom prst="rect">
            <a:avLst/>
          </a:prstGeom>
          <a:solidFill>
            <a:srgbClr val="FFFFFF"/>
          </a:solidFill>
          <a:ln w="12699">
            <a:noFill/>
            <a:miter lim="800000"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98786" y="736600"/>
            <a:ext cx="8044673" cy="12208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en-US" sz="2000" dirty="0" smtClean="0"/>
              <a:t>Laser excitation from P</a:t>
            </a:r>
            <a:r>
              <a:rPr lang="en-US" sz="2000" baseline="-25000" dirty="0" smtClean="0"/>
              <a:t>3/2</a:t>
            </a:r>
            <a:r>
              <a:rPr lang="en-US" sz="2000" dirty="0" smtClean="0"/>
              <a:t> to S</a:t>
            </a:r>
            <a:r>
              <a:rPr lang="en-US" sz="2000" baseline="-25000" dirty="0" smtClean="0"/>
              <a:t>1/2</a:t>
            </a:r>
            <a:r>
              <a:rPr lang="en-US" sz="2000" dirty="0" smtClean="0"/>
              <a:t> :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gap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&lt; E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&lt;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gap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Δ</a:t>
            </a:r>
          </a:p>
          <a:p>
            <a:pPr marL="514350" indent="-514350">
              <a:buFont typeface="Wingdings" pitchFamily="2" charset="2"/>
              <a:buChar char="Ø"/>
            </a:pPr>
            <a:endParaRPr lang="en-US" sz="2000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514350" lvl="0" indent="-514350">
              <a:buFont typeface="Wingdings" pitchFamily="2" charset="2"/>
              <a:buChar char="Ø"/>
            </a:pPr>
            <a:endParaRPr lang="en-US" sz="2000" baseline="-250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Electron Polarization:</a:t>
            </a:r>
          </a:p>
        </p:txBody>
      </p:sp>
      <p:graphicFrame>
        <p:nvGraphicFramePr>
          <p:cNvPr id="197634" name="Object 3"/>
          <p:cNvGraphicFramePr>
            <a:graphicFrameLocks noChangeAspect="1"/>
          </p:cNvGraphicFramePr>
          <p:nvPr/>
        </p:nvGraphicFramePr>
        <p:xfrm>
          <a:off x="3325040" y="1273215"/>
          <a:ext cx="2559653" cy="864825"/>
        </p:xfrm>
        <a:graphic>
          <a:graphicData uri="http://schemas.openxmlformats.org/presentationml/2006/ole">
            <p:oleObj spid="_x0000_s318466" name="Equation" r:id="rId3" imgW="1066680" imgH="393480" progId="Equation.3">
              <p:embed/>
            </p:oleObj>
          </a:graphicData>
        </a:graphic>
      </p:graphicFrame>
      <p:sp>
        <p:nvSpPr>
          <p:cNvPr id="105" name="TextBox 104"/>
          <p:cNvSpPr txBox="1"/>
          <p:nvPr/>
        </p:nvSpPr>
        <p:spPr>
          <a:xfrm>
            <a:off x="3533850" y="5657671"/>
            <a:ext cx="456598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σ+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smtClean="0">
                <a:solidFill>
                  <a:srgbClr val="FF0000"/>
                </a:solidFill>
                <a:cs typeface="Times New Roman" pitchFamily="18" charset="0"/>
              </a:rPr>
              <a:t>Right-handed circularly polarized light</a:t>
            </a:r>
            <a:endParaRPr lang="en-US" dirty="0" smtClean="0">
              <a:solidFill>
                <a:srgbClr val="FF0000"/>
              </a:solidFill>
            </a:endParaRPr>
          </a:p>
          <a:p>
            <a:pPr marL="514350" indent="-514350"/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σ-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C000"/>
                </a:solidFill>
              </a:rPr>
              <a:t>: Left-handed circularly polarized light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dirty="0" smtClean="0"/>
              <a:t>Reverse electron polarization by reversing light polarization</a:t>
            </a:r>
          </a:p>
        </p:txBody>
      </p:sp>
      <p:grpSp>
        <p:nvGrpSpPr>
          <p:cNvPr id="2" name="Group 108"/>
          <p:cNvGrpSpPr/>
          <p:nvPr/>
        </p:nvGrpSpPr>
        <p:grpSpPr>
          <a:xfrm>
            <a:off x="4112941" y="2639425"/>
            <a:ext cx="4834557" cy="3229603"/>
            <a:chOff x="4140601" y="2500926"/>
            <a:chExt cx="4834557" cy="3229603"/>
          </a:xfrm>
        </p:grpSpPr>
        <p:cxnSp>
          <p:nvCxnSpPr>
            <p:cNvPr id="53" name="Straight Arrow Connector 52"/>
            <p:cNvCxnSpPr/>
            <p:nvPr/>
          </p:nvCxnSpPr>
          <p:spPr bwMode="auto">
            <a:xfrm rot="5400000" flipH="1" flipV="1">
              <a:off x="3191207" y="3883307"/>
              <a:ext cx="2766349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5" name="Straight Arrow Connector 54"/>
            <p:cNvCxnSpPr/>
            <p:nvPr/>
          </p:nvCxnSpPr>
          <p:spPr bwMode="auto">
            <a:xfrm flipV="1">
              <a:off x="4573588" y="5267276"/>
              <a:ext cx="4049551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9" name="Rectangle 58"/>
            <p:cNvSpPr/>
            <p:nvPr/>
          </p:nvSpPr>
          <p:spPr>
            <a:xfrm>
              <a:off x="8127490" y="5268864"/>
              <a:ext cx="4956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 </a:t>
              </a:r>
              <a:r>
                <a:rPr lang="en-US" dirty="0" smtClean="0">
                  <a:cs typeface="Times New Roman" pitchFamily="18" charset="0"/>
                </a:rPr>
                <a:t>m</a:t>
              </a:r>
              <a:r>
                <a:rPr lang="en-US" baseline="-25000" dirty="0" smtClean="0">
                  <a:cs typeface="Times New Roman" pitchFamily="18" charset="0"/>
                </a:rPr>
                <a:t>j</a:t>
              </a:r>
              <a:endParaRPr lang="en-US" dirty="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140601" y="2500929"/>
              <a:ext cx="3257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E</a:t>
              </a:r>
              <a:endParaRPr lang="en-US" dirty="0"/>
            </a:p>
          </p:txBody>
        </p:sp>
        <p:cxnSp>
          <p:nvCxnSpPr>
            <p:cNvPr id="62" name="Straight Connector 61"/>
            <p:cNvCxnSpPr/>
            <p:nvPr/>
          </p:nvCxnSpPr>
          <p:spPr bwMode="auto">
            <a:xfrm>
              <a:off x="5579114" y="4803497"/>
              <a:ext cx="520861" cy="0"/>
            </a:xfrm>
            <a:prstGeom prst="line">
              <a:avLst/>
            </a:prstGeom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 bwMode="auto">
            <a:xfrm>
              <a:off x="6805500" y="4803497"/>
              <a:ext cx="520861" cy="0"/>
            </a:xfrm>
            <a:prstGeom prst="line">
              <a:avLst/>
            </a:prstGeom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65" name="Rectangle 64"/>
            <p:cNvSpPr/>
            <p:nvPr/>
          </p:nvSpPr>
          <p:spPr>
            <a:xfrm>
              <a:off x="5517764" y="4803497"/>
              <a:ext cx="5822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-1</a:t>
              </a:r>
              <a:r>
                <a:rPr lang="en-US" dirty="0" smtClean="0">
                  <a:solidFill>
                    <a:srgbClr val="7030A0"/>
                  </a:solidFill>
                  <a:cs typeface="Times New Roman" pitchFamily="18" charset="0"/>
                </a:rPr>
                <a:t>/2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751372" y="4803497"/>
              <a:ext cx="6399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+1</a:t>
              </a:r>
              <a:r>
                <a:rPr lang="en-US" dirty="0" smtClean="0">
                  <a:solidFill>
                    <a:srgbClr val="7030A0"/>
                  </a:solidFill>
                  <a:cs typeface="Times New Roman" pitchFamily="18" charset="0"/>
                </a:rPr>
                <a:t>/2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cxnSp>
          <p:nvCxnSpPr>
            <p:cNvPr id="68" name="Straight Arrow Connector 67"/>
            <p:cNvCxnSpPr/>
            <p:nvPr/>
          </p:nvCxnSpPr>
          <p:spPr bwMode="auto">
            <a:xfrm rot="5400000" flipH="1" flipV="1">
              <a:off x="6855736" y="3884895"/>
              <a:ext cx="2766349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9" name="Rectangle 68"/>
            <p:cNvSpPr/>
            <p:nvPr/>
          </p:nvSpPr>
          <p:spPr>
            <a:xfrm>
              <a:off x="8239705" y="2502514"/>
              <a:ext cx="2744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J</a:t>
              </a:r>
              <a:endParaRPr lang="en-US" dirty="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8239704" y="4714408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7030A0"/>
                  </a:solidFill>
                </a:rPr>
                <a:t> </a:t>
              </a:r>
              <a:r>
                <a:rPr lang="en-US" sz="24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2400" baseline="-250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1/2</a:t>
              </a:r>
              <a:endParaRPr lang="en-US" sz="2400" dirty="0">
                <a:solidFill>
                  <a:srgbClr val="7030A0"/>
                </a:solidFill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 bwMode="auto">
            <a:xfrm>
              <a:off x="4872942" y="4109013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8" name="Rectangle 77"/>
            <p:cNvSpPr/>
            <p:nvPr/>
          </p:nvSpPr>
          <p:spPr>
            <a:xfrm>
              <a:off x="4872942" y="4109013"/>
              <a:ext cx="5822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40911F"/>
                  </a:solidFill>
                </a:rPr>
                <a:t>-3</a:t>
              </a:r>
              <a:r>
                <a:rPr lang="en-US" dirty="0" smtClean="0">
                  <a:solidFill>
                    <a:srgbClr val="40911F"/>
                  </a:solidFill>
                  <a:cs typeface="Times New Roman" pitchFamily="18" charset="0"/>
                </a:rPr>
                <a:t>/2</a:t>
              </a:r>
              <a:endParaRPr lang="en-US" dirty="0">
                <a:solidFill>
                  <a:srgbClr val="40911F"/>
                </a:solidFill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 bwMode="auto">
            <a:xfrm>
              <a:off x="5803966" y="4109013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2" name="Rectangle 81"/>
            <p:cNvSpPr/>
            <p:nvPr/>
          </p:nvSpPr>
          <p:spPr>
            <a:xfrm>
              <a:off x="5803966" y="4109013"/>
              <a:ext cx="5822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40911F"/>
                  </a:solidFill>
                </a:rPr>
                <a:t>-1</a:t>
              </a:r>
              <a:r>
                <a:rPr lang="en-US" dirty="0" smtClean="0">
                  <a:solidFill>
                    <a:srgbClr val="40911F"/>
                  </a:solidFill>
                  <a:cs typeface="Times New Roman" pitchFamily="18" charset="0"/>
                </a:rPr>
                <a:t>/2</a:t>
              </a:r>
              <a:endParaRPr lang="en-US" dirty="0">
                <a:solidFill>
                  <a:srgbClr val="40911F"/>
                </a:solidFill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 bwMode="auto">
            <a:xfrm>
              <a:off x="6690023" y="4109013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 bwMode="auto">
            <a:xfrm>
              <a:off x="7538066" y="4109013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8" name="Rectangle 87"/>
            <p:cNvSpPr/>
            <p:nvPr/>
          </p:nvSpPr>
          <p:spPr>
            <a:xfrm>
              <a:off x="7538066" y="4109013"/>
              <a:ext cx="6399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40911F"/>
                  </a:solidFill>
                </a:rPr>
                <a:t>+3</a:t>
              </a:r>
              <a:r>
                <a:rPr lang="en-US" dirty="0" smtClean="0">
                  <a:solidFill>
                    <a:srgbClr val="40911F"/>
                  </a:solidFill>
                  <a:cs typeface="Times New Roman" pitchFamily="18" charset="0"/>
                </a:rPr>
                <a:t>/2</a:t>
              </a:r>
              <a:endParaRPr lang="en-US" dirty="0">
                <a:solidFill>
                  <a:srgbClr val="40911F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6690023" y="4109013"/>
              <a:ext cx="6399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40911F"/>
                  </a:solidFill>
                </a:rPr>
                <a:t>+1</a:t>
              </a:r>
              <a:r>
                <a:rPr lang="en-US" dirty="0" smtClean="0">
                  <a:solidFill>
                    <a:srgbClr val="40911F"/>
                  </a:solidFill>
                  <a:cs typeface="Times New Roman" pitchFamily="18" charset="0"/>
                </a:rPr>
                <a:t>/2</a:t>
              </a:r>
              <a:endParaRPr lang="en-US" dirty="0">
                <a:solidFill>
                  <a:srgbClr val="40911F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8257289" y="3996607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40911F"/>
                  </a:solidFill>
                </a:rPr>
                <a:t> </a:t>
              </a:r>
              <a:r>
                <a:rPr lang="en-US" sz="2400" dirty="0" smtClean="0">
                  <a:solidFill>
                    <a:srgbClr val="40911F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2400" baseline="-25000" dirty="0" smtClean="0">
                  <a:solidFill>
                    <a:srgbClr val="40911F"/>
                  </a:solidFill>
                  <a:latin typeface="Times New Roman" pitchFamily="18" charset="0"/>
                  <a:cs typeface="Times New Roman" pitchFamily="18" charset="0"/>
                </a:rPr>
                <a:t>3/2</a:t>
              </a:r>
              <a:endParaRPr lang="en-US" sz="2400" dirty="0">
                <a:solidFill>
                  <a:srgbClr val="40911F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821830" y="2722700"/>
              <a:ext cx="5822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34ABD"/>
                  </a:solidFill>
                </a:rPr>
                <a:t>-1</a:t>
              </a:r>
              <a:r>
                <a:rPr lang="en-US" dirty="0" smtClean="0">
                  <a:solidFill>
                    <a:srgbClr val="034ABD"/>
                  </a:solidFill>
                  <a:cs typeface="Times New Roman" pitchFamily="18" charset="0"/>
                </a:rPr>
                <a:t>/2</a:t>
              </a:r>
              <a:endParaRPr lang="en-US" dirty="0">
                <a:solidFill>
                  <a:srgbClr val="034ABD"/>
                </a:solidFill>
              </a:endParaRPr>
            </a:p>
          </p:txBody>
        </p:sp>
        <p:cxnSp>
          <p:nvCxnSpPr>
            <p:cNvPr id="93" name="Straight Connector 92"/>
            <p:cNvCxnSpPr/>
            <p:nvPr/>
          </p:nvCxnSpPr>
          <p:spPr bwMode="auto">
            <a:xfrm>
              <a:off x="5799063" y="3092029"/>
              <a:ext cx="587114" cy="0"/>
            </a:xfrm>
            <a:prstGeom prst="line">
              <a:avLst/>
            </a:pr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 bwMode="auto">
            <a:xfrm>
              <a:off x="6704837" y="3092032"/>
              <a:ext cx="587114" cy="0"/>
            </a:xfrm>
            <a:prstGeom prst="line">
              <a:avLst/>
            </a:pr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6637218" y="2722700"/>
              <a:ext cx="6399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34ABD"/>
                  </a:solidFill>
                </a:rPr>
                <a:t>+1</a:t>
              </a:r>
              <a:r>
                <a:rPr lang="en-US" dirty="0" smtClean="0">
                  <a:solidFill>
                    <a:srgbClr val="034ABD"/>
                  </a:solidFill>
                  <a:cs typeface="Times New Roman" pitchFamily="18" charset="0"/>
                </a:rPr>
                <a:t>/2</a:t>
              </a:r>
              <a:endParaRPr lang="en-US" dirty="0">
                <a:solidFill>
                  <a:srgbClr val="034ABD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8271119" y="2824091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034ABD"/>
                  </a:solidFill>
                </a:rPr>
                <a:t> </a:t>
              </a:r>
              <a:r>
                <a:rPr lang="en-US" sz="2400" dirty="0" smtClean="0">
                  <a:solidFill>
                    <a:srgbClr val="034ABD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2400" baseline="-25000" dirty="0" smtClean="0">
                  <a:solidFill>
                    <a:srgbClr val="034ABD"/>
                  </a:solidFill>
                  <a:latin typeface="Times New Roman" pitchFamily="18" charset="0"/>
                  <a:cs typeface="Times New Roman" pitchFamily="18" charset="0"/>
                </a:rPr>
                <a:t>1/2</a:t>
              </a:r>
              <a:endParaRPr lang="en-US" sz="2400" dirty="0">
                <a:solidFill>
                  <a:srgbClr val="034ABD"/>
                </a:solidFill>
              </a:endParaRPr>
            </a:p>
          </p:txBody>
        </p:sp>
        <p:cxnSp>
          <p:nvCxnSpPr>
            <p:cNvPr id="97" name="Straight Arrow Connector 96"/>
            <p:cNvCxnSpPr/>
            <p:nvPr/>
          </p:nvCxnSpPr>
          <p:spPr bwMode="auto">
            <a:xfrm rot="5400000" flipH="1" flipV="1">
              <a:off x="5122091" y="3131131"/>
              <a:ext cx="1016982" cy="93878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 bwMode="auto">
            <a:xfrm rot="5400000" flipH="1" flipV="1">
              <a:off x="6060877" y="3131127"/>
              <a:ext cx="1016982" cy="93878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/>
            <p:cNvSpPr/>
            <p:nvPr/>
          </p:nvSpPr>
          <p:spPr>
            <a:xfrm>
              <a:off x="4845691" y="3417242"/>
              <a:ext cx="60946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σ+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01" name="Straight Arrow Connector 100"/>
            <p:cNvCxnSpPr/>
            <p:nvPr/>
          </p:nvCxnSpPr>
          <p:spPr bwMode="auto">
            <a:xfrm rot="16200000" flipV="1">
              <a:off x="6031324" y="3173644"/>
              <a:ext cx="1016983" cy="853759"/>
            </a:xfrm>
            <a:prstGeom prst="straightConnector1">
              <a:avLst/>
            </a:prstGeom>
            <a:ln>
              <a:solidFill>
                <a:srgbClr val="FFC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 bwMode="auto">
            <a:xfrm rot="16200000" flipV="1">
              <a:off x="6957149" y="3173640"/>
              <a:ext cx="1016983" cy="853759"/>
            </a:xfrm>
            <a:prstGeom prst="straightConnector1">
              <a:avLst/>
            </a:prstGeom>
            <a:ln>
              <a:solidFill>
                <a:srgbClr val="FFC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103"/>
            <p:cNvSpPr/>
            <p:nvPr/>
          </p:nvSpPr>
          <p:spPr>
            <a:xfrm>
              <a:off x="7639055" y="3417242"/>
              <a:ext cx="5389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C000"/>
                  </a:solidFill>
                </a:rPr>
                <a:t> </a:t>
              </a:r>
              <a:r>
                <a:rPr lang="en-US" sz="2400" b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σ-</a:t>
              </a:r>
              <a:endParaRPr lang="en-US" sz="2400" b="1" dirty="0">
                <a:solidFill>
                  <a:srgbClr val="FFC000"/>
                </a:solidFill>
              </a:endParaRPr>
            </a:p>
          </p:txBody>
        </p:sp>
        <p:graphicFrame>
          <p:nvGraphicFramePr>
            <p:cNvPr id="106" name="Diagram 105"/>
            <p:cNvGraphicFramePr/>
            <p:nvPr/>
          </p:nvGraphicFramePr>
          <p:xfrm>
            <a:off x="5455153" y="3316613"/>
            <a:ext cx="457200" cy="44916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</p:grpSp>
      <p:sp>
        <p:nvSpPr>
          <p:cNvPr id="113" name="Freeform 112"/>
          <p:cNvSpPr/>
          <p:nvPr/>
        </p:nvSpPr>
        <p:spPr bwMode="auto">
          <a:xfrm>
            <a:off x="795528" y="2500926"/>
            <a:ext cx="1159397" cy="784829"/>
          </a:xfrm>
          <a:custGeom>
            <a:avLst/>
            <a:gdLst>
              <a:gd name="connsiteX0" fmla="*/ 0 w 995422"/>
              <a:gd name="connsiteY0" fmla="*/ 0 h 532435"/>
              <a:gd name="connsiteX1" fmla="*/ 509286 w 995422"/>
              <a:gd name="connsiteY1" fmla="*/ 532435 h 532435"/>
              <a:gd name="connsiteX2" fmla="*/ 995422 w 995422"/>
              <a:gd name="connsiteY2" fmla="*/ 0 h 53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5422" h="532435">
                <a:moveTo>
                  <a:pt x="0" y="0"/>
                </a:moveTo>
                <a:cubicBezTo>
                  <a:pt x="171691" y="266217"/>
                  <a:pt x="343382" y="532435"/>
                  <a:pt x="509286" y="532435"/>
                </a:cubicBezTo>
                <a:cubicBezTo>
                  <a:pt x="675190" y="532435"/>
                  <a:pt x="835306" y="266217"/>
                  <a:pt x="995422" y="0"/>
                </a:cubicBezTo>
              </a:path>
            </a:pathLst>
          </a:custGeom>
          <a:ln>
            <a:solidFill>
              <a:srgbClr val="034ABD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34ABD"/>
              </a:solidFill>
              <a:effectLst/>
              <a:latin typeface="Times" pitchFamily="18" charset="0"/>
            </a:endParaRPr>
          </a:p>
        </p:txBody>
      </p:sp>
      <p:sp>
        <p:nvSpPr>
          <p:cNvPr id="114" name="Freeform 113"/>
          <p:cNvSpPr/>
          <p:nvPr/>
        </p:nvSpPr>
        <p:spPr bwMode="auto">
          <a:xfrm>
            <a:off x="902825" y="4327003"/>
            <a:ext cx="925975" cy="395468"/>
          </a:xfrm>
          <a:custGeom>
            <a:avLst/>
            <a:gdLst>
              <a:gd name="connsiteX0" fmla="*/ 0 w 925975"/>
              <a:gd name="connsiteY0" fmla="*/ 383893 h 395468"/>
              <a:gd name="connsiteX1" fmla="*/ 462988 w 925975"/>
              <a:gd name="connsiteY1" fmla="*/ 1929 h 395468"/>
              <a:gd name="connsiteX2" fmla="*/ 925975 w 925975"/>
              <a:gd name="connsiteY2" fmla="*/ 395468 h 39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975" h="395468">
                <a:moveTo>
                  <a:pt x="0" y="383893"/>
                </a:moveTo>
                <a:cubicBezTo>
                  <a:pt x="154329" y="191946"/>
                  <a:pt x="308659" y="0"/>
                  <a:pt x="462988" y="1929"/>
                </a:cubicBezTo>
                <a:cubicBezTo>
                  <a:pt x="617317" y="3858"/>
                  <a:pt x="771646" y="199663"/>
                  <a:pt x="925975" y="395468"/>
                </a:cubicBezTo>
              </a:path>
            </a:pathLst>
          </a:custGeom>
          <a:ln>
            <a:solidFill>
              <a:srgbClr val="40911F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5" name="Freeform 114"/>
          <p:cNvSpPr/>
          <p:nvPr/>
        </p:nvSpPr>
        <p:spPr bwMode="auto">
          <a:xfrm>
            <a:off x="902825" y="4339845"/>
            <a:ext cx="925975" cy="567066"/>
          </a:xfrm>
          <a:custGeom>
            <a:avLst/>
            <a:gdLst>
              <a:gd name="connsiteX0" fmla="*/ 0 w 925975"/>
              <a:gd name="connsiteY0" fmla="*/ 383893 h 395468"/>
              <a:gd name="connsiteX1" fmla="*/ 462988 w 925975"/>
              <a:gd name="connsiteY1" fmla="*/ 1929 h 395468"/>
              <a:gd name="connsiteX2" fmla="*/ 925975 w 925975"/>
              <a:gd name="connsiteY2" fmla="*/ 395468 h 39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975" h="395468">
                <a:moveTo>
                  <a:pt x="0" y="383893"/>
                </a:moveTo>
                <a:cubicBezTo>
                  <a:pt x="154329" y="191946"/>
                  <a:pt x="308659" y="0"/>
                  <a:pt x="462988" y="1929"/>
                </a:cubicBezTo>
                <a:cubicBezTo>
                  <a:pt x="617317" y="3858"/>
                  <a:pt x="771646" y="199663"/>
                  <a:pt x="925975" y="395468"/>
                </a:cubicBezTo>
              </a:path>
            </a:pathLst>
          </a:custGeom>
          <a:ln>
            <a:solidFill>
              <a:srgbClr val="40911F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6" name="Freeform 115"/>
          <p:cNvSpPr/>
          <p:nvPr/>
        </p:nvSpPr>
        <p:spPr bwMode="auto">
          <a:xfrm>
            <a:off x="902825" y="4873396"/>
            <a:ext cx="925975" cy="395468"/>
          </a:xfrm>
          <a:custGeom>
            <a:avLst/>
            <a:gdLst>
              <a:gd name="connsiteX0" fmla="*/ 0 w 925975"/>
              <a:gd name="connsiteY0" fmla="*/ 383893 h 395468"/>
              <a:gd name="connsiteX1" fmla="*/ 462988 w 925975"/>
              <a:gd name="connsiteY1" fmla="*/ 1929 h 395468"/>
              <a:gd name="connsiteX2" fmla="*/ 925975 w 925975"/>
              <a:gd name="connsiteY2" fmla="*/ 395468 h 39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975" h="395468">
                <a:moveTo>
                  <a:pt x="0" y="383893"/>
                </a:moveTo>
                <a:cubicBezTo>
                  <a:pt x="154329" y="191946"/>
                  <a:pt x="308659" y="0"/>
                  <a:pt x="462988" y="1929"/>
                </a:cubicBezTo>
                <a:cubicBezTo>
                  <a:pt x="617317" y="3858"/>
                  <a:pt x="771646" y="199663"/>
                  <a:pt x="925975" y="395468"/>
                </a:cubicBezTo>
              </a:path>
            </a:pathLst>
          </a:custGeom>
          <a:ln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198786" y="2962590"/>
            <a:ext cx="704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34ABD"/>
                </a:solidFill>
              </a:rPr>
              <a:t> </a:t>
            </a:r>
            <a:r>
              <a:rPr lang="en-US" sz="2400" dirty="0" smtClean="0">
                <a:solidFill>
                  <a:srgbClr val="034ABD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baseline="-25000" dirty="0" smtClean="0">
                <a:solidFill>
                  <a:srgbClr val="034ABD"/>
                </a:solidFill>
                <a:latin typeface="Times New Roman" pitchFamily="18" charset="0"/>
                <a:cs typeface="Times New Roman" pitchFamily="18" charset="0"/>
              </a:rPr>
              <a:t>1/2</a:t>
            </a:r>
            <a:endParaRPr lang="en-US" sz="2400" dirty="0">
              <a:solidFill>
                <a:srgbClr val="034ABD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198786" y="4165963"/>
            <a:ext cx="704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40911F"/>
                </a:solidFill>
              </a:rPr>
              <a:t> </a:t>
            </a:r>
            <a:r>
              <a:rPr lang="en-US" sz="2400" dirty="0" smtClean="0">
                <a:solidFill>
                  <a:srgbClr val="40911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aseline="-25000" dirty="0" smtClean="0">
                <a:solidFill>
                  <a:srgbClr val="40911F"/>
                </a:solidFill>
                <a:latin typeface="Times New Roman" pitchFamily="18" charset="0"/>
                <a:cs typeface="Times New Roman" pitchFamily="18" charset="0"/>
              </a:rPr>
              <a:t>3/2</a:t>
            </a:r>
            <a:endParaRPr lang="en-US" sz="2400" dirty="0">
              <a:solidFill>
                <a:srgbClr val="40911F"/>
              </a:solidFill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198786" y="4906911"/>
            <a:ext cx="704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aseline="-25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1/2</a:t>
            </a:r>
            <a:endParaRPr lang="en-US" sz="2400" dirty="0">
              <a:solidFill>
                <a:srgbClr val="7030A0"/>
              </a:solidFill>
            </a:endParaRPr>
          </a:p>
        </p:txBody>
      </p:sp>
      <p:cxnSp>
        <p:nvCxnSpPr>
          <p:cNvPr id="120" name="Straight Arrow Connector 119"/>
          <p:cNvCxnSpPr/>
          <p:nvPr/>
        </p:nvCxnSpPr>
        <p:spPr bwMode="auto">
          <a:xfrm rot="5400000">
            <a:off x="1643944" y="3806379"/>
            <a:ext cx="104124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21" name="Straight Arrow Connector 120"/>
          <p:cNvCxnSpPr/>
          <p:nvPr/>
        </p:nvCxnSpPr>
        <p:spPr bwMode="auto">
          <a:xfrm rot="5400000">
            <a:off x="1897196" y="4606820"/>
            <a:ext cx="531568" cy="15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23" name="Straight Connector 122"/>
          <p:cNvCxnSpPr/>
          <p:nvPr/>
        </p:nvCxnSpPr>
        <p:spPr bwMode="auto">
          <a:xfrm>
            <a:off x="1382380" y="3286549"/>
            <a:ext cx="129349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/>
          <p:nvPr/>
        </p:nvCxnSpPr>
        <p:spPr bwMode="auto">
          <a:xfrm>
            <a:off x="1382380" y="4327003"/>
            <a:ext cx="129349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Straight Connector 126"/>
          <p:cNvCxnSpPr/>
          <p:nvPr/>
        </p:nvCxnSpPr>
        <p:spPr bwMode="auto">
          <a:xfrm>
            <a:off x="1387501" y="4873399"/>
            <a:ext cx="129349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9" name="Rectangle 128"/>
          <p:cNvSpPr/>
          <p:nvPr/>
        </p:nvSpPr>
        <p:spPr>
          <a:xfrm>
            <a:off x="2055983" y="3534942"/>
            <a:ext cx="1810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gap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000" dirty="0" smtClean="0">
                <a:cs typeface="Times New Roman" pitchFamily="18" charset="0"/>
              </a:rPr>
              <a:t>1.42 eV</a:t>
            </a:r>
            <a:endParaRPr lang="en-US" sz="2000" dirty="0"/>
          </a:p>
        </p:txBody>
      </p:sp>
      <p:sp>
        <p:nvSpPr>
          <p:cNvPr id="130" name="Rectangle 129"/>
          <p:cNvSpPr/>
          <p:nvPr/>
        </p:nvSpPr>
        <p:spPr>
          <a:xfrm>
            <a:off x="2165362" y="4341832"/>
            <a:ext cx="15231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Δ=</a:t>
            </a:r>
            <a:r>
              <a:rPr lang="en-US" sz="2000" dirty="0" smtClean="0">
                <a:cs typeface="Times New Roman" pitchFamily="18" charset="0"/>
              </a:rPr>
              <a:t>0.34 eV</a:t>
            </a:r>
            <a:endParaRPr lang="en-US" sz="2000" dirty="0"/>
          </a:p>
        </p:txBody>
      </p:sp>
      <p:cxnSp>
        <p:nvCxnSpPr>
          <p:cNvPr id="131" name="Straight Arrow Connector 130"/>
          <p:cNvCxnSpPr/>
          <p:nvPr/>
        </p:nvCxnSpPr>
        <p:spPr bwMode="auto">
          <a:xfrm rot="5400000" flipH="1" flipV="1">
            <a:off x="0" y="3984608"/>
            <a:ext cx="2766349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2" name="Straight Arrow Connector 131"/>
          <p:cNvCxnSpPr/>
          <p:nvPr/>
        </p:nvCxnSpPr>
        <p:spPr bwMode="auto">
          <a:xfrm>
            <a:off x="1387501" y="5366988"/>
            <a:ext cx="1293494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5" name="Rectangle 134"/>
          <p:cNvSpPr/>
          <p:nvPr/>
        </p:nvSpPr>
        <p:spPr>
          <a:xfrm>
            <a:off x="1414982" y="2639425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endParaRPr lang="en-US" dirty="0"/>
          </a:p>
        </p:txBody>
      </p:sp>
      <p:sp>
        <p:nvSpPr>
          <p:cNvPr id="136" name="Rectangle 135"/>
          <p:cNvSpPr/>
          <p:nvPr/>
        </p:nvSpPr>
        <p:spPr>
          <a:xfrm>
            <a:off x="2680995" y="517607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k</a:t>
            </a:r>
            <a:endParaRPr lang="en-US" dirty="0"/>
          </a:p>
        </p:txBody>
      </p:sp>
      <p:graphicFrame>
        <p:nvGraphicFramePr>
          <p:cNvPr id="139" name="Diagram 138"/>
          <p:cNvGraphicFramePr/>
          <p:nvPr/>
        </p:nvGraphicFramePr>
        <p:xfrm>
          <a:off x="7154195" y="3455112"/>
          <a:ext cx="457200" cy="44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40" name="Diagram 139"/>
          <p:cNvGraphicFramePr/>
          <p:nvPr/>
        </p:nvGraphicFramePr>
        <p:xfrm>
          <a:off x="6287755" y="3607512"/>
          <a:ext cx="457200" cy="44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141" name="Rectangle 140"/>
          <p:cNvSpPr/>
          <p:nvPr/>
        </p:nvSpPr>
        <p:spPr>
          <a:xfrm>
            <a:off x="902825" y="4062848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/>
          <p:nvPr/>
        </p:nvGrpSpPr>
        <p:grpSpPr>
          <a:xfrm>
            <a:off x="924460" y="4031507"/>
            <a:ext cx="5750719" cy="2282392"/>
            <a:chOff x="655147" y="1950733"/>
            <a:chExt cx="8300494" cy="329436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5147" y="1981200"/>
              <a:ext cx="3307253" cy="326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62400" y="2039241"/>
              <a:ext cx="4572000" cy="2894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6400800" y="2748875"/>
              <a:ext cx="2554841" cy="399816"/>
            </a:xfrm>
            <a:prstGeom prst="rect">
              <a:avLst/>
            </a:prstGeom>
            <a:solidFill>
              <a:srgbClr val="66FF33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cs typeface="Tahoma" pitchFamily="34" charset="0"/>
                </a:rPr>
                <a:t>Manipulator Key (male)</a:t>
              </a:r>
              <a:endParaRPr lang="en-US" sz="1200" dirty="0">
                <a:cs typeface="Tahoma" pitchFamily="34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5400000">
              <a:off x="5524500" y="2476500"/>
              <a:ext cx="381003" cy="30480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16200000" flipH="1">
              <a:off x="6553200" y="3124200"/>
              <a:ext cx="457200" cy="1524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638800" y="2215474"/>
              <a:ext cx="2075895" cy="399816"/>
            </a:xfrm>
            <a:prstGeom prst="rect">
              <a:avLst/>
            </a:prstGeom>
            <a:solidFill>
              <a:srgbClr val="66FF33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cs typeface="Tahoma" pitchFamily="34" charset="0"/>
                </a:rPr>
                <a:t>Puck Stop (rolling)</a:t>
              </a:r>
              <a:endParaRPr lang="en-US" sz="1200" dirty="0">
                <a:cs typeface="Tahoma" pitchFamily="34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16200000" flipV="1">
              <a:off x="5143500" y="3848100"/>
              <a:ext cx="533400" cy="3048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5954812" y="3440212"/>
              <a:ext cx="1219200" cy="28237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114799" y="4267200"/>
              <a:ext cx="2078210" cy="399816"/>
            </a:xfrm>
            <a:prstGeom prst="rect">
              <a:avLst/>
            </a:prstGeom>
            <a:solidFill>
              <a:srgbClr val="66FF33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cs typeface="Tahoma" pitchFamily="34" charset="0"/>
                </a:rPr>
                <a:t>Puck Key (female)</a:t>
              </a:r>
              <a:endParaRPr lang="en-US" sz="1200" dirty="0">
                <a:cs typeface="Tahoma" pitchFamily="34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5400000" flipH="1" flipV="1">
              <a:off x="5295900" y="3619500"/>
              <a:ext cx="914400" cy="3810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16200000" flipH="1">
              <a:off x="457201" y="2895601"/>
              <a:ext cx="1447800" cy="38099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762001" y="2139275"/>
              <a:ext cx="1277653" cy="399816"/>
            </a:xfrm>
            <a:prstGeom prst="rect">
              <a:avLst/>
            </a:prstGeom>
            <a:solidFill>
              <a:srgbClr val="66FF33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cs typeface="Tahoma" pitchFamily="34" charset="0"/>
                </a:rPr>
                <a:t>Puck (Mo)</a:t>
              </a:r>
              <a:endParaRPr lang="en-US" sz="1200" dirty="0">
                <a:cs typeface="Tahoma" pitchFamily="34" charset="0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rot="5400000">
              <a:off x="2133601" y="2514599"/>
              <a:ext cx="304800" cy="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2089818" y="1950733"/>
              <a:ext cx="1165112" cy="399816"/>
            </a:xfrm>
            <a:prstGeom prst="rect">
              <a:avLst/>
            </a:prstGeom>
            <a:solidFill>
              <a:srgbClr val="66FF33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cs typeface="Tahoma" pitchFamily="34" charset="0"/>
                </a:rPr>
                <a:t>Ring (Ta)</a:t>
              </a:r>
              <a:endParaRPr lang="en-US" sz="1200" dirty="0">
                <a:cs typeface="Tahoma" pitchFamily="34" charset="0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rot="10800000" flipV="1">
              <a:off x="2438400" y="2514599"/>
              <a:ext cx="762000" cy="53339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3124201" y="2367874"/>
              <a:ext cx="990599" cy="399816"/>
            </a:xfrm>
            <a:prstGeom prst="rect">
              <a:avLst/>
            </a:prstGeom>
            <a:solidFill>
              <a:srgbClr val="66FF33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cs typeface="Tahoma" pitchFamily="34" charset="0"/>
                </a:rPr>
                <a:t>GaAs</a:t>
              </a:r>
              <a:endParaRPr lang="en-US" sz="1200" dirty="0">
                <a:cs typeface="Tahoma" pitchFamily="34" charset="0"/>
              </a:endParaRPr>
            </a:p>
          </p:txBody>
        </p:sp>
      </p:grpSp>
      <p:pic>
        <p:nvPicPr>
          <p:cNvPr id="20" name="Picture 22" descr="C:\Documents and Settings\poelker\My Documents\My Pictures\inverted gun\DSCF0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2233" y="678708"/>
            <a:ext cx="4303674" cy="3227755"/>
          </a:xfrm>
          <a:prstGeom prst="rect">
            <a:avLst/>
          </a:prstGeom>
          <a:noFill/>
        </p:spPr>
      </p:pic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765952" y="2828204"/>
            <a:ext cx="1707552" cy="338554"/>
          </a:xfrm>
          <a:prstGeom prst="rect">
            <a:avLst/>
          </a:prstGeom>
          <a:solidFill>
            <a:srgbClr val="66FF3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Suitcase Port </a:t>
            </a:r>
            <a:endParaRPr lang="en-US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4569468" y="690283"/>
            <a:ext cx="2114250" cy="584775"/>
          </a:xfrm>
          <a:prstGeom prst="rect">
            <a:avLst/>
          </a:prstGeom>
          <a:solidFill>
            <a:srgbClr val="66FF3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Preparation/Manipulation Chamber</a:t>
            </a:r>
            <a:endParaRPr lang="en-US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2"/>
          </p:cNvCxnSpPr>
          <p:nvPr/>
        </p:nvCxnSpPr>
        <p:spPr>
          <a:xfrm rot="5400000">
            <a:off x="5301109" y="1453708"/>
            <a:ext cx="504135" cy="14683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 flipH="1" flipV="1">
            <a:off x="4300862" y="2613511"/>
            <a:ext cx="429384" cy="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6283368" y="3341215"/>
            <a:ext cx="1746238" cy="338554"/>
          </a:xfrm>
          <a:prstGeom prst="rect">
            <a:avLst/>
          </a:prstGeom>
          <a:solidFill>
            <a:srgbClr val="66FF3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HV Chamber</a:t>
            </a:r>
            <a:endParaRPr lang="en-US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16200000" flipV="1">
            <a:off x="6640852" y="2904820"/>
            <a:ext cx="493673" cy="4079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C:\Users\James\Desktop\Poster Pics\DSC09940.JPG"/>
          <p:cNvPicPr>
            <a:picLocks noChangeAspect="1" noChangeArrowheads="1"/>
          </p:cNvPicPr>
          <p:nvPr/>
        </p:nvPicPr>
        <p:blipFill>
          <a:blip r:embed="rId5" cstate="print"/>
          <a:srcRect l="64179" t="26348" b="29461"/>
          <a:stretch>
            <a:fillRect/>
          </a:stretch>
        </p:blipFill>
        <p:spPr bwMode="auto">
          <a:xfrm>
            <a:off x="6685808" y="4182667"/>
            <a:ext cx="2132729" cy="1746016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1293344" y="6098017"/>
            <a:ext cx="513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Standard </a:t>
            </a:r>
            <a:r>
              <a:rPr lang="en-US" sz="1600" dirty="0" err="1" smtClean="0"/>
              <a:t>Jlab</a:t>
            </a:r>
            <a:r>
              <a:rPr lang="en-US" sz="1600" dirty="0" smtClean="0"/>
              <a:t> Photocathode substrate holder/Puck: Usually </a:t>
            </a:r>
            <a:r>
              <a:rPr lang="en-US" sz="1600" dirty="0" err="1" smtClean="0"/>
              <a:t>GaAs</a:t>
            </a:r>
            <a:r>
              <a:rPr lang="en-US" sz="1600" dirty="0" smtClean="0"/>
              <a:t>, or </a:t>
            </a:r>
            <a:r>
              <a:rPr lang="en-US" sz="1600" dirty="0" err="1" smtClean="0"/>
              <a:t>GaAs</a:t>
            </a:r>
            <a:r>
              <a:rPr lang="en-US" sz="1600" dirty="0" smtClean="0"/>
              <a:t> super lattice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6683718" y="5944567"/>
            <a:ext cx="24602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2</a:t>
            </a:r>
            <a:r>
              <a:rPr lang="en-US" dirty="0" smtClean="0"/>
              <a:t>CsSb coated puck </a:t>
            </a:r>
            <a:endParaRPr lang="en-US" dirty="0"/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7159044" y="932422"/>
            <a:ext cx="870561" cy="584775"/>
          </a:xfrm>
          <a:prstGeom prst="rect">
            <a:avLst/>
          </a:prstGeom>
          <a:solidFill>
            <a:srgbClr val="66FF3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HV cable</a:t>
            </a:r>
            <a:endParaRPr lang="en-US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-1" y="0"/>
            <a:ext cx="604766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+mj-lt"/>
              </a:rPr>
              <a:t>Jlab</a:t>
            </a:r>
            <a:r>
              <a:rPr lang="en-US" sz="3600" b="1" dirty="0" smtClean="0">
                <a:latin typeface="+mj-lt"/>
              </a:rPr>
              <a:t> DC High Voltage Gun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rot="10800000">
            <a:off x="6886937" y="1275058"/>
            <a:ext cx="204724" cy="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" y="932422"/>
            <a:ext cx="37722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itchFamily="34" charset="0"/>
              <a:buChar char="•"/>
            </a:pPr>
            <a:r>
              <a:rPr lang="en-US" dirty="0" smtClean="0"/>
              <a:t>Photocathode substrate is bonded to a puck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dirty="0" smtClean="0"/>
              <a:t>Puck is inserted into the Prep Chamber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dirty="0" smtClean="0"/>
              <a:t>Several different manipulators move the puck such that it can be inserted into the HV chamber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0" y="0"/>
            <a:ext cx="8472667" cy="7366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 sz="3600" b="1" dirty="0" smtClean="0">
                <a:latin typeface="+mj-lt"/>
              </a:rPr>
              <a:t>Higher P: Breaking GaAs Degeneracy</a:t>
            </a:r>
            <a:endParaRPr lang="en-US" sz="3600" b="1" dirty="0">
              <a:latin typeface="Comic Sans MS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966" y="736598"/>
            <a:ext cx="9120033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en-US" sz="2400" dirty="0" smtClean="0"/>
              <a:t>Split degeneracy of P</a:t>
            </a:r>
            <a:r>
              <a:rPr lang="en-US" sz="2400" baseline="-25000" dirty="0" smtClean="0"/>
              <a:t>3/2</a:t>
            </a:r>
            <a:r>
              <a:rPr lang="en-US" sz="2400" dirty="0" smtClean="0"/>
              <a:t> : Introduce strain on GaAs crystal by growing it on substrate (GaAsP) with different lattice constant  </a:t>
            </a:r>
          </a:p>
          <a:p>
            <a:pPr marL="514350" indent="-514350"/>
            <a:endParaRPr lang="en-US" sz="2400" dirty="0" smtClean="0"/>
          </a:p>
          <a:p>
            <a:pPr marL="514350" indent="-514350">
              <a:buFont typeface="Wingdings" pitchFamily="2" charset="2"/>
              <a:buChar char="Ø"/>
            </a:pPr>
            <a:r>
              <a:rPr lang="en-US" sz="2400" dirty="0" smtClean="0"/>
              <a:t>High polarization by laser excitation from P</a:t>
            </a:r>
            <a:r>
              <a:rPr lang="en-US" sz="2400" baseline="-25000" dirty="0" smtClean="0"/>
              <a:t>3/2</a:t>
            </a:r>
            <a:r>
              <a:rPr lang="en-US" sz="2400" dirty="0" smtClean="0"/>
              <a:t> to S</a:t>
            </a:r>
            <a:r>
              <a:rPr lang="en-US" sz="2400" baseline="-25000" dirty="0" smtClean="0"/>
              <a:t>1/2</a:t>
            </a:r>
            <a:r>
              <a:rPr lang="en-US" sz="2400" dirty="0" smtClean="0"/>
              <a:t> :</a:t>
            </a:r>
          </a:p>
          <a:p>
            <a:pPr marL="971550" lvl="1" indent="-51435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gap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&lt; E</a:t>
            </a:r>
            <a:r>
              <a:rPr lang="en-US" sz="2400" b="1" baseline="-25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&lt;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gap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δ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962632" y="5497975"/>
            <a:ext cx="721873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en-US" sz="2400" dirty="0" smtClean="0"/>
              <a:t>Higher QE: Alternating layers of GaAs and GaAsP – </a:t>
            </a:r>
            <a:r>
              <a:rPr lang="en-US" sz="2400" b="1" dirty="0" smtClean="0"/>
              <a:t>Superlattice GaAs</a:t>
            </a:r>
          </a:p>
        </p:txBody>
      </p:sp>
      <p:grpSp>
        <p:nvGrpSpPr>
          <p:cNvPr id="2" name="Group 87"/>
          <p:cNvGrpSpPr/>
          <p:nvPr/>
        </p:nvGrpSpPr>
        <p:grpSpPr>
          <a:xfrm>
            <a:off x="3297497" y="2773078"/>
            <a:ext cx="5627710" cy="2336962"/>
            <a:chOff x="2997865" y="2916816"/>
            <a:chExt cx="5627710" cy="2336962"/>
          </a:xfrm>
        </p:grpSpPr>
        <p:cxnSp>
          <p:nvCxnSpPr>
            <p:cNvPr id="86" name="Straight Connector 85"/>
            <p:cNvCxnSpPr/>
            <p:nvPr/>
          </p:nvCxnSpPr>
          <p:spPr bwMode="auto">
            <a:xfrm>
              <a:off x="6682908" y="4498929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 bwMode="auto">
            <a:xfrm>
              <a:off x="3925683" y="4500519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 bwMode="auto">
            <a:xfrm>
              <a:off x="4572000" y="3378481"/>
              <a:ext cx="587114" cy="0"/>
            </a:xfrm>
            <a:prstGeom prst="line">
              <a:avLst/>
            </a:pr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 bwMode="auto">
            <a:xfrm>
              <a:off x="5771403" y="3379423"/>
              <a:ext cx="587114" cy="0"/>
            </a:xfrm>
            <a:prstGeom prst="line">
              <a:avLst/>
            </a:pr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3" name="Group 86"/>
            <p:cNvGrpSpPr/>
            <p:nvPr/>
          </p:nvGrpSpPr>
          <p:grpSpPr>
            <a:xfrm>
              <a:off x="2997865" y="2916816"/>
              <a:ext cx="5627710" cy="2336962"/>
              <a:chOff x="2997865" y="2916816"/>
              <a:chExt cx="5627710" cy="2336962"/>
            </a:xfrm>
          </p:grpSpPr>
          <p:grpSp>
            <p:nvGrpSpPr>
              <p:cNvPr id="4" name="Group 65"/>
              <p:cNvGrpSpPr/>
              <p:nvPr/>
            </p:nvGrpSpPr>
            <p:grpSpPr>
              <a:xfrm>
                <a:off x="2997865" y="2916816"/>
                <a:ext cx="5627710" cy="2336962"/>
                <a:chOff x="3044133" y="2929713"/>
                <a:chExt cx="5627710" cy="2336962"/>
              </a:xfrm>
            </p:grpSpPr>
            <p:sp>
              <p:nvSpPr>
                <p:cNvPr id="55" name="Rectangle 54"/>
                <p:cNvSpPr/>
                <p:nvPr/>
              </p:nvSpPr>
              <p:spPr>
                <a:xfrm>
                  <a:off x="6683223" y="4513420"/>
                  <a:ext cx="63991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40911F"/>
                      </a:solidFill>
                      <a:cs typeface="Times New Roman" pitchFamily="18" charset="0"/>
                    </a:rPr>
                    <a:t>+3/2</a:t>
                  </a:r>
                  <a:endParaRPr lang="en-US" dirty="0">
                    <a:solidFill>
                      <a:srgbClr val="40911F"/>
                    </a:solidFill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7323142" y="3666350"/>
                  <a:ext cx="75373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 smtClean="0"/>
                    <a:t> </a:t>
                  </a:r>
                  <a:r>
                    <a:rPr lang="en-US" sz="2400" dirty="0" smtClean="0">
                      <a:latin typeface="Times New Roman" pitchFamily="18" charset="0"/>
                      <a:cs typeface="Times New Roman" pitchFamily="18" charset="0"/>
                    </a:rPr>
                    <a:t>E</a:t>
                  </a:r>
                  <a:r>
                    <a:rPr lang="en-US" sz="2400" baseline="-25000" dirty="0" smtClean="0">
                      <a:latin typeface="Times New Roman" pitchFamily="18" charset="0"/>
                      <a:cs typeface="Times New Roman" pitchFamily="18" charset="0"/>
                    </a:rPr>
                    <a:t>gap</a:t>
                  </a:r>
                  <a:endParaRPr lang="en-US" sz="2400" dirty="0"/>
                </a:p>
              </p:txBody>
            </p:sp>
            <p:cxnSp>
              <p:nvCxnSpPr>
                <p:cNvPr id="45" name="Straight Arrow Connector 44"/>
                <p:cNvCxnSpPr/>
                <p:nvPr/>
              </p:nvCxnSpPr>
              <p:spPr bwMode="auto">
                <a:xfrm rot="5400000">
                  <a:off x="7135446" y="4694260"/>
                  <a:ext cx="368541" cy="6852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arrow" w="med" len="med"/>
                  <a:tailEnd type="arrow" w="med" len="med"/>
                </a:ln>
                <a:effectLst/>
              </p:spPr>
            </p:cxnSp>
            <p:sp>
              <p:nvSpPr>
                <p:cNvPr id="47" name="Rectangle 46"/>
                <p:cNvSpPr/>
                <p:nvPr/>
              </p:nvSpPr>
              <p:spPr>
                <a:xfrm>
                  <a:off x="7324731" y="4497234"/>
                  <a:ext cx="1347112" cy="76944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400" dirty="0" smtClean="0"/>
                    <a:t> </a:t>
                  </a:r>
                  <a:r>
                    <a:rPr lang="en-US" sz="2400" dirty="0" smtClean="0">
                      <a:latin typeface="Times New Roman" pitchFamily="18" charset="0"/>
                      <a:cs typeface="Times New Roman" pitchFamily="18" charset="0"/>
                    </a:rPr>
                    <a:t>δ</a:t>
                  </a:r>
                  <a:r>
                    <a:rPr lang="en-US" sz="2000" dirty="0" smtClean="0">
                      <a:cs typeface="Times New Roman" pitchFamily="18" charset="0"/>
                    </a:rPr>
                    <a:t>=20</a:t>
                  </a:r>
                  <a:r>
                    <a:rPr lang="en-US" sz="2000" dirty="0" smtClean="0"/>
                    <a:t>–</a:t>
                  </a:r>
                  <a:r>
                    <a:rPr lang="en-US" sz="2000" dirty="0" smtClean="0">
                      <a:cs typeface="Times New Roman" pitchFamily="18" charset="0"/>
                    </a:rPr>
                    <a:t>50 </a:t>
                  </a:r>
                </a:p>
                <a:p>
                  <a:pPr algn="ctr"/>
                  <a:r>
                    <a:rPr lang="en-US" sz="2000" dirty="0" smtClean="0">
                      <a:cs typeface="Times New Roman" pitchFamily="18" charset="0"/>
                    </a:rPr>
                    <a:t>meV</a:t>
                  </a:r>
                  <a:endParaRPr lang="en-US" sz="2000" dirty="0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4326215" y="2929713"/>
                  <a:ext cx="117371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 smtClean="0">
                      <a:solidFill>
                        <a:srgbClr val="034ABD"/>
                      </a:solidFill>
                    </a:rPr>
                    <a:t> </a:t>
                  </a:r>
                  <a:r>
                    <a:rPr lang="en-US" dirty="0" smtClean="0">
                      <a:solidFill>
                        <a:srgbClr val="034ABD"/>
                      </a:solidFill>
                      <a:cs typeface="Times New Roman" pitchFamily="18" charset="0"/>
                    </a:rPr>
                    <a:t>m</a:t>
                  </a:r>
                  <a:r>
                    <a:rPr lang="en-US" baseline="-25000" dirty="0" smtClean="0">
                      <a:solidFill>
                        <a:srgbClr val="034ABD"/>
                      </a:solidFill>
                      <a:cs typeface="Times New Roman" pitchFamily="18" charset="0"/>
                    </a:rPr>
                    <a:t>j</a:t>
                  </a:r>
                  <a:r>
                    <a:rPr lang="en-US" dirty="0" smtClean="0">
                      <a:solidFill>
                        <a:srgbClr val="034ABD"/>
                      </a:solidFill>
                      <a:cs typeface="Times New Roman" pitchFamily="18" charset="0"/>
                    </a:rPr>
                    <a:t> = -1/2</a:t>
                  </a:r>
                  <a:endParaRPr lang="en-US" dirty="0">
                    <a:solidFill>
                      <a:srgbClr val="034ABD"/>
                    </a:solidFill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5792976" y="3022046"/>
                  <a:ext cx="63991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34ABD"/>
                      </a:solidFill>
                      <a:cs typeface="Times New Roman" pitchFamily="18" charset="0"/>
                    </a:rPr>
                    <a:t>+1/2</a:t>
                  </a:r>
                  <a:endParaRPr lang="en-US" dirty="0">
                    <a:solidFill>
                      <a:srgbClr val="034ABD"/>
                    </a:solidFill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3048687" y="3199307"/>
                  <a:ext cx="70403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 smtClean="0">
                      <a:solidFill>
                        <a:srgbClr val="034ABD"/>
                      </a:solidFill>
                    </a:rPr>
                    <a:t> </a:t>
                  </a:r>
                  <a:r>
                    <a:rPr lang="en-US" sz="2400" dirty="0" smtClean="0">
                      <a:solidFill>
                        <a:srgbClr val="034ABD"/>
                      </a:solidFill>
                      <a:latin typeface="Times New Roman" pitchFamily="18" charset="0"/>
                      <a:cs typeface="Times New Roman" pitchFamily="18" charset="0"/>
                    </a:rPr>
                    <a:t>S</a:t>
                  </a:r>
                  <a:r>
                    <a:rPr lang="en-US" sz="2400" baseline="-25000" dirty="0" smtClean="0">
                      <a:solidFill>
                        <a:srgbClr val="034ABD"/>
                      </a:solidFill>
                      <a:latin typeface="Times New Roman" pitchFamily="18" charset="0"/>
                      <a:cs typeface="Times New Roman" pitchFamily="18" charset="0"/>
                    </a:rPr>
                    <a:t>1/2</a:t>
                  </a:r>
                  <a:endParaRPr lang="en-US" sz="2400" dirty="0">
                    <a:solidFill>
                      <a:srgbClr val="034ABD"/>
                    </a:solidFill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3044133" y="4282586"/>
                  <a:ext cx="70403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 smtClean="0">
                      <a:solidFill>
                        <a:srgbClr val="40911F"/>
                      </a:solidFill>
                    </a:rPr>
                    <a:t> </a:t>
                  </a:r>
                  <a:r>
                    <a:rPr lang="en-US" sz="2400" dirty="0" smtClean="0">
                      <a:solidFill>
                        <a:srgbClr val="40911F"/>
                      </a:solidFill>
                      <a:latin typeface="Times New Roman" pitchFamily="18" charset="0"/>
                      <a:cs typeface="Times New Roman" pitchFamily="18" charset="0"/>
                    </a:rPr>
                    <a:t>P</a:t>
                  </a:r>
                  <a:r>
                    <a:rPr lang="en-US" sz="2400" baseline="-25000" dirty="0" smtClean="0">
                      <a:solidFill>
                        <a:srgbClr val="40911F"/>
                      </a:solidFill>
                      <a:latin typeface="Times New Roman" pitchFamily="18" charset="0"/>
                      <a:cs typeface="Times New Roman" pitchFamily="18" charset="0"/>
                    </a:rPr>
                    <a:t>3/2</a:t>
                  </a:r>
                  <a:endParaRPr lang="en-US" sz="2400" dirty="0">
                    <a:solidFill>
                      <a:srgbClr val="40911F"/>
                    </a:solidFill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3739357" y="4513419"/>
                  <a:ext cx="1156086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2400" dirty="0" smtClean="0">
                      <a:solidFill>
                        <a:srgbClr val="40911F"/>
                      </a:solidFill>
                    </a:rPr>
                    <a:t> </a:t>
                  </a:r>
                  <a:r>
                    <a:rPr lang="en-US" dirty="0" smtClean="0">
                      <a:solidFill>
                        <a:srgbClr val="40911F"/>
                      </a:solidFill>
                      <a:cs typeface="Times New Roman" pitchFamily="18" charset="0"/>
                    </a:rPr>
                    <a:t>m</a:t>
                  </a:r>
                  <a:r>
                    <a:rPr lang="en-US" baseline="-25000" dirty="0" smtClean="0">
                      <a:solidFill>
                        <a:srgbClr val="40911F"/>
                      </a:solidFill>
                      <a:cs typeface="Times New Roman" pitchFamily="18" charset="0"/>
                    </a:rPr>
                    <a:t>j</a:t>
                  </a:r>
                  <a:r>
                    <a:rPr lang="en-US" dirty="0" smtClean="0">
                      <a:solidFill>
                        <a:srgbClr val="40911F"/>
                      </a:solidFill>
                      <a:cs typeface="Times New Roman" pitchFamily="18" charset="0"/>
                    </a:rPr>
                    <a:t> = -3/2</a:t>
                  </a:r>
                  <a:endParaRPr lang="en-US" dirty="0">
                    <a:solidFill>
                      <a:srgbClr val="40911F"/>
                    </a:solidFill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4917723" y="4881955"/>
                  <a:ext cx="58221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40911F"/>
                      </a:solidFill>
                      <a:cs typeface="Times New Roman" pitchFamily="18" charset="0"/>
                    </a:rPr>
                    <a:t>-1/2</a:t>
                  </a:r>
                  <a:endParaRPr lang="en-US" dirty="0">
                    <a:solidFill>
                      <a:srgbClr val="40911F"/>
                    </a:solidFill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5881177" y="4881158"/>
                  <a:ext cx="63991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40911F"/>
                      </a:solidFill>
                    </a:rPr>
                    <a:t>+1</a:t>
                  </a:r>
                  <a:r>
                    <a:rPr lang="en-US" dirty="0" smtClean="0">
                      <a:solidFill>
                        <a:srgbClr val="40911F"/>
                      </a:solidFill>
                      <a:cs typeface="Times New Roman" pitchFamily="18" charset="0"/>
                    </a:rPr>
                    <a:t>/2</a:t>
                  </a:r>
                  <a:endParaRPr lang="en-US" dirty="0">
                    <a:solidFill>
                      <a:srgbClr val="40911F"/>
                    </a:solidFill>
                  </a:endParaRPr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3949603" y="3660972"/>
                  <a:ext cx="60946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sz="2400" b="1" dirty="0" smtClean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σ+</a:t>
                  </a:r>
                  <a:endParaRPr lang="en-US" sz="2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5817671" y="3660972"/>
                  <a:ext cx="53893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rgbClr val="FFC000"/>
                      </a:solidFill>
                    </a:rPr>
                    <a:t> </a:t>
                  </a:r>
                  <a:r>
                    <a:rPr lang="en-US" sz="24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σ-</a:t>
                  </a:r>
                  <a:endParaRPr lang="en-US" sz="2400" b="1" dirty="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59" name="Straight Arrow Connector 58"/>
                <p:cNvCxnSpPr>
                  <a:stCxn id="52" idx="0"/>
                  <a:endCxn id="48" idx="2"/>
                </p:cNvCxnSpPr>
                <p:nvPr/>
              </p:nvCxnSpPr>
              <p:spPr bwMode="auto">
                <a:xfrm rot="5400000" flipH="1" flipV="1">
                  <a:off x="4054217" y="3654562"/>
                  <a:ext cx="1122041" cy="595675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none" w="med" len="med"/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Arrow Connector 60"/>
                <p:cNvCxnSpPr>
                  <a:endCxn id="49" idx="2"/>
                </p:cNvCxnSpPr>
                <p:nvPr/>
              </p:nvCxnSpPr>
              <p:spPr bwMode="auto">
                <a:xfrm rot="16200000" flipV="1">
                  <a:off x="6001706" y="3502608"/>
                  <a:ext cx="1105856" cy="883396"/>
                </a:xfrm>
                <a:prstGeom prst="straightConnector1">
                  <a:avLst/>
                </a:prstGeom>
                <a:ln>
                  <a:solidFill>
                    <a:srgbClr val="FFC000"/>
                  </a:solidFill>
                  <a:headEnd type="none" w="med" len="med"/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8" name="Straight Arrow Connector 67"/>
              <p:cNvCxnSpPr/>
              <p:nvPr/>
            </p:nvCxnSpPr>
            <p:spPr bwMode="auto">
              <a:xfrm rot="16200000" flipH="1">
                <a:off x="6717445" y="3937911"/>
                <a:ext cx="1120447" cy="158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</p:grpSp>
        <p:cxnSp>
          <p:nvCxnSpPr>
            <p:cNvPr id="82" name="Straight Connector 81"/>
            <p:cNvCxnSpPr/>
            <p:nvPr/>
          </p:nvCxnSpPr>
          <p:spPr bwMode="auto">
            <a:xfrm>
              <a:off x="4866552" y="4869058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 bwMode="auto">
            <a:xfrm>
              <a:off x="5834909" y="4869058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1905" y="0"/>
            <a:ext cx="7279707" cy="764489"/>
          </a:xfrm>
        </p:spPr>
        <p:txBody>
          <a:bodyPr/>
          <a:lstStyle/>
          <a:p>
            <a:r>
              <a:rPr lang="en-US" dirty="0" smtClean="0"/>
              <a:t>GaAs Photocathode Evolution</a:t>
            </a:r>
            <a:endParaRPr lang="en-US" dirty="0"/>
          </a:p>
        </p:txBody>
      </p:sp>
      <p:grpSp>
        <p:nvGrpSpPr>
          <p:cNvPr id="2" name="Group 56"/>
          <p:cNvGrpSpPr/>
          <p:nvPr/>
        </p:nvGrpSpPr>
        <p:grpSpPr>
          <a:xfrm>
            <a:off x="369578" y="1085645"/>
            <a:ext cx="2581156" cy="4218439"/>
            <a:chOff x="212361" y="1002392"/>
            <a:chExt cx="2581156" cy="4218439"/>
          </a:xfrm>
        </p:grpSpPr>
        <p:sp>
          <p:nvSpPr>
            <p:cNvPr id="4119" name="Rectangle 23" descr="Trellis"/>
            <p:cNvSpPr>
              <a:spLocks noChangeArrowheads="1"/>
            </p:cNvSpPr>
            <p:nvPr/>
          </p:nvSpPr>
          <p:spPr bwMode="auto">
            <a:xfrm>
              <a:off x="836406" y="1648723"/>
              <a:ext cx="1320651" cy="2052233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" name="Text Box 24"/>
            <p:cNvSpPr txBox="1">
              <a:spLocks noChangeArrowheads="1"/>
            </p:cNvSpPr>
            <p:nvPr/>
          </p:nvSpPr>
          <p:spPr bwMode="auto">
            <a:xfrm>
              <a:off x="212361" y="3743503"/>
              <a:ext cx="2581156" cy="147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QE </a:t>
              </a:r>
              <a:r>
                <a:rPr lang="en-US" dirty="0"/>
                <a:t>~ </a:t>
              </a:r>
              <a:r>
                <a:rPr lang="en-US" dirty="0" smtClean="0"/>
                <a:t>20%, 120 μA/mW</a:t>
              </a:r>
              <a:endParaRPr lang="en-US" dirty="0"/>
            </a:p>
            <a:p>
              <a:pPr algn="ctr"/>
              <a:r>
                <a:rPr lang="en-US" dirty="0" smtClean="0"/>
                <a:t>Unpolarized @ 532 nm</a:t>
              </a:r>
            </a:p>
            <a:p>
              <a:pPr algn="ctr"/>
              <a:endParaRPr lang="en-US" dirty="0" smtClean="0"/>
            </a:p>
            <a:p>
              <a:pPr algn="ctr"/>
              <a:r>
                <a:rPr lang="en-US" dirty="0" smtClean="0"/>
                <a:t>QE ~ 5%, 30 μA/mW</a:t>
              </a:r>
            </a:p>
            <a:p>
              <a:pPr algn="ctr"/>
              <a:r>
                <a:rPr lang="en-US" dirty="0" smtClean="0"/>
                <a:t>Pol ~ 40% @ 780 nm</a:t>
              </a:r>
            </a:p>
          </p:txBody>
        </p:sp>
        <p:sp>
          <p:nvSpPr>
            <p:cNvPr id="4121" name="Text Box 25"/>
            <p:cNvSpPr txBox="1">
              <a:spLocks noChangeArrowheads="1"/>
            </p:cNvSpPr>
            <p:nvPr/>
          </p:nvSpPr>
          <p:spPr bwMode="auto">
            <a:xfrm>
              <a:off x="882349" y="1002392"/>
              <a:ext cx="12747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Bulk </a:t>
              </a:r>
              <a:r>
                <a:rPr lang="en-US" dirty="0" smtClean="0"/>
                <a:t>GaAs</a:t>
              </a:r>
            </a:p>
          </p:txBody>
        </p:sp>
      </p:grpSp>
      <p:grpSp>
        <p:nvGrpSpPr>
          <p:cNvPr id="3" name="Group 55"/>
          <p:cNvGrpSpPr/>
          <p:nvPr/>
        </p:nvGrpSpPr>
        <p:grpSpPr>
          <a:xfrm>
            <a:off x="3271474" y="1085645"/>
            <a:ext cx="2388795" cy="3642493"/>
            <a:chOff x="2899725" y="725393"/>
            <a:chExt cx="2388795" cy="3642493"/>
          </a:xfrm>
        </p:grpSpPr>
        <p:sp>
          <p:nvSpPr>
            <p:cNvPr id="4126" name="Text Box 30"/>
            <p:cNvSpPr txBox="1">
              <a:spLocks noChangeArrowheads="1"/>
            </p:cNvSpPr>
            <p:nvPr/>
          </p:nvSpPr>
          <p:spPr bwMode="auto">
            <a:xfrm>
              <a:off x="2899725" y="3444556"/>
              <a:ext cx="2388795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dirty="0"/>
                <a:t>QE ~ </a:t>
              </a:r>
              <a:r>
                <a:rPr lang="en-US" dirty="0" smtClean="0"/>
                <a:t>0.2%, 1 </a:t>
              </a:r>
              <a:r>
                <a:rPr lang="el-GR" dirty="0" smtClean="0"/>
                <a:t>μ</a:t>
              </a:r>
              <a:r>
                <a:rPr lang="en-US" dirty="0" smtClean="0"/>
                <a:t>A/mW</a:t>
              </a:r>
              <a:endParaRPr lang="en-US" dirty="0"/>
            </a:p>
            <a:p>
              <a:pPr algn="ctr"/>
              <a:r>
                <a:rPr lang="en-US" dirty="0"/>
                <a:t>Pol ~ 75</a:t>
              </a:r>
              <a:r>
                <a:rPr lang="en-US" dirty="0" smtClean="0"/>
                <a:t>% @ </a:t>
              </a:r>
              <a:r>
                <a:rPr lang="en-US" dirty="0"/>
                <a:t>850 nm</a:t>
              </a:r>
            </a:p>
          </p:txBody>
        </p:sp>
        <p:sp>
          <p:nvSpPr>
            <p:cNvPr id="4127" name="Text Box 31"/>
            <p:cNvSpPr txBox="1">
              <a:spLocks noChangeArrowheads="1"/>
            </p:cNvSpPr>
            <p:nvPr/>
          </p:nvSpPr>
          <p:spPr bwMode="auto">
            <a:xfrm>
              <a:off x="2985626" y="725393"/>
              <a:ext cx="212215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Strained GaAs: </a:t>
              </a:r>
              <a:endParaRPr lang="en-US" dirty="0" smtClean="0"/>
            </a:p>
            <a:p>
              <a:pPr algn="ctr"/>
              <a:r>
                <a:rPr lang="en-US" dirty="0" smtClean="0"/>
                <a:t>GaAs </a:t>
              </a:r>
              <a:r>
                <a:rPr lang="en-US" dirty="0"/>
                <a:t>on GaAsP</a:t>
              </a:r>
            </a:p>
          </p:txBody>
        </p:sp>
        <p:grpSp>
          <p:nvGrpSpPr>
            <p:cNvPr id="4" name="Group 51"/>
            <p:cNvGrpSpPr/>
            <p:nvPr/>
          </p:nvGrpSpPr>
          <p:grpSpPr>
            <a:xfrm>
              <a:off x="2985945" y="1274744"/>
              <a:ext cx="1749801" cy="2201772"/>
              <a:chOff x="3135310" y="1189565"/>
              <a:chExt cx="1749801" cy="2201772"/>
            </a:xfrm>
          </p:grpSpPr>
          <p:sp>
            <p:nvSpPr>
              <p:cNvPr id="4129" name="Line 33"/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23" name="Rectangle 27" descr="Trellis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2094780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24" name="Rectangle 28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25" name="Rectangle 29"/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0" name="Text Box 34"/>
              <p:cNvSpPr txBox="1">
                <a:spLocks noChangeArrowheads="1"/>
              </p:cNvSpPr>
              <p:nvPr/>
            </p:nvSpPr>
            <p:spPr bwMode="auto">
              <a:xfrm rot="16200000">
                <a:off x="2870012" y="1454863"/>
                <a:ext cx="86914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 smtClean="0"/>
                  <a:t>100 </a:t>
                </a:r>
                <a:r>
                  <a:rPr lang="en-US" sz="1600" dirty="0"/>
                  <a:t>nm</a:t>
                </a:r>
              </a:p>
            </p:txBody>
          </p:sp>
        </p:grpSp>
      </p:grpSp>
      <p:grpSp>
        <p:nvGrpSpPr>
          <p:cNvPr id="5" name="Group 54"/>
          <p:cNvGrpSpPr/>
          <p:nvPr/>
        </p:nvGrpSpPr>
        <p:grpSpPr>
          <a:xfrm>
            <a:off x="5660269" y="1085645"/>
            <a:ext cx="3104686" cy="3664441"/>
            <a:chOff x="5107784" y="735405"/>
            <a:chExt cx="3104686" cy="3664441"/>
          </a:xfrm>
        </p:grpSpPr>
        <p:sp>
          <p:nvSpPr>
            <p:cNvPr id="4132" name="Text Box 36"/>
            <p:cNvSpPr txBox="1">
              <a:spLocks noChangeArrowheads="1"/>
            </p:cNvSpPr>
            <p:nvPr/>
          </p:nvSpPr>
          <p:spPr bwMode="auto">
            <a:xfrm>
              <a:off x="5107784" y="735405"/>
              <a:ext cx="31046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Superlattice GaAs: </a:t>
              </a:r>
            </a:p>
            <a:p>
              <a:pPr algn="ctr"/>
              <a:r>
                <a:rPr lang="en-US" dirty="0"/>
                <a:t>Layers of GaAs on GaAsP</a:t>
              </a:r>
            </a:p>
          </p:txBody>
        </p:sp>
        <p:sp>
          <p:nvSpPr>
            <p:cNvPr id="4133" name="Text Box 37"/>
            <p:cNvSpPr txBox="1">
              <a:spLocks noChangeArrowheads="1"/>
            </p:cNvSpPr>
            <p:nvPr/>
          </p:nvSpPr>
          <p:spPr bwMode="auto">
            <a:xfrm>
              <a:off x="5624458" y="3476516"/>
              <a:ext cx="2374369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No strain relaxation</a:t>
              </a:r>
            </a:p>
            <a:p>
              <a:pPr algn="ctr"/>
              <a:r>
                <a:rPr lang="en-US" dirty="0"/>
                <a:t>QE ~ 1</a:t>
              </a:r>
              <a:r>
                <a:rPr lang="en-US" dirty="0" smtClean="0"/>
                <a:t>%, 6 μA/mW</a:t>
              </a:r>
              <a:endParaRPr lang="en-US" dirty="0"/>
            </a:p>
            <a:p>
              <a:pPr algn="ctr"/>
              <a:r>
                <a:rPr lang="en-US" dirty="0"/>
                <a:t>Pol ~ 85</a:t>
              </a:r>
              <a:r>
                <a:rPr lang="en-US" dirty="0" smtClean="0"/>
                <a:t>% @ </a:t>
              </a:r>
              <a:r>
                <a:rPr lang="en-US" dirty="0"/>
                <a:t>780 nm</a:t>
              </a:r>
            </a:p>
          </p:txBody>
        </p:sp>
        <p:grpSp>
          <p:nvGrpSpPr>
            <p:cNvPr id="6" name="Group 53"/>
            <p:cNvGrpSpPr/>
            <p:nvPr/>
          </p:nvGrpSpPr>
          <p:grpSpPr>
            <a:xfrm>
              <a:off x="5602156" y="1304061"/>
              <a:ext cx="2232662" cy="2196492"/>
              <a:chOff x="5605968" y="1125745"/>
              <a:chExt cx="2232662" cy="2196492"/>
            </a:xfrm>
          </p:grpSpPr>
          <p:sp>
            <p:nvSpPr>
              <p:cNvPr id="4136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2094780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7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9" name="Line 43"/>
              <p:cNvSpPr>
                <a:spLocks noChangeShapeType="1"/>
              </p:cNvSpPr>
              <p:nvPr/>
            </p:nvSpPr>
            <p:spPr bwMode="auto">
              <a:xfrm>
                <a:off x="5950645" y="1217446"/>
                <a:ext cx="0" cy="640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40" name="Text Box 44"/>
              <p:cNvSpPr txBox="1">
                <a:spLocks noChangeArrowheads="1"/>
              </p:cNvSpPr>
              <p:nvPr/>
            </p:nvSpPr>
            <p:spPr bwMode="auto">
              <a:xfrm rot="16200000">
                <a:off x="5340671" y="1391042"/>
                <a:ext cx="86914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/>
                  <a:t>100 nm</a:t>
                </a:r>
              </a:p>
            </p:txBody>
          </p:sp>
          <p:sp>
            <p:nvSpPr>
              <p:cNvPr id="4142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3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4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5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6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7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8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9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0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1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2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3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4" name="Text Box 58"/>
              <p:cNvSpPr txBox="1">
                <a:spLocks noChangeArrowheads="1"/>
              </p:cNvSpPr>
              <p:nvPr/>
            </p:nvSpPr>
            <p:spPr bwMode="auto">
              <a:xfrm rot="5400000">
                <a:off x="7126576" y="2013068"/>
                <a:ext cx="108555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/>
                  <a:t>14 </a:t>
                </a:r>
                <a:r>
                  <a:rPr lang="en-US" sz="1600" dirty="0" smtClean="0"/>
                  <a:t>Layers</a:t>
                </a:r>
                <a:endParaRPr lang="en-US" sz="1600" dirty="0"/>
              </a:p>
            </p:txBody>
          </p:sp>
        </p:grpSp>
      </p:grpSp>
      <p:sp>
        <p:nvSpPr>
          <p:cNvPr id="43" name="Rectangle 42"/>
          <p:cNvSpPr/>
          <p:nvPr/>
        </p:nvSpPr>
        <p:spPr>
          <a:xfrm>
            <a:off x="6420036" y="5304084"/>
            <a:ext cx="24695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400" b="1" baseline="-25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=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/</a:t>
            </a:r>
            <a:r>
              <a:rPr lang="el-GR" sz="24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λ</a:t>
            </a:r>
            <a:endParaRPr lang="en-US" sz="2400" b="1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hc = </a:t>
            </a:r>
            <a:r>
              <a:rPr lang="en-US" sz="2400" dirty="0" smtClean="0">
                <a:cs typeface="Times New Roman" pitchFamily="18" charset="0"/>
                <a:sym typeface="Symbol" pitchFamily="18" charset="2"/>
              </a:rPr>
              <a:t>1240 eV.nm</a:t>
            </a:r>
            <a:endParaRPr lang="en-US" sz="2400" dirty="0"/>
          </a:p>
        </p:txBody>
      </p:sp>
      <p:graphicFrame>
        <p:nvGraphicFramePr>
          <p:cNvPr id="44" name="Table 43"/>
          <p:cNvGraphicFramePr>
            <a:graphicFrameLocks noGrp="1"/>
          </p:cNvGraphicFramePr>
          <p:nvPr/>
        </p:nvGraphicFramePr>
        <p:xfrm>
          <a:off x="3271474" y="5304084"/>
          <a:ext cx="314856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5530"/>
                <a:gridCol w="1136516"/>
                <a:gridCol w="113651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b="1" dirty="0" smtClean="0"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λ</a:t>
                      </a: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 (nm)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1800" b="1" baseline="-25000" dirty="0" smtClean="0"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</a:t>
                      </a: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 (eV)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Color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Green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NIR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NIR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5" name="Text Box 99"/>
          <p:cNvSpPr txBox="1">
            <a:spLocks noChangeArrowheads="1"/>
          </p:cNvSpPr>
          <p:nvPr/>
        </p:nvSpPr>
        <p:spPr bwMode="auto">
          <a:xfrm>
            <a:off x="6949440" y="2523449"/>
            <a:ext cx="64633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2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6" name="Text Box 99"/>
          <p:cNvSpPr txBox="1">
            <a:spLocks noChangeArrowheads="1"/>
          </p:cNvSpPr>
          <p:nvPr/>
        </p:nvSpPr>
        <p:spPr bwMode="auto">
          <a:xfrm>
            <a:off x="6949440" y="3309521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350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1" name="Text Box 99"/>
          <p:cNvSpPr txBox="1">
            <a:spLocks noChangeArrowheads="1"/>
          </p:cNvSpPr>
          <p:nvPr/>
        </p:nvSpPr>
        <p:spPr bwMode="auto">
          <a:xfrm>
            <a:off x="1234565" y="2523449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625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electrode_composite3.png"/>
          <p:cNvPicPr>
            <a:picLocks noChangeAspect="1"/>
          </p:cNvPicPr>
          <p:nvPr/>
        </p:nvPicPr>
        <p:blipFill>
          <a:blip r:embed="rId3"/>
          <a:srcRect l="50000"/>
          <a:stretch>
            <a:fillRect/>
          </a:stretch>
        </p:blipFill>
        <p:spPr>
          <a:xfrm>
            <a:off x="123807" y="603586"/>
            <a:ext cx="2655019" cy="2392494"/>
          </a:xfrm>
          <a:prstGeom prst="rect">
            <a:avLst/>
          </a:prstGeom>
        </p:spPr>
      </p:pic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1437" y="4467828"/>
            <a:ext cx="5269438" cy="2008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3913" y="3630789"/>
            <a:ext cx="2412234" cy="284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06016" y="2911130"/>
            <a:ext cx="237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Electric field of the Cathode Electrode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151" y="4201445"/>
            <a:ext cx="1539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Installing the Cathode Electrode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3831063" y="837411"/>
            <a:ext cx="5045762" cy="3375310"/>
            <a:chOff x="999909" y="603725"/>
            <a:chExt cx="5045762" cy="3375310"/>
          </a:xfrm>
        </p:grpSpPr>
        <p:pic>
          <p:nvPicPr>
            <p:cNvPr id="6" name="Picture 5" descr="electrode_composite3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4E5EA"/>
                </a:clrFrom>
                <a:clrTo>
                  <a:srgbClr val="E4E5EA">
                    <a:alpha val="0"/>
                  </a:srgbClr>
                </a:clrTo>
              </a:clrChange>
            </a:blip>
            <a:srcRect r="49717"/>
            <a:stretch>
              <a:fillRect/>
            </a:stretch>
          </p:blipFill>
          <p:spPr>
            <a:xfrm>
              <a:off x="2753942" y="603725"/>
              <a:ext cx="3061457" cy="2743200"/>
            </a:xfrm>
            <a:prstGeom prst="rect">
              <a:avLst/>
            </a:prstGeom>
          </p:spPr>
        </p:pic>
        <p:sp>
          <p:nvSpPr>
            <p:cNvPr id="7" name="Donut 6"/>
            <p:cNvSpPr/>
            <p:nvPr/>
          </p:nvSpPr>
          <p:spPr bwMode="auto">
            <a:xfrm rot="21129281">
              <a:off x="2246204" y="1394783"/>
              <a:ext cx="1018574" cy="1018574"/>
            </a:xfrm>
            <a:prstGeom prst="donut">
              <a:avLst>
                <a:gd name="adj" fmla="val 38300"/>
              </a:avLst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1764039" lon="14926765" rev="21116040"/>
              </a:camera>
              <a:lightRig rig="threePt" dir="t"/>
            </a:scene3d>
            <a:sp3d>
              <a:bevelT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71212" y="3332704"/>
              <a:ext cx="30744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Cathode Electrode with Inverted  Ceramic Geometry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75486" y="2478108"/>
              <a:ext cx="9569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Anode Ring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56270" y="1331883"/>
              <a:ext cx="8787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Puck</a:t>
              </a:r>
              <a:endParaRPr lang="en-US" dirty="0"/>
            </a:p>
          </p:txBody>
        </p:sp>
        <p:sp>
          <p:nvSpPr>
            <p:cNvPr id="13" name="Isosceles Triangle 12"/>
            <p:cNvSpPr/>
            <p:nvPr/>
          </p:nvSpPr>
          <p:spPr bwMode="auto">
            <a:xfrm rot="4500000">
              <a:off x="2334221" y="779289"/>
              <a:ext cx="45719" cy="2445995"/>
            </a:xfrm>
            <a:prstGeom prst="triangle">
              <a:avLst/>
            </a:prstGeom>
            <a:solidFill>
              <a:srgbClr val="66FF33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 rot="10800000" flipV="1">
              <a:off x="999909" y="1683714"/>
              <a:ext cx="2545101" cy="59035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1235092" y="2354303"/>
              <a:ext cx="949124" cy="369332"/>
            </a:xfrm>
            <a:prstGeom prst="rect">
              <a:avLst/>
            </a:prstGeom>
            <a:solidFill>
              <a:srgbClr val="66FF33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Laser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08453" y="1516549"/>
              <a:ext cx="1073000" cy="369332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ebeam</a:t>
              </a:r>
              <a:endParaRPr lang="en-US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440767" y="2711794"/>
            <a:ext cx="1343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Apply -HV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841859" y="837411"/>
            <a:ext cx="1486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Sent to Ammeter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16700" y="0"/>
            <a:ext cx="6288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j-lt"/>
              </a:rPr>
              <a:t>Heart of the </a:t>
            </a:r>
            <a:r>
              <a:rPr lang="en-US" sz="3600" dirty="0" err="1" smtClean="0">
                <a:latin typeface="+mj-lt"/>
              </a:rPr>
              <a:t>JLab</a:t>
            </a:r>
            <a:r>
              <a:rPr lang="en-US" sz="3600" dirty="0" smtClean="0">
                <a:latin typeface="+mj-lt"/>
              </a:rPr>
              <a:t> HV DC Gun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509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Motivations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648174"/>
            <a:ext cx="8229600" cy="5897301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Coherent ion cooler required for the electron ion collider requires 100mA of </a:t>
            </a:r>
            <a:r>
              <a:rPr lang="en-US" dirty="0" err="1" smtClean="0">
                <a:solidFill>
                  <a:srgbClr val="002060"/>
                </a:solidFill>
              </a:rPr>
              <a:t>unpolarized</a:t>
            </a:r>
            <a:r>
              <a:rPr lang="en-US" dirty="0" smtClean="0">
                <a:solidFill>
                  <a:srgbClr val="002060"/>
                </a:solidFill>
              </a:rPr>
              <a:t> electrons.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Current and future Free Electron Lasers would like 10mA to 100mA of </a:t>
            </a:r>
            <a:r>
              <a:rPr lang="en-US" dirty="0" err="1" smtClean="0">
                <a:solidFill>
                  <a:srgbClr val="002060"/>
                </a:solidFill>
              </a:rPr>
              <a:t>unpolarized</a:t>
            </a:r>
            <a:r>
              <a:rPr lang="en-US" dirty="0" smtClean="0">
                <a:solidFill>
                  <a:srgbClr val="002060"/>
                </a:solidFill>
              </a:rPr>
              <a:t> electrons.</a:t>
            </a:r>
          </a:p>
          <a:p>
            <a:pPr eaLnBrk="1" hangingPunct="1"/>
            <a:endParaRPr lang="en-US" dirty="0" smtClean="0">
              <a:solidFill>
                <a:srgbClr val="CC6600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CC6600"/>
                </a:solidFill>
              </a:rPr>
              <a:t>NEA photocathode based on </a:t>
            </a:r>
            <a:r>
              <a:rPr lang="en-US" dirty="0" err="1" smtClean="0">
                <a:solidFill>
                  <a:srgbClr val="CC6600"/>
                </a:solidFill>
              </a:rPr>
              <a:t>GaAs</a:t>
            </a:r>
            <a:r>
              <a:rPr lang="en-US" dirty="0" smtClean="0">
                <a:solidFill>
                  <a:srgbClr val="CC6600"/>
                </a:solidFill>
              </a:rPr>
              <a:t> activated surfaces has been demonstrated to be able to provide high brightness electron beam</a:t>
            </a:r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Nevertheless the surface sensitivity to ion back bombardment during high average current delivery is still an issue; the surface becomes damaged </a:t>
            </a:r>
            <a:r>
              <a:rPr lang="en-US" dirty="0" smtClean="0">
                <a:solidFill>
                  <a:srgbClr val="FF0000"/>
                </a:solidFill>
                <a:latin typeface="DFKai-SB"/>
                <a:ea typeface="DFKai-SB"/>
              </a:rPr>
              <a:t>→</a:t>
            </a:r>
            <a:r>
              <a:rPr lang="en-US" dirty="0" smtClean="0">
                <a:solidFill>
                  <a:srgbClr val="FF0000"/>
                </a:solidFill>
              </a:rPr>
              <a:t> lifetime</a:t>
            </a:r>
          </a:p>
          <a:p>
            <a:pPr eaLnBrk="1" hangingPunct="1"/>
            <a:r>
              <a:rPr lang="en-US" dirty="0" smtClean="0">
                <a:solidFill>
                  <a:srgbClr val="C00000"/>
                </a:solidFill>
              </a:rPr>
              <a:t>Unlike the </a:t>
            </a:r>
            <a:r>
              <a:rPr lang="en-US" dirty="0" err="1" smtClean="0">
                <a:solidFill>
                  <a:srgbClr val="C00000"/>
                </a:solidFill>
              </a:rPr>
              <a:t>GaAs</a:t>
            </a:r>
            <a:r>
              <a:rPr lang="en-US" dirty="0" smtClean="0">
                <a:solidFill>
                  <a:srgbClr val="C00000"/>
                </a:solidFill>
              </a:rPr>
              <a:t>, multi-alkali photoemission is based on bulk material properties rather than surface effects: we expect longer lifetime for a multi-alkali photocathode</a:t>
            </a:r>
          </a:p>
        </p:txBody>
      </p:sp>
      <p:pic>
        <p:nvPicPr>
          <p:cNvPr id="326657" name="Picture 1" descr="C:\Users\rmammei\AppData\Local\Microsoft\Windows\Temporary Internet Files\Content.IE5\RHYAH1QF\MC900311558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7906670" y="4595144"/>
            <a:ext cx="421701" cy="5679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141"/>
          <p:cNvSpPr>
            <a:spLocks noGrp="1" noChangeArrowheads="1"/>
          </p:cNvSpPr>
          <p:nvPr>
            <p:ph type="body" sz="half" idx="2"/>
          </p:nvPr>
        </p:nvSpPr>
        <p:spPr>
          <a:xfrm>
            <a:off x="446088" y="3333509"/>
            <a:ext cx="8229600" cy="289367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Recent efforts have been made to obtain a reliable </a:t>
            </a:r>
            <a:r>
              <a:rPr lang="en-US" dirty="0" err="1" smtClean="0"/>
              <a:t>photoinjector</a:t>
            </a:r>
            <a:r>
              <a:rPr lang="en-US" dirty="0" smtClean="0"/>
              <a:t> source using alkali </a:t>
            </a:r>
            <a:r>
              <a:rPr lang="en-US" dirty="0" err="1" smtClean="0"/>
              <a:t>antimonide</a:t>
            </a:r>
            <a:r>
              <a:rPr lang="en-US" dirty="0" smtClean="0"/>
              <a:t>-based </a:t>
            </a:r>
            <a:r>
              <a:rPr lang="en-US" dirty="0" err="1" smtClean="0"/>
              <a:t>photocathodes</a:t>
            </a: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The Boeing 433 MHz NC gun, operating with CsK</a:t>
            </a:r>
            <a:r>
              <a:rPr lang="en-US" baseline="-25000" dirty="0" smtClean="0"/>
              <a:t>2</a:t>
            </a:r>
            <a:r>
              <a:rPr lang="en-US" dirty="0" smtClean="0"/>
              <a:t>Sb (typ. QE 8% at 543 nm) photocathode, ran with 35 </a:t>
            </a:r>
            <a:r>
              <a:rPr lang="en-US" dirty="0" err="1" smtClean="0"/>
              <a:t>mA</a:t>
            </a:r>
            <a:r>
              <a:rPr lang="en-US" dirty="0" smtClean="0"/>
              <a:t> average current (still the world record for warm injector), but the lifetime of the cathode was limited to few hours due to the poor vacuum conditions</a:t>
            </a:r>
          </a:p>
        </p:txBody>
      </p:sp>
      <p:graphicFrame>
        <p:nvGraphicFramePr>
          <p:cNvPr id="14575" name="Group 239"/>
          <p:cNvGraphicFramePr>
            <a:graphicFrameLocks noGrp="1"/>
          </p:cNvGraphicFramePr>
          <p:nvPr>
            <p:ph sz="quarter" idx="4294967295"/>
          </p:nvPr>
        </p:nvGraphicFramePr>
        <p:xfrm>
          <a:off x="468313" y="808806"/>
          <a:ext cx="8207375" cy="2189164"/>
        </p:xfrm>
        <a:graphic>
          <a:graphicData uri="http://schemas.openxmlformats.org/drawingml/2006/table">
            <a:tbl>
              <a:tblPr/>
              <a:tblGrid>
                <a:gridCol w="2093912"/>
                <a:gridCol w="1579563"/>
                <a:gridCol w="1511300"/>
                <a:gridCol w="1511300"/>
                <a:gridCol w="1511300"/>
              </a:tblGrid>
              <a:tr h="5476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Laboratory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Los Alamos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CEA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Wuppertal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BOEING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HIBAF/APEX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ELSA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SRF injector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APLE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Year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1993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1990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1989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1993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Cathode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CsK</a:t>
                      </a:r>
                      <a:r>
                        <a:rPr kumimoji="0" lang="en-US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Sb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CsK</a:t>
                      </a:r>
                      <a:r>
                        <a:rPr kumimoji="0" lang="en-US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Sb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Cs</a:t>
                      </a:r>
                      <a:r>
                        <a:rPr kumimoji="0" lang="en-US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Sb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CsK</a:t>
                      </a:r>
                      <a:r>
                        <a:rPr kumimoji="0" lang="en-US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Sb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State of the Art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5364163" y="1500188"/>
          <a:ext cx="3705225" cy="4305300"/>
        </p:xfrm>
        <a:graphic>
          <a:graphicData uri="http://schemas.openxmlformats.org/presentationml/2006/ole">
            <p:oleObj spid="_x0000_s324610" name="Immagine bitmap" r:id="rId3" imgW="3704762" imgH="4304762" progId="PBrush">
              <p:embed/>
            </p:oleObj>
          </a:graphicData>
        </a:graphic>
      </p:graphicFrame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8229600" cy="879675"/>
          </a:xfrm>
        </p:spPr>
        <p:txBody>
          <a:bodyPr/>
          <a:lstStyle/>
          <a:p>
            <a:pPr eaLnBrk="1" hangingPunct="1"/>
            <a:r>
              <a:rPr lang="en-US" dirty="0" smtClean="0"/>
              <a:t>Alkali </a:t>
            </a:r>
            <a:r>
              <a:rPr lang="en-US" dirty="0" err="1" smtClean="0"/>
              <a:t>antimonides</a:t>
            </a:r>
            <a:r>
              <a:rPr lang="en-US" dirty="0" smtClean="0"/>
              <a:t> </a:t>
            </a:r>
            <a:r>
              <a:rPr lang="en-US" dirty="0" err="1" smtClean="0"/>
              <a:t>photocathodes</a:t>
            </a:r>
            <a:endParaRPr lang="en-US" dirty="0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571" y="879676"/>
            <a:ext cx="5428526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PMT industries developed reliable procedure to growth photosensitive layer based on </a:t>
            </a:r>
            <a:r>
              <a:rPr lang="en-US" dirty="0" err="1" smtClean="0"/>
              <a:t>multialkali</a:t>
            </a:r>
            <a:r>
              <a:rPr lang="en-US" dirty="0" smtClean="0"/>
              <a:t> materials with QE in visible spectra up to 43%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Alkali based photocathode could provide a few % QE at the FEL injector wavelength (532 nm) with very long lifetime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Cs</a:t>
            </a:r>
            <a:r>
              <a:rPr lang="en-US" sz="1800" baseline="-25000" dirty="0" smtClean="0"/>
              <a:t>3</a:t>
            </a:r>
            <a:r>
              <a:rPr lang="en-US" sz="1800" dirty="0" smtClean="0"/>
              <a:t>Sb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CsK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Sb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NaK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Sb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38351" y="1736201"/>
            <a:ext cx="14236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Hamamatsu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0823" y="5570326"/>
            <a:ext cx="8080189" cy="400110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r>
              <a:rPr lang="en-US" sz="2000" dirty="0" smtClean="0"/>
              <a:t>Must connect to a load-lock transport system to move substrate/puck 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585733" y="6074611"/>
            <a:ext cx="6377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Some oxide on the photocathode will improve the QE slightly, but if K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CsSb is handled in air, the entire film oxides which kills the QE </a:t>
            </a:r>
            <a:endParaRPr lang="en-US" sz="1600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5789" y="0"/>
            <a:ext cx="7555659" cy="55598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Multi-alkali </a:t>
            </a:r>
            <a:r>
              <a:rPr lang="en-US" sz="3600" b="1" dirty="0" smtClean="0"/>
              <a:t>Deposition System at BNL</a:t>
            </a:r>
            <a:endParaRPr lang="en-US" sz="3600" b="1" dirty="0"/>
          </a:p>
        </p:txBody>
      </p:sp>
      <p:pic>
        <p:nvPicPr>
          <p:cNvPr id="10" name="Picture 4" descr="DSC06009"/>
          <p:cNvPicPr>
            <a:picLocks noChangeAspect="1" noChangeArrowheads="1"/>
          </p:cNvPicPr>
          <p:nvPr/>
        </p:nvPicPr>
        <p:blipFill>
          <a:blip r:embed="rId2" cstate="print"/>
          <a:srcRect t="20000"/>
          <a:stretch>
            <a:fillRect/>
          </a:stretch>
        </p:blipFill>
        <p:spPr bwMode="auto">
          <a:xfrm>
            <a:off x="3483083" y="1260097"/>
            <a:ext cx="5629433" cy="3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4922320" y="3900250"/>
            <a:ext cx="1358177" cy="1574176"/>
            <a:chOff x="1610500" y="4291550"/>
            <a:chExt cx="1665862" cy="1538851"/>
          </a:xfrm>
        </p:grpSpPr>
        <p:sp>
          <p:nvSpPr>
            <p:cNvPr id="11" name="Right Arrow 10"/>
            <p:cNvSpPr/>
            <p:nvPr/>
          </p:nvSpPr>
          <p:spPr>
            <a:xfrm rot="16200000">
              <a:off x="1297762" y="4782088"/>
              <a:ext cx="1128713" cy="147638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TextBox 8"/>
            <p:cNvSpPr txBox="1">
              <a:spLocks noChangeArrowheads="1"/>
            </p:cNvSpPr>
            <p:nvPr/>
          </p:nvSpPr>
          <p:spPr bwMode="auto">
            <a:xfrm>
              <a:off x="1610500" y="5377400"/>
              <a:ext cx="655637" cy="453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b="1" dirty="0" err="1">
                  <a:latin typeface="Calibri" pitchFamily="34" charset="0"/>
                  <a:cs typeface="Arial" charset="0"/>
                </a:rPr>
                <a:t>Sb</a:t>
              </a:r>
              <a:endParaRPr lang="en-US" b="1" dirty="0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 rot="16200000">
              <a:off x="1775600" y="4782088"/>
              <a:ext cx="1128713" cy="147637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TextBox 10"/>
            <p:cNvSpPr txBox="1">
              <a:spLocks noChangeArrowheads="1"/>
            </p:cNvSpPr>
            <p:nvPr/>
          </p:nvSpPr>
          <p:spPr bwMode="auto">
            <a:xfrm>
              <a:off x="2088338" y="5377400"/>
              <a:ext cx="466725" cy="453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 dirty="0">
                  <a:latin typeface="Calibri" pitchFamily="34" charset="0"/>
                  <a:cs typeface="Arial" charset="0"/>
                </a:rPr>
                <a:t>K</a:t>
              </a:r>
            </a:p>
          </p:txBody>
        </p:sp>
        <p:sp>
          <p:nvSpPr>
            <p:cNvPr id="15" name="Right Arrow 14"/>
            <p:cNvSpPr/>
            <p:nvPr/>
          </p:nvSpPr>
          <p:spPr>
            <a:xfrm rot="16200000">
              <a:off x="2242325" y="4782088"/>
              <a:ext cx="1128713" cy="147637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TextBox 12"/>
            <p:cNvSpPr txBox="1">
              <a:spLocks noChangeArrowheads="1"/>
            </p:cNvSpPr>
            <p:nvPr/>
          </p:nvSpPr>
          <p:spPr bwMode="auto">
            <a:xfrm>
              <a:off x="2555063" y="5377400"/>
              <a:ext cx="721299" cy="453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Calibri" pitchFamily="34" charset="0"/>
                  <a:cs typeface="Arial" charset="0"/>
                </a:rPr>
                <a:t>Cs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-59082" y="800752"/>
            <a:ext cx="38119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>
              <a:buFont typeface="Arial" pitchFamily="34" charset="0"/>
              <a:buChar char="•"/>
            </a:pPr>
            <a:r>
              <a:rPr lang="en-US" dirty="0" smtClean="0"/>
              <a:t>Substrate heated around ~130</a:t>
            </a:r>
            <a:r>
              <a:rPr lang="en-US" dirty="0" smtClean="0">
                <a:latin typeface="DFKai-SB"/>
                <a:ea typeface="DFKai-SB"/>
              </a:rPr>
              <a:t>°</a:t>
            </a:r>
            <a:r>
              <a:rPr lang="en-US" dirty="0" smtClean="0"/>
              <a:t>C</a:t>
            </a:r>
          </a:p>
          <a:p>
            <a:pPr marL="119063" indent="-119063">
              <a:buFont typeface="Arial" pitchFamily="34" charset="0"/>
              <a:buChar char="•"/>
            </a:pPr>
            <a:r>
              <a:rPr lang="en-US" dirty="0" err="1" smtClean="0"/>
              <a:t>Sb</a:t>
            </a:r>
            <a:r>
              <a:rPr lang="en-US" dirty="0" smtClean="0"/>
              <a:t>, K, and Cs evaporated in successive layers and allowed to diffuse to form K</a:t>
            </a:r>
            <a:r>
              <a:rPr lang="en-US" baseline="-25000" dirty="0" smtClean="0"/>
              <a:t>2</a:t>
            </a:r>
            <a:r>
              <a:rPr lang="en-US" dirty="0" smtClean="0"/>
              <a:t>CsSb</a:t>
            </a:r>
          </a:p>
          <a:p>
            <a:pPr marL="119063" indent="-119063">
              <a:buFont typeface="Arial" pitchFamily="34" charset="0"/>
              <a:buChar char="•"/>
            </a:pPr>
            <a:r>
              <a:rPr lang="en-US" dirty="0" smtClean="0"/>
              <a:t>Several hundred nm built up</a:t>
            </a:r>
          </a:p>
          <a:p>
            <a:pPr marL="119063" indent="-119063">
              <a:buFont typeface="Arial" pitchFamily="34" charset="0"/>
              <a:buChar char="•"/>
            </a:pPr>
            <a:r>
              <a:rPr lang="en-US" dirty="0" smtClean="0"/>
              <a:t>QE is monitored during the Cs evaporations with green laser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6989614" y="3718539"/>
            <a:ext cx="2131236" cy="1268286"/>
            <a:chOff x="7012764" y="3313414"/>
            <a:chExt cx="2131236" cy="1268286"/>
          </a:xfrm>
        </p:grpSpPr>
        <p:pic>
          <p:nvPicPr>
            <p:cNvPr id="6" name="Picture 2" descr="C:\Users\James\Desktop\Poster Pics\DSC09940.JPG"/>
            <p:cNvPicPr>
              <a:picLocks noChangeAspect="1" noChangeArrowheads="1"/>
            </p:cNvPicPr>
            <p:nvPr/>
          </p:nvPicPr>
          <p:blipFill>
            <a:blip r:embed="rId3" cstate="print"/>
            <a:srcRect l="16642" t="11864" b="12917"/>
            <a:stretch>
              <a:fillRect/>
            </a:stretch>
          </p:blipFill>
          <p:spPr bwMode="auto">
            <a:xfrm rot="10800000">
              <a:off x="7012764" y="3313414"/>
              <a:ext cx="2099752" cy="125739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7754597" y="4273923"/>
              <a:ext cx="1389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Substrate Puck</a:t>
              </a:r>
              <a:endParaRPr lang="en-US" sz="1400" dirty="0"/>
            </a:p>
          </p:txBody>
        </p:sp>
        <p:cxnSp>
          <p:nvCxnSpPr>
            <p:cNvPr id="23" name="Straight Arrow Connector 22"/>
            <p:cNvCxnSpPr>
              <a:stCxn id="21" idx="1"/>
            </p:cNvCxnSpPr>
            <p:nvPr/>
          </p:nvCxnSpPr>
          <p:spPr bwMode="auto">
            <a:xfrm rot="10800000">
              <a:off x="7600225" y="4226430"/>
              <a:ext cx="154373" cy="20138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0" name="Group 39"/>
          <p:cNvGrpSpPr/>
          <p:nvPr/>
        </p:nvGrpSpPr>
        <p:grpSpPr>
          <a:xfrm>
            <a:off x="503303" y="3136299"/>
            <a:ext cx="1974149" cy="1936030"/>
            <a:chOff x="318103" y="3425674"/>
            <a:chExt cx="1974149" cy="1936030"/>
          </a:xfrm>
        </p:grpSpPr>
        <p:pic>
          <p:nvPicPr>
            <p:cNvPr id="396290" name="Picture 2"/>
            <p:cNvPicPr>
              <a:picLocks noChangeAspect="1" noChangeArrowheads="1"/>
            </p:cNvPicPr>
            <p:nvPr/>
          </p:nvPicPr>
          <p:blipFill>
            <a:blip r:embed="rId4"/>
            <a:srcRect l="21640" t="12823" r="7957" b="27159"/>
            <a:stretch>
              <a:fillRect/>
            </a:stretch>
          </p:blipFill>
          <p:spPr bwMode="auto">
            <a:xfrm>
              <a:off x="318103" y="3801695"/>
              <a:ext cx="1974149" cy="1560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1" name="Straight Arrow Connector 30"/>
            <p:cNvCxnSpPr/>
            <p:nvPr/>
          </p:nvCxnSpPr>
          <p:spPr bwMode="auto">
            <a:xfrm rot="5400000" flipH="1" flipV="1">
              <a:off x="1117168" y="3613684"/>
              <a:ext cx="376021" cy="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 rot="5400000" flipH="1" flipV="1">
              <a:off x="1198318" y="3647334"/>
              <a:ext cx="376021" cy="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Straight Arrow Connector 35"/>
            <p:cNvCxnSpPr/>
            <p:nvPr/>
          </p:nvCxnSpPr>
          <p:spPr bwMode="auto">
            <a:xfrm rot="5400000" flipH="1" flipV="1">
              <a:off x="1041968" y="3657234"/>
              <a:ext cx="376021" cy="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7" name="TextBox 36"/>
            <p:cNvSpPr txBox="1"/>
            <p:nvPr/>
          </p:nvSpPr>
          <p:spPr>
            <a:xfrm>
              <a:off x="832995" y="3528599"/>
              <a:ext cx="6107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Cs</a:t>
              </a:r>
              <a:endParaRPr lang="en-US" sz="12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77478" y="5082643"/>
              <a:ext cx="10682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Bi</a:t>
              </a:r>
              <a:r>
                <a:rPr lang="en-US" sz="1200" baseline="-25000" dirty="0" smtClean="0"/>
                <a:t>2</a:t>
              </a:r>
              <a:r>
                <a:rPr lang="en-US" sz="1200" dirty="0" smtClean="0"/>
                <a:t>Cs/BiCs</a:t>
              </a:r>
              <a:r>
                <a:rPr lang="en-US" sz="1200" baseline="-25000" dirty="0" smtClean="0"/>
                <a:t>3</a:t>
              </a:r>
              <a:endParaRPr lang="en-US" sz="1200" baseline="-25000" dirty="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75789" y="5006700"/>
            <a:ext cx="3399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Typical Cs evaporation source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s Review 2010">
  <a:themeElements>
    <a:clrScheme name="JLab_PowerPoint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JLab_PowerPoint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Ops Review 2010</Template>
  <TotalTime>27533</TotalTime>
  <Words>2704</Words>
  <Application>Microsoft Office PowerPoint</Application>
  <PresentationFormat>On-screen Show (4:3)</PresentationFormat>
  <Paragraphs>478</Paragraphs>
  <Slides>41</Slides>
  <Notes>5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Ops Review 2010</vt:lpstr>
      <vt:lpstr>Equation</vt:lpstr>
      <vt:lpstr>Immagine bitmap</vt:lpstr>
      <vt:lpstr>Performance of multi-alkali cathode in JLAB DC gun: First Results</vt:lpstr>
      <vt:lpstr>Jefferson Lab Accelerator Site</vt:lpstr>
      <vt:lpstr>What is a Photocathode</vt:lpstr>
      <vt:lpstr>Slide 4</vt:lpstr>
      <vt:lpstr>Slide 5</vt:lpstr>
      <vt:lpstr>Motivations</vt:lpstr>
      <vt:lpstr>Slide 7</vt:lpstr>
      <vt:lpstr>Alkali antimonides photocathodes</vt:lpstr>
      <vt:lpstr>Multi-alkali Deposition System at BNL</vt:lpstr>
      <vt:lpstr>Use Vacuum Suitcase to transport K2CsSb Puck</vt:lpstr>
      <vt:lpstr>Slide 11</vt:lpstr>
      <vt:lpstr>Slide 12</vt:lpstr>
      <vt:lpstr>What is our Data?</vt:lpstr>
      <vt:lpstr>Slide 14</vt:lpstr>
      <vt:lpstr>Spectral Scan of BNL’s K2CsSb </vt:lpstr>
      <vt:lpstr>First Runs: 532nm, 350 μm spot, 100 kV Voltage</vt:lpstr>
      <vt:lpstr>Slide 17</vt:lpstr>
      <vt:lpstr>Slide 18</vt:lpstr>
      <vt:lpstr>Slide 19</vt:lpstr>
      <vt:lpstr>Slide 20</vt:lpstr>
      <vt:lpstr>Slide 21</vt:lpstr>
      <vt:lpstr>Laser Heating?</vt:lpstr>
      <vt:lpstr>Slide 23</vt:lpstr>
      <vt:lpstr>Slide 24</vt:lpstr>
      <vt:lpstr>Slide 25</vt:lpstr>
      <vt:lpstr>Slide 26</vt:lpstr>
      <vt:lpstr>Slide 27</vt:lpstr>
      <vt:lpstr>Summary</vt:lpstr>
      <vt:lpstr>Slide 29</vt:lpstr>
      <vt:lpstr>Slide 30</vt:lpstr>
      <vt:lpstr>Slide 31</vt:lpstr>
      <vt:lpstr>Slide 32</vt:lpstr>
      <vt:lpstr>Motivations (1)</vt:lpstr>
      <vt:lpstr>Imperfect Vacuum = Finite Lifetime</vt:lpstr>
      <vt:lpstr>Reduce Outgassing &amp; Improve Pumping </vt:lpstr>
      <vt:lpstr>Slide 36</vt:lpstr>
      <vt:lpstr>Benefits of Higher Gun Voltage</vt:lpstr>
      <vt:lpstr>Slide 38</vt:lpstr>
      <vt:lpstr>Slide 39</vt:lpstr>
      <vt:lpstr>Slide 40</vt:lpstr>
      <vt:lpstr>GaAs Photocathode Evolution</vt:lpstr>
    </vt:vector>
  </TitlesOfParts>
  <Company>Jefferson Science Associates, LLC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poelker</dc:creator>
  <cp:lastModifiedBy>lcarlson</cp:lastModifiedBy>
  <cp:revision>868</cp:revision>
  <cp:lastPrinted>2010-06-24T18:47:12Z</cp:lastPrinted>
  <dcterms:created xsi:type="dcterms:W3CDTF">2010-09-20T13:48:43Z</dcterms:created>
  <dcterms:modified xsi:type="dcterms:W3CDTF">2011-07-28T20:12:19Z</dcterms:modified>
</cp:coreProperties>
</file>