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doc" ContentType="application/msword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65"/>
  </p:notesMasterIdLst>
  <p:handoutMasterIdLst>
    <p:handoutMasterId r:id="rId66"/>
  </p:handoutMasterIdLst>
  <p:sldIdLst>
    <p:sldId id="257" r:id="rId2"/>
    <p:sldId id="284" r:id="rId3"/>
    <p:sldId id="298" r:id="rId4"/>
    <p:sldId id="349" r:id="rId5"/>
    <p:sldId id="350" r:id="rId6"/>
    <p:sldId id="351" r:id="rId7"/>
    <p:sldId id="352" r:id="rId8"/>
    <p:sldId id="295" r:id="rId9"/>
    <p:sldId id="292" r:id="rId10"/>
    <p:sldId id="326" r:id="rId11"/>
    <p:sldId id="354" r:id="rId12"/>
    <p:sldId id="309" r:id="rId13"/>
    <p:sldId id="301" r:id="rId14"/>
    <p:sldId id="296" r:id="rId15"/>
    <p:sldId id="320" r:id="rId16"/>
    <p:sldId id="302" r:id="rId17"/>
    <p:sldId id="303" r:id="rId18"/>
    <p:sldId id="291" r:id="rId19"/>
    <p:sldId id="297" r:id="rId20"/>
    <p:sldId id="304" r:id="rId21"/>
    <p:sldId id="353" r:id="rId22"/>
    <p:sldId id="307" r:id="rId23"/>
    <p:sldId id="305" r:id="rId24"/>
    <p:sldId id="327" r:id="rId25"/>
    <p:sldId id="306" r:id="rId26"/>
    <p:sldId id="288" r:id="rId27"/>
    <p:sldId id="312" r:id="rId28"/>
    <p:sldId id="313" r:id="rId29"/>
    <p:sldId id="314" r:id="rId30"/>
    <p:sldId id="342" r:id="rId31"/>
    <p:sldId id="315" r:id="rId32"/>
    <p:sldId id="328" r:id="rId33"/>
    <p:sldId id="322" r:id="rId34"/>
    <p:sldId id="330" r:id="rId35"/>
    <p:sldId id="289" r:id="rId36"/>
    <p:sldId id="333" r:id="rId37"/>
    <p:sldId id="329" r:id="rId38"/>
    <p:sldId id="317" r:id="rId39"/>
    <p:sldId id="323" r:id="rId40"/>
    <p:sldId id="332" r:id="rId41"/>
    <p:sldId id="324" r:id="rId42"/>
    <p:sldId id="318" r:id="rId43"/>
    <p:sldId id="325" r:id="rId44"/>
    <p:sldId id="319" r:id="rId45"/>
    <p:sldId id="334" r:id="rId46"/>
    <p:sldId id="335" r:id="rId47"/>
    <p:sldId id="336" r:id="rId48"/>
    <p:sldId id="337" r:id="rId49"/>
    <p:sldId id="293" r:id="rId50"/>
    <p:sldId id="321" r:id="rId51"/>
    <p:sldId id="357" r:id="rId52"/>
    <p:sldId id="358" r:id="rId53"/>
    <p:sldId id="355" r:id="rId54"/>
    <p:sldId id="356" r:id="rId55"/>
    <p:sldId id="338" r:id="rId56"/>
    <p:sldId id="345" r:id="rId57"/>
    <p:sldId id="346" r:id="rId58"/>
    <p:sldId id="348" r:id="rId59"/>
    <p:sldId id="331" r:id="rId60"/>
    <p:sldId id="341" r:id="rId61"/>
    <p:sldId id="339" r:id="rId62"/>
    <p:sldId id="294" r:id="rId63"/>
    <p:sldId id="340" r:id="rId64"/>
  </p:sldIdLst>
  <p:sldSz cx="9144000" cy="6858000" type="letter"/>
  <p:notesSz cx="7026275" cy="9312275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333399"/>
    <a:srgbClr val="C8F789"/>
    <a:srgbClr val="66FF99"/>
    <a:srgbClr val="FFFFAF"/>
    <a:srgbClr val="95E3FF"/>
    <a:srgbClr val="008000"/>
    <a:srgbClr val="008080"/>
    <a:srgbClr val="00CCFF"/>
    <a:srgbClr val="FF7517"/>
    <a:srgbClr val="FF9045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44" autoAdjust="0"/>
    <p:restoredTop sz="94670" autoAdjust="0"/>
  </p:normalViewPr>
  <p:slideViewPr>
    <p:cSldViewPr>
      <p:cViewPr varScale="1">
        <p:scale>
          <a:sx n="84" d="100"/>
          <a:sy n="84" d="100"/>
        </p:scale>
        <p:origin x="-96" y="-6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>
      <p:cViewPr varScale="1">
        <p:scale>
          <a:sx n="112" d="100"/>
          <a:sy n="112" d="100"/>
        </p:scale>
        <p:origin x="-540" y="-84"/>
      </p:cViewPr>
      <p:guideLst>
        <p:guide orient="horz" pos="2933"/>
        <p:guide pos="2213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572949" y="8924925"/>
            <a:ext cx="408877" cy="276468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 lIns="124674" tIns="60697" rIns="124674" bIns="60697" anchor="ctr">
            <a:spAutoFit/>
          </a:bodyPr>
          <a:lstStyle/>
          <a:p>
            <a:pPr algn="r" defTabSz="1255713" eaLnBrk="0" hangingPunct="0">
              <a:defRPr/>
            </a:pPr>
            <a:fld id="{9FE01D24-50E0-47F4-A47C-342D3E83E723}" type="slidenum">
              <a:rPr lang="en-US" altLang="en-US" sz="1000" b="0">
                <a:latin typeface="Arial" charset="0"/>
              </a:rPr>
              <a:pPr algn="r" defTabSz="1255713" eaLnBrk="0" hangingPunct="0">
                <a:defRPr/>
              </a:pPr>
              <a:t>‹#›</a:t>
            </a:fld>
            <a:endParaRPr lang="en-US" altLang="en-US" sz="1000" b="0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626" y="4422776"/>
            <a:ext cx="5153025" cy="4189413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vert="horz" wrap="square" lIns="124674" tIns="60697" rIns="124674" bIns="60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notes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16387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0625" y="704850"/>
            <a:ext cx="4641850" cy="3481388"/>
          </a:xfrm>
          <a:prstGeom prst="rect">
            <a:avLst/>
          </a:prstGeom>
          <a:noFill/>
          <a:ln w="12699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1426" y="8845551"/>
            <a:ext cx="580399" cy="44574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 lIns="124674" tIns="60697" rIns="124674" bIns="60697" anchor="ctr">
            <a:spAutoFit/>
          </a:bodyPr>
          <a:lstStyle/>
          <a:p>
            <a:pPr algn="r" defTabSz="1255713" eaLnBrk="0" hangingPunct="0">
              <a:defRPr/>
            </a:pPr>
            <a:fld id="{6292CD88-AE74-4B37-BE9C-5F8ADBBA175D}" type="slidenum">
              <a:rPr lang="en-US" altLang="en-US" sz="2100" b="0">
                <a:latin typeface="Arial" charset="0"/>
              </a:rPr>
              <a:pPr algn="r" defTabSz="1255713" eaLnBrk="0" hangingPunct="0">
                <a:defRPr/>
              </a:pPr>
              <a:t>‹#›</a:t>
            </a:fld>
            <a:endParaRPr lang="en-US" altLang="en-US" sz="2100" b="0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8013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6025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4038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2050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838200"/>
            <a:ext cx="8686800" cy="5287963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838200"/>
            <a:ext cx="4267200" cy="5287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267200" cy="5287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838200"/>
            <a:ext cx="4267200" cy="5287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838200"/>
            <a:ext cx="4267200" cy="2566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557588"/>
            <a:ext cx="4267200" cy="2568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38200"/>
            <a:ext cx="4267200" cy="5287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267200" cy="5287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38200"/>
            <a:ext cx="86868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4"/>
            <a:endParaRPr lang="en-US" dirty="0" smtClean="0"/>
          </a:p>
        </p:txBody>
      </p:sp>
      <p:sp>
        <p:nvSpPr>
          <p:cNvPr id="792580" name="Line 4"/>
          <p:cNvSpPr>
            <a:spLocks noChangeShapeType="1"/>
          </p:cNvSpPr>
          <p:nvPr userDrawn="1"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5715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92582" name="Line 6"/>
          <p:cNvSpPr>
            <a:spLocks noChangeShapeType="1"/>
          </p:cNvSpPr>
          <p:nvPr userDrawn="1"/>
        </p:nvSpPr>
        <p:spPr bwMode="auto">
          <a:xfrm>
            <a:off x="0" y="6477000"/>
            <a:ext cx="9140825" cy="0"/>
          </a:xfrm>
          <a:prstGeom prst="line">
            <a:avLst/>
          </a:prstGeom>
          <a:noFill/>
          <a:ln w="10160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92584" name="Rectangle 8"/>
          <p:cNvSpPr>
            <a:spLocks noChangeArrowheads="1"/>
          </p:cNvSpPr>
          <p:nvPr userDrawn="1"/>
        </p:nvSpPr>
        <p:spPr bwMode="auto">
          <a:xfrm>
            <a:off x="2755900" y="6400801"/>
            <a:ext cx="3810000" cy="14773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sz="1200" dirty="0" smtClean="0">
                <a:solidFill>
                  <a:srgbClr val="339966"/>
                </a:solidFill>
                <a:latin typeface="Comic Sans MS" pitchFamily="66" charset="0"/>
              </a:rPr>
              <a:t>Thomas </a:t>
            </a:r>
            <a:r>
              <a:rPr lang="en-US" sz="1200" dirty="0">
                <a:solidFill>
                  <a:srgbClr val="339966"/>
                </a:solidFill>
                <a:latin typeface="Comic Sans MS" pitchFamily="66" charset="0"/>
              </a:rPr>
              <a:t>Jefferson National Accelerator Facility</a:t>
            </a:r>
          </a:p>
        </p:txBody>
      </p:sp>
      <p:pic>
        <p:nvPicPr>
          <p:cNvPr id="1031" name="Picture 9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339013" y="6249988"/>
            <a:ext cx="16129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2586" name="Rectangle 10"/>
          <p:cNvSpPr>
            <a:spLocks noChangeArrowheads="1"/>
          </p:cNvSpPr>
          <p:nvPr userDrawn="1"/>
        </p:nvSpPr>
        <p:spPr bwMode="auto">
          <a:xfrm>
            <a:off x="6799263" y="6415088"/>
            <a:ext cx="396875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altLang="en-US" sz="800">
                <a:solidFill>
                  <a:schemeClr val="bg1"/>
                </a:solidFill>
                <a:latin typeface="Arial" charset="0"/>
              </a:rPr>
              <a:t>Page </a:t>
            </a:r>
            <a:fld id="{BC606D66-D359-4884-8DD3-B79EB4085FAF}" type="slidenum">
              <a:rPr lang="en-US" altLang="en-US" sz="800">
                <a:solidFill>
                  <a:schemeClr val="bg1"/>
                </a:solidFill>
                <a:latin typeface="Arial" charset="0"/>
              </a:rPr>
              <a:pPr algn="ctr" eaLnBrk="0" hangingPunct="0">
                <a:defRPr/>
              </a:pPr>
              <a:t>‹#›</a:t>
            </a:fld>
            <a:endParaRPr lang="en-US" sz="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92587" name="Rectangle 11"/>
          <p:cNvSpPr>
            <a:spLocks noChangeArrowheads="1"/>
          </p:cNvSpPr>
          <p:nvPr userDrawn="1"/>
        </p:nvSpPr>
        <p:spPr bwMode="auto">
          <a:xfrm>
            <a:off x="3505200" y="6634067"/>
            <a:ext cx="3875512" cy="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en-US" sz="1200" b="1" dirty="0" smtClean="0"/>
              <a:t>Summer </a:t>
            </a:r>
            <a:r>
              <a:rPr lang="en-US" sz="1200" b="1" dirty="0" smtClean="0"/>
              <a:t>2011 </a:t>
            </a:r>
            <a:r>
              <a:rPr lang="en-US" sz="1200" b="1" dirty="0" smtClean="0"/>
              <a:t>Detector and Computer Lecture Series</a:t>
            </a:r>
            <a:endParaRPr lang="en-US" sz="1200" dirty="0">
              <a:latin typeface="Arial" charset="0"/>
            </a:endParaRPr>
          </a:p>
        </p:txBody>
      </p:sp>
      <p:pic>
        <p:nvPicPr>
          <p:cNvPr id="1034" name="Picture 12" descr="NP-logo-Nl copy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52400" y="6175375"/>
            <a:ext cx="12954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3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600200" y="6246813"/>
            <a:ext cx="914400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2" r:id="rId3"/>
    <p:sldLayoutId id="2147483661" r:id="rId4"/>
    <p:sldLayoutId id="2147483660" r:id="rId5"/>
    <p:sldLayoutId id="2147483659" r:id="rId6"/>
    <p:sldLayoutId id="2147483658" r:id="rId7"/>
    <p:sldLayoutId id="2147483657" r:id="rId8"/>
    <p:sldLayoutId id="2147483656" r:id="rId9"/>
    <p:sldLayoutId id="2147483655" r:id="rId10"/>
    <p:sldLayoutId id="2147483654" r:id="rId11"/>
    <p:sldLayoutId id="2147483653" r:id="rId12"/>
    <p:sldLayoutId id="2147483652" r:id="rId13"/>
    <p:sldLayoutId id="2147483651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Comic Sans MS" pitchFamily="66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Comic Sans MS" pitchFamily="66" charset="0"/>
          <a:ea typeface="+mn-ea"/>
          <a:cs typeface="+mn-cs"/>
        </a:defRPr>
      </a:lvl1pPr>
      <a:lvl2pPr marL="457200" indent="-2333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>
          <a:solidFill>
            <a:srgbClr val="333399"/>
          </a:solidFill>
          <a:latin typeface="Comic Sans MS" pitchFamily="66" charset="0"/>
        </a:defRPr>
      </a:lvl2pPr>
      <a:lvl3pPr marL="8001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rgbClr val="008000"/>
          </a:solidFill>
          <a:latin typeface="Comic Sans MS" pitchFamily="66" charset="0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b="1">
          <a:solidFill>
            <a:srgbClr val="CC0000"/>
          </a:solidFill>
          <a:latin typeface="Comic Sans MS" pitchFamily="66" charset="0"/>
        </a:defRPr>
      </a:lvl4pPr>
      <a:lvl5pPr marL="1487488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Comic Sans MS" pitchFamily="66" charset="0"/>
        </a:defRPr>
      </a:lvl5pPr>
      <a:lvl6pPr marL="1944688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6pPr>
      <a:lvl7pPr marL="2401888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7pPr>
      <a:lvl8pPr marL="2859088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8pPr>
      <a:lvl9pPr marL="3316288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.doc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924050"/>
          </a:xfrm>
        </p:spPr>
        <p:txBody>
          <a:bodyPr/>
          <a:lstStyle/>
          <a:p>
            <a:r>
              <a:rPr 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CEBAF Overview</a:t>
            </a:r>
            <a:br>
              <a:rPr 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June </a:t>
            </a:r>
            <a:r>
              <a:rPr lang="en-US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28</a:t>
            </a:r>
            <a:r>
              <a:rPr lang="en-US" altLang="en-US" sz="1800" dirty="0" smtClean="0"/>
              <a:t>, 2011</a:t>
            </a:r>
            <a:endParaRPr lang="en-US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3886200"/>
            <a:ext cx="7429500" cy="2209800"/>
          </a:xfrm>
        </p:spPr>
        <p:txBody>
          <a:bodyPr/>
          <a:lstStyle/>
          <a:p>
            <a:r>
              <a:rPr lang="en-US" dirty="0" smtClean="0"/>
              <a:t>Michael Spata</a:t>
            </a:r>
          </a:p>
          <a:p>
            <a:pPr>
              <a:lnSpc>
                <a:spcPct val="80000"/>
              </a:lnSpc>
            </a:pPr>
            <a:r>
              <a:rPr lang="en-US" altLang="en-US" dirty="0" smtClean="0"/>
              <a:t>Staff Scientist</a:t>
            </a:r>
          </a:p>
          <a:p>
            <a:pPr>
              <a:lnSpc>
                <a:spcPct val="80000"/>
              </a:lnSpc>
            </a:pPr>
            <a:r>
              <a:rPr lang="en-US" altLang="en-US" dirty="0" smtClean="0"/>
              <a:t>Jefferson Science Associates</a:t>
            </a:r>
          </a:p>
          <a:p>
            <a:pPr>
              <a:lnSpc>
                <a:spcPct val="80000"/>
              </a:lnSpc>
            </a:pPr>
            <a:r>
              <a:rPr lang="en-US" altLang="en-US" dirty="0" smtClean="0"/>
              <a:t>Center for Advanced Studies of Accelerators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CEBAF Historical Timeline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Machine Overview</a:t>
            </a:r>
          </a:p>
          <a:p>
            <a:pPr lvl="1"/>
            <a:r>
              <a:rPr lang="en-US" sz="2800" dirty="0" smtClean="0"/>
              <a:t>Injector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Linear Accelerators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Recirculation Arcs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Extraction Systems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Beam Specifications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12 GeV Upgrade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Control Room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Injector Layout</a:t>
            </a:r>
            <a:endParaRPr lang="en-US" dirty="0"/>
          </a:p>
        </p:txBody>
      </p:sp>
      <p:grpSp>
        <p:nvGrpSpPr>
          <p:cNvPr id="2" name="Group 11"/>
          <p:cNvGrpSpPr/>
          <p:nvPr/>
        </p:nvGrpSpPr>
        <p:grpSpPr>
          <a:xfrm>
            <a:off x="152400" y="914400"/>
            <a:ext cx="8839200" cy="4395580"/>
            <a:chOff x="152400" y="914400"/>
            <a:chExt cx="8839200" cy="4395580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2400" y="1371600"/>
              <a:ext cx="8839200" cy="388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/>
            <p:cNvSpPr/>
            <p:nvPr/>
          </p:nvSpPr>
          <p:spPr bwMode="auto">
            <a:xfrm>
              <a:off x="4038600" y="4928556"/>
              <a:ext cx="1219200" cy="3048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064478" y="4909870"/>
              <a:ext cx="2487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.</a:t>
              </a:r>
              <a:endParaRPr lang="en-US" sz="2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562600" y="914400"/>
              <a:ext cx="1676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 smtClean="0">
                  <a:latin typeface="Comic Sans MS" pitchFamily="66" charset="0"/>
                </a:rPr>
                <a:t>6.3</a:t>
              </a:r>
              <a:r>
                <a:rPr lang="en-US" sz="1400" b="0" dirty="0" smtClean="0">
                  <a:latin typeface="Comic Sans MS" pitchFamily="66" charset="0"/>
                </a:rPr>
                <a:t> </a:t>
              </a:r>
              <a:r>
                <a:rPr lang="en-US" sz="1400" b="0" dirty="0" smtClean="0">
                  <a:latin typeface="+mj-lt"/>
                </a:rPr>
                <a:t>MeV Dump</a:t>
              </a:r>
              <a:endParaRPr lang="en-US" sz="1400" b="0" dirty="0">
                <a:latin typeface="+mj-lt"/>
              </a:endParaRPr>
            </a:p>
          </p:txBody>
        </p:sp>
        <p:cxnSp>
          <p:nvCxnSpPr>
            <p:cNvPr id="17" name="Straight Connector 16"/>
            <p:cNvCxnSpPr>
              <a:endCxn id="18" idx="2"/>
            </p:cNvCxnSpPr>
            <p:nvPr/>
          </p:nvCxnSpPr>
          <p:spPr bwMode="auto">
            <a:xfrm rot="5400000" flipH="1" flipV="1">
              <a:off x="4913345" y="2162301"/>
              <a:ext cx="1611157" cy="617448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Parallelogram 17"/>
            <p:cNvSpPr/>
            <p:nvPr/>
          </p:nvSpPr>
          <p:spPr bwMode="auto">
            <a:xfrm rot="6650499">
              <a:off x="5791200" y="1371600"/>
              <a:ext cx="609600" cy="228600"/>
            </a:xfrm>
            <a:prstGeom prst="parallelogram">
              <a:avLst>
                <a:gd name="adj" fmla="val 98585"/>
              </a:avLst>
            </a:prstGeom>
            <a:solidFill>
              <a:schemeClr val="tx2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858000" y="4953000"/>
            <a:ext cx="2286000" cy="304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0" dirty="0" smtClean="0">
                <a:latin typeface="Comic Sans MS" pitchFamily="66" charset="0"/>
              </a:rPr>
              <a:t>67</a:t>
            </a:r>
            <a:r>
              <a:rPr lang="en-US" sz="1400" b="0" dirty="0" smtClean="0">
                <a:latin typeface="Comic Sans MS" pitchFamily="66" charset="0"/>
              </a:rPr>
              <a:t> </a:t>
            </a:r>
            <a:r>
              <a:rPr lang="en-US" sz="1400" b="0" dirty="0" smtClean="0">
                <a:latin typeface="+mj-lt"/>
              </a:rPr>
              <a:t>MeV Dump</a:t>
            </a:r>
            <a:endParaRPr lang="en-US" sz="1400" b="0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 Lock Photocathode Gun</a:t>
            </a:r>
            <a:endParaRPr lang="en-US" dirty="0"/>
          </a:p>
        </p:txBody>
      </p:sp>
      <p:pic>
        <p:nvPicPr>
          <p:cNvPr id="34" name="Picture 4" descr="gun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295400"/>
            <a:ext cx="6400800" cy="4800600"/>
          </a:xfrm>
          <a:prstGeom prst="rect">
            <a:avLst/>
          </a:prstGeom>
          <a:noFill/>
        </p:spPr>
      </p:pic>
      <p:sp>
        <p:nvSpPr>
          <p:cNvPr id="35" name="Line 7"/>
          <p:cNvSpPr>
            <a:spLocks noChangeShapeType="1"/>
          </p:cNvSpPr>
          <p:nvPr/>
        </p:nvSpPr>
        <p:spPr bwMode="auto">
          <a:xfrm flipH="1" flipV="1">
            <a:off x="6324600" y="4191000"/>
            <a:ext cx="838200" cy="1676400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Line 9"/>
          <p:cNvSpPr>
            <a:spLocks noChangeShapeType="1"/>
          </p:cNvSpPr>
          <p:nvPr/>
        </p:nvSpPr>
        <p:spPr bwMode="auto">
          <a:xfrm>
            <a:off x="2667000" y="1524000"/>
            <a:ext cx="1143000" cy="1066800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Line 11"/>
          <p:cNvSpPr>
            <a:spLocks noChangeShapeType="1"/>
          </p:cNvSpPr>
          <p:nvPr/>
        </p:nvSpPr>
        <p:spPr bwMode="auto">
          <a:xfrm flipV="1">
            <a:off x="1752600" y="5410200"/>
            <a:ext cx="1295400" cy="609600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" name="Line 13"/>
          <p:cNvSpPr>
            <a:spLocks noChangeShapeType="1"/>
          </p:cNvSpPr>
          <p:nvPr/>
        </p:nvSpPr>
        <p:spPr bwMode="auto">
          <a:xfrm flipH="1" flipV="1">
            <a:off x="4114800" y="4343400"/>
            <a:ext cx="838200" cy="914400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838200" y="5867400"/>
            <a:ext cx="1069975" cy="3762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Suitcase</a:t>
            </a:r>
          </a:p>
        </p:txBody>
      </p:sp>
      <p:sp>
        <p:nvSpPr>
          <p:cNvPr id="40" name="Text Box 12"/>
          <p:cNvSpPr txBox="1">
            <a:spLocks noChangeArrowheads="1"/>
          </p:cNvSpPr>
          <p:nvPr/>
        </p:nvSpPr>
        <p:spPr bwMode="auto">
          <a:xfrm>
            <a:off x="3886200" y="5105400"/>
            <a:ext cx="2593975" cy="3762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Small bake Load region</a:t>
            </a:r>
          </a:p>
        </p:txBody>
      </p:sp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5943600" y="5791200"/>
            <a:ext cx="2784475" cy="3762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NEG-coated HV chamber</a:t>
            </a:r>
          </a:p>
        </p:txBody>
      </p:sp>
      <p:sp>
        <p:nvSpPr>
          <p:cNvPr id="42" name="Text Box 8"/>
          <p:cNvSpPr txBox="1">
            <a:spLocks noChangeArrowheads="1"/>
          </p:cNvSpPr>
          <p:nvPr/>
        </p:nvSpPr>
        <p:spPr bwMode="auto">
          <a:xfrm>
            <a:off x="1066800" y="1219200"/>
            <a:ext cx="2657475" cy="3762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Heat/activation chamber</a:t>
            </a:r>
          </a:p>
        </p:txBody>
      </p:sp>
      <p:pic>
        <p:nvPicPr>
          <p:cNvPr id="43" name="Picture 14" descr="DSCF06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657600"/>
            <a:ext cx="1549400" cy="1689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4" name="Text Box 35"/>
          <p:cNvSpPr txBox="1">
            <a:spLocks noChangeArrowheads="1"/>
          </p:cNvSpPr>
          <p:nvPr/>
        </p:nvSpPr>
        <p:spPr bwMode="auto">
          <a:xfrm>
            <a:off x="4800600" y="1042988"/>
            <a:ext cx="4073525" cy="711200"/>
          </a:xfrm>
          <a:prstGeom prst="rect">
            <a:avLst/>
          </a:prstGeom>
          <a:solidFill>
            <a:srgbClr val="FFFFF7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itchFamily="66" charset="0"/>
              </a:rPr>
              <a:t>Goal: 8 hours swap photocathode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itchFamily="66" charset="0"/>
              </a:rPr>
              <a:t>Present: ~12 hours</a:t>
            </a:r>
          </a:p>
        </p:txBody>
      </p:sp>
      <p:sp>
        <p:nvSpPr>
          <p:cNvPr id="45" name="Text Box 36"/>
          <p:cNvSpPr txBox="1">
            <a:spLocks noChangeArrowheads="1"/>
          </p:cNvSpPr>
          <p:nvPr/>
        </p:nvSpPr>
        <p:spPr bwMode="auto">
          <a:xfrm>
            <a:off x="200025" y="3505200"/>
            <a:ext cx="468313" cy="376238"/>
          </a:xfrm>
          <a:prstGeom prst="rect">
            <a:avLst/>
          </a:prstGeom>
          <a:solidFill>
            <a:srgbClr val="FFFFF7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itchFamily="66" charset="0"/>
              </a:rPr>
              <a:t>x4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Synchronous </a:t>
            </a:r>
            <a:r>
              <a:rPr lang="en-US" dirty="0" err="1" smtClean="0"/>
              <a:t>Photoinjection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333399"/>
                </a:solidFill>
              </a:rPr>
              <a:t>Laser light that shines on the photocathode is RF pulsed at 499 </a:t>
            </a:r>
            <a:r>
              <a:rPr lang="en-US" dirty="0" smtClean="0">
                <a:solidFill>
                  <a:srgbClr val="333399"/>
                </a:solidFill>
              </a:rPr>
              <a:t>MHz and creates </a:t>
            </a:r>
            <a:r>
              <a:rPr lang="en-US" dirty="0">
                <a:solidFill>
                  <a:srgbClr val="333399"/>
                </a:solidFill>
              </a:rPr>
              <a:t>an RF microstructure on the electron beam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333399"/>
                </a:solidFill>
              </a:rPr>
              <a:t>499 MHz is a sub-harmonic of the fundamental accelerator operating frequency 1497 MHz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333399"/>
                </a:solidFill>
              </a:rPr>
              <a:t>During three-hall operations, three separate 499 MHz lasers—one for each hall—are used to generate three interlaced electron beams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333399"/>
                </a:solidFill>
              </a:rPr>
              <a:t>Use pulsed light to extract electrons only when we need them.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This prolongs operating lifetime of the cathode.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581400"/>
            <a:ext cx="7315200" cy="256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Formation</a:t>
            </a:r>
            <a:endParaRPr lang="en-US" dirty="0"/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762001"/>
            <a:ext cx="7010400" cy="2872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Formation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990600"/>
            <a:ext cx="8763001" cy="4947213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Chopping System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ct val="80000"/>
              </a:lnSpc>
            </a:pPr>
            <a:endParaRPr lang="en-US" sz="2800" dirty="0" smtClean="0"/>
          </a:p>
          <a:p>
            <a:pPr lvl="1">
              <a:lnSpc>
                <a:spcPct val="80000"/>
              </a:lnSpc>
            </a:pPr>
            <a:r>
              <a:rPr lang="en-US" sz="2800" dirty="0" smtClean="0"/>
              <a:t>Beam from </a:t>
            </a:r>
            <a:r>
              <a:rPr lang="en-US" sz="2800" dirty="0" smtClean="0"/>
              <a:t>130</a:t>
            </a:r>
            <a:r>
              <a:rPr lang="en-US" sz="2800" dirty="0" smtClean="0"/>
              <a:t> keV photocathode gun is sent through 499 MHz chopper cavity</a:t>
            </a:r>
          </a:p>
          <a:p>
            <a:pPr lvl="1">
              <a:lnSpc>
                <a:spcPct val="80000"/>
              </a:lnSpc>
            </a:pPr>
            <a:r>
              <a:rPr lang="en-US" sz="2800" dirty="0" smtClean="0"/>
              <a:t>Transverse orthogonal magnetic fields rotate the beam in a circle of ~1.5 cm radius </a:t>
            </a:r>
          </a:p>
          <a:p>
            <a:pPr lvl="1">
              <a:lnSpc>
                <a:spcPct val="80000"/>
              </a:lnSpc>
            </a:pPr>
            <a:r>
              <a:rPr lang="en-US" sz="2800" dirty="0" smtClean="0"/>
              <a:t>Slits at 240°, 0° and 120° degrees allow bunches of electrons to pass </a:t>
            </a:r>
          </a:p>
          <a:p>
            <a:pPr lvl="1">
              <a:lnSpc>
                <a:spcPct val="80000"/>
              </a:lnSpc>
            </a:pPr>
            <a:r>
              <a:rPr lang="en-US" sz="2800" dirty="0" smtClean="0"/>
              <a:t>Chopper slits and laser intensity are individually controlled to regulate currents for Halls A, B &amp; C</a:t>
            </a:r>
          </a:p>
          <a:p>
            <a:pPr lvl="1">
              <a:lnSpc>
                <a:spcPct val="80000"/>
              </a:lnSpc>
            </a:pPr>
            <a:r>
              <a:rPr lang="en-US" sz="2800" dirty="0" smtClean="0"/>
              <a:t>The three beams are recombined by another 499 MHz chopper cavity</a:t>
            </a:r>
          </a:p>
          <a:p>
            <a:endParaRPr lang="en-US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Chopping System</a:t>
            </a:r>
            <a:endParaRPr lang="en-US" dirty="0"/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1752600" y="3398840"/>
            <a:ext cx="5562600" cy="2947988"/>
            <a:chOff x="768" y="2010"/>
            <a:chExt cx="3504" cy="1857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1152" y="2016"/>
              <a:ext cx="144" cy="1104"/>
            </a:xfrm>
            <a:prstGeom prst="rect">
              <a:avLst/>
            </a:prstGeom>
            <a:solidFill>
              <a:srgbClr val="FFCC66"/>
            </a:solidFill>
            <a:ln w="28575">
              <a:solidFill>
                <a:srgbClr val="FFCC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3812" y="2010"/>
              <a:ext cx="144" cy="1104"/>
            </a:xfrm>
            <a:prstGeom prst="rect">
              <a:avLst/>
            </a:prstGeom>
            <a:solidFill>
              <a:srgbClr val="FFCC66"/>
            </a:solidFill>
            <a:ln w="28575">
              <a:solidFill>
                <a:srgbClr val="FFCC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768" y="3206"/>
              <a:ext cx="720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400" dirty="0">
                  <a:latin typeface="Arial" pitchFamily="34" charset="0"/>
                </a:rPr>
                <a:t>Chopper #1 </a:t>
              </a:r>
              <a:br>
                <a:rPr lang="en-US" sz="1400" dirty="0">
                  <a:latin typeface="Arial" pitchFamily="34" charset="0"/>
                </a:rPr>
              </a:br>
              <a:r>
                <a:rPr lang="en-US" sz="1400" dirty="0">
                  <a:latin typeface="Arial" pitchFamily="34" charset="0"/>
                </a:rPr>
                <a:t>RF Cavity (499 MHz)</a:t>
              </a: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3552" y="3206"/>
              <a:ext cx="720" cy="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400" dirty="0">
                  <a:latin typeface="Arial" pitchFamily="34" charset="0"/>
                </a:rPr>
                <a:t>Chopper #2 </a:t>
              </a:r>
              <a:br>
                <a:rPr lang="en-US" sz="1400" dirty="0">
                  <a:latin typeface="Arial" pitchFamily="34" charset="0"/>
                </a:rPr>
              </a:br>
              <a:r>
                <a:rPr lang="en-US" sz="1400" dirty="0">
                  <a:latin typeface="Arial" pitchFamily="34" charset="0"/>
                </a:rPr>
                <a:t>RF Cavity (499 MHz)</a:t>
              </a:r>
            </a:p>
            <a:p>
              <a:pPr algn="ctr" eaLnBrk="1" hangingPunct="1">
                <a:spcBef>
                  <a:spcPct val="50000"/>
                </a:spcBef>
              </a:pPr>
              <a:endParaRPr lang="en-US" sz="1400" dirty="0">
                <a:latin typeface="Arial" pitchFamily="34" charset="0"/>
              </a:endParaRPr>
            </a:p>
          </p:txBody>
        </p:sp>
      </p:grpSp>
      <p:grpSp>
        <p:nvGrpSpPr>
          <p:cNvPr id="12" name="Group 8"/>
          <p:cNvGrpSpPr>
            <a:grpSpLocks/>
          </p:cNvGrpSpPr>
          <p:nvPr/>
        </p:nvGrpSpPr>
        <p:grpSpPr bwMode="auto">
          <a:xfrm>
            <a:off x="3048000" y="3278823"/>
            <a:ext cx="3048000" cy="2324100"/>
            <a:chOff x="1584" y="1992"/>
            <a:chExt cx="1920" cy="1464"/>
          </a:xfrm>
        </p:grpSpPr>
        <p:grpSp>
          <p:nvGrpSpPr>
            <p:cNvPr id="13" name="Group 9"/>
            <p:cNvGrpSpPr>
              <a:grpSpLocks/>
            </p:cNvGrpSpPr>
            <p:nvPr/>
          </p:nvGrpSpPr>
          <p:grpSpPr bwMode="auto">
            <a:xfrm>
              <a:off x="1680" y="1992"/>
              <a:ext cx="1738" cy="1152"/>
              <a:chOff x="1680" y="1992"/>
              <a:chExt cx="1738" cy="1152"/>
            </a:xfrm>
          </p:grpSpPr>
          <p:pic>
            <p:nvPicPr>
              <p:cNvPr id="16" name="Picture 1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680" y="1992"/>
                <a:ext cx="240" cy="1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7" name="Picture 1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178" y="1992"/>
                <a:ext cx="240" cy="1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1584" y="3264"/>
              <a:ext cx="43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400" dirty="0" smtClean="0">
                  <a:latin typeface="Arial" pitchFamily="34" charset="0"/>
                </a:rPr>
                <a:t>Lens</a:t>
              </a:r>
              <a:endParaRPr lang="en-US" sz="1400" dirty="0">
                <a:latin typeface="Arial" pitchFamily="34" charset="0"/>
              </a:endParaRP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3072" y="3264"/>
              <a:ext cx="43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400" dirty="0" smtClean="0">
                  <a:latin typeface="Arial" pitchFamily="34" charset="0"/>
                </a:rPr>
                <a:t>Lens</a:t>
              </a:r>
              <a:endParaRPr lang="en-US" sz="1400" dirty="0">
                <a:latin typeface="Arial" pitchFamily="34" charset="0"/>
              </a:endParaRPr>
            </a:p>
          </p:txBody>
        </p:sp>
      </p:grpSp>
      <p:grpSp>
        <p:nvGrpSpPr>
          <p:cNvPr id="18" name="Group 14"/>
          <p:cNvGrpSpPr>
            <a:grpSpLocks/>
          </p:cNvGrpSpPr>
          <p:nvPr/>
        </p:nvGrpSpPr>
        <p:grpSpPr bwMode="auto">
          <a:xfrm>
            <a:off x="3505200" y="1051560"/>
            <a:ext cx="2057400" cy="4551363"/>
            <a:chOff x="1872" y="589"/>
            <a:chExt cx="1296" cy="2867"/>
          </a:xfrm>
        </p:grpSpPr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2082" y="816"/>
              <a:ext cx="912" cy="912"/>
            </a:xfrm>
            <a:prstGeom prst="ellipse">
              <a:avLst/>
            </a:prstGeom>
            <a:solidFill>
              <a:srgbClr val="FFFFCC"/>
            </a:solidFill>
            <a:ln w="38100">
              <a:solidFill>
                <a:srgbClr val="00CC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2462" y="864"/>
              <a:ext cx="153" cy="15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2748" y="1346"/>
              <a:ext cx="153" cy="15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2178" y="1344"/>
              <a:ext cx="153" cy="15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Text Box 19"/>
            <p:cNvSpPr txBox="1">
              <a:spLocks noChangeArrowheads="1"/>
            </p:cNvSpPr>
            <p:nvPr/>
          </p:nvSpPr>
          <p:spPr bwMode="auto">
            <a:xfrm>
              <a:off x="2415" y="589"/>
              <a:ext cx="24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000" b="1">
                  <a:latin typeface="Arial" pitchFamily="34" charset="0"/>
                </a:rPr>
                <a:t>B</a:t>
              </a:r>
            </a:p>
          </p:txBody>
        </p:sp>
        <p:sp>
          <p:nvSpPr>
            <p:cNvPr id="24" name="Text Box 20"/>
            <p:cNvSpPr txBox="1">
              <a:spLocks noChangeArrowheads="1"/>
            </p:cNvSpPr>
            <p:nvPr/>
          </p:nvSpPr>
          <p:spPr bwMode="auto">
            <a:xfrm>
              <a:off x="1872" y="1392"/>
              <a:ext cx="24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000" b="1">
                  <a:latin typeface="Arial" pitchFamily="34" charset="0"/>
                </a:rPr>
                <a:t>C</a:t>
              </a:r>
            </a:p>
          </p:txBody>
        </p:sp>
        <p:sp>
          <p:nvSpPr>
            <p:cNvPr id="25" name="Text Box 21"/>
            <p:cNvSpPr txBox="1">
              <a:spLocks noChangeArrowheads="1"/>
            </p:cNvSpPr>
            <p:nvPr/>
          </p:nvSpPr>
          <p:spPr bwMode="auto">
            <a:xfrm>
              <a:off x="2928" y="1392"/>
              <a:ext cx="24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000" b="1">
                  <a:latin typeface="Arial" pitchFamily="34" charset="0"/>
                </a:rPr>
                <a:t>A</a:t>
              </a:r>
            </a:p>
          </p:txBody>
        </p:sp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2160" y="3264"/>
              <a:ext cx="72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400">
                  <a:latin typeface="Arial" pitchFamily="34" charset="0"/>
                </a:rPr>
                <a:t>Master Slit</a:t>
              </a:r>
            </a:p>
          </p:txBody>
        </p:sp>
        <p:sp>
          <p:nvSpPr>
            <p:cNvPr id="27" name="Freeform 23"/>
            <p:cNvSpPr>
              <a:spLocks/>
            </p:cNvSpPr>
            <p:nvPr/>
          </p:nvSpPr>
          <p:spPr bwMode="auto">
            <a:xfrm>
              <a:off x="2928" y="864"/>
              <a:ext cx="153" cy="2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6" y="71"/>
                </a:cxn>
                <a:cxn ang="0">
                  <a:pos x="128" y="157"/>
                </a:cxn>
                <a:cxn ang="0">
                  <a:pos x="153" y="244"/>
                </a:cxn>
              </a:cxnLst>
              <a:rect l="0" t="0" r="r" b="b"/>
              <a:pathLst>
                <a:path w="153" h="244">
                  <a:moveTo>
                    <a:pt x="0" y="0"/>
                  </a:moveTo>
                  <a:cubicBezTo>
                    <a:pt x="13" y="13"/>
                    <a:pt x="55" y="45"/>
                    <a:pt x="76" y="71"/>
                  </a:cubicBezTo>
                  <a:cubicBezTo>
                    <a:pt x="97" y="97"/>
                    <a:pt x="115" y="128"/>
                    <a:pt x="128" y="157"/>
                  </a:cubicBezTo>
                  <a:cubicBezTo>
                    <a:pt x="141" y="186"/>
                    <a:pt x="148" y="226"/>
                    <a:pt x="153" y="244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Rectangle 24"/>
            <p:cNvSpPr>
              <a:spLocks noChangeArrowheads="1"/>
            </p:cNvSpPr>
            <p:nvPr/>
          </p:nvSpPr>
          <p:spPr bwMode="auto">
            <a:xfrm>
              <a:off x="2448" y="1872"/>
              <a:ext cx="192" cy="1392"/>
            </a:xfrm>
            <a:prstGeom prst="rect">
              <a:avLst/>
            </a:prstGeom>
            <a:solidFill>
              <a:srgbClr val="00CC99"/>
            </a:solidFill>
            <a:ln w="28575">
              <a:solidFill>
                <a:srgbClr val="00CC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" name="Group 25"/>
          <p:cNvGrpSpPr>
            <a:grpSpLocks/>
          </p:cNvGrpSpPr>
          <p:nvPr/>
        </p:nvGrpSpPr>
        <p:grpSpPr bwMode="auto">
          <a:xfrm>
            <a:off x="1558925" y="1659573"/>
            <a:ext cx="5918200" cy="2613025"/>
            <a:chOff x="646" y="972"/>
            <a:chExt cx="3728" cy="1646"/>
          </a:xfrm>
        </p:grpSpPr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2704" y="972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31" name="Group 27"/>
            <p:cNvGrpSpPr>
              <a:grpSpLocks/>
            </p:cNvGrpSpPr>
            <p:nvPr/>
          </p:nvGrpSpPr>
          <p:grpSpPr bwMode="auto">
            <a:xfrm>
              <a:off x="646" y="2234"/>
              <a:ext cx="3728" cy="384"/>
              <a:chOff x="646" y="2234"/>
              <a:chExt cx="3728" cy="384"/>
            </a:xfrm>
          </p:grpSpPr>
          <p:grpSp>
            <p:nvGrpSpPr>
              <p:cNvPr id="32" name="Group 28"/>
              <p:cNvGrpSpPr>
                <a:grpSpLocks/>
              </p:cNvGrpSpPr>
              <p:nvPr/>
            </p:nvGrpSpPr>
            <p:grpSpPr bwMode="auto">
              <a:xfrm>
                <a:off x="715" y="2234"/>
                <a:ext cx="3659" cy="384"/>
                <a:chOff x="715" y="2234"/>
                <a:chExt cx="3659" cy="384"/>
              </a:xfrm>
            </p:grpSpPr>
            <p:sp>
              <p:nvSpPr>
                <p:cNvPr id="34" name="AutoShape 29"/>
                <p:cNvSpPr>
                  <a:spLocks noChangeArrowheads="1"/>
                </p:cNvSpPr>
                <p:nvPr/>
              </p:nvSpPr>
              <p:spPr bwMode="auto">
                <a:xfrm rot="5400000">
                  <a:off x="877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CC33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AutoShape 30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" name="Freeform 31"/>
                <p:cNvSpPr>
                  <a:spLocks/>
                </p:cNvSpPr>
                <p:nvPr/>
              </p:nvSpPr>
              <p:spPr bwMode="auto">
                <a:xfrm>
                  <a:off x="715" y="2234"/>
                  <a:ext cx="1832" cy="336"/>
                </a:xfrm>
                <a:custGeom>
                  <a:avLst/>
                  <a:gdLst/>
                  <a:ahLst/>
                  <a:cxnLst>
                    <a:cxn ang="0">
                      <a:pos x="0" y="336"/>
                    </a:cxn>
                    <a:cxn ang="0">
                      <a:pos x="499" y="336"/>
                    </a:cxn>
                    <a:cxn ang="0">
                      <a:pos x="1079" y="0"/>
                    </a:cxn>
                    <a:cxn ang="0">
                      <a:pos x="1832" y="0"/>
                    </a:cxn>
                  </a:cxnLst>
                  <a:rect l="0" t="0" r="r" b="b"/>
                  <a:pathLst>
                    <a:path w="1832" h="336">
                      <a:moveTo>
                        <a:pt x="0" y="336"/>
                      </a:moveTo>
                      <a:lnTo>
                        <a:pt x="499" y="336"/>
                      </a:lnTo>
                      <a:lnTo>
                        <a:pt x="1079" y="0"/>
                      </a:lnTo>
                      <a:lnTo>
                        <a:pt x="1832" y="0"/>
                      </a:lnTo>
                    </a:path>
                  </a:pathLst>
                </a:custGeom>
                <a:noFill/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Freeform 32"/>
                <p:cNvSpPr>
                  <a:spLocks/>
                </p:cNvSpPr>
                <p:nvPr/>
              </p:nvSpPr>
              <p:spPr bwMode="auto">
                <a:xfrm>
                  <a:off x="2547" y="2234"/>
                  <a:ext cx="1827" cy="336"/>
                </a:xfrm>
                <a:custGeom>
                  <a:avLst/>
                  <a:gdLst/>
                  <a:ahLst/>
                  <a:cxnLst>
                    <a:cxn ang="0">
                      <a:pos x="1827" y="336"/>
                    </a:cxn>
                    <a:cxn ang="0">
                      <a:pos x="1328" y="336"/>
                    </a:cxn>
                    <a:cxn ang="0">
                      <a:pos x="747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827" h="336">
                      <a:moveTo>
                        <a:pt x="1827" y="336"/>
                      </a:moveTo>
                      <a:lnTo>
                        <a:pt x="1328" y="336"/>
                      </a:lnTo>
                      <a:lnTo>
                        <a:pt x="74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mpd="sng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3" name="Text Box 33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</p:grpSp>
      </p:grpSp>
      <p:grpSp>
        <p:nvGrpSpPr>
          <p:cNvPr id="38" name="Group 34"/>
          <p:cNvGrpSpPr>
            <a:grpSpLocks/>
          </p:cNvGrpSpPr>
          <p:nvPr/>
        </p:nvGrpSpPr>
        <p:grpSpPr bwMode="auto">
          <a:xfrm>
            <a:off x="1558925" y="1802448"/>
            <a:ext cx="5918200" cy="2470150"/>
            <a:chOff x="646" y="1062"/>
            <a:chExt cx="3728" cy="1556"/>
          </a:xfrm>
        </p:grpSpPr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784" y="1062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40" name="Group 36"/>
            <p:cNvGrpSpPr>
              <a:grpSpLocks/>
            </p:cNvGrpSpPr>
            <p:nvPr/>
          </p:nvGrpSpPr>
          <p:grpSpPr bwMode="auto">
            <a:xfrm>
              <a:off x="646" y="2352"/>
              <a:ext cx="3728" cy="266"/>
              <a:chOff x="646" y="2352"/>
              <a:chExt cx="3728" cy="266"/>
            </a:xfrm>
          </p:grpSpPr>
          <p:grpSp>
            <p:nvGrpSpPr>
              <p:cNvPr id="41" name="Group 37"/>
              <p:cNvGrpSpPr>
                <a:grpSpLocks/>
              </p:cNvGrpSpPr>
              <p:nvPr/>
            </p:nvGrpSpPr>
            <p:grpSpPr bwMode="auto">
              <a:xfrm>
                <a:off x="715" y="2352"/>
                <a:ext cx="3659" cy="266"/>
                <a:chOff x="715" y="2352"/>
                <a:chExt cx="3659" cy="266"/>
              </a:xfrm>
            </p:grpSpPr>
            <p:sp>
              <p:nvSpPr>
                <p:cNvPr id="43" name="AutoShape 38"/>
                <p:cNvSpPr>
                  <a:spLocks noChangeArrowheads="1"/>
                </p:cNvSpPr>
                <p:nvPr/>
              </p:nvSpPr>
              <p:spPr bwMode="auto">
                <a:xfrm rot="5400000">
                  <a:off x="877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CC33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AutoShape 39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" name="Freeform 40"/>
                <p:cNvSpPr>
                  <a:spLocks/>
                </p:cNvSpPr>
                <p:nvPr/>
              </p:nvSpPr>
              <p:spPr bwMode="auto">
                <a:xfrm>
                  <a:off x="715" y="2352"/>
                  <a:ext cx="1831" cy="218"/>
                </a:xfrm>
                <a:custGeom>
                  <a:avLst/>
                  <a:gdLst/>
                  <a:ahLst/>
                  <a:cxnLst>
                    <a:cxn ang="0">
                      <a:pos x="0" y="218"/>
                    </a:cxn>
                    <a:cxn ang="0">
                      <a:pos x="499" y="218"/>
                    </a:cxn>
                    <a:cxn ang="0">
                      <a:pos x="1079" y="0"/>
                    </a:cxn>
                    <a:cxn ang="0">
                      <a:pos x="1831" y="0"/>
                    </a:cxn>
                  </a:cxnLst>
                  <a:rect l="0" t="0" r="r" b="b"/>
                  <a:pathLst>
                    <a:path w="1831" h="218">
                      <a:moveTo>
                        <a:pt x="0" y="218"/>
                      </a:moveTo>
                      <a:lnTo>
                        <a:pt x="499" y="218"/>
                      </a:lnTo>
                      <a:lnTo>
                        <a:pt x="1079" y="0"/>
                      </a:lnTo>
                      <a:lnTo>
                        <a:pt x="1831" y="0"/>
                      </a:lnTo>
                    </a:path>
                  </a:pathLst>
                </a:custGeom>
                <a:noFill/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" name="Freeform 41"/>
                <p:cNvSpPr>
                  <a:spLocks/>
                </p:cNvSpPr>
                <p:nvPr/>
              </p:nvSpPr>
              <p:spPr bwMode="auto">
                <a:xfrm>
                  <a:off x="2547" y="2352"/>
                  <a:ext cx="1827" cy="218"/>
                </a:xfrm>
                <a:custGeom>
                  <a:avLst/>
                  <a:gdLst/>
                  <a:ahLst/>
                  <a:cxnLst>
                    <a:cxn ang="0">
                      <a:pos x="1827" y="218"/>
                    </a:cxn>
                    <a:cxn ang="0">
                      <a:pos x="1328" y="218"/>
                    </a:cxn>
                    <a:cxn ang="0">
                      <a:pos x="747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827" h="218">
                      <a:moveTo>
                        <a:pt x="1827" y="218"/>
                      </a:moveTo>
                      <a:lnTo>
                        <a:pt x="1328" y="218"/>
                      </a:lnTo>
                      <a:lnTo>
                        <a:pt x="74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mpd="sng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2" name="Text Box 42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</p:grpSp>
      </p:grpSp>
      <p:grpSp>
        <p:nvGrpSpPr>
          <p:cNvPr id="47" name="Group 43"/>
          <p:cNvGrpSpPr>
            <a:grpSpLocks/>
          </p:cNvGrpSpPr>
          <p:nvPr/>
        </p:nvGrpSpPr>
        <p:grpSpPr bwMode="auto">
          <a:xfrm>
            <a:off x="1558925" y="2477135"/>
            <a:ext cx="5918200" cy="2257425"/>
            <a:chOff x="646" y="1487"/>
            <a:chExt cx="3728" cy="1422"/>
          </a:xfrm>
        </p:grpSpPr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701" y="1487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49" name="Group 45"/>
            <p:cNvGrpSpPr>
              <a:grpSpLocks/>
            </p:cNvGrpSpPr>
            <p:nvPr/>
          </p:nvGrpSpPr>
          <p:grpSpPr bwMode="auto">
            <a:xfrm>
              <a:off x="646" y="2352"/>
              <a:ext cx="3728" cy="557"/>
              <a:chOff x="646" y="2352"/>
              <a:chExt cx="3728" cy="557"/>
            </a:xfrm>
          </p:grpSpPr>
          <p:sp>
            <p:nvSpPr>
              <p:cNvPr id="50" name="AutoShape 46"/>
              <p:cNvSpPr>
                <a:spLocks noChangeArrowheads="1"/>
              </p:cNvSpPr>
              <p:nvPr/>
            </p:nvSpPr>
            <p:spPr bwMode="auto">
              <a:xfrm rot="5400000">
                <a:off x="877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AutoShape 47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Freeform 48"/>
              <p:cNvSpPr>
                <a:spLocks/>
              </p:cNvSpPr>
              <p:nvPr/>
            </p:nvSpPr>
            <p:spPr bwMode="auto">
              <a:xfrm>
                <a:off x="715" y="2570"/>
                <a:ext cx="1829" cy="3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9" y="0"/>
                  </a:cxn>
                  <a:cxn ang="0">
                    <a:pos x="1080" y="339"/>
                  </a:cxn>
                  <a:cxn ang="0">
                    <a:pos x="1829" y="339"/>
                  </a:cxn>
                </a:cxnLst>
                <a:rect l="0" t="0" r="r" b="b"/>
                <a:pathLst>
                  <a:path w="1829" h="339">
                    <a:moveTo>
                      <a:pt x="0" y="0"/>
                    </a:moveTo>
                    <a:lnTo>
                      <a:pt x="499" y="0"/>
                    </a:lnTo>
                    <a:lnTo>
                      <a:pt x="1080" y="339"/>
                    </a:lnTo>
                    <a:lnTo>
                      <a:pt x="1829" y="339"/>
                    </a:lnTo>
                  </a:path>
                </a:pathLst>
              </a:custGeom>
              <a:noFill/>
              <a:ln w="28575" cmpd="sng">
                <a:solidFill>
                  <a:srgbClr val="CC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49"/>
              <p:cNvSpPr>
                <a:spLocks/>
              </p:cNvSpPr>
              <p:nvPr/>
            </p:nvSpPr>
            <p:spPr bwMode="auto">
              <a:xfrm>
                <a:off x="2547" y="2570"/>
                <a:ext cx="1827" cy="339"/>
              </a:xfrm>
              <a:custGeom>
                <a:avLst/>
                <a:gdLst/>
                <a:ahLst/>
                <a:cxnLst>
                  <a:cxn ang="0">
                    <a:pos x="1827" y="0"/>
                  </a:cxn>
                  <a:cxn ang="0">
                    <a:pos x="1328" y="0"/>
                  </a:cxn>
                  <a:cxn ang="0">
                    <a:pos x="747" y="339"/>
                  </a:cxn>
                  <a:cxn ang="0">
                    <a:pos x="0" y="339"/>
                  </a:cxn>
                </a:cxnLst>
                <a:rect l="0" t="0" r="r" b="b"/>
                <a:pathLst>
                  <a:path w="1827" h="339">
                    <a:moveTo>
                      <a:pt x="1827" y="0"/>
                    </a:moveTo>
                    <a:lnTo>
                      <a:pt x="1328" y="0"/>
                    </a:lnTo>
                    <a:lnTo>
                      <a:pt x="747" y="339"/>
                    </a:lnTo>
                    <a:lnTo>
                      <a:pt x="0" y="339"/>
                    </a:lnTo>
                  </a:path>
                </a:pathLst>
              </a:custGeom>
              <a:noFill/>
              <a:ln w="28575" cmpd="sng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Text Box 50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</p:grpSp>
      </p:grpSp>
      <p:grpSp>
        <p:nvGrpSpPr>
          <p:cNvPr id="55" name="Group 51"/>
          <p:cNvGrpSpPr>
            <a:grpSpLocks/>
          </p:cNvGrpSpPr>
          <p:nvPr/>
        </p:nvGrpSpPr>
        <p:grpSpPr bwMode="auto">
          <a:xfrm>
            <a:off x="1558925" y="2569210"/>
            <a:ext cx="5918200" cy="2309813"/>
            <a:chOff x="646" y="1545"/>
            <a:chExt cx="3728" cy="1455"/>
          </a:xfrm>
        </p:grpSpPr>
        <p:sp>
          <p:nvSpPr>
            <p:cNvPr id="56" name="Oval 52"/>
            <p:cNvSpPr>
              <a:spLocks noChangeArrowheads="1"/>
            </p:cNvSpPr>
            <p:nvPr/>
          </p:nvSpPr>
          <p:spPr bwMode="auto">
            <a:xfrm>
              <a:off x="2605" y="1545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57" name="Group 53"/>
            <p:cNvGrpSpPr>
              <a:grpSpLocks/>
            </p:cNvGrpSpPr>
            <p:nvPr/>
          </p:nvGrpSpPr>
          <p:grpSpPr bwMode="auto">
            <a:xfrm>
              <a:off x="646" y="2352"/>
              <a:ext cx="3728" cy="648"/>
              <a:chOff x="646" y="2352"/>
              <a:chExt cx="3728" cy="648"/>
            </a:xfrm>
          </p:grpSpPr>
          <p:sp>
            <p:nvSpPr>
              <p:cNvPr id="58" name="AutoShape 54"/>
              <p:cNvSpPr>
                <a:spLocks noChangeArrowheads="1"/>
              </p:cNvSpPr>
              <p:nvPr/>
            </p:nvSpPr>
            <p:spPr bwMode="auto">
              <a:xfrm rot="5400000">
                <a:off x="877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AutoShape 55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Freeform 56"/>
              <p:cNvSpPr>
                <a:spLocks/>
              </p:cNvSpPr>
              <p:nvPr/>
            </p:nvSpPr>
            <p:spPr bwMode="auto">
              <a:xfrm>
                <a:off x="715" y="2570"/>
                <a:ext cx="1831" cy="4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9" y="0"/>
                  </a:cxn>
                  <a:cxn ang="0">
                    <a:pos x="1077" y="428"/>
                  </a:cxn>
                  <a:cxn ang="0">
                    <a:pos x="1831" y="428"/>
                  </a:cxn>
                </a:cxnLst>
                <a:rect l="0" t="0" r="r" b="b"/>
                <a:pathLst>
                  <a:path w="1831" h="428">
                    <a:moveTo>
                      <a:pt x="0" y="0"/>
                    </a:moveTo>
                    <a:lnTo>
                      <a:pt x="499" y="0"/>
                    </a:lnTo>
                    <a:lnTo>
                      <a:pt x="1077" y="428"/>
                    </a:lnTo>
                    <a:lnTo>
                      <a:pt x="1831" y="428"/>
                    </a:lnTo>
                  </a:path>
                </a:pathLst>
              </a:custGeom>
              <a:noFill/>
              <a:ln w="28575" cmpd="sng">
                <a:solidFill>
                  <a:srgbClr val="CC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57"/>
              <p:cNvSpPr>
                <a:spLocks/>
              </p:cNvSpPr>
              <p:nvPr/>
            </p:nvSpPr>
            <p:spPr bwMode="auto">
              <a:xfrm>
                <a:off x="2544" y="2570"/>
                <a:ext cx="1830" cy="430"/>
              </a:xfrm>
              <a:custGeom>
                <a:avLst/>
                <a:gdLst/>
                <a:ahLst/>
                <a:cxnLst>
                  <a:cxn ang="0">
                    <a:pos x="1830" y="0"/>
                  </a:cxn>
                  <a:cxn ang="0">
                    <a:pos x="1331" y="0"/>
                  </a:cxn>
                  <a:cxn ang="0">
                    <a:pos x="750" y="430"/>
                  </a:cxn>
                  <a:cxn ang="0">
                    <a:pos x="0" y="430"/>
                  </a:cxn>
                </a:cxnLst>
                <a:rect l="0" t="0" r="r" b="b"/>
                <a:pathLst>
                  <a:path w="1830" h="430">
                    <a:moveTo>
                      <a:pt x="1830" y="0"/>
                    </a:moveTo>
                    <a:lnTo>
                      <a:pt x="1331" y="0"/>
                    </a:lnTo>
                    <a:lnTo>
                      <a:pt x="750" y="430"/>
                    </a:lnTo>
                    <a:lnTo>
                      <a:pt x="0" y="430"/>
                    </a:lnTo>
                  </a:path>
                </a:pathLst>
              </a:custGeom>
              <a:noFill/>
              <a:ln w="28575" cmpd="sng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Text Box 58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</p:grpSp>
      </p:grpSp>
      <p:grpSp>
        <p:nvGrpSpPr>
          <p:cNvPr id="63" name="Group 59"/>
          <p:cNvGrpSpPr>
            <a:grpSpLocks/>
          </p:cNvGrpSpPr>
          <p:nvPr/>
        </p:nvGrpSpPr>
        <p:grpSpPr bwMode="auto">
          <a:xfrm>
            <a:off x="1558925" y="2599373"/>
            <a:ext cx="5918200" cy="2327275"/>
            <a:chOff x="646" y="1564"/>
            <a:chExt cx="3728" cy="1466"/>
          </a:xfrm>
        </p:grpSpPr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2490" y="1564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65" name="Group 61"/>
            <p:cNvGrpSpPr>
              <a:grpSpLocks/>
            </p:cNvGrpSpPr>
            <p:nvPr/>
          </p:nvGrpSpPr>
          <p:grpSpPr bwMode="auto">
            <a:xfrm>
              <a:off x="646" y="2352"/>
              <a:ext cx="3728" cy="678"/>
              <a:chOff x="646" y="2352"/>
              <a:chExt cx="3728" cy="678"/>
            </a:xfrm>
          </p:grpSpPr>
          <p:sp>
            <p:nvSpPr>
              <p:cNvPr id="66" name="AutoShape 62"/>
              <p:cNvSpPr>
                <a:spLocks noChangeArrowheads="1"/>
              </p:cNvSpPr>
              <p:nvPr/>
            </p:nvSpPr>
            <p:spPr bwMode="auto">
              <a:xfrm rot="5400000">
                <a:off x="877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AutoShape 63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Freeform 64"/>
              <p:cNvSpPr>
                <a:spLocks/>
              </p:cNvSpPr>
              <p:nvPr/>
            </p:nvSpPr>
            <p:spPr bwMode="auto">
              <a:xfrm>
                <a:off x="715" y="2570"/>
                <a:ext cx="1831" cy="4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9" y="0"/>
                  </a:cxn>
                  <a:cxn ang="0">
                    <a:pos x="1079" y="460"/>
                  </a:cxn>
                  <a:cxn ang="0">
                    <a:pos x="1831" y="460"/>
                  </a:cxn>
                </a:cxnLst>
                <a:rect l="0" t="0" r="r" b="b"/>
                <a:pathLst>
                  <a:path w="1831" h="460">
                    <a:moveTo>
                      <a:pt x="0" y="0"/>
                    </a:moveTo>
                    <a:lnTo>
                      <a:pt x="499" y="0"/>
                    </a:lnTo>
                    <a:lnTo>
                      <a:pt x="1079" y="460"/>
                    </a:lnTo>
                    <a:lnTo>
                      <a:pt x="1831" y="460"/>
                    </a:lnTo>
                  </a:path>
                </a:pathLst>
              </a:custGeom>
              <a:noFill/>
              <a:ln w="28575" cmpd="sng">
                <a:solidFill>
                  <a:srgbClr val="CC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65"/>
              <p:cNvSpPr>
                <a:spLocks/>
              </p:cNvSpPr>
              <p:nvPr/>
            </p:nvSpPr>
            <p:spPr bwMode="auto">
              <a:xfrm>
                <a:off x="2546" y="2570"/>
                <a:ext cx="1828" cy="460"/>
              </a:xfrm>
              <a:custGeom>
                <a:avLst/>
                <a:gdLst/>
                <a:ahLst/>
                <a:cxnLst>
                  <a:cxn ang="0">
                    <a:pos x="1828" y="0"/>
                  </a:cxn>
                  <a:cxn ang="0">
                    <a:pos x="1329" y="0"/>
                  </a:cxn>
                  <a:cxn ang="0">
                    <a:pos x="750" y="460"/>
                  </a:cxn>
                  <a:cxn ang="0">
                    <a:pos x="0" y="460"/>
                  </a:cxn>
                </a:cxnLst>
                <a:rect l="0" t="0" r="r" b="b"/>
                <a:pathLst>
                  <a:path w="1828" h="460">
                    <a:moveTo>
                      <a:pt x="1828" y="0"/>
                    </a:moveTo>
                    <a:lnTo>
                      <a:pt x="1329" y="0"/>
                    </a:lnTo>
                    <a:lnTo>
                      <a:pt x="750" y="460"/>
                    </a:lnTo>
                    <a:lnTo>
                      <a:pt x="0" y="460"/>
                    </a:lnTo>
                  </a:path>
                </a:pathLst>
              </a:custGeom>
              <a:noFill/>
              <a:ln w="28575" cmpd="sng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Text Box 66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</p:grpSp>
      </p:grpSp>
      <p:grpSp>
        <p:nvGrpSpPr>
          <p:cNvPr id="71" name="Group 67"/>
          <p:cNvGrpSpPr>
            <a:grpSpLocks/>
          </p:cNvGrpSpPr>
          <p:nvPr/>
        </p:nvGrpSpPr>
        <p:grpSpPr bwMode="auto">
          <a:xfrm>
            <a:off x="1558925" y="2310448"/>
            <a:ext cx="5918200" cy="2235200"/>
            <a:chOff x="646" y="1382"/>
            <a:chExt cx="3728" cy="1408"/>
          </a:xfrm>
        </p:grpSpPr>
        <p:sp>
          <p:nvSpPr>
            <p:cNvPr id="72" name="Oval 68"/>
            <p:cNvSpPr>
              <a:spLocks noChangeArrowheads="1"/>
            </p:cNvSpPr>
            <p:nvPr/>
          </p:nvSpPr>
          <p:spPr bwMode="auto">
            <a:xfrm>
              <a:off x="2787" y="1382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73" name="Group 69"/>
            <p:cNvGrpSpPr>
              <a:grpSpLocks/>
            </p:cNvGrpSpPr>
            <p:nvPr/>
          </p:nvGrpSpPr>
          <p:grpSpPr bwMode="auto">
            <a:xfrm>
              <a:off x="646" y="2352"/>
              <a:ext cx="3728" cy="438"/>
              <a:chOff x="646" y="2352"/>
              <a:chExt cx="3728" cy="438"/>
            </a:xfrm>
          </p:grpSpPr>
          <p:sp>
            <p:nvSpPr>
              <p:cNvPr id="74" name="AutoShape 70"/>
              <p:cNvSpPr>
                <a:spLocks noChangeArrowheads="1"/>
              </p:cNvSpPr>
              <p:nvPr/>
            </p:nvSpPr>
            <p:spPr bwMode="auto">
              <a:xfrm rot="5400000">
                <a:off x="877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AutoShape 71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Freeform 72"/>
              <p:cNvSpPr>
                <a:spLocks/>
              </p:cNvSpPr>
              <p:nvPr/>
            </p:nvSpPr>
            <p:spPr bwMode="auto">
              <a:xfrm>
                <a:off x="715" y="2570"/>
                <a:ext cx="1831" cy="2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9" y="0"/>
                  </a:cxn>
                  <a:cxn ang="0">
                    <a:pos x="1079" y="219"/>
                  </a:cxn>
                  <a:cxn ang="0">
                    <a:pos x="1831" y="219"/>
                  </a:cxn>
                </a:cxnLst>
                <a:rect l="0" t="0" r="r" b="b"/>
                <a:pathLst>
                  <a:path w="1831" h="219">
                    <a:moveTo>
                      <a:pt x="0" y="0"/>
                    </a:moveTo>
                    <a:lnTo>
                      <a:pt x="499" y="0"/>
                    </a:lnTo>
                    <a:lnTo>
                      <a:pt x="1079" y="219"/>
                    </a:lnTo>
                    <a:lnTo>
                      <a:pt x="1831" y="219"/>
                    </a:lnTo>
                  </a:path>
                </a:pathLst>
              </a:custGeom>
              <a:noFill/>
              <a:ln w="28575" cmpd="sng">
                <a:solidFill>
                  <a:srgbClr val="CC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73"/>
              <p:cNvSpPr>
                <a:spLocks/>
              </p:cNvSpPr>
              <p:nvPr/>
            </p:nvSpPr>
            <p:spPr bwMode="auto">
              <a:xfrm>
                <a:off x="2546" y="2570"/>
                <a:ext cx="1828" cy="220"/>
              </a:xfrm>
              <a:custGeom>
                <a:avLst/>
                <a:gdLst/>
                <a:ahLst/>
                <a:cxnLst>
                  <a:cxn ang="0">
                    <a:pos x="1828" y="0"/>
                  </a:cxn>
                  <a:cxn ang="0">
                    <a:pos x="1329" y="0"/>
                  </a:cxn>
                  <a:cxn ang="0">
                    <a:pos x="748" y="220"/>
                  </a:cxn>
                  <a:cxn ang="0">
                    <a:pos x="0" y="220"/>
                  </a:cxn>
                </a:cxnLst>
                <a:rect l="0" t="0" r="r" b="b"/>
                <a:pathLst>
                  <a:path w="1828" h="220">
                    <a:moveTo>
                      <a:pt x="1828" y="0"/>
                    </a:moveTo>
                    <a:lnTo>
                      <a:pt x="1329" y="0"/>
                    </a:lnTo>
                    <a:lnTo>
                      <a:pt x="748" y="220"/>
                    </a:lnTo>
                    <a:lnTo>
                      <a:pt x="0" y="220"/>
                    </a:lnTo>
                  </a:path>
                </a:pathLst>
              </a:custGeom>
              <a:noFill/>
              <a:ln w="28575" cmpd="sng">
                <a:solidFill>
                  <a:srgbClr val="CC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Text Box 74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  <p:sp>
            <p:nvSpPr>
              <p:cNvPr id="79" name="AutoShape 75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80" name="Group 76"/>
          <p:cNvGrpSpPr>
            <a:grpSpLocks/>
          </p:cNvGrpSpPr>
          <p:nvPr/>
        </p:nvGrpSpPr>
        <p:grpSpPr bwMode="auto">
          <a:xfrm>
            <a:off x="1558925" y="2562860"/>
            <a:ext cx="5918200" cy="2316163"/>
            <a:chOff x="646" y="1541"/>
            <a:chExt cx="3728" cy="1459"/>
          </a:xfrm>
        </p:grpSpPr>
        <p:sp>
          <p:nvSpPr>
            <p:cNvPr id="81" name="Oval 77"/>
            <p:cNvSpPr>
              <a:spLocks noChangeArrowheads="1"/>
            </p:cNvSpPr>
            <p:nvPr/>
          </p:nvSpPr>
          <p:spPr bwMode="auto">
            <a:xfrm>
              <a:off x="2375" y="1541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82" name="Group 78"/>
            <p:cNvGrpSpPr>
              <a:grpSpLocks/>
            </p:cNvGrpSpPr>
            <p:nvPr/>
          </p:nvGrpSpPr>
          <p:grpSpPr bwMode="auto">
            <a:xfrm>
              <a:off x="646" y="2352"/>
              <a:ext cx="3728" cy="648"/>
              <a:chOff x="646" y="2352"/>
              <a:chExt cx="3728" cy="648"/>
            </a:xfrm>
          </p:grpSpPr>
          <p:sp>
            <p:nvSpPr>
              <p:cNvPr id="83" name="AutoShape 79"/>
              <p:cNvSpPr>
                <a:spLocks noChangeArrowheads="1"/>
              </p:cNvSpPr>
              <p:nvPr/>
            </p:nvSpPr>
            <p:spPr bwMode="auto">
              <a:xfrm rot="5400000">
                <a:off x="877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AutoShape 80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" name="Freeform 81"/>
              <p:cNvSpPr>
                <a:spLocks/>
              </p:cNvSpPr>
              <p:nvPr/>
            </p:nvSpPr>
            <p:spPr bwMode="auto">
              <a:xfrm>
                <a:off x="715" y="2570"/>
                <a:ext cx="1831" cy="4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9" y="0"/>
                  </a:cxn>
                  <a:cxn ang="0">
                    <a:pos x="1077" y="428"/>
                  </a:cxn>
                  <a:cxn ang="0">
                    <a:pos x="1831" y="428"/>
                  </a:cxn>
                </a:cxnLst>
                <a:rect l="0" t="0" r="r" b="b"/>
                <a:pathLst>
                  <a:path w="1831" h="428">
                    <a:moveTo>
                      <a:pt x="0" y="0"/>
                    </a:moveTo>
                    <a:lnTo>
                      <a:pt x="499" y="0"/>
                    </a:lnTo>
                    <a:lnTo>
                      <a:pt x="1077" y="428"/>
                    </a:lnTo>
                    <a:lnTo>
                      <a:pt x="1831" y="428"/>
                    </a:lnTo>
                  </a:path>
                </a:pathLst>
              </a:custGeom>
              <a:noFill/>
              <a:ln w="28575" cmpd="sng">
                <a:solidFill>
                  <a:srgbClr val="CC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82"/>
              <p:cNvSpPr>
                <a:spLocks/>
              </p:cNvSpPr>
              <p:nvPr/>
            </p:nvSpPr>
            <p:spPr bwMode="auto">
              <a:xfrm>
                <a:off x="2544" y="2570"/>
                <a:ext cx="1830" cy="430"/>
              </a:xfrm>
              <a:custGeom>
                <a:avLst/>
                <a:gdLst/>
                <a:ahLst/>
                <a:cxnLst>
                  <a:cxn ang="0">
                    <a:pos x="1830" y="0"/>
                  </a:cxn>
                  <a:cxn ang="0">
                    <a:pos x="1331" y="0"/>
                  </a:cxn>
                  <a:cxn ang="0">
                    <a:pos x="750" y="430"/>
                  </a:cxn>
                  <a:cxn ang="0">
                    <a:pos x="0" y="430"/>
                  </a:cxn>
                </a:cxnLst>
                <a:rect l="0" t="0" r="r" b="b"/>
                <a:pathLst>
                  <a:path w="1830" h="430">
                    <a:moveTo>
                      <a:pt x="1830" y="0"/>
                    </a:moveTo>
                    <a:lnTo>
                      <a:pt x="1331" y="0"/>
                    </a:lnTo>
                    <a:lnTo>
                      <a:pt x="750" y="430"/>
                    </a:lnTo>
                    <a:lnTo>
                      <a:pt x="0" y="430"/>
                    </a:lnTo>
                  </a:path>
                </a:pathLst>
              </a:custGeom>
              <a:noFill/>
              <a:ln w="28575" cmpd="sng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Text Box 83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</p:grpSp>
      </p:grpSp>
      <p:grpSp>
        <p:nvGrpSpPr>
          <p:cNvPr id="88" name="Group 84"/>
          <p:cNvGrpSpPr>
            <a:grpSpLocks/>
          </p:cNvGrpSpPr>
          <p:nvPr/>
        </p:nvGrpSpPr>
        <p:grpSpPr bwMode="auto">
          <a:xfrm>
            <a:off x="1558925" y="2473960"/>
            <a:ext cx="5918200" cy="2260600"/>
            <a:chOff x="646" y="1485"/>
            <a:chExt cx="3728" cy="1424"/>
          </a:xfrm>
        </p:grpSpPr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2269" y="1485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90" name="Group 86"/>
            <p:cNvGrpSpPr>
              <a:grpSpLocks/>
            </p:cNvGrpSpPr>
            <p:nvPr/>
          </p:nvGrpSpPr>
          <p:grpSpPr bwMode="auto">
            <a:xfrm>
              <a:off x="646" y="2352"/>
              <a:ext cx="3728" cy="557"/>
              <a:chOff x="646" y="2352"/>
              <a:chExt cx="3728" cy="557"/>
            </a:xfrm>
          </p:grpSpPr>
          <p:sp>
            <p:nvSpPr>
              <p:cNvPr id="91" name="AutoShape 87"/>
              <p:cNvSpPr>
                <a:spLocks noChangeArrowheads="1"/>
              </p:cNvSpPr>
              <p:nvPr/>
            </p:nvSpPr>
            <p:spPr bwMode="auto">
              <a:xfrm rot="5400000">
                <a:off x="877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" name="AutoShape 88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" name="Freeform 89"/>
              <p:cNvSpPr>
                <a:spLocks/>
              </p:cNvSpPr>
              <p:nvPr/>
            </p:nvSpPr>
            <p:spPr bwMode="auto">
              <a:xfrm>
                <a:off x="715" y="2570"/>
                <a:ext cx="1829" cy="3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9" y="0"/>
                  </a:cxn>
                  <a:cxn ang="0">
                    <a:pos x="1080" y="339"/>
                  </a:cxn>
                  <a:cxn ang="0">
                    <a:pos x="1829" y="339"/>
                  </a:cxn>
                </a:cxnLst>
                <a:rect l="0" t="0" r="r" b="b"/>
                <a:pathLst>
                  <a:path w="1829" h="339">
                    <a:moveTo>
                      <a:pt x="0" y="0"/>
                    </a:moveTo>
                    <a:lnTo>
                      <a:pt x="499" y="0"/>
                    </a:lnTo>
                    <a:lnTo>
                      <a:pt x="1080" y="339"/>
                    </a:lnTo>
                    <a:lnTo>
                      <a:pt x="1829" y="339"/>
                    </a:lnTo>
                  </a:path>
                </a:pathLst>
              </a:custGeom>
              <a:noFill/>
              <a:ln w="28575" cmpd="sng">
                <a:solidFill>
                  <a:srgbClr val="CC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90"/>
              <p:cNvSpPr>
                <a:spLocks/>
              </p:cNvSpPr>
              <p:nvPr/>
            </p:nvSpPr>
            <p:spPr bwMode="auto">
              <a:xfrm>
                <a:off x="2547" y="2570"/>
                <a:ext cx="1827" cy="339"/>
              </a:xfrm>
              <a:custGeom>
                <a:avLst/>
                <a:gdLst/>
                <a:ahLst/>
                <a:cxnLst>
                  <a:cxn ang="0">
                    <a:pos x="1827" y="0"/>
                  </a:cxn>
                  <a:cxn ang="0">
                    <a:pos x="1328" y="0"/>
                  </a:cxn>
                  <a:cxn ang="0">
                    <a:pos x="747" y="339"/>
                  </a:cxn>
                  <a:cxn ang="0">
                    <a:pos x="0" y="339"/>
                  </a:cxn>
                </a:cxnLst>
                <a:rect l="0" t="0" r="r" b="b"/>
                <a:pathLst>
                  <a:path w="1827" h="339">
                    <a:moveTo>
                      <a:pt x="1827" y="0"/>
                    </a:moveTo>
                    <a:lnTo>
                      <a:pt x="1328" y="0"/>
                    </a:lnTo>
                    <a:lnTo>
                      <a:pt x="747" y="339"/>
                    </a:lnTo>
                    <a:lnTo>
                      <a:pt x="0" y="339"/>
                    </a:lnTo>
                  </a:path>
                </a:pathLst>
              </a:custGeom>
              <a:noFill/>
              <a:ln w="28575" cmpd="sng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Text Box 91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</p:grpSp>
      </p:grpSp>
      <p:grpSp>
        <p:nvGrpSpPr>
          <p:cNvPr id="96" name="Group 92"/>
          <p:cNvGrpSpPr>
            <a:grpSpLocks/>
          </p:cNvGrpSpPr>
          <p:nvPr/>
        </p:nvGrpSpPr>
        <p:grpSpPr bwMode="auto">
          <a:xfrm>
            <a:off x="1558925" y="2308860"/>
            <a:ext cx="5918200" cy="2236788"/>
            <a:chOff x="646" y="1381"/>
            <a:chExt cx="3728" cy="1409"/>
          </a:xfrm>
        </p:grpSpPr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2212" y="1381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98" name="Group 94"/>
            <p:cNvGrpSpPr>
              <a:grpSpLocks/>
            </p:cNvGrpSpPr>
            <p:nvPr/>
          </p:nvGrpSpPr>
          <p:grpSpPr bwMode="auto">
            <a:xfrm>
              <a:off x="646" y="2352"/>
              <a:ext cx="3728" cy="438"/>
              <a:chOff x="646" y="2352"/>
              <a:chExt cx="3728" cy="438"/>
            </a:xfrm>
          </p:grpSpPr>
          <p:sp>
            <p:nvSpPr>
              <p:cNvPr id="99" name="AutoShape 95"/>
              <p:cNvSpPr>
                <a:spLocks noChangeArrowheads="1"/>
              </p:cNvSpPr>
              <p:nvPr/>
            </p:nvSpPr>
            <p:spPr bwMode="auto">
              <a:xfrm rot="5400000">
                <a:off x="877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" name="AutoShape 96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" name="Freeform 97"/>
              <p:cNvSpPr>
                <a:spLocks/>
              </p:cNvSpPr>
              <p:nvPr/>
            </p:nvSpPr>
            <p:spPr bwMode="auto">
              <a:xfrm>
                <a:off x="715" y="2570"/>
                <a:ext cx="1831" cy="2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9" y="0"/>
                  </a:cxn>
                  <a:cxn ang="0">
                    <a:pos x="1079" y="219"/>
                  </a:cxn>
                  <a:cxn ang="0">
                    <a:pos x="1831" y="219"/>
                  </a:cxn>
                </a:cxnLst>
                <a:rect l="0" t="0" r="r" b="b"/>
                <a:pathLst>
                  <a:path w="1831" h="219">
                    <a:moveTo>
                      <a:pt x="0" y="0"/>
                    </a:moveTo>
                    <a:lnTo>
                      <a:pt x="499" y="0"/>
                    </a:lnTo>
                    <a:lnTo>
                      <a:pt x="1079" y="219"/>
                    </a:lnTo>
                    <a:lnTo>
                      <a:pt x="1831" y="219"/>
                    </a:lnTo>
                  </a:path>
                </a:pathLst>
              </a:custGeom>
              <a:noFill/>
              <a:ln w="28575" cmpd="sng">
                <a:solidFill>
                  <a:srgbClr val="CC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98"/>
              <p:cNvSpPr>
                <a:spLocks/>
              </p:cNvSpPr>
              <p:nvPr/>
            </p:nvSpPr>
            <p:spPr bwMode="auto">
              <a:xfrm>
                <a:off x="2546" y="2570"/>
                <a:ext cx="1828" cy="220"/>
              </a:xfrm>
              <a:custGeom>
                <a:avLst/>
                <a:gdLst/>
                <a:ahLst/>
                <a:cxnLst>
                  <a:cxn ang="0">
                    <a:pos x="1828" y="0"/>
                  </a:cxn>
                  <a:cxn ang="0">
                    <a:pos x="1329" y="0"/>
                  </a:cxn>
                  <a:cxn ang="0">
                    <a:pos x="748" y="220"/>
                  </a:cxn>
                  <a:cxn ang="0">
                    <a:pos x="0" y="220"/>
                  </a:cxn>
                </a:cxnLst>
                <a:rect l="0" t="0" r="r" b="b"/>
                <a:pathLst>
                  <a:path w="1828" h="220">
                    <a:moveTo>
                      <a:pt x="1828" y="0"/>
                    </a:moveTo>
                    <a:lnTo>
                      <a:pt x="1329" y="0"/>
                    </a:lnTo>
                    <a:lnTo>
                      <a:pt x="748" y="220"/>
                    </a:lnTo>
                    <a:lnTo>
                      <a:pt x="0" y="220"/>
                    </a:lnTo>
                  </a:path>
                </a:pathLst>
              </a:custGeom>
              <a:noFill/>
              <a:ln w="28575" cmpd="sng">
                <a:solidFill>
                  <a:srgbClr val="CC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Text Box 99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  <p:sp>
            <p:nvSpPr>
              <p:cNvPr id="104" name="AutoShape 100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05" name="Group 101"/>
          <p:cNvGrpSpPr>
            <a:grpSpLocks/>
          </p:cNvGrpSpPr>
          <p:nvPr/>
        </p:nvGrpSpPr>
        <p:grpSpPr bwMode="auto">
          <a:xfrm>
            <a:off x="1558925" y="1805623"/>
            <a:ext cx="5918200" cy="2466975"/>
            <a:chOff x="646" y="1064"/>
            <a:chExt cx="3728" cy="1554"/>
          </a:xfrm>
        </p:grpSpPr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2202" y="1064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107" name="Group 103"/>
            <p:cNvGrpSpPr>
              <a:grpSpLocks/>
            </p:cNvGrpSpPr>
            <p:nvPr/>
          </p:nvGrpSpPr>
          <p:grpSpPr bwMode="auto">
            <a:xfrm>
              <a:off x="646" y="2352"/>
              <a:ext cx="3728" cy="266"/>
              <a:chOff x="646" y="2352"/>
              <a:chExt cx="3728" cy="266"/>
            </a:xfrm>
          </p:grpSpPr>
          <p:grpSp>
            <p:nvGrpSpPr>
              <p:cNvPr id="108" name="Group 104"/>
              <p:cNvGrpSpPr>
                <a:grpSpLocks/>
              </p:cNvGrpSpPr>
              <p:nvPr/>
            </p:nvGrpSpPr>
            <p:grpSpPr bwMode="auto">
              <a:xfrm>
                <a:off x="715" y="2352"/>
                <a:ext cx="3659" cy="266"/>
                <a:chOff x="715" y="2352"/>
                <a:chExt cx="3659" cy="266"/>
              </a:xfrm>
            </p:grpSpPr>
            <p:sp>
              <p:nvSpPr>
                <p:cNvPr id="110" name="AutoShape 105"/>
                <p:cNvSpPr>
                  <a:spLocks noChangeArrowheads="1"/>
                </p:cNvSpPr>
                <p:nvPr/>
              </p:nvSpPr>
              <p:spPr bwMode="auto">
                <a:xfrm rot="5400000">
                  <a:off x="877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CC33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1" name="AutoShape 106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" name="Freeform 107"/>
                <p:cNvSpPr>
                  <a:spLocks/>
                </p:cNvSpPr>
                <p:nvPr/>
              </p:nvSpPr>
              <p:spPr bwMode="auto">
                <a:xfrm>
                  <a:off x="715" y="2352"/>
                  <a:ext cx="1831" cy="218"/>
                </a:xfrm>
                <a:custGeom>
                  <a:avLst/>
                  <a:gdLst/>
                  <a:ahLst/>
                  <a:cxnLst>
                    <a:cxn ang="0">
                      <a:pos x="0" y="218"/>
                    </a:cxn>
                    <a:cxn ang="0">
                      <a:pos x="499" y="218"/>
                    </a:cxn>
                    <a:cxn ang="0">
                      <a:pos x="1079" y="0"/>
                    </a:cxn>
                    <a:cxn ang="0">
                      <a:pos x="1831" y="0"/>
                    </a:cxn>
                  </a:cxnLst>
                  <a:rect l="0" t="0" r="r" b="b"/>
                  <a:pathLst>
                    <a:path w="1831" h="218">
                      <a:moveTo>
                        <a:pt x="0" y="218"/>
                      </a:moveTo>
                      <a:lnTo>
                        <a:pt x="499" y="218"/>
                      </a:lnTo>
                      <a:lnTo>
                        <a:pt x="1079" y="0"/>
                      </a:lnTo>
                      <a:lnTo>
                        <a:pt x="1831" y="0"/>
                      </a:lnTo>
                    </a:path>
                  </a:pathLst>
                </a:custGeom>
                <a:noFill/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" name="Freeform 108"/>
                <p:cNvSpPr>
                  <a:spLocks/>
                </p:cNvSpPr>
                <p:nvPr/>
              </p:nvSpPr>
              <p:spPr bwMode="auto">
                <a:xfrm>
                  <a:off x="2547" y="2352"/>
                  <a:ext cx="1827" cy="218"/>
                </a:xfrm>
                <a:custGeom>
                  <a:avLst/>
                  <a:gdLst/>
                  <a:ahLst/>
                  <a:cxnLst>
                    <a:cxn ang="0">
                      <a:pos x="1827" y="218"/>
                    </a:cxn>
                    <a:cxn ang="0">
                      <a:pos x="1328" y="218"/>
                    </a:cxn>
                    <a:cxn ang="0">
                      <a:pos x="747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827" h="218">
                      <a:moveTo>
                        <a:pt x="1827" y="218"/>
                      </a:moveTo>
                      <a:lnTo>
                        <a:pt x="1328" y="218"/>
                      </a:lnTo>
                      <a:lnTo>
                        <a:pt x="74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mpd="sng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9" name="Text Box 109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</p:grpSp>
      </p:grpSp>
      <p:grpSp>
        <p:nvGrpSpPr>
          <p:cNvPr id="114" name="Group 110"/>
          <p:cNvGrpSpPr>
            <a:grpSpLocks/>
          </p:cNvGrpSpPr>
          <p:nvPr/>
        </p:nvGrpSpPr>
        <p:grpSpPr bwMode="auto">
          <a:xfrm>
            <a:off x="1558925" y="1662748"/>
            <a:ext cx="5918200" cy="2609850"/>
            <a:chOff x="646" y="974"/>
            <a:chExt cx="3728" cy="1644"/>
          </a:xfrm>
        </p:grpSpPr>
        <p:sp>
          <p:nvSpPr>
            <p:cNvPr id="115" name="Oval 111"/>
            <p:cNvSpPr>
              <a:spLocks noChangeArrowheads="1"/>
            </p:cNvSpPr>
            <p:nvPr/>
          </p:nvSpPr>
          <p:spPr bwMode="auto">
            <a:xfrm>
              <a:off x="2278" y="974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116" name="Group 112"/>
            <p:cNvGrpSpPr>
              <a:grpSpLocks/>
            </p:cNvGrpSpPr>
            <p:nvPr/>
          </p:nvGrpSpPr>
          <p:grpSpPr bwMode="auto">
            <a:xfrm>
              <a:off x="646" y="2234"/>
              <a:ext cx="3728" cy="384"/>
              <a:chOff x="646" y="2234"/>
              <a:chExt cx="3728" cy="384"/>
            </a:xfrm>
          </p:grpSpPr>
          <p:grpSp>
            <p:nvGrpSpPr>
              <p:cNvPr id="117" name="Group 113"/>
              <p:cNvGrpSpPr>
                <a:grpSpLocks/>
              </p:cNvGrpSpPr>
              <p:nvPr/>
            </p:nvGrpSpPr>
            <p:grpSpPr bwMode="auto">
              <a:xfrm>
                <a:off x="715" y="2234"/>
                <a:ext cx="3659" cy="384"/>
                <a:chOff x="715" y="2234"/>
                <a:chExt cx="3659" cy="384"/>
              </a:xfrm>
            </p:grpSpPr>
            <p:sp>
              <p:nvSpPr>
                <p:cNvPr id="119" name="AutoShape 114"/>
                <p:cNvSpPr>
                  <a:spLocks noChangeArrowheads="1"/>
                </p:cNvSpPr>
                <p:nvPr/>
              </p:nvSpPr>
              <p:spPr bwMode="auto">
                <a:xfrm rot="5400000">
                  <a:off x="877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CC33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0" name="AutoShape 115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" name="Freeform 116"/>
                <p:cNvSpPr>
                  <a:spLocks/>
                </p:cNvSpPr>
                <p:nvPr/>
              </p:nvSpPr>
              <p:spPr bwMode="auto">
                <a:xfrm>
                  <a:off x="715" y="2234"/>
                  <a:ext cx="1832" cy="336"/>
                </a:xfrm>
                <a:custGeom>
                  <a:avLst/>
                  <a:gdLst/>
                  <a:ahLst/>
                  <a:cxnLst>
                    <a:cxn ang="0">
                      <a:pos x="0" y="336"/>
                    </a:cxn>
                    <a:cxn ang="0">
                      <a:pos x="499" y="336"/>
                    </a:cxn>
                    <a:cxn ang="0">
                      <a:pos x="1079" y="0"/>
                    </a:cxn>
                    <a:cxn ang="0">
                      <a:pos x="1832" y="0"/>
                    </a:cxn>
                  </a:cxnLst>
                  <a:rect l="0" t="0" r="r" b="b"/>
                  <a:pathLst>
                    <a:path w="1832" h="336">
                      <a:moveTo>
                        <a:pt x="0" y="336"/>
                      </a:moveTo>
                      <a:lnTo>
                        <a:pt x="499" y="336"/>
                      </a:lnTo>
                      <a:lnTo>
                        <a:pt x="1079" y="0"/>
                      </a:lnTo>
                      <a:lnTo>
                        <a:pt x="1832" y="0"/>
                      </a:lnTo>
                    </a:path>
                  </a:pathLst>
                </a:custGeom>
                <a:noFill/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" name="Freeform 117"/>
                <p:cNvSpPr>
                  <a:spLocks/>
                </p:cNvSpPr>
                <p:nvPr/>
              </p:nvSpPr>
              <p:spPr bwMode="auto">
                <a:xfrm>
                  <a:off x="2547" y="2234"/>
                  <a:ext cx="1827" cy="336"/>
                </a:xfrm>
                <a:custGeom>
                  <a:avLst/>
                  <a:gdLst/>
                  <a:ahLst/>
                  <a:cxnLst>
                    <a:cxn ang="0">
                      <a:pos x="1827" y="336"/>
                    </a:cxn>
                    <a:cxn ang="0">
                      <a:pos x="1328" y="336"/>
                    </a:cxn>
                    <a:cxn ang="0">
                      <a:pos x="747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827" h="336">
                      <a:moveTo>
                        <a:pt x="1827" y="336"/>
                      </a:moveTo>
                      <a:lnTo>
                        <a:pt x="1328" y="336"/>
                      </a:lnTo>
                      <a:lnTo>
                        <a:pt x="74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mpd="sng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8" name="Text Box 118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</p:grpSp>
      </p:grpSp>
      <p:grpSp>
        <p:nvGrpSpPr>
          <p:cNvPr id="123" name="Group 119"/>
          <p:cNvGrpSpPr>
            <a:grpSpLocks/>
          </p:cNvGrpSpPr>
          <p:nvPr/>
        </p:nvGrpSpPr>
        <p:grpSpPr bwMode="auto">
          <a:xfrm>
            <a:off x="1558925" y="1959610"/>
            <a:ext cx="5918200" cy="2312988"/>
            <a:chOff x="646" y="1161"/>
            <a:chExt cx="3728" cy="1457"/>
          </a:xfrm>
        </p:grpSpPr>
        <p:grpSp>
          <p:nvGrpSpPr>
            <p:cNvPr id="124" name="Group 120"/>
            <p:cNvGrpSpPr>
              <a:grpSpLocks/>
            </p:cNvGrpSpPr>
            <p:nvPr/>
          </p:nvGrpSpPr>
          <p:grpSpPr bwMode="auto">
            <a:xfrm>
              <a:off x="715" y="1161"/>
              <a:ext cx="3659" cy="1457"/>
              <a:chOff x="715" y="1161"/>
              <a:chExt cx="3659" cy="1457"/>
            </a:xfrm>
          </p:grpSpPr>
          <p:sp>
            <p:nvSpPr>
              <p:cNvPr id="126" name="Oval 121"/>
              <p:cNvSpPr>
                <a:spLocks noChangeArrowheads="1"/>
              </p:cNvSpPr>
              <p:nvPr/>
            </p:nvSpPr>
            <p:spPr bwMode="auto">
              <a:xfrm>
                <a:off x="2829" y="1161"/>
                <a:ext cx="86" cy="86"/>
              </a:xfrm>
              <a:prstGeom prst="ellipse">
                <a:avLst/>
              </a:prstGeom>
              <a:solidFill>
                <a:srgbClr val="CC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/>
                <a:endParaRPr lang="en-US">
                  <a:latin typeface="Times New Roman" pitchFamily="18" charset="0"/>
                </a:endParaRPr>
              </a:p>
            </p:txBody>
          </p:sp>
          <p:grpSp>
            <p:nvGrpSpPr>
              <p:cNvPr id="127" name="Group 126"/>
              <p:cNvGrpSpPr>
                <a:grpSpLocks/>
              </p:cNvGrpSpPr>
              <p:nvPr/>
            </p:nvGrpSpPr>
            <p:grpSpPr bwMode="auto">
              <a:xfrm>
                <a:off x="715" y="2493"/>
                <a:ext cx="3659" cy="125"/>
                <a:chOff x="715" y="2493"/>
                <a:chExt cx="3659" cy="125"/>
              </a:xfrm>
            </p:grpSpPr>
            <p:sp>
              <p:nvSpPr>
                <p:cNvPr id="128" name="AutoShape 123"/>
                <p:cNvSpPr>
                  <a:spLocks noChangeArrowheads="1"/>
                </p:cNvSpPr>
                <p:nvPr/>
              </p:nvSpPr>
              <p:spPr bwMode="auto">
                <a:xfrm rot="5400000">
                  <a:off x="877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CC33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9" name="AutoShape 124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0" name="Freeform 125"/>
                <p:cNvSpPr>
                  <a:spLocks/>
                </p:cNvSpPr>
                <p:nvPr/>
              </p:nvSpPr>
              <p:spPr bwMode="auto">
                <a:xfrm>
                  <a:off x="715" y="2493"/>
                  <a:ext cx="1831" cy="77"/>
                </a:xfrm>
                <a:custGeom>
                  <a:avLst/>
                  <a:gdLst/>
                  <a:ahLst/>
                  <a:cxnLst>
                    <a:cxn ang="0">
                      <a:pos x="0" y="77"/>
                    </a:cxn>
                    <a:cxn ang="0">
                      <a:pos x="499" y="77"/>
                    </a:cxn>
                    <a:cxn ang="0">
                      <a:pos x="1079" y="0"/>
                    </a:cxn>
                    <a:cxn ang="0">
                      <a:pos x="1831" y="0"/>
                    </a:cxn>
                  </a:cxnLst>
                  <a:rect l="0" t="0" r="r" b="b"/>
                  <a:pathLst>
                    <a:path w="1831" h="77">
                      <a:moveTo>
                        <a:pt x="0" y="77"/>
                      </a:moveTo>
                      <a:lnTo>
                        <a:pt x="499" y="77"/>
                      </a:lnTo>
                      <a:lnTo>
                        <a:pt x="1079" y="0"/>
                      </a:lnTo>
                      <a:lnTo>
                        <a:pt x="1831" y="0"/>
                      </a:lnTo>
                    </a:path>
                  </a:pathLst>
                </a:custGeom>
                <a:noFill/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" name="Freeform 126"/>
                <p:cNvSpPr>
                  <a:spLocks/>
                </p:cNvSpPr>
                <p:nvPr/>
              </p:nvSpPr>
              <p:spPr bwMode="auto">
                <a:xfrm>
                  <a:off x="2546" y="2494"/>
                  <a:ext cx="1828" cy="76"/>
                </a:xfrm>
                <a:custGeom>
                  <a:avLst/>
                  <a:gdLst/>
                  <a:ahLst/>
                  <a:cxnLst>
                    <a:cxn ang="0">
                      <a:pos x="1828" y="76"/>
                    </a:cxn>
                    <a:cxn ang="0">
                      <a:pos x="1329" y="76"/>
                    </a:cxn>
                    <a:cxn ang="0">
                      <a:pos x="75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828" h="76">
                      <a:moveTo>
                        <a:pt x="1828" y="76"/>
                      </a:moveTo>
                      <a:lnTo>
                        <a:pt x="1329" y="76"/>
                      </a:lnTo>
                      <a:lnTo>
                        <a:pt x="75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mpd="sng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25" name="Text Box 127"/>
            <p:cNvSpPr txBox="1">
              <a:spLocks noChangeArrowheads="1"/>
            </p:cNvSpPr>
            <p:nvPr/>
          </p:nvSpPr>
          <p:spPr bwMode="auto">
            <a:xfrm>
              <a:off x="646" y="2352"/>
              <a:ext cx="43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400">
                  <a:latin typeface="Arial" pitchFamily="34" charset="0"/>
                </a:rPr>
                <a:t>Beam</a:t>
              </a:r>
            </a:p>
          </p:txBody>
        </p:sp>
      </p:grpSp>
      <p:grpSp>
        <p:nvGrpSpPr>
          <p:cNvPr id="132" name="Group 128"/>
          <p:cNvGrpSpPr>
            <a:grpSpLocks/>
          </p:cNvGrpSpPr>
          <p:nvPr/>
        </p:nvGrpSpPr>
        <p:grpSpPr bwMode="auto">
          <a:xfrm>
            <a:off x="1558925" y="1967548"/>
            <a:ext cx="5918200" cy="2305050"/>
            <a:chOff x="646" y="1166"/>
            <a:chExt cx="3728" cy="1452"/>
          </a:xfrm>
        </p:grpSpPr>
        <p:grpSp>
          <p:nvGrpSpPr>
            <p:cNvPr id="133" name="Group 129"/>
            <p:cNvGrpSpPr>
              <a:grpSpLocks/>
            </p:cNvGrpSpPr>
            <p:nvPr/>
          </p:nvGrpSpPr>
          <p:grpSpPr bwMode="auto">
            <a:xfrm>
              <a:off x="715" y="1166"/>
              <a:ext cx="3659" cy="1452"/>
              <a:chOff x="715" y="1166"/>
              <a:chExt cx="3659" cy="1452"/>
            </a:xfrm>
          </p:grpSpPr>
          <p:sp>
            <p:nvSpPr>
              <p:cNvPr id="135" name="Oval 130"/>
              <p:cNvSpPr>
                <a:spLocks noChangeArrowheads="1"/>
              </p:cNvSpPr>
              <p:nvPr/>
            </p:nvSpPr>
            <p:spPr bwMode="auto">
              <a:xfrm>
                <a:off x="2170" y="1166"/>
                <a:ext cx="86" cy="86"/>
              </a:xfrm>
              <a:prstGeom prst="ellipse">
                <a:avLst/>
              </a:prstGeom>
              <a:solidFill>
                <a:srgbClr val="CC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/>
                <a:endParaRPr lang="en-US">
                  <a:latin typeface="Times New Roman" pitchFamily="18" charset="0"/>
                </a:endParaRPr>
              </a:p>
            </p:txBody>
          </p:sp>
          <p:grpSp>
            <p:nvGrpSpPr>
              <p:cNvPr id="136" name="Group 135"/>
              <p:cNvGrpSpPr>
                <a:grpSpLocks/>
              </p:cNvGrpSpPr>
              <p:nvPr/>
            </p:nvGrpSpPr>
            <p:grpSpPr bwMode="auto">
              <a:xfrm>
                <a:off x="715" y="2493"/>
                <a:ext cx="3659" cy="125"/>
                <a:chOff x="715" y="2493"/>
                <a:chExt cx="3659" cy="125"/>
              </a:xfrm>
            </p:grpSpPr>
            <p:sp>
              <p:nvSpPr>
                <p:cNvPr id="137" name="AutoShape 132"/>
                <p:cNvSpPr>
                  <a:spLocks noChangeArrowheads="1"/>
                </p:cNvSpPr>
                <p:nvPr/>
              </p:nvSpPr>
              <p:spPr bwMode="auto">
                <a:xfrm rot="5400000">
                  <a:off x="877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CC33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8" name="AutoShape 133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9" name="Freeform 134"/>
                <p:cNvSpPr>
                  <a:spLocks/>
                </p:cNvSpPr>
                <p:nvPr/>
              </p:nvSpPr>
              <p:spPr bwMode="auto">
                <a:xfrm>
                  <a:off x="715" y="2493"/>
                  <a:ext cx="1831" cy="77"/>
                </a:xfrm>
                <a:custGeom>
                  <a:avLst/>
                  <a:gdLst/>
                  <a:ahLst/>
                  <a:cxnLst>
                    <a:cxn ang="0">
                      <a:pos x="0" y="77"/>
                    </a:cxn>
                    <a:cxn ang="0">
                      <a:pos x="499" y="77"/>
                    </a:cxn>
                    <a:cxn ang="0">
                      <a:pos x="1079" y="0"/>
                    </a:cxn>
                    <a:cxn ang="0">
                      <a:pos x="1831" y="0"/>
                    </a:cxn>
                  </a:cxnLst>
                  <a:rect l="0" t="0" r="r" b="b"/>
                  <a:pathLst>
                    <a:path w="1831" h="77">
                      <a:moveTo>
                        <a:pt x="0" y="77"/>
                      </a:moveTo>
                      <a:lnTo>
                        <a:pt x="499" y="77"/>
                      </a:lnTo>
                      <a:lnTo>
                        <a:pt x="1079" y="0"/>
                      </a:lnTo>
                      <a:lnTo>
                        <a:pt x="1831" y="0"/>
                      </a:lnTo>
                    </a:path>
                  </a:pathLst>
                </a:custGeom>
                <a:noFill/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" name="Freeform 135"/>
                <p:cNvSpPr>
                  <a:spLocks/>
                </p:cNvSpPr>
                <p:nvPr/>
              </p:nvSpPr>
              <p:spPr bwMode="auto">
                <a:xfrm>
                  <a:off x="2546" y="2494"/>
                  <a:ext cx="1828" cy="76"/>
                </a:xfrm>
                <a:custGeom>
                  <a:avLst/>
                  <a:gdLst/>
                  <a:ahLst/>
                  <a:cxnLst>
                    <a:cxn ang="0">
                      <a:pos x="1828" y="76"/>
                    </a:cxn>
                    <a:cxn ang="0">
                      <a:pos x="1329" y="76"/>
                    </a:cxn>
                    <a:cxn ang="0">
                      <a:pos x="75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828" h="76">
                      <a:moveTo>
                        <a:pt x="1828" y="76"/>
                      </a:moveTo>
                      <a:lnTo>
                        <a:pt x="1329" y="76"/>
                      </a:lnTo>
                      <a:lnTo>
                        <a:pt x="75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mpd="sng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34" name="Text Box 136"/>
            <p:cNvSpPr txBox="1">
              <a:spLocks noChangeArrowheads="1"/>
            </p:cNvSpPr>
            <p:nvPr/>
          </p:nvSpPr>
          <p:spPr bwMode="auto">
            <a:xfrm>
              <a:off x="646" y="2352"/>
              <a:ext cx="43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400">
                  <a:latin typeface="Arial" pitchFamily="34" charset="0"/>
                </a:rPr>
                <a:t>Beam</a:t>
              </a:r>
            </a:p>
          </p:txBody>
        </p:sp>
      </p:grpSp>
      <p:grpSp>
        <p:nvGrpSpPr>
          <p:cNvPr id="141" name="Group 137"/>
          <p:cNvGrpSpPr>
            <a:grpSpLocks/>
          </p:cNvGrpSpPr>
          <p:nvPr/>
        </p:nvGrpSpPr>
        <p:grpSpPr bwMode="auto">
          <a:xfrm>
            <a:off x="1558925" y="1543685"/>
            <a:ext cx="5916613" cy="2728913"/>
            <a:chOff x="646" y="899"/>
            <a:chExt cx="3727" cy="1719"/>
          </a:xfrm>
        </p:grpSpPr>
        <p:grpSp>
          <p:nvGrpSpPr>
            <p:cNvPr id="142" name="Group 138"/>
            <p:cNvGrpSpPr>
              <a:grpSpLocks/>
            </p:cNvGrpSpPr>
            <p:nvPr/>
          </p:nvGrpSpPr>
          <p:grpSpPr bwMode="auto">
            <a:xfrm>
              <a:off x="646" y="899"/>
              <a:ext cx="3727" cy="1719"/>
              <a:chOff x="646" y="899"/>
              <a:chExt cx="3727" cy="1719"/>
            </a:xfrm>
          </p:grpSpPr>
          <p:sp>
            <p:nvSpPr>
              <p:cNvPr id="144" name="Oval 139"/>
              <p:cNvSpPr>
                <a:spLocks noChangeArrowheads="1"/>
              </p:cNvSpPr>
              <p:nvPr/>
            </p:nvSpPr>
            <p:spPr bwMode="auto">
              <a:xfrm>
                <a:off x="2493" y="899"/>
                <a:ext cx="86" cy="86"/>
              </a:xfrm>
              <a:prstGeom prst="ellipse">
                <a:avLst/>
              </a:prstGeom>
              <a:solidFill>
                <a:srgbClr val="CC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5" name="Group 144"/>
              <p:cNvGrpSpPr>
                <a:grpSpLocks/>
              </p:cNvGrpSpPr>
              <p:nvPr/>
            </p:nvGrpSpPr>
            <p:grpSpPr bwMode="auto">
              <a:xfrm>
                <a:off x="646" y="2117"/>
                <a:ext cx="3727" cy="501"/>
                <a:chOff x="646" y="2117"/>
                <a:chExt cx="3727" cy="501"/>
              </a:xfrm>
            </p:grpSpPr>
            <p:grpSp>
              <p:nvGrpSpPr>
                <p:cNvPr id="146" name="Group 145"/>
                <p:cNvGrpSpPr>
                  <a:grpSpLocks/>
                </p:cNvGrpSpPr>
                <p:nvPr/>
              </p:nvGrpSpPr>
              <p:grpSpPr bwMode="auto">
                <a:xfrm>
                  <a:off x="646" y="2117"/>
                  <a:ext cx="3727" cy="501"/>
                  <a:chOff x="646" y="2117"/>
                  <a:chExt cx="3727" cy="501"/>
                </a:xfrm>
              </p:grpSpPr>
              <p:sp>
                <p:nvSpPr>
                  <p:cNvPr id="148" name="Text Box 14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46" y="2352"/>
                    <a:ext cx="432" cy="19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US" sz="1400">
                        <a:latin typeface="Arial" pitchFamily="34" charset="0"/>
                      </a:rPr>
                      <a:t>Beam</a:t>
                    </a:r>
                  </a:p>
                </p:txBody>
              </p:sp>
              <p:sp>
                <p:nvSpPr>
                  <p:cNvPr id="149" name="Freeform 143"/>
                  <p:cNvSpPr>
                    <a:spLocks/>
                  </p:cNvSpPr>
                  <p:nvPr/>
                </p:nvSpPr>
                <p:spPr bwMode="auto">
                  <a:xfrm>
                    <a:off x="715" y="2117"/>
                    <a:ext cx="1829" cy="453"/>
                  </a:xfrm>
                  <a:custGeom>
                    <a:avLst/>
                    <a:gdLst/>
                    <a:ahLst/>
                    <a:cxnLst>
                      <a:cxn ang="0">
                        <a:pos x="0" y="453"/>
                      </a:cxn>
                      <a:cxn ang="0">
                        <a:pos x="499" y="453"/>
                      </a:cxn>
                      <a:cxn ang="0">
                        <a:pos x="1075" y="0"/>
                      </a:cxn>
                      <a:cxn ang="0">
                        <a:pos x="1829" y="0"/>
                      </a:cxn>
                    </a:cxnLst>
                    <a:rect l="0" t="0" r="r" b="b"/>
                    <a:pathLst>
                      <a:path w="1829" h="453">
                        <a:moveTo>
                          <a:pt x="0" y="453"/>
                        </a:moveTo>
                        <a:lnTo>
                          <a:pt x="499" y="453"/>
                        </a:lnTo>
                        <a:lnTo>
                          <a:pt x="1075" y="0"/>
                        </a:lnTo>
                        <a:lnTo>
                          <a:pt x="1829" y="0"/>
                        </a:lnTo>
                      </a:path>
                    </a:pathLst>
                  </a:custGeom>
                  <a:noFill/>
                  <a:ln w="28575" cmpd="sng">
                    <a:solidFill>
                      <a:srgbClr val="CC33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50" name="Group 144"/>
                  <p:cNvGrpSpPr>
                    <a:grpSpLocks/>
                  </p:cNvGrpSpPr>
                  <p:nvPr/>
                </p:nvGrpSpPr>
                <p:grpSpPr bwMode="auto">
                  <a:xfrm>
                    <a:off x="2544" y="2117"/>
                    <a:ext cx="1829" cy="501"/>
                    <a:chOff x="2544" y="2117"/>
                    <a:chExt cx="1829" cy="501"/>
                  </a:xfrm>
                </p:grpSpPr>
                <p:sp>
                  <p:nvSpPr>
                    <p:cNvPr id="151" name="Freeform 145"/>
                    <p:cNvSpPr>
                      <a:spLocks/>
                    </p:cNvSpPr>
                    <p:nvPr/>
                  </p:nvSpPr>
                  <p:spPr bwMode="auto">
                    <a:xfrm flipH="1">
                      <a:off x="2544" y="2117"/>
                      <a:ext cx="1829" cy="45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53"/>
                        </a:cxn>
                        <a:cxn ang="0">
                          <a:pos x="499" y="453"/>
                        </a:cxn>
                        <a:cxn ang="0">
                          <a:pos x="1075" y="0"/>
                        </a:cxn>
                        <a:cxn ang="0">
                          <a:pos x="1829" y="0"/>
                        </a:cxn>
                      </a:cxnLst>
                      <a:rect l="0" t="0" r="r" b="b"/>
                      <a:pathLst>
                        <a:path w="1829" h="453">
                          <a:moveTo>
                            <a:pt x="0" y="453"/>
                          </a:moveTo>
                          <a:lnTo>
                            <a:pt x="499" y="453"/>
                          </a:lnTo>
                          <a:lnTo>
                            <a:pt x="1075" y="0"/>
                          </a:lnTo>
                          <a:lnTo>
                            <a:pt x="1829" y="0"/>
                          </a:lnTo>
                        </a:path>
                      </a:pathLst>
                    </a:custGeom>
                    <a:noFill/>
                    <a:ln w="28575" cmpd="sng">
                      <a:solidFill>
                        <a:srgbClr val="CC33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2" name="AutoShape 146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176" y="2522"/>
                      <a:ext cx="96" cy="96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CC33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47" name="AutoShape 147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CC33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43" name="AutoShape 148"/>
            <p:cNvSpPr>
              <a:spLocks noChangeArrowheads="1"/>
            </p:cNvSpPr>
            <p:nvPr/>
          </p:nvSpPr>
          <p:spPr bwMode="auto">
            <a:xfrm rot="5400000">
              <a:off x="877" y="2522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CC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3" name="Group 149"/>
          <p:cNvGrpSpPr>
            <a:grpSpLocks/>
          </p:cNvGrpSpPr>
          <p:nvPr/>
        </p:nvGrpSpPr>
        <p:grpSpPr bwMode="auto">
          <a:xfrm>
            <a:off x="1558925" y="1543685"/>
            <a:ext cx="5916613" cy="2728913"/>
            <a:chOff x="646" y="899"/>
            <a:chExt cx="3727" cy="1719"/>
          </a:xfrm>
        </p:grpSpPr>
        <p:grpSp>
          <p:nvGrpSpPr>
            <p:cNvPr id="154" name="Group 150"/>
            <p:cNvGrpSpPr>
              <a:grpSpLocks/>
            </p:cNvGrpSpPr>
            <p:nvPr/>
          </p:nvGrpSpPr>
          <p:grpSpPr bwMode="auto">
            <a:xfrm>
              <a:off x="646" y="899"/>
              <a:ext cx="3727" cy="1719"/>
              <a:chOff x="646" y="899"/>
              <a:chExt cx="3727" cy="1719"/>
            </a:xfrm>
          </p:grpSpPr>
          <p:sp>
            <p:nvSpPr>
              <p:cNvPr id="156" name="Oval 151"/>
              <p:cNvSpPr>
                <a:spLocks noChangeArrowheads="1"/>
              </p:cNvSpPr>
              <p:nvPr/>
            </p:nvSpPr>
            <p:spPr bwMode="auto">
              <a:xfrm>
                <a:off x="2493" y="899"/>
                <a:ext cx="86" cy="86"/>
              </a:xfrm>
              <a:prstGeom prst="ellipse">
                <a:avLst/>
              </a:prstGeom>
              <a:solidFill>
                <a:srgbClr val="CC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57" name="Group 156"/>
              <p:cNvGrpSpPr>
                <a:grpSpLocks/>
              </p:cNvGrpSpPr>
              <p:nvPr/>
            </p:nvGrpSpPr>
            <p:grpSpPr bwMode="auto">
              <a:xfrm>
                <a:off x="646" y="2117"/>
                <a:ext cx="3727" cy="501"/>
                <a:chOff x="646" y="2117"/>
                <a:chExt cx="3727" cy="501"/>
              </a:xfrm>
            </p:grpSpPr>
            <p:grpSp>
              <p:nvGrpSpPr>
                <p:cNvPr id="158" name="Group 157"/>
                <p:cNvGrpSpPr>
                  <a:grpSpLocks/>
                </p:cNvGrpSpPr>
                <p:nvPr/>
              </p:nvGrpSpPr>
              <p:grpSpPr bwMode="auto">
                <a:xfrm>
                  <a:off x="646" y="2117"/>
                  <a:ext cx="3727" cy="501"/>
                  <a:chOff x="646" y="2117"/>
                  <a:chExt cx="3727" cy="501"/>
                </a:xfrm>
              </p:grpSpPr>
              <p:sp>
                <p:nvSpPr>
                  <p:cNvPr id="160" name="Text Box 15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46" y="2352"/>
                    <a:ext cx="432" cy="19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US" sz="1400">
                        <a:latin typeface="Arial" pitchFamily="34" charset="0"/>
                      </a:rPr>
                      <a:t>Beam</a:t>
                    </a:r>
                  </a:p>
                </p:txBody>
              </p:sp>
              <p:sp>
                <p:nvSpPr>
                  <p:cNvPr id="161" name="Freeform 155"/>
                  <p:cNvSpPr>
                    <a:spLocks/>
                  </p:cNvSpPr>
                  <p:nvPr/>
                </p:nvSpPr>
                <p:spPr bwMode="auto">
                  <a:xfrm>
                    <a:off x="715" y="2117"/>
                    <a:ext cx="1829" cy="453"/>
                  </a:xfrm>
                  <a:custGeom>
                    <a:avLst/>
                    <a:gdLst/>
                    <a:ahLst/>
                    <a:cxnLst>
                      <a:cxn ang="0">
                        <a:pos x="0" y="453"/>
                      </a:cxn>
                      <a:cxn ang="0">
                        <a:pos x="499" y="453"/>
                      </a:cxn>
                      <a:cxn ang="0">
                        <a:pos x="1075" y="0"/>
                      </a:cxn>
                      <a:cxn ang="0">
                        <a:pos x="1829" y="0"/>
                      </a:cxn>
                    </a:cxnLst>
                    <a:rect l="0" t="0" r="r" b="b"/>
                    <a:pathLst>
                      <a:path w="1829" h="453">
                        <a:moveTo>
                          <a:pt x="0" y="453"/>
                        </a:moveTo>
                        <a:lnTo>
                          <a:pt x="499" y="453"/>
                        </a:lnTo>
                        <a:lnTo>
                          <a:pt x="1075" y="0"/>
                        </a:lnTo>
                        <a:lnTo>
                          <a:pt x="1829" y="0"/>
                        </a:lnTo>
                      </a:path>
                    </a:pathLst>
                  </a:custGeom>
                  <a:noFill/>
                  <a:ln w="28575" cmpd="sng">
                    <a:solidFill>
                      <a:srgbClr val="CC33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62" name="Group 156"/>
                  <p:cNvGrpSpPr>
                    <a:grpSpLocks/>
                  </p:cNvGrpSpPr>
                  <p:nvPr/>
                </p:nvGrpSpPr>
                <p:grpSpPr bwMode="auto">
                  <a:xfrm>
                    <a:off x="2544" y="2117"/>
                    <a:ext cx="1829" cy="501"/>
                    <a:chOff x="2544" y="2117"/>
                    <a:chExt cx="1829" cy="501"/>
                  </a:xfrm>
                </p:grpSpPr>
                <p:sp>
                  <p:nvSpPr>
                    <p:cNvPr id="163" name="Freeform 157"/>
                    <p:cNvSpPr>
                      <a:spLocks/>
                    </p:cNvSpPr>
                    <p:nvPr/>
                  </p:nvSpPr>
                  <p:spPr bwMode="auto">
                    <a:xfrm flipH="1">
                      <a:off x="2544" y="2117"/>
                      <a:ext cx="1829" cy="45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53"/>
                        </a:cxn>
                        <a:cxn ang="0">
                          <a:pos x="499" y="453"/>
                        </a:cxn>
                        <a:cxn ang="0">
                          <a:pos x="1075" y="0"/>
                        </a:cxn>
                        <a:cxn ang="0">
                          <a:pos x="1829" y="0"/>
                        </a:cxn>
                      </a:cxnLst>
                      <a:rect l="0" t="0" r="r" b="b"/>
                      <a:pathLst>
                        <a:path w="1829" h="453">
                          <a:moveTo>
                            <a:pt x="0" y="453"/>
                          </a:moveTo>
                          <a:lnTo>
                            <a:pt x="499" y="453"/>
                          </a:lnTo>
                          <a:lnTo>
                            <a:pt x="1075" y="0"/>
                          </a:lnTo>
                          <a:lnTo>
                            <a:pt x="1829" y="0"/>
                          </a:lnTo>
                        </a:path>
                      </a:pathLst>
                    </a:custGeom>
                    <a:noFill/>
                    <a:ln w="28575" cmpd="sng">
                      <a:solidFill>
                        <a:srgbClr val="CC33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" name="AutoShape 158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176" y="2522"/>
                      <a:ext cx="96" cy="96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CC33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59" name="AutoShape 159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CC33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55" name="AutoShape 160"/>
            <p:cNvSpPr>
              <a:spLocks noChangeArrowheads="1"/>
            </p:cNvSpPr>
            <p:nvPr/>
          </p:nvSpPr>
          <p:spPr bwMode="auto">
            <a:xfrm rot="5400000">
              <a:off x="877" y="2522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CC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5" name="Group 161"/>
          <p:cNvGrpSpPr>
            <a:grpSpLocks/>
          </p:cNvGrpSpPr>
          <p:nvPr/>
        </p:nvGrpSpPr>
        <p:grpSpPr bwMode="auto">
          <a:xfrm>
            <a:off x="1558925" y="1573848"/>
            <a:ext cx="5918200" cy="2698750"/>
            <a:chOff x="646" y="918"/>
            <a:chExt cx="3728" cy="1700"/>
          </a:xfrm>
        </p:grpSpPr>
        <p:grpSp>
          <p:nvGrpSpPr>
            <p:cNvPr id="166" name="Group 162"/>
            <p:cNvGrpSpPr>
              <a:grpSpLocks/>
            </p:cNvGrpSpPr>
            <p:nvPr/>
          </p:nvGrpSpPr>
          <p:grpSpPr bwMode="auto">
            <a:xfrm>
              <a:off x="646" y="918"/>
              <a:ext cx="3728" cy="1700"/>
              <a:chOff x="646" y="918"/>
              <a:chExt cx="3728" cy="1700"/>
            </a:xfrm>
          </p:grpSpPr>
          <p:grpSp>
            <p:nvGrpSpPr>
              <p:cNvPr id="168" name="Group 167"/>
              <p:cNvGrpSpPr>
                <a:grpSpLocks/>
              </p:cNvGrpSpPr>
              <p:nvPr/>
            </p:nvGrpSpPr>
            <p:grpSpPr bwMode="auto">
              <a:xfrm>
                <a:off x="646" y="918"/>
                <a:ext cx="3728" cy="1652"/>
                <a:chOff x="646" y="918"/>
                <a:chExt cx="3728" cy="1652"/>
              </a:xfrm>
            </p:grpSpPr>
            <p:sp>
              <p:nvSpPr>
                <p:cNvPr id="170" name="Oval 164"/>
                <p:cNvSpPr>
                  <a:spLocks noChangeArrowheads="1"/>
                </p:cNvSpPr>
                <p:nvPr/>
              </p:nvSpPr>
              <p:spPr bwMode="auto">
                <a:xfrm>
                  <a:off x="2611" y="918"/>
                  <a:ext cx="86" cy="86"/>
                </a:xfrm>
                <a:prstGeom prst="ellipse">
                  <a:avLst/>
                </a:prstGeom>
                <a:solidFill>
                  <a:srgbClr val="CC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1" hangingPunct="1"/>
                  <a:endParaRPr lang="en-US">
                    <a:latin typeface="Times New Roman" pitchFamily="18" charset="0"/>
                  </a:endParaRPr>
                </a:p>
              </p:txBody>
            </p:sp>
            <p:grpSp>
              <p:nvGrpSpPr>
                <p:cNvPr id="171" name="Group 165"/>
                <p:cNvGrpSpPr>
                  <a:grpSpLocks/>
                </p:cNvGrpSpPr>
                <p:nvPr/>
              </p:nvGrpSpPr>
              <p:grpSpPr bwMode="auto">
                <a:xfrm>
                  <a:off x="646" y="2155"/>
                  <a:ext cx="3728" cy="415"/>
                  <a:chOff x="646" y="2155"/>
                  <a:chExt cx="3728" cy="415"/>
                </a:xfrm>
              </p:grpSpPr>
              <p:sp>
                <p:nvSpPr>
                  <p:cNvPr id="172" name="Freeform 166"/>
                  <p:cNvSpPr>
                    <a:spLocks/>
                  </p:cNvSpPr>
                  <p:nvPr/>
                </p:nvSpPr>
                <p:spPr bwMode="auto">
                  <a:xfrm>
                    <a:off x="715" y="2155"/>
                    <a:ext cx="1832" cy="415"/>
                  </a:xfrm>
                  <a:custGeom>
                    <a:avLst/>
                    <a:gdLst/>
                    <a:ahLst/>
                    <a:cxnLst>
                      <a:cxn ang="0">
                        <a:pos x="0" y="415"/>
                      </a:cxn>
                      <a:cxn ang="0">
                        <a:pos x="499" y="415"/>
                      </a:cxn>
                      <a:cxn ang="0">
                        <a:pos x="1079" y="0"/>
                      </a:cxn>
                      <a:cxn ang="0">
                        <a:pos x="1832" y="0"/>
                      </a:cxn>
                    </a:cxnLst>
                    <a:rect l="0" t="0" r="r" b="b"/>
                    <a:pathLst>
                      <a:path w="1832" h="415">
                        <a:moveTo>
                          <a:pt x="0" y="415"/>
                        </a:moveTo>
                        <a:lnTo>
                          <a:pt x="499" y="415"/>
                        </a:lnTo>
                        <a:lnTo>
                          <a:pt x="1079" y="0"/>
                        </a:lnTo>
                        <a:lnTo>
                          <a:pt x="1832" y="0"/>
                        </a:lnTo>
                      </a:path>
                    </a:pathLst>
                  </a:custGeom>
                  <a:noFill/>
                  <a:ln w="28575" cmpd="sng">
                    <a:solidFill>
                      <a:srgbClr val="CC33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3" name="Freeform 167"/>
                  <p:cNvSpPr>
                    <a:spLocks/>
                  </p:cNvSpPr>
                  <p:nvPr/>
                </p:nvSpPr>
                <p:spPr bwMode="auto">
                  <a:xfrm>
                    <a:off x="2547" y="2155"/>
                    <a:ext cx="1827" cy="415"/>
                  </a:xfrm>
                  <a:custGeom>
                    <a:avLst/>
                    <a:gdLst/>
                    <a:ahLst/>
                    <a:cxnLst>
                      <a:cxn ang="0">
                        <a:pos x="1827" y="415"/>
                      </a:cxn>
                      <a:cxn ang="0">
                        <a:pos x="1328" y="415"/>
                      </a:cxn>
                      <a:cxn ang="0">
                        <a:pos x="747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827" h="415">
                        <a:moveTo>
                          <a:pt x="1827" y="415"/>
                        </a:moveTo>
                        <a:lnTo>
                          <a:pt x="1328" y="415"/>
                        </a:lnTo>
                        <a:lnTo>
                          <a:pt x="747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8575" cmpd="sng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4" name="Text Box 16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46" y="2352"/>
                    <a:ext cx="432" cy="19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US" sz="1400">
                        <a:latin typeface="Arial" pitchFamily="34" charset="0"/>
                      </a:rPr>
                      <a:t>Beam</a:t>
                    </a:r>
                  </a:p>
                </p:txBody>
              </p:sp>
            </p:grpSp>
          </p:grpSp>
          <p:sp>
            <p:nvSpPr>
              <p:cNvPr id="169" name="AutoShape 169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67" name="AutoShape 170"/>
            <p:cNvSpPr>
              <a:spLocks noChangeArrowheads="1"/>
            </p:cNvSpPr>
            <p:nvPr/>
          </p:nvSpPr>
          <p:spPr bwMode="auto">
            <a:xfrm rot="5400000">
              <a:off x="877" y="2522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CC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5" name="Group 171"/>
          <p:cNvGrpSpPr>
            <a:grpSpLocks/>
          </p:cNvGrpSpPr>
          <p:nvPr/>
        </p:nvGrpSpPr>
        <p:grpSpPr bwMode="auto">
          <a:xfrm>
            <a:off x="1558925" y="2142173"/>
            <a:ext cx="5918200" cy="2178050"/>
            <a:chOff x="646" y="1276"/>
            <a:chExt cx="3728" cy="1372"/>
          </a:xfrm>
        </p:grpSpPr>
        <p:grpSp>
          <p:nvGrpSpPr>
            <p:cNvPr id="176" name="Group 172"/>
            <p:cNvGrpSpPr>
              <a:grpSpLocks/>
            </p:cNvGrpSpPr>
            <p:nvPr/>
          </p:nvGrpSpPr>
          <p:grpSpPr bwMode="auto">
            <a:xfrm>
              <a:off x="646" y="1276"/>
              <a:ext cx="3728" cy="1372"/>
              <a:chOff x="646" y="1276"/>
              <a:chExt cx="3728" cy="1372"/>
            </a:xfrm>
          </p:grpSpPr>
          <p:sp>
            <p:nvSpPr>
              <p:cNvPr id="178" name="Oval 173"/>
              <p:cNvSpPr>
                <a:spLocks noChangeArrowheads="1"/>
              </p:cNvSpPr>
              <p:nvPr/>
            </p:nvSpPr>
            <p:spPr bwMode="auto">
              <a:xfrm>
                <a:off x="2829" y="1276"/>
                <a:ext cx="86" cy="86"/>
              </a:xfrm>
              <a:prstGeom prst="ellipse">
                <a:avLst/>
              </a:prstGeom>
              <a:solidFill>
                <a:srgbClr val="CC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/>
                <a:endParaRPr lang="en-US">
                  <a:latin typeface="Times New Roman" pitchFamily="18" charset="0"/>
                </a:endParaRPr>
              </a:p>
            </p:txBody>
          </p:sp>
          <p:grpSp>
            <p:nvGrpSpPr>
              <p:cNvPr id="179" name="Group 178"/>
              <p:cNvGrpSpPr>
                <a:grpSpLocks/>
              </p:cNvGrpSpPr>
              <p:nvPr/>
            </p:nvGrpSpPr>
            <p:grpSpPr bwMode="auto">
              <a:xfrm>
                <a:off x="646" y="2352"/>
                <a:ext cx="3728" cy="296"/>
                <a:chOff x="646" y="2352"/>
                <a:chExt cx="3728" cy="296"/>
              </a:xfrm>
            </p:grpSpPr>
            <p:sp>
              <p:nvSpPr>
                <p:cNvPr id="180" name="Text Box 175"/>
                <p:cNvSpPr txBox="1">
                  <a:spLocks noChangeArrowheads="1"/>
                </p:cNvSpPr>
                <p:nvPr/>
              </p:nvSpPr>
              <p:spPr bwMode="auto">
                <a:xfrm>
                  <a:off x="646" y="2352"/>
                  <a:ext cx="43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1400">
                      <a:latin typeface="Arial" pitchFamily="34" charset="0"/>
                    </a:rPr>
                    <a:t>Beam</a:t>
                  </a:r>
                </a:p>
              </p:txBody>
            </p:sp>
            <p:sp>
              <p:nvSpPr>
                <p:cNvPr id="181" name="Text Box 176"/>
                <p:cNvSpPr txBox="1">
                  <a:spLocks noChangeArrowheads="1"/>
                </p:cNvSpPr>
                <p:nvPr/>
              </p:nvSpPr>
              <p:spPr bwMode="auto">
                <a:xfrm>
                  <a:off x="646" y="2352"/>
                  <a:ext cx="43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1400">
                      <a:latin typeface="Arial" pitchFamily="34" charset="0"/>
                    </a:rPr>
                    <a:t>Beam</a:t>
                  </a:r>
                </a:p>
              </p:txBody>
            </p:sp>
            <p:sp>
              <p:nvSpPr>
                <p:cNvPr id="182" name="AutoShape 177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3" name="Freeform 178"/>
                <p:cNvSpPr>
                  <a:spLocks/>
                </p:cNvSpPr>
                <p:nvPr/>
              </p:nvSpPr>
              <p:spPr bwMode="auto">
                <a:xfrm>
                  <a:off x="715" y="2570"/>
                  <a:ext cx="1831" cy="7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99" y="0"/>
                    </a:cxn>
                    <a:cxn ang="0">
                      <a:pos x="1079" y="78"/>
                    </a:cxn>
                    <a:cxn ang="0">
                      <a:pos x="1831" y="78"/>
                    </a:cxn>
                  </a:cxnLst>
                  <a:rect l="0" t="0" r="r" b="b"/>
                  <a:pathLst>
                    <a:path w="1831" h="78">
                      <a:moveTo>
                        <a:pt x="0" y="0"/>
                      </a:moveTo>
                      <a:lnTo>
                        <a:pt x="499" y="0"/>
                      </a:lnTo>
                      <a:lnTo>
                        <a:pt x="1079" y="78"/>
                      </a:lnTo>
                      <a:lnTo>
                        <a:pt x="1831" y="78"/>
                      </a:lnTo>
                    </a:path>
                  </a:pathLst>
                </a:custGeom>
                <a:noFill/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4" name="Freeform 179"/>
                <p:cNvSpPr>
                  <a:spLocks/>
                </p:cNvSpPr>
                <p:nvPr/>
              </p:nvSpPr>
              <p:spPr bwMode="auto">
                <a:xfrm>
                  <a:off x="2546" y="2570"/>
                  <a:ext cx="1828" cy="78"/>
                </a:xfrm>
                <a:custGeom>
                  <a:avLst/>
                  <a:gdLst/>
                  <a:ahLst/>
                  <a:cxnLst>
                    <a:cxn ang="0">
                      <a:pos x="1828" y="0"/>
                    </a:cxn>
                    <a:cxn ang="0">
                      <a:pos x="1329" y="0"/>
                    </a:cxn>
                    <a:cxn ang="0">
                      <a:pos x="748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1828" h="78">
                      <a:moveTo>
                        <a:pt x="1828" y="0"/>
                      </a:moveTo>
                      <a:lnTo>
                        <a:pt x="1329" y="0"/>
                      </a:lnTo>
                      <a:lnTo>
                        <a:pt x="748" y="78"/>
                      </a:lnTo>
                      <a:lnTo>
                        <a:pt x="0" y="78"/>
                      </a:lnTo>
                    </a:path>
                  </a:pathLst>
                </a:custGeom>
                <a:noFill/>
                <a:ln w="28575" cmpd="sng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5" name="Text Box 180"/>
                <p:cNvSpPr txBox="1">
                  <a:spLocks noChangeArrowheads="1"/>
                </p:cNvSpPr>
                <p:nvPr/>
              </p:nvSpPr>
              <p:spPr bwMode="auto">
                <a:xfrm>
                  <a:off x="646" y="2352"/>
                  <a:ext cx="43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1400">
                      <a:latin typeface="Arial" pitchFamily="34" charset="0"/>
                    </a:rPr>
                    <a:t>Beam</a:t>
                  </a:r>
                </a:p>
              </p:txBody>
            </p:sp>
          </p:grpSp>
        </p:grpSp>
        <p:sp>
          <p:nvSpPr>
            <p:cNvPr id="177" name="AutoShape 181"/>
            <p:cNvSpPr>
              <a:spLocks noChangeArrowheads="1"/>
            </p:cNvSpPr>
            <p:nvPr/>
          </p:nvSpPr>
          <p:spPr bwMode="auto">
            <a:xfrm rot="5400000">
              <a:off x="877" y="2522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CC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6" name="Group 182"/>
          <p:cNvGrpSpPr>
            <a:grpSpLocks/>
          </p:cNvGrpSpPr>
          <p:nvPr/>
        </p:nvGrpSpPr>
        <p:grpSpPr bwMode="auto">
          <a:xfrm>
            <a:off x="1558925" y="2140585"/>
            <a:ext cx="5918200" cy="2179638"/>
            <a:chOff x="646" y="1275"/>
            <a:chExt cx="3728" cy="1373"/>
          </a:xfrm>
        </p:grpSpPr>
        <p:grpSp>
          <p:nvGrpSpPr>
            <p:cNvPr id="187" name="Group 183"/>
            <p:cNvGrpSpPr>
              <a:grpSpLocks/>
            </p:cNvGrpSpPr>
            <p:nvPr/>
          </p:nvGrpSpPr>
          <p:grpSpPr bwMode="auto">
            <a:xfrm>
              <a:off x="646" y="1275"/>
              <a:ext cx="3728" cy="1373"/>
              <a:chOff x="646" y="1275"/>
              <a:chExt cx="3728" cy="1373"/>
            </a:xfrm>
          </p:grpSpPr>
          <p:sp>
            <p:nvSpPr>
              <p:cNvPr id="189" name="Oval 184"/>
              <p:cNvSpPr>
                <a:spLocks noChangeArrowheads="1"/>
              </p:cNvSpPr>
              <p:nvPr/>
            </p:nvSpPr>
            <p:spPr bwMode="auto">
              <a:xfrm>
                <a:off x="2161" y="1275"/>
                <a:ext cx="86" cy="86"/>
              </a:xfrm>
              <a:prstGeom prst="ellipse">
                <a:avLst/>
              </a:prstGeom>
              <a:solidFill>
                <a:srgbClr val="CC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/>
                <a:endParaRPr lang="en-US">
                  <a:latin typeface="Times New Roman" pitchFamily="18" charset="0"/>
                </a:endParaRPr>
              </a:p>
            </p:txBody>
          </p:sp>
          <p:grpSp>
            <p:nvGrpSpPr>
              <p:cNvPr id="190" name="Group 189"/>
              <p:cNvGrpSpPr>
                <a:grpSpLocks/>
              </p:cNvGrpSpPr>
              <p:nvPr/>
            </p:nvGrpSpPr>
            <p:grpSpPr bwMode="auto">
              <a:xfrm>
                <a:off x="646" y="2352"/>
                <a:ext cx="3728" cy="296"/>
                <a:chOff x="646" y="2352"/>
                <a:chExt cx="3728" cy="296"/>
              </a:xfrm>
            </p:grpSpPr>
            <p:sp>
              <p:nvSpPr>
                <p:cNvPr id="191" name="Text Box 186"/>
                <p:cNvSpPr txBox="1">
                  <a:spLocks noChangeArrowheads="1"/>
                </p:cNvSpPr>
                <p:nvPr/>
              </p:nvSpPr>
              <p:spPr bwMode="auto">
                <a:xfrm>
                  <a:off x="646" y="2352"/>
                  <a:ext cx="43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1400">
                      <a:latin typeface="Arial" pitchFamily="34" charset="0"/>
                    </a:rPr>
                    <a:t>Beam</a:t>
                  </a:r>
                </a:p>
              </p:txBody>
            </p:sp>
            <p:sp>
              <p:nvSpPr>
                <p:cNvPr id="192" name="Text Box 187"/>
                <p:cNvSpPr txBox="1">
                  <a:spLocks noChangeArrowheads="1"/>
                </p:cNvSpPr>
                <p:nvPr/>
              </p:nvSpPr>
              <p:spPr bwMode="auto">
                <a:xfrm>
                  <a:off x="646" y="2352"/>
                  <a:ext cx="43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1400">
                      <a:latin typeface="Arial" pitchFamily="34" charset="0"/>
                    </a:rPr>
                    <a:t>Beam</a:t>
                  </a:r>
                </a:p>
              </p:txBody>
            </p:sp>
            <p:sp>
              <p:nvSpPr>
                <p:cNvPr id="193" name="AutoShape 188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" name="Freeform 189"/>
                <p:cNvSpPr>
                  <a:spLocks/>
                </p:cNvSpPr>
                <p:nvPr/>
              </p:nvSpPr>
              <p:spPr bwMode="auto">
                <a:xfrm>
                  <a:off x="715" y="2570"/>
                  <a:ext cx="1831" cy="7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99" y="0"/>
                    </a:cxn>
                    <a:cxn ang="0">
                      <a:pos x="1079" y="78"/>
                    </a:cxn>
                    <a:cxn ang="0">
                      <a:pos x="1831" y="78"/>
                    </a:cxn>
                  </a:cxnLst>
                  <a:rect l="0" t="0" r="r" b="b"/>
                  <a:pathLst>
                    <a:path w="1831" h="78">
                      <a:moveTo>
                        <a:pt x="0" y="0"/>
                      </a:moveTo>
                      <a:lnTo>
                        <a:pt x="499" y="0"/>
                      </a:lnTo>
                      <a:lnTo>
                        <a:pt x="1079" y="78"/>
                      </a:lnTo>
                      <a:lnTo>
                        <a:pt x="1831" y="78"/>
                      </a:lnTo>
                    </a:path>
                  </a:pathLst>
                </a:custGeom>
                <a:noFill/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" name="Freeform 190"/>
                <p:cNvSpPr>
                  <a:spLocks/>
                </p:cNvSpPr>
                <p:nvPr/>
              </p:nvSpPr>
              <p:spPr bwMode="auto">
                <a:xfrm>
                  <a:off x="2546" y="2570"/>
                  <a:ext cx="1828" cy="78"/>
                </a:xfrm>
                <a:custGeom>
                  <a:avLst/>
                  <a:gdLst/>
                  <a:ahLst/>
                  <a:cxnLst>
                    <a:cxn ang="0">
                      <a:pos x="1828" y="0"/>
                    </a:cxn>
                    <a:cxn ang="0">
                      <a:pos x="1329" y="0"/>
                    </a:cxn>
                    <a:cxn ang="0">
                      <a:pos x="748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1828" h="78">
                      <a:moveTo>
                        <a:pt x="1828" y="0"/>
                      </a:moveTo>
                      <a:lnTo>
                        <a:pt x="1329" y="0"/>
                      </a:lnTo>
                      <a:lnTo>
                        <a:pt x="748" y="78"/>
                      </a:lnTo>
                      <a:lnTo>
                        <a:pt x="0" y="78"/>
                      </a:lnTo>
                    </a:path>
                  </a:pathLst>
                </a:custGeom>
                <a:noFill/>
                <a:ln w="28575" cmpd="sng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6" name="Text Box 191"/>
                <p:cNvSpPr txBox="1">
                  <a:spLocks noChangeArrowheads="1"/>
                </p:cNvSpPr>
                <p:nvPr/>
              </p:nvSpPr>
              <p:spPr bwMode="auto">
                <a:xfrm>
                  <a:off x="646" y="2352"/>
                  <a:ext cx="43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1400">
                      <a:latin typeface="Arial" pitchFamily="34" charset="0"/>
                    </a:rPr>
                    <a:t>Beam</a:t>
                  </a:r>
                </a:p>
              </p:txBody>
            </p:sp>
          </p:grpSp>
        </p:grpSp>
        <p:sp>
          <p:nvSpPr>
            <p:cNvPr id="188" name="AutoShape 192"/>
            <p:cNvSpPr>
              <a:spLocks noChangeArrowheads="1"/>
            </p:cNvSpPr>
            <p:nvPr/>
          </p:nvSpPr>
          <p:spPr bwMode="auto">
            <a:xfrm rot="5400000">
              <a:off x="877" y="2522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CC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7" name="Group 193"/>
          <p:cNvGrpSpPr>
            <a:grpSpLocks/>
          </p:cNvGrpSpPr>
          <p:nvPr/>
        </p:nvGrpSpPr>
        <p:grpSpPr bwMode="auto">
          <a:xfrm>
            <a:off x="1558925" y="1572260"/>
            <a:ext cx="5918200" cy="2700338"/>
            <a:chOff x="646" y="917"/>
            <a:chExt cx="3728" cy="1701"/>
          </a:xfrm>
        </p:grpSpPr>
        <p:grpSp>
          <p:nvGrpSpPr>
            <p:cNvPr id="198" name="Group 194"/>
            <p:cNvGrpSpPr>
              <a:grpSpLocks/>
            </p:cNvGrpSpPr>
            <p:nvPr/>
          </p:nvGrpSpPr>
          <p:grpSpPr bwMode="auto">
            <a:xfrm>
              <a:off x="646" y="917"/>
              <a:ext cx="3728" cy="1701"/>
              <a:chOff x="646" y="917"/>
              <a:chExt cx="3728" cy="1701"/>
            </a:xfrm>
          </p:grpSpPr>
          <p:grpSp>
            <p:nvGrpSpPr>
              <p:cNvPr id="200" name="Group 199"/>
              <p:cNvGrpSpPr>
                <a:grpSpLocks/>
              </p:cNvGrpSpPr>
              <p:nvPr/>
            </p:nvGrpSpPr>
            <p:grpSpPr bwMode="auto">
              <a:xfrm>
                <a:off x="646" y="917"/>
                <a:ext cx="3728" cy="1701"/>
                <a:chOff x="646" y="917"/>
                <a:chExt cx="3728" cy="1701"/>
              </a:xfrm>
            </p:grpSpPr>
            <p:grpSp>
              <p:nvGrpSpPr>
                <p:cNvPr id="202" name="Group 196"/>
                <p:cNvGrpSpPr>
                  <a:grpSpLocks/>
                </p:cNvGrpSpPr>
                <p:nvPr/>
              </p:nvGrpSpPr>
              <p:grpSpPr bwMode="auto">
                <a:xfrm>
                  <a:off x="646" y="917"/>
                  <a:ext cx="3728" cy="1653"/>
                  <a:chOff x="646" y="917"/>
                  <a:chExt cx="3728" cy="1653"/>
                </a:xfrm>
              </p:grpSpPr>
              <p:sp>
                <p:nvSpPr>
                  <p:cNvPr id="204" name="Oval 197"/>
                  <p:cNvSpPr>
                    <a:spLocks noChangeArrowheads="1"/>
                  </p:cNvSpPr>
                  <p:nvPr/>
                </p:nvSpPr>
                <p:spPr bwMode="auto">
                  <a:xfrm>
                    <a:off x="2374" y="917"/>
                    <a:ext cx="86" cy="86"/>
                  </a:xfrm>
                  <a:prstGeom prst="ellipse">
                    <a:avLst/>
                  </a:prstGeom>
                  <a:solidFill>
                    <a:srgbClr val="CC3300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eaLnBrk="1" hangingPunct="1"/>
                    <a:endParaRPr lang="en-US">
                      <a:latin typeface="Times New Roman" pitchFamily="18" charset="0"/>
                    </a:endParaRPr>
                  </a:p>
                </p:txBody>
              </p:sp>
              <p:grpSp>
                <p:nvGrpSpPr>
                  <p:cNvPr id="205" name="Group 198"/>
                  <p:cNvGrpSpPr>
                    <a:grpSpLocks/>
                  </p:cNvGrpSpPr>
                  <p:nvPr/>
                </p:nvGrpSpPr>
                <p:grpSpPr bwMode="auto">
                  <a:xfrm>
                    <a:off x="646" y="2155"/>
                    <a:ext cx="3728" cy="415"/>
                    <a:chOff x="646" y="2155"/>
                    <a:chExt cx="3728" cy="415"/>
                  </a:xfrm>
                </p:grpSpPr>
                <p:sp>
                  <p:nvSpPr>
                    <p:cNvPr id="206" name="Freeform 199"/>
                    <p:cNvSpPr>
                      <a:spLocks/>
                    </p:cNvSpPr>
                    <p:nvPr/>
                  </p:nvSpPr>
                  <p:spPr bwMode="auto">
                    <a:xfrm>
                      <a:off x="715" y="2155"/>
                      <a:ext cx="1832" cy="4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15"/>
                        </a:cxn>
                        <a:cxn ang="0">
                          <a:pos x="499" y="415"/>
                        </a:cxn>
                        <a:cxn ang="0">
                          <a:pos x="1079" y="0"/>
                        </a:cxn>
                        <a:cxn ang="0">
                          <a:pos x="1832" y="0"/>
                        </a:cxn>
                      </a:cxnLst>
                      <a:rect l="0" t="0" r="r" b="b"/>
                      <a:pathLst>
                        <a:path w="1832" h="415">
                          <a:moveTo>
                            <a:pt x="0" y="415"/>
                          </a:moveTo>
                          <a:lnTo>
                            <a:pt x="499" y="415"/>
                          </a:lnTo>
                          <a:lnTo>
                            <a:pt x="1079" y="0"/>
                          </a:lnTo>
                          <a:lnTo>
                            <a:pt x="1832" y="0"/>
                          </a:lnTo>
                        </a:path>
                      </a:pathLst>
                    </a:custGeom>
                    <a:noFill/>
                    <a:ln w="28575" cmpd="sng">
                      <a:solidFill>
                        <a:srgbClr val="CC33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" name="Freeform 200"/>
                    <p:cNvSpPr>
                      <a:spLocks/>
                    </p:cNvSpPr>
                    <p:nvPr/>
                  </p:nvSpPr>
                  <p:spPr bwMode="auto">
                    <a:xfrm>
                      <a:off x="2547" y="2155"/>
                      <a:ext cx="1827" cy="415"/>
                    </a:xfrm>
                    <a:custGeom>
                      <a:avLst/>
                      <a:gdLst/>
                      <a:ahLst/>
                      <a:cxnLst>
                        <a:cxn ang="0">
                          <a:pos x="1827" y="415"/>
                        </a:cxn>
                        <a:cxn ang="0">
                          <a:pos x="1328" y="415"/>
                        </a:cxn>
                        <a:cxn ang="0">
                          <a:pos x="747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1827" h="415">
                          <a:moveTo>
                            <a:pt x="1827" y="415"/>
                          </a:moveTo>
                          <a:lnTo>
                            <a:pt x="1328" y="415"/>
                          </a:lnTo>
                          <a:lnTo>
                            <a:pt x="747" y="0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28575" cmpd="sng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" name="Text Box 20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46" y="2352"/>
                      <a:ext cx="432" cy="19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spAutoFit/>
                    </a:bodyPr>
                    <a:lstStyle/>
                    <a:p>
                      <a:pPr algn="ctr" eaLnBrk="1" hangingPunct="1">
                        <a:spcBef>
                          <a:spcPct val="50000"/>
                        </a:spcBef>
                      </a:pPr>
                      <a:r>
                        <a:rPr lang="en-US" sz="1400">
                          <a:latin typeface="Arial" pitchFamily="34" charset="0"/>
                        </a:rPr>
                        <a:t>Beam</a:t>
                      </a:r>
                    </a:p>
                  </p:txBody>
                </p:sp>
              </p:grpSp>
            </p:grpSp>
            <p:sp>
              <p:nvSpPr>
                <p:cNvPr id="203" name="AutoShape 202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01" name="AutoShape 203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99" name="AutoShape 204"/>
            <p:cNvSpPr>
              <a:spLocks noChangeArrowheads="1"/>
            </p:cNvSpPr>
            <p:nvPr/>
          </p:nvSpPr>
          <p:spPr bwMode="auto">
            <a:xfrm rot="5400000">
              <a:off x="877" y="2522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CC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3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1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9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7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3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1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9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7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3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Chopping System</a:t>
            </a:r>
            <a:endParaRPr lang="en-US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196181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Chopper System</a:t>
            </a:r>
            <a:endParaRPr lang="en-US" dirty="0"/>
          </a:p>
        </p:txBody>
      </p:sp>
      <p:sp>
        <p:nvSpPr>
          <p:cNvPr id="54275" name="AutoShape 3"/>
          <p:cNvSpPr>
            <a:spLocks noChangeAspect="1" noChangeArrowheads="1" noTextEdit="1"/>
          </p:cNvSpPr>
          <p:nvPr/>
        </p:nvSpPr>
        <p:spPr bwMode="auto">
          <a:xfrm>
            <a:off x="838200" y="990600"/>
            <a:ext cx="7315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14400"/>
            <a:ext cx="7326313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" name="Rectangle 214"/>
          <p:cNvSpPr/>
          <p:nvPr/>
        </p:nvSpPr>
        <p:spPr bwMode="auto">
          <a:xfrm>
            <a:off x="4724400" y="2590800"/>
            <a:ext cx="3276600" cy="3352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800" dirty="0" smtClean="0"/>
              <a:t>CEBAF Timeline</a:t>
            </a:r>
          </a:p>
          <a:p>
            <a:pPr lvl="1"/>
            <a:r>
              <a:rPr lang="en-US" sz="2800" dirty="0" smtClean="0"/>
              <a:t>Machine Overview</a:t>
            </a:r>
          </a:p>
          <a:p>
            <a:pPr lvl="1"/>
            <a:r>
              <a:rPr lang="en-US" sz="2800" dirty="0" smtClean="0"/>
              <a:t>Injector</a:t>
            </a:r>
          </a:p>
          <a:p>
            <a:pPr lvl="1"/>
            <a:r>
              <a:rPr lang="en-US" sz="2800" dirty="0" smtClean="0"/>
              <a:t>Linear Accelerators</a:t>
            </a:r>
          </a:p>
          <a:p>
            <a:pPr lvl="1"/>
            <a:r>
              <a:rPr lang="en-US" sz="2800" dirty="0" smtClean="0"/>
              <a:t>Recirculation Arcs</a:t>
            </a:r>
          </a:p>
          <a:p>
            <a:pPr lvl="1"/>
            <a:r>
              <a:rPr lang="en-US" sz="2800" dirty="0" smtClean="0"/>
              <a:t>Extraction Systems</a:t>
            </a:r>
          </a:p>
          <a:p>
            <a:pPr lvl="1"/>
            <a:r>
              <a:rPr lang="en-US" sz="2800" dirty="0" smtClean="0"/>
              <a:t>Beam Specifications</a:t>
            </a:r>
          </a:p>
          <a:p>
            <a:pPr lvl="1"/>
            <a:r>
              <a:rPr lang="en-US" sz="2800" dirty="0" smtClean="0"/>
              <a:t>12 GeV Upgrade</a:t>
            </a:r>
          </a:p>
          <a:p>
            <a:pPr lvl="1"/>
            <a:r>
              <a:rPr lang="en-US" sz="2800" dirty="0" smtClean="0"/>
              <a:t>Control Room</a:t>
            </a:r>
          </a:p>
          <a:p>
            <a:pPr lvl="1"/>
            <a:r>
              <a:rPr lang="en-US" sz="2800" dirty="0" smtClean="0"/>
              <a:t>Questions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pic>
        <p:nvPicPr>
          <p:cNvPr id="87041" name="Picture 1" descr="C:\Documents and Settings\spata\Desktop\moz-screensho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838200"/>
            <a:ext cx="4048125" cy="52387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in a Longitudinal E Field</a:t>
            </a:r>
            <a:endParaRPr lang="en-US" dirty="0"/>
          </a:p>
        </p:txBody>
      </p:sp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1004888" y="1936750"/>
            <a:ext cx="7215187" cy="3508375"/>
            <a:chOff x="633" y="1396"/>
            <a:chExt cx="4545" cy="2210"/>
          </a:xfrm>
        </p:grpSpPr>
        <p:sp>
          <p:nvSpPr>
            <p:cNvPr id="12" name="Freeform 4"/>
            <p:cNvSpPr>
              <a:spLocks/>
            </p:cNvSpPr>
            <p:nvPr/>
          </p:nvSpPr>
          <p:spPr bwMode="auto">
            <a:xfrm>
              <a:off x="831" y="1601"/>
              <a:ext cx="4183" cy="1523"/>
            </a:xfrm>
            <a:custGeom>
              <a:avLst/>
              <a:gdLst/>
              <a:ahLst/>
              <a:cxnLst>
                <a:cxn ang="0">
                  <a:pos x="2448" y="445"/>
                </a:cxn>
                <a:cxn ang="0">
                  <a:pos x="2037" y="3"/>
                </a:cxn>
                <a:cxn ang="0">
                  <a:pos x="1631" y="443"/>
                </a:cxn>
                <a:cxn ang="0">
                  <a:pos x="1632" y="443"/>
                </a:cxn>
                <a:cxn ang="0">
                  <a:pos x="1225" y="888"/>
                </a:cxn>
                <a:cxn ang="0">
                  <a:pos x="814" y="446"/>
                </a:cxn>
                <a:cxn ang="0">
                  <a:pos x="407" y="8"/>
                </a:cxn>
                <a:cxn ang="0">
                  <a:pos x="0" y="453"/>
                </a:cxn>
              </a:cxnLst>
              <a:rect l="0" t="0" r="r" b="b"/>
              <a:pathLst>
                <a:path w="2448" h="891">
                  <a:moveTo>
                    <a:pt x="2448" y="445"/>
                  </a:moveTo>
                  <a:cubicBezTo>
                    <a:pt x="2370" y="321"/>
                    <a:pt x="2212" y="0"/>
                    <a:pt x="2037" y="3"/>
                  </a:cubicBezTo>
                  <a:cubicBezTo>
                    <a:pt x="1874" y="5"/>
                    <a:pt x="1701" y="332"/>
                    <a:pt x="1631" y="443"/>
                  </a:cubicBezTo>
                  <a:cubicBezTo>
                    <a:pt x="1632" y="443"/>
                    <a:pt x="1632" y="443"/>
                    <a:pt x="1632" y="443"/>
                  </a:cubicBezTo>
                  <a:cubicBezTo>
                    <a:pt x="1562" y="554"/>
                    <a:pt x="1388" y="886"/>
                    <a:pt x="1225" y="888"/>
                  </a:cubicBezTo>
                  <a:cubicBezTo>
                    <a:pt x="1050" y="891"/>
                    <a:pt x="892" y="570"/>
                    <a:pt x="814" y="446"/>
                  </a:cubicBezTo>
                  <a:cubicBezTo>
                    <a:pt x="736" y="322"/>
                    <a:pt x="582" y="5"/>
                    <a:pt x="407" y="8"/>
                  </a:cubicBezTo>
                  <a:cubicBezTo>
                    <a:pt x="244" y="10"/>
                    <a:pt x="70" y="342"/>
                    <a:pt x="0" y="453"/>
                  </a:cubicBezTo>
                </a:path>
              </a:pathLst>
            </a:custGeom>
            <a:noFill/>
            <a:ln w="333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5"/>
            <p:cNvSpPr>
              <a:spLocks noChangeShapeType="1"/>
            </p:cNvSpPr>
            <p:nvPr/>
          </p:nvSpPr>
          <p:spPr bwMode="auto">
            <a:xfrm>
              <a:off x="839" y="2355"/>
              <a:ext cx="4252" cy="1"/>
            </a:xfrm>
            <a:prstGeom prst="line">
              <a:avLst/>
            </a:prstGeom>
            <a:noFill/>
            <a:ln w="11113">
              <a:solidFill>
                <a:srgbClr val="99999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831" y="1396"/>
              <a:ext cx="4347" cy="20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24"/>
                </a:cxn>
                <a:cxn ang="0">
                  <a:pos x="4347" y="2024"/>
                </a:cxn>
              </a:cxnLst>
              <a:rect l="0" t="0" r="r" b="b"/>
              <a:pathLst>
                <a:path w="4347" h="2024">
                  <a:moveTo>
                    <a:pt x="0" y="0"/>
                  </a:moveTo>
                  <a:lnTo>
                    <a:pt x="0" y="2024"/>
                  </a:lnTo>
                  <a:lnTo>
                    <a:pt x="4347" y="2024"/>
                  </a:lnTo>
                </a:path>
              </a:pathLst>
            </a:custGeom>
            <a:noFill/>
            <a:ln w="22225" cap="flat">
              <a:solidFill>
                <a:srgbClr val="999999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7"/>
            <p:cNvSpPr>
              <a:spLocks noEditPoints="1"/>
            </p:cNvSpPr>
            <p:nvPr/>
          </p:nvSpPr>
          <p:spPr bwMode="auto">
            <a:xfrm>
              <a:off x="2774" y="3502"/>
              <a:ext cx="311" cy="10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21" y="7"/>
                </a:cxn>
                <a:cxn ang="0">
                  <a:pos x="21" y="60"/>
                </a:cxn>
                <a:cxn ang="0">
                  <a:pos x="29" y="60"/>
                </a:cxn>
                <a:cxn ang="0">
                  <a:pos x="29" y="7"/>
                </a:cxn>
                <a:cxn ang="0">
                  <a:pos x="49" y="7"/>
                </a:cxn>
                <a:cxn ang="0">
                  <a:pos x="49" y="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63" y="16"/>
                </a:cxn>
                <a:cxn ang="0">
                  <a:pos x="56" y="16"/>
                </a:cxn>
                <a:cxn ang="0">
                  <a:pos x="56" y="60"/>
                </a:cxn>
                <a:cxn ang="0">
                  <a:pos x="63" y="60"/>
                </a:cxn>
                <a:cxn ang="0">
                  <a:pos x="63" y="16"/>
                </a:cxn>
                <a:cxn ang="0">
                  <a:pos x="63" y="8"/>
                </a:cxn>
                <a:cxn ang="0">
                  <a:pos x="63" y="0"/>
                </a:cxn>
                <a:cxn ang="0">
                  <a:pos x="56" y="0"/>
                </a:cxn>
                <a:cxn ang="0">
                  <a:pos x="56" y="8"/>
                </a:cxn>
                <a:cxn ang="0">
                  <a:pos x="63" y="8"/>
                </a:cxn>
                <a:cxn ang="0">
                  <a:pos x="74" y="60"/>
                </a:cxn>
                <a:cxn ang="0">
                  <a:pos x="82" y="60"/>
                </a:cxn>
                <a:cxn ang="0">
                  <a:pos x="82" y="36"/>
                </a:cxn>
                <a:cxn ang="0">
                  <a:pos x="93" y="21"/>
                </a:cxn>
                <a:cxn ang="0">
                  <a:pos x="100" y="30"/>
                </a:cxn>
                <a:cxn ang="0">
                  <a:pos x="100" y="60"/>
                </a:cxn>
                <a:cxn ang="0">
                  <a:pos x="108" y="60"/>
                </a:cxn>
                <a:cxn ang="0">
                  <a:pos x="108" y="33"/>
                </a:cxn>
                <a:cxn ang="0">
                  <a:pos x="118" y="21"/>
                </a:cxn>
                <a:cxn ang="0">
                  <a:pos x="126" y="32"/>
                </a:cxn>
                <a:cxn ang="0">
                  <a:pos x="126" y="60"/>
                </a:cxn>
                <a:cxn ang="0">
                  <a:pos x="134" y="60"/>
                </a:cxn>
                <a:cxn ang="0">
                  <a:pos x="134" y="30"/>
                </a:cxn>
                <a:cxn ang="0">
                  <a:pos x="120" y="15"/>
                </a:cxn>
                <a:cxn ang="0">
                  <a:pos x="107" y="22"/>
                </a:cxn>
                <a:cxn ang="0">
                  <a:pos x="95" y="15"/>
                </a:cxn>
                <a:cxn ang="0">
                  <a:pos x="82" y="22"/>
                </a:cxn>
                <a:cxn ang="0">
                  <a:pos x="81" y="22"/>
                </a:cxn>
                <a:cxn ang="0">
                  <a:pos x="81" y="16"/>
                </a:cxn>
                <a:cxn ang="0">
                  <a:pos x="74" y="16"/>
                </a:cxn>
                <a:cxn ang="0">
                  <a:pos x="74" y="60"/>
                </a:cxn>
                <a:cxn ang="0">
                  <a:pos x="174" y="46"/>
                </a:cxn>
                <a:cxn ang="0">
                  <a:pos x="163" y="55"/>
                </a:cxn>
                <a:cxn ang="0">
                  <a:pos x="150" y="40"/>
                </a:cxn>
                <a:cxn ang="0">
                  <a:pos x="182" y="40"/>
                </a:cxn>
                <a:cxn ang="0">
                  <a:pos x="163" y="15"/>
                </a:cxn>
                <a:cxn ang="0">
                  <a:pos x="142" y="39"/>
                </a:cxn>
                <a:cxn ang="0">
                  <a:pos x="162" y="61"/>
                </a:cxn>
                <a:cxn ang="0">
                  <a:pos x="174" y="58"/>
                </a:cxn>
                <a:cxn ang="0">
                  <a:pos x="182" y="46"/>
                </a:cxn>
                <a:cxn ang="0">
                  <a:pos x="174" y="46"/>
                </a:cxn>
                <a:cxn ang="0">
                  <a:pos x="150" y="35"/>
                </a:cxn>
                <a:cxn ang="0">
                  <a:pos x="162" y="21"/>
                </a:cxn>
                <a:cxn ang="0">
                  <a:pos x="175" y="35"/>
                </a:cxn>
                <a:cxn ang="0">
                  <a:pos x="150" y="35"/>
                </a:cxn>
              </a:cxnLst>
              <a:rect l="0" t="0" r="r" b="b"/>
              <a:pathLst>
                <a:path w="182" h="61">
                  <a:moveTo>
                    <a:pt x="0" y="7"/>
                  </a:moveTo>
                  <a:cubicBezTo>
                    <a:pt x="21" y="7"/>
                    <a:pt x="21" y="7"/>
                    <a:pt x="21" y="7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"/>
                  </a:lnTo>
                  <a:close/>
                  <a:moveTo>
                    <a:pt x="63" y="16"/>
                  </a:moveTo>
                  <a:cubicBezTo>
                    <a:pt x="56" y="16"/>
                    <a:pt x="56" y="16"/>
                    <a:pt x="56" y="16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63" y="60"/>
                    <a:pt x="63" y="60"/>
                    <a:pt x="63" y="60"/>
                  </a:cubicBezTo>
                  <a:lnTo>
                    <a:pt x="63" y="16"/>
                  </a:lnTo>
                  <a:close/>
                  <a:moveTo>
                    <a:pt x="63" y="8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8"/>
                    <a:pt x="56" y="8"/>
                    <a:pt x="56" y="8"/>
                  </a:cubicBezTo>
                  <a:lnTo>
                    <a:pt x="63" y="8"/>
                  </a:lnTo>
                  <a:close/>
                  <a:moveTo>
                    <a:pt x="74" y="60"/>
                  </a:moveTo>
                  <a:cubicBezTo>
                    <a:pt x="82" y="60"/>
                    <a:pt x="82" y="60"/>
                    <a:pt x="82" y="60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2" y="24"/>
                    <a:pt x="89" y="21"/>
                    <a:pt x="93" y="21"/>
                  </a:cubicBezTo>
                  <a:cubicBezTo>
                    <a:pt x="99" y="21"/>
                    <a:pt x="100" y="26"/>
                    <a:pt x="100" y="30"/>
                  </a:cubicBezTo>
                  <a:cubicBezTo>
                    <a:pt x="100" y="60"/>
                    <a:pt x="100" y="60"/>
                    <a:pt x="100" y="60"/>
                  </a:cubicBezTo>
                  <a:cubicBezTo>
                    <a:pt x="108" y="60"/>
                    <a:pt x="108" y="60"/>
                    <a:pt x="108" y="60"/>
                  </a:cubicBezTo>
                  <a:cubicBezTo>
                    <a:pt x="108" y="33"/>
                    <a:pt x="108" y="33"/>
                    <a:pt x="108" y="33"/>
                  </a:cubicBezTo>
                  <a:cubicBezTo>
                    <a:pt x="108" y="27"/>
                    <a:pt x="112" y="21"/>
                    <a:pt x="118" y="21"/>
                  </a:cubicBezTo>
                  <a:cubicBezTo>
                    <a:pt x="124" y="21"/>
                    <a:pt x="126" y="26"/>
                    <a:pt x="126" y="32"/>
                  </a:cubicBezTo>
                  <a:cubicBezTo>
                    <a:pt x="126" y="60"/>
                    <a:pt x="126" y="60"/>
                    <a:pt x="126" y="60"/>
                  </a:cubicBezTo>
                  <a:cubicBezTo>
                    <a:pt x="134" y="60"/>
                    <a:pt x="134" y="60"/>
                    <a:pt x="134" y="60"/>
                  </a:cubicBezTo>
                  <a:cubicBezTo>
                    <a:pt x="134" y="30"/>
                    <a:pt x="134" y="30"/>
                    <a:pt x="134" y="30"/>
                  </a:cubicBezTo>
                  <a:cubicBezTo>
                    <a:pt x="134" y="17"/>
                    <a:pt x="125" y="15"/>
                    <a:pt x="120" y="15"/>
                  </a:cubicBezTo>
                  <a:cubicBezTo>
                    <a:pt x="113" y="15"/>
                    <a:pt x="110" y="18"/>
                    <a:pt x="107" y="22"/>
                  </a:cubicBezTo>
                  <a:cubicBezTo>
                    <a:pt x="105" y="20"/>
                    <a:pt x="103" y="15"/>
                    <a:pt x="95" y="15"/>
                  </a:cubicBezTo>
                  <a:cubicBezTo>
                    <a:pt x="87" y="15"/>
                    <a:pt x="83" y="20"/>
                    <a:pt x="82" y="22"/>
                  </a:cubicBezTo>
                  <a:cubicBezTo>
                    <a:pt x="81" y="22"/>
                    <a:pt x="81" y="22"/>
                    <a:pt x="81" y="22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74" y="16"/>
                    <a:pt x="74" y="16"/>
                    <a:pt x="74" y="16"/>
                  </a:cubicBezTo>
                  <a:lnTo>
                    <a:pt x="74" y="60"/>
                  </a:lnTo>
                  <a:close/>
                  <a:moveTo>
                    <a:pt x="174" y="46"/>
                  </a:moveTo>
                  <a:cubicBezTo>
                    <a:pt x="174" y="50"/>
                    <a:pt x="170" y="55"/>
                    <a:pt x="163" y="55"/>
                  </a:cubicBezTo>
                  <a:cubicBezTo>
                    <a:pt x="154" y="55"/>
                    <a:pt x="150" y="50"/>
                    <a:pt x="150" y="40"/>
                  </a:cubicBezTo>
                  <a:cubicBezTo>
                    <a:pt x="182" y="40"/>
                    <a:pt x="182" y="40"/>
                    <a:pt x="182" y="40"/>
                  </a:cubicBezTo>
                  <a:cubicBezTo>
                    <a:pt x="182" y="25"/>
                    <a:pt x="176" y="15"/>
                    <a:pt x="163" y="15"/>
                  </a:cubicBezTo>
                  <a:cubicBezTo>
                    <a:pt x="149" y="15"/>
                    <a:pt x="142" y="26"/>
                    <a:pt x="142" y="39"/>
                  </a:cubicBezTo>
                  <a:cubicBezTo>
                    <a:pt x="142" y="52"/>
                    <a:pt x="150" y="61"/>
                    <a:pt x="162" y="61"/>
                  </a:cubicBezTo>
                  <a:cubicBezTo>
                    <a:pt x="169" y="61"/>
                    <a:pt x="172" y="60"/>
                    <a:pt x="174" y="58"/>
                  </a:cubicBezTo>
                  <a:cubicBezTo>
                    <a:pt x="179" y="55"/>
                    <a:pt x="181" y="48"/>
                    <a:pt x="182" y="46"/>
                  </a:cubicBezTo>
                  <a:lnTo>
                    <a:pt x="174" y="46"/>
                  </a:lnTo>
                  <a:close/>
                  <a:moveTo>
                    <a:pt x="150" y="35"/>
                  </a:moveTo>
                  <a:cubicBezTo>
                    <a:pt x="150" y="28"/>
                    <a:pt x="156" y="21"/>
                    <a:pt x="162" y="21"/>
                  </a:cubicBezTo>
                  <a:cubicBezTo>
                    <a:pt x="171" y="21"/>
                    <a:pt x="174" y="28"/>
                    <a:pt x="175" y="35"/>
                  </a:cubicBezTo>
                  <a:lnTo>
                    <a:pt x="150" y="35"/>
                  </a:lnTo>
                  <a:close/>
                </a:path>
              </a:pathLst>
            </a:custGeom>
            <a:solidFill>
              <a:srgbClr val="999999"/>
            </a:solidFill>
            <a:ln w="11113" cap="flat">
              <a:solidFill>
                <a:srgbClr val="999999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8"/>
            <p:cNvSpPr>
              <a:spLocks noEditPoints="1"/>
            </p:cNvSpPr>
            <p:nvPr/>
          </p:nvSpPr>
          <p:spPr bwMode="auto">
            <a:xfrm>
              <a:off x="633" y="2213"/>
              <a:ext cx="131" cy="631"/>
            </a:xfrm>
            <a:custGeom>
              <a:avLst/>
              <a:gdLst/>
              <a:ahLst/>
              <a:cxnLst>
                <a:cxn ang="0">
                  <a:pos x="60" y="315"/>
                </a:cxn>
                <a:cxn ang="0">
                  <a:pos x="60" y="369"/>
                </a:cxn>
                <a:cxn ang="0">
                  <a:pos x="42" y="330"/>
                </a:cxn>
                <a:cxn ang="0">
                  <a:pos x="9" y="342"/>
                </a:cxn>
                <a:cxn ang="0">
                  <a:pos x="60" y="309"/>
                </a:cxn>
                <a:cxn ang="0">
                  <a:pos x="21" y="290"/>
                </a:cxn>
                <a:cxn ang="0">
                  <a:pos x="60" y="275"/>
                </a:cxn>
                <a:cxn ang="0">
                  <a:pos x="32" y="257"/>
                </a:cxn>
                <a:cxn ang="0">
                  <a:pos x="30" y="249"/>
                </a:cxn>
                <a:cxn ang="0">
                  <a:pos x="15" y="288"/>
                </a:cxn>
                <a:cxn ang="0">
                  <a:pos x="16" y="302"/>
                </a:cxn>
                <a:cxn ang="0">
                  <a:pos x="40" y="232"/>
                </a:cxn>
                <a:cxn ang="0">
                  <a:pos x="55" y="220"/>
                </a:cxn>
                <a:cxn ang="0">
                  <a:pos x="77" y="232"/>
                </a:cxn>
                <a:cxn ang="0">
                  <a:pos x="61" y="220"/>
                </a:cxn>
                <a:cxn ang="0">
                  <a:pos x="22" y="232"/>
                </a:cxn>
                <a:cxn ang="0">
                  <a:pos x="16" y="239"/>
                </a:cxn>
                <a:cxn ang="0">
                  <a:pos x="0" y="192"/>
                </a:cxn>
                <a:cxn ang="0">
                  <a:pos x="0" y="184"/>
                </a:cxn>
                <a:cxn ang="0">
                  <a:pos x="60" y="173"/>
                </a:cxn>
                <a:cxn ang="0">
                  <a:pos x="8" y="166"/>
                </a:cxn>
                <a:cxn ang="0">
                  <a:pos x="8" y="173"/>
                </a:cxn>
                <a:cxn ang="0">
                  <a:pos x="16" y="138"/>
                </a:cxn>
                <a:cxn ang="0">
                  <a:pos x="4" y="153"/>
                </a:cxn>
                <a:cxn ang="0">
                  <a:pos x="22" y="159"/>
                </a:cxn>
                <a:cxn ang="0">
                  <a:pos x="61" y="144"/>
                </a:cxn>
                <a:cxn ang="0">
                  <a:pos x="54" y="141"/>
                </a:cxn>
                <a:cxn ang="0">
                  <a:pos x="22" y="138"/>
                </a:cxn>
                <a:cxn ang="0">
                  <a:pos x="16" y="103"/>
                </a:cxn>
                <a:cxn ang="0">
                  <a:pos x="45" y="124"/>
                </a:cxn>
                <a:cxn ang="0">
                  <a:pos x="48" y="131"/>
                </a:cxn>
                <a:cxn ang="0">
                  <a:pos x="54" y="103"/>
                </a:cxn>
                <a:cxn ang="0">
                  <a:pos x="0" y="48"/>
                </a:cxn>
                <a:cxn ang="0">
                  <a:pos x="22" y="56"/>
                </a:cxn>
                <a:cxn ang="0">
                  <a:pos x="61" y="68"/>
                </a:cxn>
                <a:cxn ang="0">
                  <a:pos x="60" y="55"/>
                </a:cxn>
                <a:cxn ang="0">
                  <a:pos x="38" y="79"/>
                </a:cxn>
                <a:cxn ang="0">
                  <a:pos x="55" y="68"/>
                </a:cxn>
                <a:cxn ang="0">
                  <a:pos x="55" y="19"/>
                </a:cxn>
                <a:cxn ang="0">
                  <a:pos x="15" y="19"/>
                </a:cxn>
                <a:cxn ang="0">
                  <a:pos x="58" y="8"/>
                </a:cxn>
                <a:cxn ang="0">
                  <a:pos x="35" y="32"/>
                </a:cxn>
                <a:cxn ang="0">
                  <a:pos x="35" y="32"/>
                </a:cxn>
              </a:cxnLst>
              <a:rect l="0" t="0" r="r" b="b"/>
              <a:pathLst>
                <a:path w="77" h="369">
                  <a:moveTo>
                    <a:pt x="42" y="330"/>
                  </a:moveTo>
                  <a:cubicBezTo>
                    <a:pt x="60" y="324"/>
                    <a:pt x="60" y="324"/>
                    <a:pt x="60" y="324"/>
                  </a:cubicBezTo>
                  <a:cubicBezTo>
                    <a:pt x="60" y="315"/>
                    <a:pt x="60" y="315"/>
                    <a:pt x="60" y="315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60" y="369"/>
                    <a:pt x="60" y="369"/>
                    <a:pt x="60" y="369"/>
                  </a:cubicBezTo>
                  <a:cubicBezTo>
                    <a:pt x="60" y="360"/>
                    <a:pt x="60" y="360"/>
                    <a:pt x="60" y="360"/>
                  </a:cubicBezTo>
                  <a:cubicBezTo>
                    <a:pt x="42" y="354"/>
                    <a:pt x="42" y="354"/>
                    <a:pt x="42" y="354"/>
                  </a:cubicBezTo>
                  <a:lnTo>
                    <a:pt x="42" y="330"/>
                  </a:lnTo>
                  <a:close/>
                  <a:moveTo>
                    <a:pt x="35" y="352"/>
                  </a:moveTo>
                  <a:cubicBezTo>
                    <a:pt x="9" y="342"/>
                    <a:pt x="9" y="342"/>
                    <a:pt x="9" y="342"/>
                  </a:cubicBezTo>
                  <a:cubicBezTo>
                    <a:pt x="9" y="342"/>
                    <a:pt x="9" y="342"/>
                    <a:pt x="9" y="342"/>
                  </a:cubicBezTo>
                  <a:cubicBezTo>
                    <a:pt x="35" y="333"/>
                    <a:pt x="35" y="333"/>
                    <a:pt x="35" y="333"/>
                  </a:cubicBezTo>
                  <a:lnTo>
                    <a:pt x="35" y="352"/>
                  </a:lnTo>
                  <a:close/>
                  <a:moveTo>
                    <a:pt x="60" y="309"/>
                  </a:moveTo>
                  <a:cubicBezTo>
                    <a:pt x="60" y="301"/>
                    <a:pt x="60" y="301"/>
                    <a:pt x="60" y="301"/>
                  </a:cubicBezTo>
                  <a:cubicBezTo>
                    <a:pt x="36" y="301"/>
                    <a:pt x="36" y="301"/>
                    <a:pt x="36" y="301"/>
                  </a:cubicBezTo>
                  <a:cubicBezTo>
                    <a:pt x="24" y="301"/>
                    <a:pt x="21" y="294"/>
                    <a:pt x="21" y="290"/>
                  </a:cubicBezTo>
                  <a:cubicBezTo>
                    <a:pt x="21" y="284"/>
                    <a:pt x="26" y="283"/>
                    <a:pt x="30" y="283"/>
                  </a:cubicBezTo>
                  <a:cubicBezTo>
                    <a:pt x="60" y="283"/>
                    <a:pt x="60" y="283"/>
                    <a:pt x="60" y="283"/>
                  </a:cubicBezTo>
                  <a:cubicBezTo>
                    <a:pt x="60" y="275"/>
                    <a:pt x="60" y="275"/>
                    <a:pt x="60" y="275"/>
                  </a:cubicBezTo>
                  <a:cubicBezTo>
                    <a:pt x="33" y="275"/>
                    <a:pt x="33" y="275"/>
                    <a:pt x="33" y="275"/>
                  </a:cubicBezTo>
                  <a:cubicBezTo>
                    <a:pt x="27" y="275"/>
                    <a:pt x="21" y="271"/>
                    <a:pt x="21" y="265"/>
                  </a:cubicBezTo>
                  <a:cubicBezTo>
                    <a:pt x="21" y="259"/>
                    <a:pt x="26" y="257"/>
                    <a:pt x="32" y="257"/>
                  </a:cubicBezTo>
                  <a:cubicBezTo>
                    <a:pt x="60" y="257"/>
                    <a:pt x="60" y="257"/>
                    <a:pt x="60" y="257"/>
                  </a:cubicBezTo>
                  <a:cubicBezTo>
                    <a:pt x="60" y="249"/>
                    <a:pt x="60" y="249"/>
                    <a:pt x="60" y="249"/>
                  </a:cubicBezTo>
                  <a:cubicBezTo>
                    <a:pt x="30" y="249"/>
                    <a:pt x="30" y="249"/>
                    <a:pt x="30" y="249"/>
                  </a:cubicBezTo>
                  <a:cubicBezTo>
                    <a:pt x="17" y="249"/>
                    <a:pt x="15" y="258"/>
                    <a:pt x="15" y="263"/>
                  </a:cubicBezTo>
                  <a:cubicBezTo>
                    <a:pt x="15" y="270"/>
                    <a:pt x="18" y="273"/>
                    <a:pt x="22" y="276"/>
                  </a:cubicBezTo>
                  <a:cubicBezTo>
                    <a:pt x="20" y="278"/>
                    <a:pt x="15" y="280"/>
                    <a:pt x="15" y="288"/>
                  </a:cubicBezTo>
                  <a:cubicBezTo>
                    <a:pt x="15" y="296"/>
                    <a:pt x="20" y="300"/>
                    <a:pt x="22" y="301"/>
                  </a:cubicBezTo>
                  <a:cubicBezTo>
                    <a:pt x="22" y="302"/>
                    <a:pt x="22" y="302"/>
                    <a:pt x="22" y="302"/>
                  </a:cubicBezTo>
                  <a:cubicBezTo>
                    <a:pt x="16" y="302"/>
                    <a:pt x="16" y="302"/>
                    <a:pt x="16" y="302"/>
                  </a:cubicBezTo>
                  <a:cubicBezTo>
                    <a:pt x="16" y="309"/>
                    <a:pt x="16" y="309"/>
                    <a:pt x="16" y="309"/>
                  </a:cubicBezTo>
                  <a:lnTo>
                    <a:pt x="60" y="309"/>
                  </a:lnTo>
                  <a:close/>
                  <a:moveTo>
                    <a:pt x="40" y="232"/>
                  </a:moveTo>
                  <a:cubicBezTo>
                    <a:pt x="33" y="232"/>
                    <a:pt x="21" y="231"/>
                    <a:pt x="21" y="220"/>
                  </a:cubicBezTo>
                  <a:cubicBezTo>
                    <a:pt x="21" y="209"/>
                    <a:pt x="32" y="208"/>
                    <a:pt x="38" y="208"/>
                  </a:cubicBezTo>
                  <a:cubicBezTo>
                    <a:pt x="48" y="208"/>
                    <a:pt x="55" y="212"/>
                    <a:pt x="55" y="220"/>
                  </a:cubicBezTo>
                  <a:cubicBezTo>
                    <a:pt x="55" y="225"/>
                    <a:pt x="52" y="232"/>
                    <a:pt x="40" y="232"/>
                  </a:cubicBezTo>
                  <a:close/>
                  <a:moveTo>
                    <a:pt x="77" y="239"/>
                  </a:moveTo>
                  <a:cubicBezTo>
                    <a:pt x="77" y="232"/>
                    <a:pt x="77" y="232"/>
                    <a:pt x="77" y="232"/>
                  </a:cubicBezTo>
                  <a:cubicBezTo>
                    <a:pt x="55" y="232"/>
                    <a:pt x="55" y="232"/>
                    <a:pt x="55" y="232"/>
                  </a:cubicBezTo>
                  <a:cubicBezTo>
                    <a:pt x="55" y="232"/>
                    <a:pt x="55" y="232"/>
                    <a:pt x="55" y="232"/>
                  </a:cubicBezTo>
                  <a:cubicBezTo>
                    <a:pt x="58" y="230"/>
                    <a:pt x="61" y="226"/>
                    <a:pt x="61" y="220"/>
                  </a:cubicBezTo>
                  <a:cubicBezTo>
                    <a:pt x="61" y="205"/>
                    <a:pt x="47" y="201"/>
                    <a:pt x="37" y="201"/>
                  </a:cubicBezTo>
                  <a:cubicBezTo>
                    <a:pt x="24" y="201"/>
                    <a:pt x="15" y="207"/>
                    <a:pt x="15" y="219"/>
                  </a:cubicBezTo>
                  <a:cubicBezTo>
                    <a:pt x="15" y="227"/>
                    <a:pt x="20" y="230"/>
                    <a:pt x="22" y="232"/>
                  </a:cubicBezTo>
                  <a:cubicBezTo>
                    <a:pt x="22" y="232"/>
                    <a:pt x="22" y="232"/>
                    <a:pt x="22" y="232"/>
                  </a:cubicBezTo>
                  <a:cubicBezTo>
                    <a:pt x="16" y="232"/>
                    <a:pt x="16" y="232"/>
                    <a:pt x="16" y="232"/>
                  </a:cubicBezTo>
                  <a:cubicBezTo>
                    <a:pt x="16" y="239"/>
                    <a:pt x="16" y="239"/>
                    <a:pt x="16" y="239"/>
                  </a:cubicBezTo>
                  <a:lnTo>
                    <a:pt x="77" y="239"/>
                  </a:lnTo>
                  <a:close/>
                  <a:moveTo>
                    <a:pt x="0" y="184"/>
                  </a:moveTo>
                  <a:cubicBezTo>
                    <a:pt x="0" y="192"/>
                    <a:pt x="0" y="192"/>
                    <a:pt x="0" y="192"/>
                  </a:cubicBezTo>
                  <a:cubicBezTo>
                    <a:pt x="60" y="192"/>
                    <a:pt x="60" y="192"/>
                    <a:pt x="60" y="192"/>
                  </a:cubicBezTo>
                  <a:cubicBezTo>
                    <a:pt x="60" y="184"/>
                    <a:pt x="60" y="184"/>
                    <a:pt x="60" y="184"/>
                  </a:cubicBezTo>
                  <a:lnTo>
                    <a:pt x="0" y="184"/>
                  </a:lnTo>
                  <a:close/>
                  <a:moveTo>
                    <a:pt x="16" y="166"/>
                  </a:moveTo>
                  <a:cubicBezTo>
                    <a:pt x="16" y="173"/>
                    <a:pt x="16" y="173"/>
                    <a:pt x="16" y="173"/>
                  </a:cubicBezTo>
                  <a:cubicBezTo>
                    <a:pt x="60" y="173"/>
                    <a:pt x="60" y="173"/>
                    <a:pt x="60" y="173"/>
                  </a:cubicBezTo>
                  <a:cubicBezTo>
                    <a:pt x="60" y="166"/>
                    <a:pt x="60" y="166"/>
                    <a:pt x="60" y="166"/>
                  </a:cubicBezTo>
                  <a:lnTo>
                    <a:pt x="16" y="166"/>
                  </a:lnTo>
                  <a:close/>
                  <a:moveTo>
                    <a:pt x="8" y="166"/>
                  </a:moveTo>
                  <a:cubicBezTo>
                    <a:pt x="0" y="166"/>
                    <a:pt x="0" y="166"/>
                    <a:pt x="0" y="166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8" y="173"/>
                    <a:pt x="8" y="173"/>
                    <a:pt x="8" y="173"/>
                  </a:cubicBezTo>
                  <a:lnTo>
                    <a:pt x="8" y="166"/>
                  </a:lnTo>
                  <a:close/>
                  <a:moveTo>
                    <a:pt x="22" y="138"/>
                  </a:moveTo>
                  <a:cubicBezTo>
                    <a:pt x="16" y="138"/>
                    <a:pt x="16" y="138"/>
                    <a:pt x="16" y="138"/>
                  </a:cubicBezTo>
                  <a:cubicBezTo>
                    <a:pt x="16" y="146"/>
                    <a:pt x="16" y="146"/>
                    <a:pt x="16" y="146"/>
                  </a:cubicBezTo>
                  <a:cubicBezTo>
                    <a:pt x="4" y="146"/>
                    <a:pt x="4" y="146"/>
                    <a:pt x="4" y="146"/>
                  </a:cubicBezTo>
                  <a:cubicBezTo>
                    <a:pt x="4" y="153"/>
                    <a:pt x="4" y="153"/>
                    <a:pt x="4" y="153"/>
                  </a:cubicBezTo>
                  <a:cubicBezTo>
                    <a:pt x="16" y="153"/>
                    <a:pt x="16" y="153"/>
                    <a:pt x="16" y="153"/>
                  </a:cubicBezTo>
                  <a:cubicBezTo>
                    <a:pt x="16" y="159"/>
                    <a:pt x="16" y="159"/>
                    <a:pt x="16" y="159"/>
                  </a:cubicBezTo>
                  <a:cubicBezTo>
                    <a:pt x="22" y="159"/>
                    <a:pt x="22" y="159"/>
                    <a:pt x="22" y="159"/>
                  </a:cubicBezTo>
                  <a:cubicBezTo>
                    <a:pt x="22" y="153"/>
                    <a:pt x="22" y="153"/>
                    <a:pt x="22" y="153"/>
                  </a:cubicBezTo>
                  <a:cubicBezTo>
                    <a:pt x="51" y="153"/>
                    <a:pt x="51" y="153"/>
                    <a:pt x="51" y="153"/>
                  </a:cubicBezTo>
                  <a:cubicBezTo>
                    <a:pt x="56" y="153"/>
                    <a:pt x="61" y="151"/>
                    <a:pt x="61" y="144"/>
                  </a:cubicBezTo>
                  <a:cubicBezTo>
                    <a:pt x="61" y="143"/>
                    <a:pt x="60" y="141"/>
                    <a:pt x="60" y="138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54" y="141"/>
                    <a:pt x="54" y="141"/>
                    <a:pt x="54" y="141"/>
                  </a:cubicBezTo>
                  <a:cubicBezTo>
                    <a:pt x="54" y="143"/>
                    <a:pt x="54" y="146"/>
                    <a:pt x="51" y="146"/>
                  </a:cubicBezTo>
                  <a:cubicBezTo>
                    <a:pt x="22" y="146"/>
                    <a:pt x="22" y="146"/>
                    <a:pt x="22" y="146"/>
                  </a:cubicBezTo>
                  <a:lnTo>
                    <a:pt x="22" y="138"/>
                  </a:lnTo>
                  <a:close/>
                  <a:moveTo>
                    <a:pt x="60" y="96"/>
                  </a:moveTo>
                  <a:cubicBezTo>
                    <a:pt x="16" y="96"/>
                    <a:pt x="16" y="96"/>
                    <a:pt x="16" y="96"/>
                  </a:cubicBezTo>
                  <a:cubicBezTo>
                    <a:pt x="16" y="103"/>
                    <a:pt x="16" y="103"/>
                    <a:pt x="16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47" y="103"/>
                    <a:pt x="55" y="106"/>
                    <a:pt x="55" y="115"/>
                  </a:cubicBezTo>
                  <a:cubicBezTo>
                    <a:pt x="55" y="120"/>
                    <a:pt x="52" y="124"/>
                    <a:pt x="45" y="124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6" y="131"/>
                    <a:pt x="16" y="131"/>
                    <a:pt x="16" y="131"/>
                  </a:cubicBezTo>
                  <a:cubicBezTo>
                    <a:pt x="48" y="131"/>
                    <a:pt x="48" y="131"/>
                    <a:pt x="48" y="131"/>
                  </a:cubicBezTo>
                  <a:cubicBezTo>
                    <a:pt x="58" y="131"/>
                    <a:pt x="61" y="123"/>
                    <a:pt x="61" y="117"/>
                  </a:cubicBezTo>
                  <a:cubicBezTo>
                    <a:pt x="61" y="110"/>
                    <a:pt x="59" y="106"/>
                    <a:pt x="53" y="103"/>
                  </a:cubicBezTo>
                  <a:cubicBezTo>
                    <a:pt x="54" y="103"/>
                    <a:pt x="54" y="103"/>
                    <a:pt x="54" y="103"/>
                  </a:cubicBezTo>
                  <a:cubicBezTo>
                    <a:pt x="60" y="103"/>
                    <a:pt x="60" y="103"/>
                    <a:pt x="60" y="103"/>
                  </a:cubicBezTo>
                  <a:lnTo>
                    <a:pt x="60" y="96"/>
                  </a:lnTo>
                  <a:close/>
                  <a:moveTo>
                    <a:pt x="0" y="48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0" y="57"/>
                    <a:pt x="15" y="61"/>
                    <a:pt x="15" y="69"/>
                  </a:cubicBezTo>
                  <a:cubicBezTo>
                    <a:pt x="15" y="80"/>
                    <a:pt x="24" y="87"/>
                    <a:pt x="37" y="87"/>
                  </a:cubicBezTo>
                  <a:cubicBezTo>
                    <a:pt x="47" y="87"/>
                    <a:pt x="61" y="83"/>
                    <a:pt x="61" y="68"/>
                  </a:cubicBezTo>
                  <a:cubicBezTo>
                    <a:pt x="61" y="63"/>
                    <a:pt x="60" y="58"/>
                    <a:pt x="54" y="55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0" y="48"/>
                    <a:pt x="60" y="48"/>
                    <a:pt x="60" y="48"/>
                  </a:cubicBezTo>
                  <a:lnTo>
                    <a:pt x="0" y="48"/>
                  </a:lnTo>
                  <a:close/>
                  <a:moveTo>
                    <a:pt x="38" y="79"/>
                  </a:moveTo>
                  <a:cubicBezTo>
                    <a:pt x="32" y="79"/>
                    <a:pt x="21" y="79"/>
                    <a:pt x="21" y="67"/>
                  </a:cubicBezTo>
                  <a:cubicBezTo>
                    <a:pt x="21" y="57"/>
                    <a:pt x="33" y="56"/>
                    <a:pt x="40" y="56"/>
                  </a:cubicBezTo>
                  <a:cubicBezTo>
                    <a:pt x="52" y="56"/>
                    <a:pt x="55" y="63"/>
                    <a:pt x="55" y="68"/>
                  </a:cubicBezTo>
                  <a:cubicBezTo>
                    <a:pt x="55" y="76"/>
                    <a:pt x="48" y="79"/>
                    <a:pt x="38" y="79"/>
                  </a:cubicBezTo>
                  <a:close/>
                  <a:moveTo>
                    <a:pt x="46" y="8"/>
                  </a:moveTo>
                  <a:cubicBezTo>
                    <a:pt x="50" y="8"/>
                    <a:pt x="55" y="12"/>
                    <a:pt x="55" y="19"/>
                  </a:cubicBezTo>
                  <a:cubicBezTo>
                    <a:pt x="55" y="28"/>
                    <a:pt x="50" y="32"/>
                    <a:pt x="40" y="3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25" y="0"/>
                    <a:pt x="15" y="6"/>
                    <a:pt x="15" y="19"/>
                  </a:cubicBezTo>
                  <a:cubicBezTo>
                    <a:pt x="15" y="33"/>
                    <a:pt x="26" y="40"/>
                    <a:pt x="39" y="40"/>
                  </a:cubicBezTo>
                  <a:cubicBezTo>
                    <a:pt x="52" y="40"/>
                    <a:pt x="61" y="33"/>
                    <a:pt x="61" y="20"/>
                  </a:cubicBezTo>
                  <a:cubicBezTo>
                    <a:pt x="61" y="13"/>
                    <a:pt x="60" y="10"/>
                    <a:pt x="58" y="8"/>
                  </a:cubicBezTo>
                  <a:cubicBezTo>
                    <a:pt x="55" y="3"/>
                    <a:pt x="48" y="1"/>
                    <a:pt x="46" y="1"/>
                  </a:cubicBezTo>
                  <a:lnTo>
                    <a:pt x="46" y="8"/>
                  </a:lnTo>
                  <a:close/>
                  <a:moveTo>
                    <a:pt x="35" y="32"/>
                  </a:moveTo>
                  <a:cubicBezTo>
                    <a:pt x="28" y="32"/>
                    <a:pt x="21" y="27"/>
                    <a:pt x="21" y="20"/>
                  </a:cubicBezTo>
                  <a:cubicBezTo>
                    <a:pt x="21" y="11"/>
                    <a:pt x="28" y="8"/>
                    <a:pt x="35" y="8"/>
                  </a:cubicBezTo>
                  <a:lnTo>
                    <a:pt x="35" y="32"/>
                  </a:lnTo>
                  <a:close/>
                </a:path>
              </a:pathLst>
            </a:custGeom>
            <a:solidFill>
              <a:srgbClr val="999999"/>
            </a:solidFill>
            <a:ln w="11113" cap="flat">
              <a:solidFill>
                <a:srgbClr val="999999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9"/>
          <p:cNvGrpSpPr>
            <a:grpSpLocks/>
          </p:cNvGrpSpPr>
          <p:nvPr/>
        </p:nvGrpSpPr>
        <p:grpSpPr bwMode="auto">
          <a:xfrm>
            <a:off x="1603375" y="2862263"/>
            <a:ext cx="2128838" cy="1309687"/>
            <a:chOff x="1010" y="1979"/>
            <a:chExt cx="1341" cy="825"/>
          </a:xfrm>
        </p:grpSpPr>
        <p:sp>
          <p:nvSpPr>
            <p:cNvPr id="18" name="Oval 10"/>
            <p:cNvSpPr>
              <a:spLocks noChangeArrowheads="1"/>
            </p:cNvSpPr>
            <p:nvPr/>
          </p:nvSpPr>
          <p:spPr bwMode="auto">
            <a:xfrm>
              <a:off x="2073" y="2307"/>
              <a:ext cx="277" cy="101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1010" y="2631"/>
              <a:ext cx="76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solidFill>
                    <a:srgbClr val="000000"/>
                  </a:solidFill>
                  <a:latin typeface="Helvetica" pitchFamily="34" charset="0"/>
                </a:rPr>
                <a:t>Debunching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0" name="Line 12"/>
            <p:cNvSpPr>
              <a:spLocks noChangeShapeType="1"/>
            </p:cNvSpPr>
            <p:nvPr/>
          </p:nvSpPr>
          <p:spPr bwMode="auto">
            <a:xfrm flipV="1">
              <a:off x="2070" y="1979"/>
              <a:ext cx="1" cy="448"/>
            </a:xfrm>
            <a:prstGeom prst="line">
              <a:avLst/>
            </a:prstGeom>
            <a:noFill/>
            <a:ln w="22225">
              <a:solidFill>
                <a:srgbClr val="99999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13"/>
            <p:cNvSpPr>
              <a:spLocks noChangeShapeType="1"/>
            </p:cNvSpPr>
            <p:nvPr/>
          </p:nvSpPr>
          <p:spPr bwMode="auto">
            <a:xfrm flipV="1">
              <a:off x="2350" y="2259"/>
              <a:ext cx="1" cy="448"/>
            </a:xfrm>
            <a:prstGeom prst="line">
              <a:avLst/>
            </a:prstGeom>
            <a:noFill/>
            <a:ln w="22225">
              <a:solidFill>
                <a:srgbClr val="99999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14"/>
            <p:cNvSpPr>
              <a:spLocks noChangeShapeType="1"/>
            </p:cNvSpPr>
            <p:nvPr/>
          </p:nvSpPr>
          <p:spPr bwMode="auto">
            <a:xfrm flipV="1">
              <a:off x="1602" y="2454"/>
              <a:ext cx="336" cy="168"/>
            </a:xfrm>
            <a:prstGeom prst="line">
              <a:avLst/>
            </a:prstGeom>
            <a:noFill/>
            <a:ln w="33338">
              <a:solidFill>
                <a:srgbClr val="FF7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5"/>
            <p:cNvSpPr>
              <a:spLocks/>
            </p:cNvSpPr>
            <p:nvPr/>
          </p:nvSpPr>
          <p:spPr bwMode="auto">
            <a:xfrm>
              <a:off x="1896" y="2406"/>
              <a:ext cx="123" cy="112"/>
            </a:xfrm>
            <a:custGeom>
              <a:avLst/>
              <a:gdLst/>
              <a:ahLst/>
              <a:cxnLst>
                <a:cxn ang="0">
                  <a:pos x="53" y="112"/>
                </a:cxn>
                <a:cxn ang="0">
                  <a:pos x="123" y="11"/>
                </a:cxn>
                <a:cxn ang="0">
                  <a:pos x="0" y="0"/>
                </a:cxn>
                <a:cxn ang="0">
                  <a:pos x="53" y="112"/>
                </a:cxn>
              </a:cxnLst>
              <a:rect l="0" t="0" r="r" b="b"/>
              <a:pathLst>
                <a:path w="123" h="112">
                  <a:moveTo>
                    <a:pt x="53" y="112"/>
                  </a:moveTo>
                  <a:lnTo>
                    <a:pt x="123" y="11"/>
                  </a:lnTo>
                  <a:lnTo>
                    <a:pt x="0" y="0"/>
                  </a:lnTo>
                  <a:lnTo>
                    <a:pt x="53" y="112"/>
                  </a:lnTo>
                  <a:close/>
                </a:path>
              </a:pathLst>
            </a:custGeom>
            <a:solidFill>
              <a:srgbClr val="FF7F00"/>
            </a:solidFill>
            <a:ln w="11113" cap="flat">
              <a:solidFill>
                <a:srgbClr val="FF7F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6"/>
          <p:cNvGrpSpPr>
            <a:grpSpLocks/>
          </p:cNvGrpSpPr>
          <p:nvPr/>
        </p:nvGrpSpPr>
        <p:grpSpPr bwMode="auto">
          <a:xfrm>
            <a:off x="5526088" y="2862263"/>
            <a:ext cx="1935162" cy="1287462"/>
            <a:chOff x="3481" y="1979"/>
            <a:chExt cx="1219" cy="811"/>
          </a:xfrm>
        </p:grpSpPr>
        <p:sp>
          <p:nvSpPr>
            <p:cNvPr id="25" name="Oval 17"/>
            <p:cNvSpPr>
              <a:spLocks noChangeArrowheads="1"/>
            </p:cNvSpPr>
            <p:nvPr/>
          </p:nvSpPr>
          <p:spPr bwMode="auto">
            <a:xfrm>
              <a:off x="3481" y="2307"/>
              <a:ext cx="277" cy="101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Rectangle 18"/>
            <p:cNvSpPr>
              <a:spLocks noChangeArrowheads="1"/>
            </p:cNvSpPr>
            <p:nvPr/>
          </p:nvSpPr>
          <p:spPr bwMode="auto">
            <a:xfrm>
              <a:off x="4100" y="2617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solidFill>
                    <a:srgbClr val="000000"/>
                  </a:solidFill>
                  <a:latin typeface="Helvetica" pitchFamily="34" charset="0"/>
                </a:rPr>
                <a:t>Bunching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7" name="Line 19"/>
            <p:cNvSpPr>
              <a:spLocks noChangeShapeType="1"/>
            </p:cNvSpPr>
            <p:nvPr/>
          </p:nvSpPr>
          <p:spPr bwMode="auto">
            <a:xfrm flipV="1">
              <a:off x="3481" y="2259"/>
              <a:ext cx="1" cy="448"/>
            </a:xfrm>
            <a:prstGeom prst="line">
              <a:avLst/>
            </a:prstGeom>
            <a:noFill/>
            <a:ln w="22225">
              <a:solidFill>
                <a:srgbClr val="99999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20"/>
            <p:cNvSpPr>
              <a:spLocks noChangeShapeType="1"/>
            </p:cNvSpPr>
            <p:nvPr/>
          </p:nvSpPr>
          <p:spPr bwMode="auto">
            <a:xfrm flipV="1">
              <a:off x="3765" y="1979"/>
              <a:ext cx="1" cy="448"/>
            </a:xfrm>
            <a:prstGeom prst="line">
              <a:avLst/>
            </a:prstGeom>
            <a:noFill/>
            <a:ln w="22225">
              <a:solidFill>
                <a:srgbClr val="99999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21"/>
            <p:cNvSpPr>
              <a:spLocks noChangeShapeType="1"/>
            </p:cNvSpPr>
            <p:nvPr/>
          </p:nvSpPr>
          <p:spPr bwMode="auto">
            <a:xfrm flipH="1" flipV="1">
              <a:off x="3888" y="2454"/>
              <a:ext cx="339" cy="168"/>
            </a:xfrm>
            <a:prstGeom prst="line">
              <a:avLst/>
            </a:prstGeom>
            <a:noFill/>
            <a:ln w="33338">
              <a:solidFill>
                <a:srgbClr val="FF7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2"/>
            <p:cNvSpPr>
              <a:spLocks/>
            </p:cNvSpPr>
            <p:nvPr/>
          </p:nvSpPr>
          <p:spPr bwMode="auto">
            <a:xfrm>
              <a:off x="3810" y="2406"/>
              <a:ext cx="121" cy="112"/>
            </a:xfrm>
            <a:custGeom>
              <a:avLst/>
              <a:gdLst/>
              <a:ahLst/>
              <a:cxnLst>
                <a:cxn ang="0">
                  <a:pos x="68" y="112"/>
                </a:cxn>
                <a:cxn ang="0">
                  <a:pos x="0" y="11"/>
                </a:cxn>
                <a:cxn ang="0">
                  <a:pos x="121" y="0"/>
                </a:cxn>
                <a:cxn ang="0">
                  <a:pos x="68" y="112"/>
                </a:cxn>
              </a:cxnLst>
              <a:rect l="0" t="0" r="r" b="b"/>
              <a:pathLst>
                <a:path w="121" h="112">
                  <a:moveTo>
                    <a:pt x="68" y="112"/>
                  </a:moveTo>
                  <a:lnTo>
                    <a:pt x="0" y="11"/>
                  </a:lnTo>
                  <a:lnTo>
                    <a:pt x="121" y="0"/>
                  </a:lnTo>
                  <a:lnTo>
                    <a:pt x="68" y="112"/>
                  </a:lnTo>
                  <a:close/>
                </a:path>
              </a:pathLst>
            </a:custGeom>
            <a:solidFill>
              <a:srgbClr val="FF7F00"/>
            </a:solidFill>
            <a:ln w="11113" cap="flat">
              <a:solidFill>
                <a:srgbClr val="FF7F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23"/>
          <p:cNvGrpSpPr>
            <a:grpSpLocks/>
          </p:cNvGrpSpPr>
          <p:nvPr/>
        </p:nvGrpSpPr>
        <p:grpSpPr bwMode="auto">
          <a:xfrm>
            <a:off x="2217738" y="1524000"/>
            <a:ext cx="4852987" cy="882650"/>
            <a:chOff x="1397" y="1136"/>
            <a:chExt cx="3057" cy="556"/>
          </a:xfrm>
        </p:grpSpPr>
        <p:sp>
          <p:nvSpPr>
            <p:cNvPr id="32" name="Oval 24"/>
            <p:cNvSpPr>
              <a:spLocks noChangeArrowheads="1"/>
            </p:cNvSpPr>
            <p:nvPr/>
          </p:nvSpPr>
          <p:spPr bwMode="auto">
            <a:xfrm>
              <a:off x="1397" y="1593"/>
              <a:ext cx="276" cy="99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Oval 25"/>
            <p:cNvSpPr>
              <a:spLocks noChangeArrowheads="1"/>
            </p:cNvSpPr>
            <p:nvPr/>
          </p:nvSpPr>
          <p:spPr bwMode="auto">
            <a:xfrm>
              <a:off x="4175" y="1583"/>
              <a:ext cx="279" cy="10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Rectangle 26"/>
            <p:cNvSpPr>
              <a:spLocks noChangeArrowheads="1"/>
            </p:cNvSpPr>
            <p:nvPr/>
          </p:nvSpPr>
          <p:spPr bwMode="auto">
            <a:xfrm>
              <a:off x="2538" y="1136"/>
              <a:ext cx="79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solidFill>
                    <a:srgbClr val="000000"/>
                  </a:solidFill>
                  <a:latin typeface="Helvetica" pitchFamily="34" charset="0"/>
                </a:rPr>
                <a:t>Accelerating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35" name="Freeform 27"/>
            <p:cNvSpPr>
              <a:spLocks/>
            </p:cNvSpPr>
            <p:nvPr/>
          </p:nvSpPr>
          <p:spPr bwMode="auto">
            <a:xfrm>
              <a:off x="1709" y="1472"/>
              <a:ext cx="120" cy="114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0" y="95"/>
                </a:cxn>
                <a:cxn ang="0">
                  <a:pos x="120" y="114"/>
                </a:cxn>
                <a:cxn ang="0">
                  <a:pos x="77" y="0"/>
                </a:cxn>
              </a:cxnLst>
              <a:rect l="0" t="0" r="r" b="b"/>
              <a:pathLst>
                <a:path w="120" h="114">
                  <a:moveTo>
                    <a:pt x="77" y="0"/>
                  </a:moveTo>
                  <a:lnTo>
                    <a:pt x="0" y="95"/>
                  </a:lnTo>
                  <a:lnTo>
                    <a:pt x="120" y="114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FF7F00"/>
            </a:solidFill>
            <a:ln w="11113" cap="flat">
              <a:solidFill>
                <a:srgbClr val="FF7F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28"/>
            <p:cNvSpPr>
              <a:spLocks noChangeShapeType="1"/>
            </p:cNvSpPr>
            <p:nvPr/>
          </p:nvSpPr>
          <p:spPr bwMode="auto">
            <a:xfrm flipV="1">
              <a:off x="1793" y="1287"/>
              <a:ext cx="711" cy="251"/>
            </a:xfrm>
            <a:prstGeom prst="line">
              <a:avLst/>
            </a:prstGeom>
            <a:noFill/>
            <a:ln w="33338">
              <a:solidFill>
                <a:srgbClr val="FF7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29"/>
            <p:cNvSpPr>
              <a:spLocks/>
            </p:cNvSpPr>
            <p:nvPr/>
          </p:nvSpPr>
          <p:spPr bwMode="auto">
            <a:xfrm>
              <a:off x="4052" y="1472"/>
              <a:ext cx="122" cy="114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122" y="95"/>
                </a:cxn>
                <a:cxn ang="0">
                  <a:pos x="0" y="114"/>
                </a:cxn>
                <a:cxn ang="0">
                  <a:pos x="43" y="0"/>
                </a:cxn>
              </a:cxnLst>
              <a:rect l="0" t="0" r="r" b="b"/>
              <a:pathLst>
                <a:path w="122" h="114">
                  <a:moveTo>
                    <a:pt x="43" y="0"/>
                  </a:moveTo>
                  <a:lnTo>
                    <a:pt x="122" y="95"/>
                  </a:lnTo>
                  <a:lnTo>
                    <a:pt x="0" y="114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7F00"/>
            </a:solidFill>
            <a:ln w="11113" cap="flat">
              <a:solidFill>
                <a:srgbClr val="FF7F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30"/>
            <p:cNvSpPr>
              <a:spLocks noChangeShapeType="1"/>
            </p:cNvSpPr>
            <p:nvPr/>
          </p:nvSpPr>
          <p:spPr bwMode="auto">
            <a:xfrm flipH="1" flipV="1">
              <a:off x="3379" y="1287"/>
              <a:ext cx="711" cy="251"/>
            </a:xfrm>
            <a:prstGeom prst="line">
              <a:avLst/>
            </a:prstGeom>
            <a:noFill/>
            <a:ln w="33338">
              <a:solidFill>
                <a:srgbClr val="FF7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" name="Group 31"/>
          <p:cNvGrpSpPr>
            <a:grpSpLocks/>
          </p:cNvGrpSpPr>
          <p:nvPr/>
        </p:nvGrpSpPr>
        <p:grpSpPr bwMode="auto">
          <a:xfrm>
            <a:off x="4016375" y="4556125"/>
            <a:ext cx="1282700" cy="504825"/>
            <a:chOff x="2530" y="3046"/>
            <a:chExt cx="808" cy="31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786" y="3046"/>
              <a:ext cx="278" cy="10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Rectangle 33"/>
            <p:cNvSpPr>
              <a:spLocks noChangeArrowheads="1"/>
            </p:cNvSpPr>
            <p:nvPr/>
          </p:nvSpPr>
          <p:spPr bwMode="auto">
            <a:xfrm>
              <a:off x="2530" y="3191"/>
              <a:ext cx="80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solidFill>
                    <a:srgbClr val="000000"/>
                  </a:solidFill>
                  <a:latin typeface="Helvetica" pitchFamily="34" charset="0"/>
                </a:rPr>
                <a:t>Decelerating</a:t>
              </a:r>
              <a:endParaRPr lang="en-US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Injector Layout</a:t>
            </a:r>
            <a:endParaRPr lang="en-US" dirty="0"/>
          </a:p>
        </p:txBody>
      </p:sp>
      <p:grpSp>
        <p:nvGrpSpPr>
          <p:cNvPr id="2" name="Group 11"/>
          <p:cNvGrpSpPr/>
          <p:nvPr/>
        </p:nvGrpSpPr>
        <p:grpSpPr>
          <a:xfrm>
            <a:off x="152400" y="914400"/>
            <a:ext cx="8839200" cy="4395580"/>
            <a:chOff x="152400" y="914400"/>
            <a:chExt cx="8839200" cy="4395580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2400" y="1371600"/>
              <a:ext cx="8839200" cy="388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/>
            <p:cNvSpPr/>
            <p:nvPr/>
          </p:nvSpPr>
          <p:spPr bwMode="auto">
            <a:xfrm>
              <a:off x="4038600" y="4928556"/>
              <a:ext cx="1219200" cy="3048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064478" y="4909870"/>
              <a:ext cx="2487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.</a:t>
              </a:r>
              <a:endParaRPr lang="en-US" sz="2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562600" y="914400"/>
              <a:ext cx="1676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 smtClean="0">
                  <a:latin typeface="Comic Sans MS" pitchFamily="66" charset="0"/>
                </a:rPr>
                <a:t>6.3</a:t>
              </a:r>
              <a:r>
                <a:rPr lang="en-US" sz="1400" b="0" dirty="0" smtClean="0">
                  <a:latin typeface="Comic Sans MS" pitchFamily="66" charset="0"/>
                </a:rPr>
                <a:t> </a:t>
              </a:r>
              <a:r>
                <a:rPr lang="en-US" sz="1400" b="0" dirty="0" smtClean="0">
                  <a:latin typeface="+mj-lt"/>
                </a:rPr>
                <a:t>MeV Dump</a:t>
              </a:r>
              <a:endParaRPr lang="en-US" sz="1400" b="0" dirty="0">
                <a:latin typeface="+mj-lt"/>
              </a:endParaRPr>
            </a:p>
          </p:txBody>
        </p:sp>
        <p:cxnSp>
          <p:nvCxnSpPr>
            <p:cNvPr id="17" name="Straight Connector 16"/>
            <p:cNvCxnSpPr>
              <a:endCxn id="18" idx="2"/>
            </p:cNvCxnSpPr>
            <p:nvPr/>
          </p:nvCxnSpPr>
          <p:spPr bwMode="auto">
            <a:xfrm rot="5400000" flipH="1" flipV="1">
              <a:off x="4913345" y="2162301"/>
              <a:ext cx="1611157" cy="617448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Parallelogram 17"/>
            <p:cNvSpPr/>
            <p:nvPr/>
          </p:nvSpPr>
          <p:spPr bwMode="auto">
            <a:xfrm rot="6650499">
              <a:off x="5791200" y="1371600"/>
              <a:ext cx="609600" cy="228600"/>
            </a:xfrm>
            <a:prstGeom prst="parallelogram">
              <a:avLst>
                <a:gd name="adj" fmla="val 98585"/>
              </a:avLst>
            </a:prstGeom>
            <a:solidFill>
              <a:schemeClr val="tx2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858000" y="4953000"/>
            <a:ext cx="2286000" cy="304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0" dirty="0" smtClean="0">
                <a:latin typeface="Comic Sans MS" pitchFamily="66" charset="0"/>
              </a:rPr>
              <a:t>67</a:t>
            </a:r>
            <a:r>
              <a:rPr lang="en-US" sz="1400" b="0" dirty="0" smtClean="0">
                <a:latin typeface="Comic Sans MS" pitchFamily="66" charset="0"/>
              </a:rPr>
              <a:t> </a:t>
            </a:r>
            <a:r>
              <a:rPr lang="en-US" sz="1400" b="0" dirty="0" smtClean="0">
                <a:latin typeface="+mj-lt"/>
              </a:rPr>
              <a:t>MeV Dump</a:t>
            </a:r>
            <a:endParaRPr lang="en-US" sz="1400" b="0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>
                <a:solidFill>
                  <a:srgbClr val="333399"/>
                </a:solidFill>
              </a:rPr>
              <a:t>Measure the time of arrival of the bunch at a high frequency cavity (5.988 GHz) downstream of the buncher cavity</a:t>
            </a:r>
          </a:p>
          <a:p>
            <a:pPr lvl="1"/>
            <a:r>
              <a:rPr lang="en-US" dirty="0" smtClean="0">
                <a:solidFill>
                  <a:srgbClr val="333399"/>
                </a:solidFill>
              </a:rPr>
              <a:t>Move the phases of the chopper cavities and re-measure the time of arrival</a:t>
            </a:r>
          </a:p>
          <a:p>
            <a:pPr lvl="1"/>
            <a:r>
              <a:rPr lang="en-US" dirty="0" smtClean="0">
                <a:solidFill>
                  <a:srgbClr val="333399"/>
                </a:solidFill>
              </a:rPr>
              <a:t>Plot the time of arrival as a function of the phase</a:t>
            </a:r>
          </a:p>
          <a:p>
            <a:pPr lvl="1"/>
            <a:r>
              <a:rPr lang="en-US" dirty="0" smtClean="0"/>
              <a:t>Each point is the center of gravity of the beam</a:t>
            </a:r>
          </a:p>
          <a:p>
            <a:pPr lvl="1"/>
            <a:r>
              <a:rPr lang="en-US" dirty="0" smtClean="0"/>
              <a:t>By moving the center of gravity, the result mimics the behavior of particles distributed along the bunch</a:t>
            </a:r>
          </a:p>
          <a:p>
            <a:pPr lvl="1"/>
            <a:r>
              <a:rPr lang="en-US" dirty="0" smtClean="0"/>
              <a:t>CEBAF bunch is less than 10 picoseconds long</a:t>
            </a:r>
          </a:p>
          <a:p>
            <a:pPr lvl="1"/>
            <a:r>
              <a:rPr lang="en-US" dirty="0" smtClean="0"/>
              <a:t>This measurement is accurate to 15 femtoseconds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Longitudinal Bunch Optimization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Injector Layout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52400" y="914400"/>
            <a:ext cx="8839200" cy="4395580"/>
            <a:chOff x="152400" y="914400"/>
            <a:chExt cx="8839200" cy="4395580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2400" y="1371600"/>
              <a:ext cx="8839200" cy="388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/>
            <p:cNvSpPr/>
            <p:nvPr/>
          </p:nvSpPr>
          <p:spPr bwMode="auto">
            <a:xfrm>
              <a:off x="4038600" y="4928556"/>
              <a:ext cx="1219200" cy="3048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064478" y="4909870"/>
              <a:ext cx="2487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.</a:t>
              </a:r>
              <a:endParaRPr lang="en-US" sz="2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562600" y="914400"/>
              <a:ext cx="1676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 smtClean="0">
                  <a:latin typeface="Comic Sans MS" pitchFamily="66" charset="0"/>
                </a:rPr>
                <a:t>6.3</a:t>
              </a:r>
              <a:r>
                <a:rPr lang="en-US" sz="1400" b="0" dirty="0" smtClean="0">
                  <a:latin typeface="Comic Sans MS" pitchFamily="66" charset="0"/>
                </a:rPr>
                <a:t> </a:t>
              </a:r>
              <a:r>
                <a:rPr lang="en-US" sz="1400" b="0" dirty="0" smtClean="0">
                  <a:latin typeface="+mj-lt"/>
                </a:rPr>
                <a:t>MeV Dump</a:t>
              </a:r>
              <a:endParaRPr lang="en-US" sz="1400" b="0" dirty="0">
                <a:latin typeface="+mj-lt"/>
              </a:endParaRPr>
            </a:p>
          </p:txBody>
        </p:sp>
        <p:cxnSp>
          <p:nvCxnSpPr>
            <p:cNvPr id="17" name="Straight Connector 16"/>
            <p:cNvCxnSpPr>
              <a:endCxn id="18" idx="2"/>
            </p:cNvCxnSpPr>
            <p:nvPr/>
          </p:nvCxnSpPr>
          <p:spPr bwMode="auto">
            <a:xfrm rot="5400000" flipH="1" flipV="1">
              <a:off x="4913345" y="2162301"/>
              <a:ext cx="1611157" cy="617448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Parallelogram 17"/>
            <p:cNvSpPr/>
            <p:nvPr/>
          </p:nvSpPr>
          <p:spPr bwMode="auto">
            <a:xfrm rot="6650499">
              <a:off x="5791200" y="1371600"/>
              <a:ext cx="609600" cy="228600"/>
            </a:xfrm>
            <a:prstGeom prst="parallelogram">
              <a:avLst>
                <a:gd name="adj" fmla="val 98585"/>
              </a:avLst>
            </a:prstGeom>
            <a:solidFill>
              <a:schemeClr val="tx2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858000" y="4953000"/>
            <a:ext cx="2286000" cy="304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0" dirty="0" smtClean="0">
                <a:latin typeface="Comic Sans MS" pitchFamily="66" charset="0"/>
              </a:rPr>
              <a:t>67</a:t>
            </a:r>
            <a:r>
              <a:rPr lang="en-US" sz="1400" b="0" dirty="0" smtClean="0">
                <a:latin typeface="Comic Sans MS" pitchFamily="66" charset="0"/>
              </a:rPr>
              <a:t> </a:t>
            </a:r>
            <a:r>
              <a:rPr lang="en-US" sz="1400" b="0" dirty="0" smtClean="0">
                <a:latin typeface="+mj-lt"/>
              </a:rPr>
              <a:t>MeV Dump</a:t>
            </a:r>
            <a:endParaRPr lang="en-US" sz="1400" b="0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CEBAF Historical Timeline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Machine Overview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Injector</a:t>
            </a:r>
          </a:p>
          <a:p>
            <a:pPr lvl="1"/>
            <a:r>
              <a:rPr lang="en-US" sz="2800" dirty="0" smtClean="0"/>
              <a:t>Linear Accelerators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Recirculation Arcs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Extraction Systems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Beam Specifications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12 GeV Upgrade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Control Room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CEBAF Beamline</a:t>
            </a:r>
            <a:endParaRPr lang="en-US" dirty="0"/>
          </a:p>
        </p:txBody>
      </p:sp>
      <p:pic>
        <p:nvPicPr>
          <p:cNvPr id="5" name="Picture 4" descr="PPT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5332" y="981380"/>
            <a:ext cx="7933334" cy="489523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Accelerator</a:t>
            </a:r>
            <a:endParaRPr lang="en-US" dirty="0"/>
          </a:p>
        </p:txBody>
      </p:sp>
      <p:pic>
        <p:nvPicPr>
          <p:cNvPr id="4" name="Content Placeholder 3" descr="C:\Documents and Settings\camp\Desktop\carolyn cry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7532" y="838200"/>
            <a:ext cx="7308937" cy="52879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CEBAF 5-Cell Cavity</a:t>
            </a:r>
            <a:endParaRPr lang="en-US" dirty="0"/>
          </a:p>
        </p:txBody>
      </p:sp>
      <p:pic>
        <p:nvPicPr>
          <p:cNvPr id="4" name="Picture 2" descr="91899_niobiumcav1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3600"/>
            <a:ext cx="6572250" cy="5256213"/>
          </a:xfrm>
          <a:prstGeom prst="rect">
            <a:avLst/>
          </a:prstGeom>
          <a:noFill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703822" y="1146175"/>
            <a:ext cx="233045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333399"/>
                </a:solidFill>
                <a:latin typeface="Comic Sans MS" pitchFamily="66" charset="0"/>
              </a:rPr>
              <a:t>CEBAF 5-cell cavities operate at 1497 MHz with an active length of 50 cm each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333399"/>
                </a:solidFill>
                <a:latin typeface="Comic Sans MS" pitchFamily="66" charset="0"/>
              </a:rPr>
              <a:t>There </a:t>
            </a:r>
            <a:r>
              <a:rPr lang="en-US" sz="2400" dirty="0">
                <a:solidFill>
                  <a:srgbClr val="333399"/>
                </a:solidFill>
                <a:latin typeface="Comic Sans MS" pitchFamily="66" charset="0"/>
              </a:rPr>
              <a:t>are eight cavities per </a:t>
            </a:r>
            <a:r>
              <a:rPr lang="en-US" sz="2400" dirty="0" err="1">
                <a:solidFill>
                  <a:srgbClr val="333399"/>
                </a:solidFill>
                <a:latin typeface="Comic Sans MS" pitchFamily="66" charset="0"/>
              </a:rPr>
              <a:t>cryomodule</a:t>
            </a:r>
            <a:endParaRPr lang="en-US" sz="2400" dirty="0">
              <a:solidFill>
                <a:srgbClr val="333399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3399"/>
                </a:solidFill>
              </a:rPr>
              <a:t>Gradient specification of CEBAF cavities was 5 MV/m</a:t>
            </a:r>
          </a:p>
          <a:p>
            <a:r>
              <a:rPr lang="en-US" dirty="0" smtClean="0">
                <a:solidFill>
                  <a:srgbClr val="333399"/>
                </a:solidFill>
              </a:rPr>
              <a:t>Average gradient of cavities installed was 7.3 MV/m</a:t>
            </a:r>
          </a:p>
          <a:p>
            <a:pPr lvl="2"/>
            <a:endParaRPr lang="en-US" sz="2400" dirty="0" smtClean="0">
              <a:solidFill>
                <a:srgbClr val="333399"/>
              </a:solidFill>
            </a:endParaRPr>
          </a:p>
          <a:p>
            <a:r>
              <a:rPr lang="en-US" dirty="0" smtClean="0">
                <a:solidFill>
                  <a:srgbClr val="333399"/>
                </a:solidFill>
              </a:rPr>
              <a:t>Two approaches to improve performance of cavities</a:t>
            </a:r>
          </a:p>
          <a:p>
            <a:endParaRPr lang="en-US" dirty="0" smtClean="0">
              <a:solidFill>
                <a:srgbClr val="333399"/>
              </a:solidFill>
            </a:endParaRPr>
          </a:p>
          <a:p>
            <a:pPr lvl="1"/>
            <a:r>
              <a:rPr lang="en-US" dirty="0" smtClean="0"/>
              <a:t> Helium processing and waveguide vacuum processing </a:t>
            </a:r>
          </a:p>
          <a:p>
            <a:pPr lvl="2"/>
            <a:r>
              <a:rPr lang="en-US" sz="2400" dirty="0" smtClean="0">
                <a:solidFill>
                  <a:srgbClr val="333399"/>
                </a:solidFill>
              </a:rPr>
              <a:t>Carried out in situ</a:t>
            </a:r>
          </a:p>
          <a:p>
            <a:pPr lvl="2"/>
            <a:r>
              <a:rPr lang="en-US" sz="2400" dirty="0" smtClean="0">
                <a:solidFill>
                  <a:srgbClr val="333399"/>
                </a:solidFill>
              </a:rPr>
              <a:t>Reduction in cavity electron emission (field emission) and waveguide gas discharge</a:t>
            </a:r>
          </a:p>
          <a:p>
            <a:pPr lvl="3">
              <a:lnSpc>
                <a:spcPct val="80000"/>
              </a:lnSpc>
            </a:pPr>
            <a:endParaRPr lang="en-US" sz="2400" dirty="0" smtClean="0">
              <a:solidFill>
                <a:srgbClr val="333399"/>
              </a:solidFill>
            </a:endParaRPr>
          </a:p>
          <a:p>
            <a:pPr lvl="1"/>
            <a:r>
              <a:rPr lang="en-US" dirty="0" smtClean="0">
                <a:solidFill>
                  <a:srgbClr val="333399"/>
                </a:solidFill>
              </a:rPr>
              <a:t>C50 program in place to take least capable cryomodules out of the machine and refurbish them</a:t>
            </a:r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Performance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Performance</a:t>
            </a:r>
            <a:endParaRPr lang="en-US" dirty="0"/>
          </a:p>
        </p:txBody>
      </p:sp>
      <p:pic>
        <p:nvPicPr>
          <p:cNvPr id="6" name="Picture 6" descr="MaxbyCMs010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1963" y="969963"/>
            <a:ext cx="8256587" cy="5199062"/>
          </a:xfrm>
          <a:prstGeom prst="rect">
            <a:avLst/>
          </a:prstGeo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rgbClr val="333399"/>
                </a:solidFill>
              </a:rPr>
              <a:t>1984 DOE provides funding for new facility</a:t>
            </a:r>
          </a:p>
          <a:p>
            <a:r>
              <a:rPr lang="en-US" dirty="0" smtClean="0">
                <a:solidFill>
                  <a:srgbClr val="333399"/>
                </a:solidFill>
              </a:rPr>
              <a:t>1987 Construction Begins on CEBAF</a:t>
            </a:r>
          </a:p>
          <a:p>
            <a:r>
              <a:rPr lang="en-US" dirty="0" smtClean="0">
                <a:solidFill>
                  <a:srgbClr val="333399"/>
                </a:solidFill>
              </a:rPr>
              <a:t>1995 First Physics Experiments Begin</a:t>
            </a:r>
          </a:p>
          <a:p>
            <a:r>
              <a:rPr lang="en-US" dirty="0" smtClean="0">
                <a:solidFill>
                  <a:srgbClr val="333399"/>
                </a:solidFill>
              </a:rPr>
              <a:t>1997 4 GeV Three-Hall Simultaneous Operations</a:t>
            </a:r>
          </a:p>
          <a:p>
            <a:r>
              <a:rPr lang="en-US" dirty="0" smtClean="0">
                <a:solidFill>
                  <a:srgbClr val="333399"/>
                </a:solidFill>
              </a:rPr>
              <a:t>2004 12 GeV Upgrade Development Team Formed</a:t>
            </a:r>
          </a:p>
          <a:p>
            <a:r>
              <a:rPr lang="en-US" dirty="0" smtClean="0">
                <a:solidFill>
                  <a:srgbClr val="333399"/>
                </a:solidFill>
              </a:rPr>
              <a:t>2004 Engineering/Design of 12 GeV Machine Begins</a:t>
            </a:r>
          </a:p>
          <a:p>
            <a:r>
              <a:rPr lang="en-US" dirty="0" smtClean="0">
                <a:solidFill>
                  <a:srgbClr val="333399"/>
                </a:solidFill>
              </a:rPr>
              <a:t>2005 C-50 Program to Reach 6 GeV Begins</a:t>
            </a:r>
          </a:p>
          <a:p>
            <a:r>
              <a:rPr lang="en-US" dirty="0" smtClean="0">
                <a:solidFill>
                  <a:srgbClr val="333399"/>
                </a:solidFill>
              </a:rPr>
              <a:t>6 GeV Operations until May 2012</a:t>
            </a:r>
            <a:endParaRPr lang="en-US" dirty="0" smtClean="0">
              <a:solidFill>
                <a:srgbClr val="333399"/>
              </a:solidFill>
            </a:endParaRPr>
          </a:p>
          <a:p>
            <a:r>
              <a:rPr lang="en-US" dirty="0" smtClean="0">
                <a:solidFill>
                  <a:srgbClr val="333399"/>
                </a:solidFill>
              </a:rPr>
              <a:t>12 GeV Installation in 2011 and 2012</a:t>
            </a:r>
          </a:p>
          <a:p>
            <a:r>
              <a:rPr lang="en-US" dirty="0" smtClean="0">
                <a:solidFill>
                  <a:srgbClr val="333399"/>
                </a:solidFill>
              </a:rPr>
              <a:t>12 GeV Commissioning starting in 2013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CEBAF Timeline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Performance</a:t>
            </a:r>
            <a:endParaRPr lang="en-US" dirty="0"/>
          </a:p>
        </p:txBody>
      </p:sp>
      <p:graphicFrame>
        <p:nvGraphicFramePr>
          <p:cNvPr id="4" name="Group 156"/>
          <p:cNvGraphicFramePr>
            <a:graphicFrameLocks/>
          </p:cNvGraphicFramePr>
          <p:nvPr/>
        </p:nvGraphicFramePr>
        <p:xfrm>
          <a:off x="457200" y="1139656"/>
          <a:ext cx="8394194" cy="4575344"/>
        </p:xfrm>
        <a:graphic>
          <a:graphicData uri="http://schemas.openxmlformats.org/drawingml/2006/table">
            <a:tbl>
              <a:tblPr/>
              <a:tblGrid>
                <a:gridCol w="1433118"/>
                <a:gridCol w="699516"/>
                <a:gridCol w="698033"/>
                <a:gridCol w="698034"/>
                <a:gridCol w="695070"/>
                <a:gridCol w="695071"/>
                <a:gridCol w="695070"/>
                <a:gridCol w="695071"/>
                <a:gridCol w="695070"/>
                <a:gridCol w="695071"/>
                <a:gridCol w="695070"/>
              </a:tblGrid>
              <a:tr h="28775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Installation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FY07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FY08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FY09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FY10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FY11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FY12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FY13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FY14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FY15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FY16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8775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C50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3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3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3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1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1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2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2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2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75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C100 build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3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4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3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-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75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C100 install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2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8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-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918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New/Refurbished Cryomodule Capability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 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 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 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 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 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 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 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8918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C50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3x50 MeV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3x50 MeV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3x50 MeV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50           MeV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-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50     MeV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2x50 MeV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2x50 MeV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2x50 MeV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918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C100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2x100 MeV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8x100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MeV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marL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918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Hall A, B, C     Max  Energy 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5.1  GeV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5.9   GeV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6      GeV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6      GeV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6      GeV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6      GeV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11      GeV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11      GeV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11      GeV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11      GeV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48918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Overhead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0.5    GeV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0.6    GeV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0.6    GeV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0.6    GeV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1.1    GeV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1.2    GeV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1.3    GeV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1.4    GeV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918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Hall D             Max  Energy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12    GeV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12    GeV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12    GeV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12    GeV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48918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Overhead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 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 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 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 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 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 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1.1    GeV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1.2    GeV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1.3    GeV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75" charset="-128"/>
                          <a:cs typeface="Arial" charset="0"/>
                        </a:rPr>
                        <a:t>1.4    GeV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75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Evolving Standard for CEBAF Cavities</a:t>
            </a:r>
            <a:endParaRPr lang="en-US" dirty="0"/>
          </a:p>
        </p:txBody>
      </p:sp>
      <p:sp>
        <p:nvSpPr>
          <p:cNvPr id="615" name="Rectangle 1034"/>
          <p:cNvSpPr>
            <a:spLocks noChangeArrowheads="1"/>
          </p:cNvSpPr>
          <p:nvPr/>
        </p:nvSpPr>
        <p:spPr bwMode="auto">
          <a:xfrm>
            <a:off x="503238" y="5973763"/>
            <a:ext cx="106362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</a:rPr>
              <a:t> 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616" name="Group 1235"/>
          <p:cNvGrpSpPr>
            <a:grpSpLocks/>
          </p:cNvGrpSpPr>
          <p:nvPr/>
        </p:nvGrpSpPr>
        <p:grpSpPr bwMode="auto">
          <a:xfrm>
            <a:off x="773113" y="877888"/>
            <a:ext cx="7597775" cy="4999037"/>
            <a:chOff x="298" y="559"/>
            <a:chExt cx="4786" cy="3149"/>
          </a:xfrm>
        </p:grpSpPr>
        <p:sp>
          <p:nvSpPr>
            <p:cNvPr id="617" name="Rectangle 1035"/>
            <p:cNvSpPr>
              <a:spLocks noChangeArrowheads="1"/>
            </p:cNvSpPr>
            <p:nvPr/>
          </p:nvSpPr>
          <p:spPr bwMode="auto">
            <a:xfrm>
              <a:off x="975" y="640"/>
              <a:ext cx="4035" cy="2777"/>
            </a:xfrm>
            <a:prstGeom prst="rect">
              <a:avLst/>
            </a:prstGeom>
            <a:solidFill>
              <a:srgbClr val="FFFFFF"/>
            </a:solidFill>
            <a:ln w="14288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8" name="Line 1036"/>
            <p:cNvSpPr>
              <a:spLocks noChangeShapeType="1"/>
            </p:cNvSpPr>
            <p:nvPr/>
          </p:nvSpPr>
          <p:spPr bwMode="auto">
            <a:xfrm>
              <a:off x="945" y="3413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9" name="Line 1037"/>
            <p:cNvSpPr>
              <a:spLocks noChangeShapeType="1"/>
            </p:cNvSpPr>
            <p:nvPr/>
          </p:nvSpPr>
          <p:spPr bwMode="auto">
            <a:xfrm>
              <a:off x="945" y="3129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0" name="Line 1038"/>
            <p:cNvSpPr>
              <a:spLocks noChangeShapeType="1"/>
            </p:cNvSpPr>
            <p:nvPr/>
          </p:nvSpPr>
          <p:spPr bwMode="auto">
            <a:xfrm>
              <a:off x="945" y="2966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1" name="Line 1039"/>
            <p:cNvSpPr>
              <a:spLocks noChangeShapeType="1"/>
            </p:cNvSpPr>
            <p:nvPr/>
          </p:nvSpPr>
          <p:spPr bwMode="auto">
            <a:xfrm>
              <a:off x="945" y="2854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2" name="Line 1040"/>
            <p:cNvSpPr>
              <a:spLocks noChangeShapeType="1"/>
            </p:cNvSpPr>
            <p:nvPr/>
          </p:nvSpPr>
          <p:spPr bwMode="auto">
            <a:xfrm>
              <a:off x="945" y="2759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3" name="Line 1041"/>
            <p:cNvSpPr>
              <a:spLocks noChangeShapeType="1"/>
            </p:cNvSpPr>
            <p:nvPr/>
          </p:nvSpPr>
          <p:spPr bwMode="auto">
            <a:xfrm>
              <a:off x="945" y="2691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4" name="Line 1042"/>
            <p:cNvSpPr>
              <a:spLocks noChangeShapeType="1"/>
            </p:cNvSpPr>
            <p:nvPr/>
          </p:nvSpPr>
          <p:spPr bwMode="auto">
            <a:xfrm>
              <a:off x="945" y="2630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5" name="Line 1043"/>
            <p:cNvSpPr>
              <a:spLocks noChangeShapeType="1"/>
            </p:cNvSpPr>
            <p:nvPr/>
          </p:nvSpPr>
          <p:spPr bwMode="auto">
            <a:xfrm>
              <a:off x="945" y="2570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6" name="Line 1044"/>
            <p:cNvSpPr>
              <a:spLocks noChangeShapeType="1"/>
            </p:cNvSpPr>
            <p:nvPr/>
          </p:nvSpPr>
          <p:spPr bwMode="auto">
            <a:xfrm>
              <a:off x="945" y="2527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7" name="Line 1045"/>
            <p:cNvSpPr>
              <a:spLocks noChangeShapeType="1"/>
            </p:cNvSpPr>
            <p:nvPr/>
          </p:nvSpPr>
          <p:spPr bwMode="auto">
            <a:xfrm>
              <a:off x="945" y="2484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8" name="Line 1046"/>
            <p:cNvSpPr>
              <a:spLocks noChangeShapeType="1"/>
            </p:cNvSpPr>
            <p:nvPr/>
          </p:nvSpPr>
          <p:spPr bwMode="auto">
            <a:xfrm>
              <a:off x="945" y="2209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9" name="Line 1047"/>
            <p:cNvSpPr>
              <a:spLocks noChangeShapeType="1"/>
            </p:cNvSpPr>
            <p:nvPr/>
          </p:nvSpPr>
          <p:spPr bwMode="auto">
            <a:xfrm>
              <a:off x="945" y="2046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0" name="Line 1048"/>
            <p:cNvSpPr>
              <a:spLocks noChangeShapeType="1"/>
            </p:cNvSpPr>
            <p:nvPr/>
          </p:nvSpPr>
          <p:spPr bwMode="auto">
            <a:xfrm>
              <a:off x="945" y="1926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1" name="Line 1049"/>
            <p:cNvSpPr>
              <a:spLocks noChangeShapeType="1"/>
            </p:cNvSpPr>
            <p:nvPr/>
          </p:nvSpPr>
          <p:spPr bwMode="auto">
            <a:xfrm>
              <a:off x="945" y="1840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2" name="Line 1050"/>
            <p:cNvSpPr>
              <a:spLocks noChangeShapeType="1"/>
            </p:cNvSpPr>
            <p:nvPr/>
          </p:nvSpPr>
          <p:spPr bwMode="auto">
            <a:xfrm>
              <a:off x="945" y="1762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3" name="Line 1051"/>
            <p:cNvSpPr>
              <a:spLocks noChangeShapeType="1"/>
            </p:cNvSpPr>
            <p:nvPr/>
          </p:nvSpPr>
          <p:spPr bwMode="auto">
            <a:xfrm>
              <a:off x="945" y="1702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4" name="Line 1052"/>
            <p:cNvSpPr>
              <a:spLocks noChangeShapeType="1"/>
            </p:cNvSpPr>
            <p:nvPr/>
          </p:nvSpPr>
          <p:spPr bwMode="auto">
            <a:xfrm>
              <a:off x="945" y="1651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5" name="Line 1053"/>
            <p:cNvSpPr>
              <a:spLocks noChangeShapeType="1"/>
            </p:cNvSpPr>
            <p:nvPr/>
          </p:nvSpPr>
          <p:spPr bwMode="auto">
            <a:xfrm>
              <a:off x="945" y="1599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6" name="Line 1054"/>
            <p:cNvSpPr>
              <a:spLocks noChangeShapeType="1"/>
            </p:cNvSpPr>
            <p:nvPr/>
          </p:nvSpPr>
          <p:spPr bwMode="auto">
            <a:xfrm>
              <a:off x="945" y="1556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7" name="Line 1055"/>
            <p:cNvSpPr>
              <a:spLocks noChangeShapeType="1"/>
            </p:cNvSpPr>
            <p:nvPr/>
          </p:nvSpPr>
          <p:spPr bwMode="auto">
            <a:xfrm>
              <a:off x="945" y="1281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8" name="Line 1056"/>
            <p:cNvSpPr>
              <a:spLocks noChangeShapeType="1"/>
            </p:cNvSpPr>
            <p:nvPr/>
          </p:nvSpPr>
          <p:spPr bwMode="auto">
            <a:xfrm>
              <a:off x="945" y="1118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9" name="Line 1057"/>
            <p:cNvSpPr>
              <a:spLocks noChangeShapeType="1"/>
            </p:cNvSpPr>
            <p:nvPr/>
          </p:nvSpPr>
          <p:spPr bwMode="auto">
            <a:xfrm>
              <a:off x="945" y="997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0" name="Line 1058"/>
            <p:cNvSpPr>
              <a:spLocks noChangeShapeType="1"/>
            </p:cNvSpPr>
            <p:nvPr/>
          </p:nvSpPr>
          <p:spPr bwMode="auto">
            <a:xfrm>
              <a:off x="945" y="911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1" name="Line 1059"/>
            <p:cNvSpPr>
              <a:spLocks noChangeShapeType="1"/>
            </p:cNvSpPr>
            <p:nvPr/>
          </p:nvSpPr>
          <p:spPr bwMode="auto">
            <a:xfrm>
              <a:off x="945" y="842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2" name="Line 1060"/>
            <p:cNvSpPr>
              <a:spLocks noChangeShapeType="1"/>
            </p:cNvSpPr>
            <p:nvPr/>
          </p:nvSpPr>
          <p:spPr bwMode="auto">
            <a:xfrm>
              <a:off x="945" y="774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3" name="Line 1061"/>
            <p:cNvSpPr>
              <a:spLocks noChangeShapeType="1"/>
            </p:cNvSpPr>
            <p:nvPr/>
          </p:nvSpPr>
          <p:spPr bwMode="auto">
            <a:xfrm>
              <a:off x="945" y="722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4" name="Line 1062"/>
            <p:cNvSpPr>
              <a:spLocks noChangeShapeType="1"/>
            </p:cNvSpPr>
            <p:nvPr/>
          </p:nvSpPr>
          <p:spPr bwMode="auto">
            <a:xfrm>
              <a:off x="945" y="679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5" name="Line 1063"/>
            <p:cNvSpPr>
              <a:spLocks noChangeShapeType="1"/>
            </p:cNvSpPr>
            <p:nvPr/>
          </p:nvSpPr>
          <p:spPr bwMode="auto">
            <a:xfrm>
              <a:off x="945" y="636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6" name="Line 1064"/>
            <p:cNvSpPr>
              <a:spLocks noChangeShapeType="1"/>
            </p:cNvSpPr>
            <p:nvPr/>
          </p:nvSpPr>
          <p:spPr bwMode="auto">
            <a:xfrm flipV="1">
              <a:off x="971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7" name="Line 1065"/>
            <p:cNvSpPr>
              <a:spLocks noChangeShapeType="1"/>
            </p:cNvSpPr>
            <p:nvPr/>
          </p:nvSpPr>
          <p:spPr bwMode="auto">
            <a:xfrm flipV="1">
              <a:off x="1066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8" name="Line 1066"/>
            <p:cNvSpPr>
              <a:spLocks noChangeShapeType="1"/>
            </p:cNvSpPr>
            <p:nvPr/>
          </p:nvSpPr>
          <p:spPr bwMode="auto">
            <a:xfrm flipV="1">
              <a:off x="1169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9" name="Line 1067"/>
            <p:cNvSpPr>
              <a:spLocks noChangeShapeType="1"/>
            </p:cNvSpPr>
            <p:nvPr/>
          </p:nvSpPr>
          <p:spPr bwMode="auto">
            <a:xfrm flipV="1">
              <a:off x="1272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0" name="Line 1068"/>
            <p:cNvSpPr>
              <a:spLocks noChangeShapeType="1"/>
            </p:cNvSpPr>
            <p:nvPr/>
          </p:nvSpPr>
          <p:spPr bwMode="auto">
            <a:xfrm flipV="1">
              <a:off x="1375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1" name="Line 1069"/>
            <p:cNvSpPr>
              <a:spLocks noChangeShapeType="1"/>
            </p:cNvSpPr>
            <p:nvPr/>
          </p:nvSpPr>
          <p:spPr bwMode="auto">
            <a:xfrm flipV="1">
              <a:off x="1470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2" name="Line 1070"/>
            <p:cNvSpPr>
              <a:spLocks noChangeShapeType="1"/>
            </p:cNvSpPr>
            <p:nvPr/>
          </p:nvSpPr>
          <p:spPr bwMode="auto">
            <a:xfrm flipV="1">
              <a:off x="1573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3" name="Line 1071"/>
            <p:cNvSpPr>
              <a:spLocks noChangeShapeType="1"/>
            </p:cNvSpPr>
            <p:nvPr/>
          </p:nvSpPr>
          <p:spPr bwMode="auto">
            <a:xfrm flipV="1">
              <a:off x="1677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4" name="Line 1072"/>
            <p:cNvSpPr>
              <a:spLocks noChangeShapeType="1"/>
            </p:cNvSpPr>
            <p:nvPr/>
          </p:nvSpPr>
          <p:spPr bwMode="auto">
            <a:xfrm flipV="1">
              <a:off x="1771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5" name="Line 1073"/>
            <p:cNvSpPr>
              <a:spLocks noChangeShapeType="1"/>
            </p:cNvSpPr>
            <p:nvPr/>
          </p:nvSpPr>
          <p:spPr bwMode="auto">
            <a:xfrm flipV="1">
              <a:off x="1874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6" name="Line 1074"/>
            <p:cNvSpPr>
              <a:spLocks noChangeShapeType="1"/>
            </p:cNvSpPr>
            <p:nvPr/>
          </p:nvSpPr>
          <p:spPr bwMode="auto">
            <a:xfrm flipV="1">
              <a:off x="1978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7" name="Line 1075"/>
            <p:cNvSpPr>
              <a:spLocks noChangeShapeType="1"/>
            </p:cNvSpPr>
            <p:nvPr/>
          </p:nvSpPr>
          <p:spPr bwMode="auto">
            <a:xfrm flipV="1">
              <a:off x="2081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8" name="Line 1076"/>
            <p:cNvSpPr>
              <a:spLocks noChangeShapeType="1"/>
            </p:cNvSpPr>
            <p:nvPr/>
          </p:nvSpPr>
          <p:spPr bwMode="auto">
            <a:xfrm flipV="1">
              <a:off x="2175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9" name="Line 1077"/>
            <p:cNvSpPr>
              <a:spLocks noChangeShapeType="1"/>
            </p:cNvSpPr>
            <p:nvPr/>
          </p:nvSpPr>
          <p:spPr bwMode="auto">
            <a:xfrm flipV="1">
              <a:off x="2279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0" name="Line 1078"/>
            <p:cNvSpPr>
              <a:spLocks noChangeShapeType="1"/>
            </p:cNvSpPr>
            <p:nvPr/>
          </p:nvSpPr>
          <p:spPr bwMode="auto">
            <a:xfrm flipV="1">
              <a:off x="2382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1" name="Line 1079"/>
            <p:cNvSpPr>
              <a:spLocks noChangeShapeType="1"/>
            </p:cNvSpPr>
            <p:nvPr/>
          </p:nvSpPr>
          <p:spPr bwMode="auto">
            <a:xfrm flipV="1">
              <a:off x="2485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2" name="Line 1080"/>
            <p:cNvSpPr>
              <a:spLocks noChangeShapeType="1"/>
            </p:cNvSpPr>
            <p:nvPr/>
          </p:nvSpPr>
          <p:spPr bwMode="auto">
            <a:xfrm flipV="1">
              <a:off x="2580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3" name="Line 1081"/>
            <p:cNvSpPr>
              <a:spLocks noChangeShapeType="1"/>
            </p:cNvSpPr>
            <p:nvPr/>
          </p:nvSpPr>
          <p:spPr bwMode="auto">
            <a:xfrm flipV="1">
              <a:off x="2683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4" name="Line 1082"/>
            <p:cNvSpPr>
              <a:spLocks noChangeShapeType="1"/>
            </p:cNvSpPr>
            <p:nvPr/>
          </p:nvSpPr>
          <p:spPr bwMode="auto">
            <a:xfrm flipV="1">
              <a:off x="2786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5" name="Line 1083"/>
            <p:cNvSpPr>
              <a:spLocks noChangeShapeType="1"/>
            </p:cNvSpPr>
            <p:nvPr/>
          </p:nvSpPr>
          <p:spPr bwMode="auto">
            <a:xfrm flipV="1">
              <a:off x="2881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6" name="Line 1084"/>
            <p:cNvSpPr>
              <a:spLocks noChangeShapeType="1"/>
            </p:cNvSpPr>
            <p:nvPr/>
          </p:nvSpPr>
          <p:spPr bwMode="auto">
            <a:xfrm flipV="1">
              <a:off x="2984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7" name="Line 1085"/>
            <p:cNvSpPr>
              <a:spLocks noChangeShapeType="1"/>
            </p:cNvSpPr>
            <p:nvPr/>
          </p:nvSpPr>
          <p:spPr bwMode="auto">
            <a:xfrm flipV="1">
              <a:off x="3087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8" name="Line 1086"/>
            <p:cNvSpPr>
              <a:spLocks noChangeShapeType="1"/>
            </p:cNvSpPr>
            <p:nvPr/>
          </p:nvSpPr>
          <p:spPr bwMode="auto">
            <a:xfrm flipV="1">
              <a:off x="3191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9" name="Line 1087"/>
            <p:cNvSpPr>
              <a:spLocks noChangeShapeType="1"/>
            </p:cNvSpPr>
            <p:nvPr/>
          </p:nvSpPr>
          <p:spPr bwMode="auto">
            <a:xfrm flipV="1">
              <a:off x="3285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0" name="Line 1088"/>
            <p:cNvSpPr>
              <a:spLocks noChangeShapeType="1"/>
            </p:cNvSpPr>
            <p:nvPr/>
          </p:nvSpPr>
          <p:spPr bwMode="auto">
            <a:xfrm flipV="1">
              <a:off x="3388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1" name="Line 1089"/>
            <p:cNvSpPr>
              <a:spLocks noChangeShapeType="1"/>
            </p:cNvSpPr>
            <p:nvPr/>
          </p:nvSpPr>
          <p:spPr bwMode="auto">
            <a:xfrm flipV="1">
              <a:off x="3492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2" name="Line 1090"/>
            <p:cNvSpPr>
              <a:spLocks noChangeShapeType="1"/>
            </p:cNvSpPr>
            <p:nvPr/>
          </p:nvSpPr>
          <p:spPr bwMode="auto">
            <a:xfrm flipV="1">
              <a:off x="3586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3" name="Line 1091"/>
            <p:cNvSpPr>
              <a:spLocks noChangeShapeType="1"/>
            </p:cNvSpPr>
            <p:nvPr/>
          </p:nvSpPr>
          <p:spPr bwMode="auto">
            <a:xfrm flipV="1">
              <a:off x="3689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4" name="Line 1092"/>
            <p:cNvSpPr>
              <a:spLocks noChangeShapeType="1"/>
            </p:cNvSpPr>
            <p:nvPr/>
          </p:nvSpPr>
          <p:spPr bwMode="auto">
            <a:xfrm flipV="1">
              <a:off x="3793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5" name="Line 1093"/>
            <p:cNvSpPr>
              <a:spLocks noChangeShapeType="1"/>
            </p:cNvSpPr>
            <p:nvPr/>
          </p:nvSpPr>
          <p:spPr bwMode="auto">
            <a:xfrm flipV="1">
              <a:off x="3896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6" name="Line 1094"/>
            <p:cNvSpPr>
              <a:spLocks noChangeShapeType="1"/>
            </p:cNvSpPr>
            <p:nvPr/>
          </p:nvSpPr>
          <p:spPr bwMode="auto">
            <a:xfrm flipV="1">
              <a:off x="3991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7" name="Line 1095"/>
            <p:cNvSpPr>
              <a:spLocks noChangeShapeType="1"/>
            </p:cNvSpPr>
            <p:nvPr/>
          </p:nvSpPr>
          <p:spPr bwMode="auto">
            <a:xfrm flipV="1">
              <a:off x="4094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8" name="Line 1096"/>
            <p:cNvSpPr>
              <a:spLocks noChangeShapeType="1"/>
            </p:cNvSpPr>
            <p:nvPr/>
          </p:nvSpPr>
          <p:spPr bwMode="auto">
            <a:xfrm flipV="1">
              <a:off x="4197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9" name="Line 1097"/>
            <p:cNvSpPr>
              <a:spLocks noChangeShapeType="1"/>
            </p:cNvSpPr>
            <p:nvPr/>
          </p:nvSpPr>
          <p:spPr bwMode="auto">
            <a:xfrm flipV="1">
              <a:off x="4300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0" name="Line 1098"/>
            <p:cNvSpPr>
              <a:spLocks noChangeShapeType="1"/>
            </p:cNvSpPr>
            <p:nvPr/>
          </p:nvSpPr>
          <p:spPr bwMode="auto">
            <a:xfrm flipV="1">
              <a:off x="4395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1" name="Line 1099"/>
            <p:cNvSpPr>
              <a:spLocks noChangeShapeType="1"/>
            </p:cNvSpPr>
            <p:nvPr/>
          </p:nvSpPr>
          <p:spPr bwMode="auto">
            <a:xfrm flipV="1">
              <a:off x="4498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2" name="Line 1100"/>
            <p:cNvSpPr>
              <a:spLocks noChangeShapeType="1"/>
            </p:cNvSpPr>
            <p:nvPr/>
          </p:nvSpPr>
          <p:spPr bwMode="auto">
            <a:xfrm flipV="1">
              <a:off x="4601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3" name="Line 1101"/>
            <p:cNvSpPr>
              <a:spLocks noChangeShapeType="1"/>
            </p:cNvSpPr>
            <p:nvPr/>
          </p:nvSpPr>
          <p:spPr bwMode="auto">
            <a:xfrm flipV="1">
              <a:off x="4696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4" name="Line 1102"/>
            <p:cNvSpPr>
              <a:spLocks noChangeShapeType="1"/>
            </p:cNvSpPr>
            <p:nvPr/>
          </p:nvSpPr>
          <p:spPr bwMode="auto">
            <a:xfrm flipV="1">
              <a:off x="4799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5" name="Line 1103"/>
            <p:cNvSpPr>
              <a:spLocks noChangeShapeType="1"/>
            </p:cNvSpPr>
            <p:nvPr/>
          </p:nvSpPr>
          <p:spPr bwMode="auto">
            <a:xfrm flipV="1">
              <a:off x="4902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6" name="Line 1104"/>
            <p:cNvSpPr>
              <a:spLocks noChangeShapeType="1"/>
            </p:cNvSpPr>
            <p:nvPr/>
          </p:nvSpPr>
          <p:spPr bwMode="auto">
            <a:xfrm flipV="1">
              <a:off x="5006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7" name="Line 1105"/>
            <p:cNvSpPr>
              <a:spLocks noChangeShapeType="1"/>
            </p:cNvSpPr>
            <p:nvPr/>
          </p:nvSpPr>
          <p:spPr bwMode="auto">
            <a:xfrm>
              <a:off x="920" y="3413"/>
              <a:ext cx="51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8" name="Line 1106"/>
            <p:cNvSpPr>
              <a:spLocks noChangeShapeType="1"/>
            </p:cNvSpPr>
            <p:nvPr/>
          </p:nvSpPr>
          <p:spPr bwMode="auto">
            <a:xfrm>
              <a:off x="920" y="2484"/>
              <a:ext cx="51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9" name="Line 1107"/>
            <p:cNvSpPr>
              <a:spLocks noChangeShapeType="1"/>
            </p:cNvSpPr>
            <p:nvPr/>
          </p:nvSpPr>
          <p:spPr bwMode="auto">
            <a:xfrm>
              <a:off x="920" y="1556"/>
              <a:ext cx="51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0" name="Line 1108"/>
            <p:cNvSpPr>
              <a:spLocks noChangeShapeType="1"/>
            </p:cNvSpPr>
            <p:nvPr/>
          </p:nvSpPr>
          <p:spPr bwMode="auto">
            <a:xfrm>
              <a:off x="920" y="636"/>
              <a:ext cx="51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1" name="Line 1109"/>
            <p:cNvSpPr>
              <a:spLocks noChangeShapeType="1"/>
            </p:cNvSpPr>
            <p:nvPr/>
          </p:nvSpPr>
          <p:spPr bwMode="auto">
            <a:xfrm flipV="1">
              <a:off x="971" y="3413"/>
              <a:ext cx="1" cy="5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2" name="Line 1110"/>
            <p:cNvSpPr>
              <a:spLocks noChangeShapeType="1"/>
            </p:cNvSpPr>
            <p:nvPr/>
          </p:nvSpPr>
          <p:spPr bwMode="auto">
            <a:xfrm flipV="1">
              <a:off x="1375" y="3413"/>
              <a:ext cx="1" cy="5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3" name="Line 1111"/>
            <p:cNvSpPr>
              <a:spLocks noChangeShapeType="1"/>
            </p:cNvSpPr>
            <p:nvPr/>
          </p:nvSpPr>
          <p:spPr bwMode="auto">
            <a:xfrm flipV="1">
              <a:off x="1771" y="3413"/>
              <a:ext cx="1" cy="5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4" name="Line 1112"/>
            <p:cNvSpPr>
              <a:spLocks noChangeShapeType="1"/>
            </p:cNvSpPr>
            <p:nvPr/>
          </p:nvSpPr>
          <p:spPr bwMode="auto">
            <a:xfrm flipV="1">
              <a:off x="2175" y="3413"/>
              <a:ext cx="1" cy="5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5" name="Line 1113"/>
            <p:cNvSpPr>
              <a:spLocks noChangeShapeType="1"/>
            </p:cNvSpPr>
            <p:nvPr/>
          </p:nvSpPr>
          <p:spPr bwMode="auto">
            <a:xfrm flipV="1">
              <a:off x="2580" y="3413"/>
              <a:ext cx="1" cy="5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6" name="Line 1114"/>
            <p:cNvSpPr>
              <a:spLocks noChangeShapeType="1"/>
            </p:cNvSpPr>
            <p:nvPr/>
          </p:nvSpPr>
          <p:spPr bwMode="auto">
            <a:xfrm flipV="1">
              <a:off x="2984" y="3413"/>
              <a:ext cx="1" cy="5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7" name="Line 1115"/>
            <p:cNvSpPr>
              <a:spLocks noChangeShapeType="1"/>
            </p:cNvSpPr>
            <p:nvPr/>
          </p:nvSpPr>
          <p:spPr bwMode="auto">
            <a:xfrm flipV="1">
              <a:off x="3388" y="3413"/>
              <a:ext cx="1" cy="5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8" name="Line 1116"/>
            <p:cNvSpPr>
              <a:spLocks noChangeShapeType="1"/>
            </p:cNvSpPr>
            <p:nvPr/>
          </p:nvSpPr>
          <p:spPr bwMode="auto">
            <a:xfrm flipV="1">
              <a:off x="3793" y="3413"/>
              <a:ext cx="1" cy="5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9" name="Line 1117"/>
            <p:cNvSpPr>
              <a:spLocks noChangeShapeType="1"/>
            </p:cNvSpPr>
            <p:nvPr/>
          </p:nvSpPr>
          <p:spPr bwMode="auto">
            <a:xfrm flipV="1">
              <a:off x="4197" y="3413"/>
              <a:ext cx="1" cy="5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0" name="Line 1118"/>
            <p:cNvSpPr>
              <a:spLocks noChangeShapeType="1"/>
            </p:cNvSpPr>
            <p:nvPr/>
          </p:nvSpPr>
          <p:spPr bwMode="auto">
            <a:xfrm flipV="1">
              <a:off x="4601" y="3413"/>
              <a:ext cx="1" cy="5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1" name="Line 1119"/>
            <p:cNvSpPr>
              <a:spLocks noChangeShapeType="1"/>
            </p:cNvSpPr>
            <p:nvPr/>
          </p:nvSpPr>
          <p:spPr bwMode="auto">
            <a:xfrm flipV="1">
              <a:off x="5006" y="3413"/>
              <a:ext cx="1" cy="5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2" name="Rectangle 1120"/>
            <p:cNvSpPr>
              <a:spLocks noChangeArrowheads="1"/>
            </p:cNvSpPr>
            <p:nvPr/>
          </p:nvSpPr>
          <p:spPr bwMode="auto">
            <a:xfrm>
              <a:off x="971" y="3413"/>
              <a:ext cx="4043" cy="8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3" name="Rectangle 1121"/>
            <p:cNvSpPr>
              <a:spLocks noChangeArrowheads="1"/>
            </p:cNvSpPr>
            <p:nvPr/>
          </p:nvSpPr>
          <p:spPr bwMode="auto">
            <a:xfrm>
              <a:off x="971" y="3129"/>
              <a:ext cx="4043" cy="9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4" name="Rectangle 1122"/>
            <p:cNvSpPr>
              <a:spLocks noChangeArrowheads="1"/>
            </p:cNvSpPr>
            <p:nvPr/>
          </p:nvSpPr>
          <p:spPr bwMode="auto">
            <a:xfrm>
              <a:off x="971" y="2966"/>
              <a:ext cx="4043" cy="8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5" name="Rectangle 1123"/>
            <p:cNvSpPr>
              <a:spLocks noChangeArrowheads="1"/>
            </p:cNvSpPr>
            <p:nvPr/>
          </p:nvSpPr>
          <p:spPr bwMode="auto">
            <a:xfrm>
              <a:off x="971" y="2854"/>
              <a:ext cx="4043" cy="9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6" name="Rectangle 1124"/>
            <p:cNvSpPr>
              <a:spLocks noChangeArrowheads="1"/>
            </p:cNvSpPr>
            <p:nvPr/>
          </p:nvSpPr>
          <p:spPr bwMode="auto">
            <a:xfrm>
              <a:off x="971" y="2759"/>
              <a:ext cx="4043" cy="9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7" name="Rectangle 1125"/>
            <p:cNvSpPr>
              <a:spLocks noChangeArrowheads="1"/>
            </p:cNvSpPr>
            <p:nvPr/>
          </p:nvSpPr>
          <p:spPr bwMode="auto">
            <a:xfrm>
              <a:off x="971" y="2691"/>
              <a:ext cx="4043" cy="8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8" name="Rectangle 1126"/>
            <p:cNvSpPr>
              <a:spLocks noChangeArrowheads="1"/>
            </p:cNvSpPr>
            <p:nvPr/>
          </p:nvSpPr>
          <p:spPr bwMode="auto">
            <a:xfrm>
              <a:off x="971" y="2630"/>
              <a:ext cx="4043" cy="9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9" name="Rectangle 1127"/>
            <p:cNvSpPr>
              <a:spLocks noChangeArrowheads="1"/>
            </p:cNvSpPr>
            <p:nvPr/>
          </p:nvSpPr>
          <p:spPr bwMode="auto">
            <a:xfrm>
              <a:off x="971" y="2570"/>
              <a:ext cx="4043" cy="9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0" name="Rectangle 1128"/>
            <p:cNvSpPr>
              <a:spLocks noChangeArrowheads="1"/>
            </p:cNvSpPr>
            <p:nvPr/>
          </p:nvSpPr>
          <p:spPr bwMode="auto">
            <a:xfrm>
              <a:off x="971" y="2527"/>
              <a:ext cx="4043" cy="9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1" name="Rectangle 1129"/>
            <p:cNvSpPr>
              <a:spLocks noChangeArrowheads="1"/>
            </p:cNvSpPr>
            <p:nvPr/>
          </p:nvSpPr>
          <p:spPr bwMode="auto">
            <a:xfrm>
              <a:off x="971" y="2484"/>
              <a:ext cx="4043" cy="9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2" name="Rectangle 1130"/>
            <p:cNvSpPr>
              <a:spLocks noChangeArrowheads="1"/>
            </p:cNvSpPr>
            <p:nvPr/>
          </p:nvSpPr>
          <p:spPr bwMode="auto">
            <a:xfrm>
              <a:off x="971" y="2209"/>
              <a:ext cx="4043" cy="9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3" name="Rectangle 1131"/>
            <p:cNvSpPr>
              <a:spLocks noChangeArrowheads="1"/>
            </p:cNvSpPr>
            <p:nvPr/>
          </p:nvSpPr>
          <p:spPr bwMode="auto">
            <a:xfrm>
              <a:off x="971" y="2046"/>
              <a:ext cx="4043" cy="9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4" name="Rectangle 1132"/>
            <p:cNvSpPr>
              <a:spLocks noChangeArrowheads="1"/>
            </p:cNvSpPr>
            <p:nvPr/>
          </p:nvSpPr>
          <p:spPr bwMode="auto">
            <a:xfrm>
              <a:off x="971" y="1926"/>
              <a:ext cx="4043" cy="8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5" name="Rectangle 1133"/>
            <p:cNvSpPr>
              <a:spLocks noChangeArrowheads="1"/>
            </p:cNvSpPr>
            <p:nvPr/>
          </p:nvSpPr>
          <p:spPr bwMode="auto">
            <a:xfrm>
              <a:off x="971" y="1840"/>
              <a:ext cx="4043" cy="8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6" name="Rectangle 1134"/>
            <p:cNvSpPr>
              <a:spLocks noChangeArrowheads="1"/>
            </p:cNvSpPr>
            <p:nvPr/>
          </p:nvSpPr>
          <p:spPr bwMode="auto">
            <a:xfrm>
              <a:off x="971" y="1762"/>
              <a:ext cx="4043" cy="9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7" name="Rectangle 1135"/>
            <p:cNvSpPr>
              <a:spLocks noChangeArrowheads="1"/>
            </p:cNvSpPr>
            <p:nvPr/>
          </p:nvSpPr>
          <p:spPr bwMode="auto">
            <a:xfrm>
              <a:off x="971" y="1702"/>
              <a:ext cx="4043" cy="9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8" name="Rectangle 1136"/>
            <p:cNvSpPr>
              <a:spLocks noChangeArrowheads="1"/>
            </p:cNvSpPr>
            <p:nvPr/>
          </p:nvSpPr>
          <p:spPr bwMode="auto">
            <a:xfrm>
              <a:off x="971" y="1651"/>
              <a:ext cx="4043" cy="8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9" name="Rectangle 1137"/>
            <p:cNvSpPr>
              <a:spLocks noChangeArrowheads="1"/>
            </p:cNvSpPr>
            <p:nvPr/>
          </p:nvSpPr>
          <p:spPr bwMode="auto">
            <a:xfrm>
              <a:off x="971" y="1599"/>
              <a:ext cx="4043" cy="9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0" name="Rectangle 1138"/>
            <p:cNvSpPr>
              <a:spLocks noChangeArrowheads="1"/>
            </p:cNvSpPr>
            <p:nvPr/>
          </p:nvSpPr>
          <p:spPr bwMode="auto">
            <a:xfrm>
              <a:off x="971" y="1556"/>
              <a:ext cx="4043" cy="9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1" name="Rectangle 1139"/>
            <p:cNvSpPr>
              <a:spLocks noChangeArrowheads="1"/>
            </p:cNvSpPr>
            <p:nvPr/>
          </p:nvSpPr>
          <p:spPr bwMode="auto">
            <a:xfrm>
              <a:off x="971" y="1281"/>
              <a:ext cx="4043" cy="8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2" name="Rectangle 1140"/>
            <p:cNvSpPr>
              <a:spLocks noChangeArrowheads="1"/>
            </p:cNvSpPr>
            <p:nvPr/>
          </p:nvSpPr>
          <p:spPr bwMode="auto">
            <a:xfrm>
              <a:off x="971" y="1118"/>
              <a:ext cx="4043" cy="8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3" name="Rectangle 1141"/>
            <p:cNvSpPr>
              <a:spLocks noChangeArrowheads="1"/>
            </p:cNvSpPr>
            <p:nvPr/>
          </p:nvSpPr>
          <p:spPr bwMode="auto">
            <a:xfrm>
              <a:off x="971" y="997"/>
              <a:ext cx="4043" cy="9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4" name="Rectangle 1142"/>
            <p:cNvSpPr>
              <a:spLocks noChangeArrowheads="1"/>
            </p:cNvSpPr>
            <p:nvPr/>
          </p:nvSpPr>
          <p:spPr bwMode="auto">
            <a:xfrm>
              <a:off x="971" y="911"/>
              <a:ext cx="4043" cy="9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5" name="Rectangle 1143"/>
            <p:cNvSpPr>
              <a:spLocks noChangeArrowheads="1"/>
            </p:cNvSpPr>
            <p:nvPr/>
          </p:nvSpPr>
          <p:spPr bwMode="auto">
            <a:xfrm>
              <a:off x="971" y="842"/>
              <a:ext cx="4043" cy="9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6" name="Rectangle 1144"/>
            <p:cNvSpPr>
              <a:spLocks noChangeArrowheads="1"/>
            </p:cNvSpPr>
            <p:nvPr/>
          </p:nvSpPr>
          <p:spPr bwMode="auto">
            <a:xfrm>
              <a:off x="971" y="774"/>
              <a:ext cx="4043" cy="8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7" name="Rectangle 1145"/>
            <p:cNvSpPr>
              <a:spLocks noChangeArrowheads="1"/>
            </p:cNvSpPr>
            <p:nvPr/>
          </p:nvSpPr>
          <p:spPr bwMode="auto">
            <a:xfrm>
              <a:off x="971" y="722"/>
              <a:ext cx="4043" cy="9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8" name="Rectangle 1146"/>
            <p:cNvSpPr>
              <a:spLocks noChangeArrowheads="1"/>
            </p:cNvSpPr>
            <p:nvPr/>
          </p:nvSpPr>
          <p:spPr bwMode="auto">
            <a:xfrm>
              <a:off x="971" y="679"/>
              <a:ext cx="4043" cy="9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9" name="Rectangle 1147"/>
            <p:cNvSpPr>
              <a:spLocks noChangeArrowheads="1"/>
            </p:cNvSpPr>
            <p:nvPr/>
          </p:nvSpPr>
          <p:spPr bwMode="auto">
            <a:xfrm>
              <a:off x="971" y="636"/>
              <a:ext cx="4043" cy="9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0" name="Line 1148"/>
            <p:cNvSpPr>
              <a:spLocks noChangeShapeType="1"/>
            </p:cNvSpPr>
            <p:nvPr/>
          </p:nvSpPr>
          <p:spPr bwMode="auto">
            <a:xfrm>
              <a:off x="971" y="3413"/>
              <a:ext cx="4035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1" name="Line 1149"/>
            <p:cNvSpPr>
              <a:spLocks noChangeShapeType="1"/>
            </p:cNvSpPr>
            <p:nvPr/>
          </p:nvSpPr>
          <p:spPr bwMode="auto">
            <a:xfrm>
              <a:off x="971" y="2484"/>
              <a:ext cx="4035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2" name="Line 1150"/>
            <p:cNvSpPr>
              <a:spLocks noChangeShapeType="1"/>
            </p:cNvSpPr>
            <p:nvPr/>
          </p:nvSpPr>
          <p:spPr bwMode="auto">
            <a:xfrm>
              <a:off x="971" y="1556"/>
              <a:ext cx="4035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3" name="Line 1151"/>
            <p:cNvSpPr>
              <a:spLocks noChangeShapeType="1"/>
            </p:cNvSpPr>
            <p:nvPr/>
          </p:nvSpPr>
          <p:spPr bwMode="auto">
            <a:xfrm>
              <a:off x="971" y="636"/>
              <a:ext cx="4035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4" name="Line 1152"/>
            <p:cNvSpPr>
              <a:spLocks noChangeShapeType="1"/>
            </p:cNvSpPr>
            <p:nvPr/>
          </p:nvSpPr>
          <p:spPr bwMode="auto">
            <a:xfrm flipV="1">
              <a:off x="971" y="636"/>
              <a:ext cx="1" cy="2777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5" name="Line 1153"/>
            <p:cNvSpPr>
              <a:spLocks noChangeShapeType="1"/>
            </p:cNvSpPr>
            <p:nvPr/>
          </p:nvSpPr>
          <p:spPr bwMode="auto">
            <a:xfrm flipV="1">
              <a:off x="1375" y="636"/>
              <a:ext cx="1" cy="2777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6" name="Line 1154"/>
            <p:cNvSpPr>
              <a:spLocks noChangeShapeType="1"/>
            </p:cNvSpPr>
            <p:nvPr/>
          </p:nvSpPr>
          <p:spPr bwMode="auto">
            <a:xfrm flipV="1">
              <a:off x="1771" y="636"/>
              <a:ext cx="1" cy="2777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7" name="Line 1155"/>
            <p:cNvSpPr>
              <a:spLocks noChangeShapeType="1"/>
            </p:cNvSpPr>
            <p:nvPr/>
          </p:nvSpPr>
          <p:spPr bwMode="auto">
            <a:xfrm flipV="1">
              <a:off x="2175" y="636"/>
              <a:ext cx="1" cy="2777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8" name="Line 1156"/>
            <p:cNvSpPr>
              <a:spLocks noChangeShapeType="1"/>
            </p:cNvSpPr>
            <p:nvPr/>
          </p:nvSpPr>
          <p:spPr bwMode="auto">
            <a:xfrm flipV="1">
              <a:off x="2580" y="636"/>
              <a:ext cx="1" cy="2777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9" name="Line 1157"/>
            <p:cNvSpPr>
              <a:spLocks noChangeShapeType="1"/>
            </p:cNvSpPr>
            <p:nvPr/>
          </p:nvSpPr>
          <p:spPr bwMode="auto">
            <a:xfrm flipV="1">
              <a:off x="2984" y="636"/>
              <a:ext cx="1" cy="2777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0" name="Line 1158"/>
            <p:cNvSpPr>
              <a:spLocks noChangeShapeType="1"/>
            </p:cNvSpPr>
            <p:nvPr/>
          </p:nvSpPr>
          <p:spPr bwMode="auto">
            <a:xfrm flipV="1">
              <a:off x="3388" y="636"/>
              <a:ext cx="1" cy="2777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1" name="Line 1159"/>
            <p:cNvSpPr>
              <a:spLocks noChangeShapeType="1"/>
            </p:cNvSpPr>
            <p:nvPr/>
          </p:nvSpPr>
          <p:spPr bwMode="auto">
            <a:xfrm flipV="1">
              <a:off x="3793" y="636"/>
              <a:ext cx="1" cy="2777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2" name="Line 1160"/>
            <p:cNvSpPr>
              <a:spLocks noChangeShapeType="1"/>
            </p:cNvSpPr>
            <p:nvPr/>
          </p:nvSpPr>
          <p:spPr bwMode="auto">
            <a:xfrm flipV="1">
              <a:off x="4197" y="636"/>
              <a:ext cx="1" cy="2777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3" name="Line 1161"/>
            <p:cNvSpPr>
              <a:spLocks noChangeShapeType="1"/>
            </p:cNvSpPr>
            <p:nvPr/>
          </p:nvSpPr>
          <p:spPr bwMode="auto">
            <a:xfrm flipV="1">
              <a:off x="4601" y="636"/>
              <a:ext cx="1" cy="2777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4" name="Line 1162"/>
            <p:cNvSpPr>
              <a:spLocks noChangeShapeType="1"/>
            </p:cNvSpPr>
            <p:nvPr/>
          </p:nvSpPr>
          <p:spPr bwMode="auto">
            <a:xfrm flipV="1">
              <a:off x="5006" y="636"/>
              <a:ext cx="1" cy="2777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5" name="Line 1163"/>
            <p:cNvSpPr>
              <a:spLocks noChangeShapeType="1"/>
            </p:cNvSpPr>
            <p:nvPr/>
          </p:nvSpPr>
          <p:spPr bwMode="auto">
            <a:xfrm flipV="1">
              <a:off x="971" y="636"/>
              <a:ext cx="1" cy="2777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6" name="Line 1164"/>
            <p:cNvSpPr>
              <a:spLocks noChangeShapeType="1"/>
            </p:cNvSpPr>
            <p:nvPr/>
          </p:nvSpPr>
          <p:spPr bwMode="auto">
            <a:xfrm>
              <a:off x="971" y="3413"/>
              <a:ext cx="4035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7" name="Rectangle 1165"/>
            <p:cNvSpPr>
              <a:spLocks noChangeArrowheads="1"/>
            </p:cNvSpPr>
            <p:nvPr/>
          </p:nvSpPr>
          <p:spPr bwMode="auto">
            <a:xfrm>
              <a:off x="3960" y="1788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8" name="Rectangle 1166"/>
            <p:cNvSpPr>
              <a:spLocks noChangeArrowheads="1"/>
            </p:cNvSpPr>
            <p:nvPr/>
          </p:nvSpPr>
          <p:spPr bwMode="auto">
            <a:xfrm>
              <a:off x="3926" y="1770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9" name="Rectangle 1167"/>
            <p:cNvSpPr>
              <a:spLocks noChangeArrowheads="1"/>
            </p:cNvSpPr>
            <p:nvPr/>
          </p:nvSpPr>
          <p:spPr bwMode="auto">
            <a:xfrm>
              <a:off x="3891" y="1727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0" name="Rectangle 1168"/>
            <p:cNvSpPr>
              <a:spLocks noChangeArrowheads="1"/>
            </p:cNvSpPr>
            <p:nvPr/>
          </p:nvSpPr>
          <p:spPr bwMode="auto">
            <a:xfrm>
              <a:off x="3840" y="1702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1" name="Rectangle 1169"/>
            <p:cNvSpPr>
              <a:spLocks noChangeArrowheads="1"/>
            </p:cNvSpPr>
            <p:nvPr/>
          </p:nvSpPr>
          <p:spPr bwMode="auto">
            <a:xfrm>
              <a:off x="3788" y="1650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2" name="Rectangle 1170"/>
            <p:cNvSpPr>
              <a:spLocks noChangeArrowheads="1"/>
            </p:cNvSpPr>
            <p:nvPr/>
          </p:nvSpPr>
          <p:spPr bwMode="auto">
            <a:xfrm>
              <a:off x="3702" y="1607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3" name="Rectangle 1171"/>
            <p:cNvSpPr>
              <a:spLocks noChangeArrowheads="1"/>
            </p:cNvSpPr>
            <p:nvPr/>
          </p:nvSpPr>
          <p:spPr bwMode="auto">
            <a:xfrm>
              <a:off x="3607" y="1556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4" name="Rectangle 1172"/>
            <p:cNvSpPr>
              <a:spLocks noChangeArrowheads="1"/>
            </p:cNvSpPr>
            <p:nvPr/>
          </p:nvSpPr>
          <p:spPr bwMode="auto">
            <a:xfrm>
              <a:off x="3487" y="1504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5" name="Rectangle 1173"/>
            <p:cNvSpPr>
              <a:spLocks noChangeArrowheads="1"/>
            </p:cNvSpPr>
            <p:nvPr/>
          </p:nvSpPr>
          <p:spPr bwMode="auto">
            <a:xfrm>
              <a:off x="3324" y="1452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6" name="Rectangle 1174"/>
            <p:cNvSpPr>
              <a:spLocks noChangeArrowheads="1"/>
            </p:cNvSpPr>
            <p:nvPr/>
          </p:nvSpPr>
          <p:spPr bwMode="auto">
            <a:xfrm>
              <a:off x="3134" y="1435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7" name="Rectangle 1175"/>
            <p:cNvSpPr>
              <a:spLocks noChangeArrowheads="1"/>
            </p:cNvSpPr>
            <p:nvPr/>
          </p:nvSpPr>
          <p:spPr bwMode="auto">
            <a:xfrm>
              <a:off x="2825" y="1409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8" name="Rectangle 1176"/>
            <p:cNvSpPr>
              <a:spLocks noChangeArrowheads="1"/>
            </p:cNvSpPr>
            <p:nvPr/>
          </p:nvSpPr>
          <p:spPr bwMode="auto">
            <a:xfrm>
              <a:off x="2979" y="1418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9" name="Rectangle 1177"/>
            <p:cNvSpPr>
              <a:spLocks noChangeArrowheads="1"/>
            </p:cNvSpPr>
            <p:nvPr/>
          </p:nvSpPr>
          <p:spPr bwMode="auto">
            <a:xfrm>
              <a:off x="2653" y="1392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0" name="Rectangle 1178"/>
            <p:cNvSpPr>
              <a:spLocks noChangeArrowheads="1"/>
            </p:cNvSpPr>
            <p:nvPr/>
          </p:nvSpPr>
          <p:spPr bwMode="auto">
            <a:xfrm>
              <a:off x="2403" y="1392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1" name="Rectangle 1179"/>
            <p:cNvSpPr>
              <a:spLocks noChangeArrowheads="1"/>
            </p:cNvSpPr>
            <p:nvPr/>
          </p:nvSpPr>
          <p:spPr bwMode="auto">
            <a:xfrm>
              <a:off x="2136" y="1384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2" name="Rectangle 1180"/>
            <p:cNvSpPr>
              <a:spLocks noChangeArrowheads="1"/>
            </p:cNvSpPr>
            <p:nvPr/>
          </p:nvSpPr>
          <p:spPr bwMode="auto">
            <a:xfrm>
              <a:off x="1921" y="1375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3" name="Rectangle 1181"/>
            <p:cNvSpPr>
              <a:spLocks noChangeArrowheads="1"/>
            </p:cNvSpPr>
            <p:nvPr/>
          </p:nvSpPr>
          <p:spPr bwMode="auto">
            <a:xfrm>
              <a:off x="1706" y="1366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4" name="Rectangle 1182"/>
            <p:cNvSpPr>
              <a:spLocks noChangeArrowheads="1"/>
            </p:cNvSpPr>
            <p:nvPr/>
          </p:nvSpPr>
          <p:spPr bwMode="auto">
            <a:xfrm>
              <a:off x="1474" y="1366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5" name="Rectangle 1183"/>
            <p:cNvSpPr>
              <a:spLocks noChangeArrowheads="1"/>
            </p:cNvSpPr>
            <p:nvPr/>
          </p:nvSpPr>
          <p:spPr bwMode="auto">
            <a:xfrm>
              <a:off x="1293" y="1366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6" name="Rectangle 1184"/>
            <p:cNvSpPr>
              <a:spLocks noChangeArrowheads="1"/>
            </p:cNvSpPr>
            <p:nvPr/>
          </p:nvSpPr>
          <p:spPr bwMode="auto">
            <a:xfrm>
              <a:off x="1233" y="1384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7" name="Rectangle 1185"/>
            <p:cNvSpPr>
              <a:spLocks noChangeArrowheads="1"/>
            </p:cNvSpPr>
            <p:nvPr/>
          </p:nvSpPr>
          <p:spPr bwMode="auto">
            <a:xfrm>
              <a:off x="1371" y="1375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8" name="Rectangle 1186"/>
            <p:cNvSpPr>
              <a:spLocks noChangeArrowheads="1"/>
            </p:cNvSpPr>
            <p:nvPr/>
          </p:nvSpPr>
          <p:spPr bwMode="auto">
            <a:xfrm>
              <a:off x="1182" y="1315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9" name="Rectangle 1187"/>
            <p:cNvSpPr>
              <a:spLocks noChangeArrowheads="1"/>
            </p:cNvSpPr>
            <p:nvPr/>
          </p:nvSpPr>
          <p:spPr bwMode="auto">
            <a:xfrm>
              <a:off x="1379" y="1298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0" name="Rectangle 1188"/>
            <p:cNvSpPr>
              <a:spLocks noChangeArrowheads="1"/>
            </p:cNvSpPr>
            <p:nvPr/>
          </p:nvSpPr>
          <p:spPr bwMode="auto">
            <a:xfrm>
              <a:off x="1483" y="1315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1" name="Rectangle 1189"/>
            <p:cNvSpPr>
              <a:spLocks noChangeArrowheads="1"/>
            </p:cNvSpPr>
            <p:nvPr/>
          </p:nvSpPr>
          <p:spPr bwMode="auto">
            <a:xfrm>
              <a:off x="1672" y="1272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2" name="Rectangle 1190"/>
            <p:cNvSpPr>
              <a:spLocks noChangeArrowheads="1"/>
            </p:cNvSpPr>
            <p:nvPr/>
          </p:nvSpPr>
          <p:spPr bwMode="auto">
            <a:xfrm>
              <a:off x="1586" y="1280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3" name="Rectangle 1191"/>
            <p:cNvSpPr>
              <a:spLocks noChangeArrowheads="1"/>
            </p:cNvSpPr>
            <p:nvPr/>
          </p:nvSpPr>
          <p:spPr bwMode="auto">
            <a:xfrm>
              <a:off x="1749" y="1298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4" name="Rectangle 1192"/>
            <p:cNvSpPr>
              <a:spLocks noChangeArrowheads="1"/>
            </p:cNvSpPr>
            <p:nvPr/>
          </p:nvSpPr>
          <p:spPr bwMode="auto">
            <a:xfrm>
              <a:off x="1784" y="1289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5" name="Rectangle 1193"/>
            <p:cNvSpPr>
              <a:spLocks noChangeArrowheads="1"/>
            </p:cNvSpPr>
            <p:nvPr/>
          </p:nvSpPr>
          <p:spPr bwMode="auto">
            <a:xfrm>
              <a:off x="1999" y="1298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6" name="Rectangle 1194"/>
            <p:cNvSpPr>
              <a:spLocks noChangeArrowheads="1"/>
            </p:cNvSpPr>
            <p:nvPr/>
          </p:nvSpPr>
          <p:spPr bwMode="auto">
            <a:xfrm>
              <a:off x="2205" y="1306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7" name="Rectangle 1195"/>
            <p:cNvSpPr>
              <a:spLocks noChangeArrowheads="1"/>
            </p:cNvSpPr>
            <p:nvPr/>
          </p:nvSpPr>
          <p:spPr bwMode="auto">
            <a:xfrm>
              <a:off x="2386" y="1315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8" name="Rectangle 1196"/>
            <p:cNvSpPr>
              <a:spLocks noChangeArrowheads="1"/>
            </p:cNvSpPr>
            <p:nvPr/>
          </p:nvSpPr>
          <p:spPr bwMode="auto">
            <a:xfrm>
              <a:off x="2592" y="1323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9" name="Rectangle 1197"/>
            <p:cNvSpPr>
              <a:spLocks noChangeArrowheads="1"/>
            </p:cNvSpPr>
            <p:nvPr/>
          </p:nvSpPr>
          <p:spPr bwMode="auto">
            <a:xfrm>
              <a:off x="2764" y="1332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0" name="Rectangle 1198"/>
            <p:cNvSpPr>
              <a:spLocks noChangeArrowheads="1"/>
            </p:cNvSpPr>
            <p:nvPr/>
          </p:nvSpPr>
          <p:spPr bwMode="auto">
            <a:xfrm>
              <a:off x="2799" y="1315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1" name="Rectangle 1199"/>
            <p:cNvSpPr>
              <a:spLocks noChangeArrowheads="1"/>
            </p:cNvSpPr>
            <p:nvPr/>
          </p:nvSpPr>
          <p:spPr bwMode="auto">
            <a:xfrm>
              <a:off x="3005" y="1323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2" name="Rectangle 1200"/>
            <p:cNvSpPr>
              <a:spLocks noChangeArrowheads="1"/>
            </p:cNvSpPr>
            <p:nvPr/>
          </p:nvSpPr>
          <p:spPr bwMode="auto">
            <a:xfrm>
              <a:off x="3177" y="1323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3" name="Rectangle 1201"/>
            <p:cNvSpPr>
              <a:spLocks noChangeArrowheads="1"/>
            </p:cNvSpPr>
            <p:nvPr/>
          </p:nvSpPr>
          <p:spPr bwMode="auto">
            <a:xfrm>
              <a:off x="3401" y="1332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4" name="Rectangle 1202"/>
            <p:cNvSpPr>
              <a:spLocks noChangeArrowheads="1"/>
            </p:cNvSpPr>
            <p:nvPr/>
          </p:nvSpPr>
          <p:spPr bwMode="auto">
            <a:xfrm>
              <a:off x="3633" y="1332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5" name="Rectangle 1203"/>
            <p:cNvSpPr>
              <a:spLocks noChangeArrowheads="1"/>
            </p:cNvSpPr>
            <p:nvPr/>
          </p:nvSpPr>
          <p:spPr bwMode="auto">
            <a:xfrm>
              <a:off x="3874" y="1341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6" name="Rectangle 1204"/>
            <p:cNvSpPr>
              <a:spLocks noChangeArrowheads="1"/>
            </p:cNvSpPr>
            <p:nvPr/>
          </p:nvSpPr>
          <p:spPr bwMode="auto">
            <a:xfrm>
              <a:off x="3900" y="1341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7" name="Rectangle 1205"/>
            <p:cNvSpPr>
              <a:spLocks noChangeArrowheads="1"/>
            </p:cNvSpPr>
            <p:nvPr/>
          </p:nvSpPr>
          <p:spPr bwMode="auto">
            <a:xfrm>
              <a:off x="4141" y="1349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8" name="Rectangle 1206"/>
            <p:cNvSpPr>
              <a:spLocks noChangeArrowheads="1"/>
            </p:cNvSpPr>
            <p:nvPr/>
          </p:nvSpPr>
          <p:spPr bwMode="auto">
            <a:xfrm>
              <a:off x="4347" y="1341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9" name="Rectangle 1207"/>
            <p:cNvSpPr>
              <a:spLocks noChangeArrowheads="1"/>
            </p:cNvSpPr>
            <p:nvPr/>
          </p:nvSpPr>
          <p:spPr bwMode="auto">
            <a:xfrm>
              <a:off x="4476" y="1341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0" name="Rectangle 1208"/>
            <p:cNvSpPr>
              <a:spLocks noChangeArrowheads="1"/>
            </p:cNvSpPr>
            <p:nvPr/>
          </p:nvSpPr>
          <p:spPr bwMode="auto">
            <a:xfrm>
              <a:off x="4614" y="1349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1" name="Rectangle 1209"/>
            <p:cNvSpPr>
              <a:spLocks noChangeArrowheads="1"/>
            </p:cNvSpPr>
            <p:nvPr/>
          </p:nvSpPr>
          <p:spPr bwMode="auto">
            <a:xfrm>
              <a:off x="4691" y="1341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2" name="Rectangle 1210"/>
            <p:cNvSpPr>
              <a:spLocks noChangeArrowheads="1"/>
            </p:cNvSpPr>
            <p:nvPr/>
          </p:nvSpPr>
          <p:spPr bwMode="auto">
            <a:xfrm>
              <a:off x="4760" y="1341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3" name="Rectangle 1211"/>
            <p:cNvSpPr>
              <a:spLocks noChangeArrowheads="1"/>
            </p:cNvSpPr>
            <p:nvPr/>
          </p:nvSpPr>
          <p:spPr bwMode="auto">
            <a:xfrm>
              <a:off x="480" y="3336"/>
              <a:ext cx="4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" pitchFamily="34" charset="0"/>
                </a:rPr>
                <a:t>10.00E+7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4" name="Rectangle 1212"/>
            <p:cNvSpPr>
              <a:spLocks noChangeArrowheads="1"/>
            </p:cNvSpPr>
            <p:nvPr/>
          </p:nvSpPr>
          <p:spPr bwMode="auto">
            <a:xfrm>
              <a:off x="531" y="2407"/>
              <a:ext cx="391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" pitchFamily="34" charset="0"/>
                </a:rPr>
                <a:t>1.00E+9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5" name="Rectangle 1213"/>
            <p:cNvSpPr>
              <a:spLocks noChangeArrowheads="1"/>
            </p:cNvSpPr>
            <p:nvPr/>
          </p:nvSpPr>
          <p:spPr bwMode="auto">
            <a:xfrm>
              <a:off x="480" y="1479"/>
              <a:ext cx="4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" pitchFamily="34" charset="0"/>
                </a:rPr>
                <a:t>1.00E+10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6" name="Rectangle 1214"/>
            <p:cNvSpPr>
              <a:spLocks noChangeArrowheads="1"/>
            </p:cNvSpPr>
            <p:nvPr/>
          </p:nvSpPr>
          <p:spPr bwMode="auto">
            <a:xfrm>
              <a:off x="480" y="559"/>
              <a:ext cx="4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" pitchFamily="34" charset="0"/>
                </a:rPr>
                <a:t>1.00E+11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7" name="Rectangle 1215"/>
            <p:cNvSpPr>
              <a:spLocks noChangeArrowheads="1"/>
            </p:cNvSpPr>
            <p:nvPr/>
          </p:nvSpPr>
          <p:spPr bwMode="auto">
            <a:xfrm>
              <a:off x="959" y="3464"/>
              <a:ext cx="5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" pitchFamily="34" charset="0"/>
                </a:rPr>
                <a:t>0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8" name="Rectangle 1216"/>
            <p:cNvSpPr>
              <a:spLocks noChangeArrowheads="1"/>
            </p:cNvSpPr>
            <p:nvPr/>
          </p:nvSpPr>
          <p:spPr bwMode="auto">
            <a:xfrm>
              <a:off x="1363" y="3464"/>
              <a:ext cx="5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" pitchFamily="34" charset="0"/>
                </a:rPr>
                <a:t>2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9" name="Rectangle 1217"/>
            <p:cNvSpPr>
              <a:spLocks noChangeArrowheads="1"/>
            </p:cNvSpPr>
            <p:nvPr/>
          </p:nvSpPr>
          <p:spPr bwMode="auto">
            <a:xfrm>
              <a:off x="1767" y="3464"/>
              <a:ext cx="5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" pitchFamily="34" charset="0"/>
                </a:rPr>
                <a:t>4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0" name="Rectangle 1218"/>
            <p:cNvSpPr>
              <a:spLocks noChangeArrowheads="1"/>
            </p:cNvSpPr>
            <p:nvPr/>
          </p:nvSpPr>
          <p:spPr bwMode="auto">
            <a:xfrm>
              <a:off x="2172" y="3464"/>
              <a:ext cx="5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" pitchFamily="34" charset="0"/>
                </a:rPr>
                <a:t>6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1" name="Rectangle 1219"/>
            <p:cNvSpPr>
              <a:spLocks noChangeArrowheads="1"/>
            </p:cNvSpPr>
            <p:nvPr/>
          </p:nvSpPr>
          <p:spPr bwMode="auto">
            <a:xfrm>
              <a:off x="2576" y="3464"/>
              <a:ext cx="5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" pitchFamily="34" charset="0"/>
                </a:rPr>
                <a:t>8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2" name="Rectangle 1220"/>
            <p:cNvSpPr>
              <a:spLocks noChangeArrowheads="1"/>
            </p:cNvSpPr>
            <p:nvPr/>
          </p:nvSpPr>
          <p:spPr bwMode="auto">
            <a:xfrm>
              <a:off x="2947" y="3464"/>
              <a:ext cx="116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" pitchFamily="34" charset="0"/>
                </a:rPr>
                <a:t>10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3" name="Rectangle 1221"/>
            <p:cNvSpPr>
              <a:spLocks noChangeArrowheads="1"/>
            </p:cNvSpPr>
            <p:nvPr/>
          </p:nvSpPr>
          <p:spPr bwMode="auto">
            <a:xfrm>
              <a:off x="3351" y="3464"/>
              <a:ext cx="116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" pitchFamily="34" charset="0"/>
                </a:rPr>
                <a:t>12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4" name="Rectangle 1222"/>
            <p:cNvSpPr>
              <a:spLocks noChangeArrowheads="1"/>
            </p:cNvSpPr>
            <p:nvPr/>
          </p:nvSpPr>
          <p:spPr bwMode="auto">
            <a:xfrm>
              <a:off x="3755" y="3464"/>
              <a:ext cx="116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" pitchFamily="34" charset="0"/>
                </a:rPr>
                <a:t>14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5" name="Rectangle 1223"/>
            <p:cNvSpPr>
              <a:spLocks noChangeArrowheads="1"/>
            </p:cNvSpPr>
            <p:nvPr/>
          </p:nvSpPr>
          <p:spPr bwMode="auto">
            <a:xfrm>
              <a:off x="4160" y="3464"/>
              <a:ext cx="116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" pitchFamily="34" charset="0"/>
                </a:rPr>
                <a:t>16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6" name="Rectangle 1224"/>
            <p:cNvSpPr>
              <a:spLocks noChangeArrowheads="1"/>
            </p:cNvSpPr>
            <p:nvPr/>
          </p:nvSpPr>
          <p:spPr bwMode="auto">
            <a:xfrm>
              <a:off x="4564" y="3464"/>
              <a:ext cx="116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" pitchFamily="34" charset="0"/>
                </a:rPr>
                <a:t>18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7" name="Rectangle 1225"/>
            <p:cNvSpPr>
              <a:spLocks noChangeArrowheads="1"/>
            </p:cNvSpPr>
            <p:nvPr/>
          </p:nvSpPr>
          <p:spPr bwMode="auto">
            <a:xfrm>
              <a:off x="4968" y="3464"/>
              <a:ext cx="116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" pitchFamily="34" charset="0"/>
                </a:rPr>
                <a:t>20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8" name="Rectangle 1226"/>
            <p:cNvSpPr>
              <a:spLocks noChangeArrowheads="1"/>
            </p:cNvSpPr>
            <p:nvPr/>
          </p:nvSpPr>
          <p:spPr bwMode="auto">
            <a:xfrm rot="16200000">
              <a:off x="281" y="1934"/>
              <a:ext cx="13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" pitchFamily="34" charset="0"/>
                </a:rPr>
                <a:t>Qo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9" name="Rectangle 1227"/>
            <p:cNvSpPr>
              <a:spLocks noChangeArrowheads="1"/>
            </p:cNvSpPr>
            <p:nvPr/>
          </p:nvSpPr>
          <p:spPr bwMode="auto">
            <a:xfrm>
              <a:off x="2720" y="3602"/>
              <a:ext cx="590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" pitchFamily="34" charset="0"/>
                </a:rPr>
                <a:t>Eacc [MV/m]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0" name="Rectangle 1228"/>
            <p:cNvSpPr>
              <a:spLocks noChangeArrowheads="1"/>
            </p:cNvSpPr>
            <p:nvPr/>
          </p:nvSpPr>
          <p:spPr bwMode="auto">
            <a:xfrm>
              <a:off x="4081" y="743"/>
              <a:ext cx="826" cy="414"/>
            </a:xfrm>
            <a:prstGeom prst="rect">
              <a:avLst/>
            </a:prstGeom>
            <a:solidFill>
              <a:srgbClr val="FFFFFF"/>
            </a:solidFill>
            <a:ln w="14288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1" name="Rectangle 1229"/>
            <p:cNvSpPr>
              <a:spLocks noChangeArrowheads="1"/>
            </p:cNvSpPr>
            <p:nvPr/>
          </p:nvSpPr>
          <p:spPr bwMode="auto">
            <a:xfrm>
              <a:off x="4210" y="782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2" name="Rectangle 1230"/>
            <p:cNvSpPr>
              <a:spLocks noChangeArrowheads="1"/>
            </p:cNvSpPr>
            <p:nvPr/>
          </p:nvSpPr>
          <p:spPr bwMode="auto">
            <a:xfrm>
              <a:off x="4368" y="765"/>
              <a:ext cx="39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" pitchFamily="34" charset="0"/>
                </a:rPr>
                <a:t>Baseline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3" name="Rectangle 1231"/>
            <p:cNvSpPr>
              <a:spLocks noChangeArrowheads="1"/>
            </p:cNvSpPr>
            <p:nvPr/>
          </p:nvSpPr>
          <p:spPr bwMode="auto">
            <a:xfrm>
              <a:off x="4210" y="988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4" name="Rectangle 1232"/>
            <p:cNvSpPr>
              <a:spLocks noChangeArrowheads="1"/>
            </p:cNvSpPr>
            <p:nvPr/>
          </p:nvSpPr>
          <p:spPr bwMode="auto">
            <a:xfrm>
              <a:off x="4370" y="972"/>
              <a:ext cx="481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" pitchFamily="34" charset="0"/>
                </a:rPr>
                <a:t>e-polished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6" name="Rectangle 1234"/>
            <p:cNvSpPr>
              <a:spLocks noChangeArrowheads="1"/>
            </p:cNvSpPr>
            <p:nvPr/>
          </p:nvSpPr>
          <p:spPr bwMode="auto">
            <a:xfrm>
              <a:off x="2460" y="2149"/>
              <a:ext cx="0" cy="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17" name="Text Box 1028"/>
          <p:cNvSpPr txBox="1">
            <a:spLocks noChangeArrowheads="1"/>
          </p:cNvSpPr>
          <p:nvPr/>
        </p:nvSpPr>
        <p:spPr bwMode="auto">
          <a:xfrm>
            <a:off x="5257800" y="2514600"/>
            <a:ext cx="533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sym typeface="Symbol" pitchFamily="18" charset="2"/>
              </a:rPr>
              <a:t>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818" name="Text Box 1029"/>
          <p:cNvSpPr txBox="1">
            <a:spLocks noChangeArrowheads="1"/>
          </p:cNvSpPr>
          <p:nvPr/>
        </p:nvSpPr>
        <p:spPr bwMode="auto">
          <a:xfrm>
            <a:off x="7467600" y="2362200"/>
            <a:ext cx="533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sym typeface="Symbol" pitchFamily="18" charset="2"/>
              </a:rPr>
              <a:t>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819" name="Text Box 1030"/>
          <p:cNvSpPr txBox="1">
            <a:spLocks noChangeArrowheads="1"/>
          </p:cNvSpPr>
          <p:nvPr/>
        </p:nvSpPr>
        <p:spPr bwMode="auto">
          <a:xfrm>
            <a:off x="7138988" y="2686050"/>
            <a:ext cx="107950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Spec for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12 GeV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cavities</a:t>
            </a:r>
          </a:p>
        </p:txBody>
      </p:sp>
      <p:sp>
        <p:nvSpPr>
          <p:cNvPr id="820" name="Text Box 1031"/>
          <p:cNvSpPr txBox="1">
            <a:spLocks noChangeArrowheads="1"/>
          </p:cNvSpPr>
          <p:nvPr/>
        </p:nvSpPr>
        <p:spPr bwMode="auto">
          <a:xfrm>
            <a:off x="4805363" y="2895600"/>
            <a:ext cx="14605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Same shape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7-cells</a:t>
            </a:r>
          </a:p>
        </p:txBody>
      </p:sp>
      <p:sp>
        <p:nvSpPr>
          <p:cNvPr id="821" name="Text Box 1032"/>
          <p:cNvSpPr txBox="1">
            <a:spLocks noChangeArrowheads="1"/>
          </p:cNvSpPr>
          <p:nvPr/>
        </p:nvSpPr>
        <p:spPr bwMode="auto">
          <a:xfrm>
            <a:off x="2895600" y="3124200"/>
            <a:ext cx="533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sym typeface="Symbol" pitchFamily="18" charset="2"/>
              </a:rPr>
              <a:t>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822" name="Text Box 1033"/>
          <p:cNvSpPr txBox="1">
            <a:spLocks noChangeArrowheads="1"/>
          </p:cNvSpPr>
          <p:nvPr/>
        </p:nvSpPr>
        <p:spPr bwMode="auto">
          <a:xfrm>
            <a:off x="2173288" y="2971800"/>
            <a:ext cx="2025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Original CEBAF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CEBAF Historical Timeline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Machine Overview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Injector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Linear Accelerators</a:t>
            </a:r>
          </a:p>
          <a:p>
            <a:pPr lvl="1"/>
            <a:r>
              <a:rPr lang="en-US" sz="2800" dirty="0" smtClean="0"/>
              <a:t>Recirculation Arcs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Extraction Systems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Beam Specifications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12 GeV Upgrade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Control Room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CEBAF Beamline</a:t>
            </a:r>
            <a:endParaRPr lang="en-US" dirty="0"/>
          </a:p>
        </p:txBody>
      </p:sp>
      <p:pic>
        <p:nvPicPr>
          <p:cNvPr id="8" name="Picture 7" descr="PPT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5332" y="981380"/>
            <a:ext cx="7933334" cy="489523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 Transport Magnets</a:t>
            </a:r>
            <a:endParaRPr lang="en-US" dirty="0"/>
          </a:p>
        </p:txBody>
      </p:sp>
      <p:pic>
        <p:nvPicPr>
          <p:cNvPr id="119810" name="Picture 2" descr="M:\me-group\Tunnel Photos\takacs tunnel\takacs tunnel pics 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14400"/>
            <a:ext cx="4724400" cy="3543117"/>
          </a:xfrm>
          <a:prstGeom prst="rect">
            <a:avLst/>
          </a:prstGeom>
          <a:noFill/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953000" y="838200"/>
            <a:ext cx="4191000" cy="5287963"/>
          </a:xfrm>
        </p:spPr>
        <p:txBody>
          <a:bodyPr/>
          <a:lstStyle/>
          <a:p>
            <a:pPr lvl="1"/>
            <a:r>
              <a:rPr lang="en-US" sz="2800" dirty="0" smtClean="0"/>
              <a:t>Spreader and recombiner sections of the machine connect linear accelerators to recirculation arcs</a:t>
            </a:r>
          </a:p>
          <a:p>
            <a:pPr lvl="1"/>
            <a:r>
              <a:rPr lang="en-US" sz="2800" dirty="0" smtClean="0"/>
              <a:t>Magnetic dipoles and septa are powered in series with different arcs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 Transport Magnets</a:t>
            </a:r>
            <a:endParaRPr lang="en-US" dirty="0"/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77" y="838200"/>
            <a:ext cx="4134323" cy="523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4267200" y="838200"/>
            <a:ext cx="4648200" cy="5287963"/>
          </a:xfrm>
        </p:spPr>
        <p:txBody>
          <a:bodyPr/>
          <a:lstStyle/>
          <a:p>
            <a:pPr lvl="1"/>
            <a:r>
              <a:rPr lang="en-US" sz="2800" dirty="0" smtClean="0"/>
              <a:t>Recirculation arcs transport the beam between linacs</a:t>
            </a:r>
          </a:p>
          <a:p>
            <a:pPr lvl="1"/>
            <a:r>
              <a:rPr lang="en-US" sz="2800" dirty="0" smtClean="0"/>
              <a:t>Low energy beam at the top</a:t>
            </a:r>
          </a:p>
          <a:p>
            <a:pPr lvl="1"/>
            <a:r>
              <a:rPr lang="en-US" sz="2800" dirty="0" smtClean="0"/>
              <a:t>High energy beam at the bottom</a:t>
            </a:r>
          </a:p>
          <a:p>
            <a:pPr lvl="1"/>
            <a:r>
              <a:rPr lang="en-US" sz="2800" dirty="0" smtClean="0"/>
              <a:t>16 or 32 dipoles are used to complete the 180 degree bend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Magnet Assembly</a:t>
            </a:r>
            <a:endParaRPr lang="en-US" dirty="0"/>
          </a:p>
        </p:txBody>
      </p:sp>
      <p:pic>
        <p:nvPicPr>
          <p:cNvPr id="4" name="Picture 3" descr="MQA6R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857250"/>
            <a:ext cx="7162800" cy="53721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CEBAF Historical Timeline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Machine Overview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Injector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Linear Accelerators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Recirculation Arcs</a:t>
            </a:r>
          </a:p>
          <a:p>
            <a:pPr lvl="1"/>
            <a:r>
              <a:rPr lang="en-US" sz="2800" dirty="0" smtClean="0"/>
              <a:t>Extraction Systems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Beam Specifications</a:t>
            </a:r>
            <a:endParaRPr lang="en-US" sz="2800" dirty="0" smtClean="0"/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12 GeV Upgrade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Control Room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Any single user can receive beam from the first four passes</a:t>
            </a:r>
          </a:p>
          <a:p>
            <a:pPr lvl="1"/>
            <a:r>
              <a:rPr lang="en-US" dirty="0" smtClean="0"/>
              <a:t>All three users may receive beam from the fifth pass</a:t>
            </a:r>
          </a:p>
          <a:p>
            <a:pPr lvl="1"/>
            <a:r>
              <a:rPr lang="en-US" dirty="0" smtClean="0"/>
              <a:t>Time-dependent transverse kicks are applied to the microbunch structure to selectively direct beams along the correct path</a:t>
            </a:r>
          </a:p>
          <a:p>
            <a:pPr lvl="1"/>
            <a:r>
              <a:rPr lang="en-US" dirty="0" smtClean="0"/>
              <a:t>Accomplished with RF Separator cavities operating at 499 MHz</a:t>
            </a:r>
          </a:p>
          <a:p>
            <a:pPr lvl="1"/>
            <a:r>
              <a:rPr lang="en-US" dirty="0" smtClean="0"/>
              <a:t>Also use dipoles and quadrupoles at fixed field strengths to change the path of the beam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Extraction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Extraction System</a:t>
            </a:r>
            <a:endParaRPr lang="en-US" dirty="0"/>
          </a:p>
        </p:txBody>
      </p:sp>
      <p:pic>
        <p:nvPicPr>
          <p:cNvPr id="4" name="Picture 9" descr="extraction_overview_graphic_layered_6GeV_element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66800"/>
            <a:ext cx="8686800" cy="1739558"/>
          </a:xfrm>
          <a:prstGeom prst="rect">
            <a:avLst/>
          </a:prstGeom>
          <a:noFill/>
        </p:spPr>
      </p:pic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228600" y="3124200"/>
            <a:ext cx="8686800" cy="300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Extraction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system consists of RF Separators, Septa and Dipole magnets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baseline="0" dirty="0" smtClean="0">
                <a:solidFill>
                  <a:srgbClr val="333399"/>
                </a:solidFill>
                <a:latin typeface="Comic Sans MS" pitchFamily="66" charset="0"/>
              </a:rPr>
              <a:t>1-4</a:t>
            </a:r>
            <a:r>
              <a:rPr lang="en-US" sz="2400" kern="0" dirty="0" smtClean="0">
                <a:solidFill>
                  <a:srgbClr val="333399"/>
                </a:solidFill>
                <a:latin typeface="Comic Sans MS" pitchFamily="66" charset="0"/>
              </a:rPr>
              <a:t> pass uses horizontal separation to deflect one beam to halls A, B or C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5</a:t>
            </a:r>
            <a:r>
              <a:rPr kumimoji="0" lang="en-US" sz="24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th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pass </a:t>
            </a:r>
            <a:r>
              <a:rPr lang="en-US" sz="2400" kern="0" dirty="0" smtClean="0">
                <a:solidFill>
                  <a:srgbClr val="333399"/>
                </a:solidFill>
                <a:latin typeface="Comic Sans MS" pitchFamily="66" charset="0"/>
              </a:rPr>
              <a:t>uses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vertical separation and all 3 halls can have the maximum energy at the same time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7218" name="Picture 2" descr="C:\Documents and Settings\spata\My Documents\SnagIt Catalog\Accelerator Enclosure 4-90 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-585735"/>
            <a:ext cx="9593987" cy="77485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499 MHz RF Separator Cavities</a:t>
            </a:r>
            <a:endParaRPr lang="en-US" dirty="0"/>
          </a:p>
        </p:txBody>
      </p:sp>
      <p:pic>
        <p:nvPicPr>
          <p:cNvPr id="4" name="Picture 3" descr="Pass1_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4900" y="861059"/>
            <a:ext cx="6934200" cy="51929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Horizontal Extraction System</a:t>
            </a:r>
            <a:endParaRPr lang="en-US" dirty="0"/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/>
        </p:nvGraphicFramePr>
        <p:xfrm>
          <a:off x="1219200" y="823912"/>
          <a:ext cx="6705600" cy="5272088"/>
        </p:xfrm>
        <a:graphic>
          <a:graphicData uri="http://schemas.openxmlformats.org/presentationml/2006/ole">
            <p:oleObj spid="_x0000_s61443" name="Bitmap Image" r:id="rId3" imgW="11507806" imgH="9047619" progId="PBrush">
              <p:embed/>
            </p:oleObj>
          </a:graphicData>
        </a:graphic>
      </p:graphicFrame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981200" y="1930400"/>
            <a:ext cx="293688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C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954213" y="3597275"/>
            <a:ext cx="2936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C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030913" y="2043112"/>
            <a:ext cx="293687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C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267200" y="1509712"/>
            <a:ext cx="2936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A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974975" y="3567112"/>
            <a:ext cx="28575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B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3962400" y="3567112"/>
            <a:ext cx="2936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A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2971800" y="1433512"/>
            <a:ext cx="28575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B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6886575" y="2043112"/>
            <a:ext cx="471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A, B</a:t>
            </a: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6877050" y="2281237"/>
            <a:ext cx="46038" cy="46038"/>
          </a:xfrm>
          <a:prstGeom prst="ellipse">
            <a:avLst/>
          </a:prstGeom>
          <a:solidFill>
            <a:srgbClr val="0FEF5A"/>
          </a:solidFill>
          <a:ln w="12700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5562600" y="2690812"/>
            <a:ext cx="152400" cy="76200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Horizontal Extraction Septa</a:t>
            </a:r>
            <a:endParaRPr lang="en-US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859045" y="-30245"/>
            <a:ext cx="5425911" cy="701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Extraction System</a:t>
            </a:r>
            <a:endParaRPr lang="en-US" dirty="0"/>
          </a:p>
        </p:txBody>
      </p:sp>
      <p:graphicFrame>
        <p:nvGraphicFramePr>
          <p:cNvPr id="19" name="Object 1028"/>
          <p:cNvGraphicFramePr>
            <a:graphicFrameLocks noChangeAspect="1"/>
          </p:cNvGraphicFramePr>
          <p:nvPr/>
        </p:nvGraphicFramePr>
        <p:xfrm>
          <a:off x="1257300" y="914400"/>
          <a:ext cx="6629400" cy="5211763"/>
        </p:xfrm>
        <a:graphic>
          <a:graphicData uri="http://schemas.openxmlformats.org/presentationml/2006/ole">
            <p:oleObj spid="_x0000_s62467" name="Bitmap Image" r:id="rId3" imgW="11507806" imgH="9047619" progId="PBrush">
              <p:embed/>
            </p:oleObj>
          </a:graphicData>
        </a:graphic>
      </p:graphicFrame>
      <p:sp>
        <p:nvSpPr>
          <p:cNvPr id="20" name="Text Box 1029"/>
          <p:cNvSpPr txBox="1">
            <a:spLocks noChangeArrowheads="1"/>
          </p:cNvSpPr>
          <p:nvPr/>
        </p:nvSpPr>
        <p:spPr bwMode="auto">
          <a:xfrm>
            <a:off x="1981200" y="2011363"/>
            <a:ext cx="293688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C</a:t>
            </a:r>
          </a:p>
        </p:txBody>
      </p:sp>
      <p:sp>
        <p:nvSpPr>
          <p:cNvPr id="21" name="Text Box 1030"/>
          <p:cNvSpPr txBox="1">
            <a:spLocks noChangeArrowheads="1"/>
          </p:cNvSpPr>
          <p:nvPr/>
        </p:nvSpPr>
        <p:spPr bwMode="auto">
          <a:xfrm>
            <a:off x="3962400" y="2011363"/>
            <a:ext cx="293688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A</a:t>
            </a:r>
          </a:p>
        </p:txBody>
      </p:sp>
      <p:sp>
        <p:nvSpPr>
          <p:cNvPr id="22" name="Text Box 1031"/>
          <p:cNvSpPr txBox="1">
            <a:spLocks noChangeArrowheads="1"/>
          </p:cNvSpPr>
          <p:nvPr/>
        </p:nvSpPr>
        <p:spPr bwMode="auto">
          <a:xfrm>
            <a:off x="2990850" y="2011363"/>
            <a:ext cx="2857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B</a:t>
            </a:r>
          </a:p>
        </p:txBody>
      </p:sp>
      <p:sp>
        <p:nvSpPr>
          <p:cNvPr id="23" name="Text Box 1032"/>
          <p:cNvSpPr txBox="1">
            <a:spLocks noChangeArrowheads="1"/>
          </p:cNvSpPr>
          <p:nvPr/>
        </p:nvSpPr>
        <p:spPr bwMode="auto">
          <a:xfrm>
            <a:off x="3962400" y="3429000"/>
            <a:ext cx="2936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A</a:t>
            </a:r>
          </a:p>
        </p:txBody>
      </p:sp>
      <p:sp>
        <p:nvSpPr>
          <p:cNvPr id="24" name="Text Box 1033"/>
          <p:cNvSpPr txBox="1">
            <a:spLocks noChangeArrowheads="1"/>
          </p:cNvSpPr>
          <p:nvPr/>
        </p:nvSpPr>
        <p:spPr bwMode="auto">
          <a:xfrm>
            <a:off x="2971800" y="3611563"/>
            <a:ext cx="2857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B</a:t>
            </a:r>
          </a:p>
        </p:txBody>
      </p:sp>
      <p:sp>
        <p:nvSpPr>
          <p:cNvPr id="25" name="Text Box 1034"/>
          <p:cNvSpPr txBox="1">
            <a:spLocks noChangeArrowheads="1"/>
          </p:cNvSpPr>
          <p:nvPr/>
        </p:nvSpPr>
        <p:spPr bwMode="auto">
          <a:xfrm>
            <a:off x="2068513" y="4021138"/>
            <a:ext cx="2936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C</a:t>
            </a:r>
          </a:p>
        </p:txBody>
      </p:sp>
      <p:sp>
        <p:nvSpPr>
          <p:cNvPr id="26" name="Text Box 1035"/>
          <p:cNvSpPr txBox="1">
            <a:spLocks noChangeArrowheads="1"/>
          </p:cNvSpPr>
          <p:nvPr/>
        </p:nvSpPr>
        <p:spPr bwMode="auto">
          <a:xfrm>
            <a:off x="5678488" y="1447800"/>
            <a:ext cx="293687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A</a:t>
            </a:r>
          </a:p>
        </p:txBody>
      </p:sp>
      <p:sp>
        <p:nvSpPr>
          <p:cNvPr id="27" name="Text Box 1036"/>
          <p:cNvSpPr txBox="1">
            <a:spLocks noChangeArrowheads="1"/>
          </p:cNvSpPr>
          <p:nvPr/>
        </p:nvSpPr>
        <p:spPr bwMode="auto">
          <a:xfrm>
            <a:off x="5678488" y="2171700"/>
            <a:ext cx="28575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B</a:t>
            </a:r>
          </a:p>
        </p:txBody>
      </p:sp>
      <p:sp>
        <p:nvSpPr>
          <p:cNvPr id="28" name="Text Box 1037"/>
          <p:cNvSpPr txBox="1">
            <a:spLocks noChangeArrowheads="1"/>
          </p:cNvSpPr>
          <p:nvPr/>
        </p:nvSpPr>
        <p:spPr bwMode="auto">
          <a:xfrm>
            <a:off x="5678488" y="2895600"/>
            <a:ext cx="293687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Extraction Septa</a:t>
            </a:r>
            <a:endParaRPr lang="en-US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924433" y="-14668"/>
            <a:ext cx="5295135" cy="6848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CEBAF Historical Timeline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Machine Overview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Injector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Linear Accelerators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Recirculation Arcs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Extraction Systems</a:t>
            </a:r>
          </a:p>
          <a:p>
            <a:pPr lvl="1"/>
            <a:r>
              <a:rPr lang="en-US" sz="2800" dirty="0" smtClean="0"/>
              <a:t>Beam Specifications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12 GeV Upgrade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Control Room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Parity Quality Beam</a:t>
            </a:r>
            <a:endParaRPr lang="en-US" dirty="0"/>
          </a:p>
        </p:txBody>
      </p:sp>
      <p:pic>
        <p:nvPicPr>
          <p:cNvPr id="4" name="Picture 4" descr="tab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9944" y="990600"/>
            <a:ext cx="7504113" cy="486251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CEBAF Historical Timeline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Machine Overview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Injector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Linear Accelerators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Recirculation Arcs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Extraction Systems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Beam Specifications</a:t>
            </a:r>
          </a:p>
          <a:p>
            <a:pPr lvl="1"/>
            <a:r>
              <a:rPr lang="en-US" sz="2800" dirty="0" smtClean="0"/>
              <a:t>12 GeV Upgrade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Control Room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 txBox="1">
            <a:spLocks/>
          </p:cNvSpPr>
          <p:nvPr/>
        </p:nvSpPr>
        <p:spPr>
          <a:xfrm>
            <a:off x="6553200" y="6200775"/>
            <a:ext cx="352425" cy="2286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839B99-F531-4489-B9D4-B23921891E8F}" type="slidenum"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Line 48"/>
          <p:cNvSpPr>
            <a:spLocks noChangeShapeType="1"/>
          </p:cNvSpPr>
          <p:nvPr/>
        </p:nvSpPr>
        <p:spPr bwMode="auto">
          <a:xfrm>
            <a:off x="1246188" y="990600"/>
            <a:ext cx="2009775" cy="3429000"/>
          </a:xfrm>
          <a:prstGeom prst="line">
            <a:avLst/>
          </a:prstGeom>
          <a:noFill/>
          <a:ln w="38100">
            <a:solidFill>
              <a:srgbClr val="CC0066"/>
            </a:solidFill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" name="Rectangle 53"/>
          <p:cNvSpPr>
            <a:spLocks noChangeArrowheads="1"/>
          </p:cNvSpPr>
          <p:nvPr/>
        </p:nvSpPr>
        <p:spPr bwMode="auto">
          <a:xfrm>
            <a:off x="1031875" y="990600"/>
            <a:ext cx="2563813" cy="35052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" name="Line 49"/>
          <p:cNvSpPr>
            <a:spLocks noChangeShapeType="1"/>
          </p:cNvSpPr>
          <p:nvPr/>
        </p:nvSpPr>
        <p:spPr bwMode="auto">
          <a:xfrm>
            <a:off x="1385888" y="1066800"/>
            <a:ext cx="3186112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" name="Rectangle 54"/>
          <p:cNvSpPr>
            <a:spLocks noChangeArrowheads="1"/>
          </p:cNvSpPr>
          <p:nvPr/>
        </p:nvSpPr>
        <p:spPr bwMode="auto">
          <a:xfrm>
            <a:off x="1219200" y="1047750"/>
            <a:ext cx="3414713" cy="1447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143000" y="304800"/>
            <a:ext cx="2971800" cy="579438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/>
              <a:t>6 GeV </a:t>
            </a:r>
            <a:r>
              <a:rPr lang="en-US" sz="3200" dirty="0" smtClean="0"/>
              <a:t>CEBAF</a:t>
            </a:r>
            <a:endParaRPr lang="en-US" sz="3200" dirty="0"/>
          </a:p>
        </p:txBody>
      </p:sp>
      <p:pic>
        <p:nvPicPr>
          <p:cNvPr id="10" name="Picture 18" descr="12_GeV_mods_Arc-10_overl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3650" y="2798763"/>
            <a:ext cx="3079750" cy="1876425"/>
          </a:xfrm>
          <a:prstGeom prst="rect">
            <a:avLst/>
          </a:prstGeom>
          <a:noFill/>
        </p:spPr>
      </p:pic>
      <p:pic>
        <p:nvPicPr>
          <p:cNvPr id="11" name="Picture 20" descr="12_GeV_mods_HallD-beamline_overl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4388" y="863600"/>
            <a:ext cx="879475" cy="1338263"/>
          </a:xfrm>
          <a:prstGeom prst="rect">
            <a:avLst/>
          </a:prstGeom>
          <a:noFill/>
        </p:spPr>
      </p:pic>
      <p:grpSp>
        <p:nvGrpSpPr>
          <p:cNvPr id="12" name="Group 34"/>
          <p:cNvGrpSpPr>
            <a:grpSpLocks/>
          </p:cNvGrpSpPr>
          <p:nvPr/>
        </p:nvGrpSpPr>
        <p:grpSpPr bwMode="auto">
          <a:xfrm>
            <a:off x="1246188" y="1295400"/>
            <a:ext cx="6096000" cy="4691063"/>
            <a:chOff x="864" y="820"/>
            <a:chExt cx="4224" cy="2955"/>
          </a:xfrm>
        </p:grpSpPr>
        <p:pic>
          <p:nvPicPr>
            <p:cNvPr id="13" name="Picture 15" descr="6_GeV_Racetrack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64" y="820"/>
              <a:ext cx="4224" cy="2955"/>
            </a:xfrm>
            <a:prstGeom prst="rect">
              <a:avLst/>
            </a:prstGeom>
            <a:noFill/>
          </p:spPr>
        </p:pic>
        <p:sp>
          <p:nvSpPr>
            <p:cNvPr id="14" name="AutoShape 33"/>
            <p:cNvSpPr>
              <a:spLocks noChangeArrowheads="1"/>
            </p:cNvSpPr>
            <p:nvPr/>
          </p:nvSpPr>
          <p:spPr bwMode="auto">
            <a:xfrm rot="5400000">
              <a:off x="3120" y="1746"/>
              <a:ext cx="336" cy="240"/>
            </a:xfrm>
            <a:prstGeom prst="parallelogram">
              <a:avLst>
                <a:gd name="adj" fmla="val 47911"/>
              </a:avLst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15" name="Picture 22" descr="12_GeV_mods_SL-cryomodules_overla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4988" y="3300413"/>
            <a:ext cx="1695450" cy="1363662"/>
          </a:xfrm>
          <a:prstGeom prst="rect">
            <a:avLst/>
          </a:prstGeom>
          <a:noFill/>
        </p:spPr>
      </p:pic>
      <p:sp>
        <p:nvSpPr>
          <p:cNvPr id="16" name="Text Box 37"/>
          <p:cNvSpPr txBox="1">
            <a:spLocks noChangeArrowheads="1"/>
          </p:cNvSpPr>
          <p:nvPr/>
        </p:nvSpPr>
        <p:spPr bwMode="auto">
          <a:xfrm>
            <a:off x="900113" y="350838"/>
            <a:ext cx="547687" cy="487362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u="sng">
                <a:solidFill>
                  <a:srgbClr val="CC0099"/>
                </a:solidFill>
              </a:rPr>
              <a:t>11</a:t>
            </a:r>
          </a:p>
        </p:txBody>
      </p:sp>
      <p:grpSp>
        <p:nvGrpSpPr>
          <p:cNvPr id="17" name="Group 30"/>
          <p:cNvGrpSpPr>
            <a:grpSpLocks/>
          </p:cNvGrpSpPr>
          <p:nvPr/>
        </p:nvGrpSpPr>
        <p:grpSpPr bwMode="auto">
          <a:xfrm>
            <a:off x="4546600" y="2281238"/>
            <a:ext cx="911225" cy="847725"/>
            <a:chOff x="3146" y="1440"/>
            <a:chExt cx="632" cy="534"/>
          </a:xfrm>
        </p:grpSpPr>
        <p:sp>
          <p:nvSpPr>
            <p:cNvPr id="18" name="Text Box 26"/>
            <p:cNvSpPr txBox="1">
              <a:spLocks noChangeArrowheads="1"/>
            </p:cNvSpPr>
            <p:nvPr/>
          </p:nvSpPr>
          <p:spPr bwMode="auto">
            <a:xfrm>
              <a:off x="3360" y="1440"/>
              <a:ext cx="418" cy="1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CHL-2</a:t>
              </a:r>
            </a:p>
          </p:txBody>
        </p:sp>
        <p:grpSp>
          <p:nvGrpSpPr>
            <p:cNvPr id="19" name="Group 29"/>
            <p:cNvGrpSpPr>
              <a:grpSpLocks/>
            </p:cNvGrpSpPr>
            <p:nvPr/>
          </p:nvGrpSpPr>
          <p:grpSpPr bwMode="auto">
            <a:xfrm>
              <a:off x="3146" y="1536"/>
              <a:ext cx="406" cy="438"/>
              <a:chOff x="3146" y="1536"/>
              <a:chExt cx="406" cy="438"/>
            </a:xfrm>
          </p:grpSpPr>
          <p:pic>
            <p:nvPicPr>
              <p:cNvPr id="20" name="Picture 23" descr="12_GeV_mods_CHL_overlay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146" y="1707"/>
                <a:ext cx="184" cy="267"/>
              </a:xfrm>
              <a:prstGeom prst="rect">
                <a:avLst/>
              </a:prstGeom>
              <a:noFill/>
            </p:spPr>
          </p:pic>
          <p:pic>
            <p:nvPicPr>
              <p:cNvPr id="21" name="Picture 28" descr="12_GeV_mods_arrow_overlay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329" y="1536"/>
                <a:ext cx="223" cy="288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22" name="Group 41"/>
          <p:cNvGrpSpPr>
            <a:grpSpLocks/>
          </p:cNvGrpSpPr>
          <p:nvPr/>
        </p:nvGrpSpPr>
        <p:grpSpPr bwMode="auto">
          <a:xfrm>
            <a:off x="5475288" y="128588"/>
            <a:ext cx="1363662" cy="962025"/>
            <a:chOff x="3792" y="74"/>
            <a:chExt cx="945" cy="606"/>
          </a:xfrm>
        </p:grpSpPr>
        <p:pic>
          <p:nvPicPr>
            <p:cNvPr id="23" name="Picture 19" descr="12_GeV_mods_Hall-D_overlay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792" y="74"/>
              <a:ext cx="945" cy="606"/>
            </a:xfrm>
            <a:prstGeom prst="rect">
              <a:avLst/>
            </a:prstGeom>
            <a:noFill/>
          </p:spPr>
        </p:pic>
        <p:sp>
          <p:nvSpPr>
            <p:cNvPr id="24" name="AutoShape 40"/>
            <p:cNvSpPr>
              <a:spLocks noChangeArrowheads="1"/>
            </p:cNvSpPr>
            <p:nvPr/>
          </p:nvSpPr>
          <p:spPr bwMode="auto">
            <a:xfrm rot="5400000" flipV="1">
              <a:off x="4084" y="324"/>
              <a:ext cx="192" cy="240"/>
            </a:xfrm>
            <a:prstGeom prst="parallelogram">
              <a:avLst>
                <a:gd name="adj" fmla="val 59023"/>
              </a:avLst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5" name="Freeform 38"/>
          <p:cNvSpPr>
            <a:spLocks/>
          </p:cNvSpPr>
          <p:nvPr/>
        </p:nvSpPr>
        <p:spPr bwMode="auto">
          <a:xfrm>
            <a:off x="5864225" y="573088"/>
            <a:ext cx="438150" cy="206375"/>
          </a:xfrm>
          <a:custGeom>
            <a:avLst/>
            <a:gdLst/>
            <a:ahLst/>
            <a:cxnLst>
              <a:cxn ang="0">
                <a:pos x="0" y="130"/>
              </a:cxn>
              <a:cxn ang="0">
                <a:pos x="14" y="108"/>
              </a:cxn>
              <a:cxn ang="0">
                <a:pos x="28" y="122"/>
              </a:cxn>
              <a:cxn ang="0">
                <a:pos x="44" y="128"/>
              </a:cxn>
              <a:cxn ang="0">
                <a:pos x="53" y="107"/>
              </a:cxn>
              <a:cxn ang="0">
                <a:pos x="72" y="99"/>
              </a:cxn>
              <a:cxn ang="0">
                <a:pos x="88" y="106"/>
              </a:cxn>
              <a:cxn ang="0">
                <a:pos x="94" y="88"/>
              </a:cxn>
              <a:cxn ang="0">
                <a:pos x="96" y="82"/>
              </a:cxn>
              <a:cxn ang="0">
                <a:pos x="112" y="84"/>
              </a:cxn>
              <a:cxn ang="0">
                <a:pos x="128" y="88"/>
              </a:cxn>
              <a:cxn ang="0">
                <a:pos x="146" y="60"/>
              </a:cxn>
              <a:cxn ang="0">
                <a:pos x="152" y="62"/>
              </a:cxn>
              <a:cxn ang="0">
                <a:pos x="158" y="66"/>
              </a:cxn>
              <a:cxn ang="0">
                <a:pos x="170" y="70"/>
              </a:cxn>
              <a:cxn ang="0">
                <a:pos x="192" y="38"/>
              </a:cxn>
              <a:cxn ang="0">
                <a:pos x="214" y="54"/>
              </a:cxn>
              <a:cxn ang="0">
                <a:pos x="236" y="24"/>
              </a:cxn>
              <a:cxn ang="0">
                <a:pos x="254" y="34"/>
              </a:cxn>
              <a:cxn ang="0">
                <a:pos x="266" y="38"/>
              </a:cxn>
              <a:cxn ang="0">
                <a:pos x="286" y="10"/>
              </a:cxn>
              <a:cxn ang="0">
                <a:pos x="304" y="0"/>
              </a:cxn>
            </a:cxnLst>
            <a:rect l="0" t="0" r="r" b="b"/>
            <a:pathLst>
              <a:path w="304" h="130">
                <a:moveTo>
                  <a:pt x="0" y="130"/>
                </a:moveTo>
                <a:cubicBezTo>
                  <a:pt x="16" y="119"/>
                  <a:pt x="11" y="127"/>
                  <a:pt x="14" y="108"/>
                </a:cubicBezTo>
                <a:cubicBezTo>
                  <a:pt x="25" y="112"/>
                  <a:pt x="19" y="108"/>
                  <a:pt x="28" y="122"/>
                </a:cubicBezTo>
                <a:cubicBezTo>
                  <a:pt x="29" y="124"/>
                  <a:pt x="44" y="128"/>
                  <a:pt x="44" y="128"/>
                </a:cubicBezTo>
                <a:cubicBezTo>
                  <a:pt x="53" y="119"/>
                  <a:pt x="40" y="111"/>
                  <a:pt x="53" y="107"/>
                </a:cubicBezTo>
                <a:cubicBezTo>
                  <a:pt x="64" y="92"/>
                  <a:pt x="61" y="88"/>
                  <a:pt x="72" y="99"/>
                </a:cubicBezTo>
                <a:cubicBezTo>
                  <a:pt x="73" y="103"/>
                  <a:pt x="82" y="116"/>
                  <a:pt x="88" y="106"/>
                </a:cubicBezTo>
                <a:cubicBezTo>
                  <a:pt x="88" y="106"/>
                  <a:pt x="93" y="91"/>
                  <a:pt x="94" y="88"/>
                </a:cubicBezTo>
                <a:cubicBezTo>
                  <a:pt x="95" y="86"/>
                  <a:pt x="96" y="82"/>
                  <a:pt x="96" y="82"/>
                </a:cubicBezTo>
                <a:cubicBezTo>
                  <a:pt x="101" y="83"/>
                  <a:pt x="107" y="83"/>
                  <a:pt x="112" y="84"/>
                </a:cubicBezTo>
                <a:cubicBezTo>
                  <a:pt x="117" y="85"/>
                  <a:pt x="128" y="88"/>
                  <a:pt x="128" y="88"/>
                </a:cubicBezTo>
                <a:cubicBezTo>
                  <a:pt x="141" y="85"/>
                  <a:pt x="139" y="71"/>
                  <a:pt x="146" y="60"/>
                </a:cubicBezTo>
                <a:cubicBezTo>
                  <a:pt x="148" y="61"/>
                  <a:pt x="150" y="61"/>
                  <a:pt x="152" y="62"/>
                </a:cubicBezTo>
                <a:cubicBezTo>
                  <a:pt x="154" y="63"/>
                  <a:pt x="156" y="65"/>
                  <a:pt x="158" y="66"/>
                </a:cubicBezTo>
                <a:cubicBezTo>
                  <a:pt x="162" y="68"/>
                  <a:pt x="170" y="70"/>
                  <a:pt x="170" y="70"/>
                </a:cubicBezTo>
                <a:cubicBezTo>
                  <a:pt x="177" y="60"/>
                  <a:pt x="180" y="42"/>
                  <a:pt x="192" y="38"/>
                </a:cubicBezTo>
                <a:cubicBezTo>
                  <a:pt x="201" y="44"/>
                  <a:pt x="204" y="51"/>
                  <a:pt x="214" y="54"/>
                </a:cubicBezTo>
                <a:cubicBezTo>
                  <a:pt x="227" y="50"/>
                  <a:pt x="232" y="36"/>
                  <a:pt x="236" y="24"/>
                </a:cubicBezTo>
                <a:cubicBezTo>
                  <a:pt x="242" y="26"/>
                  <a:pt x="249" y="32"/>
                  <a:pt x="254" y="34"/>
                </a:cubicBezTo>
                <a:cubicBezTo>
                  <a:pt x="258" y="35"/>
                  <a:pt x="266" y="38"/>
                  <a:pt x="266" y="38"/>
                </a:cubicBezTo>
                <a:cubicBezTo>
                  <a:pt x="276" y="20"/>
                  <a:pt x="280" y="19"/>
                  <a:pt x="286" y="10"/>
                </a:cubicBezTo>
                <a:cubicBezTo>
                  <a:pt x="286" y="8"/>
                  <a:pt x="300" y="2"/>
                  <a:pt x="304" y="0"/>
                </a:cubicBezTo>
              </a:path>
            </a:pathLst>
          </a:custGeom>
          <a:noFill/>
          <a:ln w="19050" cap="flat" cmpd="sng">
            <a:solidFill>
              <a:srgbClr val="FFB62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900113" y="304800"/>
            <a:ext cx="623887" cy="549275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u="sng">
                <a:solidFill>
                  <a:srgbClr val="FF0000"/>
                </a:solidFill>
              </a:rPr>
              <a:t>12</a:t>
            </a:r>
          </a:p>
        </p:txBody>
      </p:sp>
      <p:grpSp>
        <p:nvGrpSpPr>
          <p:cNvPr id="27" name="Group 47"/>
          <p:cNvGrpSpPr>
            <a:grpSpLocks/>
          </p:cNvGrpSpPr>
          <p:nvPr/>
        </p:nvGrpSpPr>
        <p:grpSpPr bwMode="auto">
          <a:xfrm>
            <a:off x="6580188" y="838200"/>
            <a:ext cx="2079625" cy="1162050"/>
            <a:chOff x="4560" y="528"/>
            <a:chExt cx="1440" cy="732"/>
          </a:xfrm>
        </p:grpSpPr>
        <p:sp>
          <p:nvSpPr>
            <p:cNvPr id="28" name="Text Box 44"/>
            <p:cNvSpPr txBox="1">
              <a:spLocks noChangeArrowheads="1"/>
            </p:cNvSpPr>
            <p:nvPr/>
          </p:nvSpPr>
          <p:spPr bwMode="auto">
            <a:xfrm>
              <a:off x="4704" y="528"/>
              <a:ext cx="1296" cy="57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Upgrade magnets and power supplies</a:t>
              </a:r>
            </a:p>
          </p:txBody>
        </p:sp>
        <p:pic>
          <p:nvPicPr>
            <p:cNvPr id="29" name="Picture 46" descr="12_GeV_mods_arrow_overlay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60" y="864"/>
              <a:ext cx="306" cy="396"/>
            </a:xfrm>
            <a:prstGeom prst="rect">
              <a:avLst/>
            </a:prstGeom>
            <a:noFill/>
          </p:spPr>
        </p:pic>
      </p:grpSp>
      <p:sp>
        <p:nvSpPr>
          <p:cNvPr id="30" name="Text Box 50"/>
          <p:cNvSpPr txBox="1">
            <a:spLocks noChangeArrowheads="1"/>
          </p:cNvSpPr>
          <p:nvPr/>
        </p:nvSpPr>
        <p:spPr bwMode="auto">
          <a:xfrm>
            <a:off x="6511925" y="4343400"/>
            <a:ext cx="250348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>
                <a:solidFill>
                  <a:schemeClr val="accent2"/>
                </a:solidFill>
                <a:latin typeface="Times New Roman" pitchFamily="18" charset="0"/>
              </a:rPr>
              <a:t>Two 0.6 GV linacs</a:t>
            </a:r>
          </a:p>
        </p:txBody>
      </p:sp>
      <p:sp>
        <p:nvSpPr>
          <p:cNvPr id="31" name="Text Box 51"/>
          <p:cNvSpPr txBox="1">
            <a:spLocks noChangeArrowheads="1"/>
          </p:cNvSpPr>
          <p:nvPr/>
        </p:nvSpPr>
        <p:spPr bwMode="auto">
          <a:xfrm>
            <a:off x="7135813" y="4343400"/>
            <a:ext cx="469900" cy="4572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45720" r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>
                <a:solidFill>
                  <a:srgbClr val="FF0000"/>
                </a:solidFill>
              </a:rPr>
              <a:t>1.1</a:t>
            </a:r>
          </a:p>
        </p:txBody>
      </p:sp>
      <p:pic>
        <p:nvPicPr>
          <p:cNvPr id="32" name="Picture 21" descr="12_GeV_mods_NL-cryomodules_overlay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94075" y="1295400"/>
            <a:ext cx="1247775" cy="1228725"/>
          </a:xfrm>
          <a:prstGeom prst="rect">
            <a:avLst/>
          </a:prstGeom>
          <a:noFill/>
        </p:spPr>
      </p:pic>
      <p:sp>
        <p:nvSpPr>
          <p:cNvPr id="33" name="Text Box 58"/>
          <p:cNvSpPr txBox="1">
            <a:spLocks noChangeArrowheads="1"/>
          </p:cNvSpPr>
          <p:nvPr/>
        </p:nvSpPr>
        <p:spPr bwMode="auto">
          <a:xfrm>
            <a:off x="4038600" y="5081588"/>
            <a:ext cx="34290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>
                <a:latin typeface="Times New Roman" pitchFamily="18" charset="0"/>
              </a:rPr>
              <a:t>New cryomodules get new rf zones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8" presetClass="entr" presetSubtype="3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8" grpId="0" animBg="1"/>
      <p:bldP spid="25" grpId="0" animBg="1"/>
      <p:bldP spid="26" grpId="0" animBg="1" autoUpdateAnimBg="0"/>
      <p:bldP spid="31" grpId="0" animBg="1" autoUpdateAnimBg="0"/>
      <p:bldP spid="3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Cryomodule System: Cavity Design</a:t>
            </a:r>
            <a:endParaRPr lang="en-US" sz="2400" dirty="0"/>
          </a:p>
        </p:txBody>
      </p:sp>
      <p:sp>
        <p:nvSpPr>
          <p:cNvPr id="46797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20000"/>
              </a:spcBef>
              <a:spcAft>
                <a:spcPct val="15000"/>
              </a:spcAft>
              <a:buFontTx/>
              <a:buNone/>
            </a:pPr>
            <a:r>
              <a:rPr lang="en-US" sz="2800" b="1" dirty="0">
                <a:solidFill>
                  <a:srgbClr val="333399"/>
                </a:solidFill>
              </a:rPr>
              <a:t>Upgraded SRF Cavity for CEBAF</a:t>
            </a:r>
          </a:p>
          <a:p>
            <a:pPr>
              <a:spcBef>
                <a:spcPct val="20000"/>
              </a:spcBef>
              <a:spcAft>
                <a:spcPct val="15000"/>
              </a:spcAft>
            </a:pPr>
            <a:r>
              <a:rPr lang="en-US" dirty="0">
                <a:solidFill>
                  <a:srgbClr val="333399"/>
                </a:solidFill>
              </a:rPr>
              <a:t>7-cell 1497 MHz </a:t>
            </a:r>
            <a:r>
              <a:rPr lang="en-US" dirty="0" smtClean="0">
                <a:solidFill>
                  <a:srgbClr val="333399"/>
                </a:solidFill>
              </a:rPr>
              <a:t>niobium</a:t>
            </a:r>
            <a:endParaRPr lang="en-US" dirty="0">
              <a:solidFill>
                <a:srgbClr val="333399"/>
              </a:solidFill>
            </a:endParaRPr>
          </a:p>
        </p:txBody>
      </p:sp>
      <p:pic>
        <p:nvPicPr>
          <p:cNvPr id="46797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2" y="2605088"/>
            <a:ext cx="8186737" cy="2478087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ccelerator Enclosure 4-90 .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63351"/>
            <a:ext cx="9384030" cy="757855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Cryomodule Assembly</a:t>
            </a:r>
            <a:endParaRPr lang="en-US" dirty="0"/>
          </a:p>
        </p:txBody>
      </p:sp>
      <p:graphicFrame>
        <p:nvGraphicFramePr>
          <p:cNvPr id="6" name="Object 1027"/>
          <p:cNvGraphicFramePr>
            <a:graphicFrameLocks noChangeAspect="1"/>
          </p:cNvGraphicFramePr>
          <p:nvPr/>
        </p:nvGraphicFramePr>
        <p:xfrm>
          <a:off x="914400" y="762000"/>
          <a:ext cx="7086600" cy="5320306"/>
        </p:xfrm>
        <a:graphic>
          <a:graphicData uri="http://schemas.openxmlformats.org/presentationml/2006/ole">
            <p:oleObj spid="_x0000_s60419" name="Document" r:id="rId3" imgW="2530771" imgH="1899505" progId="Word.Documen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Cryomodule Assembly</a:t>
            </a:r>
            <a:endParaRPr lang="en-US" dirty="0"/>
          </a:p>
        </p:txBody>
      </p:sp>
      <p:pic>
        <p:nvPicPr>
          <p:cNvPr id="4" name="Picture 3" descr="2011-06-27_12-02-35_7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1647"/>
            <a:ext cx="9144000" cy="515470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Cryomodule Assembly</a:t>
            </a:r>
            <a:endParaRPr lang="en-US" dirty="0"/>
          </a:p>
        </p:txBody>
      </p:sp>
      <p:pic>
        <p:nvPicPr>
          <p:cNvPr id="4" name="Picture 3" descr="2011-06-27_11-59-41_9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1647"/>
            <a:ext cx="9144000" cy="515470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Cryomodule </a:t>
            </a:r>
            <a:r>
              <a:rPr lang="en-US" dirty="0" smtClean="0"/>
              <a:t>Testing</a:t>
            </a:r>
            <a:endParaRPr lang="en-US" dirty="0"/>
          </a:p>
        </p:txBody>
      </p:sp>
      <p:pic>
        <p:nvPicPr>
          <p:cNvPr id="9" name="Picture 8" descr="2011-06-27_12-03-23_3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1647"/>
            <a:ext cx="9144000" cy="515470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Cryomodule </a:t>
            </a:r>
            <a:r>
              <a:rPr lang="en-US" dirty="0" smtClean="0"/>
              <a:t>Testing</a:t>
            </a:r>
            <a:endParaRPr lang="en-US" dirty="0"/>
          </a:p>
        </p:txBody>
      </p:sp>
      <p:pic>
        <p:nvPicPr>
          <p:cNvPr id="8" name="Picture 7" descr="2011-06-27_12-03-45_3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1647"/>
            <a:ext cx="9144000" cy="515470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 GeV Magnet Upgrades</a:t>
            </a:r>
            <a:endParaRPr lang="en-US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52400" y="3581400"/>
            <a:ext cx="5562600" cy="18651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0" rIns="0">
            <a:spAutoFit/>
          </a:bodyPr>
          <a:lstStyle/>
          <a:p>
            <a:pPr marL="111125" indent="-111125" algn="l">
              <a:lnSpc>
                <a:spcPct val="95000"/>
              </a:lnSpc>
              <a:spcBef>
                <a:spcPct val="35000"/>
              </a:spcBef>
              <a:buSzTx/>
            </a:pPr>
            <a:r>
              <a:rPr lang="en-US" sz="1800" dirty="0"/>
              <a:t>Quads</a:t>
            </a:r>
          </a:p>
          <a:p>
            <a:pPr marL="392113" lvl="1" indent="-166688" algn="l">
              <a:lnSpc>
                <a:spcPct val="95000"/>
              </a:lnSpc>
              <a:spcBef>
                <a:spcPct val="35000"/>
              </a:spcBef>
              <a:buSzTx/>
              <a:buFont typeface="Wingdings" pitchFamily="2" charset="2"/>
              <a:buChar char="§"/>
            </a:pPr>
            <a:r>
              <a:rPr lang="en-US" sz="1800" dirty="0"/>
              <a:t>The majority of the existing quadrupoles can meet the 12 GeV needs without modification </a:t>
            </a:r>
          </a:p>
          <a:p>
            <a:pPr marL="392113" lvl="1" indent="-166688" algn="l">
              <a:lnSpc>
                <a:spcPct val="95000"/>
              </a:lnSpc>
              <a:spcBef>
                <a:spcPct val="35000"/>
              </a:spcBef>
              <a:buSzTx/>
              <a:buFont typeface="Wingdings" pitchFamily="2" charset="2"/>
              <a:buChar char="§"/>
            </a:pPr>
            <a:r>
              <a:rPr lang="en-US" sz="1800" dirty="0"/>
              <a:t>Upgrade other quads only as needed;  Double Power Supply current, Double up quads with new PS, or one new higher strength quadrupole magnet </a:t>
            </a:r>
            <a:r>
              <a:rPr lang="en-US" sz="1800" dirty="0" smtClean="0"/>
              <a:t>design</a:t>
            </a:r>
            <a:endParaRPr lang="en-US" sz="1800" dirty="0"/>
          </a:p>
        </p:txBody>
      </p:sp>
      <p:grpSp>
        <p:nvGrpSpPr>
          <p:cNvPr id="11" name="Group 8"/>
          <p:cNvGrpSpPr>
            <a:grpSpLocks noChangeAspect="1"/>
          </p:cNvGrpSpPr>
          <p:nvPr/>
        </p:nvGrpSpPr>
        <p:grpSpPr bwMode="auto">
          <a:xfrm>
            <a:off x="5715000" y="3581400"/>
            <a:ext cx="3217863" cy="2368550"/>
            <a:chOff x="144" y="1008"/>
            <a:chExt cx="1872" cy="1377"/>
          </a:xfrm>
        </p:grpSpPr>
        <p:pic>
          <p:nvPicPr>
            <p:cNvPr id="12" name="Picture 9" descr="BB-H-B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4" y="1008"/>
              <a:ext cx="1872" cy="1146"/>
            </a:xfrm>
            <a:prstGeom prst="rect">
              <a:avLst/>
            </a:prstGeom>
            <a:noFill/>
          </p:spPr>
        </p:pic>
        <p:sp>
          <p:nvSpPr>
            <p:cNvPr id="13" name="Rectangle 10"/>
            <p:cNvSpPr>
              <a:spLocks noChangeAspect="1" noChangeArrowheads="1"/>
            </p:cNvSpPr>
            <p:nvPr/>
          </p:nvSpPr>
          <p:spPr bwMode="auto">
            <a:xfrm>
              <a:off x="144" y="2208"/>
              <a:ext cx="1872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SzTx/>
                <a:buFontTx/>
                <a:buNone/>
              </a:pPr>
              <a:r>
                <a:rPr lang="en-US" sz="1000">
                  <a:latin typeface="Times" pitchFamily="18" charset="0"/>
                  <a:cs typeface="Times New Roman" pitchFamily="18" charset="0"/>
                </a:rPr>
                <a:t> </a:t>
              </a:r>
              <a:r>
                <a:rPr lang="en-US" sz="1400">
                  <a:latin typeface="Times" pitchFamily="18" charset="0"/>
                  <a:cs typeface="Times New Roman" pitchFamily="18" charset="0"/>
                </a:rPr>
                <a:t>Prototype dipole with added H-Steel</a:t>
              </a:r>
              <a:r>
                <a:rPr lang="en-US" sz="1000" b="0">
                  <a:latin typeface="Times" pitchFamily="18" charset="0"/>
                  <a:cs typeface="Times New Roman" pitchFamily="18" charset="0"/>
                </a:rPr>
                <a:t>    </a:t>
              </a:r>
              <a:endParaRPr lang="en-US" b="0">
                <a:latin typeface="Times New Roman" pitchFamily="18" charset="0"/>
              </a:endParaRPr>
            </a:p>
          </p:txBody>
        </p:sp>
      </p:grp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3886200" y="838200"/>
            <a:ext cx="5257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12713" indent="-112713" algn="l">
              <a:spcBef>
                <a:spcPct val="50000"/>
              </a:spcBef>
              <a:buSzTx/>
            </a:pPr>
            <a:r>
              <a:rPr lang="en-US" sz="1800" dirty="0"/>
              <a:t>Dipoles</a:t>
            </a:r>
          </a:p>
          <a:p>
            <a:pPr marL="354013" lvl="1" indent="-127000" algn="l">
              <a:spcBef>
                <a:spcPct val="0"/>
              </a:spcBef>
              <a:buSzTx/>
            </a:pPr>
            <a:r>
              <a:rPr lang="en-US" sz="1800" dirty="0" smtClean="0"/>
              <a:t>Arcs </a:t>
            </a:r>
            <a:r>
              <a:rPr lang="en-US" sz="1800" dirty="0"/>
              <a:t>will have C-style dipoles modified with added H-Steel to limit saturation</a:t>
            </a:r>
          </a:p>
          <a:p>
            <a:pPr marL="354013" lvl="1" indent="-127000" algn="l">
              <a:spcBef>
                <a:spcPct val="50000"/>
              </a:spcBef>
              <a:buSzTx/>
            </a:pPr>
            <a:r>
              <a:rPr lang="en-US" sz="1800" dirty="0" smtClean="0"/>
              <a:t>Halls B </a:t>
            </a:r>
            <a:r>
              <a:rPr lang="en-US" sz="1800" dirty="0"/>
              <a:t>&amp; C lines will have similar changes</a:t>
            </a:r>
          </a:p>
          <a:p>
            <a:pPr marL="354013" lvl="1" indent="-127000" algn="l">
              <a:spcBef>
                <a:spcPct val="50000"/>
              </a:spcBef>
              <a:buSzTx/>
            </a:pPr>
            <a:r>
              <a:rPr lang="en-US" sz="1800" dirty="0"/>
              <a:t>Dipoles will be removed from stands for safe H-Steel installation and mapped for quality control</a:t>
            </a:r>
          </a:p>
        </p:txBody>
      </p:sp>
      <p:pic>
        <p:nvPicPr>
          <p:cNvPr id="15" name="Picture 13" descr="% Sat vs Current"/>
          <p:cNvPicPr>
            <a:picLocks noChangeArrowheads="1"/>
          </p:cNvPicPr>
          <p:nvPr/>
        </p:nvPicPr>
        <p:blipFill>
          <a:blip r:embed="rId3" cstate="print"/>
          <a:srcRect t="1500" r="34950" b="40688"/>
          <a:stretch>
            <a:fillRect/>
          </a:stretch>
        </p:blipFill>
        <p:spPr bwMode="auto">
          <a:xfrm>
            <a:off x="0" y="914400"/>
            <a:ext cx="3930650" cy="2741613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 Transport Magnets</a:t>
            </a:r>
            <a:endParaRPr lang="en-US" dirty="0"/>
          </a:p>
        </p:txBody>
      </p:sp>
      <p:pic>
        <p:nvPicPr>
          <p:cNvPr id="7" name="Picture 6" descr="2011-06-23_13-36-37_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1647"/>
            <a:ext cx="9144000" cy="515470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 Transport Magnets</a:t>
            </a:r>
            <a:endParaRPr lang="en-US" dirty="0"/>
          </a:p>
        </p:txBody>
      </p:sp>
      <p:pic>
        <p:nvPicPr>
          <p:cNvPr id="4" name="Picture 3" descr="2011-06-23_13-49-39_4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1647"/>
            <a:ext cx="9144000" cy="515470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 Transport Magnets</a:t>
            </a:r>
            <a:endParaRPr lang="en-US" dirty="0"/>
          </a:p>
        </p:txBody>
      </p:sp>
      <p:pic>
        <p:nvPicPr>
          <p:cNvPr id="5" name="Picture 4" descr="2011-06-23_13-50-05_6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1647"/>
            <a:ext cx="9144000" cy="515470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 GeV Extraction</a:t>
            </a:r>
            <a:endParaRPr lang="en-US" dirty="0"/>
          </a:p>
        </p:txBody>
      </p:sp>
      <p:pic>
        <p:nvPicPr>
          <p:cNvPr id="6" name="Picture 13" descr="extraction_overview_graphic_layered_12GeV_elemen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703388"/>
            <a:ext cx="8610600" cy="1725612"/>
          </a:xfrm>
          <a:prstGeom prst="rect">
            <a:avLst/>
          </a:prstGeom>
          <a:noFill/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81000" y="12954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25" y="4856163"/>
            <a:ext cx="8474075" cy="1163637"/>
          </a:xfrm>
          <a:prstGeom prst="rect">
            <a:avLst/>
          </a:prstGeom>
          <a:noFill/>
        </p:spPr>
      </p:pic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3462338" y="5678488"/>
            <a:ext cx="2219325" cy="265112"/>
          </a:xfrm>
          <a:prstGeom prst="roundRect">
            <a:avLst>
              <a:gd name="adj" fmla="val 347"/>
            </a:avLst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>
                <a:latin typeface="Arial" pitchFamily="34" charset="0"/>
              </a:rPr>
              <a:t>12 GeV Upgrade Plan View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791200" y="3479800"/>
            <a:ext cx="1071563" cy="2143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800" b="1">
                <a:solidFill>
                  <a:srgbClr val="686868"/>
                </a:solidFill>
              </a:rPr>
              <a:t>Recirculation ARCS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827088" y="1009650"/>
            <a:ext cx="841375" cy="287338"/>
          </a:xfrm>
          <a:prstGeom prst="rect">
            <a:avLst/>
          </a:prstGeom>
          <a:solidFill>
            <a:srgbClr val="C8F78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 dirty="0"/>
              <a:t>Relocated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93675" y="1009650"/>
            <a:ext cx="484188" cy="28733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New</a:t>
            </a: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3336925" y="1262063"/>
            <a:ext cx="2468563" cy="265112"/>
          </a:xfrm>
          <a:prstGeom prst="roundRect">
            <a:avLst>
              <a:gd name="adj" fmla="val 34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>
                <a:latin typeface="Arial" pitchFamily="34" charset="0"/>
              </a:rPr>
              <a:t>12 GeV Upgrade Elevation View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1600200" y="1752600"/>
            <a:ext cx="609600" cy="152400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1143000" y="4114800"/>
            <a:ext cx="609600" cy="152400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5029200" y="1752600"/>
            <a:ext cx="609600" cy="152400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4038600" y="1752600"/>
            <a:ext cx="609600" cy="152400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" name="Group 44"/>
          <p:cNvGrpSpPr>
            <a:grpSpLocks/>
          </p:cNvGrpSpPr>
          <p:nvPr/>
        </p:nvGrpSpPr>
        <p:grpSpPr bwMode="auto">
          <a:xfrm>
            <a:off x="723900" y="1885950"/>
            <a:ext cx="2514600" cy="3552825"/>
            <a:chOff x="456" y="1188"/>
            <a:chExt cx="1584" cy="2238"/>
          </a:xfrm>
        </p:grpSpPr>
        <p:sp>
          <p:nvSpPr>
            <p:cNvPr id="19" name="Text Box 21"/>
            <p:cNvSpPr txBox="1">
              <a:spLocks noChangeArrowheads="1"/>
            </p:cNvSpPr>
            <p:nvPr/>
          </p:nvSpPr>
          <p:spPr bwMode="auto">
            <a:xfrm>
              <a:off x="456" y="2438"/>
              <a:ext cx="1584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0" r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b="1">
                  <a:latin typeface="Arial" pitchFamily="34" charset="0"/>
                </a:rPr>
                <a:t>Horizontally deflecting RF cavities (499MHz, copper)</a:t>
              </a:r>
            </a:p>
          </p:txBody>
        </p:sp>
        <p:sp>
          <p:nvSpPr>
            <p:cNvPr id="20" name="Rectangle 22"/>
            <p:cNvSpPr>
              <a:spLocks noChangeArrowheads="1"/>
            </p:cNvSpPr>
            <p:nvPr/>
          </p:nvSpPr>
          <p:spPr bwMode="auto">
            <a:xfrm>
              <a:off x="936" y="1188"/>
              <a:ext cx="624" cy="86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1" name="Rectangle 23"/>
            <p:cNvSpPr>
              <a:spLocks noChangeArrowheads="1"/>
            </p:cNvSpPr>
            <p:nvPr/>
          </p:nvSpPr>
          <p:spPr bwMode="auto">
            <a:xfrm>
              <a:off x="936" y="3042"/>
              <a:ext cx="624" cy="38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cxnSp>
          <p:nvCxnSpPr>
            <p:cNvPr id="22" name="AutoShape 38"/>
            <p:cNvCxnSpPr>
              <a:cxnSpLocks noChangeShapeType="1"/>
              <a:stCxn id="19" idx="0"/>
              <a:endCxn id="20" idx="2"/>
            </p:cNvCxnSpPr>
            <p:nvPr/>
          </p:nvCxnSpPr>
          <p:spPr bwMode="auto">
            <a:xfrm flipV="1">
              <a:off x="1248" y="2061"/>
              <a:ext cx="0" cy="377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</p:cxnSp>
        <p:cxnSp>
          <p:nvCxnSpPr>
            <p:cNvPr id="23" name="AutoShape 39"/>
            <p:cNvCxnSpPr>
              <a:cxnSpLocks noChangeShapeType="1"/>
              <a:stCxn id="19" idx="2"/>
              <a:endCxn id="21" idx="0"/>
            </p:cNvCxnSpPr>
            <p:nvPr/>
          </p:nvCxnSpPr>
          <p:spPr bwMode="auto">
            <a:xfrm>
              <a:off x="1248" y="2688"/>
              <a:ext cx="0" cy="345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</p:cxnSp>
      </p:grpSp>
      <p:grpSp>
        <p:nvGrpSpPr>
          <p:cNvPr id="24" name="Group 45"/>
          <p:cNvGrpSpPr>
            <a:grpSpLocks/>
          </p:cNvGrpSpPr>
          <p:nvPr/>
        </p:nvGrpSpPr>
        <p:grpSpPr bwMode="auto">
          <a:xfrm>
            <a:off x="3776663" y="1914525"/>
            <a:ext cx="1905000" cy="3524250"/>
            <a:chOff x="2379" y="1206"/>
            <a:chExt cx="1200" cy="2220"/>
          </a:xfrm>
        </p:grpSpPr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>
              <a:off x="2502" y="1206"/>
              <a:ext cx="960" cy="81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6" name="Text Box 30"/>
            <p:cNvSpPr txBox="1">
              <a:spLocks noChangeArrowheads="1"/>
            </p:cNvSpPr>
            <p:nvPr/>
          </p:nvSpPr>
          <p:spPr bwMode="auto">
            <a:xfrm>
              <a:off x="2379" y="2342"/>
              <a:ext cx="1200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b="1">
                  <a:latin typeface="Arial" pitchFamily="34" charset="0"/>
                </a:rPr>
                <a:t>Horizontally deflecting septa</a:t>
              </a:r>
            </a:p>
          </p:txBody>
        </p:sp>
        <p:sp>
          <p:nvSpPr>
            <p:cNvPr id="27" name="Rectangle 35"/>
            <p:cNvSpPr>
              <a:spLocks noChangeArrowheads="1"/>
            </p:cNvSpPr>
            <p:nvPr/>
          </p:nvSpPr>
          <p:spPr bwMode="auto">
            <a:xfrm>
              <a:off x="2502" y="3042"/>
              <a:ext cx="954" cy="38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cxnSp>
          <p:nvCxnSpPr>
            <p:cNvPr id="28" name="AutoShape 40"/>
            <p:cNvCxnSpPr>
              <a:cxnSpLocks noChangeShapeType="1"/>
              <a:stCxn id="25" idx="2"/>
              <a:endCxn id="26" idx="0"/>
            </p:cNvCxnSpPr>
            <p:nvPr/>
          </p:nvCxnSpPr>
          <p:spPr bwMode="auto">
            <a:xfrm flipH="1">
              <a:off x="2979" y="2025"/>
              <a:ext cx="3" cy="317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</p:cxnSp>
        <p:cxnSp>
          <p:nvCxnSpPr>
            <p:cNvPr id="29" name="AutoShape 41"/>
            <p:cNvCxnSpPr>
              <a:cxnSpLocks noChangeShapeType="1"/>
              <a:stCxn id="26" idx="2"/>
              <a:endCxn id="27" idx="0"/>
            </p:cNvCxnSpPr>
            <p:nvPr/>
          </p:nvCxnSpPr>
          <p:spPr bwMode="auto">
            <a:xfrm>
              <a:off x="2979" y="2592"/>
              <a:ext cx="0" cy="441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</p:cxnSp>
      </p:grpSp>
      <p:grpSp>
        <p:nvGrpSpPr>
          <p:cNvPr id="30" name="Group 46"/>
          <p:cNvGrpSpPr>
            <a:grpSpLocks/>
          </p:cNvGrpSpPr>
          <p:nvPr/>
        </p:nvGrpSpPr>
        <p:grpSpPr bwMode="auto">
          <a:xfrm>
            <a:off x="5300663" y="1914525"/>
            <a:ext cx="2133600" cy="3343275"/>
            <a:chOff x="3339" y="1206"/>
            <a:chExt cx="1344" cy="2106"/>
          </a:xfrm>
        </p:grpSpPr>
        <p:sp>
          <p:nvSpPr>
            <p:cNvPr id="31" name="Rectangle 24"/>
            <p:cNvSpPr>
              <a:spLocks noChangeArrowheads="1"/>
            </p:cNvSpPr>
            <p:nvPr/>
          </p:nvSpPr>
          <p:spPr bwMode="auto">
            <a:xfrm>
              <a:off x="3594" y="1206"/>
              <a:ext cx="816" cy="81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2" name="Text Box 32"/>
            <p:cNvSpPr txBox="1">
              <a:spLocks noChangeArrowheads="1"/>
            </p:cNvSpPr>
            <p:nvPr/>
          </p:nvSpPr>
          <p:spPr bwMode="auto">
            <a:xfrm>
              <a:off x="3339" y="2534"/>
              <a:ext cx="1344" cy="1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b="1">
                  <a:latin typeface="Arial" pitchFamily="34" charset="0"/>
                </a:rPr>
                <a:t>Horizontally deflecting dipoles</a:t>
              </a:r>
            </a:p>
          </p:txBody>
        </p:sp>
        <p:sp>
          <p:nvSpPr>
            <p:cNvPr id="33" name="Rectangle 34"/>
            <p:cNvSpPr>
              <a:spLocks noChangeArrowheads="1"/>
            </p:cNvSpPr>
            <p:nvPr/>
          </p:nvSpPr>
          <p:spPr bwMode="auto">
            <a:xfrm>
              <a:off x="3576" y="3042"/>
              <a:ext cx="864" cy="27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cxnSp>
          <p:nvCxnSpPr>
            <p:cNvPr id="34" name="AutoShape 42"/>
            <p:cNvCxnSpPr>
              <a:cxnSpLocks noChangeShapeType="1"/>
              <a:stCxn id="31" idx="2"/>
              <a:endCxn id="32" idx="0"/>
            </p:cNvCxnSpPr>
            <p:nvPr/>
          </p:nvCxnSpPr>
          <p:spPr bwMode="auto">
            <a:xfrm>
              <a:off x="4002" y="2025"/>
              <a:ext cx="9" cy="509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</p:cxnSp>
        <p:cxnSp>
          <p:nvCxnSpPr>
            <p:cNvPr id="35" name="AutoShape 43"/>
            <p:cNvCxnSpPr>
              <a:cxnSpLocks noChangeShapeType="1"/>
              <a:stCxn id="32" idx="2"/>
              <a:endCxn id="33" idx="0"/>
            </p:cNvCxnSpPr>
            <p:nvPr/>
          </p:nvCxnSpPr>
          <p:spPr bwMode="auto">
            <a:xfrm flipH="1">
              <a:off x="4008" y="2688"/>
              <a:ext cx="3" cy="345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</p:cxnSp>
      </p:grpSp>
      <p:sp>
        <p:nvSpPr>
          <p:cNvPr id="36" name="Text Box 47"/>
          <p:cNvSpPr txBox="1">
            <a:spLocks noChangeArrowheads="1"/>
          </p:cNvSpPr>
          <p:nvPr/>
        </p:nvSpPr>
        <p:spPr bwMode="auto">
          <a:xfrm>
            <a:off x="685800" y="1828800"/>
            <a:ext cx="519113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b="1"/>
              <a:t>Pass 1</a:t>
            </a:r>
          </a:p>
        </p:txBody>
      </p:sp>
      <p:sp>
        <p:nvSpPr>
          <p:cNvPr id="37" name="Text Box 48"/>
          <p:cNvSpPr txBox="1">
            <a:spLocks noChangeArrowheads="1"/>
          </p:cNvSpPr>
          <p:nvPr/>
        </p:nvSpPr>
        <p:spPr bwMode="auto">
          <a:xfrm>
            <a:off x="685800" y="2108200"/>
            <a:ext cx="519113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b="1"/>
              <a:t>Pass 2</a:t>
            </a:r>
          </a:p>
        </p:txBody>
      </p:sp>
      <p:sp>
        <p:nvSpPr>
          <p:cNvPr id="38" name="Text Box 49"/>
          <p:cNvSpPr txBox="1">
            <a:spLocks noChangeArrowheads="1"/>
          </p:cNvSpPr>
          <p:nvPr/>
        </p:nvSpPr>
        <p:spPr bwMode="auto">
          <a:xfrm>
            <a:off x="685800" y="2651125"/>
            <a:ext cx="519113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b="1"/>
              <a:t>Pass 4</a:t>
            </a:r>
          </a:p>
        </p:txBody>
      </p:sp>
      <p:sp>
        <p:nvSpPr>
          <p:cNvPr id="39" name="Text Box 50"/>
          <p:cNvSpPr txBox="1">
            <a:spLocks noChangeArrowheads="1"/>
          </p:cNvSpPr>
          <p:nvPr/>
        </p:nvSpPr>
        <p:spPr bwMode="auto">
          <a:xfrm>
            <a:off x="685800" y="2381250"/>
            <a:ext cx="519113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b="1"/>
              <a:t>Pass 3</a:t>
            </a:r>
          </a:p>
        </p:txBody>
      </p:sp>
      <p:sp>
        <p:nvSpPr>
          <p:cNvPr id="40" name="Text Box 52"/>
          <p:cNvSpPr txBox="1">
            <a:spLocks noChangeArrowheads="1"/>
          </p:cNvSpPr>
          <p:nvPr/>
        </p:nvSpPr>
        <p:spPr bwMode="auto">
          <a:xfrm>
            <a:off x="685800" y="2895600"/>
            <a:ext cx="519113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b="1"/>
              <a:t>Pass 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erial View - End Station Construction 3-25-91 .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7850" y="-533400"/>
            <a:ext cx="9709330" cy="7543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 GeV Project Timeline</a:t>
            </a:r>
            <a:endParaRPr lang="en-US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0956" y="762000"/>
            <a:ext cx="6542088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CEBAF Historical Timeline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Machine Overview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Injector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Linear Accelerators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Recirculation Arcs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Extraction Systems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Beam Specifications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12 GeV Upgrade</a:t>
            </a:r>
          </a:p>
          <a:p>
            <a:pPr lvl="1"/>
            <a:r>
              <a:rPr lang="en-US" sz="2800" dirty="0" smtClean="0"/>
              <a:t>Control Room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MCC Control Room</a:t>
            </a:r>
            <a:endParaRPr lang="en-US" dirty="0"/>
          </a:p>
        </p:txBody>
      </p:sp>
      <p:pic>
        <p:nvPicPr>
          <p:cNvPr id="53251" name="Picture 3" descr="C:\Documents and Settings\spata\Desktop\Transfer_JLAB\Pictures\whole_roo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176" y="1244949"/>
            <a:ext cx="7851648" cy="447446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CEBAF Historical Timeline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Machine Overview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Injector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Linear Accelerators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Recirculation Arcs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Extraction Systems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Beam Specifications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12 GeV Upgrade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Control Room</a:t>
            </a:r>
          </a:p>
          <a:p>
            <a:pPr lvl="1"/>
            <a:r>
              <a:rPr lang="en-US" sz="2800" dirty="0" smtClean="0"/>
              <a:t>Questions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38800" y="289560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Thanks!</a:t>
            </a:r>
            <a:endParaRPr lang="en-US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ccelerator Enclosure 4-90 .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7832" y="-457200"/>
            <a:ext cx="9524232" cy="771132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Aerial View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00800" y="5486400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rot="10800000">
            <a:off x="6172200" y="5486400"/>
            <a:ext cx="838200" cy="158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838200"/>
            <a:ext cx="4648200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06400" indent="-342900">
              <a:buFont typeface="Arial" pitchFamily="34" charset="0"/>
              <a:buChar char="•"/>
            </a:pPr>
            <a:r>
              <a:rPr lang="en-US" sz="2000" dirty="0">
                <a:solidFill>
                  <a:srgbClr val="333399"/>
                </a:solidFill>
                <a:latin typeface="Comic Sans MS" pitchFamily="66" charset="0"/>
              </a:rPr>
              <a:t>5-pass CW </a:t>
            </a:r>
            <a:r>
              <a:rPr lang="en-US" sz="2000" dirty="0" smtClean="0">
                <a:solidFill>
                  <a:srgbClr val="333399"/>
                </a:solidFill>
                <a:latin typeface="Comic Sans MS" pitchFamily="66" charset="0"/>
              </a:rPr>
              <a:t>Electron Accelerator</a:t>
            </a:r>
            <a:endParaRPr lang="en-US" sz="2000" dirty="0">
              <a:solidFill>
                <a:srgbClr val="333399"/>
              </a:solidFill>
              <a:latin typeface="Comic Sans MS" pitchFamily="66" charset="0"/>
            </a:endParaRPr>
          </a:p>
          <a:p>
            <a:pPr marL="4064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srgbClr val="333399"/>
                </a:solidFill>
                <a:latin typeface="Comic Sans MS" pitchFamily="66" charset="0"/>
              </a:rPr>
              <a:t>Three user facilities (A, B, C)</a:t>
            </a:r>
          </a:p>
          <a:p>
            <a:pPr marL="4064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srgbClr val="333399"/>
                </a:solidFill>
                <a:latin typeface="Comic Sans MS" pitchFamily="66" charset="0"/>
              </a:rPr>
              <a:t>CW photo Injector</a:t>
            </a:r>
          </a:p>
          <a:p>
            <a:pPr marL="4064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srgbClr val="333399"/>
                </a:solidFill>
                <a:latin typeface="Comic Sans MS" pitchFamily="66" charset="0"/>
              </a:rPr>
              <a:t>Two 1497 MHz Linacs</a:t>
            </a:r>
          </a:p>
          <a:p>
            <a:pPr marL="4064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srgbClr val="333399"/>
                </a:solidFill>
                <a:latin typeface="Comic Sans MS" pitchFamily="66" charset="0"/>
              </a:rPr>
              <a:t>Two Recirculation Arcs</a:t>
            </a:r>
          </a:p>
          <a:p>
            <a:pPr marL="4064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srgbClr val="333399"/>
                </a:solidFill>
                <a:latin typeface="Comic Sans MS" pitchFamily="66" charset="0"/>
              </a:rPr>
              <a:t>Dynamic Physics Program Requiring Frequent Energy &amp; Pass </a:t>
            </a:r>
            <a:r>
              <a:rPr lang="en-US" sz="2000" dirty="0" smtClean="0">
                <a:solidFill>
                  <a:srgbClr val="333399"/>
                </a:solidFill>
                <a:latin typeface="Comic Sans MS" pitchFamily="66" charset="0"/>
              </a:rPr>
              <a:t>Changes</a:t>
            </a:r>
          </a:p>
          <a:p>
            <a:pPr marL="4064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333399"/>
                </a:solidFill>
                <a:latin typeface="Comic Sans MS" pitchFamily="66" charset="0"/>
              </a:rPr>
              <a:t>&gt;85% Polarization</a:t>
            </a:r>
          </a:p>
          <a:p>
            <a:pPr marL="4064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333399"/>
                </a:solidFill>
                <a:latin typeface="Comic Sans MS" pitchFamily="66" charset="0"/>
              </a:rPr>
              <a:t>Small Helicity-Correlated Beam Asymmetries</a:t>
            </a:r>
            <a:endParaRPr lang="en-US" sz="2000" dirty="0">
              <a:solidFill>
                <a:srgbClr val="333399"/>
              </a:solidFill>
              <a:latin typeface="Comic Sans MS" pitchFamily="66" charset="0"/>
            </a:endParaRPr>
          </a:p>
        </p:txBody>
      </p:sp>
      <p:pic>
        <p:nvPicPr>
          <p:cNvPr id="11" name="Picture 5" descr="ACC_18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990600"/>
            <a:ext cx="4420917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PT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5332" y="981380"/>
            <a:ext cx="7933334" cy="489523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CEBAF Beamline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284464" y="1837944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 rot="5400000" flipH="1" flipV="1">
            <a:off x="8361458" y="2065750"/>
            <a:ext cx="914400" cy="158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20400</TotalTime>
  <Pages>1</Pages>
  <Words>1347</Words>
  <Application>Microsoft Office PowerPoint</Application>
  <PresentationFormat>Letter Paper (8.5x11 in)</PresentationFormat>
  <Paragraphs>509</Paragraphs>
  <Slides>63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66" baseType="lpstr">
      <vt:lpstr>Custom Design</vt:lpstr>
      <vt:lpstr>Document</vt:lpstr>
      <vt:lpstr>Bitmap Image</vt:lpstr>
      <vt:lpstr>CEBAF Overview June 28, 2011</vt:lpstr>
      <vt:lpstr>Outline</vt:lpstr>
      <vt:lpstr>CEBAF Timeline</vt:lpstr>
      <vt:lpstr>Slide 4</vt:lpstr>
      <vt:lpstr>Slide 5</vt:lpstr>
      <vt:lpstr>Slide 6</vt:lpstr>
      <vt:lpstr>Slide 7</vt:lpstr>
      <vt:lpstr>Aerial View</vt:lpstr>
      <vt:lpstr>CEBAF Beamline</vt:lpstr>
      <vt:lpstr>Outline</vt:lpstr>
      <vt:lpstr>Injector Layout</vt:lpstr>
      <vt:lpstr>Load Lock Photocathode Gun</vt:lpstr>
      <vt:lpstr>Synchronous Photoinjection</vt:lpstr>
      <vt:lpstr>Beam Formation</vt:lpstr>
      <vt:lpstr>Beam Formation</vt:lpstr>
      <vt:lpstr>Chopping System</vt:lpstr>
      <vt:lpstr>Chopping System</vt:lpstr>
      <vt:lpstr>Chopping System</vt:lpstr>
      <vt:lpstr>Chopper System</vt:lpstr>
      <vt:lpstr>Beam in a Longitudinal E Field</vt:lpstr>
      <vt:lpstr>Injector Layout</vt:lpstr>
      <vt:lpstr>Longitudinal Bunch Optimization</vt:lpstr>
      <vt:lpstr>Injector Layout</vt:lpstr>
      <vt:lpstr>Outline</vt:lpstr>
      <vt:lpstr>CEBAF Beamline</vt:lpstr>
      <vt:lpstr>Linear Accelerator</vt:lpstr>
      <vt:lpstr>CEBAF 5-Cell Cavity</vt:lpstr>
      <vt:lpstr>Cavity Performance</vt:lpstr>
      <vt:lpstr>Cavity Performance</vt:lpstr>
      <vt:lpstr>Cavity Performance</vt:lpstr>
      <vt:lpstr>Evolving Standard for CEBAF Cavities</vt:lpstr>
      <vt:lpstr>Outline</vt:lpstr>
      <vt:lpstr>CEBAF Beamline</vt:lpstr>
      <vt:lpstr>Arc Transport Magnets</vt:lpstr>
      <vt:lpstr>Arc Transport Magnets</vt:lpstr>
      <vt:lpstr>Typical Magnet Assembly</vt:lpstr>
      <vt:lpstr>Outline</vt:lpstr>
      <vt:lpstr>Beam Extraction</vt:lpstr>
      <vt:lpstr>Extraction System</vt:lpstr>
      <vt:lpstr>499 MHz RF Separator Cavities</vt:lpstr>
      <vt:lpstr>Horizontal Extraction System</vt:lpstr>
      <vt:lpstr>Horizontal Extraction Septa</vt:lpstr>
      <vt:lpstr>Vertical Extraction System</vt:lpstr>
      <vt:lpstr>Vertical Extraction Septa</vt:lpstr>
      <vt:lpstr>Outline</vt:lpstr>
      <vt:lpstr>Parity Quality Beam</vt:lpstr>
      <vt:lpstr>Outline</vt:lpstr>
      <vt:lpstr>Slide 48</vt:lpstr>
      <vt:lpstr>Cryomodule System: Cavity Design</vt:lpstr>
      <vt:lpstr>Cryomodule Assembly</vt:lpstr>
      <vt:lpstr>Cryomodule Assembly</vt:lpstr>
      <vt:lpstr>Cryomodule Assembly</vt:lpstr>
      <vt:lpstr>Cryomodule Testing</vt:lpstr>
      <vt:lpstr>Cryomodule Testing</vt:lpstr>
      <vt:lpstr>12 GeV Magnet Upgrades</vt:lpstr>
      <vt:lpstr>Arc Transport Magnets</vt:lpstr>
      <vt:lpstr>Arc Transport Magnets</vt:lpstr>
      <vt:lpstr>Arc Transport Magnets</vt:lpstr>
      <vt:lpstr>12 GeV Extraction</vt:lpstr>
      <vt:lpstr>12 GeV Project Timeline</vt:lpstr>
      <vt:lpstr>Outline</vt:lpstr>
      <vt:lpstr>MCC Control Room</vt:lpstr>
      <vt:lpstr>Outline</vt:lpstr>
    </vt:vector>
  </TitlesOfParts>
  <Company>Jefferson 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[Enter Presentation Name Here]</dc:title>
  <dc:subject>BESAC</dc:subject>
  <dc:creator>Julie J. Oyer</dc:creator>
  <cp:keywords>Presentation Generic</cp:keywords>
  <dc:description/>
  <cp:lastModifiedBy>spata</cp:lastModifiedBy>
  <cp:revision>689</cp:revision>
  <cp:lastPrinted>2000-12-01T16:23:09Z</cp:lastPrinted>
  <dcterms:created xsi:type="dcterms:W3CDTF">2005-02-01T21:25:50Z</dcterms:created>
  <dcterms:modified xsi:type="dcterms:W3CDTF">2011-06-28T13:16:54Z</dcterms:modified>
</cp:coreProperties>
</file>