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9" r:id="rId2"/>
    <p:sldId id="290" r:id="rId3"/>
    <p:sldId id="308" r:id="rId4"/>
    <p:sldId id="291" r:id="rId5"/>
    <p:sldId id="309" r:id="rId6"/>
    <p:sldId id="292" r:id="rId7"/>
    <p:sldId id="310" r:id="rId8"/>
    <p:sldId id="293" r:id="rId9"/>
    <p:sldId id="294" r:id="rId10"/>
    <p:sldId id="297" r:id="rId11"/>
    <p:sldId id="295" r:id="rId12"/>
    <p:sldId id="296" r:id="rId13"/>
    <p:sldId id="298" r:id="rId14"/>
    <p:sldId id="311" r:id="rId15"/>
    <p:sldId id="312" r:id="rId16"/>
    <p:sldId id="258" r:id="rId17"/>
    <p:sldId id="322" r:id="rId18"/>
    <p:sldId id="300" r:id="rId19"/>
    <p:sldId id="259" r:id="rId20"/>
    <p:sldId id="263" r:id="rId21"/>
    <p:sldId id="261" r:id="rId22"/>
    <p:sldId id="301" r:id="rId23"/>
    <p:sldId id="264" r:id="rId24"/>
    <p:sldId id="313" r:id="rId25"/>
    <p:sldId id="267" r:id="rId26"/>
    <p:sldId id="265" r:id="rId27"/>
    <p:sldId id="266" r:id="rId28"/>
    <p:sldId id="281" r:id="rId29"/>
    <p:sldId id="303" r:id="rId30"/>
    <p:sldId id="282" r:id="rId31"/>
    <p:sldId id="307" r:id="rId32"/>
    <p:sldId id="284" r:id="rId33"/>
    <p:sldId id="285" r:id="rId34"/>
    <p:sldId id="286" r:id="rId35"/>
    <p:sldId id="304" r:id="rId36"/>
    <p:sldId id="320" r:id="rId37"/>
    <p:sldId id="268" r:id="rId38"/>
    <p:sldId id="270" r:id="rId39"/>
    <p:sldId id="306" r:id="rId40"/>
    <p:sldId id="278" r:id="rId41"/>
    <p:sldId id="271" r:id="rId42"/>
    <p:sldId id="272" r:id="rId43"/>
    <p:sldId id="277" r:id="rId44"/>
    <p:sldId id="314" r:id="rId45"/>
    <p:sldId id="315" r:id="rId46"/>
    <p:sldId id="319" r:id="rId47"/>
    <p:sldId id="316" r:id="rId48"/>
    <p:sldId id="317" r:id="rId49"/>
    <p:sldId id="305" r:id="rId50"/>
    <p:sldId id="27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1D52-7FFC-40F8-8F80-D54C8A11A94C}" type="datetimeFigureOut">
              <a:rPr lang="en-US" smtClean="0"/>
              <a:pPr/>
              <a:t>9/24/2014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349EF-788E-4433-8057-6BF9F3092CCF}" type="slidenum">
              <a:rPr lang="en-US" smtClean="0"/>
              <a:pPr/>
              <a:t>‹#›</a:t>
            </a:fld>
            <a:endParaRPr lang="en-US" dirty="0"/>
          </a:p>
        </p:txBody>
      </p:sp>
    </p:spTree>
    <p:extLst>
      <p:ext uri="{BB962C8B-B14F-4D97-AF65-F5344CB8AC3E}">
        <p14:creationId xmlns:p14="http://schemas.microsoft.com/office/powerpoint/2010/main" val="419889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1D9B5-7445-4968-BF26-49DAB3833508}" type="slidenum">
              <a:rPr lang="en-US"/>
              <a:pPr/>
              <a:t>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marL="228600" indent="-228600"/>
            <a:r>
              <a:rPr lang="fr-FR" b="1" dirty="0"/>
              <a:t>Le calorimetre</a:t>
            </a:r>
          </a:p>
          <a:p>
            <a:pPr marL="228600" indent="-228600"/>
            <a:r>
              <a:rPr lang="fr-FR" dirty="0"/>
              <a:t>Nous avons construit un calorimetre electromagnetique pour cette experience.</a:t>
            </a:r>
          </a:p>
          <a:p>
            <a:pPr marL="228600" indent="-228600"/>
            <a:r>
              <a:rPr lang="fr-FR" dirty="0"/>
              <a:t>Il est constitue d’une matrice de 11x12 blocs de fluorure de plomb.</a:t>
            </a:r>
          </a:p>
          <a:p>
            <a:pPr marL="228600" indent="-228600"/>
            <a:r>
              <a:rPr lang="fr-FR" dirty="0"/>
              <a:t>Le fluorure de plomb a les proprietes physique suivantes :</a:t>
            </a:r>
          </a:p>
          <a:p>
            <a:pPr marL="228600" indent="-228600"/>
            <a:r>
              <a:rPr lang="fr-FR" dirty="0"/>
              <a:t>Densite 7.7g.cm-3</a:t>
            </a:r>
          </a:p>
          <a:p>
            <a:pPr marL="228600" indent="-228600"/>
            <a:r>
              <a:rPr lang="fr-FR" dirty="0"/>
              <a:t>Rayon de moliere 2.2 cm</a:t>
            </a:r>
          </a:p>
          <a:p>
            <a:pPr marL="228600" indent="-228600"/>
            <a:r>
              <a:rPr lang="fr-FR" dirty="0"/>
              <a:t>X0= 0.93cm La longueur des blocs a ete choisie a 20 longueur de radiations</a:t>
            </a:r>
          </a:p>
          <a:p>
            <a:pPr marL="228600" indent="-228600"/>
            <a:endParaRPr lang="fr-FR" dirty="0"/>
          </a:p>
          <a:p>
            <a:pPr marL="228600" indent="-228600"/>
            <a:r>
              <a:rPr lang="fr-FR" dirty="0"/>
              <a:t>Radiation hard</a:t>
            </a:r>
          </a:p>
          <a:p>
            <a:pPr marL="228600" indent="-228600"/>
            <a:r>
              <a:rPr lang="fr-FR" dirty="0"/>
              <a:t>Pure Cerenkov : pulse plus court, elimine une partie du bruit de basse energie.</a:t>
            </a:r>
          </a:p>
          <a:p>
            <a:pPr marL="228600" indent="-228600"/>
            <a:r>
              <a:rPr lang="fr-FR" dirty="0"/>
              <a:t>Les blocs sont associes a des PMT Hamamatsu R7700 8 etages gain nominal 104</a:t>
            </a:r>
          </a:p>
          <a:p>
            <a:pPr marL="228600" indent="-228600"/>
            <a:r>
              <a:rPr lang="fr-FR" dirty="0"/>
              <a:t>Pulse de 1 GeV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76A6C-9EA9-4B3E-9153-A4B09398AE08}" type="slidenum">
              <a:rPr lang="en-US"/>
              <a:pPr/>
              <a:t>12</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fr-FR" dirty="0"/>
              <a:t>voila le resultat du de l’ajustement pour deux pulses.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21623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288714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242465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3810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2743200" y="6381750"/>
            <a:ext cx="2895600" cy="476250"/>
          </a:xfrm>
        </p:spPr>
        <p:txBody>
          <a:bodyPr/>
          <a:lstStyle>
            <a:lvl1pPr>
              <a:defRPr/>
            </a:lvl1pPr>
          </a:lstStyle>
          <a:p>
            <a:r>
              <a:rPr lang="en-US" dirty="0"/>
              <a:t>S&amp;T Review</a:t>
            </a:r>
          </a:p>
          <a:p>
            <a:r>
              <a:rPr lang="en-US" dirty="0"/>
              <a:t>July 24th 2007</a:t>
            </a:r>
          </a:p>
        </p:txBody>
      </p:sp>
      <p:sp>
        <p:nvSpPr>
          <p:cNvPr id="7" name="Slide Number Placeholder 6"/>
          <p:cNvSpPr>
            <a:spLocks noGrp="1"/>
          </p:cNvSpPr>
          <p:nvPr>
            <p:ph type="sldNum" sz="quarter" idx="11"/>
          </p:nvPr>
        </p:nvSpPr>
        <p:spPr>
          <a:xfrm>
            <a:off x="5867400" y="6381750"/>
            <a:ext cx="2133600" cy="476250"/>
          </a:xfrm>
        </p:spPr>
        <p:txBody>
          <a:bodyPr/>
          <a:lstStyle>
            <a:lvl1pPr>
              <a:defRPr/>
            </a:lvl1pPr>
          </a:lstStyle>
          <a:p>
            <a:fld id="{F3E687CF-D8D6-4CC0-ACA5-F5281EEF626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273643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276985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54638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100234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87032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322980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207848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1360A-29DD-4D97-9B18-C78E51A9E133}" type="datetimeFigureOut">
              <a:rPr lang="en-US" smtClean="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323739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1360A-29DD-4D97-9B18-C78E51A9E133}" type="datetimeFigureOut">
              <a:rPr lang="en-US" smtClean="0"/>
              <a:pPr/>
              <a:t>9/24/2014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E576E-D1A2-4E74-A09C-AF96ABE80DEF}" type="slidenum">
              <a:rPr lang="en-US" smtClean="0"/>
              <a:pPr/>
              <a:t>‹#›</a:t>
            </a:fld>
            <a:endParaRPr lang="en-US" dirty="0"/>
          </a:p>
        </p:txBody>
      </p:sp>
    </p:spTree>
    <p:extLst>
      <p:ext uri="{BB962C8B-B14F-4D97-AF65-F5344CB8AC3E}">
        <p14:creationId xmlns:p14="http://schemas.microsoft.com/office/powerpoint/2010/main" val="273658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dx.doi.org/10.1088/0953-2048/25/6/06300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x.doi.org/10.1088/0953-2048/18/9/018"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dx.doi.org/10.1088/0953-2048/24/3/035018"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hypre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Superconducting detectors and electronics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Alexandre </a:t>
            </a:r>
            <a:r>
              <a:rPr lang="en-US" dirty="0" err="1" smtClean="0"/>
              <a:t>Camsonne</a:t>
            </a:r>
            <a:endParaRPr lang="en-US" dirty="0" smtClean="0"/>
          </a:p>
          <a:p>
            <a:r>
              <a:rPr lang="en-US" smtClean="0"/>
              <a:t>Hall A</a:t>
            </a:r>
            <a:endParaRPr lang="en-US" dirty="0" smtClean="0"/>
          </a:p>
          <a:p>
            <a:r>
              <a:rPr lang="en-US" dirty="0" smtClean="0"/>
              <a:t>JLAB Pizza seminar</a:t>
            </a:r>
          </a:p>
          <a:p>
            <a:r>
              <a:rPr lang="en-US" dirty="0" smtClean="0"/>
              <a:t>September 24</a:t>
            </a:r>
            <a:r>
              <a:rPr lang="en-US" baseline="30000" dirty="0" smtClean="0"/>
              <a:t>th</a:t>
            </a:r>
            <a:r>
              <a:rPr lang="en-US" dirty="0" smtClean="0"/>
              <a:t>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DVCS in Hall A</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2005 setup</a:t>
            </a:r>
          </a:p>
          <a:p>
            <a:r>
              <a:rPr lang="en-US" dirty="0" smtClean="0"/>
              <a:t>Scintillator proton array</a:t>
            </a:r>
          </a:p>
          <a:p>
            <a:endParaRPr lang="en-US" dirty="0" smtClean="0"/>
          </a:p>
          <a:p>
            <a:endParaRPr lang="en-US" dirty="0" smtClean="0"/>
          </a:p>
          <a:p>
            <a:endParaRPr lang="en-US" dirty="0" smtClean="0"/>
          </a:p>
          <a:p>
            <a:r>
              <a:rPr lang="en-US" dirty="0" smtClean="0"/>
              <a:t>Calorimeter </a:t>
            </a:r>
            <a:endParaRPr lang="en-US" dirty="0"/>
          </a:p>
        </p:txBody>
      </p:sp>
      <p:pic>
        <p:nvPicPr>
          <p:cNvPr id="1026" name="Picture 2" descr="F:\dvcspahall.jpg"/>
          <p:cNvPicPr>
            <a:picLocks noChangeAspect="1" noChangeArrowheads="1"/>
          </p:cNvPicPr>
          <p:nvPr/>
        </p:nvPicPr>
        <p:blipFill>
          <a:blip r:embed="rId2" cstate="print"/>
          <a:srcRect/>
          <a:stretch>
            <a:fillRect/>
          </a:stretch>
        </p:blipFill>
        <p:spPr bwMode="auto">
          <a:xfrm>
            <a:off x="838200" y="1600200"/>
            <a:ext cx="3124200" cy="4165600"/>
          </a:xfrm>
          <a:prstGeom prst="rect">
            <a:avLst/>
          </a:prstGeom>
          <a:noFill/>
        </p:spPr>
      </p:pic>
      <p:cxnSp>
        <p:nvCxnSpPr>
          <p:cNvPr id="7" name="Straight Arrow Connector 6"/>
          <p:cNvCxnSpPr/>
          <p:nvPr/>
        </p:nvCxnSpPr>
        <p:spPr>
          <a:xfrm flipH="1">
            <a:off x="3048000" y="23622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429000" y="3657600"/>
            <a:ext cx="1447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dirty="0"/>
              <a:t>S&amp;T Review</a:t>
            </a:r>
          </a:p>
          <a:p>
            <a:r>
              <a:rPr lang="en-US" dirty="0"/>
              <a:t>July 24th 2007</a:t>
            </a:r>
          </a:p>
        </p:txBody>
      </p:sp>
      <p:sp>
        <p:nvSpPr>
          <p:cNvPr id="27" name="Slide Number Placeholder 4"/>
          <p:cNvSpPr>
            <a:spLocks noGrp="1"/>
          </p:cNvSpPr>
          <p:nvPr>
            <p:ph type="sldNum" sz="quarter" idx="11"/>
          </p:nvPr>
        </p:nvSpPr>
        <p:spPr/>
        <p:txBody>
          <a:bodyPr/>
          <a:lstStyle/>
          <a:p>
            <a:fld id="{C5EDA14D-D210-48E6-8EA4-BBAEDFD5EAA8}" type="slidenum">
              <a:rPr lang="en-US"/>
              <a:pPr/>
              <a:t>11</a:t>
            </a:fld>
            <a:endParaRPr lang="en-US" dirty="0"/>
          </a:p>
        </p:txBody>
      </p:sp>
      <p:sp>
        <p:nvSpPr>
          <p:cNvPr id="16386" name="Rectangle 2"/>
          <p:cNvSpPr>
            <a:spLocks noGrp="1" noChangeArrowheads="1"/>
          </p:cNvSpPr>
          <p:nvPr>
            <p:ph type="title"/>
          </p:nvPr>
        </p:nvSpPr>
        <p:spPr>
          <a:xfrm>
            <a:off x="457200" y="0"/>
            <a:ext cx="8229600" cy="1143000"/>
          </a:xfrm>
        </p:spPr>
        <p:txBody>
          <a:bodyPr/>
          <a:lstStyle/>
          <a:p>
            <a:r>
              <a:rPr lang="en-US" dirty="0" smtClean="0"/>
              <a:t>PMT detector signal</a:t>
            </a:r>
            <a:endParaRPr lang="en-US" dirty="0"/>
          </a:p>
        </p:txBody>
      </p:sp>
      <p:sp>
        <p:nvSpPr>
          <p:cNvPr id="16387" name="Rectangle 3"/>
          <p:cNvSpPr>
            <a:spLocks noGrp="1" noChangeArrowheads="1"/>
          </p:cNvSpPr>
          <p:nvPr>
            <p:ph type="body" idx="1"/>
          </p:nvPr>
        </p:nvSpPr>
        <p:spPr>
          <a:xfrm>
            <a:off x="1371600" y="914400"/>
            <a:ext cx="8229600" cy="5410200"/>
          </a:xfrm>
        </p:spPr>
        <p:txBody>
          <a:bodyPr/>
          <a:lstStyle/>
          <a:p>
            <a:r>
              <a:rPr lang="en-US" dirty="0"/>
              <a:t>Sampling system</a:t>
            </a:r>
          </a:p>
          <a:p>
            <a:pPr lvl="1"/>
            <a:r>
              <a:rPr lang="en-US" dirty="0"/>
              <a:t>1GHz Analog Memory sampling system</a:t>
            </a:r>
          </a:p>
          <a:p>
            <a:endParaRPr lang="en-US" dirty="0"/>
          </a:p>
          <a:p>
            <a:pPr lvl="1"/>
            <a:endParaRPr lang="en-US" dirty="0"/>
          </a:p>
        </p:txBody>
      </p:sp>
      <p:pic>
        <p:nvPicPr>
          <p:cNvPr id="16388" name="Picture 4" descr="16_channels_analog_sampler"/>
          <p:cNvPicPr>
            <a:picLocks noChangeAspect="1" noChangeArrowheads="1"/>
          </p:cNvPicPr>
          <p:nvPr/>
        </p:nvPicPr>
        <p:blipFill>
          <a:blip r:embed="rId2" cstate="print"/>
          <a:srcRect/>
          <a:stretch>
            <a:fillRect/>
          </a:stretch>
        </p:blipFill>
        <p:spPr bwMode="auto">
          <a:xfrm>
            <a:off x="2971800" y="2057400"/>
            <a:ext cx="2819400" cy="4267200"/>
          </a:xfrm>
          <a:prstGeom prst="rect">
            <a:avLst/>
          </a:prstGeom>
          <a:noFill/>
          <a:ln w="9525">
            <a:noFill/>
            <a:miter lim="800000"/>
            <a:headEnd/>
            <a:tailEnd/>
          </a:ln>
        </p:spPr>
      </p:pic>
      <p:pic>
        <p:nvPicPr>
          <p:cNvPr id="16389" name="Picture 5" descr="tour01"/>
          <p:cNvPicPr>
            <a:picLocks noChangeAspect="1" noChangeArrowheads="1"/>
          </p:cNvPicPr>
          <p:nvPr/>
        </p:nvPicPr>
        <p:blipFill>
          <a:blip r:embed="rId3" cstate="print"/>
          <a:srcRect/>
          <a:stretch>
            <a:fillRect/>
          </a:stretch>
        </p:blipFill>
        <p:spPr bwMode="auto">
          <a:xfrm>
            <a:off x="515938" y="1927225"/>
            <a:ext cx="1727200" cy="2079625"/>
          </a:xfrm>
          <a:prstGeom prst="rect">
            <a:avLst/>
          </a:prstGeom>
          <a:noFill/>
          <a:ln w="9525">
            <a:noFill/>
            <a:miter lim="800000"/>
            <a:headEnd/>
            <a:tailEnd/>
          </a:ln>
        </p:spPr>
      </p:pic>
      <p:sp>
        <p:nvSpPr>
          <p:cNvPr id="16390" name="Line 6"/>
          <p:cNvSpPr>
            <a:spLocks noChangeShapeType="1"/>
          </p:cNvSpPr>
          <p:nvPr/>
        </p:nvSpPr>
        <p:spPr bwMode="auto">
          <a:xfrm>
            <a:off x="1828800" y="3581400"/>
            <a:ext cx="1371600" cy="1588"/>
          </a:xfrm>
          <a:prstGeom prst="line">
            <a:avLst/>
          </a:prstGeom>
          <a:noFill/>
          <a:ln w="9525">
            <a:solidFill>
              <a:schemeClr val="tx1"/>
            </a:solidFill>
            <a:round/>
            <a:headEnd/>
            <a:tailEnd/>
          </a:ln>
          <a:effectLst/>
        </p:spPr>
        <p:txBody>
          <a:bodyPr/>
          <a:lstStyle/>
          <a:p>
            <a:endParaRPr lang="en-US" dirty="0"/>
          </a:p>
        </p:txBody>
      </p:sp>
      <p:grpSp>
        <p:nvGrpSpPr>
          <p:cNvPr id="2" name="Group 7"/>
          <p:cNvGrpSpPr>
            <a:grpSpLocks/>
          </p:cNvGrpSpPr>
          <p:nvPr/>
        </p:nvGrpSpPr>
        <p:grpSpPr bwMode="auto">
          <a:xfrm>
            <a:off x="457200" y="5295900"/>
            <a:ext cx="2743200" cy="228600"/>
            <a:chOff x="576" y="2880"/>
            <a:chExt cx="1728" cy="144"/>
          </a:xfrm>
        </p:grpSpPr>
        <p:sp>
          <p:nvSpPr>
            <p:cNvPr id="16392" name="Rectangle 8"/>
            <p:cNvSpPr>
              <a:spLocks noChangeArrowheads="1"/>
            </p:cNvSpPr>
            <p:nvPr/>
          </p:nvSpPr>
          <p:spPr bwMode="auto">
            <a:xfrm>
              <a:off x="576" y="2880"/>
              <a:ext cx="720" cy="144"/>
            </a:xfrm>
            <a:prstGeom prst="rect">
              <a:avLst/>
            </a:prstGeom>
            <a:noFill/>
            <a:ln w="9525">
              <a:solidFill>
                <a:schemeClr val="tx1"/>
              </a:solidFill>
              <a:miter lim="800000"/>
              <a:headEnd/>
              <a:tailEnd/>
            </a:ln>
            <a:effectLst/>
          </p:spPr>
          <p:txBody>
            <a:bodyPr wrap="none" anchor="ctr"/>
            <a:lstStyle/>
            <a:p>
              <a:endParaRPr lang="en-US" dirty="0"/>
            </a:p>
          </p:txBody>
        </p:sp>
        <p:sp>
          <p:nvSpPr>
            <p:cNvPr id="16393" name="Rectangle 9"/>
            <p:cNvSpPr>
              <a:spLocks noChangeArrowheads="1"/>
            </p:cNvSpPr>
            <p:nvPr/>
          </p:nvSpPr>
          <p:spPr bwMode="auto">
            <a:xfrm>
              <a:off x="1296" y="2880"/>
              <a:ext cx="144" cy="144"/>
            </a:xfrm>
            <a:prstGeom prst="rect">
              <a:avLst/>
            </a:prstGeom>
            <a:noFill/>
            <a:ln w="9525">
              <a:solidFill>
                <a:schemeClr val="tx1"/>
              </a:solidFill>
              <a:miter lim="800000"/>
              <a:headEnd/>
              <a:tailEnd/>
            </a:ln>
            <a:effectLst/>
          </p:spPr>
          <p:txBody>
            <a:bodyPr wrap="none" anchor="ctr"/>
            <a:lstStyle/>
            <a:p>
              <a:endParaRPr lang="en-US" dirty="0"/>
            </a:p>
          </p:txBody>
        </p:sp>
        <p:sp>
          <p:nvSpPr>
            <p:cNvPr id="16394" name="Line 10"/>
            <p:cNvSpPr>
              <a:spLocks noChangeShapeType="1"/>
            </p:cNvSpPr>
            <p:nvPr/>
          </p:nvSpPr>
          <p:spPr bwMode="auto">
            <a:xfrm>
              <a:off x="1440" y="2946"/>
              <a:ext cx="864" cy="0"/>
            </a:xfrm>
            <a:prstGeom prst="line">
              <a:avLst/>
            </a:prstGeom>
            <a:noFill/>
            <a:ln w="9525">
              <a:solidFill>
                <a:schemeClr val="tx1"/>
              </a:solidFill>
              <a:round/>
              <a:headEnd/>
              <a:tailEnd/>
            </a:ln>
            <a:effectLst/>
          </p:spPr>
          <p:txBody>
            <a:bodyPr/>
            <a:lstStyle/>
            <a:p>
              <a:endParaRPr lang="en-US" dirty="0"/>
            </a:p>
          </p:txBody>
        </p:sp>
      </p:grpSp>
      <p:sp>
        <p:nvSpPr>
          <p:cNvPr id="16395" name="Freeform 11"/>
          <p:cNvSpPr>
            <a:spLocks/>
          </p:cNvSpPr>
          <p:nvPr/>
        </p:nvSpPr>
        <p:spPr bwMode="auto">
          <a:xfrm>
            <a:off x="2057400" y="3770313"/>
            <a:ext cx="685800" cy="277812"/>
          </a:xfrm>
          <a:custGeom>
            <a:avLst/>
            <a:gdLst/>
            <a:ahLst/>
            <a:cxnLst>
              <a:cxn ang="0">
                <a:pos x="0" y="25"/>
              </a:cxn>
              <a:cxn ang="0">
                <a:pos x="96" y="25"/>
              </a:cxn>
              <a:cxn ang="0">
                <a:pos x="144" y="25"/>
              </a:cxn>
              <a:cxn ang="0">
                <a:pos x="174" y="175"/>
              </a:cxn>
              <a:cxn ang="0">
                <a:pos x="240" y="25"/>
              </a:cxn>
              <a:cxn ang="0">
                <a:pos x="336" y="25"/>
              </a:cxn>
              <a:cxn ang="0">
                <a:pos x="432" y="25"/>
              </a:cxn>
            </a:cxnLst>
            <a:rect l="0" t="0" r="r" b="b"/>
            <a:pathLst>
              <a:path w="432" h="175">
                <a:moveTo>
                  <a:pt x="0" y="25"/>
                </a:moveTo>
                <a:cubicBezTo>
                  <a:pt x="36" y="25"/>
                  <a:pt x="72" y="25"/>
                  <a:pt x="96" y="25"/>
                </a:cubicBezTo>
                <a:cubicBezTo>
                  <a:pt x="120" y="25"/>
                  <a:pt x="131" y="0"/>
                  <a:pt x="144" y="25"/>
                </a:cubicBezTo>
                <a:cubicBezTo>
                  <a:pt x="144" y="25"/>
                  <a:pt x="158" y="175"/>
                  <a:pt x="174" y="175"/>
                </a:cubicBezTo>
                <a:cubicBezTo>
                  <a:pt x="190" y="175"/>
                  <a:pt x="213" y="50"/>
                  <a:pt x="240" y="25"/>
                </a:cubicBezTo>
                <a:cubicBezTo>
                  <a:pt x="426" y="19"/>
                  <a:pt x="304" y="25"/>
                  <a:pt x="336" y="25"/>
                </a:cubicBezTo>
                <a:cubicBezTo>
                  <a:pt x="368" y="25"/>
                  <a:pt x="416" y="25"/>
                  <a:pt x="432" y="25"/>
                </a:cubicBezTo>
              </a:path>
            </a:pathLst>
          </a:custGeom>
          <a:noFill/>
          <a:ln w="9525">
            <a:solidFill>
              <a:schemeClr val="tx1"/>
            </a:solidFill>
            <a:round/>
            <a:headEnd/>
            <a:tailEnd/>
          </a:ln>
          <a:effectLst/>
        </p:spPr>
        <p:txBody>
          <a:bodyPr/>
          <a:lstStyle/>
          <a:p>
            <a:endParaRPr lang="en-US" dirty="0"/>
          </a:p>
        </p:txBody>
      </p:sp>
      <p:sp>
        <p:nvSpPr>
          <p:cNvPr id="16396" name="Freeform 12"/>
          <p:cNvSpPr>
            <a:spLocks/>
          </p:cNvSpPr>
          <p:nvPr/>
        </p:nvSpPr>
        <p:spPr bwMode="auto">
          <a:xfrm>
            <a:off x="1981200" y="4953000"/>
            <a:ext cx="685800" cy="277813"/>
          </a:xfrm>
          <a:custGeom>
            <a:avLst/>
            <a:gdLst/>
            <a:ahLst/>
            <a:cxnLst>
              <a:cxn ang="0">
                <a:pos x="0" y="25"/>
              </a:cxn>
              <a:cxn ang="0">
                <a:pos x="96" y="25"/>
              </a:cxn>
              <a:cxn ang="0">
                <a:pos x="144" y="25"/>
              </a:cxn>
              <a:cxn ang="0">
                <a:pos x="174" y="175"/>
              </a:cxn>
              <a:cxn ang="0">
                <a:pos x="240" y="25"/>
              </a:cxn>
              <a:cxn ang="0">
                <a:pos x="336" y="25"/>
              </a:cxn>
              <a:cxn ang="0">
                <a:pos x="432" y="25"/>
              </a:cxn>
            </a:cxnLst>
            <a:rect l="0" t="0" r="r" b="b"/>
            <a:pathLst>
              <a:path w="432" h="175">
                <a:moveTo>
                  <a:pt x="0" y="25"/>
                </a:moveTo>
                <a:cubicBezTo>
                  <a:pt x="36" y="25"/>
                  <a:pt x="72" y="25"/>
                  <a:pt x="96" y="25"/>
                </a:cubicBezTo>
                <a:cubicBezTo>
                  <a:pt x="120" y="25"/>
                  <a:pt x="131" y="0"/>
                  <a:pt x="144" y="25"/>
                </a:cubicBezTo>
                <a:cubicBezTo>
                  <a:pt x="144" y="25"/>
                  <a:pt x="158" y="175"/>
                  <a:pt x="174" y="175"/>
                </a:cubicBezTo>
                <a:cubicBezTo>
                  <a:pt x="190" y="175"/>
                  <a:pt x="213" y="50"/>
                  <a:pt x="240" y="25"/>
                </a:cubicBezTo>
                <a:cubicBezTo>
                  <a:pt x="426" y="19"/>
                  <a:pt x="304" y="25"/>
                  <a:pt x="336" y="25"/>
                </a:cubicBezTo>
                <a:cubicBezTo>
                  <a:pt x="368" y="25"/>
                  <a:pt x="416" y="25"/>
                  <a:pt x="432" y="25"/>
                </a:cubicBezTo>
              </a:path>
            </a:pathLst>
          </a:custGeom>
          <a:noFill/>
          <a:ln w="9525">
            <a:solidFill>
              <a:schemeClr val="tx1"/>
            </a:solidFill>
            <a:round/>
            <a:headEnd/>
            <a:tailEnd/>
          </a:ln>
          <a:effectLst/>
        </p:spPr>
        <p:txBody>
          <a:bodyPr/>
          <a:lstStyle/>
          <a:p>
            <a:endParaRPr lang="en-US" dirty="0"/>
          </a:p>
        </p:txBody>
      </p:sp>
      <p:pic>
        <p:nvPicPr>
          <p:cNvPr id="16399" name="Picture 15" descr="pulseproton"/>
          <p:cNvPicPr>
            <a:picLocks noChangeAspect="1" noChangeArrowheads="1"/>
          </p:cNvPicPr>
          <p:nvPr/>
        </p:nvPicPr>
        <p:blipFill>
          <a:blip r:embed="rId4" cstate="print"/>
          <a:srcRect/>
          <a:stretch>
            <a:fillRect/>
          </a:stretch>
        </p:blipFill>
        <p:spPr bwMode="auto">
          <a:xfrm>
            <a:off x="6096000" y="3276600"/>
            <a:ext cx="2743200" cy="1836738"/>
          </a:xfrm>
          <a:prstGeom prst="rect">
            <a:avLst/>
          </a:prstGeom>
          <a:noFill/>
          <a:ln w="9525">
            <a:noFill/>
            <a:miter lim="800000"/>
            <a:headEnd/>
            <a:tailEnd/>
          </a:ln>
        </p:spPr>
      </p:pic>
      <p:sp>
        <p:nvSpPr>
          <p:cNvPr id="16400" name="Line 16"/>
          <p:cNvSpPr>
            <a:spLocks noChangeShapeType="1"/>
          </p:cNvSpPr>
          <p:nvPr/>
        </p:nvSpPr>
        <p:spPr bwMode="auto">
          <a:xfrm>
            <a:off x="6400800" y="3124200"/>
            <a:ext cx="2133600" cy="1588"/>
          </a:xfrm>
          <a:prstGeom prst="line">
            <a:avLst/>
          </a:prstGeom>
          <a:noFill/>
          <a:ln w="9525">
            <a:solidFill>
              <a:schemeClr val="tx1"/>
            </a:solidFill>
            <a:round/>
            <a:headEnd type="triangle" w="med" len="med"/>
            <a:tailEnd type="triangle" w="med" len="med"/>
          </a:ln>
          <a:effectLst/>
        </p:spPr>
        <p:txBody>
          <a:bodyPr/>
          <a:lstStyle/>
          <a:p>
            <a:endParaRPr lang="en-US" dirty="0"/>
          </a:p>
        </p:txBody>
      </p:sp>
      <p:sp>
        <p:nvSpPr>
          <p:cNvPr id="16401" name="Text Box 17"/>
          <p:cNvSpPr txBox="1">
            <a:spLocks noChangeArrowheads="1"/>
          </p:cNvSpPr>
          <p:nvPr/>
        </p:nvSpPr>
        <p:spPr bwMode="auto">
          <a:xfrm>
            <a:off x="6705600" y="2743200"/>
            <a:ext cx="1479550" cy="366713"/>
          </a:xfrm>
          <a:prstGeom prst="rect">
            <a:avLst/>
          </a:prstGeom>
          <a:noFill/>
          <a:ln w="9525">
            <a:noFill/>
            <a:miter lim="800000"/>
            <a:headEnd/>
            <a:tailEnd/>
          </a:ln>
          <a:effectLst/>
        </p:spPr>
        <p:txBody>
          <a:bodyPr wrap="none">
            <a:spAutoFit/>
          </a:bodyPr>
          <a:lstStyle/>
          <a:p>
            <a:pPr eaLnBrk="1" hangingPunct="1">
              <a:spcBef>
                <a:spcPct val="0"/>
              </a:spcBef>
              <a:buFontTx/>
              <a:buNone/>
            </a:pPr>
            <a:r>
              <a:rPr lang="en-US" sz="1800" dirty="0"/>
              <a:t>128 samples</a:t>
            </a:r>
          </a:p>
        </p:txBody>
      </p:sp>
      <p:sp>
        <p:nvSpPr>
          <p:cNvPr id="16402" name="Line 18"/>
          <p:cNvSpPr>
            <a:spLocks noChangeShapeType="1"/>
          </p:cNvSpPr>
          <p:nvPr/>
        </p:nvSpPr>
        <p:spPr bwMode="auto">
          <a:xfrm flipV="1">
            <a:off x="7400925" y="4071938"/>
            <a:ext cx="0" cy="857250"/>
          </a:xfrm>
          <a:prstGeom prst="line">
            <a:avLst/>
          </a:prstGeom>
          <a:noFill/>
          <a:ln w="9525">
            <a:solidFill>
              <a:schemeClr val="tx1"/>
            </a:solidFill>
            <a:round/>
            <a:headEnd/>
            <a:tailEnd/>
          </a:ln>
          <a:effectLst/>
        </p:spPr>
        <p:txBody>
          <a:bodyPr/>
          <a:lstStyle/>
          <a:p>
            <a:endParaRPr lang="en-US" dirty="0"/>
          </a:p>
        </p:txBody>
      </p:sp>
      <p:sp>
        <p:nvSpPr>
          <p:cNvPr id="16403" name="Line 19"/>
          <p:cNvSpPr>
            <a:spLocks noChangeShapeType="1"/>
          </p:cNvSpPr>
          <p:nvPr/>
        </p:nvSpPr>
        <p:spPr bwMode="auto">
          <a:xfrm flipV="1">
            <a:off x="7419975" y="4048125"/>
            <a:ext cx="0" cy="885825"/>
          </a:xfrm>
          <a:prstGeom prst="line">
            <a:avLst/>
          </a:prstGeom>
          <a:noFill/>
          <a:ln w="9525">
            <a:solidFill>
              <a:schemeClr val="tx1"/>
            </a:solidFill>
            <a:round/>
            <a:headEnd/>
            <a:tailEnd/>
          </a:ln>
          <a:effectLst/>
        </p:spPr>
        <p:txBody>
          <a:bodyPr/>
          <a:lstStyle/>
          <a:p>
            <a:endParaRPr lang="en-US" dirty="0"/>
          </a:p>
        </p:txBody>
      </p:sp>
      <p:sp>
        <p:nvSpPr>
          <p:cNvPr id="16404" name="Text Box 20"/>
          <p:cNvSpPr txBox="1">
            <a:spLocks noChangeArrowheads="1"/>
          </p:cNvSpPr>
          <p:nvPr/>
        </p:nvSpPr>
        <p:spPr bwMode="auto">
          <a:xfrm>
            <a:off x="7467600" y="4114800"/>
            <a:ext cx="1144588" cy="639763"/>
          </a:xfrm>
          <a:prstGeom prst="rect">
            <a:avLst/>
          </a:prstGeom>
          <a:noFill/>
          <a:ln w="9525">
            <a:noFill/>
            <a:miter lim="800000"/>
            <a:headEnd/>
            <a:tailEnd/>
          </a:ln>
          <a:effectLst/>
        </p:spPr>
        <p:txBody>
          <a:bodyPr>
            <a:spAutoFit/>
          </a:bodyPr>
          <a:lstStyle/>
          <a:p>
            <a:pPr eaLnBrk="1" hangingPunct="1">
              <a:buFontTx/>
              <a:buNone/>
            </a:pPr>
            <a:r>
              <a:rPr lang="en-US" sz="1200" dirty="0"/>
              <a:t>1 sample of 1ns coded on 12 bits</a:t>
            </a:r>
          </a:p>
        </p:txBody>
      </p:sp>
      <p:sp>
        <p:nvSpPr>
          <p:cNvPr id="16405" name="Line 21"/>
          <p:cNvSpPr>
            <a:spLocks noChangeShapeType="1"/>
          </p:cNvSpPr>
          <p:nvPr/>
        </p:nvSpPr>
        <p:spPr bwMode="auto">
          <a:xfrm flipH="1">
            <a:off x="7391400" y="4419600"/>
            <a:ext cx="127000" cy="1588"/>
          </a:xfrm>
          <a:prstGeom prst="line">
            <a:avLst/>
          </a:prstGeom>
          <a:noFill/>
          <a:ln w="9525">
            <a:solidFill>
              <a:schemeClr val="tx1"/>
            </a:solidFill>
            <a:round/>
            <a:headEnd/>
            <a:tailEnd type="triangle" w="med" len="med"/>
          </a:ln>
          <a:effectLst/>
        </p:spPr>
        <p:txBody>
          <a:bodyPr/>
          <a:lstStyle/>
          <a:p>
            <a:endParaRPr lang="en-US" dirty="0"/>
          </a:p>
        </p:txBody>
      </p:sp>
      <p:sp>
        <p:nvSpPr>
          <p:cNvPr id="16406" name="Text Box 22"/>
          <p:cNvSpPr txBox="1">
            <a:spLocks noChangeArrowheads="1"/>
          </p:cNvSpPr>
          <p:nvPr/>
        </p:nvSpPr>
        <p:spPr bwMode="auto">
          <a:xfrm>
            <a:off x="5867400" y="5257800"/>
            <a:ext cx="3116263" cy="825500"/>
          </a:xfrm>
          <a:prstGeom prst="rect">
            <a:avLst/>
          </a:prstGeom>
          <a:noFill/>
          <a:ln w="9525">
            <a:noFill/>
            <a:miter lim="800000"/>
            <a:headEnd/>
            <a:tailEnd/>
          </a:ln>
          <a:effectLst/>
        </p:spPr>
        <p:txBody>
          <a:bodyPr>
            <a:spAutoFit/>
          </a:bodyPr>
          <a:lstStyle/>
          <a:p>
            <a:pPr algn="ctr" eaLnBrk="1" hangingPunct="1">
              <a:buFontTx/>
              <a:buNone/>
            </a:pPr>
            <a:r>
              <a:rPr lang="en-US" sz="1600" dirty="0"/>
              <a:t>Equivalent to one digital oscilloscope  put on each detector channel</a:t>
            </a:r>
          </a:p>
        </p:txBody>
      </p:sp>
      <p:sp>
        <p:nvSpPr>
          <p:cNvPr id="16398" name="AutoShape 14"/>
          <p:cNvSpPr>
            <a:spLocks noChangeArrowheads="1"/>
          </p:cNvSpPr>
          <p:nvPr/>
        </p:nvSpPr>
        <p:spPr bwMode="auto">
          <a:xfrm>
            <a:off x="5867400" y="4191000"/>
            <a:ext cx="304800" cy="152400"/>
          </a:xfrm>
          <a:prstGeom prst="rightArrow">
            <a:avLst>
              <a:gd name="adj1" fmla="val 50000"/>
              <a:gd name="adj2" fmla="val 50000"/>
            </a:avLst>
          </a:prstGeom>
          <a:noFill/>
          <a:ln w="9525">
            <a:solidFill>
              <a:schemeClr val="tx1"/>
            </a:solidFill>
            <a:miter lim="800000"/>
            <a:headEnd/>
            <a:tailEnd/>
          </a:ln>
          <a:effectLst/>
        </p:spPr>
        <p:txBody>
          <a:bodyPr wrap="none" anchor="ctr"/>
          <a:lstStyle/>
          <a:p>
            <a:endParaRPr lang="en-US" dirty="0"/>
          </a:p>
        </p:txBody>
      </p:sp>
      <p:sp>
        <p:nvSpPr>
          <p:cNvPr id="16407" name="Text Box 23"/>
          <p:cNvSpPr txBox="1">
            <a:spLocks noChangeArrowheads="1"/>
          </p:cNvSpPr>
          <p:nvPr/>
        </p:nvSpPr>
        <p:spPr bwMode="auto">
          <a:xfrm>
            <a:off x="288925" y="1743075"/>
            <a:ext cx="727075" cy="581025"/>
          </a:xfrm>
          <a:prstGeom prst="rect">
            <a:avLst/>
          </a:prstGeom>
          <a:noFill/>
          <a:ln w="9525">
            <a:noFill/>
            <a:miter lim="800000"/>
            <a:headEnd/>
            <a:tailEnd/>
          </a:ln>
          <a:effectLst/>
        </p:spPr>
        <p:txBody>
          <a:bodyPr wrap="none">
            <a:spAutoFit/>
          </a:bodyPr>
          <a:lstStyle/>
          <a:p>
            <a:pPr>
              <a:spcBef>
                <a:spcPct val="0"/>
              </a:spcBef>
              <a:buFontTx/>
              <a:buNone/>
            </a:pPr>
            <a:r>
              <a:rPr lang="en-US" sz="1600" dirty="0">
                <a:latin typeface="Times" pitchFamily="18" charset="0"/>
              </a:rPr>
              <a:t>Proton</a:t>
            </a:r>
          </a:p>
          <a:p>
            <a:pPr>
              <a:spcBef>
                <a:spcPct val="0"/>
              </a:spcBef>
              <a:buFontTx/>
              <a:buNone/>
            </a:pPr>
            <a:r>
              <a:rPr lang="en-US" sz="1600" dirty="0">
                <a:latin typeface="Times" pitchFamily="18" charset="0"/>
              </a:rPr>
              <a:t>Array</a:t>
            </a:r>
          </a:p>
        </p:txBody>
      </p:sp>
      <p:sp>
        <p:nvSpPr>
          <p:cNvPr id="16408" name="Text Box 24"/>
          <p:cNvSpPr txBox="1">
            <a:spLocks noChangeArrowheads="1"/>
          </p:cNvSpPr>
          <p:nvPr/>
        </p:nvSpPr>
        <p:spPr bwMode="auto">
          <a:xfrm>
            <a:off x="762000" y="4648200"/>
            <a:ext cx="581025" cy="336550"/>
          </a:xfrm>
          <a:prstGeom prst="rect">
            <a:avLst/>
          </a:prstGeom>
          <a:noFill/>
          <a:ln w="9525">
            <a:noFill/>
            <a:miter lim="800000"/>
            <a:headEnd/>
            <a:tailEnd/>
          </a:ln>
          <a:effectLst/>
        </p:spPr>
        <p:txBody>
          <a:bodyPr wrap="none">
            <a:spAutoFit/>
          </a:bodyPr>
          <a:lstStyle/>
          <a:p>
            <a:pPr>
              <a:spcBef>
                <a:spcPct val="0"/>
              </a:spcBef>
              <a:buFontTx/>
              <a:buNone/>
            </a:pPr>
            <a:r>
              <a:rPr lang="en-US" sz="1600" dirty="0">
                <a:latin typeface="Times" pitchFamily="18" charset="0"/>
              </a:rPr>
              <a:t>PbF</a:t>
            </a:r>
            <a:r>
              <a:rPr lang="en-US" sz="1600" baseline="-25000" dirty="0">
                <a:latin typeface="Times" pitchFamily="18" charset="0"/>
              </a:rPr>
              <a:t>2</a:t>
            </a:r>
          </a:p>
        </p:txBody>
      </p:sp>
      <p:sp>
        <p:nvSpPr>
          <p:cNvPr id="16409" name="Text Box 25"/>
          <p:cNvSpPr txBox="1">
            <a:spLocks noChangeArrowheads="1"/>
          </p:cNvSpPr>
          <p:nvPr/>
        </p:nvSpPr>
        <p:spPr bwMode="auto">
          <a:xfrm>
            <a:off x="6096000" y="2209800"/>
            <a:ext cx="2743200" cy="457200"/>
          </a:xfrm>
          <a:prstGeom prst="rect">
            <a:avLst/>
          </a:prstGeom>
          <a:noFill/>
          <a:ln w="9525">
            <a:noFill/>
            <a:miter lim="800000"/>
            <a:headEnd/>
            <a:tailEnd/>
          </a:ln>
          <a:effectLst/>
        </p:spPr>
        <p:txBody>
          <a:bodyPr>
            <a:spAutoFit/>
          </a:bodyPr>
          <a:lstStyle/>
          <a:p>
            <a:pPr algn="ctr">
              <a:spcBef>
                <a:spcPct val="0"/>
              </a:spcBef>
              <a:buFontTx/>
              <a:buNone/>
            </a:pPr>
            <a:r>
              <a:rPr lang="en-US" sz="2400" dirty="0">
                <a:latin typeface="Times" pitchFamily="18" charset="0"/>
              </a:rPr>
              <a:t>Proton array signal</a:t>
            </a:r>
          </a:p>
        </p:txBody>
      </p:sp>
      <p:sp>
        <p:nvSpPr>
          <p:cNvPr id="16410" name="Text Box 26"/>
          <p:cNvSpPr txBox="1">
            <a:spLocks noChangeArrowheads="1"/>
          </p:cNvSpPr>
          <p:nvPr/>
        </p:nvSpPr>
        <p:spPr bwMode="auto">
          <a:xfrm>
            <a:off x="288925" y="4114800"/>
            <a:ext cx="2225675" cy="457200"/>
          </a:xfrm>
          <a:prstGeom prst="rect">
            <a:avLst/>
          </a:prstGeom>
          <a:noFill/>
          <a:ln w="9525" algn="ctr">
            <a:noFill/>
            <a:miter lim="800000"/>
            <a:headEnd/>
            <a:tailEnd/>
          </a:ln>
          <a:effectLst/>
        </p:spPr>
        <p:txBody>
          <a:bodyPr>
            <a:spAutoFit/>
          </a:bodyPr>
          <a:lstStyle/>
          <a:p>
            <a:pPr algn="ctr">
              <a:buFontTx/>
              <a:buNone/>
            </a:pPr>
            <a:r>
              <a:rPr lang="fr-FR" sz="2400" dirty="0">
                <a:latin typeface="Times" pitchFamily="18" charset="0"/>
              </a:rPr>
              <a:t>289 channels</a:t>
            </a:r>
            <a:endParaRPr lang="en-US" sz="2400" dirty="0">
              <a:latin typeface="Times" pitchFamily="18" charset="0"/>
            </a:endParaRPr>
          </a:p>
        </p:txBody>
      </p:sp>
    </p:spTree>
  </p:cSld>
  <p:clrMapOvr>
    <a:masterClrMapping/>
  </p:clrMapOvr>
  <p:transition advTm="3495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Footer Placeholder 4"/>
          <p:cNvSpPr>
            <a:spLocks noGrp="1"/>
          </p:cNvSpPr>
          <p:nvPr>
            <p:ph type="ftr" sz="quarter" idx="10"/>
          </p:nvPr>
        </p:nvSpPr>
        <p:spPr/>
        <p:txBody>
          <a:bodyPr/>
          <a:lstStyle/>
          <a:p>
            <a:r>
              <a:rPr lang="en-US" dirty="0"/>
              <a:t>S&amp;T Review</a:t>
            </a:r>
          </a:p>
          <a:p>
            <a:r>
              <a:rPr lang="en-US" dirty="0"/>
              <a:t>July 24th 2007</a:t>
            </a:r>
          </a:p>
        </p:txBody>
      </p:sp>
      <p:sp>
        <p:nvSpPr>
          <p:cNvPr id="247" name="Slide Number Placeholder 5"/>
          <p:cNvSpPr>
            <a:spLocks noGrp="1"/>
          </p:cNvSpPr>
          <p:nvPr>
            <p:ph type="sldNum" sz="quarter" idx="11"/>
          </p:nvPr>
        </p:nvSpPr>
        <p:spPr/>
        <p:txBody>
          <a:bodyPr/>
          <a:lstStyle/>
          <a:p>
            <a:fld id="{E881CB07-D3CA-4FF5-9E9B-56EC532B5EBF}" type="slidenum">
              <a:rPr lang="en-US"/>
              <a:pPr/>
              <a:t>12</a:t>
            </a:fld>
            <a:endParaRPr lang="en-US" dirty="0"/>
          </a:p>
        </p:txBody>
      </p:sp>
      <p:sp>
        <p:nvSpPr>
          <p:cNvPr id="21506" name="Freeform 2"/>
          <p:cNvSpPr>
            <a:spLocks/>
          </p:cNvSpPr>
          <p:nvPr/>
        </p:nvSpPr>
        <p:spPr bwMode="auto">
          <a:xfrm>
            <a:off x="7989888" y="4837113"/>
            <a:ext cx="103187" cy="131762"/>
          </a:xfrm>
          <a:custGeom>
            <a:avLst/>
            <a:gdLst/>
            <a:ahLst/>
            <a:cxnLst>
              <a:cxn ang="0">
                <a:pos x="0" y="0"/>
              </a:cxn>
              <a:cxn ang="0">
                <a:pos x="29" y="18"/>
              </a:cxn>
              <a:cxn ang="0">
                <a:pos x="0" y="37"/>
              </a:cxn>
              <a:cxn ang="0">
                <a:pos x="0" y="0"/>
              </a:cxn>
            </a:cxnLst>
            <a:rect l="0" t="0" r="r" b="b"/>
            <a:pathLst>
              <a:path w="29" h="37">
                <a:moveTo>
                  <a:pt x="0" y="0"/>
                </a:moveTo>
                <a:lnTo>
                  <a:pt x="29" y="18"/>
                </a:lnTo>
                <a:lnTo>
                  <a:pt x="0" y="37"/>
                </a:lnTo>
                <a:lnTo>
                  <a:pt x="0" y="0"/>
                </a:lnTo>
                <a:close/>
              </a:path>
            </a:pathLst>
          </a:custGeom>
          <a:solidFill>
            <a:srgbClr val="000000"/>
          </a:solidFill>
          <a:ln w="0">
            <a:solidFill>
              <a:srgbClr val="000000"/>
            </a:solidFill>
            <a:prstDash val="solid"/>
            <a:round/>
            <a:headEnd/>
            <a:tailEnd/>
          </a:ln>
        </p:spPr>
        <p:txBody>
          <a:bodyPr/>
          <a:lstStyle/>
          <a:p>
            <a:endParaRPr lang="en-US" dirty="0"/>
          </a:p>
        </p:txBody>
      </p:sp>
      <p:sp>
        <p:nvSpPr>
          <p:cNvPr id="21507" name="Freeform 3"/>
          <p:cNvSpPr>
            <a:spLocks/>
          </p:cNvSpPr>
          <p:nvPr/>
        </p:nvSpPr>
        <p:spPr bwMode="auto">
          <a:xfrm>
            <a:off x="7989888" y="4837113"/>
            <a:ext cx="103187" cy="131762"/>
          </a:xfrm>
          <a:custGeom>
            <a:avLst/>
            <a:gdLst/>
            <a:ahLst/>
            <a:cxnLst>
              <a:cxn ang="0">
                <a:pos x="0" y="0"/>
              </a:cxn>
              <a:cxn ang="0">
                <a:pos x="29" y="18"/>
              </a:cxn>
              <a:cxn ang="0">
                <a:pos x="0" y="37"/>
              </a:cxn>
              <a:cxn ang="0">
                <a:pos x="0" y="0"/>
              </a:cxn>
            </a:cxnLst>
            <a:rect l="0" t="0" r="r" b="b"/>
            <a:pathLst>
              <a:path w="29" h="37">
                <a:moveTo>
                  <a:pt x="0" y="0"/>
                </a:moveTo>
                <a:lnTo>
                  <a:pt x="29" y="18"/>
                </a:lnTo>
                <a:lnTo>
                  <a:pt x="0" y="37"/>
                </a:lnTo>
                <a:lnTo>
                  <a:pt x="0" y="0"/>
                </a:lnTo>
              </a:path>
            </a:pathLst>
          </a:custGeom>
          <a:noFill/>
          <a:ln w="6350">
            <a:solidFill>
              <a:srgbClr val="000000"/>
            </a:solidFill>
            <a:prstDash val="solid"/>
            <a:round/>
            <a:headEnd/>
            <a:tailEnd/>
          </a:ln>
        </p:spPr>
        <p:txBody>
          <a:bodyPr/>
          <a:lstStyle/>
          <a:p>
            <a:endParaRPr lang="en-US" dirty="0"/>
          </a:p>
        </p:txBody>
      </p:sp>
      <p:sp>
        <p:nvSpPr>
          <p:cNvPr id="21508" name="Freeform 4"/>
          <p:cNvSpPr>
            <a:spLocks/>
          </p:cNvSpPr>
          <p:nvPr/>
        </p:nvSpPr>
        <p:spPr bwMode="auto">
          <a:xfrm>
            <a:off x="4765675" y="3203575"/>
            <a:ext cx="2679700" cy="1819275"/>
          </a:xfrm>
          <a:custGeom>
            <a:avLst/>
            <a:gdLst/>
            <a:ahLst/>
            <a:cxnLst>
              <a:cxn ang="0">
                <a:pos x="0" y="1146"/>
              </a:cxn>
              <a:cxn ang="0">
                <a:pos x="2" y="1145"/>
              </a:cxn>
              <a:cxn ang="0">
                <a:pos x="2" y="2"/>
              </a:cxn>
              <a:cxn ang="0">
                <a:pos x="1686" y="2"/>
              </a:cxn>
              <a:cxn ang="0">
                <a:pos x="1688" y="0"/>
              </a:cxn>
              <a:cxn ang="0">
                <a:pos x="0" y="0"/>
              </a:cxn>
              <a:cxn ang="0">
                <a:pos x="0" y="1146"/>
              </a:cxn>
            </a:cxnLst>
            <a:rect l="0" t="0" r="r" b="b"/>
            <a:pathLst>
              <a:path w="1688" h="1146">
                <a:moveTo>
                  <a:pt x="0" y="1146"/>
                </a:moveTo>
                <a:lnTo>
                  <a:pt x="2" y="1145"/>
                </a:lnTo>
                <a:lnTo>
                  <a:pt x="2" y="2"/>
                </a:lnTo>
                <a:lnTo>
                  <a:pt x="1686" y="2"/>
                </a:lnTo>
                <a:lnTo>
                  <a:pt x="1688" y="0"/>
                </a:lnTo>
                <a:lnTo>
                  <a:pt x="0" y="0"/>
                </a:lnTo>
                <a:lnTo>
                  <a:pt x="0" y="1146"/>
                </a:lnTo>
                <a:close/>
              </a:path>
            </a:pathLst>
          </a:custGeom>
          <a:solidFill>
            <a:srgbClr val="FFFFFF"/>
          </a:solidFill>
          <a:ln w="0">
            <a:solidFill>
              <a:srgbClr val="FFFFFF"/>
            </a:solidFill>
            <a:prstDash val="solid"/>
            <a:round/>
            <a:headEnd/>
            <a:tailEnd/>
          </a:ln>
        </p:spPr>
        <p:txBody>
          <a:bodyPr/>
          <a:lstStyle/>
          <a:p>
            <a:endParaRPr lang="en-US" dirty="0"/>
          </a:p>
        </p:txBody>
      </p:sp>
      <p:sp>
        <p:nvSpPr>
          <p:cNvPr id="21510" name="Freeform 6"/>
          <p:cNvSpPr>
            <a:spLocks/>
          </p:cNvSpPr>
          <p:nvPr/>
        </p:nvSpPr>
        <p:spPr bwMode="auto">
          <a:xfrm>
            <a:off x="4765675" y="3203575"/>
            <a:ext cx="2627313" cy="1819275"/>
          </a:xfrm>
          <a:custGeom>
            <a:avLst/>
            <a:gdLst/>
            <a:ahLst/>
            <a:cxnLst>
              <a:cxn ang="0">
                <a:pos x="0" y="1146"/>
              </a:cxn>
              <a:cxn ang="0">
                <a:pos x="2" y="1145"/>
              </a:cxn>
              <a:cxn ang="0">
                <a:pos x="2" y="2"/>
              </a:cxn>
              <a:cxn ang="0">
                <a:pos x="1654" y="2"/>
              </a:cxn>
              <a:cxn ang="0">
                <a:pos x="1655" y="0"/>
              </a:cxn>
              <a:cxn ang="0">
                <a:pos x="0" y="0"/>
              </a:cxn>
              <a:cxn ang="0">
                <a:pos x="0" y="1146"/>
              </a:cxn>
            </a:cxnLst>
            <a:rect l="0" t="0" r="r" b="b"/>
            <a:pathLst>
              <a:path w="1655" h="1146">
                <a:moveTo>
                  <a:pt x="0" y="1146"/>
                </a:moveTo>
                <a:lnTo>
                  <a:pt x="2" y="1145"/>
                </a:lnTo>
                <a:lnTo>
                  <a:pt x="2" y="2"/>
                </a:lnTo>
                <a:lnTo>
                  <a:pt x="1654" y="2"/>
                </a:lnTo>
                <a:lnTo>
                  <a:pt x="1655" y="0"/>
                </a:lnTo>
                <a:lnTo>
                  <a:pt x="0" y="0"/>
                </a:lnTo>
                <a:lnTo>
                  <a:pt x="0" y="1146"/>
                </a:lnTo>
                <a:close/>
              </a:path>
            </a:pathLst>
          </a:custGeom>
          <a:solidFill>
            <a:srgbClr val="FFFFFF"/>
          </a:solidFill>
          <a:ln w="0">
            <a:solidFill>
              <a:srgbClr val="FFFFFF"/>
            </a:solidFill>
            <a:prstDash val="solid"/>
            <a:round/>
            <a:headEnd/>
            <a:tailEnd/>
          </a:ln>
        </p:spPr>
        <p:txBody>
          <a:bodyPr/>
          <a:lstStyle/>
          <a:p>
            <a:endParaRPr lang="en-US" dirty="0"/>
          </a:p>
        </p:txBody>
      </p:sp>
      <p:grpSp>
        <p:nvGrpSpPr>
          <p:cNvPr id="2" name="Group 7"/>
          <p:cNvGrpSpPr>
            <a:grpSpLocks/>
          </p:cNvGrpSpPr>
          <p:nvPr/>
        </p:nvGrpSpPr>
        <p:grpSpPr bwMode="auto">
          <a:xfrm>
            <a:off x="4038600" y="1676400"/>
            <a:ext cx="4800600" cy="3290888"/>
            <a:chOff x="3087" y="2049"/>
            <a:chExt cx="1520" cy="1042"/>
          </a:xfrm>
        </p:grpSpPr>
        <p:sp>
          <p:nvSpPr>
            <p:cNvPr id="21512" name="Rectangle 8"/>
            <p:cNvSpPr>
              <a:spLocks noChangeArrowheads="1"/>
            </p:cNvSpPr>
            <p:nvPr/>
          </p:nvSpPr>
          <p:spPr bwMode="auto">
            <a:xfrm>
              <a:off x="3171" y="2134"/>
              <a:ext cx="1320" cy="912"/>
            </a:xfrm>
            <a:prstGeom prst="rect">
              <a:avLst/>
            </a:prstGeom>
            <a:noFill/>
            <a:ln w="0">
              <a:solidFill>
                <a:srgbClr val="F3F7F9"/>
              </a:solidFill>
              <a:miter lim="800000"/>
              <a:headEnd/>
              <a:tailEnd/>
            </a:ln>
          </p:spPr>
          <p:txBody>
            <a:bodyPr/>
            <a:lstStyle/>
            <a:p>
              <a:endParaRPr lang="en-US" dirty="0"/>
            </a:p>
          </p:txBody>
        </p:sp>
        <p:sp>
          <p:nvSpPr>
            <p:cNvPr id="21513" name="Freeform 9"/>
            <p:cNvSpPr>
              <a:spLocks/>
            </p:cNvSpPr>
            <p:nvPr/>
          </p:nvSpPr>
          <p:spPr bwMode="auto">
            <a:xfrm>
              <a:off x="3171" y="2134"/>
              <a:ext cx="1320" cy="912"/>
            </a:xfrm>
            <a:custGeom>
              <a:avLst/>
              <a:gdLst/>
              <a:ahLst/>
              <a:cxnLst>
                <a:cxn ang="0">
                  <a:pos x="0" y="912"/>
                </a:cxn>
                <a:cxn ang="0">
                  <a:pos x="0" y="912"/>
                </a:cxn>
                <a:cxn ang="0">
                  <a:pos x="0" y="0"/>
                </a:cxn>
                <a:cxn ang="0">
                  <a:pos x="1320" y="0"/>
                </a:cxn>
                <a:cxn ang="0">
                  <a:pos x="1320" y="0"/>
                </a:cxn>
                <a:cxn ang="0">
                  <a:pos x="0" y="0"/>
                </a:cxn>
                <a:cxn ang="0">
                  <a:pos x="0" y="912"/>
                </a:cxn>
              </a:cxnLst>
              <a:rect l="0" t="0" r="r" b="b"/>
              <a:pathLst>
                <a:path w="1320" h="912">
                  <a:moveTo>
                    <a:pt x="0" y="912"/>
                  </a:moveTo>
                  <a:lnTo>
                    <a:pt x="0" y="912"/>
                  </a:lnTo>
                  <a:lnTo>
                    <a:pt x="0" y="0"/>
                  </a:lnTo>
                  <a:lnTo>
                    <a:pt x="1320" y="0"/>
                  </a:lnTo>
                  <a:lnTo>
                    <a:pt x="1320" y="0"/>
                  </a:lnTo>
                  <a:lnTo>
                    <a:pt x="0" y="0"/>
                  </a:lnTo>
                  <a:lnTo>
                    <a:pt x="0" y="912"/>
                  </a:lnTo>
                  <a:close/>
                </a:path>
              </a:pathLst>
            </a:custGeom>
            <a:solidFill>
              <a:srgbClr val="FFFFFF"/>
            </a:solidFill>
            <a:ln w="0">
              <a:solidFill>
                <a:srgbClr val="FFFFFF"/>
              </a:solidFill>
              <a:prstDash val="solid"/>
              <a:round/>
              <a:headEnd/>
              <a:tailEnd/>
            </a:ln>
          </p:spPr>
          <p:txBody>
            <a:bodyPr/>
            <a:lstStyle/>
            <a:p>
              <a:endParaRPr lang="en-US" dirty="0"/>
            </a:p>
          </p:txBody>
        </p:sp>
        <p:sp>
          <p:nvSpPr>
            <p:cNvPr id="21514" name="Freeform 10"/>
            <p:cNvSpPr>
              <a:spLocks/>
            </p:cNvSpPr>
            <p:nvPr/>
          </p:nvSpPr>
          <p:spPr bwMode="auto">
            <a:xfrm>
              <a:off x="3171" y="2134"/>
              <a:ext cx="1320" cy="912"/>
            </a:xfrm>
            <a:custGeom>
              <a:avLst/>
              <a:gdLst/>
              <a:ahLst/>
              <a:cxnLst>
                <a:cxn ang="0">
                  <a:pos x="0" y="912"/>
                </a:cxn>
                <a:cxn ang="0">
                  <a:pos x="0" y="912"/>
                </a:cxn>
                <a:cxn ang="0">
                  <a:pos x="1320" y="912"/>
                </a:cxn>
                <a:cxn ang="0">
                  <a:pos x="1320" y="0"/>
                </a:cxn>
                <a:cxn ang="0">
                  <a:pos x="1320" y="0"/>
                </a:cxn>
                <a:cxn ang="0">
                  <a:pos x="1320" y="912"/>
                </a:cxn>
                <a:cxn ang="0">
                  <a:pos x="0" y="912"/>
                </a:cxn>
              </a:cxnLst>
              <a:rect l="0" t="0" r="r" b="b"/>
              <a:pathLst>
                <a:path w="1320" h="912">
                  <a:moveTo>
                    <a:pt x="0" y="912"/>
                  </a:moveTo>
                  <a:lnTo>
                    <a:pt x="0" y="912"/>
                  </a:lnTo>
                  <a:lnTo>
                    <a:pt x="1320" y="912"/>
                  </a:lnTo>
                  <a:lnTo>
                    <a:pt x="1320" y="0"/>
                  </a:lnTo>
                  <a:lnTo>
                    <a:pt x="1320" y="0"/>
                  </a:lnTo>
                  <a:lnTo>
                    <a:pt x="1320" y="912"/>
                  </a:lnTo>
                  <a:lnTo>
                    <a:pt x="0" y="912"/>
                  </a:lnTo>
                  <a:close/>
                </a:path>
              </a:pathLst>
            </a:custGeom>
            <a:solidFill>
              <a:srgbClr val="A7BDC6"/>
            </a:solidFill>
            <a:ln w="0">
              <a:solidFill>
                <a:srgbClr val="A7BDC6"/>
              </a:solidFill>
              <a:prstDash val="solid"/>
              <a:round/>
              <a:headEnd/>
              <a:tailEnd/>
            </a:ln>
          </p:spPr>
          <p:txBody>
            <a:bodyPr/>
            <a:lstStyle/>
            <a:p>
              <a:endParaRPr lang="en-US" dirty="0"/>
            </a:p>
          </p:txBody>
        </p:sp>
        <p:sp>
          <p:nvSpPr>
            <p:cNvPr id="21515" name="Line 11"/>
            <p:cNvSpPr>
              <a:spLocks noChangeShapeType="1"/>
            </p:cNvSpPr>
            <p:nvPr/>
          </p:nvSpPr>
          <p:spPr bwMode="auto">
            <a:xfrm>
              <a:off x="3171" y="3046"/>
              <a:ext cx="1320" cy="1"/>
            </a:xfrm>
            <a:prstGeom prst="line">
              <a:avLst/>
            </a:prstGeom>
            <a:noFill/>
            <a:ln w="6350">
              <a:solidFill>
                <a:srgbClr val="000000"/>
              </a:solidFill>
              <a:round/>
              <a:headEnd/>
              <a:tailEnd/>
            </a:ln>
          </p:spPr>
          <p:txBody>
            <a:bodyPr/>
            <a:lstStyle/>
            <a:p>
              <a:endParaRPr lang="en-US" dirty="0"/>
            </a:p>
          </p:txBody>
        </p:sp>
        <p:sp>
          <p:nvSpPr>
            <p:cNvPr id="21516" name="Line 12"/>
            <p:cNvSpPr>
              <a:spLocks noChangeShapeType="1"/>
            </p:cNvSpPr>
            <p:nvPr/>
          </p:nvSpPr>
          <p:spPr bwMode="auto">
            <a:xfrm flipV="1">
              <a:off x="4491" y="2134"/>
              <a:ext cx="1" cy="912"/>
            </a:xfrm>
            <a:prstGeom prst="line">
              <a:avLst/>
            </a:prstGeom>
            <a:noFill/>
            <a:ln w="6350">
              <a:solidFill>
                <a:srgbClr val="000000"/>
              </a:solidFill>
              <a:round/>
              <a:headEnd/>
              <a:tailEnd/>
            </a:ln>
          </p:spPr>
          <p:txBody>
            <a:bodyPr/>
            <a:lstStyle/>
            <a:p>
              <a:endParaRPr lang="en-US" dirty="0"/>
            </a:p>
          </p:txBody>
        </p:sp>
        <p:sp>
          <p:nvSpPr>
            <p:cNvPr id="21517" name="Line 13"/>
            <p:cNvSpPr>
              <a:spLocks noChangeShapeType="1"/>
            </p:cNvSpPr>
            <p:nvPr/>
          </p:nvSpPr>
          <p:spPr bwMode="auto">
            <a:xfrm flipH="1">
              <a:off x="3171" y="2134"/>
              <a:ext cx="1320" cy="1"/>
            </a:xfrm>
            <a:prstGeom prst="line">
              <a:avLst/>
            </a:prstGeom>
            <a:noFill/>
            <a:ln w="6350">
              <a:solidFill>
                <a:srgbClr val="000000"/>
              </a:solidFill>
              <a:round/>
              <a:headEnd/>
              <a:tailEnd/>
            </a:ln>
          </p:spPr>
          <p:txBody>
            <a:bodyPr/>
            <a:lstStyle/>
            <a:p>
              <a:endParaRPr lang="en-US" dirty="0"/>
            </a:p>
          </p:txBody>
        </p:sp>
        <p:sp>
          <p:nvSpPr>
            <p:cNvPr id="21518" name="Line 14"/>
            <p:cNvSpPr>
              <a:spLocks noChangeShapeType="1"/>
            </p:cNvSpPr>
            <p:nvPr/>
          </p:nvSpPr>
          <p:spPr bwMode="auto">
            <a:xfrm>
              <a:off x="3171" y="2134"/>
              <a:ext cx="1" cy="912"/>
            </a:xfrm>
            <a:prstGeom prst="line">
              <a:avLst/>
            </a:prstGeom>
            <a:noFill/>
            <a:ln w="6350">
              <a:solidFill>
                <a:srgbClr val="000000"/>
              </a:solidFill>
              <a:round/>
              <a:headEnd/>
              <a:tailEnd/>
            </a:ln>
          </p:spPr>
          <p:txBody>
            <a:bodyPr/>
            <a:lstStyle/>
            <a:p>
              <a:endParaRPr lang="en-US" dirty="0"/>
            </a:p>
          </p:txBody>
        </p:sp>
        <p:sp>
          <p:nvSpPr>
            <p:cNvPr id="21519" name="Rectangle 15"/>
            <p:cNvSpPr>
              <a:spLocks noChangeArrowheads="1"/>
            </p:cNvSpPr>
            <p:nvPr/>
          </p:nvSpPr>
          <p:spPr bwMode="auto">
            <a:xfrm>
              <a:off x="3202" y="2139"/>
              <a:ext cx="1322" cy="912"/>
            </a:xfrm>
            <a:prstGeom prst="rect">
              <a:avLst/>
            </a:prstGeom>
            <a:noFill/>
            <a:ln w="0">
              <a:solidFill>
                <a:srgbClr val="F3F7F9"/>
              </a:solidFill>
              <a:miter lim="800000"/>
              <a:headEnd/>
              <a:tailEnd/>
            </a:ln>
          </p:spPr>
          <p:txBody>
            <a:bodyPr/>
            <a:lstStyle/>
            <a:p>
              <a:endParaRPr lang="en-US" dirty="0"/>
            </a:p>
          </p:txBody>
        </p:sp>
        <p:sp>
          <p:nvSpPr>
            <p:cNvPr id="21520" name="Freeform 16"/>
            <p:cNvSpPr>
              <a:spLocks/>
            </p:cNvSpPr>
            <p:nvPr/>
          </p:nvSpPr>
          <p:spPr bwMode="auto">
            <a:xfrm>
              <a:off x="3171" y="2134"/>
              <a:ext cx="1320" cy="912"/>
            </a:xfrm>
            <a:custGeom>
              <a:avLst/>
              <a:gdLst/>
              <a:ahLst/>
              <a:cxnLst>
                <a:cxn ang="0">
                  <a:pos x="0" y="912"/>
                </a:cxn>
                <a:cxn ang="0">
                  <a:pos x="0" y="912"/>
                </a:cxn>
                <a:cxn ang="0">
                  <a:pos x="0" y="0"/>
                </a:cxn>
                <a:cxn ang="0">
                  <a:pos x="1320" y="0"/>
                </a:cxn>
                <a:cxn ang="0">
                  <a:pos x="1320" y="0"/>
                </a:cxn>
                <a:cxn ang="0">
                  <a:pos x="0" y="0"/>
                </a:cxn>
                <a:cxn ang="0">
                  <a:pos x="0" y="912"/>
                </a:cxn>
              </a:cxnLst>
              <a:rect l="0" t="0" r="r" b="b"/>
              <a:pathLst>
                <a:path w="1320" h="912">
                  <a:moveTo>
                    <a:pt x="0" y="912"/>
                  </a:moveTo>
                  <a:lnTo>
                    <a:pt x="0" y="912"/>
                  </a:lnTo>
                  <a:lnTo>
                    <a:pt x="0" y="0"/>
                  </a:lnTo>
                  <a:lnTo>
                    <a:pt x="1320" y="0"/>
                  </a:lnTo>
                  <a:lnTo>
                    <a:pt x="1320" y="0"/>
                  </a:lnTo>
                  <a:lnTo>
                    <a:pt x="0" y="0"/>
                  </a:lnTo>
                  <a:lnTo>
                    <a:pt x="0" y="912"/>
                  </a:lnTo>
                  <a:close/>
                </a:path>
              </a:pathLst>
            </a:custGeom>
            <a:solidFill>
              <a:srgbClr val="FFFFFF"/>
            </a:solidFill>
            <a:ln w="0">
              <a:solidFill>
                <a:srgbClr val="FFFFFF"/>
              </a:solidFill>
              <a:prstDash val="solid"/>
              <a:round/>
              <a:headEnd/>
              <a:tailEnd/>
            </a:ln>
          </p:spPr>
          <p:txBody>
            <a:bodyPr/>
            <a:lstStyle/>
            <a:p>
              <a:endParaRPr lang="en-US" dirty="0"/>
            </a:p>
          </p:txBody>
        </p:sp>
        <p:sp>
          <p:nvSpPr>
            <p:cNvPr id="21521" name="Freeform 17"/>
            <p:cNvSpPr>
              <a:spLocks/>
            </p:cNvSpPr>
            <p:nvPr/>
          </p:nvSpPr>
          <p:spPr bwMode="auto">
            <a:xfrm>
              <a:off x="3171" y="2134"/>
              <a:ext cx="1320" cy="912"/>
            </a:xfrm>
            <a:custGeom>
              <a:avLst/>
              <a:gdLst/>
              <a:ahLst/>
              <a:cxnLst>
                <a:cxn ang="0">
                  <a:pos x="0" y="912"/>
                </a:cxn>
                <a:cxn ang="0">
                  <a:pos x="0" y="912"/>
                </a:cxn>
                <a:cxn ang="0">
                  <a:pos x="1320" y="912"/>
                </a:cxn>
                <a:cxn ang="0">
                  <a:pos x="1320" y="0"/>
                </a:cxn>
                <a:cxn ang="0">
                  <a:pos x="1320" y="0"/>
                </a:cxn>
                <a:cxn ang="0">
                  <a:pos x="1320" y="912"/>
                </a:cxn>
                <a:cxn ang="0">
                  <a:pos x="0" y="912"/>
                </a:cxn>
              </a:cxnLst>
              <a:rect l="0" t="0" r="r" b="b"/>
              <a:pathLst>
                <a:path w="1320" h="912">
                  <a:moveTo>
                    <a:pt x="0" y="912"/>
                  </a:moveTo>
                  <a:lnTo>
                    <a:pt x="0" y="912"/>
                  </a:lnTo>
                  <a:lnTo>
                    <a:pt x="1320" y="912"/>
                  </a:lnTo>
                  <a:lnTo>
                    <a:pt x="1320" y="0"/>
                  </a:lnTo>
                  <a:lnTo>
                    <a:pt x="1320" y="0"/>
                  </a:lnTo>
                  <a:lnTo>
                    <a:pt x="1320" y="912"/>
                  </a:lnTo>
                  <a:lnTo>
                    <a:pt x="0" y="912"/>
                  </a:lnTo>
                  <a:close/>
                </a:path>
              </a:pathLst>
            </a:custGeom>
            <a:solidFill>
              <a:srgbClr val="A7BDC6"/>
            </a:solidFill>
            <a:ln w="0">
              <a:solidFill>
                <a:srgbClr val="A7BDC6"/>
              </a:solidFill>
              <a:prstDash val="solid"/>
              <a:round/>
              <a:headEnd/>
              <a:tailEnd/>
            </a:ln>
          </p:spPr>
          <p:txBody>
            <a:bodyPr/>
            <a:lstStyle/>
            <a:p>
              <a:endParaRPr lang="en-US" dirty="0"/>
            </a:p>
          </p:txBody>
        </p:sp>
        <p:sp>
          <p:nvSpPr>
            <p:cNvPr id="21522" name="Line 18"/>
            <p:cNvSpPr>
              <a:spLocks noChangeShapeType="1"/>
            </p:cNvSpPr>
            <p:nvPr/>
          </p:nvSpPr>
          <p:spPr bwMode="auto">
            <a:xfrm>
              <a:off x="3171" y="3046"/>
              <a:ext cx="1320" cy="1"/>
            </a:xfrm>
            <a:prstGeom prst="line">
              <a:avLst/>
            </a:prstGeom>
            <a:noFill/>
            <a:ln w="6350">
              <a:solidFill>
                <a:srgbClr val="000000"/>
              </a:solidFill>
              <a:round/>
              <a:headEnd/>
              <a:tailEnd/>
            </a:ln>
          </p:spPr>
          <p:txBody>
            <a:bodyPr/>
            <a:lstStyle/>
            <a:p>
              <a:endParaRPr lang="en-US" dirty="0"/>
            </a:p>
          </p:txBody>
        </p:sp>
        <p:sp>
          <p:nvSpPr>
            <p:cNvPr id="21523" name="Line 19"/>
            <p:cNvSpPr>
              <a:spLocks noChangeShapeType="1"/>
            </p:cNvSpPr>
            <p:nvPr/>
          </p:nvSpPr>
          <p:spPr bwMode="auto">
            <a:xfrm flipV="1">
              <a:off x="4491" y="2134"/>
              <a:ext cx="1" cy="912"/>
            </a:xfrm>
            <a:prstGeom prst="line">
              <a:avLst/>
            </a:prstGeom>
            <a:noFill/>
            <a:ln w="6350">
              <a:solidFill>
                <a:srgbClr val="000000"/>
              </a:solidFill>
              <a:round/>
              <a:headEnd/>
              <a:tailEnd/>
            </a:ln>
          </p:spPr>
          <p:txBody>
            <a:bodyPr/>
            <a:lstStyle/>
            <a:p>
              <a:endParaRPr lang="en-US" dirty="0"/>
            </a:p>
          </p:txBody>
        </p:sp>
        <p:sp>
          <p:nvSpPr>
            <p:cNvPr id="21524" name="Line 20"/>
            <p:cNvSpPr>
              <a:spLocks noChangeShapeType="1"/>
            </p:cNvSpPr>
            <p:nvPr/>
          </p:nvSpPr>
          <p:spPr bwMode="auto">
            <a:xfrm flipH="1">
              <a:off x="3171" y="2134"/>
              <a:ext cx="1320" cy="1"/>
            </a:xfrm>
            <a:prstGeom prst="line">
              <a:avLst/>
            </a:prstGeom>
            <a:noFill/>
            <a:ln w="6350">
              <a:solidFill>
                <a:srgbClr val="000000"/>
              </a:solidFill>
              <a:round/>
              <a:headEnd/>
              <a:tailEnd/>
            </a:ln>
          </p:spPr>
          <p:txBody>
            <a:bodyPr/>
            <a:lstStyle/>
            <a:p>
              <a:endParaRPr lang="en-US" dirty="0"/>
            </a:p>
          </p:txBody>
        </p:sp>
        <p:sp>
          <p:nvSpPr>
            <p:cNvPr id="21525" name="Line 21"/>
            <p:cNvSpPr>
              <a:spLocks noChangeShapeType="1"/>
            </p:cNvSpPr>
            <p:nvPr/>
          </p:nvSpPr>
          <p:spPr bwMode="auto">
            <a:xfrm>
              <a:off x="3171" y="2134"/>
              <a:ext cx="1" cy="912"/>
            </a:xfrm>
            <a:prstGeom prst="line">
              <a:avLst/>
            </a:prstGeom>
            <a:noFill/>
            <a:ln w="6350">
              <a:solidFill>
                <a:srgbClr val="000000"/>
              </a:solidFill>
              <a:round/>
              <a:headEnd/>
              <a:tailEnd/>
            </a:ln>
          </p:spPr>
          <p:txBody>
            <a:bodyPr/>
            <a:lstStyle/>
            <a:p>
              <a:endParaRPr lang="en-US" dirty="0"/>
            </a:p>
          </p:txBody>
        </p:sp>
        <p:sp>
          <p:nvSpPr>
            <p:cNvPr id="21526" name="Freeform 22"/>
            <p:cNvSpPr>
              <a:spLocks/>
            </p:cNvSpPr>
            <p:nvPr/>
          </p:nvSpPr>
          <p:spPr bwMode="auto">
            <a:xfrm>
              <a:off x="3171" y="2177"/>
              <a:ext cx="1320" cy="828"/>
            </a:xfrm>
            <a:custGeom>
              <a:avLst/>
              <a:gdLst/>
              <a:ahLst/>
              <a:cxnLst>
                <a:cxn ang="0">
                  <a:pos x="20" y="15"/>
                </a:cxn>
                <a:cxn ang="0">
                  <a:pos x="41" y="15"/>
                </a:cxn>
                <a:cxn ang="0">
                  <a:pos x="62" y="6"/>
                </a:cxn>
                <a:cxn ang="0">
                  <a:pos x="82" y="12"/>
                </a:cxn>
                <a:cxn ang="0">
                  <a:pos x="103" y="25"/>
                </a:cxn>
                <a:cxn ang="0">
                  <a:pos x="123" y="47"/>
                </a:cxn>
                <a:cxn ang="0">
                  <a:pos x="144" y="153"/>
                </a:cxn>
                <a:cxn ang="0">
                  <a:pos x="164" y="250"/>
                </a:cxn>
                <a:cxn ang="0">
                  <a:pos x="185" y="367"/>
                </a:cxn>
                <a:cxn ang="0">
                  <a:pos x="207" y="438"/>
                </a:cxn>
                <a:cxn ang="0">
                  <a:pos x="226" y="464"/>
                </a:cxn>
                <a:cxn ang="0">
                  <a:pos x="247" y="463"/>
                </a:cxn>
                <a:cxn ang="0">
                  <a:pos x="269" y="442"/>
                </a:cxn>
                <a:cxn ang="0">
                  <a:pos x="289" y="392"/>
                </a:cxn>
                <a:cxn ang="0">
                  <a:pos x="310" y="389"/>
                </a:cxn>
                <a:cxn ang="0">
                  <a:pos x="330" y="416"/>
                </a:cxn>
                <a:cxn ang="0">
                  <a:pos x="351" y="520"/>
                </a:cxn>
                <a:cxn ang="0">
                  <a:pos x="372" y="649"/>
                </a:cxn>
                <a:cxn ang="0">
                  <a:pos x="392" y="765"/>
                </a:cxn>
                <a:cxn ang="0">
                  <a:pos x="413" y="828"/>
                </a:cxn>
                <a:cxn ang="0">
                  <a:pos x="433" y="795"/>
                </a:cxn>
                <a:cxn ang="0">
                  <a:pos x="454" y="775"/>
                </a:cxn>
                <a:cxn ang="0">
                  <a:pos x="474" y="699"/>
                </a:cxn>
                <a:cxn ang="0">
                  <a:pos x="495" y="618"/>
                </a:cxn>
                <a:cxn ang="0">
                  <a:pos x="515" y="573"/>
                </a:cxn>
                <a:cxn ang="0">
                  <a:pos x="536" y="488"/>
                </a:cxn>
                <a:cxn ang="0">
                  <a:pos x="557" y="420"/>
                </a:cxn>
                <a:cxn ang="0">
                  <a:pos x="579" y="370"/>
                </a:cxn>
                <a:cxn ang="0">
                  <a:pos x="598" y="332"/>
                </a:cxn>
                <a:cxn ang="0">
                  <a:pos x="618" y="286"/>
                </a:cxn>
                <a:cxn ang="0">
                  <a:pos x="640" y="283"/>
                </a:cxn>
                <a:cxn ang="0">
                  <a:pos x="661" y="235"/>
                </a:cxn>
                <a:cxn ang="0">
                  <a:pos x="680" y="201"/>
                </a:cxn>
                <a:cxn ang="0">
                  <a:pos x="702" y="200"/>
                </a:cxn>
                <a:cxn ang="0">
                  <a:pos x="723" y="181"/>
                </a:cxn>
                <a:cxn ang="0">
                  <a:pos x="743" y="159"/>
                </a:cxn>
                <a:cxn ang="0">
                  <a:pos x="764" y="147"/>
                </a:cxn>
                <a:cxn ang="0">
                  <a:pos x="795" y="131"/>
                </a:cxn>
                <a:cxn ang="0">
                  <a:pos x="815" y="120"/>
                </a:cxn>
                <a:cxn ang="0">
                  <a:pos x="836" y="112"/>
                </a:cxn>
                <a:cxn ang="0">
                  <a:pos x="856" y="110"/>
                </a:cxn>
                <a:cxn ang="0">
                  <a:pos x="877" y="88"/>
                </a:cxn>
                <a:cxn ang="0">
                  <a:pos x="897" y="106"/>
                </a:cxn>
                <a:cxn ang="0">
                  <a:pos x="918" y="85"/>
                </a:cxn>
                <a:cxn ang="0">
                  <a:pos x="938" y="72"/>
                </a:cxn>
                <a:cxn ang="0">
                  <a:pos x="959" y="70"/>
                </a:cxn>
                <a:cxn ang="0">
                  <a:pos x="980" y="66"/>
                </a:cxn>
                <a:cxn ang="0">
                  <a:pos x="1000" y="84"/>
                </a:cxn>
                <a:cxn ang="0">
                  <a:pos x="1031" y="84"/>
                </a:cxn>
                <a:cxn ang="0">
                  <a:pos x="1052" y="65"/>
                </a:cxn>
                <a:cxn ang="0">
                  <a:pos x="1074" y="53"/>
                </a:cxn>
                <a:cxn ang="0">
                  <a:pos x="1094" y="62"/>
                </a:cxn>
                <a:cxn ang="0">
                  <a:pos x="1113" y="66"/>
                </a:cxn>
                <a:cxn ang="0">
                  <a:pos x="1135" y="75"/>
                </a:cxn>
                <a:cxn ang="0">
                  <a:pos x="1156" y="67"/>
                </a:cxn>
                <a:cxn ang="0">
                  <a:pos x="1176" y="57"/>
                </a:cxn>
                <a:cxn ang="0">
                  <a:pos x="1197" y="56"/>
                </a:cxn>
                <a:cxn ang="0">
                  <a:pos x="1217" y="67"/>
                </a:cxn>
                <a:cxn ang="0">
                  <a:pos x="1238" y="59"/>
                </a:cxn>
                <a:cxn ang="0">
                  <a:pos x="1259" y="63"/>
                </a:cxn>
                <a:cxn ang="0">
                  <a:pos x="1279" y="54"/>
                </a:cxn>
                <a:cxn ang="0">
                  <a:pos x="1300" y="72"/>
                </a:cxn>
                <a:cxn ang="0">
                  <a:pos x="1320" y="57"/>
                </a:cxn>
              </a:cxnLst>
              <a:rect l="0" t="0" r="r" b="b"/>
              <a:pathLst>
                <a:path w="1320" h="828">
                  <a:moveTo>
                    <a:pt x="0" y="0"/>
                  </a:moveTo>
                  <a:lnTo>
                    <a:pt x="10" y="0"/>
                  </a:lnTo>
                  <a:lnTo>
                    <a:pt x="10" y="15"/>
                  </a:lnTo>
                  <a:lnTo>
                    <a:pt x="20" y="15"/>
                  </a:lnTo>
                  <a:lnTo>
                    <a:pt x="20" y="0"/>
                  </a:lnTo>
                  <a:lnTo>
                    <a:pt x="31" y="0"/>
                  </a:lnTo>
                  <a:lnTo>
                    <a:pt x="31" y="15"/>
                  </a:lnTo>
                  <a:lnTo>
                    <a:pt x="41" y="15"/>
                  </a:lnTo>
                  <a:lnTo>
                    <a:pt x="41" y="10"/>
                  </a:lnTo>
                  <a:lnTo>
                    <a:pt x="51" y="10"/>
                  </a:lnTo>
                  <a:lnTo>
                    <a:pt x="51" y="6"/>
                  </a:lnTo>
                  <a:lnTo>
                    <a:pt x="62" y="6"/>
                  </a:lnTo>
                  <a:lnTo>
                    <a:pt x="62" y="19"/>
                  </a:lnTo>
                  <a:lnTo>
                    <a:pt x="72" y="19"/>
                  </a:lnTo>
                  <a:lnTo>
                    <a:pt x="72" y="12"/>
                  </a:lnTo>
                  <a:lnTo>
                    <a:pt x="82" y="12"/>
                  </a:lnTo>
                  <a:lnTo>
                    <a:pt x="82" y="10"/>
                  </a:lnTo>
                  <a:lnTo>
                    <a:pt x="92" y="10"/>
                  </a:lnTo>
                  <a:lnTo>
                    <a:pt x="92" y="25"/>
                  </a:lnTo>
                  <a:lnTo>
                    <a:pt x="103" y="25"/>
                  </a:lnTo>
                  <a:lnTo>
                    <a:pt x="103" y="45"/>
                  </a:lnTo>
                  <a:lnTo>
                    <a:pt x="113" y="45"/>
                  </a:lnTo>
                  <a:lnTo>
                    <a:pt x="113" y="47"/>
                  </a:lnTo>
                  <a:lnTo>
                    <a:pt x="123" y="47"/>
                  </a:lnTo>
                  <a:lnTo>
                    <a:pt x="123" y="98"/>
                  </a:lnTo>
                  <a:lnTo>
                    <a:pt x="134" y="98"/>
                  </a:lnTo>
                  <a:lnTo>
                    <a:pt x="134" y="153"/>
                  </a:lnTo>
                  <a:lnTo>
                    <a:pt x="144" y="153"/>
                  </a:lnTo>
                  <a:lnTo>
                    <a:pt x="144" y="197"/>
                  </a:lnTo>
                  <a:lnTo>
                    <a:pt x="154" y="197"/>
                  </a:lnTo>
                  <a:lnTo>
                    <a:pt x="154" y="250"/>
                  </a:lnTo>
                  <a:lnTo>
                    <a:pt x="164" y="250"/>
                  </a:lnTo>
                  <a:lnTo>
                    <a:pt x="164" y="305"/>
                  </a:lnTo>
                  <a:lnTo>
                    <a:pt x="175" y="305"/>
                  </a:lnTo>
                  <a:lnTo>
                    <a:pt x="175" y="367"/>
                  </a:lnTo>
                  <a:lnTo>
                    <a:pt x="185" y="367"/>
                  </a:lnTo>
                  <a:lnTo>
                    <a:pt x="185" y="438"/>
                  </a:lnTo>
                  <a:lnTo>
                    <a:pt x="195" y="438"/>
                  </a:lnTo>
                  <a:lnTo>
                    <a:pt x="195" y="438"/>
                  </a:lnTo>
                  <a:lnTo>
                    <a:pt x="207" y="438"/>
                  </a:lnTo>
                  <a:lnTo>
                    <a:pt x="207" y="460"/>
                  </a:lnTo>
                  <a:lnTo>
                    <a:pt x="217" y="460"/>
                  </a:lnTo>
                  <a:lnTo>
                    <a:pt x="217" y="464"/>
                  </a:lnTo>
                  <a:lnTo>
                    <a:pt x="226" y="464"/>
                  </a:lnTo>
                  <a:lnTo>
                    <a:pt x="226" y="470"/>
                  </a:lnTo>
                  <a:lnTo>
                    <a:pt x="236" y="470"/>
                  </a:lnTo>
                  <a:lnTo>
                    <a:pt x="236" y="463"/>
                  </a:lnTo>
                  <a:lnTo>
                    <a:pt x="247" y="463"/>
                  </a:lnTo>
                  <a:lnTo>
                    <a:pt x="247" y="430"/>
                  </a:lnTo>
                  <a:lnTo>
                    <a:pt x="258" y="430"/>
                  </a:lnTo>
                  <a:lnTo>
                    <a:pt x="258" y="442"/>
                  </a:lnTo>
                  <a:lnTo>
                    <a:pt x="269" y="442"/>
                  </a:lnTo>
                  <a:lnTo>
                    <a:pt x="269" y="429"/>
                  </a:lnTo>
                  <a:lnTo>
                    <a:pt x="279" y="429"/>
                  </a:lnTo>
                  <a:lnTo>
                    <a:pt x="279" y="392"/>
                  </a:lnTo>
                  <a:lnTo>
                    <a:pt x="289" y="392"/>
                  </a:lnTo>
                  <a:lnTo>
                    <a:pt x="289" y="388"/>
                  </a:lnTo>
                  <a:lnTo>
                    <a:pt x="298" y="388"/>
                  </a:lnTo>
                  <a:lnTo>
                    <a:pt x="298" y="389"/>
                  </a:lnTo>
                  <a:lnTo>
                    <a:pt x="310" y="389"/>
                  </a:lnTo>
                  <a:lnTo>
                    <a:pt x="310" y="380"/>
                  </a:lnTo>
                  <a:lnTo>
                    <a:pt x="320" y="380"/>
                  </a:lnTo>
                  <a:lnTo>
                    <a:pt x="320" y="416"/>
                  </a:lnTo>
                  <a:lnTo>
                    <a:pt x="330" y="416"/>
                  </a:lnTo>
                  <a:lnTo>
                    <a:pt x="330" y="454"/>
                  </a:lnTo>
                  <a:lnTo>
                    <a:pt x="341" y="454"/>
                  </a:lnTo>
                  <a:lnTo>
                    <a:pt x="341" y="520"/>
                  </a:lnTo>
                  <a:lnTo>
                    <a:pt x="351" y="520"/>
                  </a:lnTo>
                  <a:lnTo>
                    <a:pt x="351" y="574"/>
                  </a:lnTo>
                  <a:lnTo>
                    <a:pt x="361" y="574"/>
                  </a:lnTo>
                  <a:lnTo>
                    <a:pt x="361" y="649"/>
                  </a:lnTo>
                  <a:lnTo>
                    <a:pt x="372" y="649"/>
                  </a:lnTo>
                  <a:lnTo>
                    <a:pt x="372" y="717"/>
                  </a:lnTo>
                  <a:lnTo>
                    <a:pt x="382" y="717"/>
                  </a:lnTo>
                  <a:lnTo>
                    <a:pt x="382" y="765"/>
                  </a:lnTo>
                  <a:lnTo>
                    <a:pt x="392" y="765"/>
                  </a:lnTo>
                  <a:lnTo>
                    <a:pt x="392" y="799"/>
                  </a:lnTo>
                  <a:lnTo>
                    <a:pt x="402" y="799"/>
                  </a:lnTo>
                  <a:lnTo>
                    <a:pt x="402" y="828"/>
                  </a:lnTo>
                  <a:lnTo>
                    <a:pt x="413" y="828"/>
                  </a:lnTo>
                  <a:lnTo>
                    <a:pt x="413" y="818"/>
                  </a:lnTo>
                  <a:lnTo>
                    <a:pt x="423" y="818"/>
                  </a:lnTo>
                  <a:lnTo>
                    <a:pt x="423" y="795"/>
                  </a:lnTo>
                  <a:lnTo>
                    <a:pt x="433" y="795"/>
                  </a:lnTo>
                  <a:lnTo>
                    <a:pt x="433" y="796"/>
                  </a:lnTo>
                  <a:lnTo>
                    <a:pt x="443" y="796"/>
                  </a:lnTo>
                  <a:lnTo>
                    <a:pt x="443" y="775"/>
                  </a:lnTo>
                  <a:lnTo>
                    <a:pt x="454" y="775"/>
                  </a:lnTo>
                  <a:lnTo>
                    <a:pt x="454" y="731"/>
                  </a:lnTo>
                  <a:lnTo>
                    <a:pt x="464" y="731"/>
                  </a:lnTo>
                  <a:lnTo>
                    <a:pt x="464" y="699"/>
                  </a:lnTo>
                  <a:lnTo>
                    <a:pt x="474" y="699"/>
                  </a:lnTo>
                  <a:lnTo>
                    <a:pt x="474" y="670"/>
                  </a:lnTo>
                  <a:lnTo>
                    <a:pt x="485" y="670"/>
                  </a:lnTo>
                  <a:lnTo>
                    <a:pt x="485" y="618"/>
                  </a:lnTo>
                  <a:lnTo>
                    <a:pt x="495" y="618"/>
                  </a:lnTo>
                  <a:lnTo>
                    <a:pt x="495" y="596"/>
                  </a:lnTo>
                  <a:lnTo>
                    <a:pt x="505" y="596"/>
                  </a:lnTo>
                  <a:lnTo>
                    <a:pt x="505" y="573"/>
                  </a:lnTo>
                  <a:lnTo>
                    <a:pt x="515" y="573"/>
                  </a:lnTo>
                  <a:lnTo>
                    <a:pt x="515" y="513"/>
                  </a:lnTo>
                  <a:lnTo>
                    <a:pt x="526" y="513"/>
                  </a:lnTo>
                  <a:lnTo>
                    <a:pt x="526" y="488"/>
                  </a:lnTo>
                  <a:lnTo>
                    <a:pt x="536" y="488"/>
                  </a:lnTo>
                  <a:lnTo>
                    <a:pt x="536" y="463"/>
                  </a:lnTo>
                  <a:lnTo>
                    <a:pt x="546" y="463"/>
                  </a:lnTo>
                  <a:lnTo>
                    <a:pt x="546" y="420"/>
                  </a:lnTo>
                  <a:lnTo>
                    <a:pt x="557" y="420"/>
                  </a:lnTo>
                  <a:lnTo>
                    <a:pt x="557" y="399"/>
                  </a:lnTo>
                  <a:lnTo>
                    <a:pt x="567" y="399"/>
                  </a:lnTo>
                  <a:lnTo>
                    <a:pt x="567" y="370"/>
                  </a:lnTo>
                  <a:lnTo>
                    <a:pt x="579" y="370"/>
                  </a:lnTo>
                  <a:lnTo>
                    <a:pt x="579" y="352"/>
                  </a:lnTo>
                  <a:lnTo>
                    <a:pt x="587" y="352"/>
                  </a:lnTo>
                  <a:lnTo>
                    <a:pt x="587" y="332"/>
                  </a:lnTo>
                  <a:lnTo>
                    <a:pt x="598" y="332"/>
                  </a:lnTo>
                  <a:lnTo>
                    <a:pt x="598" y="330"/>
                  </a:lnTo>
                  <a:lnTo>
                    <a:pt x="608" y="330"/>
                  </a:lnTo>
                  <a:lnTo>
                    <a:pt x="608" y="286"/>
                  </a:lnTo>
                  <a:lnTo>
                    <a:pt x="618" y="286"/>
                  </a:lnTo>
                  <a:lnTo>
                    <a:pt x="618" y="289"/>
                  </a:lnTo>
                  <a:lnTo>
                    <a:pt x="629" y="289"/>
                  </a:lnTo>
                  <a:lnTo>
                    <a:pt x="629" y="283"/>
                  </a:lnTo>
                  <a:lnTo>
                    <a:pt x="640" y="283"/>
                  </a:lnTo>
                  <a:lnTo>
                    <a:pt x="640" y="241"/>
                  </a:lnTo>
                  <a:lnTo>
                    <a:pt x="651" y="241"/>
                  </a:lnTo>
                  <a:lnTo>
                    <a:pt x="651" y="235"/>
                  </a:lnTo>
                  <a:lnTo>
                    <a:pt x="661" y="235"/>
                  </a:lnTo>
                  <a:lnTo>
                    <a:pt x="661" y="216"/>
                  </a:lnTo>
                  <a:lnTo>
                    <a:pt x="670" y="216"/>
                  </a:lnTo>
                  <a:lnTo>
                    <a:pt x="670" y="201"/>
                  </a:lnTo>
                  <a:lnTo>
                    <a:pt x="680" y="201"/>
                  </a:lnTo>
                  <a:lnTo>
                    <a:pt x="680" y="204"/>
                  </a:lnTo>
                  <a:lnTo>
                    <a:pt x="692" y="204"/>
                  </a:lnTo>
                  <a:lnTo>
                    <a:pt x="692" y="200"/>
                  </a:lnTo>
                  <a:lnTo>
                    <a:pt x="702" y="200"/>
                  </a:lnTo>
                  <a:lnTo>
                    <a:pt x="702" y="185"/>
                  </a:lnTo>
                  <a:lnTo>
                    <a:pt x="712" y="185"/>
                  </a:lnTo>
                  <a:lnTo>
                    <a:pt x="712" y="181"/>
                  </a:lnTo>
                  <a:lnTo>
                    <a:pt x="723" y="181"/>
                  </a:lnTo>
                  <a:lnTo>
                    <a:pt x="723" y="166"/>
                  </a:lnTo>
                  <a:lnTo>
                    <a:pt x="733" y="166"/>
                  </a:lnTo>
                  <a:lnTo>
                    <a:pt x="733" y="159"/>
                  </a:lnTo>
                  <a:lnTo>
                    <a:pt x="743" y="159"/>
                  </a:lnTo>
                  <a:lnTo>
                    <a:pt x="743" y="161"/>
                  </a:lnTo>
                  <a:lnTo>
                    <a:pt x="753" y="161"/>
                  </a:lnTo>
                  <a:lnTo>
                    <a:pt x="753" y="147"/>
                  </a:lnTo>
                  <a:lnTo>
                    <a:pt x="764" y="147"/>
                  </a:lnTo>
                  <a:lnTo>
                    <a:pt x="764" y="147"/>
                  </a:lnTo>
                  <a:lnTo>
                    <a:pt x="784" y="147"/>
                  </a:lnTo>
                  <a:lnTo>
                    <a:pt x="784" y="131"/>
                  </a:lnTo>
                  <a:lnTo>
                    <a:pt x="795" y="131"/>
                  </a:lnTo>
                  <a:lnTo>
                    <a:pt x="795" y="137"/>
                  </a:lnTo>
                  <a:lnTo>
                    <a:pt x="805" y="137"/>
                  </a:lnTo>
                  <a:lnTo>
                    <a:pt x="805" y="120"/>
                  </a:lnTo>
                  <a:lnTo>
                    <a:pt x="815" y="120"/>
                  </a:lnTo>
                  <a:lnTo>
                    <a:pt x="815" y="113"/>
                  </a:lnTo>
                  <a:lnTo>
                    <a:pt x="825" y="113"/>
                  </a:lnTo>
                  <a:lnTo>
                    <a:pt x="825" y="112"/>
                  </a:lnTo>
                  <a:lnTo>
                    <a:pt x="836" y="112"/>
                  </a:lnTo>
                  <a:lnTo>
                    <a:pt x="836" y="109"/>
                  </a:lnTo>
                  <a:lnTo>
                    <a:pt x="846" y="109"/>
                  </a:lnTo>
                  <a:lnTo>
                    <a:pt x="846" y="110"/>
                  </a:lnTo>
                  <a:lnTo>
                    <a:pt x="856" y="110"/>
                  </a:lnTo>
                  <a:lnTo>
                    <a:pt x="856" y="114"/>
                  </a:lnTo>
                  <a:lnTo>
                    <a:pt x="866" y="114"/>
                  </a:lnTo>
                  <a:lnTo>
                    <a:pt x="866" y="88"/>
                  </a:lnTo>
                  <a:lnTo>
                    <a:pt x="877" y="88"/>
                  </a:lnTo>
                  <a:lnTo>
                    <a:pt x="877" y="97"/>
                  </a:lnTo>
                  <a:lnTo>
                    <a:pt x="887" y="97"/>
                  </a:lnTo>
                  <a:lnTo>
                    <a:pt x="887" y="106"/>
                  </a:lnTo>
                  <a:lnTo>
                    <a:pt x="897" y="106"/>
                  </a:lnTo>
                  <a:lnTo>
                    <a:pt x="897" y="81"/>
                  </a:lnTo>
                  <a:lnTo>
                    <a:pt x="908" y="81"/>
                  </a:lnTo>
                  <a:lnTo>
                    <a:pt x="908" y="85"/>
                  </a:lnTo>
                  <a:lnTo>
                    <a:pt x="918" y="85"/>
                  </a:lnTo>
                  <a:lnTo>
                    <a:pt x="918" y="76"/>
                  </a:lnTo>
                  <a:lnTo>
                    <a:pt x="928" y="76"/>
                  </a:lnTo>
                  <a:lnTo>
                    <a:pt x="928" y="72"/>
                  </a:lnTo>
                  <a:lnTo>
                    <a:pt x="938" y="72"/>
                  </a:lnTo>
                  <a:lnTo>
                    <a:pt x="938" y="82"/>
                  </a:lnTo>
                  <a:lnTo>
                    <a:pt x="949" y="82"/>
                  </a:lnTo>
                  <a:lnTo>
                    <a:pt x="949" y="70"/>
                  </a:lnTo>
                  <a:lnTo>
                    <a:pt x="959" y="70"/>
                  </a:lnTo>
                  <a:lnTo>
                    <a:pt x="959" y="67"/>
                  </a:lnTo>
                  <a:lnTo>
                    <a:pt x="969" y="67"/>
                  </a:lnTo>
                  <a:lnTo>
                    <a:pt x="969" y="66"/>
                  </a:lnTo>
                  <a:lnTo>
                    <a:pt x="980" y="66"/>
                  </a:lnTo>
                  <a:lnTo>
                    <a:pt x="980" y="70"/>
                  </a:lnTo>
                  <a:lnTo>
                    <a:pt x="990" y="70"/>
                  </a:lnTo>
                  <a:lnTo>
                    <a:pt x="990" y="84"/>
                  </a:lnTo>
                  <a:lnTo>
                    <a:pt x="1000" y="84"/>
                  </a:lnTo>
                  <a:lnTo>
                    <a:pt x="1000" y="67"/>
                  </a:lnTo>
                  <a:lnTo>
                    <a:pt x="1022" y="67"/>
                  </a:lnTo>
                  <a:lnTo>
                    <a:pt x="1022" y="84"/>
                  </a:lnTo>
                  <a:lnTo>
                    <a:pt x="1031" y="84"/>
                  </a:lnTo>
                  <a:lnTo>
                    <a:pt x="1031" y="59"/>
                  </a:lnTo>
                  <a:lnTo>
                    <a:pt x="1041" y="59"/>
                  </a:lnTo>
                  <a:lnTo>
                    <a:pt x="1041" y="65"/>
                  </a:lnTo>
                  <a:lnTo>
                    <a:pt x="1052" y="65"/>
                  </a:lnTo>
                  <a:lnTo>
                    <a:pt x="1052" y="51"/>
                  </a:lnTo>
                  <a:lnTo>
                    <a:pt x="1063" y="51"/>
                  </a:lnTo>
                  <a:lnTo>
                    <a:pt x="1063" y="53"/>
                  </a:lnTo>
                  <a:lnTo>
                    <a:pt x="1074" y="53"/>
                  </a:lnTo>
                  <a:lnTo>
                    <a:pt x="1074" y="69"/>
                  </a:lnTo>
                  <a:lnTo>
                    <a:pt x="1084" y="69"/>
                  </a:lnTo>
                  <a:lnTo>
                    <a:pt x="1084" y="62"/>
                  </a:lnTo>
                  <a:lnTo>
                    <a:pt x="1094" y="62"/>
                  </a:lnTo>
                  <a:lnTo>
                    <a:pt x="1094" y="60"/>
                  </a:lnTo>
                  <a:lnTo>
                    <a:pt x="1103" y="60"/>
                  </a:lnTo>
                  <a:lnTo>
                    <a:pt x="1103" y="66"/>
                  </a:lnTo>
                  <a:lnTo>
                    <a:pt x="1113" y="66"/>
                  </a:lnTo>
                  <a:lnTo>
                    <a:pt x="1113" y="60"/>
                  </a:lnTo>
                  <a:lnTo>
                    <a:pt x="1125" y="60"/>
                  </a:lnTo>
                  <a:lnTo>
                    <a:pt x="1125" y="75"/>
                  </a:lnTo>
                  <a:lnTo>
                    <a:pt x="1135" y="75"/>
                  </a:lnTo>
                  <a:lnTo>
                    <a:pt x="1135" y="54"/>
                  </a:lnTo>
                  <a:lnTo>
                    <a:pt x="1146" y="54"/>
                  </a:lnTo>
                  <a:lnTo>
                    <a:pt x="1146" y="67"/>
                  </a:lnTo>
                  <a:lnTo>
                    <a:pt x="1156" y="67"/>
                  </a:lnTo>
                  <a:lnTo>
                    <a:pt x="1156" y="79"/>
                  </a:lnTo>
                  <a:lnTo>
                    <a:pt x="1166" y="79"/>
                  </a:lnTo>
                  <a:lnTo>
                    <a:pt x="1166" y="57"/>
                  </a:lnTo>
                  <a:lnTo>
                    <a:pt x="1176" y="57"/>
                  </a:lnTo>
                  <a:lnTo>
                    <a:pt x="1176" y="67"/>
                  </a:lnTo>
                  <a:lnTo>
                    <a:pt x="1187" y="67"/>
                  </a:lnTo>
                  <a:lnTo>
                    <a:pt x="1187" y="56"/>
                  </a:lnTo>
                  <a:lnTo>
                    <a:pt x="1197" y="56"/>
                  </a:lnTo>
                  <a:lnTo>
                    <a:pt x="1197" y="51"/>
                  </a:lnTo>
                  <a:lnTo>
                    <a:pt x="1207" y="51"/>
                  </a:lnTo>
                  <a:lnTo>
                    <a:pt x="1207" y="67"/>
                  </a:lnTo>
                  <a:lnTo>
                    <a:pt x="1217" y="67"/>
                  </a:lnTo>
                  <a:lnTo>
                    <a:pt x="1217" y="60"/>
                  </a:lnTo>
                  <a:lnTo>
                    <a:pt x="1228" y="60"/>
                  </a:lnTo>
                  <a:lnTo>
                    <a:pt x="1228" y="59"/>
                  </a:lnTo>
                  <a:lnTo>
                    <a:pt x="1238" y="59"/>
                  </a:lnTo>
                  <a:lnTo>
                    <a:pt x="1238" y="70"/>
                  </a:lnTo>
                  <a:lnTo>
                    <a:pt x="1248" y="70"/>
                  </a:lnTo>
                  <a:lnTo>
                    <a:pt x="1248" y="63"/>
                  </a:lnTo>
                  <a:lnTo>
                    <a:pt x="1259" y="63"/>
                  </a:lnTo>
                  <a:lnTo>
                    <a:pt x="1259" y="72"/>
                  </a:lnTo>
                  <a:lnTo>
                    <a:pt x="1269" y="72"/>
                  </a:lnTo>
                  <a:lnTo>
                    <a:pt x="1269" y="54"/>
                  </a:lnTo>
                  <a:lnTo>
                    <a:pt x="1279" y="54"/>
                  </a:lnTo>
                  <a:lnTo>
                    <a:pt x="1279" y="63"/>
                  </a:lnTo>
                  <a:lnTo>
                    <a:pt x="1289" y="63"/>
                  </a:lnTo>
                  <a:lnTo>
                    <a:pt x="1289" y="72"/>
                  </a:lnTo>
                  <a:lnTo>
                    <a:pt x="1300" y="72"/>
                  </a:lnTo>
                  <a:lnTo>
                    <a:pt x="1300" y="60"/>
                  </a:lnTo>
                  <a:lnTo>
                    <a:pt x="1310" y="60"/>
                  </a:lnTo>
                  <a:lnTo>
                    <a:pt x="1310" y="57"/>
                  </a:lnTo>
                  <a:lnTo>
                    <a:pt x="1320" y="57"/>
                  </a:lnTo>
                </a:path>
              </a:pathLst>
            </a:custGeom>
            <a:noFill/>
            <a:ln w="9525">
              <a:solidFill>
                <a:srgbClr val="000000"/>
              </a:solidFill>
              <a:prstDash val="solid"/>
              <a:round/>
              <a:headEnd/>
              <a:tailEnd/>
            </a:ln>
          </p:spPr>
          <p:txBody>
            <a:bodyPr/>
            <a:lstStyle/>
            <a:p>
              <a:endParaRPr lang="en-US" dirty="0"/>
            </a:p>
          </p:txBody>
        </p:sp>
        <p:sp>
          <p:nvSpPr>
            <p:cNvPr id="21527" name="Freeform 23"/>
            <p:cNvSpPr>
              <a:spLocks/>
            </p:cNvSpPr>
            <p:nvPr/>
          </p:nvSpPr>
          <p:spPr bwMode="auto">
            <a:xfrm>
              <a:off x="4419" y="2049"/>
              <a:ext cx="18" cy="27"/>
            </a:xfrm>
            <a:custGeom>
              <a:avLst/>
              <a:gdLst/>
              <a:ahLst/>
              <a:cxnLst>
                <a:cxn ang="0">
                  <a:pos x="5" y="0"/>
                </a:cxn>
                <a:cxn ang="0">
                  <a:pos x="5" y="10"/>
                </a:cxn>
                <a:cxn ang="0">
                  <a:pos x="8" y="9"/>
                </a:cxn>
                <a:cxn ang="0">
                  <a:pos x="11" y="7"/>
                </a:cxn>
                <a:cxn ang="0">
                  <a:pos x="12" y="7"/>
                </a:cxn>
                <a:cxn ang="0">
                  <a:pos x="14" y="9"/>
                </a:cxn>
                <a:cxn ang="0">
                  <a:pos x="15" y="9"/>
                </a:cxn>
                <a:cxn ang="0">
                  <a:pos x="16" y="10"/>
                </a:cxn>
                <a:cxn ang="0">
                  <a:pos x="16" y="10"/>
                </a:cxn>
                <a:cxn ang="0">
                  <a:pos x="16" y="12"/>
                </a:cxn>
                <a:cxn ang="0">
                  <a:pos x="18" y="13"/>
                </a:cxn>
                <a:cxn ang="0">
                  <a:pos x="18" y="16"/>
                </a:cxn>
                <a:cxn ang="0">
                  <a:pos x="18" y="27"/>
                </a:cxn>
                <a:cxn ang="0">
                  <a:pos x="12" y="27"/>
                </a:cxn>
                <a:cxn ang="0">
                  <a:pos x="12" y="16"/>
                </a:cxn>
                <a:cxn ang="0">
                  <a:pos x="12" y="15"/>
                </a:cxn>
                <a:cxn ang="0">
                  <a:pos x="12" y="13"/>
                </a:cxn>
                <a:cxn ang="0">
                  <a:pos x="12" y="12"/>
                </a:cxn>
                <a:cxn ang="0">
                  <a:pos x="11" y="12"/>
                </a:cxn>
                <a:cxn ang="0">
                  <a:pos x="11" y="12"/>
                </a:cxn>
                <a:cxn ang="0">
                  <a:pos x="9" y="12"/>
                </a:cxn>
                <a:cxn ang="0">
                  <a:pos x="8" y="12"/>
                </a:cxn>
                <a:cxn ang="0">
                  <a:pos x="8" y="12"/>
                </a:cxn>
                <a:cxn ang="0">
                  <a:pos x="6" y="13"/>
                </a:cxn>
                <a:cxn ang="0">
                  <a:pos x="6" y="13"/>
                </a:cxn>
                <a:cxn ang="0">
                  <a:pos x="5" y="15"/>
                </a:cxn>
                <a:cxn ang="0">
                  <a:pos x="5" y="18"/>
                </a:cxn>
                <a:cxn ang="0">
                  <a:pos x="5" y="27"/>
                </a:cxn>
                <a:cxn ang="0">
                  <a:pos x="0" y="27"/>
                </a:cxn>
                <a:cxn ang="0">
                  <a:pos x="0" y="0"/>
                </a:cxn>
                <a:cxn ang="0">
                  <a:pos x="5" y="0"/>
                </a:cxn>
              </a:cxnLst>
              <a:rect l="0" t="0" r="r" b="b"/>
              <a:pathLst>
                <a:path w="18" h="27">
                  <a:moveTo>
                    <a:pt x="5" y="0"/>
                  </a:moveTo>
                  <a:lnTo>
                    <a:pt x="5" y="10"/>
                  </a:lnTo>
                  <a:lnTo>
                    <a:pt x="8" y="9"/>
                  </a:lnTo>
                  <a:lnTo>
                    <a:pt x="11" y="7"/>
                  </a:lnTo>
                  <a:lnTo>
                    <a:pt x="12" y="7"/>
                  </a:lnTo>
                  <a:lnTo>
                    <a:pt x="14" y="9"/>
                  </a:lnTo>
                  <a:lnTo>
                    <a:pt x="15" y="9"/>
                  </a:lnTo>
                  <a:lnTo>
                    <a:pt x="16" y="10"/>
                  </a:lnTo>
                  <a:lnTo>
                    <a:pt x="16" y="10"/>
                  </a:lnTo>
                  <a:lnTo>
                    <a:pt x="16" y="12"/>
                  </a:lnTo>
                  <a:lnTo>
                    <a:pt x="18" y="13"/>
                  </a:lnTo>
                  <a:lnTo>
                    <a:pt x="18" y="16"/>
                  </a:lnTo>
                  <a:lnTo>
                    <a:pt x="18" y="27"/>
                  </a:lnTo>
                  <a:lnTo>
                    <a:pt x="12" y="27"/>
                  </a:lnTo>
                  <a:lnTo>
                    <a:pt x="12" y="16"/>
                  </a:lnTo>
                  <a:lnTo>
                    <a:pt x="12" y="15"/>
                  </a:lnTo>
                  <a:lnTo>
                    <a:pt x="12" y="13"/>
                  </a:lnTo>
                  <a:lnTo>
                    <a:pt x="12" y="12"/>
                  </a:lnTo>
                  <a:lnTo>
                    <a:pt x="11" y="12"/>
                  </a:lnTo>
                  <a:lnTo>
                    <a:pt x="11" y="12"/>
                  </a:lnTo>
                  <a:lnTo>
                    <a:pt x="9" y="12"/>
                  </a:lnTo>
                  <a:lnTo>
                    <a:pt x="8" y="12"/>
                  </a:lnTo>
                  <a:lnTo>
                    <a:pt x="8" y="12"/>
                  </a:lnTo>
                  <a:lnTo>
                    <a:pt x="6" y="13"/>
                  </a:lnTo>
                  <a:lnTo>
                    <a:pt x="6" y="13"/>
                  </a:lnTo>
                  <a:lnTo>
                    <a:pt x="5" y="15"/>
                  </a:lnTo>
                  <a:lnTo>
                    <a:pt x="5" y="18"/>
                  </a:lnTo>
                  <a:lnTo>
                    <a:pt x="5" y="27"/>
                  </a:lnTo>
                  <a:lnTo>
                    <a:pt x="0" y="27"/>
                  </a:lnTo>
                  <a:lnTo>
                    <a:pt x="0" y="0"/>
                  </a:lnTo>
                  <a:lnTo>
                    <a:pt x="5" y="0"/>
                  </a:lnTo>
                  <a:close/>
                </a:path>
              </a:pathLst>
            </a:custGeom>
            <a:solidFill>
              <a:srgbClr val="000000"/>
            </a:solidFill>
            <a:ln w="0">
              <a:solidFill>
                <a:srgbClr val="000000"/>
              </a:solidFill>
              <a:prstDash val="solid"/>
              <a:round/>
              <a:headEnd/>
              <a:tailEnd/>
            </a:ln>
          </p:spPr>
          <p:txBody>
            <a:bodyPr/>
            <a:lstStyle/>
            <a:p>
              <a:endParaRPr lang="en-US" dirty="0"/>
            </a:p>
          </p:txBody>
        </p:sp>
        <p:sp>
          <p:nvSpPr>
            <p:cNvPr id="21528" name="Freeform 24"/>
            <p:cNvSpPr>
              <a:spLocks noEditPoints="1"/>
            </p:cNvSpPr>
            <p:nvPr/>
          </p:nvSpPr>
          <p:spPr bwMode="auto">
            <a:xfrm>
              <a:off x="4441" y="2049"/>
              <a:ext cx="5" cy="27"/>
            </a:xfrm>
            <a:custGeom>
              <a:avLst/>
              <a:gdLst/>
              <a:ahLst/>
              <a:cxnLst>
                <a:cxn ang="0">
                  <a:pos x="0" y="6"/>
                </a:cxn>
                <a:cxn ang="0">
                  <a:pos x="0" y="0"/>
                </a:cxn>
                <a:cxn ang="0">
                  <a:pos x="5" y="0"/>
                </a:cxn>
                <a:cxn ang="0">
                  <a:pos x="5" y="6"/>
                </a:cxn>
                <a:cxn ang="0">
                  <a:pos x="0" y="6"/>
                </a:cxn>
                <a:cxn ang="0">
                  <a:pos x="0" y="27"/>
                </a:cxn>
                <a:cxn ang="0">
                  <a:pos x="0" y="7"/>
                </a:cxn>
                <a:cxn ang="0">
                  <a:pos x="5" y="7"/>
                </a:cxn>
                <a:cxn ang="0">
                  <a:pos x="5" y="27"/>
                </a:cxn>
                <a:cxn ang="0">
                  <a:pos x="0" y="27"/>
                </a:cxn>
              </a:cxnLst>
              <a:rect l="0" t="0" r="r" b="b"/>
              <a:pathLst>
                <a:path w="5" h="27">
                  <a:moveTo>
                    <a:pt x="0" y="6"/>
                  </a:moveTo>
                  <a:lnTo>
                    <a:pt x="0" y="0"/>
                  </a:lnTo>
                  <a:lnTo>
                    <a:pt x="5" y="0"/>
                  </a:lnTo>
                  <a:lnTo>
                    <a:pt x="5" y="6"/>
                  </a:lnTo>
                  <a:lnTo>
                    <a:pt x="0" y="6"/>
                  </a:lnTo>
                  <a:close/>
                  <a:moveTo>
                    <a:pt x="0" y="27"/>
                  </a:moveTo>
                  <a:lnTo>
                    <a:pt x="0" y="7"/>
                  </a:lnTo>
                  <a:lnTo>
                    <a:pt x="5" y="7"/>
                  </a:lnTo>
                  <a:lnTo>
                    <a:pt x="5"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529" name="Freeform 25"/>
            <p:cNvSpPr>
              <a:spLocks/>
            </p:cNvSpPr>
            <p:nvPr/>
          </p:nvSpPr>
          <p:spPr bwMode="auto">
            <a:xfrm>
              <a:off x="4449" y="2056"/>
              <a:ext cx="17" cy="20"/>
            </a:xfrm>
            <a:custGeom>
              <a:avLst/>
              <a:gdLst/>
              <a:ahLst/>
              <a:cxnLst>
                <a:cxn ang="0">
                  <a:pos x="0" y="14"/>
                </a:cxn>
                <a:cxn ang="0">
                  <a:pos x="6" y="14"/>
                </a:cxn>
                <a:cxn ang="0">
                  <a:pos x="6" y="15"/>
                </a:cxn>
                <a:cxn ang="0">
                  <a:pos x="6" y="15"/>
                </a:cxn>
                <a:cxn ang="0">
                  <a:pos x="7" y="17"/>
                </a:cxn>
                <a:cxn ang="0">
                  <a:pos x="9" y="17"/>
                </a:cxn>
                <a:cxn ang="0">
                  <a:pos x="11" y="17"/>
                </a:cxn>
                <a:cxn ang="0">
                  <a:pos x="11" y="15"/>
                </a:cxn>
                <a:cxn ang="0">
                  <a:pos x="13" y="15"/>
                </a:cxn>
                <a:cxn ang="0">
                  <a:pos x="13" y="15"/>
                </a:cxn>
                <a:cxn ang="0">
                  <a:pos x="13" y="14"/>
                </a:cxn>
                <a:cxn ang="0">
                  <a:pos x="13" y="14"/>
                </a:cxn>
                <a:cxn ang="0">
                  <a:pos x="11" y="14"/>
                </a:cxn>
                <a:cxn ang="0">
                  <a:pos x="11" y="12"/>
                </a:cxn>
                <a:cxn ang="0">
                  <a:pos x="6" y="12"/>
                </a:cxn>
                <a:cxn ang="0">
                  <a:pos x="3" y="11"/>
                </a:cxn>
                <a:cxn ang="0">
                  <a:pos x="1" y="9"/>
                </a:cxn>
                <a:cxn ang="0">
                  <a:pos x="1" y="6"/>
                </a:cxn>
                <a:cxn ang="0">
                  <a:pos x="1" y="3"/>
                </a:cxn>
                <a:cxn ang="0">
                  <a:pos x="3" y="2"/>
                </a:cxn>
                <a:cxn ang="0">
                  <a:pos x="6" y="0"/>
                </a:cxn>
                <a:cxn ang="0">
                  <a:pos x="9" y="0"/>
                </a:cxn>
                <a:cxn ang="0">
                  <a:pos x="11" y="0"/>
                </a:cxn>
                <a:cxn ang="0">
                  <a:pos x="14" y="2"/>
                </a:cxn>
                <a:cxn ang="0">
                  <a:pos x="16" y="3"/>
                </a:cxn>
                <a:cxn ang="0">
                  <a:pos x="17" y="6"/>
                </a:cxn>
                <a:cxn ang="0">
                  <a:pos x="11" y="6"/>
                </a:cxn>
                <a:cxn ang="0">
                  <a:pos x="11" y="6"/>
                </a:cxn>
                <a:cxn ang="0">
                  <a:pos x="11" y="5"/>
                </a:cxn>
                <a:cxn ang="0">
                  <a:pos x="10" y="5"/>
                </a:cxn>
                <a:cxn ang="0">
                  <a:pos x="9" y="5"/>
                </a:cxn>
                <a:cxn ang="0">
                  <a:pos x="7" y="5"/>
                </a:cxn>
                <a:cxn ang="0">
                  <a:pos x="6" y="5"/>
                </a:cxn>
                <a:cxn ang="0">
                  <a:pos x="6" y="5"/>
                </a:cxn>
                <a:cxn ang="0">
                  <a:pos x="6" y="6"/>
                </a:cxn>
                <a:cxn ang="0">
                  <a:pos x="6" y="6"/>
                </a:cxn>
                <a:cxn ang="0">
                  <a:pos x="6" y="6"/>
                </a:cxn>
                <a:cxn ang="0">
                  <a:pos x="7" y="8"/>
                </a:cxn>
                <a:cxn ang="0">
                  <a:pos x="10" y="8"/>
                </a:cxn>
                <a:cxn ang="0">
                  <a:pos x="14" y="9"/>
                </a:cxn>
                <a:cxn ang="0">
                  <a:pos x="16" y="11"/>
                </a:cxn>
                <a:cxn ang="0">
                  <a:pos x="17" y="12"/>
                </a:cxn>
                <a:cxn ang="0">
                  <a:pos x="17" y="14"/>
                </a:cxn>
                <a:cxn ang="0">
                  <a:pos x="17" y="17"/>
                </a:cxn>
                <a:cxn ang="0">
                  <a:pos x="16" y="18"/>
                </a:cxn>
                <a:cxn ang="0">
                  <a:pos x="13" y="20"/>
                </a:cxn>
                <a:cxn ang="0">
                  <a:pos x="9" y="20"/>
                </a:cxn>
                <a:cxn ang="0">
                  <a:pos x="6" y="20"/>
                </a:cxn>
                <a:cxn ang="0">
                  <a:pos x="3" y="18"/>
                </a:cxn>
                <a:cxn ang="0">
                  <a:pos x="1" y="17"/>
                </a:cxn>
                <a:cxn ang="0">
                  <a:pos x="0" y="14"/>
                </a:cxn>
              </a:cxnLst>
              <a:rect l="0" t="0" r="r" b="b"/>
              <a:pathLst>
                <a:path w="17" h="20">
                  <a:moveTo>
                    <a:pt x="0" y="14"/>
                  </a:moveTo>
                  <a:lnTo>
                    <a:pt x="6" y="14"/>
                  </a:lnTo>
                  <a:lnTo>
                    <a:pt x="6" y="15"/>
                  </a:lnTo>
                  <a:lnTo>
                    <a:pt x="6" y="15"/>
                  </a:lnTo>
                  <a:lnTo>
                    <a:pt x="7" y="17"/>
                  </a:lnTo>
                  <a:lnTo>
                    <a:pt x="9" y="17"/>
                  </a:lnTo>
                  <a:lnTo>
                    <a:pt x="11" y="17"/>
                  </a:lnTo>
                  <a:lnTo>
                    <a:pt x="11" y="15"/>
                  </a:lnTo>
                  <a:lnTo>
                    <a:pt x="13" y="15"/>
                  </a:lnTo>
                  <a:lnTo>
                    <a:pt x="13" y="15"/>
                  </a:lnTo>
                  <a:lnTo>
                    <a:pt x="13" y="14"/>
                  </a:lnTo>
                  <a:lnTo>
                    <a:pt x="13" y="14"/>
                  </a:lnTo>
                  <a:lnTo>
                    <a:pt x="11" y="14"/>
                  </a:lnTo>
                  <a:lnTo>
                    <a:pt x="11" y="12"/>
                  </a:lnTo>
                  <a:lnTo>
                    <a:pt x="6" y="12"/>
                  </a:lnTo>
                  <a:lnTo>
                    <a:pt x="3" y="11"/>
                  </a:lnTo>
                  <a:lnTo>
                    <a:pt x="1" y="9"/>
                  </a:lnTo>
                  <a:lnTo>
                    <a:pt x="1" y="6"/>
                  </a:lnTo>
                  <a:lnTo>
                    <a:pt x="1" y="3"/>
                  </a:lnTo>
                  <a:lnTo>
                    <a:pt x="3" y="2"/>
                  </a:lnTo>
                  <a:lnTo>
                    <a:pt x="6" y="0"/>
                  </a:lnTo>
                  <a:lnTo>
                    <a:pt x="9" y="0"/>
                  </a:lnTo>
                  <a:lnTo>
                    <a:pt x="11" y="0"/>
                  </a:lnTo>
                  <a:lnTo>
                    <a:pt x="14" y="2"/>
                  </a:lnTo>
                  <a:lnTo>
                    <a:pt x="16" y="3"/>
                  </a:lnTo>
                  <a:lnTo>
                    <a:pt x="17" y="6"/>
                  </a:lnTo>
                  <a:lnTo>
                    <a:pt x="11" y="6"/>
                  </a:lnTo>
                  <a:lnTo>
                    <a:pt x="11" y="6"/>
                  </a:lnTo>
                  <a:lnTo>
                    <a:pt x="11" y="5"/>
                  </a:lnTo>
                  <a:lnTo>
                    <a:pt x="10" y="5"/>
                  </a:lnTo>
                  <a:lnTo>
                    <a:pt x="9" y="5"/>
                  </a:lnTo>
                  <a:lnTo>
                    <a:pt x="7" y="5"/>
                  </a:lnTo>
                  <a:lnTo>
                    <a:pt x="6" y="5"/>
                  </a:lnTo>
                  <a:lnTo>
                    <a:pt x="6" y="5"/>
                  </a:lnTo>
                  <a:lnTo>
                    <a:pt x="6" y="6"/>
                  </a:lnTo>
                  <a:lnTo>
                    <a:pt x="6" y="6"/>
                  </a:lnTo>
                  <a:lnTo>
                    <a:pt x="6" y="6"/>
                  </a:lnTo>
                  <a:lnTo>
                    <a:pt x="7" y="8"/>
                  </a:lnTo>
                  <a:lnTo>
                    <a:pt x="10" y="8"/>
                  </a:lnTo>
                  <a:lnTo>
                    <a:pt x="14" y="9"/>
                  </a:lnTo>
                  <a:lnTo>
                    <a:pt x="16" y="11"/>
                  </a:lnTo>
                  <a:lnTo>
                    <a:pt x="17" y="12"/>
                  </a:lnTo>
                  <a:lnTo>
                    <a:pt x="17" y="14"/>
                  </a:lnTo>
                  <a:lnTo>
                    <a:pt x="17" y="17"/>
                  </a:lnTo>
                  <a:lnTo>
                    <a:pt x="16" y="18"/>
                  </a:lnTo>
                  <a:lnTo>
                    <a:pt x="13" y="20"/>
                  </a:lnTo>
                  <a:lnTo>
                    <a:pt x="9" y="20"/>
                  </a:lnTo>
                  <a:lnTo>
                    <a:pt x="6" y="20"/>
                  </a:lnTo>
                  <a:lnTo>
                    <a:pt x="3" y="18"/>
                  </a:lnTo>
                  <a:lnTo>
                    <a:pt x="1" y="17"/>
                  </a:lnTo>
                  <a:lnTo>
                    <a:pt x="0" y="14"/>
                  </a:lnTo>
                  <a:close/>
                </a:path>
              </a:pathLst>
            </a:custGeom>
            <a:solidFill>
              <a:srgbClr val="000000"/>
            </a:solidFill>
            <a:ln w="0">
              <a:solidFill>
                <a:srgbClr val="000000"/>
              </a:solidFill>
              <a:prstDash val="solid"/>
              <a:round/>
              <a:headEnd/>
              <a:tailEnd/>
            </a:ln>
          </p:spPr>
          <p:txBody>
            <a:bodyPr/>
            <a:lstStyle/>
            <a:p>
              <a:endParaRPr lang="en-US" dirty="0"/>
            </a:p>
          </p:txBody>
        </p:sp>
        <p:sp>
          <p:nvSpPr>
            <p:cNvPr id="21530" name="Freeform 26"/>
            <p:cNvSpPr>
              <a:spLocks/>
            </p:cNvSpPr>
            <p:nvPr/>
          </p:nvSpPr>
          <p:spPr bwMode="auto">
            <a:xfrm>
              <a:off x="4469" y="2051"/>
              <a:ext cx="12" cy="25"/>
            </a:xfrm>
            <a:custGeom>
              <a:avLst/>
              <a:gdLst/>
              <a:ahLst/>
              <a:cxnLst>
                <a:cxn ang="0">
                  <a:pos x="11" y="5"/>
                </a:cxn>
                <a:cxn ang="0">
                  <a:pos x="11" y="10"/>
                </a:cxn>
                <a:cxn ang="0">
                  <a:pos x="8" y="10"/>
                </a:cxn>
                <a:cxn ang="0">
                  <a:pos x="8" y="17"/>
                </a:cxn>
                <a:cxn ang="0">
                  <a:pos x="8" y="20"/>
                </a:cxn>
                <a:cxn ang="0">
                  <a:pos x="8" y="20"/>
                </a:cxn>
                <a:cxn ang="0">
                  <a:pos x="8" y="20"/>
                </a:cxn>
                <a:cxn ang="0">
                  <a:pos x="8" y="22"/>
                </a:cxn>
                <a:cxn ang="0">
                  <a:pos x="8" y="22"/>
                </a:cxn>
                <a:cxn ang="0">
                  <a:pos x="9" y="22"/>
                </a:cxn>
                <a:cxn ang="0">
                  <a:pos x="11" y="22"/>
                </a:cxn>
                <a:cxn ang="0">
                  <a:pos x="11" y="22"/>
                </a:cxn>
                <a:cxn ang="0">
                  <a:pos x="12" y="25"/>
                </a:cxn>
                <a:cxn ang="0">
                  <a:pos x="9" y="25"/>
                </a:cxn>
                <a:cxn ang="0">
                  <a:pos x="8" y="25"/>
                </a:cxn>
                <a:cxn ang="0">
                  <a:pos x="6" y="25"/>
                </a:cxn>
                <a:cxn ang="0">
                  <a:pos x="5" y="25"/>
                </a:cxn>
                <a:cxn ang="0">
                  <a:pos x="5" y="25"/>
                </a:cxn>
                <a:cxn ang="0">
                  <a:pos x="3" y="23"/>
                </a:cxn>
                <a:cxn ang="0">
                  <a:pos x="3" y="23"/>
                </a:cxn>
                <a:cxn ang="0">
                  <a:pos x="3" y="22"/>
                </a:cxn>
                <a:cxn ang="0">
                  <a:pos x="3" y="20"/>
                </a:cxn>
                <a:cxn ang="0">
                  <a:pos x="2" y="19"/>
                </a:cxn>
                <a:cxn ang="0">
                  <a:pos x="2" y="10"/>
                </a:cxn>
                <a:cxn ang="0">
                  <a:pos x="0" y="10"/>
                </a:cxn>
                <a:cxn ang="0">
                  <a:pos x="0" y="5"/>
                </a:cxn>
                <a:cxn ang="0">
                  <a:pos x="2" y="5"/>
                </a:cxn>
                <a:cxn ang="0">
                  <a:pos x="2" y="3"/>
                </a:cxn>
                <a:cxn ang="0">
                  <a:pos x="8" y="0"/>
                </a:cxn>
                <a:cxn ang="0">
                  <a:pos x="8" y="5"/>
                </a:cxn>
                <a:cxn ang="0">
                  <a:pos x="11" y="5"/>
                </a:cxn>
              </a:cxnLst>
              <a:rect l="0" t="0" r="r" b="b"/>
              <a:pathLst>
                <a:path w="12" h="25">
                  <a:moveTo>
                    <a:pt x="11" y="5"/>
                  </a:moveTo>
                  <a:lnTo>
                    <a:pt x="11" y="10"/>
                  </a:lnTo>
                  <a:lnTo>
                    <a:pt x="8" y="10"/>
                  </a:lnTo>
                  <a:lnTo>
                    <a:pt x="8" y="17"/>
                  </a:lnTo>
                  <a:lnTo>
                    <a:pt x="8" y="20"/>
                  </a:lnTo>
                  <a:lnTo>
                    <a:pt x="8" y="20"/>
                  </a:lnTo>
                  <a:lnTo>
                    <a:pt x="8" y="20"/>
                  </a:lnTo>
                  <a:lnTo>
                    <a:pt x="8" y="22"/>
                  </a:lnTo>
                  <a:lnTo>
                    <a:pt x="8" y="22"/>
                  </a:lnTo>
                  <a:lnTo>
                    <a:pt x="9" y="22"/>
                  </a:lnTo>
                  <a:lnTo>
                    <a:pt x="11" y="22"/>
                  </a:lnTo>
                  <a:lnTo>
                    <a:pt x="11" y="22"/>
                  </a:lnTo>
                  <a:lnTo>
                    <a:pt x="12" y="25"/>
                  </a:lnTo>
                  <a:lnTo>
                    <a:pt x="9" y="25"/>
                  </a:lnTo>
                  <a:lnTo>
                    <a:pt x="8" y="25"/>
                  </a:lnTo>
                  <a:lnTo>
                    <a:pt x="6" y="25"/>
                  </a:lnTo>
                  <a:lnTo>
                    <a:pt x="5" y="25"/>
                  </a:lnTo>
                  <a:lnTo>
                    <a:pt x="5" y="25"/>
                  </a:lnTo>
                  <a:lnTo>
                    <a:pt x="3" y="23"/>
                  </a:lnTo>
                  <a:lnTo>
                    <a:pt x="3" y="23"/>
                  </a:lnTo>
                  <a:lnTo>
                    <a:pt x="3" y="22"/>
                  </a:lnTo>
                  <a:lnTo>
                    <a:pt x="3" y="20"/>
                  </a:lnTo>
                  <a:lnTo>
                    <a:pt x="2" y="19"/>
                  </a:lnTo>
                  <a:lnTo>
                    <a:pt x="2" y="10"/>
                  </a:lnTo>
                  <a:lnTo>
                    <a:pt x="0" y="10"/>
                  </a:lnTo>
                  <a:lnTo>
                    <a:pt x="0" y="5"/>
                  </a:lnTo>
                  <a:lnTo>
                    <a:pt x="2" y="5"/>
                  </a:lnTo>
                  <a:lnTo>
                    <a:pt x="2" y="3"/>
                  </a:lnTo>
                  <a:lnTo>
                    <a:pt x="8" y="0"/>
                  </a:lnTo>
                  <a:lnTo>
                    <a:pt x="8" y="5"/>
                  </a:lnTo>
                  <a:lnTo>
                    <a:pt x="11" y="5"/>
                  </a:lnTo>
                  <a:close/>
                </a:path>
              </a:pathLst>
            </a:custGeom>
            <a:solidFill>
              <a:srgbClr val="000000"/>
            </a:solidFill>
            <a:ln w="0">
              <a:solidFill>
                <a:srgbClr val="000000"/>
              </a:solidFill>
              <a:prstDash val="solid"/>
              <a:round/>
              <a:headEnd/>
              <a:tailEnd/>
            </a:ln>
          </p:spPr>
          <p:txBody>
            <a:bodyPr/>
            <a:lstStyle/>
            <a:p>
              <a:endParaRPr lang="en-US" dirty="0"/>
            </a:p>
          </p:txBody>
        </p:sp>
        <p:sp>
          <p:nvSpPr>
            <p:cNvPr id="21531" name="Freeform 27"/>
            <p:cNvSpPr>
              <a:spLocks noEditPoints="1"/>
            </p:cNvSpPr>
            <p:nvPr/>
          </p:nvSpPr>
          <p:spPr bwMode="auto">
            <a:xfrm>
              <a:off x="4482" y="2056"/>
              <a:ext cx="20" cy="20"/>
            </a:xfrm>
            <a:custGeom>
              <a:avLst/>
              <a:gdLst/>
              <a:ahLst/>
              <a:cxnLst>
                <a:cxn ang="0">
                  <a:pos x="0" y="11"/>
                </a:cxn>
                <a:cxn ang="0">
                  <a:pos x="0" y="8"/>
                </a:cxn>
                <a:cxn ang="0">
                  <a:pos x="0" y="5"/>
                </a:cxn>
                <a:cxn ang="0">
                  <a:pos x="2" y="3"/>
                </a:cxn>
                <a:cxn ang="0">
                  <a:pos x="5" y="2"/>
                </a:cxn>
                <a:cxn ang="0">
                  <a:pos x="6" y="0"/>
                </a:cxn>
                <a:cxn ang="0">
                  <a:pos x="9" y="0"/>
                </a:cxn>
                <a:cxn ang="0">
                  <a:pos x="14" y="2"/>
                </a:cxn>
                <a:cxn ang="0">
                  <a:pos x="17" y="3"/>
                </a:cxn>
                <a:cxn ang="0">
                  <a:pos x="18" y="6"/>
                </a:cxn>
                <a:cxn ang="0">
                  <a:pos x="20" y="11"/>
                </a:cxn>
                <a:cxn ang="0">
                  <a:pos x="18" y="14"/>
                </a:cxn>
                <a:cxn ang="0">
                  <a:pos x="17" y="18"/>
                </a:cxn>
                <a:cxn ang="0">
                  <a:pos x="14" y="20"/>
                </a:cxn>
                <a:cxn ang="0">
                  <a:pos x="9" y="20"/>
                </a:cxn>
                <a:cxn ang="0">
                  <a:pos x="6" y="20"/>
                </a:cxn>
                <a:cxn ang="0">
                  <a:pos x="5" y="20"/>
                </a:cxn>
                <a:cxn ang="0">
                  <a:pos x="2" y="18"/>
                </a:cxn>
                <a:cxn ang="0">
                  <a:pos x="0" y="15"/>
                </a:cxn>
                <a:cxn ang="0">
                  <a:pos x="0" y="14"/>
                </a:cxn>
                <a:cxn ang="0">
                  <a:pos x="0" y="11"/>
                </a:cxn>
                <a:cxn ang="0">
                  <a:pos x="5" y="11"/>
                </a:cxn>
                <a:cxn ang="0">
                  <a:pos x="5" y="14"/>
                </a:cxn>
                <a:cxn ang="0">
                  <a:pos x="6" y="15"/>
                </a:cxn>
                <a:cxn ang="0">
                  <a:pos x="8" y="17"/>
                </a:cxn>
                <a:cxn ang="0">
                  <a:pos x="9" y="17"/>
                </a:cxn>
                <a:cxn ang="0">
                  <a:pos x="11" y="17"/>
                </a:cxn>
                <a:cxn ang="0">
                  <a:pos x="14" y="15"/>
                </a:cxn>
                <a:cxn ang="0">
                  <a:pos x="14" y="14"/>
                </a:cxn>
                <a:cxn ang="0">
                  <a:pos x="14" y="11"/>
                </a:cxn>
                <a:cxn ang="0">
                  <a:pos x="14" y="8"/>
                </a:cxn>
                <a:cxn ang="0">
                  <a:pos x="14" y="6"/>
                </a:cxn>
                <a:cxn ang="0">
                  <a:pos x="11" y="5"/>
                </a:cxn>
                <a:cxn ang="0">
                  <a:pos x="9" y="5"/>
                </a:cxn>
                <a:cxn ang="0">
                  <a:pos x="8" y="5"/>
                </a:cxn>
                <a:cxn ang="0">
                  <a:pos x="6" y="6"/>
                </a:cxn>
                <a:cxn ang="0">
                  <a:pos x="5" y="8"/>
                </a:cxn>
                <a:cxn ang="0">
                  <a:pos x="5" y="11"/>
                </a:cxn>
              </a:cxnLst>
              <a:rect l="0" t="0" r="r" b="b"/>
              <a:pathLst>
                <a:path w="20" h="20">
                  <a:moveTo>
                    <a:pt x="0" y="11"/>
                  </a:moveTo>
                  <a:lnTo>
                    <a:pt x="0" y="8"/>
                  </a:lnTo>
                  <a:lnTo>
                    <a:pt x="0" y="5"/>
                  </a:lnTo>
                  <a:lnTo>
                    <a:pt x="2" y="3"/>
                  </a:lnTo>
                  <a:lnTo>
                    <a:pt x="5" y="2"/>
                  </a:lnTo>
                  <a:lnTo>
                    <a:pt x="6" y="0"/>
                  </a:lnTo>
                  <a:lnTo>
                    <a:pt x="9" y="0"/>
                  </a:lnTo>
                  <a:lnTo>
                    <a:pt x="14" y="2"/>
                  </a:lnTo>
                  <a:lnTo>
                    <a:pt x="17" y="3"/>
                  </a:lnTo>
                  <a:lnTo>
                    <a:pt x="18" y="6"/>
                  </a:lnTo>
                  <a:lnTo>
                    <a:pt x="20" y="11"/>
                  </a:lnTo>
                  <a:lnTo>
                    <a:pt x="18" y="14"/>
                  </a:lnTo>
                  <a:lnTo>
                    <a:pt x="17" y="18"/>
                  </a:lnTo>
                  <a:lnTo>
                    <a:pt x="14" y="20"/>
                  </a:lnTo>
                  <a:lnTo>
                    <a:pt x="9" y="20"/>
                  </a:lnTo>
                  <a:lnTo>
                    <a:pt x="6" y="20"/>
                  </a:lnTo>
                  <a:lnTo>
                    <a:pt x="5" y="20"/>
                  </a:lnTo>
                  <a:lnTo>
                    <a:pt x="2" y="18"/>
                  </a:lnTo>
                  <a:lnTo>
                    <a:pt x="0" y="15"/>
                  </a:lnTo>
                  <a:lnTo>
                    <a:pt x="0" y="14"/>
                  </a:lnTo>
                  <a:lnTo>
                    <a:pt x="0" y="11"/>
                  </a:lnTo>
                  <a:close/>
                  <a:moveTo>
                    <a:pt x="5" y="11"/>
                  </a:moveTo>
                  <a:lnTo>
                    <a:pt x="5" y="14"/>
                  </a:lnTo>
                  <a:lnTo>
                    <a:pt x="6" y="15"/>
                  </a:lnTo>
                  <a:lnTo>
                    <a:pt x="8" y="17"/>
                  </a:lnTo>
                  <a:lnTo>
                    <a:pt x="9" y="17"/>
                  </a:lnTo>
                  <a:lnTo>
                    <a:pt x="11" y="17"/>
                  </a:lnTo>
                  <a:lnTo>
                    <a:pt x="14" y="15"/>
                  </a:lnTo>
                  <a:lnTo>
                    <a:pt x="14" y="14"/>
                  </a:lnTo>
                  <a:lnTo>
                    <a:pt x="14" y="11"/>
                  </a:lnTo>
                  <a:lnTo>
                    <a:pt x="14" y="8"/>
                  </a:lnTo>
                  <a:lnTo>
                    <a:pt x="14" y="6"/>
                  </a:lnTo>
                  <a:lnTo>
                    <a:pt x="11" y="5"/>
                  </a:lnTo>
                  <a:lnTo>
                    <a:pt x="9" y="5"/>
                  </a:lnTo>
                  <a:lnTo>
                    <a:pt x="8" y="5"/>
                  </a:lnTo>
                  <a:lnTo>
                    <a:pt x="6" y="6"/>
                  </a:lnTo>
                  <a:lnTo>
                    <a:pt x="5" y="8"/>
                  </a:lnTo>
                  <a:lnTo>
                    <a:pt x="5" y="11"/>
                  </a:lnTo>
                  <a:close/>
                </a:path>
              </a:pathLst>
            </a:custGeom>
            <a:solidFill>
              <a:srgbClr val="000000"/>
            </a:solidFill>
            <a:ln w="0">
              <a:solidFill>
                <a:srgbClr val="000000"/>
              </a:solidFill>
              <a:prstDash val="solid"/>
              <a:round/>
              <a:headEnd/>
              <a:tailEnd/>
            </a:ln>
          </p:spPr>
          <p:txBody>
            <a:bodyPr/>
            <a:lstStyle/>
            <a:p>
              <a:endParaRPr lang="en-US" dirty="0"/>
            </a:p>
          </p:txBody>
        </p:sp>
        <p:sp>
          <p:nvSpPr>
            <p:cNvPr id="21532" name="Freeform 28"/>
            <p:cNvSpPr>
              <a:spLocks/>
            </p:cNvSpPr>
            <p:nvPr/>
          </p:nvSpPr>
          <p:spPr bwMode="auto">
            <a:xfrm>
              <a:off x="4314" y="2096"/>
              <a:ext cx="19" cy="27"/>
            </a:xfrm>
            <a:custGeom>
              <a:avLst/>
              <a:gdLst/>
              <a:ahLst/>
              <a:cxnLst>
                <a:cxn ang="0">
                  <a:pos x="0" y="27"/>
                </a:cxn>
                <a:cxn ang="0">
                  <a:pos x="0" y="0"/>
                </a:cxn>
                <a:cxn ang="0">
                  <a:pos x="17" y="0"/>
                </a:cxn>
                <a:cxn ang="0">
                  <a:pos x="17" y="5"/>
                </a:cxn>
                <a:cxn ang="0">
                  <a:pos x="4" y="5"/>
                </a:cxn>
                <a:cxn ang="0">
                  <a:pos x="4" y="10"/>
                </a:cxn>
                <a:cxn ang="0">
                  <a:pos x="17" y="10"/>
                </a:cxn>
                <a:cxn ang="0">
                  <a:pos x="17" y="15"/>
                </a:cxn>
                <a:cxn ang="0">
                  <a:pos x="4" y="15"/>
                </a:cxn>
                <a:cxn ang="0">
                  <a:pos x="4" y="22"/>
                </a:cxn>
                <a:cxn ang="0">
                  <a:pos x="19" y="22"/>
                </a:cxn>
                <a:cxn ang="0">
                  <a:pos x="19" y="27"/>
                </a:cxn>
                <a:cxn ang="0">
                  <a:pos x="0" y="27"/>
                </a:cxn>
              </a:cxnLst>
              <a:rect l="0" t="0" r="r" b="b"/>
              <a:pathLst>
                <a:path w="19" h="27">
                  <a:moveTo>
                    <a:pt x="0" y="27"/>
                  </a:moveTo>
                  <a:lnTo>
                    <a:pt x="0" y="0"/>
                  </a:lnTo>
                  <a:lnTo>
                    <a:pt x="17" y="0"/>
                  </a:lnTo>
                  <a:lnTo>
                    <a:pt x="17" y="5"/>
                  </a:lnTo>
                  <a:lnTo>
                    <a:pt x="4" y="5"/>
                  </a:lnTo>
                  <a:lnTo>
                    <a:pt x="4" y="10"/>
                  </a:lnTo>
                  <a:lnTo>
                    <a:pt x="17" y="10"/>
                  </a:lnTo>
                  <a:lnTo>
                    <a:pt x="17" y="15"/>
                  </a:lnTo>
                  <a:lnTo>
                    <a:pt x="4" y="15"/>
                  </a:lnTo>
                  <a:lnTo>
                    <a:pt x="4" y="22"/>
                  </a:lnTo>
                  <a:lnTo>
                    <a:pt x="19" y="22"/>
                  </a:lnTo>
                  <a:lnTo>
                    <a:pt x="19"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533" name="Freeform 29"/>
            <p:cNvSpPr>
              <a:spLocks/>
            </p:cNvSpPr>
            <p:nvPr/>
          </p:nvSpPr>
          <p:spPr bwMode="auto">
            <a:xfrm>
              <a:off x="4337" y="2103"/>
              <a:ext cx="16" cy="20"/>
            </a:xfrm>
            <a:custGeom>
              <a:avLst/>
              <a:gdLst/>
              <a:ahLst/>
              <a:cxnLst>
                <a:cxn ang="0">
                  <a:pos x="16" y="20"/>
                </a:cxn>
                <a:cxn ang="0">
                  <a:pos x="12" y="20"/>
                </a:cxn>
                <a:cxn ang="0">
                  <a:pos x="12" y="9"/>
                </a:cxn>
                <a:cxn ang="0">
                  <a:pos x="12" y="8"/>
                </a:cxn>
                <a:cxn ang="0">
                  <a:pos x="12" y="6"/>
                </a:cxn>
                <a:cxn ang="0">
                  <a:pos x="12" y="5"/>
                </a:cxn>
                <a:cxn ang="0">
                  <a:pos x="10" y="5"/>
                </a:cxn>
                <a:cxn ang="0">
                  <a:pos x="10" y="5"/>
                </a:cxn>
                <a:cxn ang="0">
                  <a:pos x="9" y="3"/>
                </a:cxn>
                <a:cxn ang="0">
                  <a:pos x="7" y="5"/>
                </a:cxn>
                <a:cxn ang="0">
                  <a:pos x="6" y="5"/>
                </a:cxn>
                <a:cxn ang="0">
                  <a:pos x="6" y="5"/>
                </a:cxn>
                <a:cxn ang="0">
                  <a:pos x="4" y="6"/>
                </a:cxn>
                <a:cxn ang="0">
                  <a:pos x="4" y="8"/>
                </a:cxn>
                <a:cxn ang="0">
                  <a:pos x="4" y="11"/>
                </a:cxn>
                <a:cxn ang="0">
                  <a:pos x="4" y="20"/>
                </a:cxn>
                <a:cxn ang="0">
                  <a:pos x="0" y="20"/>
                </a:cxn>
                <a:cxn ang="0">
                  <a:pos x="0" y="0"/>
                </a:cxn>
                <a:cxn ang="0">
                  <a:pos x="4" y="0"/>
                </a:cxn>
                <a:cxn ang="0">
                  <a:pos x="4" y="3"/>
                </a:cxn>
                <a:cxn ang="0">
                  <a:pos x="7" y="0"/>
                </a:cxn>
                <a:cxn ang="0">
                  <a:pos x="10" y="0"/>
                </a:cxn>
                <a:cxn ang="0">
                  <a:pos x="12" y="0"/>
                </a:cxn>
                <a:cxn ang="0">
                  <a:pos x="13" y="0"/>
                </a:cxn>
                <a:cxn ang="0">
                  <a:pos x="15" y="2"/>
                </a:cxn>
                <a:cxn ang="0">
                  <a:pos x="16" y="2"/>
                </a:cxn>
                <a:cxn ang="0">
                  <a:pos x="16" y="3"/>
                </a:cxn>
                <a:cxn ang="0">
                  <a:pos x="16" y="5"/>
                </a:cxn>
                <a:cxn ang="0">
                  <a:pos x="16" y="6"/>
                </a:cxn>
                <a:cxn ang="0">
                  <a:pos x="16" y="8"/>
                </a:cxn>
                <a:cxn ang="0">
                  <a:pos x="16" y="20"/>
                </a:cxn>
              </a:cxnLst>
              <a:rect l="0" t="0" r="r" b="b"/>
              <a:pathLst>
                <a:path w="16" h="20">
                  <a:moveTo>
                    <a:pt x="16" y="20"/>
                  </a:moveTo>
                  <a:lnTo>
                    <a:pt x="12" y="20"/>
                  </a:lnTo>
                  <a:lnTo>
                    <a:pt x="12" y="9"/>
                  </a:lnTo>
                  <a:lnTo>
                    <a:pt x="12" y="8"/>
                  </a:lnTo>
                  <a:lnTo>
                    <a:pt x="12" y="6"/>
                  </a:lnTo>
                  <a:lnTo>
                    <a:pt x="12" y="5"/>
                  </a:lnTo>
                  <a:lnTo>
                    <a:pt x="10" y="5"/>
                  </a:lnTo>
                  <a:lnTo>
                    <a:pt x="10" y="5"/>
                  </a:lnTo>
                  <a:lnTo>
                    <a:pt x="9" y="3"/>
                  </a:lnTo>
                  <a:lnTo>
                    <a:pt x="7" y="5"/>
                  </a:lnTo>
                  <a:lnTo>
                    <a:pt x="6" y="5"/>
                  </a:lnTo>
                  <a:lnTo>
                    <a:pt x="6" y="5"/>
                  </a:lnTo>
                  <a:lnTo>
                    <a:pt x="4" y="6"/>
                  </a:lnTo>
                  <a:lnTo>
                    <a:pt x="4" y="8"/>
                  </a:lnTo>
                  <a:lnTo>
                    <a:pt x="4" y="11"/>
                  </a:lnTo>
                  <a:lnTo>
                    <a:pt x="4" y="20"/>
                  </a:lnTo>
                  <a:lnTo>
                    <a:pt x="0" y="20"/>
                  </a:lnTo>
                  <a:lnTo>
                    <a:pt x="0" y="0"/>
                  </a:lnTo>
                  <a:lnTo>
                    <a:pt x="4" y="0"/>
                  </a:lnTo>
                  <a:lnTo>
                    <a:pt x="4" y="3"/>
                  </a:lnTo>
                  <a:lnTo>
                    <a:pt x="7" y="0"/>
                  </a:lnTo>
                  <a:lnTo>
                    <a:pt x="10" y="0"/>
                  </a:lnTo>
                  <a:lnTo>
                    <a:pt x="12" y="0"/>
                  </a:lnTo>
                  <a:lnTo>
                    <a:pt x="13" y="0"/>
                  </a:lnTo>
                  <a:lnTo>
                    <a:pt x="15" y="2"/>
                  </a:lnTo>
                  <a:lnTo>
                    <a:pt x="16" y="2"/>
                  </a:lnTo>
                  <a:lnTo>
                    <a:pt x="16" y="3"/>
                  </a:lnTo>
                  <a:lnTo>
                    <a:pt x="16" y="5"/>
                  </a:lnTo>
                  <a:lnTo>
                    <a:pt x="16" y="6"/>
                  </a:lnTo>
                  <a:lnTo>
                    <a:pt x="16" y="8"/>
                  </a:lnTo>
                  <a:lnTo>
                    <a:pt x="16"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534" name="Freeform 30"/>
            <p:cNvSpPr>
              <a:spLocks/>
            </p:cNvSpPr>
            <p:nvPr/>
          </p:nvSpPr>
          <p:spPr bwMode="auto">
            <a:xfrm>
              <a:off x="4356" y="2098"/>
              <a:ext cx="12" cy="25"/>
            </a:xfrm>
            <a:custGeom>
              <a:avLst/>
              <a:gdLst/>
              <a:ahLst/>
              <a:cxnLst>
                <a:cxn ang="0">
                  <a:pos x="12" y="5"/>
                </a:cxn>
                <a:cxn ang="0">
                  <a:pos x="12" y="10"/>
                </a:cxn>
                <a:cxn ang="0">
                  <a:pos x="8" y="10"/>
                </a:cxn>
                <a:cxn ang="0">
                  <a:pos x="8" y="17"/>
                </a:cxn>
                <a:cxn ang="0">
                  <a:pos x="8" y="19"/>
                </a:cxn>
                <a:cxn ang="0">
                  <a:pos x="8" y="20"/>
                </a:cxn>
                <a:cxn ang="0">
                  <a:pos x="8" y="20"/>
                </a:cxn>
                <a:cxn ang="0">
                  <a:pos x="9" y="20"/>
                </a:cxn>
                <a:cxn ang="0">
                  <a:pos x="9" y="22"/>
                </a:cxn>
                <a:cxn ang="0">
                  <a:pos x="9" y="22"/>
                </a:cxn>
                <a:cxn ang="0">
                  <a:pos x="10" y="22"/>
                </a:cxn>
                <a:cxn ang="0">
                  <a:pos x="12" y="20"/>
                </a:cxn>
                <a:cxn ang="0">
                  <a:pos x="12" y="25"/>
                </a:cxn>
                <a:cxn ang="0">
                  <a:pos x="10" y="25"/>
                </a:cxn>
                <a:cxn ang="0">
                  <a:pos x="8" y="25"/>
                </a:cxn>
                <a:cxn ang="0">
                  <a:pos x="6" y="25"/>
                </a:cxn>
                <a:cxn ang="0">
                  <a:pos x="6" y="25"/>
                </a:cxn>
                <a:cxn ang="0">
                  <a:pos x="5" y="25"/>
                </a:cxn>
                <a:cxn ang="0">
                  <a:pos x="5" y="23"/>
                </a:cxn>
                <a:cxn ang="0">
                  <a:pos x="3" y="23"/>
                </a:cxn>
                <a:cxn ang="0">
                  <a:pos x="3" y="22"/>
                </a:cxn>
                <a:cxn ang="0">
                  <a:pos x="3" y="20"/>
                </a:cxn>
                <a:cxn ang="0">
                  <a:pos x="3" y="17"/>
                </a:cxn>
                <a:cxn ang="0">
                  <a:pos x="3" y="10"/>
                </a:cxn>
                <a:cxn ang="0">
                  <a:pos x="0" y="10"/>
                </a:cxn>
                <a:cxn ang="0">
                  <a:pos x="0" y="5"/>
                </a:cxn>
                <a:cxn ang="0">
                  <a:pos x="3" y="5"/>
                </a:cxn>
                <a:cxn ang="0">
                  <a:pos x="3" y="3"/>
                </a:cxn>
                <a:cxn ang="0">
                  <a:pos x="8" y="0"/>
                </a:cxn>
                <a:cxn ang="0">
                  <a:pos x="8" y="5"/>
                </a:cxn>
                <a:cxn ang="0">
                  <a:pos x="12" y="5"/>
                </a:cxn>
              </a:cxnLst>
              <a:rect l="0" t="0" r="r" b="b"/>
              <a:pathLst>
                <a:path w="12" h="25">
                  <a:moveTo>
                    <a:pt x="12" y="5"/>
                  </a:moveTo>
                  <a:lnTo>
                    <a:pt x="12" y="10"/>
                  </a:lnTo>
                  <a:lnTo>
                    <a:pt x="8" y="10"/>
                  </a:lnTo>
                  <a:lnTo>
                    <a:pt x="8" y="17"/>
                  </a:lnTo>
                  <a:lnTo>
                    <a:pt x="8" y="19"/>
                  </a:lnTo>
                  <a:lnTo>
                    <a:pt x="8" y="20"/>
                  </a:lnTo>
                  <a:lnTo>
                    <a:pt x="8" y="20"/>
                  </a:lnTo>
                  <a:lnTo>
                    <a:pt x="9" y="20"/>
                  </a:lnTo>
                  <a:lnTo>
                    <a:pt x="9" y="22"/>
                  </a:lnTo>
                  <a:lnTo>
                    <a:pt x="9" y="22"/>
                  </a:lnTo>
                  <a:lnTo>
                    <a:pt x="10" y="22"/>
                  </a:lnTo>
                  <a:lnTo>
                    <a:pt x="12" y="20"/>
                  </a:lnTo>
                  <a:lnTo>
                    <a:pt x="12" y="25"/>
                  </a:lnTo>
                  <a:lnTo>
                    <a:pt x="10" y="25"/>
                  </a:lnTo>
                  <a:lnTo>
                    <a:pt x="8" y="25"/>
                  </a:lnTo>
                  <a:lnTo>
                    <a:pt x="6" y="25"/>
                  </a:lnTo>
                  <a:lnTo>
                    <a:pt x="6" y="25"/>
                  </a:lnTo>
                  <a:lnTo>
                    <a:pt x="5" y="25"/>
                  </a:lnTo>
                  <a:lnTo>
                    <a:pt x="5" y="23"/>
                  </a:lnTo>
                  <a:lnTo>
                    <a:pt x="3" y="23"/>
                  </a:lnTo>
                  <a:lnTo>
                    <a:pt x="3" y="22"/>
                  </a:lnTo>
                  <a:lnTo>
                    <a:pt x="3" y="20"/>
                  </a:lnTo>
                  <a:lnTo>
                    <a:pt x="3" y="17"/>
                  </a:lnTo>
                  <a:lnTo>
                    <a:pt x="3" y="10"/>
                  </a:lnTo>
                  <a:lnTo>
                    <a:pt x="0" y="10"/>
                  </a:lnTo>
                  <a:lnTo>
                    <a:pt x="0" y="5"/>
                  </a:lnTo>
                  <a:lnTo>
                    <a:pt x="3" y="5"/>
                  </a:lnTo>
                  <a:lnTo>
                    <a:pt x="3" y="3"/>
                  </a:lnTo>
                  <a:lnTo>
                    <a:pt x="8" y="0"/>
                  </a:lnTo>
                  <a:lnTo>
                    <a:pt x="8" y="5"/>
                  </a:lnTo>
                  <a:lnTo>
                    <a:pt x="12" y="5"/>
                  </a:lnTo>
                  <a:close/>
                </a:path>
              </a:pathLst>
            </a:custGeom>
            <a:solidFill>
              <a:srgbClr val="000000"/>
            </a:solidFill>
            <a:ln w="0">
              <a:solidFill>
                <a:srgbClr val="000000"/>
              </a:solidFill>
              <a:prstDash val="solid"/>
              <a:round/>
              <a:headEnd/>
              <a:tailEnd/>
            </a:ln>
          </p:spPr>
          <p:txBody>
            <a:bodyPr/>
            <a:lstStyle/>
            <a:p>
              <a:endParaRPr lang="en-US" dirty="0"/>
            </a:p>
          </p:txBody>
        </p:sp>
        <p:sp>
          <p:nvSpPr>
            <p:cNvPr id="21535" name="Freeform 31"/>
            <p:cNvSpPr>
              <a:spLocks/>
            </p:cNvSpPr>
            <p:nvPr/>
          </p:nvSpPr>
          <p:spPr bwMode="auto">
            <a:xfrm>
              <a:off x="4371" y="2103"/>
              <a:ext cx="12" cy="20"/>
            </a:xfrm>
            <a:custGeom>
              <a:avLst/>
              <a:gdLst/>
              <a:ahLst/>
              <a:cxnLst>
                <a:cxn ang="0">
                  <a:pos x="4" y="20"/>
                </a:cxn>
                <a:cxn ang="0">
                  <a:pos x="0" y="20"/>
                </a:cxn>
                <a:cxn ang="0">
                  <a:pos x="0" y="0"/>
                </a:cxn>
                <a:cxn ang="0">
                  <a:pos x="4" y="0"/>
                </a:cxn>
                <a:cxn ang="0">
                  <a:pos x="4" y="3"/>
                </a:cxn>
                <a:cxn ang="0">
                  <a:pos x="6" y="2"/>
                </a:cxn>
                <a:cxn ang="0">
                  <a:pos x="6" y="0"/>
                </a:cxn>
                <a:cxn ang="0">
                  <a:pos x="7" y="0"/>
                </a:cxn>
                <a:cxn ang="0">
                  <a:pos x="9" y="0"/>
                </a:cxn>
                <a:cxn ang="0">
                  <a:pos x="10" y="0"/>
                </a:cxn>
                <a:cxn ang="0">
                  <a:pos x="12" y="2"/>
                </a:cxn>
                <a:cxn ang="0">
                  <a:pos x="10" y="6"/>
                </a:cxn>
                <a:cxn ang="0">
                  <a:pos x="9" y="5"/>
                </a:cxn>
                <a:cxn ang="0">
                  <a:pos x="7" y="5"/>
                </a:cxn>
                <a:cxn ang="0">
                  <a:pos x="7" y="5"/>
                </a:cxn>
                <a:cxn ang="0">
                  <a:pos x="6" y="6"/>
                </a:cxn>
                <a:cxn ang="0">
                  <a:pos x="6" y="6"/>
                </a:cxn>
                <a:cxn ang="0">
                  <a:pos x="4" y="8"/>
                </a:cxn>
                <a:cxn ang="0">
                  <a:pos x="4" y="9"/>
                </a:cxn>
                <a:cxn ang="0">
                  <a:pos x="4" y="14"/>
                </a:cxn>
                <a:cxn ang="0">
                  <a:pos x="4" y="20"/>
                </a:cxn>
              </a:cxnLst>
              <a:rect l="0" t="0" r="r" b="b"/>
              <a:pathLst>
                <a:path w="12" h="20">
                  <a:moveTo>
                    <a:pt x="4" y="20"/>
                  </a:moveTo>
                  <a:lnTo>
                    <a:pt x="0" y="20"/>
                  </a:lnTo>
                  <a:lnTo>
                    <a:pt x="0" y="0"/>
                  </a:lnTo>
                  <a:lnTo>
                    <a:pt x="4" y="0"/>
                  </a:lnTo>
                  <a:lnTo>
                    <a:pt x="4" y="3"/>
                  </a:lnTo>
                  <a:lnTo>
                    <a:pt x="6" y="2"/>
                  </a:lnTo>
                  <a:lnTo>
                    <a:pt x="6" y="0"/>
                  </a:lnTo>
                  <a:lnTo>
                    <a:pt x="7" y="0"/>
                  </a:lnTo>
                  <a:lnTo>
                    <a:pt x="9" y="0"/>
                  </a:lnTo>
                  <a:lnTo>
                    <a:pt x="10" y="0"/>
                  </a:lnTo>
                  <a:lnTo>
                    <a:pt x="12" y="2"/>
                  </a:lnTo>
                  <a:lnTo>
                    <a:pt x="10" y="6"/>
                  </a:lnTo>
                  <a:lnTo>
                    <a:pt x="9" y="5"/>
                  </a:lnTo>
                  <a:lnTo>
                    <a:pt x="7" y="5"/>
                  </a:lnTo>
                  <a:lnTo>
                    <a:pt x="7" y="5"/>
                  </a:lnTo>
                  <a:lnTo>
                    <a:pt x="6" y="6"/>
                  </a:lnTo>
                  <a:lnTo>
                    <a:pt x="6" y="6"/>
                  </a:lnTo>
                  <a:lnTo>
                    <a:pt x="4" y="8"/>
                  </a:lnTo>
                  <a:lnTo>
                    <a:pt x="4" y="9"/>
                  </a:lnTo>
                  <a:lnTo>
                    <a:pt x="4" y="14"/>
                  </a:lnTo>
                  <a:lnTo>
                    <a:pt x="4"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536" name="Freeform 32"/>
            <p:cNvSpPr>
              <a:spLocks noEditPoints="1"/>
            </p:cNvSpPr>
            <p:nvPr/>
          </p:nvSpPr>
          <p:spPr bwMode="auto">
            <a:xfrm>
              <a:off x="4384" y="2096"/>
              <a:ext cx="4" cy="27"/>
            </a:xfrm>
            <a:custGeom>
              <a:avLst/>
              <a:gdLst/>
              <a:ahLst/>
              <a:cxnLst>
                <a:cxn ang="0">
                  <a:pos x="0" y="5"/>
                </a:cxn>
                <a:cxn ang="0">
                  <a:pos x="0" y="0"/>
                </a:cxn>
                <a:cxn ang="0">
                  <a:pos x="4" y="0"/>
                </a:cxn>
                <a:cxn ang="0">
                  <a:pos x="4" y="5"/>
                </a:cxn>
                <a:cxn ang="0">
                  <a:pos x="0" y="5"/>
                </a:cxn>
                <a:cxn ang="0">
                  <a:pos x="0" y="27"/>
                </a:cxn>
                <a:cxn ang="0">
                  <a:pos x="0" y="7"/>
                </a:cxn>
                <a:cxn ang="0">
                  <a:pos x="4" y="7"/>
                </a:cxn>
                <a:cxn ang="0">
                  <a:pos x="4" y="27"/>
                </a:cxn>
                <a:cxn ang="0">
                  <a:pos x="0" y="27"/>
                </a:cxn>
              </a:cxnLst>
              <a:rect l="0" t="0" r="r" b="b"/>
              <a:pathLst>
                <a:path w="4" h="27">
                  <a:moveTo>
                    <a:pt x="0" y="5"/>
                  </a:moveTo>
                  <a:lnTo>
                    <a:pt x="0" y="0"/>
                  </a:lnTo>
                  <a:lnTo>
                    <a:pt x="4" y="0"/>
                  </a:lnTo>
                  <a:lnTo>
                    <a:pt x="4" y="5"/>
                  </a:lnTo>
                  <a:lnTo>
                    <a:pt x="0" y="5"/>
                  </a:lnTo>
                  <a:close/>
                  <a:moveTo>
                    <a:pt x="0" y="27"/>
                  </a:moveTo>
                  <a:lnTo>
                    <a:pt x="0" y="7"/>
                  </a:lnTo>
                  <a:lnTo>
                    <a:pt x="4" y="7"/>
                  </a:lnTo>
                  <a:lnTo>
                    <a:pt x="4"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537" name="Freeform 33"/>
            <p:cNvSpPr>
              <a:spLocks noEditPoints="1"/>
            </p:cNvSpPr>
            <p:nvPr/>
          </p:nvSpPr>
          <p:spPr bwMode="auto">
            <a:xfrm>
              <a:off x="4393" y="2103"/>
              <a:ext cx="18" cy="20"/>
            </a:xfrm>
            <a:custGeom>
              <a:avLst/>
              <a:gdLst/>
              <a:ahLst/>
              <a:cxnLst>
                <a:cxn ang="0">
                  <a:pos x="12" y="14"/>
                </a:cxn>
                <a:cxn ang="0">
                  <a:pos x="18" y="14"/>
                </a:cxn>
                <a:cxn ang="0">
                  <a:pos x="16" y="17"/>
                </a:cxn>
                <a:cxn ang="0">
                  <a:pos x="15" y="18"/>
                </a:cxn>
                <a:cxn ang="0">
                  <a:pos x="12" y="20"/>
                </a:cxn>
                <a:cxn ang="0">
                  <a:pos x="9" y="20"/>
                </a:cxn>
                <a:cxn ang="0">
                  <a:pos x="4" y="20"/>
                </a:cxn>
                <a:cxn ang="0">
                  <a:pos x="1" y="17"/>
                </a:cxn>
                <a:cxn ang="0">
                  <a:pos x="0" y="14"/>
                </a:cxn>
                <a:cxn ang="0">
                  <a:pos x="0" y="11"/>
                </a:cxn>
                <a:cxn ang="0">
                  <a:pos x="0" y="6"/>
                </a:cxn>
                <a:cxn ang="0">
                  <a:pos x="3" y="3"/>
                </a:cxn>
                <a:cxn ang="0">
                  <a:pos x="6" y="0"/>
                </a:cxn>
                <a:cxn ang="0">
                  <a:pos x="9" y="0"/>
                </a:cxn>
                <a:cxn ang="0">
                  <a:pos x="12" y="0"/>
                </a:cxn>
                <a:cxn ang="0">
                  <a:pos x="15" y="3"/>
                </a:cxn>
                <a:cxn ang="0">
                  <a:pos x="18" y="6"/>
                </a:cxn>
                <a:cxn ang="0">
                  <a:pos x="18" y="12"/>
                </a:cxn>
                <a:cxn ang="0">
                  <a:pos x="4" y="12"/>
                </a:cxn>
                <a:cxn ang="0">
                  <a:pos x="6" y="14"/>
                </a:cxn>
                <a:cxn ang="0">
                  <a:pos x="6" y="15"/>
                </a:cxn>
                <a:cxn ang="0">
                  <a:pos x="7" y="15"/>
                </a:cxn>
                <a:cxn ang="0">
                  <a:pos x="9" y="17"/>
                </a:cxn>
                <a:cxn ang="0">
                  <a:pos x="10" y="17"/>
                </a:cxn>
                <a:cxn ang="0">
                  <a:pos x="12" y="15"/>
                </a:cxn>
                <a:cxn ang="0">
                  <a:pos x="12" y="15"/>
                </a:cxn>
                <a:cxn ang="0">
                  <a:pos x="12" y="14"/>
                </a:cxn>
                <a:cxn ang="0">
                  <a:pos x="13" y="9"/>
                </a:cxn>
                <a:cxn ang="0">
                  <a:pos x="12" y="6"/>
                </a:cxn>
                <a:cxn ang="0">
                  <a:pos x="12" y="5"/>
                </a:cxn>
                <a:cxn ang="0">
                  <a:pos x="10" y="5"/>
                </a:cxn>
                <a:cxn ang="0">
                  <a:pos x="9" y="3"/>
                </a:cxn>
                <a:cxn ang="0">
                  <a:pos x="7" y="5"/>
                </a:cxn>
                <a:cxn ang="0">
                  <a:pos x="6" y="5"/>
                </a:cxn>
                <a:cxn ang="0">
                  <a:pos x="6" y="6"/>
                </a:cxn>
                <a:cxn ang="0">
                  <a:pos x="4" y="9"/>
                </a:cxn>
                <a:cxn ang="0">
                  <a:pos x="13" y="9"/>
                </a:cxn>
              </a:cxnLst>
              <a:rect l="0" t="0" r="r" b="b"/>
              <a:pathLst>
                <a:path w="18" h="20">
                  <a:moveTo>
                    <a:pt x="12" y="14"/>
                  </a:moveTo>
                  <a:lnTo>
                    <a:pt x="18" y="14"/>
                  </a:lnTo>
                  <a:lnTo>
                    <a:pt x="16" y="17"/>
                  </a:lnTo>
                  <a:lnTo>
                    <a:pt x="15" y="18"/>
                  </a:lnTo>
                  <a:lnTo>
                    <a:pt x="12" y="20"/>
                  </a:lnTo>
                  <a:lnTo>
                    <a:pt x="9" y="20"/>
                  </a:lnTo>
                  <a:lnTo>
                    <a:pt x="4" y="20"/>
                  </a:lnTo>
                  <a:lnTo>
                    <a:pt x="1" y="17"/>
                  </a:lnTo>
                  <a:lnTo>
                    <a:pt x="0" y="14"/>
                  </a:lnTo>
                  <a:lnTo>
                    <a:pt x="0" y="11"/>
                  </a:lnTo>
                  <a:lnTo>
                    <a:pt x="0" y="6"/>
                  </a:lnTo>
                  <a:lnTo>
                    <a:pt x="3" y="3"/>
                  </a:lnTo>
                  <a:lnTo>
                    <a:pt x="6" y="0"/>
                  </a:lnTo>
                  <a:lnTo>
                    <a:pt x="9" y="0"/>
                  </a:lnTo>
                  <a:lnTo>
                    <a:pt x="12" y="0"/>
                  </a:lnTo>
                  <a:lnTo>
                    <a:pt x="15" y="3"/>
                  </a:lnTo>
                  <a:lnTo>
                    <a:pt x="18" y="6"/>
                  </a:lnTo>
                  <a:lnTo>
                    <a:pt x="18" y="12"/>
                  </a:lnTo>
                  <a:lnTo>
                    <a:pt x="4" y="12"/>
                  </a:lnTo>
                  <a:lnTo>
                    <a:pt x="6" y="14"/>
                  </a:lnTo>
                  <a:lnTo>
                    <a:pt x="6" y="15"/>
                  </a:lnTo>
                  <a:lnTo>
                    <a:pt x="7" y="15"/>
                  </a:lnTo>
                  <a:lnTo>
                    <a:pt x="9" y="17"/>
                  </a:lnTo>
                  <a:lnTo>
                    <a:pt x="10" y="17"/>
                  </a:lnTo>
                  <a:lnTo>
                    <a:pt x="12" y="15"/>
                  </a:lnTo>
                  <a:lnTo>
                    <a:pt x="12" y="15"/>
                  </a:lnTo>
                  <a:lnTo>
                    <a:pt x="12" y="14"/>
                  </a:lnTo>
                  <a:close/>
                  <a:moveTo>
                    <a:pt x="13" y="9"/>
                  </a:moveTo>
                  <a:lnTo>
                    <a:pt x="12" y="6"/>
                  </a:lnTo>
                  <a:lnTo>
                    <a:pt x="12" y="5"/>
                  </a:lnTo>
                  <a:lnTo>
                    <a:pt x="10" y="5"/>
                  </a:lnTo>
                  <a:lnTo>
                    <a:pt x="9" y="3"/>
                  </a:lnTo>
                  <a:lnTo>
                    <a:pt x="7" y="5"/>
                  </a:lnTo>
                  <a:lnTo>
                    <a:pt x="6" y="5"/>
                  </a:lnTo>
                  <a:lnTo>
                    <a:pt x="6" y="6"/>
                  </a:lnTo>
                  <a:lnTo>
                    <a:pt x="4" y="9"/>
                  </a:lnTo>
                  <a:lnTo>
                    <a:pt x="13"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538" name="Freeform 34"/>
            <p:cNvSpPr>
              <a:spLocks/>
            </p:cNvSpPr>
            <p:nvPr/>
          </p:nvSpPr>
          <p:spPr bwMode="auto">
            <a:xfrm>
              <a:off x="4412" y="2103"/>
              <a:ext cx="18" cy="20"/>
            </a:xfrm>
            <a:custGeom>
              <a:avLst/>
              <a:gdLst/>
              <a:ahLst/>
              <a:cxnLst>
                <a:cxn ang="0">
                  <a:pos x="0" y="14"/>
                </a:cxn>
                <a:cxn ang="0">
                  <a:pos x="4" y="14"/>
                </a:cxn>
                <a:cxn ang="0">
                  <a:pos x="6" y="14"/>
                </a:cxn>
                <a:cxn ang="0">
                  <a:pos x="6" y="15"/>
                </a:cxn>
                <a:cxn ang="0">
                  <a:pos x="7" y="17"/>
                </a:cxn>
                <a:cxn ang="0">
                  <a:pos x="9" y="17"/>
                </a:cxn>
                <a:cxn ang="0">
                  <a:pos x="10" y="17"/>
                </a:cxn>
                <a:cxn ang="0">
                  <a:pos x="12" y="15"/>
                </a:cxn>
                <a:cxn ang="0">
                  <a:pos x="12" y="15"/>
                </a:cxn>
                <a:cxn ang="0">
                  <a:pos x="13" y="14"/>
                </a:cxn>
                <a:cxn ang="0">
                  <a:pos x="12" y="14"/>
                </a:cxn>
                <a:cxn ang="0">
                  <a:pos x="12" y="14"/>
                </a:cxn>
                <a:cxn ang="0">
                  <a:pos x="12" y="12"/>
                </a:cxn>
                <a:cxn ang="0">
                  <a:pos x="10" y="12"/>
                </a:cxn>
                <a:cxn ang="0">
                  <a:pos x="6" y="11"/>
                </a:cxn>
                <a:cxn ang="0">
                  <a:pos x="3" y="11"/>
                </a:cxn>
                <a:cxn ang="0">
                  <a:pos x="1" y="8"/>
                </a:cxn>
                <a:cxn ang="0">
                  <a:pos x="0" y="6"/>
                </a:cxn>
                <a:cxn ang="0">
                  <a:pos x="1" y="3"/>
                </a:cxn>
                <a:cxn ang="0">
                  <a:pos x="3" y="2"/>
                </a:cxn>
                <a:cxn ang="0">
                  <a:pos x="4" y="0"/>
                </a:cxn>
                <a:cxn ang="0">
                  <a:pos x="9" y="0"/>
                </a:cxn>
                <a:cxn ang="0">
                  <a:pos x="12" y="0"/>
                </a:cxn>
                <a:cxn ang="0">
                  <a:pos x="15" y="2"/>
                </a:cxn>
                <a:cxn ang="0">
                  <a:pos x="16" y="3"/>
                </a:cxn>
                <a:cxn ang="0">
                  <a:pos x="16" y="5"/>
                </a:cxn>
                <a:cxn ang="0">
                  <a:pos x="12" y="6"/>
                </a:cxn>
                <a:cxn ang="0">
                  <a:pos x="12" y="5"/>
                </a:cxn>
                <a:cxn ang="0">
                  <a:pos x="10" y="5"/>
                </a:cxn>
                <a:cxn ang="0">
                  <a:pos x="10" y="5"/>
                </a:cxn>
                <a:cxn ang="0">
                  <a:pos x="9" y="3"/>
                </a:cxn>
                <a:cxn ang="0">
                  <a:pos x="7" y="5"/>
                </a:cxn>
                <a:cxn ang="0">
                  <a:pos x="6" y="5"/>
                </a:cxn>
                <a:cxn ang="0">
                  <a:pos x="6" y="5"/>
                </a:cxn>
                <a:cxn ang="0">
                  <a:pos x="6" y="5"/>
                </a:cxn>
                <a:cxn ang="0">
                  <a:pos x="6" y="6"/>
                </a:cxn>
                <a:cxn ang="0">
                  <a:pos x="6" y="6"/>
                </a:cxn>
                <a:cxn ang="0">
                  <a:pos x="7" y="6"/>
                </a:cxn>
                <a:cxn ang="0">
                  <a:pos x="10" y="8"/>
                </a:cxn>
                <a:cxn ang="0">
                  <a:pos x="13" y="9"/>
                </a:cxn>
                <a:cxn ang="0">
                  <a:pos x="16" y="9"/>
                </a:cxn>
                <a:cxn ang="0">
                  <a:pos x="18" y="12"/>
                </a:cxn>
                <a:cxn ang="0">
                  <a:pos x="18" y="14"/>
                </a:cxn>
                <a:cxn ang="0">
                  <a:pos x="16" y="17"/>
                </a:cxn>
                <a:cxn ang="0">
                  <a:pos x="15" y="18"/>
                </a:cxn>
                <a:cxn ang="0">
                  <a:pos x="13" y="20"/>
                </a:cxn>
                <a:cxn ang="0">
                  <a:pos x="9" y="20"/>
                </a:cxn>
                <a:cxn ang="0">
                  <a:pos x="6" y="20"/>
                </a:cxn>
                <a:cxn ang="0">
                  <a:pos x="3" y="18"/>
                </a:cxn>
                <a:cxn ang="0">
                  <a:pos x="1" y="17"/>
                </a:cxn>
                <a:cxn ang="0">
                  <a:pos x="0" y="14"/>
                </a:cxn>
              </a:cxnLst>
              <a:rect l="0" t="0" r="r" b="b"/>
              <a:pathLst>
                <a:path w="18" h="20">
                  <a:moveTo>
                    <a:pt x="0" y="14"/>
                  </a:moveTo>
                  <a:lnTo>
                    <a:pt x="4" y="14"/>
                  </a:lnTo>
                  <a:lnTo>
                    <a:pt x="6" y="14"/>
                  </a:lnTo>
                  <a:lnTo>
                    <a:pt x="6" y="15"/>
                  </a:lnTo>
                  <a:lnTo>
                    <a:pt x="7" y="17"/>
                  </a:lnTo>
                  <a:lnTo>
                    <a:pt x="9" y="17"/>
                  </a:lnTo>
                  <a:lnTo>
                    <a:pt x="10" y="17"/>
                  </a:lnTo>
                  <a:lnTo>
                    <a:pt x="12" y="15"/>
                  </a:lnTo>
                  <a:lnTo>
                    <a:pt x="12" y="15"/>
                  </a:lnTo>
                  <a:lnTo>
                    <a:pt x="13" y="14"/>
                  </a:lnTo>
                  <a:lnTo>
                    <a:pt x="12" y="14"/>
                  </a:lnTo>
                  <a:lnTo>
                    <a:pt x="12" y="14"/>
                  </a:lnTo>
                  <a:lnTo>
                    <a:pt x="12" y="12"/>
                  </a:lnTo>
                  <a:lnTo>
                    <a:pt x="10" y="12"/>
                  </a:lnTo>
                  <a:lnTo>
                    <a:pt x="6" y="11"/>
                  </a:lnTo>
                  <a:lnTo>
                    <a:pt x="3" y="11"/>
                  </a:lnTo>
                  <a:lnTo>
                    <a:pt x="1" y="8"/>
                  </a:lnTo>
                  <a:lnTo>
                    <a:pt x="0" y="6"/>
                  </a:lnTo>
                  <a:lnTo>
                    <a:pt x="1" y="3"/>
                  </a:lnTo>
                  <a:lnTo>
                    <a:pt x="3" y="2"/>
                  </a:lnTo>
                  <a:lnTo>
                    <a:pt x="4" y="0"/>
                  </a:lnTo>
                  <a:lnTo>
                    <a:pt x="9" y="0"/>
                  </a:lnTo>
                  <a:lnTo>
                    <a:pt x="12" y="0"/>
                  </a:lnTo>
                  <a:lnTo>
                    <a:pt x="15" y="2"/>
                  </a:lnTo>
                  <a:lnTo>
                    <a:pt x="16" y="3"/>
                  </a:lnTo>
                  <a:lnTo>
                    <a:pt x="16" y="5"/>
                  </a:lnTo>
                  <a:lnTo>
                    <a:pt x="12" y="6"/>
                  </a:lnTo>
                  <a:lnTo>
                    <a:pt x="12" y="5"/>
                  </a:lnTo>
                  <a:lnTo>
                    <a:pt x="10" y="5"/>
                  </a:lnTo>
                  <a:lnTo>
                    <a:pt x="10" y="5"/>
                  </a:lnTo>
                  <a:lnTo>
                    <a:pt x="9" y="3"/>
                  </a:lnTo>
                  <a:lnTo>
                    <a:pt x="7" y="5"/>
                  </a:lnTo>
                  <a:lnTo>
                    <a:pt x="6" y="5"/>
                  </a:lnTo>
                  <a:lnTo>
                    <a:pt x="6" y="5"/>
                  </a:lnTo>
                  <a:lnTo>
                    <a:pt x="6" y="5"/>
                  </a:lnTo>
                  <a:lnTo>
                    <a:pt x="6" y="6"/>
                  </a:lnTo>
                  <a:lnTo>
                    <a:pt x="6" y="6"/>
                  </a:lnTo>
                  <a:lnTo>
                    <a:pt x="7" y="6"/>
                  </a:lnTo>
                  <a:lnTo>
                    <a:pt x="10" y="8"/>
                  </a:lnTo>
                  <a:lnTo>
                    <a:pt x="13" y="9"/>
                  </a:lnTo>
                  <a:lnTo>
                    <a:pt x="16" y="9"/>
                  </a:lnTo>
                  <a:lnTo>
                    <a:pt x="18" y="12"/>
                  </a:lnTo>
                  <a:lnTo>
                    <a:pt x="18" y="14"/>
                  </a:lnTo>
                  <a:lnTo>
                    <a:pt x="16" y="17"/>
                  </a:lnTo>
                  <a:lnTo>
                    <a:pt x="15" y="18"/>
                  </a:lnTo>
                  <a:lnTo>
                    <a:pt x="13" y="20"/>
                  </a:lnTo>
                  <a:lnTo>
                    <a:pt x="9" y="20"/>
                  </a:lnTo>
                  <a:lnTo>
                    <a:pt x="6" y="20"/>
                  </a:lnTo>
                  <a:lnTo>
                    <a:pt x="3" y="18"/>
                  </a:lnTo>
                  <a:lnTo>
                    <a:pt x="1" y="17"/>
                  </a:lnTo>
                  <a:lnTo>
                    <a:pt x="0" y="14"/>
                  </a:lnTo>
                  <a:close/>
                </a:path>
              </a:pathLst>
            </a:custGeom>
            <a:solidFill>
              <a:srgbClr val="000000"/>
            </a:solidFill>
            <a:ln w="0">
              <a:solidFill>
                <a:srgbClr val="000000"/>
              </a:solidFill>
              <a:prstDash val="solid"/>
              <a:round/>
              <a:headEnd/>
              <a:tailEnd/>
            </a:ln>
          </p:spPr>
          <p:txBody>
            <a:bodyPr/>
            <a:lstStyle/>
            <a:p>
              <a:endParaRPr lang="en-US" dirty="0"/>
            </a:p>
          </p:txBody>
        </p:sp>
        <p:sp>
          <p:nvSpPr>
            <p:cNvPr id="21539" name="Freeform 35"/>
            <p:cNvSpPr>
              <a:spLocks/>
            </p:cNvSpPr>
            <p:nvPr/>
          </p:nvSpPr>
          <p:spPr bwMode="auto">
            <a:xfrm>
              <a:off x="4552" y="2096"/>
              <a:ext cx="17" cy="27"/>
            </a:xfrm>
            <a:custGeom>
              <a:avLst/>
              <a:gdLst/>
              <a:ahLst/>
              <a:cxnLst>
                <a:cxn ang="0">
                  <a:pos x="17" y="22"/>
                </a:cxn>
                <a:cxn ang="0">
                  <a:pos x="17" y="27"/>
                </a:cxn>
                <a:cxn ang="0">
                  <a:pos x="0" y="27"/>
                </a:cxn>
                <a:cxn ang="0">
                  <a:pos x="1" y="24"/>
                </a:cxn>
                <a:cxn ang="0">
                  <a:pos x="1" y="22"/>
                </a:cxn>
                <a:cxn ang="0">
                  <a:pos x="4" y="19"/>
                </a:cxn>
                <a:cxn ang="0">
                  <a:pos x="7" y="15"/>
                </a:cxn>
                <a:cxn ang="0">
                  <a:pos x="10" y="13"/>
                </a:cxn>
                <a:cxn ang="0">
                  <a:pos x="11" y="12"/>
                </a:cxn>
                <a:cxn ang="0">
                  <a:pos x="11" y="10"/>
                </a:cxn>
                <a:cxn ang="0">
                  <a:pos x="11" y="9"/>
                </a:cxn>
                <a:cxn ang="0">
                  <a:pos x="11" y="7"/>
                </a:cxn>
                <a:cxn ang="0">
                  <a:pos x="11" y="6"/>
                </a:cxn>
                <a:cxn ang="0">
                  <a:pos x="10" y="5"/>
                </a:cxn>
                <a:cxn ang="0">
                  <a:pos x="8" y="5"/>
                </a:cxn>
                <a:cxn ang="0">
                  <a:pos x="7" y="5"/>
                </a:cxn>
                <a:cxn ang="0">
                  <a:pos x="5" y="6"/>
                </a:cxn>
                <a:cxn ang="0">
                  <a:pos x="5" y="7"/>
                </a:cxn>
                <a:cxn ang="0">
                  <a:pos x="5" y="9"/>
                </a:cxn>
                <a:cxn ang="0">
                  <a:pos x="0" y="9"/>
                </a:cxn>
                <a:cxn ang="0">
                  <a:pos x="1" y="5"/>
                </a:cxn>
                <a:cxn ang="0">
                  <a:pos x="2" y="2"/>
                </a:cxn>
                <a:cxn ang="0">
                  <a:pos x="5" y="2"/>
                </a:cxn>
                <a:cxn ang="0">
                  <a:pos x="8" y="0"/>
                </a:cxn>
                <a:cxn ang="0">
                  <a:pos x="11" y="2"/>
                </a:cxn>
                <a:cxn ang="0">
                  <a:pos x="14" y="3"/>
                </a:cxn>
                <a:cxn ang="0">
                  <a:pos x="16" y="5"/>
                </a:cxn>
                <a:cxn ang="0">
                  <a:pos x="17" y="7"/>
                </a:cxn>
                <a:cxn ang="0">
                  <a:pos x="17" y="9"/>
                </a:cxn>
                <a:cxn ang="0">
                  <a:pos x="16" y="10"/>
                </a:cxn>
                <a:cxn ang="0">
                  <a:pos x="16" y="12"/>
                </a:cxn>
                <a:cxn ang="0">
                  <a:pos x="14" y="15"/>
                </a:cxn>
                <a:cxn ang="0">
                  <a:pos x="13" y="15"/>
                </a:cxn>
                <a:cxn ang="0">
                  <a:pos x="11" y="18"/>
                </a:cxn>
                <a:cxn ang="0">
                  <a:pos x="10" y="19"/>
                </a:cxn>
                <a:cxn ang="0">
                  <a:pos x="8" y="21"/>
                </a:cxn>
                <a:cxn ang="0">
                  <a:pos x="7" y="21"/>
                </a:cxn>
                <a:cxn ang="0">
                  <a:pos x="7" y="22"/>
                </a:cxn>
                <a:cxn ang="0">
                  <a:pos x="17" y="22"/>
                </a:cxn>
              </a:cxnLst>
              <a:rect l="0" t="0" r="r" b="b"/>
              <a:pathLst>
                <a:path w="17" h="27">
                  <a:moveTo>
                    <a:pt x="17" y="22"/>
                  </a:moveTo>
                  <a:lnTo>
                    <a:pt x="17" y="27"/>
                  </a:lnTo>
                  <a:lnTo>
                    <a:pt x="0" y="27"/>
                  </a:lnTo>
                  <a:lnTo>
                    <a:pt x="1" y="24"/>
                  </a:lnTo>
                  <a:lnTo>
                    <a:pt x="1" y="22"/>
                  </a:lnTo>
                  <a:lnTo>
                    <a:pt x="4" y="19"/>
                  </a:lnTo>
                  <a:lnTo>
                    <a:pt x="7" y="15"/>
                  </a:lnTo>
                  <a:lnTo>
                    <a:pt x="10" y="13"/>
                  </a:lnTo>
                  <a:lnTo>
                    <a:pt x="11" y="12"/>
                  </a:lnTo>
                  <a:lnTo>
                    <a:pt x="11" y="10"/>
                  </a:lnTo>
                  <a:lnTo>
                    <a:pt x="11" y="9"/>
                  </a:lnTo>
                  <a:lnTo>
                    <a:pt x="11" y="7"/>
                  </a:lnTo>
                  <a:lnTo>
                    <a:pt x="11" y="6"/>
                  </a:lnTo>
                  <a:lnTo>
                    <a:pt x="10" y="5"/>
                  </a:lnTo>
                  <a:lnTo>
                    <a:pt x="8" y="5"/>
                  </a:lnTo>
                  <a:lnTo>
                    <a:pt x="7" y="5"/>
                  </a:lnTo>
                  <a:lnTo>
                    <a:pt x="5" y="6"/>
                  </a:lnTo>
                  <a:lnTo>
                    <a:pt x="5" y="7"/>
                  </a:lnTo>
                  <a:lnTo>
                    <a:pt x="5" y="9"/>
                  </a:lnTo>
                  <a:lnTo>
                    <a:pt x="0" y="9"/>
                  </a:lnTo>
                  <a:lnTo>
                    <a:pt x="1" y="5"/>
                  </a:lnTo>
                  <a:lnTo>
                    <a:pt x="2" y="2"/>
                  </a:lnTo>
                  <a:lnTo>
                    <a:pt x="5" y="2"/>
                  </a:lnTo>
                  <a:lnTo>
                    <a:pt x="8" y="0"/>
                  </a:lnTo>
                  <a:lnTo>
                    <a:pt x="11" y="2"/>
                  </a:lnTo>
                  <a:lnTo>
                    <a:pt x="14" y="3"/>
                  </a:lnTo>
                  <a:lnTo>
                    <a:pt x="16" y="5"/>
                  </a:lnTo>
                  <a:lnTo>
                    <a:pt x="17" y="7"/>
                  </a:lnTo>
                  <a:lnTo>
                    <a:pt x="17" y="9"/>
                  </a:lnTo>
                  <a:lnTo>
                    <a:pt x="16" y="10"/>
                  </a:lnTo>
                  <a:lnTo>
                    <a:pt x="16" y="12"/>
                  </a:lnTo>
                  <a:lnTo>
                    <a:pt x="14" y="15"/>
                  </a:lnTo>
                  <a:lnTo>
                    <a:pt x="13" y="15"/>
                  </a:lnTo>
                  <a:lnTo>
                    <a:pt x="11" y="18"/>
                  </a:lnTo>
                  <a:lnTo>
                    <a:pt x="10" y="19"/>
                  </a:lnTo>
                  <a:lnTo>
                    <a:pt x="8" y="21"/>
                  </a:lnTo>
                  <a:lnTo>
                    <a:pt x="7" y="21"/>
                  </a:lnTo>
                  <a:lnTo>
                    <a:pt x="7" y="22"/>
                  </a:lnTo>
                  <a:lnTo>
                    <a:pt x="17" y="22"/>
                  </a:lnTo>
                  <a:close/>
                </a:path>
              </a:pathLst>
            </a:custGeom>
            <a:solidFill>
              <a:srgbClr val="000000"/>
            </a:solidFill>
            <a:ln w="0">
              <a:solidFill>
                <a:srgbClr val="000000"/>
              </a:solidFill>
              <a:prstDash val="solid"/>
              <a:round/>
              <a:headEnd/>
              <a:tailEnd/>
            </a:ln>
          </p:spPr>
          <p:txBody>
            <a:bodyPr/>
            <a:lstStyle/>
            <a:p>
              <a:endParaRPr lang="en-US" dirty="0"/>
            </a:p>
          </p:txBody>
        </p:sp>
        <p:sp>
          <p:nvSpPr>
            <p:cNvPr id="21540" name="Freeform 36"/>
            <p:cNvSpPr>
              <a:spLocks/>
            </p:cNvSpPr>
            <p:nvPr/>
          </p:nvSpPr>
          <p:spPr bwMode="auto">
            <a:xfrm>
              <a:off x="4572" y="2098"/>
              <a:ext cx="16" cy="25"/>
            </a:xfrm>
            <a:custGeom>
              <a:avLst/>
              <a:gdLst/>
              <a:ahLst/>
              <a:cxnLst>
                <a:cxn ang="0">
                  <a:pos x="0" y="17"/>
                </a:cxn>
                <a:cxn ang="0">
                  <a:pos x="4" y="17"/>
                </a:cxn>
                <a:cxn ang="0">
                  <a:pos x="4" y="19"/>
                </a:cxn>
                <a:cxn ang="0">
                  <a:pos x="6" y="19"/>
                </a:cxn>
                <a:cxn ang="0">
                  <a:pos x="6" y="20"/>
                </a:cxn>
                <a:cxn ang="0">
                  <a:pos x="7" y="20"/>
                </a:cxn>
                <a:cxn ang="0">
                  <a:pos x="9" y="20"/>
                </a:cxn>
                <a:cxn ang="0">
                  <a:pos x="10" y="19"/>
                </a:cxn>
                <a:cxn ang="0">
                  <a:pos x="12" y="17"/>
                </a:cxn>
                <a:cxn ang="0">
                  <a:pos x="12" y="16"/>
                </a:cxn>
                <a:cxn ang="0">
                  <a:pos x="12" y="14"/>
                </a:cxn>
                <a:cxn ang="0">
                  <a:pos x="10" y="13"/>
                </a:cxn>
                <a:cxn ang="0">
                  <a:pos x="9" y="11"/>
                </a:cxn>
                <a:cxn ang="0">
                  <a:pos x="7" y="11"/>
                </a:cxn>
                <a:cxn ang="0">
                  <a:pos x="6" y="13"/>
                </a:cxn>
                <a:cxn ang="0">
                  <a:pos x="4" y="14"/>
                </a:cxn>
                <a:cxn ang="0">
                  <a:pos x="0" y="13"/>
                </a:cxn>
                <a:cxn ang="0">
                  <a:pos x="3" y="0"/>
                </a:cxn>
                <a:cxn ang="0">
                  <a:pos x="16" y="0"/>
                </a:cxn>
                <a:cxn ang="0">
                  <a:pos x="16" y="4"/>
                </a:cxn>
                <a:cxn ang="0">
                  <a:pos x="7" y="4"/>
                </a:cxn>
                <a:cxn ang="0">
                  <a:pos x="6" y="8"/>
                </a:cxn>
                <a:cxn ang="0">
                  <a:pos x="7" y="7"/>
                </a:cxn>
                <a:cxn ang="0">
                  <a:pos x="9" y="7"/>
                </a:cxn>
                <a:cxn ang="0">
                  <a:pos x="12" y="8"/>
                </a:cxn>
                <a:cxn ang="0">
                  <a:pos x="15" y="10"/>
                </a:cxn>
                <a:cxn ang="0">
                  <a:pos x="16" y="13"/>
                </a:cxn>
                <a:cxn ang="0">
                  <a:pos x="16" y="16"/>
                </a:cxn>
                <a:cxn ang="0">
                  <a:pos x="16" y="19"/>
                </a:cxn>
                <a:cxn ang="0">
                  <a:pos x="15" y="22"/>
                </a:cxn>
                <a:cxn ang="0">
                  <a:pos x="12" y="25"/>
                </a:cxn>
                <a:cxn ang="0">
                  <a:pos x="7" y="25"/>
                </a:cxn>
                <a:cxn ang="0">
                  <a:pos x="4" y="25"/>
                </a:cxn>
                <a:cxn ang="0">
                  <a:pos x="2" y="23"/>
                </a:cxn>
                <a:cxn ang="0">
                  <a:pos x="0" y="20"/>
                </a:cxn>
                <a:cxn ang="0">
                  <a:pos x="0" y="17"/>
                </a:cxn>
              </a:cxnLst>
              <a:rect l="0" t="0" r="r" b="b"/>
              <a:pathLst>
                <a:path w="16" h="25">
                  <a:moveTo>
                    <a:pt x="0" y="17"/>
                  </a:moveTo>
                  <a:lnTo>
                    <a:pt x="4" y="17"/>
                  </a:lnTo>
                  <a:lnTo>
                    <a:pt x="4" y="19"/>
                  </a:lnTo>
                  <a:lnTo>
                    <a:pt x="6" y="19"/>
                  </a:lnTo>
                  <a:lnTo>
                    <a:pt x="6" y="20"/>
                  </a:lnTo>
                  <a:lnTo>
                    <a:pt x="7" y="20"/>
                  </a:lnTo>
                  <a:lnTo>
                    <a:pt x="9" y="20"/>
                  </a:lnTo>
                  <a:lnTo>
                    <a:pt x="10" y="19"/>
                  </a:lnTo>
                  <a:lnTo>
                    <a:pt x="12" y="17"/>
                  </a:lnTo>
                  <a:lnTo>
                    <a:pt x="12" y="16"/>
                  </a:lnTo>
                  <a:lnTo>
                    <a:pt x="12" y="14"/>
                  </a:lnTo>
                  <a:lnTo>
                    <a:pt x="10" y="13"/>
                  </a:lnTo>
                  <a:lnTo>
                    <a:pt x="9" y="11"/>
                  </a:lnTo>
                  <a:lnTo>
                    <a:pt x="7" y="11"/>
                  </a:lnTo>
                  <a:lnTo>
                    <a:pt x="6" y="13"/>
                  </a:lnTo>
                  <a:lnTo>
                    <a:pt x="4" y="14"/>
                  </a:lnTo>
                  <a:lnTo>
                    <a:pt x="0" y="13"/>
                  </a:lnTo>
                  <a:lnTo>
                    <a:pt x="3" y="0"/>
                  </a:lnTo>
                  <a:lnTo>
                    <a:pt x="16" y="0"/>
                  </a:lnTo>
                  <a:lnTo>
                    <a:pt x="16" y="4"/>
                  </a:lnTo>
                  <a:lnTo>
                    <a:pt x="7" y="4"/>
                  </a:lnTo>
                  <a:lnTo>
                    <a:pt x="6" y="8"/>
                  </a:lnTo>
                  <a:lnTo>
                    <a:pt x="7" y="7"/>
                  </a:lnTo>
                  <a:lnTo>
                    <a:pt x="9" y="7"/>
                  </a:lnTo>
                  <a:lnTo>
                    <a:pt x="12" y="8"/>
                  </a:lnTo>
                  <a:lnTo>
                    <a:pt x="15" y="10"/>
                  </a:lnTo>
                  <a:lnTo>
                    <a:pt x="16" y="13"/>
                  </a:lnTo>
                  <a:lnTo>
                    <a:pt x="16" y="16"/>
                  </a:lnTo>
                  <a:lnTo>
                    <a:pt x="16" y="19"/>
                  </a:lnTo>
                  <a:lnTo>
                    <a:pt x="15" y="22"/>
                  </a:lnTo>
                  <a:lnTo>
                    <a:pt x="12" y="25"/>
                  </a:lnTo>
                  <a:lnTo>
                    <a:pt x="7" y="25"/>
                  </a:lnTo>
                  <a:lnTo>
                    <a:pt x="4" y="25"/>
                  </a:lnTo>
                  <a:lnTo>
                    <a:pt x="2" y="23"/>
                  </a:lnTo>
                  <a:lnTo>
                    <a:pt x="0" y="20"/>
                  </a:lnTo>
                  <a:lnTo>
                    <a:pt x="0" y="17"/>
                  </a:lnTo>
                  <a:close/>
                </a:path>
              </a:pathLst>
            </a:custGeom>
            <a:solidFill>
              <a:srgbClr val="000000"/>
            </a:solidFill>
            <a:ln w="0">
              <a:solidFill>
                <a:srgbClr val="000000"/>
              </a:solidFill>
              <a:prstDash val="solid"/>
              <a:round/>
              <a:headEnd/>
              <a:tailEnd/>
            </a:ln>
          </p:spPr>
          <p:txBody>
            <a:bodyPr/>
            <a:lstStyle/>
            <a:p>
              <a:endParaRPr lang="en-US" dirty="0"/>
            </a:p>
          </p:txBody>
        </p:sp>
        <p:sp>
          <p:nvSpPr>
            <p:cNvPr id="21541" name="Freeform 37"/>
            <p:cNvSpPr>
              <a:spLocks noEditPoints="1"/>
            </p:cNvSpPr>
            <p:nvPr/>
          </p:nvSpPr>
          <p:spPr bwMode="auto">
            <a:xfrm>
              <a:off x="4591" y="2096"/>
              <a:ext cx="16" cy="27"/>
            </a:xfrm>
            <a:custGeom>
              <a:avLst/>
              <a:gdLst/>
              <a:ahLst/>
              <a:cxnLst>
                <a:cxn ang="0">
                  <a:pos x="16" y="7"/>
                </a:cxn>
                <a:cxn ang="0">
                  <a:pos x="12" y="7"/>
                </a:cxn>
                <a:cxn ang="0">
                  <a:pos x="12" y="6"/>
                </a:cxn>
                <a:cxn ang="0">
                  <a:pos x="10" y="6"/>
                </a:cxn>
                <a:cxn ang="0">
                  <a:pos x="10" y="5"/>
                </a:cxn>
                <a:cxn ang="0">
                  <a:pos x="9" y="5"/>
                </a:cxn>
                <a:cxn ang="0">
                  <a:pos x="8" y="6"/>
                </a:cxn>
                <a:cxn ang="0">
                  <a:pos x="6" y="6"/>
                </a:cxn>
                <a:cxn ang="0">
                  <a:pos x="5" y="9"/>
                </a:cxn>
                <a:cxn ang="0">
                  <a:pos x="5" y="12"/>
                </a:cxn>
                <a:cxn ang="0">
                  <a:pos x="8" y="10"/>
                </a:cxn>
                <a:cxn ang="0">
                  <a:pos x="9" y="10"/>
                </a:cxn>
                <a:cxn ang="0">
                  <a:pos x="12" y="10"/>
                </a:cxn>
                <a:cxn ang="0">
                  <a:pos x="15" y="12"/>
                </a:cxn>
                <a:cxn ang="0">
                  <a:pos x="16" y="15"/>
                </a:cxn>
                <a:cxn ang="0">
                  <a:pos x="16" y="18"/>
                </a:cxn>
                <a:cxn ang="0">
                  <a:pos x="16" y="22"/>
                </a:cxn>
                <a:cxn ang="0">
                  <a:pos x="15" y="25"/>
                </a:cxn>
                <a:cxn ang="0">
                  <a:pos x="12" y="27"/>
                </a:cxn>
                <a:cxn ang="0">
                  <a:pos x="9" y="27"/>
                </a:cxn>
                <a:cxn ang="0">
                  <a:pos x="6" y="27"/>
                </a:cxn>
                <a:cxn ang="0">
                  <a:pos x="3" y="24"/>
                </a:cxn>
                <a:cxn ang="0">
                  <a:pos x="2" y="21"/>
                </a:cxn>
                <a:cxn ang="0">
                  <a:pos x="0" y="18"/>
                </a:cxn>
                <a:cxn ang="0">
                  <a:pos x="0" y="13"/>
                </a:cxn>
                <a:cxn ang="0">
                  <a:pos x="0" y="9"/>
                </a:cxn>
                <a:cxn ang="0">
                  <a:pos x="2" y="6"/>
                </a:cxn>
                <a:cxn ang="0">
                  <a:pos x="3" y="3"/>
                </a:cxn>
                <a:cxn ang="0">
                  <a:pos x="6" y="2"/>
                </a:cxn>
                <a:cxn ang="0">
                  <a:pos x="9" y="0"/>
                </a:cxn>
                <a:cxn ang="0">
                  <a:pos x="12" y="2"/>
                </a:cxn>
                <a:cxn ang="0">
                  <a:pos x="15" y="2"/>
                </a:cxn>
                <a:cxn ang="0">
                  <a:pos x="16" y="5"/>
                </a:cxn>
                <a:cxn ang="0">
                  <a:pos x="16" y="7"/>
                </a:cxn>
                <a:cxn ang="0">
                  <a:pos x="5" y="18"/>
                </a:cxn>
                <a:cxn ang="0">
                  <a:pos x="6" y="21"/>
                </a:cxn>
                <a:cxn ang="0">
                  <a:pos x="6" y="21"/>
                </a:cxn>
                <a:cxn ang="0">
                  <a:pos x="8" y="22"/>
                </a:cxn>
                <a:cxn ang="0">
                  <a:pos x="9" y="22"/>
                </a:cxn>
                <a:cxn ang="0">
                  <a:pos x="10" y="22"/>
                </a:cxn>
                <a:cxn ang="0">
                  <a:pos x="12" y="22"/>
                </a:cxn>
                <a:cxn ang="0">
                  <a:pos x="12" y="21"/>
                </a:cxn>
                <a:cxn ang="0">
                  <a:pos x="12" y="19"/>
                </a:cxn>
                <a:cxn ang="0">
                  <a:pos x="12" y="16"/>
                </a:cxn>
                <a:cxn ang="0">
                  <a:pos x="12" y="16"/>
                </a:cxn>
                <a:cxn ang="0">
                  <a:pos x="10" y="15"/>
                </a:cxn>
                <a:cxn ang="0">
                  <a:pos x="9" y="15"/>
                </a:cxn>
                <a:cxn ang="0">
                  <a:pos x="8" y="15"/>
                </a:cxn>
                <a:cxn ang="0">
                  <a:pos x="6" y="16"/>
                </a:cxn>
                <a:cxn ang="0">
                  <a:pos x="6" y="16"/>
                </a:cxn>
                <a:cxn ang="0">
                  <a:pos x="5" y="18"/>
                </a:cxn>
              </a:cxnLst>
              <a:rect l="0" t="0" r="r" b="b"/>
              <a:pathLst>
                <a:path w="16" h="27">
                  <a:moveTo>
                    <a:pt x="16" y="7"/>
                  </a:moveTo>
                  <a:lnTo>
                    <a:pt x="12" y="7"/>
                  </a:lnTo>
                  <a:lnTo>
                    <a:pt x="12" y="6"/>
                  </a:lnTo>
                  <a:lnTo>
                    <a:pt x="10" y="6"/>
                  </a:lnTo>
                  <a:lnTo>
                    <a:pt x="10" y="5"/>
                  </a:lnTo>
                  <a:lnTo>
                    <a:pt x="9" y="5"/>
                  </a:lnTo>
                  <a:lnTo>
                    <a:pt x="8" y="6"/>
                  </a:lnTo>
                  <a:lnTo>
                    <a:pt x="6" y="6"/>
                  </a:lnTo>
                  <a:lnTo>
                    <a:pt x="5" y="9"/>
                  </a:lnTo>
                  <a:lnTo>
                    <a:pt x="5" y="12"/>
                  </a:lnTo>
                  <a:lnTo>
                    <a:pt x="8" y="10"/>
                  </a:lnTo>
                  <a:lnTo>
                    <a:pt x="9" y="10"/>
                  </a:lnTo>
                  <a:lnTo>
                    <a:pt x="12" y="10"/>
                  </a:lnTo>
                  <a:lnTo>
                    <a:pt x="15" y="12"/>
                  </a:lnTo>
                  <a:lnTo>
                    <a:pt x="16" y="15"/>
                  </a:lnTo>
                  <a:lnTo>
                    <a:pt x="16" y="18"/>
                  </a:lnTo>
                  <a:lnTo>
                    <a:pt x="16" y="22"/>
                  </a:lnTo>
                  <a:lnTo>
                    <a:pt x="15" y="25"/>
                  </a:lnTo>
                  <a:lnTo>
                    <a:pt x="12" y="27"/>
                  </a:lnTo>
                  <a:lnTo>
                    <a:pt x="9" y="27"/>
                  </a:lnTo>
                  <a:lnTo>
                    <a:pt x="6" y="27"/>
                  </a:lnTo>
                  <a:lnTo>
                    <a:pt x="3" y="24"/>
                  </a:lnTo>
                  <a:lnTo>
                    <a:pt x="2" y="21"/>
                  </a:lnTo>
                  <a:lnTo>
                    <a:pt x="0" y="18"/>
                  </a:lnTo>
                  <a:lnTo>
                    <a:pt x="0" y="13"/>
                  </a:lnTo>
                  <a:lnTo>
                    <a:pt x="0" y="9"/>
                  </a:lnTo>
                  <a:lnTo>
                    <a:pt x="2" y="6"/>
                  </a:lnTo>
                  <a:lnTo>
                    <a:pt x="3" y="3"/>
                  </a:lnTo>
                  <a:lnTo>
                    <a:pt x="6" y="2"/>
                  </a:lnTo>
                  <a:lnTo>
                    <a:pt x="9" y="0"/>
                  </a:lnTo>
                  <a:lnTo>
                    <a:pt x="12" y="2"/>
                  </a:lnTo>
                  <a:lnTo>
                    <a:pt x="15" y="2"/>
                  </a:lnTo>
                  <a:lnTo>
                    <a:pt x="16" y="5"/>
                  </a:lnTo>
                  <a:lnTo>
                    <a:pt x="16" y="7"/>
                  </a:lnTo>
                  <a:close/>
                  <a:moveTo>
                    <a:pt x="5" y="18"/>
                  </a:moveTo>
                  <a:lnTo>
                    <a:pt x="6" y="21"/>
                  </a:lnTo>
                  <a:lnTo>
                    <a:pt x="6" y="21"/>
                  </a:lnTo>
                  <a:lnTo>
                    <a:pt x="8" y="22"/>
                  </a:lnTo>
                  <a:lnTo>
                    <a:pt x="9" y="22"/>
                  </a:lnTo>
                  <a:lnTo>
                    <a:pt x="10" y="22"/>
                  </a:lnTo>
                  <a:lnTo>
                    <a:pt x="12" y="22"/>
                  </a:lnTo>
                  <a:lnTo>
                    <a:pt x="12" y="21"/>
                  </a:lnTo>
                  <a:lnTo>
                    <a:pt x="12" y="19"/>
                  </a:lnTo>
                  <a:lnTo>
                    <a:pt x="12" y="16"/>
                  </a:lnTo>
                  <a:lnTo>
                    <a:pt x="12" y="16"/>
                  </a:lnTo>
                  <a:lnTo>
                    <a:pt x="10" y="15"/>
                  </a:lnTo>
                  <a:lnTo>
                    <a:pt x="9" y="15"/>
                  </a:lnTo>
                  <a:lnTo>
                    <a:pt x="8" y="15"/>
                  </a:lnTo>
                  <a:lnTo>
                    <a:pt x="6" y="16"/>
                  </a:lnTo>
                  <a:lnTo>
                    <a:pt x="6" y="16"/>
                  </a:lnTo>
                  <a:lnTo>
                    <a:pt x="5"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542" name="Freeform 38"/>
            <p:cNvSpPr>
              <a:spLocks/>
            </p:cNvSpPr>
            <p:nvPr/>
          </p:nvSpPr>
          <p:spPr bwMode="auto">
            <a:xfrm>
              <a:off x="4312" y="2140"/>
              <a:ext cx="25" cy="27"/>
            </a:xfrm>
            <a:custGeom>
              <a:avLst/>
              <a:gdLst/>
              <a:ahLst/>
              <a:cxnLst>
                <a:cxn ang="0">
                  <a:pos x="0" y="27"/>
                </a:cxn>
                <a:cxn ang="0">
                  <a:pos x="0" y="0"/>
                </a:cxn>
                <a:cxn ang="0">
                  <a:pos x="9" y="0"/>
                </a:cxn>
                <a:cxn ang="0">
                  <a:pos x="13" y="18"/>
                </a:cxn>
                <a:cxn ang="0">
                  <a:pos x="18" y="0"/>
                </a:cxn>
                <a:cxn ang="0">
                  <a:pos x="25" y="0"/>
                </a:cxn>
                <a:cxn ang="0">
                  <a:pos x="25" y="27"/>
                </a:cxn>
                <a:cxn ang="0">
                  <a:pos x="21" y="27"/>
                </a:cxn>
                <a:cxn ang="0">
                  <a:pos x="21" y="6"/>
                </a:cxn>
                <a:cxn ang="0">
                  <a:pos x="16" y="27"/>
                </a:cxn>
                <a:cxn ang="0">
                  <a:pos x="10" y="27"/>
                </a:cxn>
                <a:cxn ang="0">
                  <a:pos x="6" y="6"/>
                </a:cxn>
                <a:cxn ang="0">
                  <a:pos x="6" y="27"/>
                </a:cxn>
                <a:cxn ang="0">
                  <a:pos x="0" y="27"/>
                </a:cxn>
              </a:cxnLst>
              <a:rect l="0" t="0" r="r" b="b"/>
              <a:pathLst>
                <a:path w="25" h="27">
                  <a:moveTo>
                    <a:pt x="0" y="27"/>
                  </a:moveTo>
                  <a:lnTo>
                    <a:pt x="0" y="0"/>
                  </a:lnTo>
                  <a:lnTo>
                    <a:pt x="9" y="0"/>
                  </a:lnTo>
                  <a:lnTo>
                    <a:pt x="13" y="18"/>
                  </a:lnTo>
                  <a:lnTo>
                    <a:pt x="18" y="0"/>
                  </a:lnTo>
                  <a:lnTo>
                    <a:pt x="25" y="0"/>
                  </a:lnTo>
                  <a:lnTo>
                    <a:pt x="25" y="27"/>
                  </a:lnTo>
                  <a:lnTo>
                    <a:pt x="21" y="27"/>
                  </a:lnTo>
                  <a:lnTo>
                    <a:pt x="21" y="6"/>
                  </a:lnTo>
                  <a:lnTo>
                    <a:pt x="16" y="27"/>
                  </a:lnTo>
                  <a:lnTo>
                    <a:pt x="10" y="27"/>
                  </a:lnTo>
                  <a:lnTo>
                    <a:pt x="6" y="6"/>
                  </a:lnTo>
                  <a:lnTo>
                    <a:pt x="6"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543" name="Freeform 39"/>
            <p:cNvSpPr>
              <a:spLocks noEditPoints="1"/>
            </p:cNvSpPr>
            <p:nvPr/>
          </p:nvSpPr>
          <p:spPr bwMode="auto">
            <a:xfrm>
              <a:off x="4341" y="2148"/>
              <a:ext cx="17" cy="19"/>
            </a:xfrm>
            <a:custGeom>
              <a:avLst/>
              <a:gdLst/>
              <a:ahLst/>
              <a:cxnLst>
                <a:cxn ang="0">
                  <a:pos x="12" y="13"/>
                </a:cxn>
                <a:cxn ang="0">
                  <a:pos x="17" y="13"/>
                </a:cxn>
                <a:cxn ang="0">
                  <a:pos x="15" y="16"/>
                </a:cxn>
                <a:cxn ang="0">
                  <a:pos x="14" y="17"/>
                </a:cxn>
                <a:cxn ang="0">
                  <a:pos x="12" y="19"/>
                </a:cxn>
                <a:cxn ang="0">
                  <a:pos x="9" y="19"/>
                </a:cxn>
                <a:cxn ang="0">
                  <a:pos x="5" y="17"/>
                </a:cxn>
                <a:cxn ang="0">
                  <a:pos x="2" y="16"/>
                </a:cxn>
                <a:cxn ang="0">
                  <a:pos x="0" y="13"/>
                </a:cxn>
                <a:cxn ang="0">
                  <a:pos x="0" y="8"/>
                </a:cxn>
                <a:cxn ang="0">
                  <a:pos x="0" y="5"/>
                </a:cxn>
                <a:cxn ang="0">
                  <a:pos x="2" y="1"/>
                </a:cxn>
                <a:cxn ang="0">
                  <a:pos x="5" y="0"/>
                </a:cxn>
                <a:cxn ang="0">
                  <a:pos x="8" y="0"/>
                </a:cxn>
                <a:cxn ang="0">
                  <a:pos x="12" y="0"/>
                </a:cxn>
                <a:cxn ang="0">
                  <a:pos x="15" y="1"/>
                </a:cxn>
                <a:cxn ang="0">
                  <a:pos x="17" y="5"/>
                </a:cxn>
                <a:cxn ang="0">
                  <a:pos x="17" y="10"/>
                </a:cxn>
                <a:cxn ang="0">
                  <a:pos x="5" y="10"/>
                </a:cxn>
                <a:cxn ang="0">
                  <a:pos x="5" y="13"/>
                </a:cxn>
                <a:cxn ang="0">
                  <a:pos x="6" y="14"/>
                </a:cxn>
                <a:cxn ang="0">
                  <a:pos x="8" y="14"/>
                </a:cxn>
                <a:cxn ang="0">
                  <a:pos x="9" y="14"/>
                </a:cxn>
                <a:cxn ang="0">
                  <a:pos x="9" y="14"/>
                </a:cxn>
                <a:cxn ang="0">
                  <a:pos x="11" y="14"/>
                </a:cxn>
                <a:cxn ang="0">
                  <a:pos x="12" y="13"/>
                </a:cxn>
                <a:cxn ang="0">
                  <a:pos x="12" y="13"/>
                </a:cxn>
                <a:cxn ang="0">
                  <a:pos x="12" y="7"/>
                </a:cxn>
                <a:cxn ang="0">
                  <a:pos x="12" y="5"/>
                </a:cxn>
                <a:cxn ang="0">
                  <a:pos x="11" y="4"/>
                </a:cxn>
                <a:cxn ang="0">
                  <a:pos x="11" y="2"/>
                </a:cxn>
                <a:cxn ang="0">
                  <a:pos x="9" y="2"/>
                </a:cxn>
                <a:cxn ang="0">
                  <a:pos x="6" y="2"/>
                </a:cxn>
                <a:cxn ang="0">
                  <a:pos x="6" y="4"/>
                </a:cxn>
                <a:cxn ang="0">
                  <a:pos x="5" y="5"/>
                </a:cxn>
                <a:cxn ang="0">
                  <a:pos x="5" y="7"/>
                </a:cxn>
                <a:cxn ang="0">
                  <a:pos x="12" y="7"/>
                </a:cxn>
              </a:cxnLst>
              <a:rect l="0" t="0" r="r" b="b"/>
              <a:pathLst>
                <a:path w="17" h="19">
                  <a:moveTo>
                    <a:pt x="12" y="13"/>
                  </a:moveTo>
                  <a:lnTo>
                    <a:pt x="17" y="13"/>
                  </a:lnTo>
                  <a:lnTo>
                    <a:pt x="15" y="16"/>
                  </a:lnTo>
                  <a:lnTo>
                    <a:pt x="14" y="17"/>
                  </a:lnTo>
                  <a:lnTo>
                    <a:pt x="12" y="19"/>
                  </a:lnTo>
                  <a:lnTo>
                    <a:pt x="9" y="19"/>
                  </a:lnTo>
                  <a:lnTo>
                    <a:pt x="5" y="17"/>
                  </a:lnTo>
                  <a:lnTo>
                    <a:pt x="2" y="16"/>
                  </a:lnTo>
                  <a:lnTo>
                    <a:pt x="0" y="13"/>
                  </a:lnTo>
                  <a:lnTo>
                    <a:pt x="0" y="8"/>
                  </a:lnTo>
                  <a:lnTo>
                    <a:pt x="0" y="5"/>
                  </a:lnTo>
                  <a:lnTo>
                    <a:pt x="2" y="1"/>
                  </a:lnTo>
                  <a:lnTo>
                    <a:pt x="5" y="0"/>
                  </a:lnTo>
                  <a:lnTo>
                    <a:pt x="8" y="0"/>
                  </a:lnTo>
                  <a:lnTo>
                    <a:pt x="12" y="0"/>
                  </a:lnTo>
                  <a:lnTo>
                    <a:pt x="15" y="1"/>
                  </a:lnTo>
                  <a:lnTo>
                    <a:pt x="17" y="5"/>
                  </a:lnTo>
                  <a:lnTo>
                    <a:pt x="17" y="10"/>
                  </a:lnTo>
                  <a:lnTo>
                    <a:pt x="5" y="10"/>
                  </a:lnTo>
                  <a:lnTo>
                    <a:pt x="5" y="13"/>
                  </a:lnTo>
                  <a:lnTo>
                    <a:pt x="6" y="14"/>
                  </a:lnTo>
                  <a:lnTo>
                    <a:pt x="8" y="14"/>
                  </a:lnTo>
                  <a:lnTo>
                    <a:pt x="9" y="14"/>
                  </a:lnTo>
                  <a:lnTo>
                    <a:pt x="9" y="14"/>
                  </a:lnTo>
                  <a:lnTo>
                    <a:pt x="11" y="14"/>
                  </a:lnTo>
                  <a:lnTo>
                    <a:pt x="12" y="13"/>
                  </a:lnTo>
                  <a:lnTo>
                    <a:pt x="12" y="13"/>
                  </a:lnTo>
                  <a:close/>
                  <a:moveTo>
                    <a:pt x="12" y="7"/>
                  </a:moveTo>
                  <a:lnTo>
                    <a:pt x="12" y="5"/>
                  </a:lnTo>
                  <a:lnTo>
                    <a:pt x="11" y="4"/>
                  </a:lnTo>
                  <a:lnTo>
                    <a:pt x="11" y="2"/>
                  </a:lnTo>
                  <a:lnTo>
                    <a:pt x="9" y="2"/>
                  </a:lnTo>
                  <a:lnTo>
                    <a:pt x="6" y="2"/>
                  </a:lnTo>
                  <a:lnTo>
                    <a:pt x="6" y="4"/>
                  </a:lnTo>
                  <a:lnTo>
                    <a:pt x="5" y="5"/>
                  </a:lnTo>
                  <a:lnTo>
                    <a:pt x="5" y="7"/>
                  </a:lnTo>
                  <a:lnTo>
                    <a:pt x="12" y="7"/>
                  </a:lnTo>
                  <a:close/>
                </a:path>
              </a:pathLst>
            </a:custGeom>
            <a:solidFill>
              <a:srgbClr val="000000"/>
            </a:solidFill>
            <a:ln w="0">
              <a:solidFill>
                <a:srgbClr val="000000"/>
              </a:solidFill>
              <a:prstDash val="solid"/>
              <a:round/>
              <a:headEnd/>
              <a:tailEnd/>
            </a:ln>
          </p:spPr>
          <p:txBody>
            <a:bodyPr/>
            <a:lstStyle/>
            <a:p>
              <a:endParaRPr lang="en-US" dirty="0"/>
            </a:p>
          </p:txBody>
        </p:sp>
        <p:sp>
          <p:nvSpPr>
            <p:cNvPr id="21544" name="Freeform 40"/>
            <p:cNvSpPr>
              <a:spLocks noEditPoints="1"/>
            </p:cNvSpPr>
            <p:nvPr/>
          </p:nvSpPr>
          <p:spPr bwMode="auto">
            <a:xfrm>
              <a:off x="4361" y="2148"/>
              <a:ext cx="17" cy="19"/>
            </a:xfrm>
            <a:custGeom>
              <a:avLst/>
              <a:gdLst/>
              <a:ahLst/>
              <a:cxnLst>
                <a:cxn ang="0">
                  <a:pos x="0" y="4"/>
                </a:cxn>
                <a:cxn ang="0">
                  <a:pos x="3" y="0"/>
                </a:cxn>
                <a:cxn ang="0">
                  <a:pos x="8" y="0"/>
                </a:cxn>
                <a:cxn ang="0">
                  <a:pos x="13" y="0"/>
                </a:cxn>
                <a:cxn ang="0">
                  <a:pos x="16" y="1"/>
                </a:cxn>
                <a:cxn ang="0">
                  <a:pos x="16" y="7"/>
                </a:cxn>
                <a:cxn ang="0">
                  <a:pos x="16" y="14"/>
                </a:cxn>
                <a:cxn ang="0">
                  <a:pos x="16" y="17"/>
                </a:cxn>
                <a:cxn ang="0">
                  <a:pos x="13" y="19"/>
                </a:cxn>
                <a:cxn ang="0">
                  <a:pos x="11" y="17"/>
                </a:cxn>
                <a:cxn ang="0">
                  <a:pos x="11" y="16"/>
                </a:cxn>
                <a:cxn ang="0">
                  <a:pos x="8" y="17"/>
                </a:cxn>
                <a:cxn ang="0">
                  <a:pos x="5" y="19"/>
                </a:cxn>
                <a:cxn ang="0">
                  <a:pos x="1" y="17"/>
                </a:cxn>
                <a:cxn ang="0">
                  <a:pos x="0" y="13"/>
                </a:cxn>
                <a:cxn ang="0">
                  <a:pos x="0" y="10"/>
                </a:cxn>
                <a:cxn ang="0">
                  <a:pos x="3" y="8"/>
                </a:cxn>
                <a:cxn ang="0">
                  <a:pos x="7" y="7"/>
                </a:cxn>
                <a:cxn ang="0">
                  <a:pos x="11" y="5"/>
                </a:cxn>
                <a:cxn ang="0">
                  <a:pos x="11" y="4"/>
                </a:cxn>
                <a:cxn ang="0">
                  <a:pos x="10" y="2"/>
                </a:cxn>
                <a:cxn ang="0">
                  <a:pos x="7" y="2"/>
                </a:cxn>
                <a:cxn ang="0">
                  <a:pos x="5" y="4"/>
                </a:cxn>
                <a:cxn ang="0">
                  <a:pos x="11" y="10"/>
                </a:cxn>
                <a:cxn ang="0">
                  <a:pos x="8" y="10"/>
                </a:cxn>
                <a:cxn ang="0">
                  <a:pos x="5" y="11"/>
                </a:cxn>
                <a:cxn ang="0">
                  <a:pos x="4" y="13"/>
                </a:cxn>
                <a:cxn ang="0">
                  <a:pos x="5" y="14"/>
                </a:cxn>
                <a:cxn ang="0">
                  <a:pos x="7" y="14"/>
                </a:cxn>
                <a:cxn ang="0">
                  <a:pos x="10" y="14"/>
                </a:cxn>
                <a:cxn ang="0">
                  <a:pos x="11" y="13"/>
                </a:cxn>
                <a:cxn ang="0">
                  <a:pos x="11" y="10"/>
                </a:cxn>
              </a:cxnLst>
              <a:rect l="0" t="0" r="r" b="b"/>
              <a:pathLst>
                <a:path w="17" h="19">
                  <a:moveTo>
                    <a:pt x="4" y="5"/>
                  </a:moveTo>
                  <a:lnTo>
                    <a:pt x="0" y="4"/>
                  </a:lnTo>
                  <a:lnTo>
                    <a:pt x="1" y="2"/>
                  </a:lnTo>
                  <a:lnTo>
                    <a:pt x="3" y="0"/>
                  </a:lnTo>
                  <a:lnTo>
                    <a:pt x="5" y="0"/>
                  </a:lnTo>
                  <a:lnTo>
                    <a:pt x="8" y="0"/>
                  </a:lnTo>
                  <a:lnTo>
                    <a:pt x="11" y="0"/>
                  </a:lnTo>
                  <a:lnTo>
                    <a:pt x="13" y="0"/>
                  </a:lnTo>
                  <a:lnTo>
                    <a:pt x="14" y="1"/>
                  </a:lnTo>
                  <a:lnTo>
                    <a:pt x="16" y="1"/>
                  </a:lnTo>
                  <a:lnTo>
                    <a:pt x="16" y="4"/>
                  </a:lnTo>
                  <a:lnTo>
                    <a:pt x="16" y="7"/>
                  </a:lnTo>
                  <a:lnTo>
                    <a:pt x="16" y="11"/>
                  </a:lnTo>
                  <a:lnTo>
                    <a:pt x="16" y="14"/>
                  </a:lnTo>
                  <a:lnTo>
                    <a:pt x="16" y="16"/>
                  </a:lnTo>
                  <a:lnTo>
                    <a:pt x="16" y="17"/>
                  </a:lnTo>
                  <a:lnTo>
                    <a:pt x="17" y="19"/>
                  </a:lnTo>
                  <a:lnTo>
                    <a:pt x="13" y="19"/>
                  </a:lnTo>
                  <a:lnTo>
                    <a:pt x="11" y="17"/>
                  </a:lnTo>
                  <a:lnTo>
                    <a:pt x="11" y="17"/>
                  </a:lnTo>
                  <a:lnTo>
                    <a:pt x="11" y="16"/>
                  </a:lnTo>
                  <a:lnTo>
                    <a:pt x="11" y="16"/>
                  </a:lnTo>
                  <a:lnTo>
                    <a:pt x="10" y="17"/>
                  </a:lnTo>
                  <a:lnTo>
                    <a:pt x="8" y="17"/>
                  </a:lnTo>
                  <a:lnTo>
                    <a:pt x="7" y="19"/>
                  </a:lnTo>
                  <a:lnTo>
                    <a:pt x="5" y="19"/>
                  </a:lnTo>
                  <a:lnTo>
                    <a:pt x="3" y="19"/>
                  </a:lnTo>
                  <a:lnTo>
                    <a:pt x="1" y="17"/>
                  </a:lnTo>
                  <a:lnTo>
                    <a:pt x="0" y="16"/>
                  </a:lnTo>
                  <a:lnTo>
                    <a:pt x="0" y="13"/>
                  </a:lnTo>
                  <a:lnTo>
                    <a:pt x="0" y="11"/>
                  </a:lnTo>
                  <a:lnTo>
                    <a:pt x="0" y="10"/>
                  </a:lnTo>
                  <a:lnTo>
                    <a:pt x="1" y="8"/>
                  </a:lnTo>
                  <a:lnTo>
                    <a:pt x="3" y="8"/>
                  </a:lnTo>
                  <a:lnTo>
                    <a:pt x="4" y="7"/>
                  </a:lnTo>
                  <a:lnTo>
                    <a:pt x="7" y="7"/>
                  </a:lnTo>
                  <a:lnTo>
                    <a:pt x="10" y="7"/>
                  </a:lnTo>
                  <a:lnTo>
                    <a:pt x="11" y="5"/>
                  </a:lnTo>
                  <a:lnTo>
                    <a:pt x="11" y="5"/>
                  </a:lnTo>
                  <a:lnTo>
                    <a:pt x="11" y="4"/>
                  </a:lnTo>
                  <a:lnTo>
                    <a:pt x="10" y="4"/>
                  </a:lnTo>
                  <a:lnTo>
                    <a:pt x="10" y="2"/>
                  </a:lnTo>
                  <a:lnTo>
                    <a:pt x="8" y="2"/>
                  </a:lnTo>
                  <a:lnTo>
                    <a:pt x="7" y="2"/>
                  </a:lnTo>
                  <a:lnTo>
                    <a:pt x="5" y="4"/>
                  </a:lnTo>
                  <a:lnTo>
                    <a:pt x="5" y="4"/>
                  </a:lnTo>
                  <a:lnTo>
                    <a:pt x="4" y="5"/>
                  </a:lnTo>
                  <a:close/>
                  <a:moveTo>
                    <a:pt x="11" y="10"/>
                  </a:moveTo>
                  <a:lnTo>
                    <a:pt x="10" y="10"/>
                  </a:lnTo>
                  <a:lnTo>
                    <a:pt x="8" y="10"/>
                  </a:lnTo>
                  <a:lnTo>
                    <a:pt x="7" y="10"/>
                  </a:lnTo>
                  <a:lnTo>
                    <a:pt x="5" y="11"/>
                  </a:lnTo>
                  <a:lnTo>
                    <a:pt x="4" y="11"/>
                  </a:lnTo>
                  <a:lnTo>
                    <a:pt x="4" y="13"/>
                  </a:lnTo>
                  <a:lnTo>
                    <a:pt x="4" y="13"/>
                  </a:lnTo>
                  <a:lnTo>
                    <a:pt x="5" y="14"/>
                  </a:lnTo>
                  <a:lnTo>
                    <a:pt x="5" y="14"/>
                  </a:lnTo>
                  <a:lnTo>
                    <a:pt x="7" y="14"/>
                  </a:lnTo>
                  <a:lnTo>
                    <a:pt x="8" y="14"/>
                  </a:lnTo>
                  <a:lnTo>
                    <a:pt x="10" y="14"/>
                  </a:lnTo>
                  <a:lnTo>
                    <a:pt x="10" y="13"/>
                  </a:lnTo>
                  <a:lnTo>
                    <a:pt x="11" y="13"/>
                  </a:lnTo>
                  <a:lnTo>
                    <a:pt x="11" y="11"/>
                  </a:lnTo>
                  <a:lnTo>
                    <a:pt x="11" y="10"/>
                  </a:lnTo>
                  <a:lnTo>
                    <a:pt x="11" y="10"/>
                  </a:lnTo>
                  <a:close/>
                </a:path>
              </a:pathLst>
            </a:custGeom>
            <a:solidFill>
              <a:srgbClr val="000000"/>
            </a:solidFill>
            <a:ln w="0">
              <a:solidFill>
                <a:srgbClr val="000000"/>
              </a:solidFill>
              <a:prstDash val="solid"/>
              <a:round/>
              <a:headEnd/>
              <a:tailEnd/>
            </a:ln>
          </p:spPr>
          <p:txBody>
            <a:bodyPr/>
            <a:lstStyle/>
            <a:p>
              <a:endParaRPr lang="en-US" dirty="0"/>
            </a:p>
          </p:txBody>
        </p:sp>
        <p:sp>
          <p:nvSpPr>
            <p:cNvPr id="21545" name="Freeform 41"/>
            <p:cNvSpPr>
              <a:spLocks/>
            </p:cNvSpPr>
            <p:nvPr/>
          </p:nvSpPr>
          <p:spPr bwMode="auto">
            <a:xfrm>
              <a:off x="4381" y="2148"/>
              <a:ext cx="18" cy="19"/>
            </a:xfrm>
            <a:custGeom>
              <a:avLst/>
              <a:gdLst/>
              <a:ahLst/>
              <a:cxnLst>
                <a:cxn ang="0">
                  <a:pos x="18" y="19"/>
                </a:cxn>
                <a:cxn ang="0">
                  <a:pos x="13" y="19"/>
                </a:cxn>
                <a:cxn ang="0">
                  <a:pos x="13" y="8"/>
                </a:cxn>
                <a:cxn ang="0">
                  <a:pos x="13" y="5"/>
                </a:cxn>
                <a:cxn ang="0">
                  <a:pos x="13" y="4"/>
                </a:cxn>
                <a:cxn ang="0">
                  <a:pos x="12" y="4"/>
                </a:cxn>
                <a:cxn ang="0">
                  <a:pos x="12" y="4"/>
                </a:cxn>
                <a:cxn ang="0">
                  <a:pos x="10" y="2"/>
                </a:cxn>
                <a:cxn ang="0">
                  <a:pos x="10" y="2"/>
                </a:cxn>
                <a:cxn ang="0">
                  <a:pos x="9" y="2"/>
                </a:cxn>
                <a:cxn ang="0">
                  <a:pos x="7" y="4"/>
                </a:cxn>
                <a:cxn ang="0">
                  <a:pos x="6" y="4"/>
                </a:cxn>
                <a:cxn ang="0">
                  <a:pos x="6" y="5"/>
                </a:cxn>
                <a:cxn ang="0">
                  <a:pos x="6" y="7"/>
                </a:cxn>
                <a:cxn ang="0">
                  <a:pos x="6" y="10"/>
                </a:cxn>
                <a:cxn ang="0">
                  <a:pos x="6" y="19"/>
                </a:cxn>
                <a:cxn ang="0">
                  <a:pos x="0" y="19"/>
                </a:cxn>
                <a:cxn ang="0">
                  <a:pos x="0" y="0"/>
                </a:cxn>
                <a:cxn ang="0">
                  <a:pos x="6" y="0"/>
                </a:cxn>
                <a:cxn ang="0">
                  <a:pos x="6" y="2"/>
                </a:cxn>
                <a:cxn ang="0">
                  <a:pos x="9" y="0"/>
                </a:cxn>
                <a:cxn ang="0">
                  <a:pos x="12" y="0"/>
                </a:cxn>
                <a:cxn ang="0">
                  <a:pos x="13" y="0"/>
                </a:cxn>
                <a:cxn ang="0">
                  <a:pos x="15" y="0"/>
                </a:cxn>
                <a:cxn ang="0">
                  <a:pos x="16" y="0"/>
                </a:cxn>
                <a:cxn ang="0">
                  <a:pos x="16" y="1"/>
                </a:cxn>
                <a:cxn ang="0">
                  <a:pos x="18" y="2"/>
                </a:cxn>
                <a:cxn ang="0">
                  <a:pos x="18" y="2"/>
                </a:cxn>
                <a:cxn ang="0">
                  <a:pos x="18" y="4"/>
                </a:cxn>
                <a:cxn ang="0">
                  <a:pos x="18" y="7"/>
                </a:cxn>
                <a:cxn ang="0">
                  <a:pos x="18" y="19"/>
                </a:cxn>
              </a:cxnLst>
              <a:rect l="0" t="0" r="r" b="b"/>
              <a:pathLst>
                <a:path w="18" h="19">
                  <a:moveTo>
                    <a:pt x="18" y="19"/>
                  </a:moveTo>
                  <a:lnTo>
                    <a:pt x="13" y="19"/>
                  </a:lnTo>
                  <a:lnTo>
                    <a:pt x="13" y="8"/>
                  </a:lnTo>
                  <a:lnTo>
                    <a:pt x="13" y="5"/>
                  </a:lnTo>
                  <a:lnTo>
                    <a:pt x="13" y="4"/>
                  </a:lnTo>
                  <a:lnTo>
                    <a:pt x="12" y="4"/>
                  </a:lnTo>
                  <a:lnTo>
                    <a:pt x="12" y="4"/>
                  </a:lnTo>
                  <a:lnTo>
                    <a:pt x="10" y="2"/>
                  </a:lnTo>
                  <a:lnTo>
                    <a:pt x="10" y="2"/>
                  </a:lnTo>
                  <a:lnTo>
                    <a:pt x="9" y="2"/>
                  </a:lnTo>
                  <a:lnTo>
                    <a:pt x="7" y="4"/>
                  </a:lnTo>
                  <a:lnTo>
                    <a:pt x="6" y="4"/>
                  </a:lnTo>
                  <a:lnTo>
                    <a:pt x="6" y="5"/>
                  </a:lnTo>
                  <a:lnTo>
                    <a:pt x="6" y="7"/>
                  </a:lnTo>
                  <a:lnTo>
                    <a:pt x="6" y="10"/>
                  </a:lnTo>
                  <a:lnTo>
                    <a:pt x="6" y="19"/>
                  </a:lnTo>
                  <a:lnTo>
                    <a:pt x="0" y="19"/>
                  </a:lnTo>
                  <a:lnTo>
                    <a:pt x="0" y="0"/>
                  </a:lnTo>
                  <a:lnTo>
                    <a:pt x="6" y="0"/>
                  </a:lnTo>
                  <a:lnTo>
                    <a:pt x="6" y="2"/>
                  </a:lnTo>
                  <a:lnTo>
                    <a:pt x="9" y="0"/>
                  </a:lnTo>
                  <a:lnTo>
                    <a:pt x="12" y="0"/>
                  </a:lnTo>
                  <a:lnTo>
                    <a:pt x="13" y="0"/>
                  </a:lnTo>
                  <a:lnTo>
                    <a:pt x="15" y="0"/>
                  </a:lnTo>
                  <a:lnTo>
                    <a:pt x="16" y="0"/>
                  </a:lnTo>
                  <a:lnTo>
                    <a:pt x="16" y="1"/>
                  </a:lnTo>
                  <a:lnTo>
                    <a:pt x="18" y="2"/>
                  </a:lnTo>
                  <a:lnTo>
                    <a:pt x="18" y="2"/>
                  </a:lnTo>
                  <a:lnTo>
                    <a:pt x="18" y="4"/>
                  </a:lnTo>
                  <a:lnTo>
                    <a:pt x="18" y="7"/>
                  </a:lnTo>
                  <a:lnTo>
                    <a:pt x="18"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546" name="Freeform 42"/>
            <p:cNvSpPr>
              <a:spLocks noEditPoints="1"/>
            </p:cNvSpPr>
            <p:nvPr/>
          </p:nvSpPr>
          <p:spPr bwMode="auto">
            <a:xfrm>
              <a:off x="4521" y="2140"/>
              <a:ext cx="19" cy="27"/>
            </a:xfrm>
            <a:custGeom>
              <a:avLst/>
              <a:gdLst/>
              <a:ahLst/>
              <a:cxnLst>
                <a:cxn ang="0">
                  <a:pos x="10" y="27"/>
                </a:cxn>
                <a:cxn ang="0">
                  <a:pos x="10" y="21"/>
                </a:cxn>
                <a:cxn ang="0">
                  <a:pos x="0" y="21"/>
                </a:cxn>
                <a:cxn ang="0">
                  <a:pos x="0" y="16"/>
                </a:cxn>
                <a:cxn ang="0">
                  <a:pos x="10" y="0"/>
                </a:cxn>
                <a:cxn ang="0">
                  <a:pos x="14" y="0"/>
                </a:cxn>
                <a:cxn ang="0">
                  <a:pos x="14" y="16"/>
                </a:cxn>
                <a:cxn ang="0">
                  <a:pos x="19" y="16"/>
                </a:cxn>
                <a:cxn ang="0">
                  <a:pos x="19" y="21"/>
                </a:cxn>
                <a:cxn ang="0">
                  <a:pos x="14" y="21"/>
                </a:cxn>
                <a:cxn ang="0">
                  <a:pos x="14" y="27"/>
                </a:cxn>
                <a:cxn ang="0">
                  <a:pos x="10" y="27"/>
                </a:cxn>
                <a:cxn ang="0">
                  <a:pos x="10" y="16"/>
                </a:cxn>
                <a:cxn ang="0">
                  <a:pos x="10" y="8"/>
                </a:cxn>
                <a:cxn ang="0">
                  <a:pos x="4" y="16"/>
                </a:cxn>
                <a:cxn ang="0">
                  <a:pos x="10" y="16"/>
                </a:cxn>
              </a:cxnLst>
              <a:rect l="0" t="0" r="r" b="b"/>
              <a:pathLst>
                <a:path w="19" h="27">
                  <a:moveTo>
                    <a:pt x="10" y="27"/>
                  </a:moveTo>
                  <a:lnTo>
                    <a:pt x="10" y="21"/>
                  </a:lnTo>
                  <a:lnTo>
                    <a:pt x="0" y="21"/>
                  </a:lnTo>
                  <a:lnTo>
                    <a:pt x="0" y="16"/>
                  </a:lnTo>
                  <a:lnTo>
                    <a:pt x="10" y="0"/>
                  </a:lnTo>
                  <a:lnTo>
                    <a:pt x="14" y="0"/>
                  </a:lnTo>
                  <a:lnTo>
                    <a:pt x="14" y="16"/>
                  </a:lnTo>
                  <a:lnTo>
                    <a:pt x="19" y="16"/>
                  </a:lnTo>
                  <a:lnTo>
                    <a:pt x="19" y="21"/>
                  </a:lnTo>
                  <a:lnTo>
                    <a:pt x="14" y="21"/>
                  </a:lnTo>
                  <a:lnTo>
                    <a:pt x="14" y="27"/>
                  </a:lnTo>
                  <a:lnTo>
                    <a:pt x="10" y="27"/>
                  </a:lnTo>
                  <a:close/>
                  <a:moveTo>
                    <a:pt x="10" y="16"/>
                  </a:moveTo>
                  <a:lnTo>
                    <a:pt x="10" y="8"/>
                  </a:lnTo>
                  <a:lnTo>
                    <a:pt x="4" y="16"/>
                  </a:lnTo>
                  <a:lnTo>
                    <a:pt x="10" y="16"/>
                  </a:lnTo>
                  <a:close/>
                </a:path>
              </a:pathLst>
            </a:custGeom>
            <a:solidFill>
              <a:srgbClr val="000000"/>
            </a:solidFill>
            <a:ln w="0">
              <a:solidFill>
                <a:srgbClr val="000000"/>
              </a:solidFill>
              <a:prstDash val="solid"/>
              <a:round/>
              <a:headEnd/>
              <a:tailEnd/>
            </a:ln>
          </p:spPr>
          <p:txBody>
            <a:bodyPr/>
            <a:lstStyle/>
            <a:p>
              <a:endParaRPr lang="en-US" dirty="0"/>
            </a:p>
          </p:txBody>
        </p:sp>
        <p:sp>
          <p:nvSpPr>
            <p:cNvPr id="21547" name="Freeform 43"/>
            <p:cNvSpPr>
              <a:spLocks/>
            </p:cNvSpPr>
            <p:nvPr/>
          </p:nvSpPr>
          <p:spPr bwMode="auto">
            <a:xfrm>
              <a:off x="4541" y="2140"/>
              <a:ext cx="18" cy="27"/>
            </a:xfrm>
            <a:custGeom>
              <a:avLst/>
              <a:gdLst/>
              <a:ahLst/>
              <a:cxnLst>
                <a:cxn ang="0">
                  <a:pos x="0" y="6"/>
                </a:cxn>
                <a:cxn ang="0">
                  <a:pos x="0" y="0"/>
                </a:cxn>
                <a:cxn ang="0">
                  <a:pos x="18" y="0"/>
                </a:cxn>
                <a:cxn ang="0">
                  <a:pos x="18" y="5"/>
                </a:cxn>
                <a:cxn ang="0">
                  <a:pos x="15" y="8"/>
                </a:cxn>
                <a:cxn ang="0">
                  <a:pos x="13" y="10"/>
                </a:cxn>
                <a:cxn ang="0">
                  <a:pos x="11" y="15"/>
                </a:cxn>
                <a:cxn ang="0">
                  <a:pos x="9" y="18"/>
                </a:cxn>
                <a:cxn ang="0">
                  <a:pos x="9" y="22"/>
                </a:cxn>
                <a:cxn ang="0">
                  <a:pos x="9" y="27"/>
                </a:cxn>
                <a:cxn ang="0">
                  <a:pos x="3" y="27"/>
                </a:cxn>
                <a:cxn ang="0">
                  <a:pos x="5" y="21"/>
                </a:cxn>
                <a:cxn ang="0">
                  <a:pos x="6" y="15"/>
                </a:cxn>
                <a:cxn ang="0">
                  <a:pos x="9" y="10"/>
                </a:cxn>
                <a:cxn ang="0">
                  <a:pos x="12" y="6"/>
                </a:cxn>
                <a:cxn ang="0">
                  <a:pos x="0" y="6"/>
                </a:cxn>
              </a:cxnLst>
              <a:rect l="0" t="0" r="r" b="b"/>
              <a:pathLst>
                <a:path w="18" h="27">
                  <a:moveTo>
                    <a:pt x="0" y="6"/>
                  </a:moveTo>
                  <a:lnTo>
                    <a:pt x="0" y="0"/>
                  </a:lnTo>
                  <a:lnTo>
                    <a:pt x="18" y="0"/>
                  </a:lnTo>
                  <a:lnTo>
                    <a:pt x="18" y="5"/>
                  </a:lnTo>
                  <a:lnTo>
                    <a:pt x="15" y="8"/>
                  </a:lnTo>
                  <a:lnTo>
                    <a:pt x="13" y="10"/>
                  </a:lnTo>
                  <a:lnTo>
                    <a:pt x="11" y="15"/>
                  </a:lnTo>
                  <a:lnTo>
                    <a:pt x="9" y="18"/>
                  </a:lnTo>
                  <a:lnTo>
                    <a:pt x="9" y="22"/>
                  </a:lnTo>
                  <a:lnTo>
                    <a:pt x="9" y="27"/>
                  </a:lnTo>
                  <a:lnTo>
                    <a:pt x="3" y="27"/>
                  </a:lnTo>
                  <a:lnTo>
                    <a:pt x="5" y="21"/>
                  </a:lnTo>
                  <a:lnTo>
                    <a:pt x="6" y="15"/>
                  </a:lnTo>
                  <a:lnTo>
                    <a:pt x="9" y="10"/>
                  </a:lnTo>
                  <a:lnTo>
                    <a:pt x="12" y="6"/>
                  </a:lnTo>
                  <a:lnTo>
                    <a:pt x="0"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548" name="Rectangle 44"/>
            <p:cNvSpPr>
              <a:spLocks noChangeArrowheads="1"/>
            </p:cNvSpPr>
            <p:nvPr/>
          </p:nvSpPr>
          <p:spPr bwMode="auto">
            <a:xfrm>
              <a:off x="4562" y="2161"/>
              <a:ext cx="6" cy="6"/>
            </a:xfrm>
            <a:prstGeom prst="rect">
              <a:avLst/>
            </a:prstGeom>
            <a:solidFill>
              <a:srgbClr val="000000"/>
            </a:solidFill>
            <a:ln w="0">
              <a:solidFill>
                <a:srgbClr val="000000"/>
              </a:solidFill>
              <a:miter lim="800000"/>
              <a:headEnd/>
              <a:tailEnd/>
            </a:ln>
          </p:spPr>
          <p:txBody>
            <a:bodyPr/>
            <a:lstStyle/>
            <a:p>
              <a:endParaRPr lang="en-US" dirty="0"/>
            </a:p>
          </p:txBody>
        </p:sp>
        <p:sp>
          <p:nvSpPr>
            <p:cNvPr id="21549" name="Freeform 45"/>
            <p:cNvSpPr>
              <a:spLocks/>
            </p:cNvSpPr>
            <p:nvPr/>
          </p:nvSpPr>
          <p:spPr bwMode="auto">
            <a:xfrm>
              <a:off x="4571" y="2140"/>
              <a:ext cx="17" cy="27"/>
            </a:xfrm>
            <a:custGeom>
              <a:avLst/>
              <a:gdLst/>
              <a:ahLst/>
              <a:cxnLst>
                <a:cxn ang="0">
                  <a:pos x="0" y="19"/>
                </a:cxn>
                <a:cxn ang="0">
                  <a:pos x="5" y="18"/>
                </a:cxn>
                <a:cxn ang="0">
                  <a:pos x="5" y="19"/>
                </a:cxn>
                <a:cxn ang="0">
                  <a:pos x="7" y="21"/>
                </a:cxn>
                <a:cxn ang="0">
                  <a:pos x="7" y="22"/>
                </a:cxn>
                <a:cxn ang="0">
                  <a:pos x="8" y="22"/>
                </a:cxn>
                <a:cxn ang="0">
                  <a:pos x="10" y="22"/>
                </a:cxn>
                <a:cxn ang="0">
                  <a:pos x="11" y="21"/>
                </a:cxn>
                <a:cxn ang="0">
                  <a:pos x="11" y="19"/>
                </a:cxn>
                <a:cxn ang="0">
                  <a:pos x="13" y="18"/>
                </a:cxn>
                <a:cxn ang="0">
                  <a:pos x="11" y="16"/>
                </a:cxn>
                <a:cxn ang="0">
                  <a:pos x="11" y="15"/>
                </a:cxn>
                <a:cxn ang="0">
                  <a:pos x="10" y="15"/>
                </a:cxn>
                <a:cxn ang="0">
                  <a:pos x="8" y="15"/>
                </a:cxn>
                <a:cxn ang="0">
                  <a:pos x="8" y="15"/>
                </a:cxn>
                <a:cxn ang="0">
                  <a:pos x="7" y="15"/>
                </a:cxn>
                <a:cxn ang="0">
                  <a:pos x="7" y="10"/>
                </a:cxn>
                <a:cxn ang="0">
                  <a:pos x="8" y="10"/>
                </a:cxn>
                <a:cxn ang="0">
                  <a:pos x="10" y="10"/>
                </a:cxn>
                <a:cxn ang="0">
                  <a:pos x="11" y="9"/>
                </a:cxn>
                <a:cxn ang="0">
                  <a:pos x="11" y="8"/>
                </a:cxn>
                <a:cxn ang="0">
                  <a:pos x="11" y="6"/>
                </a:cxn>
                <a:cxn ang="0">
                  <a:pos x="10" y="6"/>
                </a:cxn>
                <a:cxn ang="0">
                  <a:pos x="10" y="5"/>
                </a:cxn>
                <a:cxn ang="0">
                  <a:pos x="8" y="5"/>
                </a:cxn>
                <a:cxn ang="0">
                  <a:pos x="7" y="5"/>
                </a:cxn>
                <a:cxn ang="0">
                  <a:pos x="7" y="6"/>
                </a:cxn>
                <a:cxn ang="0">
                  <a:pos x="5" y="6"/>
                </a:cxn>
                <a:cxn ang="0">
                  <a:pos x="5" y="8"/>
                </a:cxn>
                <a:cxn ang="0">
                  <a:pos x="1" y="8"/>
                </a:cxn>
                <a:cxn ang="0">
                  <a:pos x="1" y="5"/>
                </a:cxn>
                <a:cxn ang="0">
                  <a:pos x="3" y="3"/>
                </a:cxn>
                <a:cxn ang="0">
                  <a:pos x="3" y="2"/>
                </a:cxn>
                <a:cxn ang="0">
                  <a:pos x="4" y="2"/>
                </a:cxn>
                <a:cxn ang="0">
                  <a:pos x="7" y="0"/>
                </a:cxn>
                <a:cxn ang="0">
                  <a:pos x="8" y="0"/>
                </a:cxn>
                <a:cxn ang="0">
                  <a:pos x="11" y="0"/>
                </a:cxn>
                <a:cxn ang="0">
                  <a:pos x="14" y="3"/>
                </a:cxn>
                <a:cxn ang="0">
                  <a:pos x="16" y="5"/>
                </a:cxn>
                <a:cxn ang="0">
                  <a:pos x="16" y="8"/>
                </a:cxn>
                <a:cxn ang="0">
                  <a:pos x="14" y="10"/>
                </a:cxn>
                <a:cxn ang="0">
                  <a:pos x="13" y="12"/>
                </a:cxn>
                <a:cxn ang="0">
                  <a:pos x="14" y="13"/>
                </a:cxn>
                <a:cxn ang="0">
                  <a:pos x="16" y="15"/>
                </a:cxn>
                <a:cxn ang="0">
                  <a:pos x="17" y="16"/>
                </a:cxn>
                <a:cxn ang="0">
                  <a:pos x="17" y="18"/>
                </a:cxn>
                <a:cxn ang="0">
                  <a:pos x="16" y="22"/>
                </a:cxn>
                <a:cxn ang="0">
                  <a:pos x="14" y="24"/>
                </a:cxn>
                <a:cxn ang="0">
                  <a:pos x="11" y="27"/>
                </a:cxn>
                <a:cxn ang="0">
                  <a:pos x="8" y="27"/>
                </a:cxn>
                <a:cxn ang="0">
                  <a:pos x="5" y="27"/>
                </a:cxn>
                <a:cxn ang="0">
                  <a:pos x="3" y="24"/>
                </a:cxn>
                <a:cxn ang="0">
                  <a:pos x="1" y="22"/>
                </a:cxn>
                <a:cxn ang="0">
                  <a:pos x="0" y="19"/>
                </a:cxn>
              </a:cxnLst>
              <a:rect l="0" t="0" r="r" b="b"/>
              <a:pathLst>
                <a:path w="17" h="27">
                  <a:moveTo>
                    <a:pt x="0" y="19"/>
                  </a:moveTo>
                  <a:lnTo>
                    <a:pt x="5" y="18"/>
                  </a:lnTo>
                  <a:lnTo>
                    <a:pt x="5" y="19"/>
                  </a:lnTo>
                  <a:lnTo>
                    <a:pt x="7" y="21"/>
                  </a:lnTo>
                  <a:lnTo>
                    <a:pt x="7" y="22"/>
                  </a:lnTo>
                  <a:lnTo>
                    <a:pt x="8" y="22"/>
                  </a:lnTo>
                  <a:lnTo>
                    <a:pt x="10" y="22"/>
                  </a:lnTo>
                  <a:lnTo>
                    <a:pt x="11" y="21"/>
                  </a:lnTo>
                  <a:lnTo>
                    <a:pt x="11" y="19"/>
                  </a:lnTo>
                  <a:lnTo>
                    <a:pt x="13" y="18"/>
                  </a:lnTo>
                  <a:lnTo>
                    <a:pt x="11" y="16"/>
                  </a:lnTo>
                  <a:lnTo>
                    <a:pt x="11" y="15"/>
                  </a:lnTo>
                  <a:lnTo>
                    <a:pt x="10" y="15"/>
                  </a:lnTo>
                  <a:lnTo>
                    <a:pt x="8" y="15"/>
                  </a:lnTo>
                  <a:lnTo>
                    <a:pt x="8" y="15"/>
                  </a:lnTo>
                  <a:lnTo>
                    <a:pt x="7" y="15"/>
                  </a:lnTo>
                  <a:lnTo>
                    <a:pt x="7" y="10"/>
                  </a:lnTo>
                  <a:lnTo>
                    <a:pt x="8" y="10"/>
                  </a:lnTo>
                  <a:lnTo>
                    <a:pt x="10" y="10"/>
                  </a:lnTo>
                  <a:lnTo>
                    <a:pt x="11" y="9"/>
                  </a:lnTo>
                  <a:lnTo>
                    <a:pt x="11" y="8"/>
                  </a:lnTo>
                  <a:lnTo>
                    <a:pt x="11" y="6"/>
                  </a:lnTo>
                  <a:lnTo>
                    <a:pt x="10" y="6"/>
                  </a:lnTo>
                  <a:lnTo>
                    <a:pt x="10" y="5"/>
                  </a:lnTo>
                  <a:lnTo>
                    <a:pt x="8" y="5"/>
                  </a:lnTo>
                  <a:lnTo>
                    <a:pt x="7" y="5"/>
                  </a:lnTo>
                  <a:lnTo>
                    <a:pt x="7" y="6"/>
                  </a:lnTo>
                  <a:lnTo>
                    <a:pt x="5" y="6"/>
                  </a:lnTo>
                  <a:lnTo>
                    <a:pt x="5" y="8"/>
                  </a:lnTo>
                  <a:lnTo>
                    <a:pt x="1" y="8"/>
                  </a:lnTo>
                  <a:lnTo>
                    <a:pt x="1" y="5"/>
                  </a:lnTo>
                  <a:lnTo>
                    <a:pt x="3" y="3"/>
                  </a:lnTo>
                  <a:lnTo>
                    <a:pt x="3" y="2"/>
                  </a:lnTo>
                  <a:lnTo>
                    <a:pt x="4" y="2"/>
                  </a:lnTo>
                  <a:lnTo>
                    <a:pt x="7" y="0"/>
                  </a:lnTo>
                  <a:lnTo>
                    <a:pt x="8" y="0"/>
                  </a:lnTo>
                  <a:lnTo>
                    <a:pt x="11" y="0"/>
                  </a:lnTo>
                  <a:lnTo>
                    <a:pt x="14" y="3"/>
                  </a:lnTo>
                  <a:lnTo>
                    <a:pt x="16" y="5"/>
                  </a:lnTo>
                  <a:lnTo>
                    <a:pt x="16" y="8"/>
                  </a:lnTo>
                  <a:lnTo>
                    <a:pt x="14" y="10"/>
                  </a:lnTo>
                  <a:lnTo>
                    <a:pt x="13" y="12"/>
                  </a:lnTo>
                  <a:lnTo>
                    <a:pt x="14" y="13"/>
                  </a:lnTo>
                  <a:lnTo>
                    <a:pt x="16" y="15"/>
                  </a:lnTo>
                  <a:lnTo>
                    <a:pt x="17" y="16"/>
                  </a:lnTo>
                  <a:lnTo>
                    <a:pt x="17" y="18"/>
                  </a:lnTo>
                  <a:lnTo>
                    <a:pt x="16" y="22"/>
                  </a:lnTo>
                  <a:lnTo>
                    <a:pt x="14" y="24"/>
                  </a:lnTo>
                  <a:lnTo>
                    <a:pt x="11" y="27"/>
                  </a:lnTo>
                  <a:lnTo>
                    <a:pt x="8" y="27"/>
                  </a:lnTo>
                  <a:lnTo>
                    <a:pt x="5" y="27"/>
                  </a:lnTo>
                  <a:lnTo>
                    <a:pt x="3" y="24"/>
                  </a:lnTo>
                  <a:lnTo>
                    <a:pt x="1" y="22"/>
                  </a:lnTo>
                  <a:lnTo>
                    <a:pt x="0"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550" name="Freeform 46"/>
            <p:cNvSpPr>
              <a:spLocks/>
            </p:cNvSpPr>
            <p:nvPr/>
          </p:nvSpPr>
          <p:spPr bwMode="auto">
            <a:xfrm>
              <a:off x="4591" y="2140"/>
              <a:ext cx="16" cy="27"/>
            </a:xfrm>
            <a:custGeom>
              <a:avLst/>
              <a:gdLst/>
              <a:ahLst/>
              <a:cxnLst>
                <a:cxn ang="0">
                  <a:pos x="0" y="6"/>
                </a:cxn>
                <a:cxn ang="0">
                  <a:pos x="0" y="0"/>
                </a:cxn>
                <a:cxn ang="0">
                  <a:pos x="16" y="0"/>
                </a:cxn>
                <a:cxn ang="0">
                  <a:pos x="16" y="5"/>
                </a:cxn>
                <a:cxn ang="0">
                  <a:pos x="15" y="8"/>
                </a:cxn>
                <a:cxn ang="0">
                  <a:pos x="12" y="10"/>
                </a:cxn>
                <a:cxn ang="0">
                  <a:pos x="10" y="15"/>
                </a:cxn>
                <a:cxn ang="0">
                  <a:pos x="9" y="18"/>
                </a:cxn>
                <a:cxn ang="0">
                  <a:pos x="9" y="22"/>
                </a:cxn>
                <a:cxn ang="0">
                  <a:pos x="8" y="27"/>
                </a:cxn>
                <a:cxn ang="0">
                  <a:pos x="3" y="27"/>
                </a:cxn>
                <a:cxn ang="0">
                  <a:pos x="5" y="21"/>
                </a:cxn>
                <a:cxn ang="0">
                  <a:pos x="6" y="15"/>
                </a:cxn>
                <a:cxn ang="0">
                  <a:pos x="8" y="10"/>
                </a:cxn>
                <a:cxn ang="0">
                  <a:pos x="10" y="6"/>
                </a:cxn>
                <a:cxn ang="0">
                  <a:pos x="0" y="6"/>
                </a:cxn>
              </a:cxnLst>
              <a:rect l="0" t="0" r="r" b="b"/>
              <a:pathLst>
                <a:path w="16" h="27">
                  <a:moveTo>
                    <a:pt x="0" y="6"/>
                  </a:moveTo>
                  <a:lnTo>
                    <a:pt x="0" y="0"/>
                  </a:lnTo>
                  <a:lnTo>
                    <a:pt x="16" y="0"/>
                  </a:lnTo>
                  <a:lnTo>
                    <a:pt x="16" y="5"/>
                  </a:lnTo>
                  <a:lnTo>
                    <a:pt x="15" y="8"/>
                  </a:lnTo>
                  <a:lnTo>
                    <a:pt x="12" y="10"/>
                  </a:lnTo>
                  <a:lnTo>
                    <a:pt x="10" y="15"/>
                  </a:lnTo>
                  <a:lnTo>
                    <a:pt x="9" y="18"/>
                  </a:lnTo>
                  <a:lnTo>
                    <a:pt x="9" y="22"/>
                  </a:lnTo>
                  <a:lnTo>
                    <a:pt x="8" y="27"/>
                  </a:lnTo>
                  <a:lnTo>
                    <a:pt x="3" y="27"/>
                  </a:lnTo>
                  <a:lnTo>
                    <a:pt x="5" y="21"/>
                  </a:lnTo>
                  <a:lnTo>
                    <a:pt x="6" y="15"/>
                  </a:lnTo>
                  <a:lnTo>
                    <a:pt x="8" y="10"/>
                  </a:lnTo>
                  <a:lnTo>
                    <a:pt x="10" y="6"/>
                  </a:lnTo>
                  <a:lnTo>
                    <a:pt x="0"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551" name="Freeform 47"/>
            <p:cNvSpPr>
              <a:spLocks noEditPoints="1"/>
            </p:cNvSpPr>
            <p:nvPr/>
          </p:nvSpPr>
          <p:spPr bwMode="auto">
            <a:xfrm>
              <a:off x="4314" y="2187"/>
              <a:ext cx="22" cy="25"/>
            </a:xfrm>
            <a:custGeom>
              <a:avLst/>
              <a:gdLst/>
              <a:ahLst/>
              <a:cxnLst>
                <a:cxn ang="0">
                  <a:pos x="0" y="25"/>
                </a:cxn>
                <a:cxn ang="0">
                  <a:pos x="0" y="0"/>
                </a:cxn>
                <a:cxn ang="0">
                  <a:pos x="10" y="0"/>
                </a:cxn>
                <a:cxn ang="0">
                  <a:pos x="13" y="0"/>
                </a:cxn>
                <a:cxn ang="0">
                  <a:pos x="16" y="0"/>
                </a:cxn>
                <a:cxn ang="0">
                  <a:pos x="17" y="2"/>
                </a:cxn>
                <a:cxn ang="0">
                  <a:pos x="19" y="3"/>
                </a:cxn>
                <a:cxn ang="0">
                  <a:pos x="20" y="5"/>
                </a:cxn>
                <a:cxn ang="0">
                  <a:pos x="20" y="8"/>
                </a:cxn>
                <a:cxn ang="0">
                  <a:pos x="19" y="9"/>
                </a:cxn>
                <a:cxn ang="0">
                  <a:pos x="19" y="12"/>
                </a:cxn>
                <a:cxn ang="0">
                  <a:pos x="16" y="13"/>
                </a:cxn>
                <a:cxn ang="0">
                  <a:pos x="13" y="15"/>
                </a:cxn>
                <a:cxn ang="0">
                  <a:pos x="14" y="15"/>
                </a:cxn>
                <a:cxn ang="0">
                  <a:pos x="16" y="16"/>
                </a:cxn>
                <a:cxn ang="0">
                  <a:pos x="17" y="18"/>
                </a:cxn>
                <a:cxn ang="0">
                  <a:pos x="19" y="21"/>
                </a:cxn>
                <a:cxn ang="0">
                  <a:pos x="22" y="25"/>
                </a:cxn>
                <a:cxn ang="0">
                  <a:pos x="16" y="25"/>
                </a:cxn>
                <a:cxn ang="0">
                  <a:pos x="13" y="19"/>
                </a:cxn>
                <a:cxn ang="0">
                  <a:pos x="10" y="18"/>
                </a:cxn>
                <a:cxn ang="0">
                  <a:pos x="10" y="16"/>
                </a:cxn>
                <a:cxn ang="0">
                  <a:pos x="8" y="15"/>
                </a:cxn>
                <a:cxn ang="0">
                  <a:pos x="8" y="15"/>
                </a:cxn>
                <a:cxn ang="0">
                  <a:pos x="7" y="15"/>
                </a:cxn>
                <a:cxn ang="0">
                  <a:pos x="5" y="15"/>
                </a:cxn>
                <a:cxn ang="0">
                  <a:pos x="4" y="15"/>
                </a:cxn>
                <a:cxn ang="0">
                  <a:pos x="4" y="25"/>
                </a:cxn>
                <a:cxn ang="0">
                  <a:pos x="0" y="25"/>
                </a:cxn>
                <a:cxn ang="0">
                  <a:pos x="4" y="10"/>
                </a:cxn>
                <a:cxn ang="0">
                  <a:pos x="8" y="10"/>
                </a:cxn>
                <a:cxn ang="0">
                  <a:pos x="11" y="10"/>
                </a:cxn>
                <a:cxn ang="0">
                  <a:pos x="13" y="10"/>
                </a:cxn>
                <a:cxn ang="0">
                  <a:pos x="14" y="9"/>
                </a:cxn>
                <a:cxn ang="0">
                  <a:pos x="14" y="9"/>
                </a:cxn>
                <a:cxn ang="0">
                  <a:pos x="14" y="9"/>
                </a:cxn>
                <a:cxn ang="0">
                  <a:pos x="14" y="8"/>
                </a:cxn>
                <a:cxn ang="0">
                  <a:pos x="14" y="6"/>
                </a:cxn>
                <a:cxn ang="0">
                  <a:pos x="14" y="6"/>
                </a:cxn>
                <a:cxn ang="0">
                  <a:pos x="13" y="5"/>
                </a:cxn>
                <a:cxn ang="0">
                  <a:pos x="11" y="5"/>
                </a:cxn>
                <a:cxn ang="0">
                  <a:pos x="11" y="5"/>
                </a:cxn>
                <a:cxn ang="0">
                  <a:pos x="8" y="5"/>
                </a:cxn>
                <a:cxn ang="0">
                  <a:pos x="4" y="5"/>
                </a:cxn>
                <a:cxn ang="0">
                  <a:pos x="4" y="10"/>
                </a:cxn>
              </a:cxnLst>
              <a:rect l="0" t="0" r="r" b="b"/>
              <a:pathLst>
                <a:path w="22" h="25">
                  <a:moveTo>
                    <a:pt x="0" y="25"/>
                  </a:moveTo>
                  <a:lnTo>
                    <a:pt x="0" y="0"/>
                  </a:lnTo>
                  <a:lnTo>
                    <a:pt x="10" y="0"/>
                  </a:lnTo>
                  <a:lnTo>
                    <a:pt x="13" y="0"/>
                  </a:lnTo>
                  <a:lnTo>
                    <a:pt x="16" y="0"/>
                  </a:lnTo>
                  <a:lnTo>
                    <a:pt x="17" y="2"/>
                  </a:lnTo>
                  <a:lnTo>
                    <a:pt x="19" y="3"/>
                  </a:lnTo>
                  <a:lnTo>
                    <a:pt x="20" y="5"/>
                  </a:lnTo>
                  <a:lnTo>
                    <a:pt x="20" y="8"/>
                  </a:lnTo>
                  <a:lnTo>
                    <a:pt x="19" y="9"/>
                  </a:lnTo>
                  <a:lnTo>
                    <a:pt x="19" y="12"/>
                  </a:lnTo>
                  <a:lnTo>
                    <a:pt x="16" y="13"/>
                  </a:lnTo>
                  <a:lnTo>
                    <a:pt x="13" y="15"/>
                  </a:lnTo>
                  <a:lnTo>
                    <a:pt x="14" y="15"/>
                  </a:lnTo>
                  <a:lnTo>
                    <a:pt x="16" y="16"/>
                  </a:lnTo>
                  <a:lnTo>
                    <a:pt x="17" y="18"/>
                  </a:lnTo>
                  <a:lnTo>
                    <a:pt x="19" y="21"/>
                  </a:lnTo>
                  <a:lnTo>
                    <a:pt x="22" y="25"/>
                  </a:lnTo>
                  <a:lnTo>
                    <a:pt x="16" y="25"/>
                  </a:lnTo>
                  <a:lnTo>
                    <a:pt x="13" y="19"/>
                  </a:lnTo>
                  <a:lnTo>
                    <a:pt x="10" y="18"/>
                  </a:lnTo>
                  <a:lnTo>
                    <a:pt x="10" y="16"/>
                  </a:lnTo>
                  <a:lnTo>
                    <a:pt x="8" y="15"/>
                  </a:lnTo>
                  <a:lnTo>
                    <a:pt x="8" y="15"/>
                  </a:lnTo>
                  <a:lnTo>
                    <a:pt x="7" y="15"/>
                  </a:lnTo>
                  <a:lnTo>
                    <a:pt x="5" y="15"/>
                  </a:lnTo>
                  <a:lnTo>
                    <a:pt x="4" y="15"/>
                  </a:lnTo>
                  <a:lnTo>
                    <a:pt x="4" y="25"/>
                  </a:lnTo>
                  <a:lnTo>
                    <a:pt x="0" y="25"/>
                  </a:lnTo>
                  <a:close/>
                  <a:moveTo>
                    <a:pt x="4" y="10"/>
                  </a:moveTo>
                  <a:lnTo>
                    <a:pt x="8" y="10"/>
                  </a:lnTo>
                  <a:lnTo>
                    <a:pt x="11" y="10"/>
                  </a:lnTo>
                  <a:lnTo>
                    <a:pt x="13" y="10"/>
                  </a:lnTo>
                  <a:lnTo>
                    <a:pt x="14" y="9"/>
                  </a:lnTo>
                  <a:lnTo>
                    <a:pt x="14" y="9"/>
                  </a:lnTo>
                  <a:lnTo>
                    <a:pt x="14" y="9"/>
                  </a:lnTo>
                  <a:lnTo>
                    <a:pt x="14" y="8"/>
                  </a:lnTo>
                  <a:lnTo>
                    <a:pt x="14" y="6"/>
                  </a:lnTo>
                  <a:lnTo>
                    <a:pt x="14" y="6"/>
                  </a:lnTo>
                  <a:lnTo>
                    <a:pt x="13" y="5"/>
                  </a:lnTo>
                  <a:lnTo>
                    <a:pt x="11" y="5"/>
                  </a:lnTo>
                  <a:lnTo>
                    <a:pt x="11" y="5"/>
                  </a:lnTo>
                  <a:lnTo>
                    <a:pt x="8" y="5"/>
                  </a:lnTo>
                  <a:lnTo>
                    <a:pt x="4" y="5"/>
                  </a:lnTo>
                  <a:lnTo>
                    <a:pt x="4" y="10"/>
                  </a:lnTo>
                  <a:close/>
                </a:path>
              </a:pathLst>
            </a:custGeom>
            <a:solidFill>
              <a:srgbClr val="000000"/>
            </a:solidFill>
            <a:ln w="0">
              <a:solidFill>
                <a:srgbClr val="000000"/>
              </a:solidFill>
              <a:prstDash val="solid"/>
              <a:round/>
              <a:headEnd/>
              <a:tailEnd/>
            </a:ln>
          </p:spPr>
          <p:txBody>
            <a:bodyPr/>
            <a:lstStyle/>
            <a:p>
              <a:endParaRPr lang="en-US" dirty="0"/>
            </a:p>
          </p:txBody>
        </p:sp>
        <p:sp>
          <p:nvSpPr>
            <p:cNvPr id="21552" name="Freeform 48"/>
            <p:cNvSpPr>
              <a:spLocks/>
            </p:cNvSpPr>
            <p:nvPr/>
          </p:nvSpPr>
          <p:spPr bwMode="auto">
            <a:xfrm>
              <a:off x="4339" y="2187"/>
              <a:ext cx="25" cy="25"/>
            </a:xfrm>
            <a:custGeom>
              <a:avLst/>
              <a:gdLst/>
              <a:ahLst/>
              <a:cxnLst>
                <a:cxn ang="0">
                  <a:pos x="0" y="25"/>
                </a:cxn>
                <a:cxn ang="0">
                  <a:pos x="0" y="0"/>
                </a:cxn>
                <a:cxn ang="0">
                  <a:pos x="7" y="0"/>
                </a:cxn>
                <a:cxn ang="0">
                  <a:pos x="11" y="18"/>
                </a:cxn>
                <a:cxn ang="0">
                  <a:pos x="16" y="0"/>
                </a:cxn>
                <a:cxn ang="0">
                  <a:pos x="25" y="0"/>
                </a:cxn>
                <a:cxn ang="0">
                  <a:pos x="25" y="25"/>
                </a:cxn>
                <a:cxn ang="0">
                  <a:pos x="19" y="25"/>
                </a:cxn>
                <a:cxn ang="0">
                  <a:pos x="19" y="6"/>
                </a:cxn>
                <a:cxn ang="0">
                  <a:pos x="14" y="25"/>
                </a:cxn>
                <a:cxn ang="0">
                  <a:pos x="8" y="25"/>
                </a:cxn>
                <a:cxn ang="0">
                  <a:pos x="4" y="6"/>
                </a:cxn>
                <a:cxn ang="0">
                  <a:pos x="4" y="25"/>
                </a:cxn>
                <a:cxn ang="0">
                  <a:pos x="0" y="25"/>
                </a:cxn>
              </a:cxnLst>
              <a:rect l="0" t="0" r="r" b="b"/>
              <a:pathLst>
                <a:path w="25" h="25">
                  <a:moveTo>
                    <a:pt x="0" y="25"/>
                  </a:moveTo>
                  <a:lnTo>
                    <a:pt x="0" y="0"/>
                  </a:lnTo>
                  <a:lnTo>
                    <a:pt x="7" y="0"/>
                  </a:lnTo>
                  <a:lnTo>
                    <a:pt x="11" y="18"/>
                  </a:lnTo>
                  <a:lnTo>
                    <a:pt x="16" y="0"/>
                  </a:lnTo>
                  <a:lnTo>
                    <a:pt x="25" y="0"/>
                  </a:lnTo>
                  <a:lnTo>
                    <a:pt x="25" y="25"/>
                  </a:lnTo>
                  <a:lnTo>
                    <a:pt x="19" y="25"/>
                  </a:lnTo>
                  <a:lnTo>
                    <a:pt x="19" y="6"/>
                  </a:lnTo>
                  <a:lnTo>
                    <a:pt x="14" y="25"/>
                  </a:lnTo>
                  <a:lnTo>
                    <a:pt x="8" y="25"/>
                  </a:lnTo>
                  <a:lnTo>
                    <a:pt x="4" y="6"/>
                  </a:lnTo>
                  <a:lnTo>
                    <a:pt x="4" y="25"/>
                  </a:lnTo>
                  <a:lnTo>
                    <a:pt x="0" y="25"/>
                  </a:lnTo>
                  <a:close/>
                </a:path>
              </a:pathLst>
            </a:custGeom>
            <a:solidFill>
              <a:srgbClr val="000000"/>
            </a:solidFill>
            <a:ln w="0">
              <a:solidFill>
                <a:srgbClr val="000000"/>
              </a:solidFill>
              <a:prstDash val="solid"/>
              <a:round/>
              <a:headEnd/>
              <a:tailEnd/>
            </a:ln>
          </p:spPr>
          <p:txBody>
            <a:bodyPr/>
            <a:lstStyle/>
            <a:p>
              <a:endParaRPr lang="en-US" dirty="0"/>
            </a:p>
          </p:txBody>
        </p:sp>
        <p:sp>
          <p:nvSpPr>
            <p:cNvPr id="21553" name="Freeform 49"/>
            <p:cNvSpPr>
              <a:spLocks/>
            </p:cNvSpPr>
            <p:nvPr/>
          </p:nvSpPr>
          <p:spPr bwMode="auto">
            <a:xfrm>
              <a:off x="4366" y="2187"/>
              <a:ext cx="21" cy="27"/>
            </a:xfrm>
            <a:custGeom>
              <a:avLst/>
              <a:gdLst/>
              <a:ahLst/>
              <a:cxnLst>
                <a:cxn ang="0">
                  <a:pos x="0" y="18"/>
                </a:cxn>
                <a:cxn ang="0">
                  <a:pos x="5" y="16"/>
                </a:cxn>
                <a:cxn ang="0">
                  <a:pos x="6" y="19"/>
                </a:cxn>
                <a:cxn ang="0">
                  <a:pos x="8" y="21"/>
                </a:cxn>
                <a:cxn ang="0">
                  <a:pos x="9" y="21"/>
                </a:cxn>
                <a:cxn ang="0">
                  <a:pos x="11" y="22"/>
                </a:cxn>
                <a:cxn ang="0">
                  <a:pos x="14" y="21"/>
                </a:cxn>
                <a:cxn ang="0">
                  <a:pos x="15" y="21"/>
                </a:cxn>
                <a:cxn ang="0">
                  <a:pos x="17" y="19"/>
                </a:cxn>
                <a:cxn ang="0">
                  <a:pos x="17" y="18"/>
                </a:cxn>
                <a:cxn ang="0">
                  <a:pos x="17" y="18"/>
                </a:cxn>
                <a:cxn ang="0">
                  <a:pos x="17" y="16"/>
                </a:cxn>
                <a:cxn ang="0">
                  <a:pos x="15" y="16"/>
                </a:cxn>
                <a:cxn ang="0">
                  <a:pos x="14" y="15"/>
                </a:cxn>
                <a:cxn ang="0">
                  <a:pos x="12" y="15"/>
                </a:cxn>
                <a:cxn ang="0">
                  <a:pos x="9" y="15"/>
                </a:cxn>
                <a:cxn ang="0">
                  <a:pos x="6" y="13"/>
                </a:cxn>
                <a:cxn ang="0">
                  <a:pos x="3" y="12"/>
                </a:cxn>
                <a:cxn ang="0">
                  <a:pos x="2" y="9"/>
                </a:cxn>
                <a:cxn ang="0">
                  <a:pos x="2" y="6"/>
                </a:cxn>
                <a:cxn ang="0">
                  <a:pos x="2" y="5"/>
                </a:cxn>
                <a:cxn ang="0">
                  <a:pos x="2" y="3"/>
                </a:cxn>
                <a:cxn ang="0">
                  <a:pos x="3" y="2"/>
                </a:cxn>
                <a:cxn ang="0">
                  <a:pos x="6" y="0"/>
                </a:cxn>
                <a:cxn ang="0">
                  <a:pos x="8" y="0"/>
                </a:cxn>
                <a:cxn ang="0">
                  <a:pos x="11" y="0"/>
                </a:cxn>
                <a:cxn ang="0">
                  <a:pos x="15" y="0"/>
                </a:cxn>
                <a:cxn ang="0">
                  <a:pos x="18" y="2"/>
                </a:cxn>
                <a:cxn ang="0">
                  <a:pos x="20" y="5"/>
                </a:cxn>
                <a:cxn ang="0">
                  <a:pos x="20" y="8"/>
                </a:cxn>
                <a:cxn ang="0">
                  <a:pos x="15" y="8"/>
                </a:cxn>
                <a:cxn ang="0">
                  <a:pos x="15" y="6"/>
                </a:cxn>
                <a:cxn ang="0">
                  <a:pos x="14" y="5"/>
                </a:cxn>
                <a:cxn ang="0">
                  <a:pos x="12" y="5"/>
                </a:cxn>
                <a:cxn ang="0">
                  <a:pos x="11" y="5"/>
                </a:cxn>
                <a:cxn ang="0">
                  <a:pos x="9" y="5"/>
                </a:cxn>
                <a:cxn ang="0">
                  <a:pos x="8" y="5"/>
                </a:cxn>
                <a:cxn ang="0">
                  <a:pos x="6" y="6"/>
                </a:cxn>
                <a:cxn ang="0">
                  <a:pos x="6" y="6"/>
                </a:cxn>
                <a:cxn ang="0">
                  <a:pos x="6" y="8"/>
                </a:cxn>
                <a:cxn ang="0">
                  <a:pos x="8" y="8"/>
                </a:cxn>
                <a:cxn ang="0">
                  <a:pos x="9" y="9"/>
                </a:cxn>
                <a:cxn ang="0">
                  <a:pos x="12" y="10"/>
                </a:cxn>
                <a:cxn ang="0">
                  <a:pos x="15" y="10"/>
                </a:cxn>
                <a:cxn ang="0">
                  <a:pos x="18" y="12"/>
                </a:cxn>
                <a:cxn ang="0">
                  <a:pos x="20" y="13"/>
                </a:cxn>
                <a:cxn ang="0">
                  <a:pos x="21" y="15"/>
                </a:cxn>
                <a:cxn ang="0">
                  <a:pos x="21" y="16"/>
                </a:cxn>
                <a:cxn ang="0">
                  <a:pos x="21" y="18"/>
                </a:cxn>
                <a:cxn ang="0">
                  <a:pos x="21" y="21"/>
                </a:cxn>
                <a:cxn ang="0">
                  <a:pos x="20" y="22"/>
                </a:cxn>
                <a:cxn ang="0">
                  <a:pos x="18" y="24"/>
                </a:cxn>
                <a:cxn ang="0">
                  <a:pos x="17" y="25"/>
                </a:cxn>
                <a:cxn ang="0">
                  <a:pos x="14" y="27"/>
                </a:cxn>
                <a:cxn ang="0">
                  <a:pos x="11" y="27"/>
                </a:cxn>
                <a:cxn ang="0">
                  <a:pos x="6" y="25"/>
                </a:cxn>
                <a:cxn ang="0">
                  <a:pos x="3" y="24"/>
                </a:cxn>
                <a:cxn ang="0">
                  <a:pos x="2" y="21"/>
                </a:cxn>
                <a:cxn ang="0">
                  <a:pos x="0" y="18"/>
                </a:cxn>
              </a:cxnLst>
              <a:rect l="0" t="0" r="r" b="b"/>
              <a:pathLst>
                <a:path w="21" h="27">
                  <a:moveTo>
                    <a:pt x="0" y="18"/>
                  </a:moveTo>
                  <a:lnTo>
                    <a:pt x="5" y="16"/>
                  </a:lnTo>
                  <a:lnTo>
                    <a:pt x="6" y="19"/>
                  </a:lnTo>
                  <a:lnTo>
                    <a:pt x="8" y="21"/>
                  </a:lnTo>
                  <a:lnTo>
                    <a:pt x="9" y="21"/>
                  </a:lnTo>
                  <a:lnTo>
                    <a:pt x="11" y="22"/>
                  </a:lnTo>
                  <a:lnTo>
                    <a:pt x="14" y="21"/>
                  </a:lnTo>
                  <a:lnTo>
                    <a:pt x="15" y="21"/>
                  </a:lnTo>
                  <a:lnTo>
                    <a:pt x="17" y="19"/>
                  </a:lnTo>
                  <a:lnTo>
                    <a:pt x="17" y="18"/>
                  </a:lnTo>
                  <a:lnTo>
                    <a:pt x="17" y="18"/>
                  </a:lnTo>
                  <a:lnTo>
                    <a:pt x="17" y="16"/>
                  </a:lnTo>
                  <a:lnTo>
                    <a:pt x="15" y="16"/>
                  </a:lnTo>
                  <a:lnTo>
                    <a:pt x="14" y="15"/>
                  </a:lnTo>
                  <a:lnTo>
                    <a:pt x="12" y="15"/>
                  </a:lnTo>
                  <a:lnTo>
                    <a:pt x="9" y="15"/>
                  </a:lnTo>
                  <a:lnTo>
                    <a:pt x="6" y="13"/>
                  </a:lnTo>
                  <a:lnTo>
                    <a:pt x="3" y="12"/>
                  </a:lnTo>
                  <a:lnTo>
                    <a:pt x="2" y="9"/>
                  </a:lnTo>
                  <a:lnTo>
                    <a:pt x="2" y="6"/>
                  </a:lnTo>
                  <a:lnTo>
                    <a:pt x="2" y="5"/>
                  </a:lnTo>
                  <a:lnTo>
                    <a:pt x="2" y="3"/>
                  </a:lnTo>
                  <a:lnTo>
                    <a:pt x="3" y="2"/>
                  </a:lnTo>
                  <a:lnTo>
                    <a:pt x="6" y="0"/>
                  </a:lnTo>
                  <a:lnTo>
                    <a:pt x="8" y="0"/>
                  </a:lnTo>
                  <a:lnTo>
                    <a:pt x="11" y="0"/>
                  </a:lnTo>
                  <a:lnTo>
                    <a:pt x="15" y="0"/>
                  </a:lnTo>
                  <a:lnTo>
                    <a:pt x="18" y="2"/>
                  </a:lnTo>
                  <a:lnTo>
                    <a:pt x="20" y="5"/>
                  </a:lnTo>
                  <a:lnTo>
                    <a:pt x="20" y="8"/>
                  </a:lnTo>
                  <a:lnTo>
                    <a:pt x="15" y="8"/>
                  </a:lnTo>
                  <a:lnTo>
                    <a:pt x="15" y="6"/>
                  </a:lnTo>
                  <a:lnTo>
                    <a:pt x="14" y="5"/>
                  </a:lnTo>
                  <a:lnTo>
                    <a:pt x="12" y="5"/>
                  </a:lnTo>
                  <a:lnTo>
                    <a:pt x="11" y="5"/>
                  </a:lnTo>
                  <a:lnTo>
                    <a:pt x="9" y="5"/>
                  </a:lnTo>
                  <a:lnTo>
                    <a:pt x="8" y="5"/>
                  </a:lnTo>
                  <a:lnTo>
                    <a:pt x="6" y="6"/>
                  </a:lnTo>
                  <a:lnTo>
                    <a:pt x="6" y="6"/>
                  </a:lnTo>
                  <a:lnTo>
                    <a:pt x="6" y="8"/>
                  </a:lnTo>
                  <a:lnTo>
                    <a:pt x="8" y="8"/>
                  </a:lnTo>
                  <a:lnTo>
                    <a:pt x="9" y="9"/>
                  </a:lnTo>
                  <a:lnTo>
                    <a:pt x="12" y="10"/>
                  </a:lnTo>
                  <a:lnTo>
                    <a:pt x="15" y="10"/>
                  </a:lnTo>
                  <a:lnTo>
                    <a:pt x="18" y="12"/>
                  </a:lnTo>
                  <a:lnTo>
                    <a:pt x="20" y="13"/>
                  </a:lnTo>
                  <a:lnTo>
                    <a:pt x="21" y="15"/>
                  </a:lnTo>
                  <a:lnTo>
                    <a:pt x="21" y="16"/>
                  </a:lnTo>
                  <a:lnTo>
                    <a:pt x="21" y="18"/>
                  </a:lnTo>
                  <a:lnTo>
                    <a:pt x="21" y="21"/>
                  </a:lnTo>
                  <a:lnTo>
                    <a:pt x="20" y="22"/>
                  </a:lnTo>
                  <a:lnTo>
                    <a:pt x="18" y="24"/>
                  </a:lnTo>
                  <a:lnTo>
                    <a:pt x="17" y="25"/>
                  </a:lnTo>
                  <a:lnTo>
                    <a:pt x="14" y="27"/>
                  </a:lnTo>
                  <a:lnTo>
                    <a:pt x="11" y="27"/>
                  </a:lnTo>
                  <a:lnTo>
                    <a:pt x="6" y="25"/>
                  </a:lnTo>
                  <a:lnTo>
                    <a:pt x="3" y="24"/>
                  </a:lnTo>
                  <a:lnTo>
                    <a:pt x="2" y="21"/>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554" name="Freeform 50"/>
            <p:cNvSpPr>
              <a:spLocks/>
            </p:cNvSpPr>
            <p:nvPr/>
          </p:nvSpPr>
          <p:spPr bwMode="auto">
            <a:xfrm>
              <a:off x="4522" y="2187"/>
              <a:ext cx="16" cy="25"/>
            </a:xfrm>
            <a:custGeom>
              <a:avLst/>
              <a:gdLst/>
              <a:ahLst/>
              <a:cxnLst>
                <a:cxn ang="0">
                  <a:pos x="16" y="21"/>
                </a:cxn>
                <a:cxn ang="0">
                  <a:pos x="16" y="25"/>
                </a:cxn>
                <a:cxn ang="0">
                  <a:pos x="0" y="25"/>
                </a:cxn>
                <a:cxn ang="0">
                  <a:pos x="0" y="24"/>
                </a:cxn>
                <a:cxn ang="0">
                  <a:pos x="2" y="21"/>
                </a:cxn>
                <a:cxn ang="0">
                  <a:pos x="3" y="18"/>
                </a:cxn>
                <a:cxn ang="0">
                  <a:pos x="6" y="15"/>
                </a:cxn>
                <a:cxn ang="0">
                  <a:pos x="9" y="12"/>
                </a:cxn>
                <a:cxn ang="0">
                  <a:pos x="10" y="10"/>
                </a:cxn>
                <a:cxn ang="0">
                  <a:pos x="12" y="9"/>
                </a:cxn>
                <a:cxn ang="0">
                  <a:pos x="12" y="8"/>
                </a:cxn>
                <a:cxn ang="0">
                  <a:pos x="12" y="6"/>
                </a:cxn>
                <a:cxn ang="0">
                  <a:pos x="10" y="5"/>
                </a:cxn>
                <a:cxn ang="0">
                  <a:pos x="10" y="5"/>
                </a:cxn>
                <a:cxn ang="0">
                  <a:pos x="9" y="5"/>
                </a:cxn>
                <a:cxn ang="0">
                  <a:pos x="7" y="5"/>
                </a:cxn>
                <a:cxn ang="0">
                  <a:pos x="6" y="5"/>
                </a:cxn>
                <a:cxn ang="0">
                  <a:pos x="5" y="6"/>
                </a:cxn>
                <a:cxn ang="0">
                  <a:pos x="5" y="8"/>
                </a:cxn>
                <a:cxn ang="0">
                  <a:pos x="0" y="8"/>
                </a:cxn>
                <a:cxn ang="0">
                  <a:pos x="2" y="5"/>
                </a:cxn>
                <a:cxn ang="0">
                  <a:pos x="3" y="2"/>
                </a:cxn>
                <a:cxn ang="0">
                  <a:pos x="6" y="0"/>
                </a:cxn>
                <a:cxn ang="0">
                  <a:pos x="9" y="0"/>
                </a:cxn>
                <a:cxn ang="0">
                  <a:pos x="12" y="0"/>
                </a:cxn>
                <a:cxn ang="0">
                  <a:pos x="15" y="2"/>
                </a:cxn>
                <a:cxn ang="0">
                  <a:pos x="16" y="5"/>
                </a:cxn>
                <a:cxn ang="0">
                  <a:pos x="16" y="8"/>
                </a:cxn>
                <a:cxn ang="0">
                  <a:pos x="16" y="9"/>
                </a:cxn>
                <a:cxn ang="0">
                  <a:pos x="16" y="10"/>
                </a:cxn>
                <a:cxn ang="0">
                  <a:pos x="15" y="12"/>
                </a:cxn>
                <a:cxn ang="0">
                  <a:pos x="13" y="13"/>
                </a:cxn>
                <a:cxn ang="0">
                  <a:pos x="13" y="15"/>
                </a:cxn>
                <a:cxn ang="0">
                  <a:pos x="10" y="16"/>
                </a:cxn>
                <a:cxn ang="0">
                  <a:pos x="9" y="18"/>
                </a:cxn>
                <a:cxn ang="0">
                  <a:pos x="7" y="19"/>
                </a:cxn>
                <a:cxn ang="0">
                  <a:pos x="7" y="21"/>
                </a:cxn>
                <a:cxn ang="0">
                  <a:pos x="7" y="21"/>
                </a:cxn>
                <a:cxn ang="0">
                  <a:pos x="16" y="21"/>
                </a:cxn>
              </a:cxnLst>
              <a:rect l="0" t="0" r="r" b="b"/>
              <a:pathLst>
                <a:path w="16" h="25">
                  <a:moveTo>
                    <a:pt x="16" y="21"/>
                  </a:moveTo>
                  <a:lnTo>
                    <a:pt x="16" y="25"/>
                  </a:lnTo>
                  <a:lnTo>
                    <a:pt x="0" y="25"/>
                  </a:lnTo>
                  <a:lnTo>
                    <a:pt x="0" y="24"/>
                  </a:lnTo>
                  <a:lnTo>
                    <a:pt x="2" y="21"/>
                  </a:lnTo>
                  <a:lnTo>
                    <a:pt x="3" y="18"/>
                  </a:lnTo>
                  <a:lnTo>
                    <a:pt x="6" y="15"/>
                  </a:lnTo>
                  <a:lnTo>
                    <a:pt x="9" y="12"/>
                  </a:lnTo>
                  <a:lnTo>
                    <a:pt x="10" y="10"/>
                  </a:lnTo>
                  <a:lnTo>
                    <a:pt x="12" y="9"/>
                  </a:lnTo>
                  <a:lnTo>
                    <a:pt x="12" y="8"/>
                  </a:lnTo>
                  <a:lnTo>
                    <a:pt x="12" y="6"/>
                  </a:lnTo>
                  <a:lnTo>
                    <a:pt x="10" y="5"/>
                  </a:lnTo>
                  <a:lnTo>
                    <a:pt x="10" y="5"/>
                  </a:lnTo>
                  <a:lnTo>
                    <a:pt x="9" y="5"/>
                  </a:lnTo>
                  <a:lnTo>
                    <a:pt x="7" y="5"/>
                  </a:lnTo>
                  <a:lnTo>
                    <a:pt x="6" y="5"/>
                  </a:lnTo>
                  <a:lnTo>
                    <a:pt x="5" y="6"/>
                  </a:lnTo>
                  <a:lnTo>
                    <a:pt x="5" y="8"/>
                  </a:lnTo>
                  <a:lnTo>
                    <a:pt x="0" y="8"/>
                  </a:lnTo>
                  <a:lnTo>
                    <a:pt x="2" y="5"/>
                  </a:lnTo>
                  <a:lnTo>
                    <a:pt x="3" y="2"/>
                  </a:lnTo>
                  <a:lnTo>
                    <a:pt x="6" y="0"/>
                  </a:lnTo>
                  <a:lnTo>
                    <a:pt x="9" y="0"/>
                  </a:lnTo>
                  <a:lnTo>
                    <a:pt x="12" y="0"/>
                  </a:lnTo>
                  <a:lnTo>
                    <a:pt x="15" y="2"/>
                  </a:lnTo>
                  <a:lnTo>
                    <a:pt x="16" y="5"/>
                  </a:lnTo>
                  <a:lnTo>
                    <a:pt x="16" y="8"/>
                  </a:lnTo>
                  <a:lnTo>
                    <a:pt x="16" y="9"/>
                  </a:lnTo>
                  <a:lnTo>
                    <a:pt x="16" y="10"/>
                  </a:lnTo>
                  <a:lnTo>
                    <a:pt x="15" y="12"/>
                  </a:lnTo>
                  <a:lnTo>
                    <a:pt x="13" y="13"/>
                  </a:lnTo>
                  <a:lnTo>
                    <a:pt x="13" y="15"/>
                  </a:lnTo>
                  <a:lnTo>
                    <a:pt x="10" y="16"/>
                  </a:lnTo>
                  <a:lnTo>
                    <a:pt x="9" y="18"/>
                  </a:lnTo>
                  <a:lnTo>
                    <a:pt x="7" y="19"/>
                  </a:lnTo>
                  <a:lnTo>
                    <a:pt x="7" y="21"/>
                  </a:lnTo>
                  <a:lnTo>
                    <a:pt x="7" y="21"/>
                  </a:lnTo>
                  <a:lnTo>
                    <a:pt x="16" y="21"/>
                  </a:lnTo>
                  <a:close/>
                </a:path>
              </a:pathLst>
            </a:custGeom>
            <a:solidFill>
              <a:srgbClr val="000000"/>
            </a:solidFill>
            <a:ln w="0">
              <a:solidFill>
                <a:srgbClr val="000000"/>
              </a:solidFill>
              <a:prstDash val="solid"/>
              <a:round/>
              <a:headEnd/>
              <a:tailEnd/>
            </a:ln>
          </p:spPr>
          <p:txBody>
            <a:bodyPr/>
            <a:lstStyle/>
            <a:p>
              <a:endParaRPr lang="en-US" dirty="0"/>
            </a:p>
          </p:txBody>
        </p:sp>
        <p:sp>
          <p:nvSpPr>
            <p:cNvPr id="21555" name="Freeform 51"/>
            <p:cNvSpPr>
              <a:spLocks/>
            </p:cNvSpPr>
            <p:nvPr/>
          </p:nvSpPr>
          <p:spPr bwMode="auto">
            <a:xfrm>
              <a:off x="4541" y="2187"/>
              <a:ext cx="18" cy="27"/>
            </a:xfrm>
            <a:custGeom>
              <a:avLst/>
              <a:gdLst/>
              <a:ahLst/>
              <a:cxnLst>
                <a:cxn ang="0">
                  <a:pos x="0" y="18"/>
                </a:cxn>
                <a:cxn ang="0">
                  <a:pos x="5" y="18"/>
                </a:cxn>
                <a:cxn ang="0">
                  <a:pos x="6" y="19"/>
                </a:cxn>
                <a:cxn ang="0">
                  <a:pos x="6" y="21"/>
                </a:cxn>
                <a:cxn ang="0">
                  <a:pos x="8" y="21"/>
                </a:cxn>
                <a:cxn ang="0">
                  <a:pos x="9" y="22"/>
                </a:cxn>
                <a:cxn ang="0">
                  <a:pos x="11" y="21"/>
                </a:cxn>
                <a:cxn ang="0">
                  <a:pos x="12" y="21"/>
                </a:cxn>
                <a:cxn ang="0">
                  <a:pos x="12" y="19"/>
                </a:cxn>
                <a:cxn ang="0">
                  <a:pos x="12" y="18"/>
                </a:cxn>
                <a:cxn ang="0">
                  <a:pos x="12" y="16"/>
                </a:cxn>
                <a:cxn ang="0">
                  <a:pos x="12" y="15"/>
                </a:cxn>
                <a:cxn ang="0">
                  <a:pos x="11" y="15"/>
                </a:cxn>
                <a:cxn ang="0">
                  <a:pos x="9" y="13"/>
                </a:cxn>
                <a:cxn ang="0">
                  <a:pos x="8" y="15"/>
                </a:cxn>
                <a:cxn ang="0">
                  <a:pos x="8" y="15"/>
                </a:cxn>
                <a:cxn ang="0">
                  <a:pos x="8" y="10"/>
                </a:cxn>
                <a:cxn ang="0">
                  <a:pos x="9" y="10"/>
                </a:cxn>
                <a:cxn ang="0">
                  <a:pos x="11" y="9"/>
                </a:cxn>
                <a:cxn ang="0">
                  <a:pos x="11" y="9"/>
                </a:cxn>
                <a:cxn ang="0">
                  <a:pos x="11" y="8"/>
                </a:cxn>
                <a:cxn ang="0">
                  <a:pos x="11" y="6"/>
                </a:cxn>
                <a:cxn ang="0">
                  <a:pos x="11" y="5"/>
                </a:cxn>
                <a:cxn ang="0">
                  <a:pos x="9" y="5"/>
                </a:cxn>
                <a:cxn ang="0">
                  <a:pos x="9" y="5"/>
                </a:cxn>
                <a:cxn ang="0">
                  <a:pos x="8" y="5"/>
                </a:cxn>
                <a:cxn ang="0">
                  <a:pos x="6" y="5"/>
                </a:cxn>
                <a:cxn ang="0">
                  <a:pos x="6" y="6"/>
                </a:cxn>
                <a:cxn ang="0">
                  <a:pos x="6" y="8"/>
                </a:cxn>
                <a:cxn ang="0">
                  <a:pos x="0" y="8"/>
                </a:cxn>
                <a:cxn ang="0">
                  <a:pos x="2" y="5"/>
                </a:cxn>
                <a:cxn ang="0">
                  <a:pos x="2" y="3"/>
                </a:cxn>
                <a:cxn ang="0">
                  <a:pos x="3" y="2"/>
                </a:cxn>
                <a:cxn ang="0">
                  <a:pos x="5" y="0"/>
                </a:cxn>
                <a:cxn ang="0">
                  <a:pos x="6" y="0"/>
                </a:cxn>
                <a:cxn ang="0">
                  <a:pos x="9" y="0"/>
                </a:cxn>
                <a:cxn ang="0">
                  <a:pos x="12" y="0"/>
                </a:cxn>
                <a:cxn ang="0">
                  <a:pos x="15" y="2"/>
                </a:cxn>
                <a:cxn ang="0">
                  <a:pos x="15" y="5"/>
                </a:cxn>
                <a:cxn ang="0">
                  <a:pos x="16" y="6"/>
                </a:cxn>
                <a:cxn ang="0">
                  <a:pos x="15" y="10"/>
                </a:cxn>
                <a:cxn ang="0">
                  <a:pos x="12" y="12"/>
                </a:cxn>
                <a:cxn ang="0">
                  <a:pos x="15" y="13"/>
                </a:cxn>
                <a:cxn ang="0">
                  <a:pos x="16" y="15"/>
                </a:cxn>
                <a:cxn ang="0">
                  <a:pos x="16" y="16"/>
                </a:cxn>
                <a:cxn ang="0">
                  <a:pos x="18" y="18"/>
                </a:cxn>
                <a:cxn ang="0">
                  <a:pos x="16" y="21"/>
                </a:cxn>
                <a:cxn ang="0">
                  <a:pos x="15" y="24"/>
                </a:cxn>
                <a:cxn ang="0">
                  <a:pos x="12" y="25"/>
                </a:cxn>
                <a:cxn ang="0">
                  <a:pos x="9" y="27"/>
                </a:cxn>
                <a:cxn ang="0">
                  <a:pos x="6" y="25"/>
                </a:cxn>
                <a:cxn ang="0">
                  <a:pos x="3" y="24"/>
                </a:cxn>
                <a:cxn ang="0">
                  <a:pos x="2" y="22"/>
                </a:cxn>
                <a:cxn ang="0">
                  <a:pos x="0" y="18"/>
                </a:cxn>
              </a:cxnLst>
              <a:rect l="0" t="0" r="r" b="b"/>
              <a:pathLst>
                <a:path w="18" h="27">
                  <a:moveTo>
                    <a:pt x="0" y="18"/>
                  </a:moveTo>
                  <a:lnTo>
                    <a:pt x="5" y="18"/>
                  </a:lnTo>
                  <a:lnTo>
                    <a:pt x="6" y="19"/>
                  </a:lnTo>
                  <a:lnTo>
                    <a:pt x="6" y="21"/>
                  </a:lnTo>
                  <a:lnTo>
                    <a:pt x="8" y="21"/>
                  </a:lnTo>
                  <a:lnTo>
                    <a:pt x="9" y="22"/>
                  </a:lnTo>
                  <a:lnTo>
                    <a:pt x="11" y="21"/>
                  </a:lnTo>
                  <a:lnTo>
                    <a:pt x="12" y="21"/>
                  </a:lnTo>
                  <a:lnTo>
                    <a:pt x="12" y="19"/>
                  </a:lnTo>
                  <a:lnTo>
                    <a:pt x="12" y="18"/>
                  </a:lnTo>
                  <a:lnTo>
                    <a:pt x="12" y="16"/>
                  </a:lnTo>
                  <a:lnTo>
                    <a:pt x="12" y="15"/>
                  </a:lnTo>
                  <a:lnTo>
                    <a:pt x="11" y="15"/>
                  </a:lnTo>
                  <a:lnTo>
                    <a:pt x="9" y="13"/>
                  </a:lnTo>
                  <a:lnTo>
                    <a:pt x="8" y="15"/>
                  </a:lnTo>
                  <a:lnTo>
                    <a:pt x="8" y="15"/>
                  </a:lnTo>
                  <a:lnTo>
                    <a:pt x="8" y="10"/>
                  </a:lnTo>
                  <a:lnTo>
                    <a:pt x="9" y="10"/>
                  </a:lnTo>
                  <a:lnTo>
                    <a:pt x="11" y="9"/>
                  </a:lnTo>
                  <a:lnTo>
                    <a:pt x="11" y="9"/>
                  </a:lnTo>
                  <a:lnTo>
                    <a:pt x="11" y="8"/>
                  </a:lnTo>
                  <a:lnTo>
                    <a:pt x="11" y="6"/>
                  </a:lnTo>
                  <a:lnTo>
                    <a:pt x="11" y="5"/>
                  </a:lnTo>
                  <a:lnTo>
                    <a:pt x="9" y="5"/>
                  </a:lnTo>
                  <a:lnTo>
                    <a:pt x="9" y="5"/>
                  </a:lnTo>
                  <a:lnTo>
                    <a:pt x="8" y="5"/>
                  </a:lnTo>
                  <a:lnTo>
                    <a:pt x="6" y="5"/>
                  </a:lnTo>
                  <a:lnTo>
                    <a:pt x="6" y="6"/>
                  </a:lnTo>
                  <a:lnTo>
                    <a:pt x="6" y="8"/>
                  </a:lnTo>
                  <a:lnTo>
                    <a:pt x="0" y="8"/>
                  </a:lnTo>
                  <a:lnTo>
                    <a:pt x="2" y="5"/>
                  </a:lnTo>
                  <a:lnTo>
                    <a:pt x="2" y="3"/>
                  </a:lnTo>
                  <a:lnTo>
                    <a:pt x="3" y="2"/>
                  </a:lnTo>
                  <a:lnTo>
                    <a:pt x="5" y="0"/>
                  </a:lnTo>
                  <a:lnTo>
                    <a:pt x="6" y="0"/>
                  </a:lnTo>
                  <a:lnTo>
                    <a:pt x="9" y="0"/>
                  </a:lnTo>
                  <a:lnTo>
                    <a:pt x="12" y="0"/>
                  </a:lnTo>
                  <a:lnTo>
                    <a:pt x="15" y="2"/>
                  </a:lnTo>
                  <a:lnTo>
                    <a:pt x="15" y="5"/>
                  </a:lnTo>
                  <a:lnTo>
                    <a:pt x="16" y="6"/>
                  </a:lnTo>
                  <a:lnTo>
                    <a:pt x="15" y="10"/>
                  </a:lnTo>
                  <a:lnTo>
                    <a:pt x="12" y="12"/>
                  </a:lnTo>
                  <a:lnTo>
                    <a:pt x="15" y="13"/>
                  </a:lnTo>
                  <a:lnTo>
                    <a:pt x="16" y="15"/>
                  </a:lnTo>
                  <a:lnTo>
                    <a:pt x="16" y="16"/>
                  </a:lnTo>
                  <a:lnTo>
                    <a:pt x="18" y="18"/>
                  </a:lnTo>
                  <a:lnTo>
                    <a:pt x="16" y="21"/>
                  </a:lnTo>
                  <a:lnTo>
                    <a:pt x="15" y="24"/>
                  </a:lnTo>
                  <a:lnTo>
                    <a:pt x="12" y="25"/>
                  </a:lnTo>
                  <a:lnTo>
                    <a:pt x="9" y="27"/>
                  </a:lnTo>
                  <a:lnTo>
                    <a:pt x="6" y="25"/>
                  </a:lnTo>
                  <a:lnTo>
                    <a:pt x="3" y="24"/>
                  </a:lnTo>
                  <a:lnTo>
                    <a:pt x="2" y="22"/>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556" name="Rectangle 52"/>
            <p:cNvSpPr>
              <a:spLocks noChangeArrowheads="1"/>
            </p:cNvSpPr>
            <p:nvPr/>
          </p:nvSpPr>
          <p:spPr bwMode="auto">
            <a:xfrm>
              <a:off x="4562" y="2208"/>
              <a:ext cx="6" cy="4"/>
            </a:xfrm>
            <a:prstGeom prst="rect">
              <a:avLst/>
            </a:prstGeom>
            <a:solidFill>
              <a:srgbClr val="000000"/>
            </a:solidFill>
            <a:ln w="0">
              <a:solidFill>
                <a:srgbClr val="000000"/>
              </a:solidFill>
              <a:miter lim="800000"/>
              <a:headEnd/>
              <a:tailEnd/>
            </a:ln>
          </p:spPr>
          <p:txBody>
            <a:bodyPr/>
            <a:lstStyle/>
            <a:p>
              <a:endParaRPr lang="en-US" dirty="0"/>
            </a:p>
          </p:txBody>
        </p:sp>
        <p:sp>
          <p:nvSpPr>
            <p:cNvPr id="21557" name="Freeform 53"/>
            <p:cNvSpPr>
              <a:spLocks/>
            </p:cNvSpPr>
            <p:nvPr/>
          </p:nvSpPr>
          <p:spPr bwMode="auto">
            <a:xfrm>
              <a:off x="4571" y="2187"/>
              <a:ext cx="17" cy="27"/>
            </a:xfrm>
            <a:custGeom>
              <a:avLst/>
              <a:gdLst/>
              <a:ahLst/>
              <a:cxnLst>
                <a:cxn ang="0">
                  <a:pos x="0" y="18"/>
                </a:cxn>
                <a:cxn ang="0">
                  <a:pos x="5" y="18"/>
                </a:cxn>
                <a:cxn ang="0">
                  <a:pos x="5" y="19"/>
                </a:cxn>
                <a:cxn ang="0">
                  <a:pos x="7" y="21"/>
                </a:cxn>
                <a:cxn ang="0">
                  <a:pos x="7" y="21"/>
                </a:cxn>
                <a:cxn ang="0">
                  <a:pos x="8" y="22"/>
                </a:cxn>
                <a:cxn ang="0">
                  <a:pos x="10" y="21"/>
                </a:cxn>
                <a:cxn ang="0">
                  <a:pos x="11" y="21"/>
                </a:cxn>
                <a:cxn ang="0">
                  <a:pos x="11" y="19"/>
                </a:cxn>
                <a:cxn ang="0">
                  <a:pos x="13" y="18"/>
                </a:cxn>
                <a:cxn ang="0">
                  <a:pos x="11" y="16"/>
                </a:cxn>
                <a:cxn ang="0">
                  <a:pos x="11" y="15"/>
                </a:cxn>
                <a:cxn ang="0">
                  <a:pos x="10" y="15"/>
                </a:cxn>
                <a:cxn ang="0">
                  <a:pos x="8" y="13"/>
                </a:cxn>
                <a:cxn ang="0">
                  <a:pos x="8" y="15"/>
                </a:cxn>
                <a:cxn ang="0">
                  <a:pos x="7" y="15"/>
                </a:cxn>
                <a:cxn ang="0">
                  <a:pos x="7" y="10"/>
                </a:cxn>
                <a:cxn ang="0">
                  <a:pos x="8" y="10"/>
                </a:cxn>
                <a:cxn ang="0">
                  <a:pos x="10" y="9"/>
                </a:cxn>
                <a:cxn ang="0">
                  <a:pos x="11" y="9"/>
                </a:cxn>
                <a:cxn ang="0">
                  <a:pos x="11" y="8"/>
                </a:cxn>
                <a:cxn ang="0">
                  <a:pos x="11" y="6"/>
                </a:cxn>
                <a:cxn ang="0">
                  <a:pos x="10" y="5"/>
                </a:cxn>
                <a:cxn ang="0">
                  <a:pos x="10" y="5"/>
                </a:cxn>
                <a:cxn ang="0">
                  <a:pos x="8" y="5"/>
                </a:cxn>
                <a:cxn ang="0">
                  <a:pos x="7" y="5"/>
                </a:cxn>
                <a:cxn ang="0">
                  <a:pos x="7" y="5"/>
                </a:cxn>
                <a:cxn ang="0">
                  <a:pos x="5" y="6"/>
                </a:cxn>
                <a:cxn ang="0">
                  <a:pos x="5" y="8"/>
                </a:cxn>
                <a:cxn ang="0">
                  <a:pos x="1" y="8"/>
                </a:cxn>
                <a:cxn ang="0">
                  <a:pos x="1" y="5"/>
                </a:cxn>
                <a:cxn ang="0">
                  <a:pos x="3" y="3"/>
                </a:cxn>
                <a:cxn ang="0">
                  <a:pos x="3" y="2"/>
                </a:cxn>
                <a:cxn ang="0">
                  <a:pos x="4" y="0"/>
                </a:cxn>
                <a:cxn ang="0">
                  <a:pos x="7" y="0"/>
                </a:cxn>
                <a:cxn ang="0">
                  <a:pos x="8" y="0"/>
                </a:cxn>
                <a:cxn ang="0">
                  <a:pos x="11" y="0"/>
                </a:cxn>
                <a:cxn ang="0">
                  <a:pos x="14" y="2"/>
                </a:cxn>
                <a:cxn ang="0">
                  <a:pos x="16" y="5"/>
                </a:cxn>
                <a:cxn ang="0">
                  <a:pos x="16" y="6"/>
                </a:cxn>
                <a:cxn ang="0">
                  <a:pos x="14" y="10"/>
                </a:cxn>
                <a:cxn ang="0">
                  <a:pos x="13" y="12"/>
                </a:cxn>
                <a:cxn ang="0">
                  <a:pos x="14" y="13"/>
                </a:cxn>
                <a:cxn ang="0">
                  <a:pos x="16" y="15"/>
                </a:cxn>
                <a:cxn ang="0">
                  <a:pos x="17" y="16"/>
                </a:cxn>
                <a:cxn ang="0">
                  <a:pos x="17" y="18"/>
                </a:cxn>
                <a:cxn ang="0">
                  <a:pos x="16" y="21"/>
                </a:cxn>
                <a:cxn ang="0">
                  <a:pos x="14" y="24"/>
                </a:cxn>
                <a:cxn ang="0">
                  <a:pos x="11" y="25"/>
                </a:cxn>
                <a:cxn ang="0">
                  <a:pos x="8" y="27"/>
                </a:cxn>
                <a:cxn ang="0">
                  <a:pos x="5" y="25"/>
                </a:cxn>
                <a:cxn ang="0">
                  <a:pos x="3" y="24"/>
                </a:cxn>
                <a:cxn ang="0">
                  <a:pos x="1" y="22"/>
                </a:cxn>
                <a:cxn ang="0">
                  <a:pos x="0" y="18"/>
                </a:cxn>
              </a:cxnLst>
              <a:rect l="0" t="0" r="r" b="b"/>
              <a:pathLst>
                <a:path w="17" h="27">
                  <a:moveTo>
                    <a:pt x="0" y="18"/>
                  </a:moveTo>
                  <a:lnTo>
                    <a:pt x="5" y="18"/>
                  </a:lnTo>
                  <a:lnTo>
                    <a:pt x="5" y="19"/>
                  </a:lnTo>
                  <a:lnTo>
                    <a:pt x="7" y="21"/>
                  </a:lnTo>
                  <a:lnTo>
                    <a:pt x="7" y="21"/>
                  </a:lnTo>
                  <a:lnTo>
                    <a:pt x="8" y="22"/>
                  </a:lnTo>
                  <a:lnTo>
                    <a:pt x="10" y="21"/>
                  </a:lnTo>
                  <a:lnTo>
                    <a:pt x="11" y="21"/>
                  </a:lnTo>
                  <a:lnTo>
                    <a:pt x="11" y="19"/>
                  </a:lnTo>
                  <a:lnTo>
                    <a:pt x="13" y="18"/>
                  </a:lnTo>
                  <a:lnTo>
                    <a:pt x="11" y="16"/>
                  </a:lnTo>
                  <a:lnTo>
                    <a:pt x="11" y="15"/>
                  </a:lnTo>
                  <a:lnTo>
                    <a:pt x="10" y="15"/>
                  </a:lnTo>
                  <a:lnTo>
                    <a:pt x="8" y="13"/>
                  </a:lnTo>
                  <a:lnTo>
                    <a:pt x="8" y="15"/>
                  </a:lnTo>
                  <a:lnTo>
                    <a:pt x="7" y="15"/>
                  </a:lnTo>
                  <a:lnTo>
                    <a:pt x="7" y="10"/>
                  </a:lnTo>
                  <a:lnTo>
                    <a:pt x="8" y="10"/>
                  </a:lnTo>
                  <a:lnTo>
                    <a:pt x="10" y="9"/>
                  </a:lnTo>
                  <a:lnTo>
                    <a:pt x="11" y="9"/>
                  </a:lnTo>
                  <a:lnTo>
                    <a:pt x="11" y="8"/>
                  </a:lnTo>
                  <a:lnTo>
                    <a:pt x="11" y="6"/>
                  </a:lnTo>
                  <a:lnTo>
                    <a:pt x="10" y="5"/>
                  </a:lnTo>
                  <a:lnTo>
                    <a:pt x="10" y="5"/>
                  </a:lnTo>
                  <a:lnTo>
                    <a:pt x="8" y="5"/>
                  </a:lnTo>
                  <a:lnTo>
                    <a:pt x="7" y="5"/>
                  </a:lnTo>
                  <a:lnTo>
                    <a:pt x="7" y="5"/>
                  </a:lnTo>
                  <a:lnTo>
                    <a:pt x="5" y="6"/>
                  </a:lnTo>
                  <a:lnTo>
                    <a:pt x="5" y="8"/>
                  </a:lnTo>
                  <a:lnTo>
                    <a:pt x="1" y="8"/>
                  </a:lnTo>
                  <a:lnTo>
                    <a:pt x="1" y="5"/>
                  </a:lnTo>
                  <a:lnTo>
                    <a:pt x="3" y="3"/>
                  </a:lnTo>
                  <a:lnTo>
                    <a:pt x="3" y="2"/>
                  </a:lnTo>
                  <a:lnTo>
                    <a:pt x="4" y="0"/>
                  </a:lnTo>
                  <a:lnTo>
                    <a:pt x="7" y="0"/>
                  </a:lnTo>
                  <a:lnTo>
                    <a:pt x="8" y="0"/>
                  </a:lnTo>
                  <a:lnTo>
                    <a:pt x="11" y="0"/>
                  </a:lnTo>
                  <a:lnTo>
                    <a:pt x="14" y="2"/>
                  </a:lnTo>
                  <a:lnTo>
                    <a:pt x="16" y="5"/>
                  </a:lnTo>
                  <a:lnTo>
                    <a:pt x="16" y="6"/>
                  </a:lnTo>
                  <a:lnTo>
                    <a:pt x="14" y="10"/>
                  </a:lnTo>
                  <a:lnTo>
                    <a:pt x="13" y="12"/>
                  </a:lnTo>
                  <a:lnTo>
                    <a:pt x="14" y="13"/>
                  </a:lnTo>
                  <a:lnTo>
                    <a:pt x="16" y="15"/>
                  </a:lnTo>
                  <a:lnTo>
                    <a:pt x="17" y="16"/>
                  </a:lnTo>
                  <a:lnTo>
                    <a:pt x="17" y="18"/>
                  </a:lnTo>
                  <a:lnTo>
                    <a:pt x="16" y="21"/>
                  </a:lnTo>
                  <a:lnTo>
                    <a:pt x="14" y="24"/>
                  </a:lnTo>
                  <a:lnTo>
                    <a:pt x="11" y="25"/>
                  </a:lnTo>
                  <a:lnTo>
                    <a:pt x="8" y="27"/>
                  </a:lnTo>
                  <a:lnTo>
                    <a:pt x="5" y="25"/>
                  </a:lnTo>
                  <a:lnTo>
                    <a:pt x="3" y="24"/>
                  </a:lnTo>
                  <a:lnTo>
                    <a:pt x="1" y="22"/>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558" name="Freeform 54"/>
            <p:cNvSpPr>
              <a:spLocks/>
            </p:cNvSpPr>
            <p:nvPr/>
          </p:nvSpPr>
          <p:spPr bwMode="auto">
            <a:xfrm>
              <a:off x="4591" y="2187"/>
              <a:ext cx="16" cy="27"/>
            </a:xfrm>
            <a:custGeom>
              <a:avLst/>
              <a:gdLst/>
              <a:ahLst/>
              <a:cxnLst>
                <a:cxn ang="0">
                  <a:pos x="0" y="18"/>
                </a:cxn>
                <a:cxn ang="0">
                  <a:pos x="5" y="18"/>
                </a:cxn>
                <a:cxn ang="0">
                  <a:pos x="5" y="19"/>
                </a:cxn>
                <a:cxn ang="0">
                  <a:pos x="6" y="21"/>
                </a:cxn>
                <a:cxn ang="0">
                  <a:pos x="8" y="21"/>
                </a:cxn>
                <a:cxn ang="0">
                  <a:pos x="9" y="22"/>
                </a:cxn>
                <a:cxn ang="0">
                  <a:pos x="10" y="21"/>
                </a:cxn>
                <a:cxn ang="0">
                  <a:pos x="10" y="21"/>
                </a:cxn>
                <a:cxn ang="0">
                  <a:pos x="12" y="19"/>
                </a:cxn>
                <a:cxn ang="0">
                  <a:pos x="12" y="18"/>
                </a:cxn>
                <a:cxn ang="0">
                  <a:pos x="12" y="15"/>
                </a:cxn>
                <a:cxn ang="0">
                  <a:pos x="10" y="13"/>
                </a:cxn>
                <a:cxn ang="0">
                  <a:pos x="10" y="13"/>
                </a:cxn>
                <a:cxn ang="0">
                  <a:pos x="9" y="13"/>
                </a:cxn>
                <a:cxn ang="0">
                  <a:pos x="6" y="13"/>
                </a:cxn>
                <a:cxn ang="0">
                  <a:pos x="5" y="15"/>
                </a:cxn>
                <a:cxn ang="0">
                  <a:pos x="0" y="15"/>
                </a:cxn>
                <a:cxn ang="0">
                  <a:pos x="3" y="0"/>
                </a:cxn>
                <a:cxn ang="0">
                  <a:pos x="16" y="0"/>
                </a:cxn>
                <a:cxn ang="0">
                  <a:pos x="16" y="5"/>
                </a:cxn>
                <a:cxn ang="0">
                  <a:pos x="8" y="5"/>
                </a:cxn>
                <a:cxn ang="0">
                  <a:pos x="6" y="9"/>
                </a:cxn>
                <a:cxn ang="0">
                  <a:pos x="8" y="9"/>
                </a:cxn>
                <a:cxn ang="0">
                  <a:pos x="9" y="9"/>
                </a:cxn>
                <a:cxn ang="0">
                  <a:pos x="12" y="9"/>
                </a:cxn>
                <a:cxn ang="0">
                  <a:pos x="15" y="10"/>
                </a:cxn>
                <a:cxn ang="0">
                  <a:pos x="16" y="13"/>
                </a:cxn>
                <a:cxn ang="0">
                  <a:pos x="16" y="18"/>
                </a:cxn>
                <a:cxn ang="0">
                  <a:pos x="16" y="21"/>
                </a:cxn>
                <a:cxn ang="0">
                  <a:pos x="15" y="22"/>
                </a:cxn>
                <a:cxn ang="0">
                  <a:pos x="12" y="25"/>
                </a:cxn>
                <a:cxn ang="0">
                  <a:pos x="9" y="27"/>
                </a:cxn>
                <a:cxn ang="0">
                  <a:pos x="5" y="25"/>
                </a:cxn>
                <a:cxn ang="0">
                  <a:pos x="3" y="24"/>
                </a:cxn>
                <a:cxn ang="0">
                  <a:pos x="0" y="22"/>
                </a:cxn>
                <a:cxn ang="0">
                  <a:pos x="0" y="18"/>
                </a:cxn>
              </a:cxnLst>
              <a:rect l="0" t="0" r="r" b="b"/>
              <a:pathLst>
                <a:path w="16" h="27">
                  <a:moveTo>
                    <a:pt x="0" y="18"/>
                  </a:moveTo>
                  <a:lnTo>
                    <a:pt x="5" y="18"/>
                  </a:lnTo>
                  <a:lnTo>
                    <a:pt x="5" y="19"/>
                  </a:lnTo>
                  <a:lnTo>
                    <a:pt x="6" y="21"/>
                  </a:lnTo>
                  <a:lnTo>
                    <a:pt x="8" y="21"/>
                  </a:lnTo>
                  <a:lnTo>
                    <a:pt x="9" y="22"/>
                  </a:lnTo>
                  <a:lnTo>
                    <a:pt x="10" y="21"/>
                  </a:lnTo>
                  <a:lnTo>
                    <a:pt x="10" y="21"/>
                  </a:lnTo>
                  <a:lnTo>
                    <a:pt x="12" y="19"/>
                  </a:lnTo>
                  <a:lnTo>
                    <a:pt x="12" y="18"/>
                  </a:lnTo>
                  <a:lnTo>
                    <a:pt x="12" y="15"/>
                  </a:lnTo>
                  <a:lnTo>
                    <a:pt x="10" y="13"/>
                  </a:lnTo>
                  <a:lnTo>
                    <a:pt x="10" y="13"/>
                  </a:lnTo>
                  <a:lnTo>
                    <a:pt x="9" y="13"/>
                  </a:lnTo>
                  <a:lnTo>
                    <a:pt x="6" y="13"/>
                  </a:lnTo>
                  <a:lnTo>
                    <a:pt x="5" y="15"/>
                  </a:lnTo>
                  <a:lnTo>
                    <a:pt x="0" y="15"/>
                  </a:lnTo>
                  <a:lnTo>
                    <a:pt x="3" y="0"/>
                  </a:lnTo>
                  <a:lnTo>
                    <a:pt x="16" y="0"/>
                  </a:lnTo>
                  <a:lnTo>
                    <a:pt x="16" y="5"/>
                  </a:lnTo>
                  <a:lnTo>
                    <a:pt x="8" y="5"/>
                  </a:lnTo>
                  <a:lnTo>
                    <a:pt x="6" y="9"/>
                  </a:lnTo>
                  <a:lnTo>
                    <a:pt x="8" y="9"/>
                  </a:lnTo>
                  <a:lnTo>
                    <a:pt x="9" y="9"/>
                  </a:lnTo>
                  <a:lnTo>
                    <a:pt x="12" y="9"/>
                  </a:lnTo>
                  <a:lnTo>
                    <a:pt x="15" y="10"/>
                  </a:lnTo>
                  <a:lnTo>
                    <a:pt x="16" y="13"/>
                  </a:lnTo>
                  <a:lnTo>
                    <a:pt x="16" y="18"/>
                  </a:lnTo>
                  <a:lnTo>
                    <a:pt x="16" y="21"/>
                  </a:lnTo>
                  <a:lnTo>
                    <a:pt x="15" y="22"/>
                  </a:lnTo>
                  <a:lnTo>
                    <a:pt x="12" y="25"/>
                  </a:lnTo>
                  <a:lnTo>
                    <a:pt x="9" y="27"/>
                  </a:lnTo>
                  <a:lnTo>
                    <a:pt x="5" y="25"/>
                  </a:lnTo>
                  <a:lnTo>
                    <a:pt x="3" y="24"/>
                  </a:lnTo>
                  <a:lnTo>
                    <a:pt x="0" y="22"/>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559" name="Line 55"/>
            <p:cNvSpPr>
              <a:spLocks noChangeShapeType="1"/>
            </p:cNvSpPr>
            <p:nvPr/>
          </p:nvSpPr>
          <p:spPr bwMode="auto">
            <a:xfrm>
              <a:off x="3171" y="3046"/>
              <a:ext cx="1320" cy="1"/>
            </a:xfrm>
            <a:prstGeom prst="line">
              <a:avLst/>
            </a:prstGeom>
            <a:noFill/>
            <a:ln w="6350">
              <a:solidFill>
                <a:srgbClr val="000000"/>
              </a:solidFill>
              <a:round/>
              <a:headEnd/>
              <a:tailEnd/>
            </a:ln>
          </p:spPr>
          <p:txBody>
            <a:bodyPr/>
            <a:lstStyle/>
            <a:p>
              <a:endParaRPr lang="en-US" dirty="0"/>
            </a:p>
          </p:txBody>
        </p:sp>
        <p:sp>
          <p:nvSpPr>
            <p:cNvPr id="21560" name="Line 56"/>
            <p:cNvSpPr>
              <a:spLocks noChangeShapeType="1"/>
            </p:cNvSpPr>
            <p:nvPr/>
          </p:nvSpPr>
          <p:spPr bwMode="auto">
            <a:xfrm>
              <a:off x="3171" y="3020"/>
              <a:ext cx="1" cy="26"/>
            </a:xfrm>
            <a:prstGeom prst="line">
              <a:avLst/>
            </a:prstGeom>
            <a:noFill/>
            <a:ln w="6350">
              <a:solidFill>
                <a:srgbClr val="000000"/>
              </a:solidFill>
              <a:round/>
              <a:headEnd/>
              <a:tailEnd/>
            </a:ln>
          </p:spPr>
          <p:txBody>
            <a:bodyPr/>
            <a:lstStyle/>
            <a:p>
              <a:endParaRPr lang="en-US" dirty="0"/>
            </a:p>
          </p:txBody>
        </p:sp>
        <p:sp>
          <p:nvSpPr>
            <p:cNvPr id="21561" name="Line 57"/>
            <p:cNvSpPr>
              <a:spLocks noChangeShapeType="1"/>
            </p:cNvSpPr>
            <p:nvPr/>
          </p:nvSpPr>
          <p:spPr bwMode="auto">
            <a:xfrm>
              <a:off x="3222" y="3033"/>
              <a:ext cx="1" cy="13"/>
            </a:xfrm>
            <a:prstGeom prst="line">
              <a:avLst/>
            </a:prstGeom>
            <a:noFill/>
            <a:ln w="6350">
              <a:solidFill>
                <a:srgbClr val="000000"/>
              </a:solidFill>
              <a:round/>
              <a:headEnd/>
              <a:tailEnd/>
            </a:ln>
          </p:spPr>
          <p:txBody>
            <a:bodyPr/>
            <a:lstStyle/>
            <a:p>
              <a:endParaRPr lang="en-US" dirty="0"/>
            </a:p>
          </p:txBody>
        </p:sp>
        <p:sp>
          <p:nvSpPr>
            <p:cNvPr id="21562" name="Line 58"/>
            <p:cNvSpPr>
              <a:spLocks noChangeShapeType="1"/>
            </p:cNvSpPr>
            <p:nvPr/>
          </p:nvSpPr>
          <p:spPr bwMode="auto">
            <a:xfrm>
              <a:off x="3274" y="3033"/>
              <a:ext cx="1" cy="13"/>
            </a:xfrm>
            <a:prstGeom prst="line">
              <a:avLst/>
            </a:prstGeom>
            <a:noFill/>
            <a:ln w="6350">
              <a:solidFill>
                <a:srgbClr val="000000"/>
              </a:solidFill>
              <a:round/>
              <a:headEnd/>
              <a:tailEnd/>
            </a:ln>
          </p:spPr>
          <p:txBody>
            <a:bodyPr/>
            <a:lstStyle/>
            <a:p>
              <a:endParaRPr lang="en-US" dirty="0"/>
            </a:p>
          </p:txBody>
        </p:sp>
        <p:sp>
          <p:nvSpPr>
            <p:cNvPr id="21563" name="Line 59"/>
            <p:cNvSpPr>
              <a:spLocks noChangeShapeType="1"/>
            </p:cNvSpPr>
            <p:nvPr/>
          </p:nvSpPr>
          <p:spPr bwMode="auto">
            <a:xfrm>
              <a:off x="3325" y="3033"/>
              <a:ext cx="1" cy="13"/>
            </a:xfrm>
            <a:prstGeom prst="line">
              <a:avLst/>
            </a:prstGeom>
            <a:noFill/>
            <a:ln w="6350">
              <a:solidFill>
                <a:srgbClr val="000000"/>
              </a:solidFill>
              <a:round/>
              <a:headEnd/>
              <a:tailEnd/>
            </a:ln>
          </p:spPr>
          <p:txBody>
            <a:bodyPr/>
            <a:lstStyle/>
            <a:p>
              <a:endParaRPr lang="en-US" dirty="0"/>
            </a:p>
          </p:txBody>
        </p:sp>
        <p:sp>
          <p:nvSpPr>
            <p:cNvPr id="21564" name="Line 60"/>
            <p:cNvSpPr>
              <a:spLocks noChangeShapeType="1"/>
            </p:cNvSpPr>
            <p:nvPr/>
          </p:nvSpPr>
          <p:spPr bwMode="auto">
            <a:xfrm>
              <a:off x="3378" y="3020"/>
              <a:ext cx="1" cy="26"/>
            </a:xfrm>
            <a:prstGeom prst="line">
              <a:avLst/>
            </a:prstGeom>
            <a:noFill/>
            <a:ln w="6350">
              <a:solidFill>
                <a:srgbClr val="000000"/>
              </a:solidFill>
              <a:round/>
              <a:headEnd/>
              <a:tailEnd/>
            </a:ln>
          </p:spPr>
          <p:txBody>
            <a:bodyPr/>
            <a:lstStyle/>
            <a:p>
              <a:endParaRPr lang="en-US" dirty="0"/>
            </a:p>
          </p:txBody>
        </p:sp>
        <p:sp>
          <p:nvSpPr>
            <p:cNvPr id="21565" name="Line 61"/>
            <p:cNvSpPr>
              <a:spLocks noChangeShapeType="1"/>
            </p:cNvSpPr>
            <p:nvPr/>
          </p:nvSpPr>
          <p:spPr bwMode="auto">
            <a:xfrm>
              <a:off x="3429" y="3033"/>
              <a:ext cx="1" cy="13"/>
            </a:xfrm>
            <a:prstGeom prst="line">
              <a:avLst/>
            </a:prstGeom>
            <a:noFill/>
            <a:ln w="6350">
              <a:solidFill>
                <a:srgbClr val="000000"/>
              </a:solidFill>
              <a:round/>
              <a:headEnd/>
              <a:tailEnd/>
            </a:ln>
          </p:spPr>
          <p:txBody>
            <a:bodyPr/>
            <a:lstStyle/>
            <a:p>
              <a:endParaRPr lang="en-US" dirty="0"/>
            </a:p>
          </p:txBody>
        </p:sp>
        <p:sp>
          <p:nvSpPr>
            <p:cNvPr id="21566" name="Line 62"/>
            <p:cNvSpPr>
              <a:spLocks noChangeShapeType="1"/>
            </p:cNvSpPr>
            <p:nvPr/>
          </p:nvSpPr>
          <p:spPr bwMode="auto">
            <a:xfrm>
              <a:off x="3481" y="3033"/>
              <a:ext cx="1" cy="13"/>
            </a:xfrm>
            <a:prstGeom prst="line">
              <a:avLst/>
            </a:prstGeom>
            <a:noFill/>
            <a:ln w="6350">
              <a:solidFill>
                <a:srgbClr val="000000"/>
              </a:solidFill>
              <a:round/>
              <a:headEnd/>
              <a:tailEnd/>
            </a:ln>
          </p:spPr>
          <p:txBody>
            <a:bodyPr/>
            <a:lstStyle/>
            <a:p>
              <a:endParaRPr lang="en-US" dirty="0"/>
            </a:p>
          </p:txBody>
        </p:sp>
        <p:sp>
          <p:nvSpPr>
            <p:cNvPr id="21567" name="Line 63"/>
            <p:cNvSpPr>
              <a:spLocks noChangeShapeType="1"/>
            </p:cNvSpPr>
            <p:nvPr/>
          </p:nvSpPr>
          <p:spPr bwMode="auto">
            <a:xfrm>
              <a:off x="3532" y="3033"/>
              <a:ext cx="1" cy="13"/>
            </a:xfrm>
            <a:prstGeom prst="line">
              <a:avLst/>
            </a:prstGeom>
            <a:noFill/>
            <a:ln w="6350">
              <a:solidFill>
                <a:srgbClr val="000000"/>
              </a:solidFill>
              <a:round/>
              <a:headEnd/>
              <a:tailEnd/>
            </a:ln>
          </p:spPr>
          <p:txBody>
            <a:bodyPr/>
            <a:lstStyle/>
            <a:p>
              <a:endParaRPr lang="en-US" dirty="0"/>
            </a:p>
          </p:txBody>
        </p:sp>
        <p:sp>
          <p:nvSpPr>
            <p:cNvPr id="21568" name="Line 64"/>
            <p:cNvSpPr>
              <a:spLocks noChangeShapeType="1"/>
            </p:cNvSpPr>
            <p:nvPr/>
          </p:nvSpPr>
          <p:spPr bwMode="auto">
            <a:xfrm>
              <a:off x="3584" y="3020"/>
              <a:ext cx="1" cy="26"/>
            </a:xfrm>
            <a:prstGeom prst="line">
              <a:avLst/>
            </a:prstGeom>
            <a:noFill/>
            <a:ln w="6350">
              <a:solidFill>
                <a:srgbClr val="000000"/>
              </a:solidFill>
              <a:round/>
              <a:headEnd/>
              <a:tailEnd/>
            </a:ln>
          </p:spPr>
          <p:txBody>
            <a:bodyPr/>
            <a:lstStyle/>
            <a:p>
              <a:endParaRPr lang="en-US" dirty="0"/>
            </a:p>
          </p:txBody>
        </p:sp>
        <p:sp>
          <p:nvSpPr>
            <p:cNvPr id="21569" name="Line 65"/>
            <p:cNvSpPr>
              <a:spLocks noChangeShapeType="1"/>
            </p:cNvSpPr>
            <p:nvPr/>
          </p:nvSpPr>
          <p:spPr bwMode="auto">
            <a:xfrm>
              <a:off x="3635" y="3033"/>
              <a:ext cx="1" cy="13"/>
            </a:xfrm>
            <a:prstGeom prst="line">
              <a:avLst/>
            </a:prstGeom>
            <a:noFill/>
            <a:ln w="6350">
              <a:solidFill>
                <a:srgbClr val="000000"/>
              </a:solidFill>
              <a:round/>
              <a:headEnd/>
              <a:tailEnd/>
            </a:ln>
          </p:spPr>
          <p:txBody>
            <a:bodyPr/>
            <a:lstStyle/>
            <a:p>
              <a:endParaRPr lang="en-US" dirty="0"/>
            </a:p>
          </p:txBody>
        </p:sp>
        <p:sp>
          <p:nvSpPr>
            <p:cNvPr id="21570" name="Line 66"/>
            <p:cNvSpPr>
              <a:spLocks noChangeShapeType="1"/>
            </p:cNvSpPr>
            <p:nvPr/>
          </p:nvSpPr>
          <p:spPr bwMode="auto">
            <a:xfrm>
              <a:off x="3686" y="3033"/>
              <a:ext cx="1" cy="13"/>
            </a:xfrm>
            <a:prstGeom prst="line">
              <a:avLst/>
            </a:prstGeom>
            <a:noFill/>
            <a:ln w="6350">
              <a:solidFill>
                <a:srgbClr val="000000"/>
              </a:solidFill>
              <a:round/>
              <a:headEnd/>
              <a:tailEnd/>
            </a:ln>
          </p:spPr>
          <p:txBody>
            <a:bodyPr/>
            <a:lstStyle/>
            <a:p>
              <a:endParaRPr lang="en-US" dirty="0"/>
            </a:p>
          </p:txBody>
        </p:sp>
        <p:sp>
          <p:nvSpPr>
            <p:cNvPr id="21571" name="Line 67"/>
            <p:cNvSpPr>
              <a:spLocks noChangeShapeType="1"/>
            </p:cNvSpPr>
            <p:nvPr/>
          </p:nvSpPr>
          <p:spPr bwMode="auto">
            <a:xfrm>
              <a:off x="3738" y="3033"/>
              <a:ext cx="1" cy="13"/>
            </a:xfrm>
            <a:prstGeom prst="line">
              <a:avLst/>
            </a:prstGeom>
            <a:noFill/>
            <a:ln w="6350">
              <a:solidFill>
                <a:srgbClr val="000000"/>
              </a:solidFill>
              <a:round/>
              <a:headEnd/>
              <a:tailEnd/>
            </a:ln>
          </p:spPr>
          <p:txBody>
            <a:bodyPr/>
            <a:lstStyle/>
            <a:p>
              <a:endParaRPr lang="en-US" dirty="0"/>
            </a:p>
          </p:txBody>
        </p:sp>
        <p:sp>
          <p:nvSpPr>
            <p:cNvPr id="21572" name="Line 68"/>
            <p:cNvSpPr>
              <a:spLocks noChangeShapeType="1"/>
            </p:cNvSpPr>
            <p:nvPr/>
          </p:nvSpPr>
          <p:spPr bwMode="auto">
            <a:xfrm>
              <a:off x="3789" y="3020"/>
              <a:ext cx="1" cy="26"/>
            </a:xfrm>
            <a:prstGeom prst="line">
              <a:avLst/>
            </a:prstGeom>
            <a:noFill/>
            <a:ln w="6350">
              <a:solidFill>
                <a:srgbClr val="000000"/>
              </a:solidFill>
              <a:round/>
              <a:headEnd/>
              <a:tailEnd/>
            </a:ln>
          </p:spPr>
          <p:txBody>
            <a:bodyPr/>
            <a:lstStyle/>
            <a:p>
              <a:endParaRPr lang="en-US" dirty="0"/>
            </a:p>
          </p:txBody>
        </p:sp>
        <p:sp>
          <p:nvSpPr>
            <p:cNvPr id="21573" name="Line 69"/>
            <p:cNvSpPr>
              <a:spLocks noChangeShapeType="1"/>
            </p:cNvSpPr>
            <p:nvPr/>
          </p:nvSpPr>
          <p:spPr bwMode="auto">
            <a:xfrm>
              <a:off x="3841" y="3033"/>
              <a:ext cx="1" cy="13"/>
            </a:xfrm>
            <a:prstGeom prst="line">
              <a:avLst/>
            </a:prstGeom>
            <a:noFill/>
            <a:ln w="6350">
              <a:solidFill>
                <a:srgbClr val="000000"/>
              </a:solidFill>
              <a:round/>
              <a:headEnd/>
              <a:tailEnd/>
            </a:ln>
          </p:spPr>
          <p:txBody>
            <a:bodyPr/>
            <a:lstStyle/>
            <a:p>
              <a:endParaRPr lang="en-US" dirty="0"/>
            </a:p>
          </p:txBody>
        </p:sp>
        <p:sp>
          <p:nvSpPr>
            <p:cNvPr id="21574" name="Line 70"/>
            <p:cNvSpPr>
              <a:spLocks noChangeShapeType="1"/>
            </p:cNvSpPr>
            <p:nvPr/>
          </p:nvSpPr>
          <p:spPr bwMode="auto">
            <a:xfrm>
              <a:off x="3894" y="3033"/>
              <a:ext cx="1" cy="13"/>
            </a:xfrm>
            <a:prstGeom prst="line">
              <a:avLst/>
            </a:prstGeom>
            <a:noFill/>
            <a:ln w="6350">
              <a:solidFill>
                <a:srgbClr val="000000"/>
              </a:solidFill>
              <a:round/>
              <a:headEnd/>
              <a:tailEnd/>
            </a:ln>
          </p:spPr>
          <p:txBody>
            <a:bodyPr/>
            <a:lstStyle/>
            <a:p>
              <a:endParaRPr lang="en-US" dirty="0"/>
            </a:p>
          </p:txBody>
        </p:sp>
        <p:sp>
          <p:nvSpPr>
            <p:cNvPr id="21575" name="Line 71"/>
            <p:cNvSpPr>
              <a:spLocks noChangeShapeType="1"/>
            </p:cNvSpPr>
            <p:nvPr/>
          </p:nvSpPr>
          <p:spPr bwMode="auto">
            <a:xfrm>
              <a:off x="3945" y="3033"/>
              <a:ext cx="1" cy="13"/>
            </a:xfrm>
            <a:prstGeom prst="line">
              <a:avLst/>
            </a:prstGeom>
            <a:noFill/>
            <a:ln w="6350">
              <a:solidFill>
                <a:srgbClr val="000000"/>
              </a:solidFill>
              <a:round/>
              <a:headEnd/>
              <a:tailEnd/>
            </a:ln>
          </p:spPr>
          <p:txBody>
            <a:bodyPr/>
            <a:lstStyle/>
            <a:p>
              <a:endParaRPr lang="en-US" dirty="0"/>
            </a:p>
          </p:txBody>
        </p:sp>
        <p:sp>
          <p:nvSpPr>
            <p:cNvPr id="21576" name="Line 72"/>
            <p:cNvSpPr>
              <a:spLocks noChangeShapeType="1"/>
            </p:cNvSpPr>
            <p:nvPr/>
          </p:nvSpPr>
          <p:spPr bwMode="auto">
            <a:xfrm>
              <a:off x="3996" y="3020"/>
              <a:ext cx="1" cy="26"/>
            </a:xfrm>
            <a:prstGeom prst="line">
              <a:avLst/>
            </a:prstGeom>
            <a:noFill/>
            <a:ln w="6350">
              <a:solidFill>
                <a:srgbClr val="000000"/>
              </a:solidFill>
              <a:round/>
              <a:headEnd/>
              <a:tailEnd/>
            </a:ln>
          </p:spPr>
          <p:txBody>
            <a:bodyPr/>
            <a:lstStyle/>
            <a:p>
              <a:endParaRPr lang="en-US" dirty="0"/>
            </a:p>
          </p:txBody>
        </p:sp>
        <p:sp>
          <p:nvSpPr>
            <p:cNvPr id="21577" name="Line 73"/>
            <p:cNvSpPr>
              <a:spLocks noChangeShapeType="1"/>
            </p:cNvSpPr>
            <p:nvPr/>
          </p:nvSpPr>
          <p:spPr bwMode="auto">
            <a:xfrm>
              <a:off x="4048" y="3033"/>
              <a:ext cx="1" cy="13"/>
            </a:xfrm>
            <a:prstGeom prst="line">
              <a:avLst/>
            </a:prstGeom>
            <a:noFill/>
            <a:ln w="6350">
              <a:solidFill>
                <a:srgbClr val="000000"/>
              </a:solidFill>
              <a:round/>
              <a:headEnd/>
              <a:tailEnd/>
            </a:ln>
          </p:spPr>
          <p:txBody>
            <a:bodyPr/>
            <a:lstStyle/>
            <a:p>
              <a:endParaRPr lang="en-US" dirty="0"/>
            </a:p>
          </p:txBody>
        </p:sp>
        <p:sp>
          <p:nvSpPr>
            <p:cNvPr id="21578" name="Line 74"/>
            <p:cNvSpPr>
              <a:spLocks noChangeShapeType="1"/>
            </p:cNvSpPr>
            <p:nvPr/>
          </p:nvSpPr>
          <p:spPr bwMode="auto">
            <a:xfrm>
              <a:off x="4099" y="3033"/>
              <a:ext cx="1" cy="13"/>
            </a:xfrm>
            <a:prstGeom prst="line">
              <a:avLst/>
            </a:prstGeom>
            <a:noFill/>
            <a:ln w="6350">
              <a:solidFill>
                <a:srgbClr val="000000"/>
              </a:solidFill>
              <a:round/>
              <a:headEnd/>
              <a:tailEnd/>
            </a:ln>
          </p:spPr>
          <p:txBody>
            <a:bodyPr/>
            <a:lstStyle/>
            <a:p>
              <a:endParaRPr lang="en-US" dirty="0"/>
            </a:p>
          </p:txBody>
        </p:sp>
        <p:sp>
          <p:nvSpPr>
            <p:cNvPr id="21579" name="Line 75"/>
            <p:cNvSpPr>
              <a:spLocks noChangeShapeType="1"/>
            </p:cNvSpPr>
            <p:nvPr/>
          </p:nvSpPr>
          <p:spPr bwMode="auto">
            <a:xfrm>
              <a:off x="4151" y="3033"/>
              <a:ext cx="1" cy="13"/>
            </a:xfrm>
            <a:prstGeom prst="line">
              <a:avLst/>
            </a:prstGeom>
            <a:noFill/>
            <a:ln w="6350">
              <a:solidFill>
                <a:srgbClr val="000000"/>
              </a:solidFill>
              <a:round/>
              <a:headEnd/>
              <a:tailEnd/>
            </a:ln>
          </p:spPr>
          <p:txBody>
            <a:bodyPr/>
            <a:lstStyle/>
            <a:p>
              <a:endParaRPr lang="en-US" dirty="0"/>
            </a:p>
          </p:txBody>
        </p:sp>
        <p:sp>
          <p:nvSpPr>
            <p:cNvPr id="21580" name="Line 76"/>
            <p:cNvSpPr>
              <a:spLocks noChangeShapeType="1"/>
            </p:cNvSpPr>
            <p:nvPr/>
          </p:nvSpPr>
          <p:spPr bwMode="auto">
            <a:xfrm>
              <a:off x="4202" y="3020"/>
              <a:ext cx="1" cy="26"/>
            </a:xfrm>
            <a:prstGeom prst="line">
              <a:avLst/>
            </a:prstGeom>
            <a:noFill/>
            <a:ln w="6350">
              <a:solidFill>
                <a:srgbClr val="000000"/>
              </a:solidFill>
              <a:round/>
              <a:headEnd/>
              <a:tailEnd/>
            </a:ln>
          </p:spPr>
          <p:txBody>
            <a:bodyPr/>
            <a:lstStyle/>
            <a:p>
              <a:endParaRPr lang="en-US" dirty="0"/>
            </a:p>
          </p:txBody>
        </p:sp>
        <p:sp>
          <p:nvSpPr>
            <p:cNvPr id="21581" name="Line 77"/>
            <p:cNvSpPr>
              <a:spLocks noChangeShapeType="1"/>
            </p:cNvSpPr>
            <p:nvPr/>
          </p:nvSpPr>
          <p:spPr bwMode="auto">
            <a:xfrm>
              <a:off x="4255" y="3033"/>
              <a:ext cx="1" cy="13"/>
            </a:xfrm>
            <a:prstGeom prst="line">
              <a:avLst/>
            </a:prstGeom>
            <a:noFill/>
            <a:ln w="6350">
              <a:solidFill>
                <a:srgbClr val="000000"/>
              </a:solidFill>
              <a:round/>
              <a:headEnd/>
              <a:tailEnd/>
            </a:ln>
          </p:spPr>
          <p:txBody>
            <a:bodyPr/>
            <a:lstStyle/>
            <a:p>
              <a:endParaRPr lang="en-US" dirty="0"/>
            </a:p>
          </p:txBody>
        </p:sp>
        <p:sp>
          <p:nvSpPr>
            <p:cNvPr id="21582" name="Line 78"/>
            <p:cNvSpPr>
              <a:spLocks noChangeShapeType="1"/>
            </p:cNvSpPr>
            <p:nvPr/>
          </p:nvSpPr>
          <p:spPr bwMode="auto">
            <a:xfrm>
              <a:off x="4306" y="3033"/>
              <a:ext cx="1" cy="13"/>
            </a:xfrm>
            <a:prstGeom prst="line">
              <a:avLst/>
            </a:prstGeom>
            <a:noFill/>
            <a:ln w="6350">
              <a:solidFill>
                <a:srgbClr val="000000"/>
              </a:solidFill>
              <a:round/>
              <a:headEnd/>
              <a:tailEnd/>
            </a:ln>
          </p:spPr>
          <p:txBody>
            <a:bodyPr/>
            <a:lstStyle/>
            <a:p>
              <a:endParaRPr lang="en-US" dirty="0"/>
            </a:p>
          </p:txBody>
        </p:sp>
        <p:sp>
          <p:nvSpPr>
            <p:cNvPr id="21583" name="Line 79"/>
            <p:cNvSpPr>
              <a:spLocks noChangeShapeType="1"/>
            </p:cNvSpPr>
            <p:nvPr/>
          </p:nvSpPr>
          <p:spPr bwMode="auto">
            <a:xfrm>
              <a:off x="4358" y="3033"/>
              <a:ext cx="1" cy="13"/>
            </a:xfrm>
            <a:prstGeom prst="line">
              <a:avLst/>
            </a:prstGeom>
            <a:noFill/>
            <a:ln w="6350">
              <a:solidFill>
                <a:srgbClr val="000000"/>
              </a:solidFill>
              <a:round/>
              <a:headEnd/>
              <a:tailEnd/>
            </a:ln>
          </p:spPr>
          <p:txBody>
            <a:bodyPr/>
            <a:lstStyle/>
            <a:p>
              <a:endParaRPr lang="en-US" dirty="0"/>
            </a:p>
          </p:txBody>
        </p:sp>
        <p:sp>
          <p:nvSpPr>
            <p:cNvPr id="21584" name="Line 80"/>
            <p:cNvSpPr>
              <a:spLocks noChangeShapeType="1"/>
            </p:cNvSpPr>
            <p:nvPr/>
          </p:nvSpPr>
          <p:spPr bwMode="auto">
            <a:xfrm>
              <a:off x="4409" y="3020"/>
              <a:ext cx="1" cy="26"/>
            </a:xfrm>
            <a:prstGeom prst="line">
              <a:avLst/>
            </a:prstGeom>
            <a:noFill/>
            <a:ln w="6350">
              <a:solidFill>
                <a:srgbClr val="000000"/>
              </a:solidFill>
              <a:round/>
              <a:headEnd/>
              <a:tailEnd/>
            </a:ln>
          </p:spPr>
          <p:txBody>
            <a:bodyPr/>
            <a:lstStyle/>
            <a:p>
              <a:endParaRPr lang="en-US" dirty="0"/>
            </a:p>
          </p:txBody>
        </p:sp>
        <p:sp>
          <p:nvSpPr>
            <p:cNvPr id="21585" name="Line 81"/>
            <p:cNvSpPr>
              <a:spLocks noChangeShapeType="1"/>
            </p:cNvSpPr>
            <p:nvPr/>
          </p:nvSpPr>
          <p:spPr bwMode="auto">
            <a:xfrm>
              <a:off x="4409" y="3020"/>
              <a:ext cx="1" cy="26"/>
            </a:xfrm>
            <a:prstGeom prst="line">
              <a:avLst/>
            </a:prstGeom>
            <a:noFill/>
            <a:ln w="6350">
              <a:solidFill>
                <a:srgbClr val="000000"/>
              </a:solidFill>
              <a:round/>
              <a:headEnd/>
              <a:tailEnd/>
            </a:ln>
          </p:spPr>
          <p:txBody>
            <a:bodyPr/>
            <a:lstStyle/>
            <a:p>
              <a:endParaRPr lang="en-US" dirty="0"/>
            </a:p>
          </p:txBody>
        </p:sp>
        <p:sp>
          <p:nvSpPr>
            <p:cNvPr id="21586" name="Line 82"/>
            <p:cNvSpPr>
              <a:spLocks noChangeShapeType="1"/>
            </p:cNvSpPr>
            <p:nvPr/>
          </p:nvSpPr>
          <p:spPr bwMode="auto">
            <a:xfrm>
              <a:off x="4460" y="3033"/>
              <a:ext cx="1" cy="13"/>
            </a:xfrm>
            <a:prstGeom prst="line">
              <a:avLst/>
            </a:prstGeom>
            <a:noFill/>
            <a:ln w="6350">
              <a:solidFill>
                <a:srgbClr val="000000"/>
              </a:solidFill>
              <a:round/>
              <a:headEnd/>
              <a:tailEnd/>
            </a:ln>
          </p:spPr>
          <p:txBody>
            <a:bodyPr/>
            <a:lstStyle/>
            <a:p>
              <a:endParaRPr lang="en-US" dirty="0"/>
            </a:p>
          </p:txBody>
        </p:sp>
        <p:sp>
          <p:nvSpPr>
            <p:cNvPr id="21587" name="Freeform 83"/>
            <p:cNvSpPr>
              <a:spLocks noEditPoints="1"/>
            </p:cNvSpPr>
            <p:nvPr/>
          </p:nvSpPr>
          <p:spPr bwMode="auto">
            <a:xfrm>
              <a:off x="3162" y="3060"/>
              <a:ext cx="19" cy="31"/>
            </a:xfrm>
            <a:custGeom>
              <a:avLst/>
              <a:gdLst/>
              <a:ahLst/>
              <a:cxnLst>
                <a:cxn ang="0">
                  <a:pos x="9" y="0"/>
                </a:cxn>
                <a:cxn ang="0">
                  <a:pos x="13" y="0"/>
                </a:cxn>
                <a:cxn ang="0">
                  <a:pos x="16" y="3"/>
                </a:cxn>
                <a:cxn ang="0">
                  <a:pos x="18" y="6"/>
                </a:cxn>
                <a:cxn ang="0">
                  <a:pos x="19" y="10"/>
                </a:cxn>
                <a:cxn ang="0">
                  <a:pos x="19" y="14"/>
                </a:cxn>
                <a:cxn ang="0">
                  <a:pos x="19" y="20"/>
                </a:cxn>
                <a:cxn ang="0">
                  <a:pos x="18" y="25"/>
                </a:cxn>
                <a:cxn ang="0">
                  <a:pos x="16" y="28"/>
                </a:cxn>
                <a:cxn ang="0">
                  <a:pos x="13" y="29"/>
                </a:cxn>
                <a:cxn ang="0">
                  <a:pos x="9" y="31"/>
                </a:cxn>
                <a:cxn ang="0">
                  <a:pos x="6" y="29"/>
                </a:cxn>
                <a:cxn ang="0">
                  <a:pos x="2" y="26"/>
                </a:cxn>
                <a:cxn ang="0">
                  <a:pos x="0" y="25"/>
                </a:cxn>
                <a:cxn ang="0">
                  <a:pos x="0" y="20"/>
                </a:cxn>
                <a:cxn ang="0">
                  <a:pos x="0" y="14"/>
                </a:cxn>
                <a:cxn ang="0">
                  <a:pos x="0" y="10"/>
                </a:cxn>
                <a:cxn ang="0">
                  <a:pos x="0" y="6"/>
                </a:cxn>
                <a:cxn ang="0">
                  <a:pos x="3" y="3"/>
                </a:cxn>
                <a:cxn ang="0">
                  <a:pos x="6" y="0"/>
                </a:cxn>
                <a:cxn ang="0">
                  <a:pos x="9" y="0"/>
                </a:cxn>
                <a:cxn ang="0">
                  <a:pos x="9" y="4"/>
                </a:cxn>
                <a:cxn ang="0">
                  <a:pos x="7" y="6"/>
                </a:cxn>
                <a:cxn ang="0">
                  <a:pos x="7" y="6"/>
                </a:cxn>
                <a:cxn ang="0">
                  <a:pos x="6" y="6"/>
                </a:cxn>
                <a:cxn ang="0">
                  <a:pos x="6" y="7"/>
                </a:cxn>
                <a:cxn ang="0">
                  <a:pos x="6" y="10"/>
                </a:cxn>
                <a:cxn ang="0">
                  <a:pos x="5" y="14"/>
                </a:cxn>
                <a:cxn ang="0">
                  <a:pos x="6" y="19"/>
                </a:cxn>
                <a:cxn ang="0">
                  <a:pos x="6" y="22"/>
                </a:cxn>
                <a:cxn ang="0">
                  <a:pos x="6" y="23"/>
                </a:cxn>
                <a:cxn ang="0">
                  <a:pos x="7" y="25"/>
                </a:cxn>
                <a:cxn ang="0">
                  <a:pos x="7" y="25"/>
                </a:cxn>
                <a:cxn ang="0">
                  <a:pos x="9" y="25"/>
                </a:cxn>
                <a:cxn ang="0">
                  <a:pos x="10" y="25"/>
                </a:cxn>
                <a:cxn ang="0">
                  <a:pos x="12" y="25"/>
                </a:cxn>
                <a:cxn ang="0">
                  <a:pos x="12" y="23"/>
                </a:cxn>
                <a:cxn ang="0">
                  <a:pos x="13" y="22"/>
                </a:cxn>
                <a:cxn ang="0">
                  <a:pos x="13" y="19"/>
                </a:cxn>
                <a:cxn ang="0">
                  <a:pos x="13" y="14"/>
                </a:cxn>
                <a:cxn ang="0">
                  <a:pos x="13" y="10"/>
                </a:cxn>
                <a:cxn ang="0">
                  <a:pos x="13" y="9"/>
                </a:cxn>
                <a:cxn ang="0">
                  <a:pos x="12" y="7"/>
                </a:cxn>
                <a:cxn ang="0">
                  <a:pos x="12" y="6"/>
                </a:cxn>
                <a:cxn ang="0">
                  <a:pos x="10" y="6"/>
                </a:cxn>
                <a:cxn ang="0">
                  <a:pos x="9" y="4"/>
                </a:cxn>
              </a:cxnLst>
              <a:rect l="0" t="0" r="r" b="b"/>
              <a:pathLst>
                <a:path w="19" h="31">
                  <a:moveTo>
                    <a:pt x="9" y="0"/>
                  </a:moveTo>
                  <a:lnTo>
                    <a:pt x="13" y="0"/>
                  </a:lnTo>
                  <a:lnTo>
                    <a:pt x="16" y="3"/>
                  </a:lnTo>
                  <a:lnTo>
                    <a:pt x="18" y="6"/>
                  </a:lnTo>
                  <a:lnTo>
                    <a:pt x="19" y="10"/>
                  </a:lnTo>
                  <a:lnTo>
                    <a:pt x="19" y="14"/>
                  </a:lnTo>
                  <a:lnTo>
                    <a:pt x="19" y="20"/>
                  </a:lnTo>
                  <a:lnTo>
                    <a:pt x="18" y="25"/>
                  </a:lnTo>
                  <a:lnTo>
                    <a:pt x="16" y="28"/>
                  </a:lnTo>
                  <a:lnTo>
                    <a:pt x="13" y="29"/>
                  </a:lnTo>
                  <a:lnTo>
                    <a:pt x="9" y="31"/>
                  </a:lnTo>
                  <a:lnTo>
                    <a:pt x="6" y="29"/>
                  </a:lnTo>
                  <a:lnTo>
                    <a:pt x="2" y="26"/>
                  </a:lnTo>
                  <a:lnTo>
                    <a:pt x="0" y="25"/>
                  </a:lnTo>
                  <a:lnTo>
                    <a:pt x="0" y="20"/>
                  </a:lnTo>
                  <a:lnTo>
                    <a:pt x="0" y="14"/>
                  </a:lnTo>
                  <a:lnTo>
                    <a:pt x="0" y="10"/>
                  </a:lnTo>
                  <a:lnTo>
                    <a:pt x="0" y="6"/>
                  </a:lnTo>
                  <a:lnTo>
                    <a:pt x="3" y="3"/>
                  </a:lnTo>
                  <a:lnTo>
                    <a:pt x="6" y="0"/>
                  </a:lnTo>
                  <a:lnTo>
                    <a:pt x="9" y="0"/>
                  </a:lnTo>
                  <a:close/>
                  <a:moveTo>
                    <a:pt x="9" y="4"/>
                  </a:moveTo>
                  <a:lnTo>
                    <a:pt x="7" y="6"/>
                  </a:lnTo>
                  <a:lnTo>
                    <a:pt x="7" y="6"/>
                  </a:lnTo>
                  <a:lnTo>
                    <a:pt x="6" y="6"/>
                  </a:lnTo>
                  <a:lnTo>
                    <a:pt x="6" y="7"/>
                  </a:lnTo>
                  <a:lnTo>
                    <a:pt x="6" y="10"/>
                  </a:lnTo>
                  <a:lnTo>
                    <a:pt x="5" y="14"/>
                  </a:lnTo>
                  <a:lnTo>
                    <a:pt x="6" y="19"/>
                  </a:lnTo>
                  <a:lnTo>
                    <a:pt x="6" y="22"/>
                  </a:lnTo>
                  <a:lnTo>
                    <a:pt x="6" y="23"/>
                  </a:lnTo>
                  <a:lnTo>
                    <a:pt x="7" y="25"/>
                  </a:lnTo>
                  <a:lnTo>
                    <a:pt x="7" y="25"/>
                  </a:lnTo>
                  <a:lnTo>
                    <a:pt x="9" y="25"/>
                  </a:lnTo>
                  <a:lnTo>
                    <a:pt x="10" y="25"/>
                  </a:lnTo>
                  <a:lnTo>
                    <a:pt x="12" y="25"/>
                  </a:lnTo>
                  <a:lnTo>
                    <a:pt x="12" y="23"/>
                  </a:lnTo>
                  <a:lnTo>
                    <a:pt x="13" y="22"/>
                  </a:lnTo>
                  <a:lnTo>
                    <a:pt x="13" y="19"/>
                  </a:lnTo>
                  <a:lnTo>
                    <a:pt x="13" y="14"/>
                  </a:lnTo>
                  <a:lnTo>
                    <a:pt x="13" y="10"/>
                  </a:lnTo>
                  <a:lnTo>
                    <a:pt x="13" y="9"/>
                  </a:lnTo>
                  <a:lnTo>
                    <a:pt x="12" y="7"/>
                  </a:lnTo>
                  <a:lnTo>
                    <a:pt x="12" y="6"/>
                  </a:lnTo>
                  <a:lnTo>
                    <a:pt x="10" y="6"/>
                  </a:lnTo>
                  <a:lnTo>
                    <a:pt x="9"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588" name="Freeform 84"/>
            <p:cNvSpPr>
              <a:spLocks/>
            </p:cNvSpPr>
            <p:nvPr/>
          </p:nvSpPr>
          <p:spPr bwMode="auto">
            <a:xfrm>
              <a:off x="3359" y="3060"/>
              <a:ext cx="20" cy="29"/>
            </a:xfrm>
            <a:custGeom>
              <a:avLst/>
              <a:gdLst/>
              <a:ahLst/>
              <a:cxnLst>
                <a:cxn ang="0">
                  <a:pos x="20" y="25"/>
                </a:cxn>
                <a:cxn ang="0">
                  <a:pos x="20" y="29"/>
                </a:cxn>
                <a:cxn ang="0">
                  <a:pos x="0" y="29"/>
                </a:cxn>
                <a:cxn ang="0">
                  <a:pos x="1" y="26"/>
                </a:cxn>
                <a:cxn ang="0">
                  <a:pos x="3" y="25"/>
                </a:cxn>
                <a:cxn ang="0">
                  <a:pos x="4" y="22"/>
                </a:cxn>
                <a:cxn ang="0">
                  <a:pos x="9" y="17"/>
                </a:cxn>
                <a:cxn ang="0">
                  <a:pos x="12" y="14"/>
                </a:cxn>
                <a:cxn ang="0">
                  <a:pos x="13" y="11"/>
                </a:cxn>
                <a:cxn ang="0">
                  <a:pos x="15" y="10"/>
                </a:cxn>
                <a:cxn ang="0">
                  <a:pos x="15" y="9"/>
                </a:cxn>
                <a:cxn ang="0">
                  <a:pos x="15" y="7"/>
                </a:cxn>
                <a:cxn ang="0">
                  <a:pos x="13" y="6"/>
                </a:cxn>
                <a:cxn ang="0">
                  <a:pos x="12" y="6"/>
                </a:cxn>
                <a:cxn ang="0">
                  <a:pos x="10" y="4"/>
                </a:cxn>
                <a:cxn ang="0">
                  <a:pos x="9" y="6"/>
                </a:cxn>
                <a:cxn ang="0">
                  <a:pos x="7" y="6"/>
                </a:cxn>
                <a:cxn ang="0">
                  <a:pos x="7" y="7"/>
                </a:cxn>
                <a:cxn ang="0">
                  <a:pos x="6" y="9"/>
                </a:cxn>
                <a:cxn ang="0">
                  <a:pos x="1" y="9"/>
                </a:cxn>
                <a:cxn ang="0">
                  <a:pos x="1" y="4"/>
                </a:cxn>
                <a:cxn ang="0">
                  <a:pos x="4" y="1"/>
                </a:cxn>
                <a:cxn ang="0">
                  <a:pos x="7" y="0"/>
                </a:cxn>
                <a:cxn ang="0">
                  <a:pos x="10" y="0"/>
                </a:cxn>
                <a:cxn ang="0">
                  <a:pos x="15" y="0"/>
                </a:cxn>
                <a:cxn ang="0">
                  <a:pos x="18" y="1"/>
                </a:cxn>
                <a:cxn ang="0">
                  <a:pos x="19" y="4"/>
                </a:cxn>
                <a:cxn ang="0">
                  <a:pos x="20" y="7"/>
                </a:cxn>
                <a:cxn ang="0">
                  <a:pos x="20" y="10"/>
                </a:cxn>
                <a:cxn ang="0">
                  <a:pos x="19" y="11"/>
                </a:cxn>
                <a:cxn ang="0">
                  <a:pos x="19" y="13"/>
                </a:cxn>
                <a:cxn ang="0">
                  <a:pos x="18" y="16"/>
                </a:cxn>
                <a:cxn ang="0">
                  <a:pos x="16" y="17"/>
                </a:cxn>
                <a:cxn ang="0">
                  <a:pos x="13" y="19"/>
                </a:cxn>
                <a:cxn ang="0">
                  <a:pos x="12" y="22"/>
                </a:cxn>
                <a:cxn ang="0">
                  <a:pos x="10" y="23"/>
                </a:cxn>
                <a:cxn ang="0">
                  <a:pos x="9" y="23"/>
                </a:cxn>
                <a:cxn ang="0">
                  <a:pos x="9" y="25"/>
                </a:cxn>
                <a:cxn ang="0">
                  <a:pos x="20" y="25"/>
                </a:cxn>
              </a:cxnLst>
              <a:rect l="0" t="0" r="r" b="b"/>
              <a:pathLst>
                <a:path w="20" h="29">
                  <a:moveTo>
                    <a:pt x="20" y="25"/>
                  </a:moveTo>
                  <a:lnTo>
                    <a:pt x="20" y="29"/>
                  </a:lnTo>
                  <a:lnTo>
                    <a:pt x="0" y="29"/>
                  </a:lnTo>
                  <a:lnTo>
                    <a:pt x="1" y="26"/>
                  </a:lnTo>
                  <a:lnTo>
                    <a:pt x="3" y="25"/>
                  </a:lnTo>
                  <a:lnTo>
                    <a:pt x="4" y="22"/>
                  </a:lnTo>
                  <a:lnTo>
                    <a:pt x="9" y="17"/>
                  </a:lnTo>
                  <a:lnTo>
                    <a:pt x="12" y="14"/>
                  </a:lnTo>
                  <a:lnTo>
                    <a:pt x="13" y="11"/>
                  </a:lnTo>
                  <a:lnTo>
                    <a:pt x="15" y="10"/>
                  </a:lnTo>
                  <a:lnTo>
                    <a:pt x="15" y="9"/>
                  </a:lnTo>
                  <a:lnTo>
                    <a:pt x="15" y="7"/>
                  </a:lnTo>
                  <a:lnTo>
                    <a:pt x="13" y="6"/>
                  </a:lnTo>
                  <a:lnTo>
                    <a:pt x="12" y="6"/>
                  </a:lnTo>
                  <a:lnTo>
                    <a:pt x="10" y="4"/>
                  </a:lnTo>
                  <a:lnTo>
                    <a:pt x="9" y="6"/>
                  </a:lnTo>
                  <a:lnTo>
                    <a:pt x="7" y="6"/>
                  </a:lnTo>
                  <a:lnTo>
                    <a:pt x="7" y="7"/>
                  </a:lnTo>
                  <a:lnTo>
                    <a:pt x="6" y="9"/>
                  </a:lnTo>
                  <a:lnTo>
                    <a:pt x="1" y="9"/>
                  </a:lnTo>
                  <a:lnTo>
                    <a:pt x="1" y="4"/>
                  </a:lnTo>
                  <a:lnTo>
                    <a:pt x="4" y="1"/>
                  </a:lnTo>
                  <a:lnTo>
                    <a:pt x="7" y="0"/>
                  </a:lnTo>
                  <a:lnTo>
                    <a:pt x="10" y="0"/>
                  </a:lnTo>
                  <a:lnTo>
                    <a:pt x="15" y="0"/>
                  </a:lnTo>
                  <a:lnTo>
                    <a:pt x="18" y="1"/>
                  </a:lnTo>
                  <a:lnTo>
                    <a:pt x="19" y="4"/>
                  </a:lnTo>
                  <a:lnTo>
                    <a:pt x="20" y="7"/>
                  </a:lnTo>
                  <a:lnTo>
                    <a:pt x="20" y="10"/>
                  </a:lnTo>
                  <a:lnTo>
                    <a:pt x="19" y="11"/>
                  </a:lnTo>
                  <a:lnTo>
                    <a:pt x="19" y="13"/>
                  </a:lnTo>
                  <a:lnTo>
                    <a:pt x="18" y="16"/>
                  </a:lnTo>
                  <a:lnTo>
                    <a:pt x="16" y="17"/>
                  </a:lnTo>
                  <a:lnTo>
                    <a:pt x="13" y="19"/>
                  </a:lnTo>
                  <a:lnTo>
                    <a:pt x="12" y="22"/>
                  </a:lnTo>
                  <a:lnTo>
                    <a:pt x="10" y="23"/>
                  </a:lnTo>
                  <a:lnTo>
                    <a:pt x="9" y="23"/>
                  </a:lnTo>
                  <a:lnTo>
                    <a:pt x="9" y="25"/>
                  </a:lnTo>
                  <a:lnTo>
                    <a:pt x="20" y="25"/>
                  </a:lnTo>
                  <a:close/>
                </a:path>
              </a:pathLst>
            </a:custGeom>
            <a:solidFill>
              <a:srgbClr val="000000"/>
            </a:solidFill>
            <a:ln w="0">
              <a:solidFill>
                <a:srgbClr val="000000"/>
              </a:solidFill>
              <a:prstDash val="solid"/>
              <a:round/>
              <a:headEnd/>
              <a:tailEnd/>
            </a:ln>
          </p:spPr>
          <p:txBody>
            <a:bodyPr/>
            <a:lstStyle/>
            <a:p>
              <a:endParaRPr lang="en-US" dirty="0"/>
            </a:p>
          </p:txBody>
        </p:sp>
        <p:sp>
          <p:nvSpPr>
            <p:cNvPr id="21589" name="Freeform 85"/>
            <p:cNvSpPr>
              <a:spLocks noEditPoints="1"/>
            </p:cNvSpPr>
            <p:nvPr/>
          </p:nvSpPr>
          <p:spPr bwMode="auto">
            <a:xfrm>
              <a:off x="3379" y="3060"/>
              <a:ext cx="20" cy="31"/>
            </a:xfrm>
            <a:custGeom>
              <a:avLst/>
              <a:gdLst/>
              <a:ahLst/>
              <a:cxnLst>
                <a:cxn ang="0">
                  <a:pos x="9" y="0"/>
                </a:cxn>
                <a:cxn ang="0">
                  <a:pos x="14" y="0"/>
                </a:cxn>
                <a:cxn ang="0">
                  <a:pos x="17" y="3"/>
                </a:cxn>
                <a:cxn ang="0">
                  <a:pos x="18" y="6"/>
                </a:cxn>
                <a:cxn ang="0">
                  <a:pos x="20" y="10"/>
                </a:cxn>
                <a:cxn ang="0">
                  <a:pos x="20" y="14"/>
                </a:cxn>
                <a:cxn ang="0">
                  <a:pos x="20" y="20"/>
                </a:cxn>
                <a:cxn ang="0">
                  <a:pos x="18" y="25"/>
                </a:cxn>
                <a:cxn ang="0">
                  <a:pos x="17" y="28"/>
                </a:cxn>
                <a:cxn ang="0">
                  <a:pos x="14" y="29"/>
                </a:cxn>
                <a:cxn ang="0">
                  <a:pos x="9" y="31"/>
                </a:cxn>
                <a:cxn ang="0">
                  <a:pos x="6" y="29"/>
                </a:cxn>
                <a:cxn ang="0">
                  <a:pos x="3" y="26"/>
                </a:cxn>
                <a:cxn ang="0">
                  <a:pos x="2" y="25"/>
                </a:cxn>
                <a:cxn ang="0">
                  <a:pos x="0" y="20"/>
                </a:cxn>
                <a:cxn ang="0">
                  <a:pos x="0" y="14"/>
                </a:cxn>
                <a:cxn ang="0">
                  <a:pos x="0" y="10"/>
                </a:cxn>
                <a:cxn ang="0">
                  <a:pos x="2" y="6"/>
                </a:cxn>
                <a:cxn ang="0">
                  <a:pos x="3" y="3"/>
                </a:cxn>
                <a:cxn ang="0">
                  <a:pos x="6" y="0"/>
                </a:cxn>
                <a:cxn ang="0">
                  <a:pos x="9" y="0"/>
                </a:cxn>
                <a:cxn ang="0">
                  <a:pos x="9" y="4"/>
                </a:cxn>
                <a:cxn ang="0">
                  <a:pos x="9" y="6"/>
                </a:cxn>
                <a:cxn ang="0">
                  <a:pos x="8" y="6"/>
                </a:cxn>
                <a:cxn ang="0">
                  <a:pos x="6" y="6"/>
                </a:cxn>
                <a:cxn ang="0">
                  <a:pos x="6" y="7"/>
                </a:cxn>
                <a:cxn ang="0">
                  <a:pos x="6" y="10"/>
                </a:cxn>
                <a:cxn ang="0">
                  <a:pos x="6" y="14"/>
                </a:cxn>
                <a:cxn ang="0">
                  <a:pos x="6" y="19"/>
                </a:cxn>
                <a:cxn ang="0">
                  <a:pos x="6" y="22"/>
                </a:cxn>
                <a:cxn ang="0">
                  <a:pos x="6" y="23"/>
                </a:cxn>
                <a:cxn ang="0">
                  <a:pos x="8" y="25"/>
                </a:cxn>
                <a:cxn ang="0">
                  <a:pos x="9" y="25"/>
                </a:cxn>
                <a:cxn ang="0">
                  <a:pos x="9" y="25"/>
                </a:cxn>
                <a:cxn ang="0">
                  <a:pos x="11" y="25"/>
                </a:cxn>
                <a:cxn ang="0">
                  <a:pos x="12" y="25"/>
                </a:cxn>
                <a:cxn ang="0">
                  <a:pos x="12" y="23"/>
                </a:cxn>
                <a:cxn ang="0">
                  <a:pos x="14" y="22"/>
                </a:cxn>
                <a:cxn ang="0">
                  <a:pos x="14" y="19"/>
                </a:cxn>
                <a:cxn ang="0">
                  <a:pos x="14" y="14"/>
                </a:cxn>
                <a:cxn ang="0">
                  <a:pos x="14" y="10"/>
                </a:cxn>
                <a:cxn ang="0">
                  <a:pos x="14" y="9"/>
                </a:cxn>
                <a:cxn ang="0">
                  <a:pos x="12" y="7"/>
                </a:cxn>
                <a:cxn ang="0">
                  <a:pos x="12" y="6"/>
                </a:cxn>
                <a:cxn ang="0">
                  <a:pos x="11" y="6"/>
                </a:cxn>
                <a:cxn ang="0">
                  <a:pos x="9" y="4"/>
                </a:cxn>
              </a:cxnLst>
              <a:rect l="0" t="0" r="r" b="b"/>
              <a:pathLst>
                <a:path w="20" h="31">
                  <a:moveTo>
                    <a:pt x="9" y="0"/>
                  </a:moveTo>
                  <a:lnTo>
                    <a:pt x="14" y="0"/>
                  </a:lnTo>
                  <a:lnTo>
                    <a:pt x="17" y="3"/>
                  </a:lnTo>
                  <a:lnTo>
                    <a:pt x="18" y="6"/>
                  </a:lnTo>
                  <a:lnTo>
                    <a:pt x="20" y="10"/>
                  </a:lnTo>
                  <a:lnTo>
                    <a:pt x="20" y="14"/>
                  </a:lnTo>
                  <a:lnTo>
                    <a:pt x="20" y="20"/>
                  </a:lnTo>
                  <a:lnTo>
                    <a:pt x="18" y="25"/>
                  </a:lnTo>
                  <a:lnTo>
                    <a:pt x="17" y="28"/>
                  </a:lnTo>
                  <a:lnTo>
                    <a:pt x="14" y="29"/>
                  </a:lnTo>
                  <a:lnTo>
                    <a:pt x="9" y="31"/>
                  </a:lnTo>
                  <a:lnTo>
                    <a:pt x="6" y="29"/>
                  </a:lnTo>
                  <a:lnTo>
                    <a:pt x="3" y="26"/>
                  </a:lnTo>
                  <a:lnTo>
                    <a:pt x="2" y="25"/>
                  </a:lnTo>
                  <a:lnTo>
                    <a:pt x="0" y="20"/>
                  </a:lnTo>
                  <a:lnTo>
                    <a:pt x="0" y="14"/>
                  </a:lnTo>
                  <a:lnTo>
                    <a:pt x="0" y="10"/>
                  </a:lnTo>
                  <a:lnTo>
                    <a:pt x="2" y="6"/>
                  </a:lnTo>
                  <a:lnTo>
                    <a:pt x="3" y="3"/>
                  </a:lnTo>
                  <a:lnTo>
                    <a:pt x="6" y="0"/>
                  </a:lnTo>
                  <a:lnTo>
                    <a:pt x="9" y="0"/>
                  </a:lnTo>
                  <a:close/>
                  <a:moveTo>
                    <a:pt x="9" y="4"/>
                  </a:moveTo>
                  <a:lnTo>
                    <a:pt x="9" y="6"/>
                  </a:lnTo>
                  <a:lnTo>
                    <a:pt x="8" y="6"/>
                  </a:lnTo>
                  <a:lnTo>
                    <a:pt x="6" y="6"/>
                  </a:lnTo>
                  <a:lnTo>
                    <a:pt x="6" y="7"/>
                  </a:lnTo>
                  <a:lnTo>
                    <a:pt x="6" y="10"/>
                  </a:lnTo>
                  <a:lnTo>
                    <a:pt x="6" y="14"/>
                  </a:lnTo>
                  <a:lnTo>
                    <a:pt x="6" y="19"/>
                  </a:lnTo>
                  <a:lnTo>
                    <a:pt x="6" y="22"/>
                  </a:lnTo>
                  <a:lnTo>
                    <a:pt x="6" y="23"/>
                  </a:lnTo>
                  <a:lnTo>
                    <a:pt x="8" y="25"/>
                  </a:lnTo>
                  <a:lnTo>
                    <a:pt x="9" y="25"/>
                  </a:lnTo>
                  <a:lnTo>
                    <a:pt x="9" y="25"/>
                  </a:lnTo>
                  <a:lnTo>
                    <a:pt x="11" y="25"/>
                  </a:lnTo>
                  <a:lnTo>
                    <a:pt x="12" y="25"/>
                  </a:lnTo>
                  <a:lnTo>
                    <a:pt x="12" y="23"/>
                  </a:lnTo>
                  <a:lnTo>
                    <a:pt x="14" y="22"/>
                  </a:lnTo>
                  <a:lnTo>
                    <a:pt x="14" y="19"/>
                  </a:lnTo>
                  <a:lnTo>
                    <a:pt x="14" y="14"/>
                  </a:lnTo>
                  <a:lnTo>
                    <a:pt x="14" y="10"/>
                  </a:lnTo>
                  <a:lnTo>
                    <a:pt x="14" y="9"/>
                  </a:lnTo>
                  <a:lnTo>
                    <a:pt x="12" y="7"/>
                  </a:lnTo>
                  <a:lnTo>
                    <a:pt x="12" y="6"/>
                  </a:lnTo>
                  <a:lnTo>
                    <a:pt x="11" y="6"/>
                  </a:lnTo>
                  <a:lnTo>
                    <a:pt x="9"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590" name="Freeform 86"/>
            <p:cNvSpPr>
              <a:spLocks noEditPoints="1"/>
            </p:cNvSpPr>
            <p:nvPr/>
          </p:nvSpPr>
          <p:spPr bwMode="auto">
            <a:xfrm>
              <a:off x="3565" y="3060"/>
              <a:ext cx="22" cy="29"/>
            </a:xfrm>
            <a:custGeom>
              <a:avLst/>
              <a:gdLst/>
              <a:ahLst/>
              <a:cxnLst>
                <a:cxn ang="0">
                  <a:pos x="11" y="29"/>
                </a:cxn>
                <a:cxn ang="0">
                  <a:pos x="11" y="23"/>
                </a:cxn>
                <a:cxn ang="0">
                  <a:pos x="0" y="23"/>
                </a:cxn>
                <a:cxn ang="0">
                  <a:pos x="0" y="19"/>
                </a:cxn>
                <a:cxn ang="0">
                  <a:pos x="13" y="0"/>
                </a:cxn>
                <a:cxn ang="0">
                  <a:pos x="17" y="0"/>
                </a:cxn>
                <a:cxn ang="0">
                  <a:pos x="17" y="19"/>
                </a:cxn>
                <a:cxn ang="0">
                  <a:pos x="22" y="19"/>
                </a:cxn>
                <a:cxn ang="0">
                  <a:pos x="22" y="23"/>
                </a:cxn>
                <a:cxn ang="0">
                  <a:pos x="17" y="23"/>
                </a:cxn>
                <a:cxn ang="0">
                  <a:pos x="17" y="29"/>
                </a:cxn>
                <a:cxn ang="0">
                  <a:pos x="11" y="29"/>
                </a:cxn>
                <a:cxn ang="0">
                  <a:pos x="11" y="19"/>
                </a:cxn>
                <a:cxn ang="0">
                  <a:pos x="11" y="9"/>
                </a:cxn>
                <a:cxn ang="0">
                  <a:pos x="5" y="19"/>
                </a:cxn>
                <a:cxn ang="0">
                  <a:pos x="11" y="19"/>
                </a:cxn>
              </a:cxnLst>
              <a:rect l="0" t="0" r="r" b="b"/>
              <a:pathLst>
                <a:path w="22" h="29">
                  <a:moveTo>
                    <a:pt x="11" y="29"/>
                  </a:moveTo>
                  <a:lnTo>
                    <a:pt x="11" y="23"/>
                  </a:lnTo>
                  <a:lnTo>
                    <a:pt x="0" y="23"/>
                  </a:lnTo>
                  <a:lnTo>
                    <a:pt x="0" y="19"/>
                  </a:lnTo>
                  <a:lnTo>
                    <a:pt x="13" y="0"/>
                  </a:lnTo>
                  <a:lnTo>
                    <a:pt x="17" y="0"/>
                  </a:lnTo>
                  <a:lnTo>
                    <a:pt x="17" y="19"/>
                  </a:lnTo>
                  <a:lnTo>
                    <a:pt x="22" y="19"/>
                  </a:lnTo>
                  <a:lnTo>
                    <a:pt x="22" y="23"/>
                  </a:lnTo>
                  <a:lnTo>
                    <a:pt x="17" y="23"/>
                  </a:lnTo>
                  <a:lnTo>
                    <a:pt x="17" y="29"/>
                  </a:lnTo>
                  <a:lnTo>
                    <a:pt x="11" y="29"/>
                  </a:lnTo>
                  <a:close/>
                  <a:moveTo>
                    <a:pt x="11" y="19"/>
                  </a:moveTo>
                  <a:lnTo>
                    <a:pt x="11" y="9"/>
                  </a:lnTo>
                  <a:lnTo>
                    <a:pt x="5" y="19"/>
                  </a:lnTo>
                  <a:lnTo>
                    <a:pt x="11"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591" name="Freeform 87"/>
            <p:cNvSpPr>
              <a:spLocks noEditPoints="1"/>
            </p:cNvSpPr>
            <p:nvPr/>
          </p:nvSpPr>
          <p:spPr bwMode="auto">
            <a:xfrm>
              <a:off x="3585" y="3060"/>
              <a:ext cx="19" cy="31"/>
            </a:xfrm>
            <a:custGeom>
              <a:avLst/>
              <a:gdLst/>
              <a:ahLst/>
              <a:cxnLst>
                <a:cxn ang="0">
                  <a:pos x="10" y="0"/>
                </a:cxn>
                <a:cxn ang="0">
                  <a:pos x="13" y="0"/>
                </a:cxn>
                <a:cxn ang="0">
                  <a:pos x="16" y="3"/>
                </a:cxn>
                <a:cxn ang="0">
                  <a:pos x="19" y="6"/>
                </a:cxn>
                <a:cxn ang="0">
                  <a:pos x="19" y="10"/>
                </a:cxn>
                <a:cxn ang="0">
                  <a:pos x="19" y="14"/>
                </a:cxn>
                <a:cxn ang="0">
                  <a:pos x="19" y="20"/>
                </a:cxn>
                <a:cxn ang="0">
                  <a:pos x="19" y="25"/>
                </a:cxn>
                <a:cxn ang="0">
                  <a:pos x="16" y="28"/>
                </a:cxn>
                <a:cxn ang="0">
                  <a:pos x="13" y="29"/>
                </a:cxn>
                <a:cxn ang="0">
                  <a:pos x="10" y="31"/>
                </a:cxn>
                <a:cxn ang="0">
                  <a:pos x="6" y="29"/>
                </a:cxn>
                <a:cxn ang="0">
                  <a:pos x="3" y="26"/>
                </a:cxn>
                <a:cxn ang="0">
                  <a:pos x="2" y="25"/>
                </a:cxn>
                <a:cxn ang="0">
                  <a:pos x="0" y="20"/>
                </a:cxn>
                <a:cxn ang="0">
                  <a:pos x="0" y="14"/>
                </a:cxn>
                <a:cxn ang="0">
                  <a:pos x="0" y="10"/>
                </a:cxn>
                <a:cxn ang="0">
                  <a:pos x="2" y="6"/>
                </a:cxn>
                <a:cxn ang="0">
                  <a:pos x="3" y="3"/>
                </a:cxn>
                <a:cxn ang="0">
                  <a:pos x="6" y="0"/>
                </a:cxn>
                <a:cxn ang="0">
                  <a:pos x="10" y="0"/>
                </a:cxn>
                <a:cxn ang="0">
                  <a:pos x="10" y="4"/>
                </a:cxn>
                <a:cxn ang="0">
                  <a:pos x="9" y="6"/>
                </a:cxn>
                <a:cxn ang="0">
                  <a:pos x="7" y="6"/>
                </a:cxn>
                <a:cxn ang="0">
                  <a:pos x="7" y="6"/>
                </a:cxn>
                <a:cxn ang="0">
                  <a:pos x="6" y="7"/>
                </a:cxn>
                <a:cxn ang="0">
                  <a:pos x="6" y="10"/>
                </a:cxn>
                <a:cxn ang="0">
                  <a:pos x="6" y="14"/>
                </a:cxn>
                <a:cxn ang="0">
                  <a:pos x="6" y="19"/>
                </a:cxn>
                <a:cxn ang="0">
                  <a:pos x="6" y="22"/>
                </a:cxn>
                <a:cxn ang="0">
                  <a:pos x="7" y="23"/>
                </a:cxn>
                <a:cxn ang="0">
                  <a:pos x="7" y="25"/>
                </a:cxn>
                <a:cxn ang="0">
                  <a:pos x="9" y="25"/>
                </a:cxn>
                <a:cxn ang="0">
                  <a:pos x="10" y="25"/>
                </a:cxn>
                <a:cxn ang="0">
                  <a:pos x="12" y="25"/>
                </a:cxn>
                <a:cxn ang="0">
                  <a:pos x="12" y="25"/>
                </a:cxn>
                <a:cxn ang="0">
                  <a:pos x="13" y="23"/>
                </a:cxn>
                <a:cxn ang="0">
                  <a:pos x="13" y="22"/>
                </a:cxn>
                <a:cxn ang="0">
                  <a:pos x="15" y="19"/>
                </a:cxn>
                <a:cxn ang="0">
                  <a:pos x="15" y="14"/>
                </a:cxn>
                <a:cxn ang="0">
                  <a:pos x="15" y="10"/>
                </a:cxn>
                <a:cxn ang="0">
                  <a:pos x="13" y="9"/>
                </a:cxn>
                <a:cxn ang="0">
                  <a:pos x="13" y="7"/>
                </a:cxn>
                <a:cxn ang="0">
                  <a:pos x="12" y="6"/>
                </a:cxn>
                <a:cxn ang="0">
                  <a:pos x="12" y="6"/>
                </a:cxn>
                <a:cxn ang="0">
                  <a:pos x="10" y="4"/>
                </a:cxn>
              </a:cxnLst>
              <a:rect l="0" t="0" r="r" b="b"/>
              <a:pathLst>
                <a:path w="19" h="31">
                  <a:moveTo>
                    <a:pt x="10" y="0"/>
                  </a:moveTo>
                  <a:lnTo>
                    <a:pt x="13" y="0"/>
                  </a:lnTo>
                  <a:lnTo>
                    <a:pt x="16" y="3"/>
                  </a:lnTo>
                  <a:lnTo>
                    <a:pt x="19" y="6"/>
                  </a:lnTo>
                  <a:lnTo>
                    <a:pt x="19" y="10"/>
                  </a:lnTo>
                  <a:lnTo>
                    <a:pt x="19" y="14"/>
                  </a:lnTo>
                  <a:lnTo>
                    <a:pt x="19" y="20"/>
                  </a:lnTo>
                  <a:lnTo>
                    <a:pt x="19" y="25"/>
                  </a:lnTo>
                  <a:lnTo>
                    <a:pt x="16" y="28"/>
                  </a:lnTo>
                  <a:lnTo>
                    <a:pt x="13" y="29"/>
                  </a:lnTo>
                  <a:lnTo>
                    <a:pt x="10" y="31"/>
                  </a:lnTo>
                  <a:lnTo>
                    <a:pt x="6" y="29"/>
                  </a:lnTo>
                  <a:lnTo>
                    <a:pt x="3" y="26"/>
                  </a:lnTo>
                  <a:lnTo>
                    <a:pt x="2" y="25"/>
                  </a:lnTo>
                  <a:lnTo>
                    <a:pt x="0" y="20"/>
                  </a:lnTo>
                  <a:lnTo>
                    <a:pt x="0" y="14"/>
                  </a:lnTo>
                  <a:lnTo>
                    <a:pt x="0" y="10"/>
                  </a:lnTo>
                  <a:lnTo>
                    <a:pt x="2" y="6"/>
                  </a:lnTo>
                  <a:lnTo>
                    <a:pt x="3" y="3"/>
                  </a:lnTo>
                  <a:lnTo>
                    <a:pt x="6" y="0"/>
                  </a:lnTo>
                  <a:lnTo>
                    <a:pt x="10" y="0"/>
                  </a:lnTo>
                  <a:close/>
                  <a:moveTo>
                    <a:pt x="10" y="4"/>
                  </a:moveTo>
                  <a:lnTo>
                    <a:pt x="9" y="6"/>
                  </a:lnTo>
                  <a:lnTo>
                    <a:pt x="7" y="6"/>
                  </a:lnTo>
                  <a:lnTo>
                    <a:pt x="7" y="6"/>
                  </a:lnTo>
                  <a:lnTo>
                    <a:pt x="6" y="7"/>
                  </a:lnTo>
                  <a:lnTo>
                    <a:pt x="6" y="10"/>
                  </a:lnTo>
                  <a:lnTo>
                    <a:pt x="6" y="14"/>
                  </a:lnTo>
                  <a:lnTo>
                    <a:pt x="6" y="19"/>
                  </a:lnTo>
                  <a:lnTo>
                    <a:pt x="6" y="22"/>
                  </a:lnTo>
                  <a:lnTo>
                    <a:pt x="7" y="23"/>
                  </a:lnTo>
                  <a:lnTo>
                    <a:pt x="7" y="25"/>
                  </a:lnTo>
                  <a:lnTo>
                    <a:pt x="9" y="25"/>
                  </a:lnTo>
                  <a:lnTo>
                    <a:pt x="10" y="25"/>
                  </a:lnTo>
                  <a:lnTo>
                    <a:pt x="12" y="25"/>
                  </a:lnTo>
                  <a:lnTo>
                    <a:pt x="12" y="25"/>
                  </a:lnTo>
                  <a:lnTo>
                    <a:pt x="13" y="23"/>
                  </a:lnTo>
                  <a:lnTo>
                    <a:pt x="13" y="22"/>
                  </a:lnTo>
                  <a:lnTo>
                    <a:pt x="15" y="19"/>
                  </a:lnTo>
                  <a:lnTo>
                    <a:pt x="15" y="14"/>
                  </a:lnTo>
                  <a:lnTo>
                    <a:pt x="15" y="10"/>
                  </a:lnTo>
                  <a:lnTo>
                    <a:pt x="13" y="9"/>
                  </a:lnTo>
                  <a:lnTo>
                    <a:pt x="13" y="7"/>
                  </a:lnTo>
                  <a:lnTo>
                    <a:pt x="12" y="6"/>
                  </a:lnTo>
                  <a:lnTo>
                    <a:pt x="12" y="6"/>
                  </a:lnTo>
                  <a:lnTo>
                    <a:pt x="10"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592" name="Freeform 88"/>
            <p:cNvSpPr>
              <a:spLocks noEditPoints="1"/>
            </p:cNvSpPr>
            <p:nvPr/>
          </p:nvSpPr>
          <p:spPr bwMode="auto">
            <a:xfrm>
              <a:off x="3772" y="3060"/>
              <a:ext cx="19" cy="31"/>
            </a:xfrm>
            <a:custGeom>
              <a:avLst/>
              <a:gdLst/>
              <a:ahLst/>
              <a:cxnLst>
                <a:cxn ang="0">
                  <a:pos x="19" y="7"/>
                </a:cxn>
                <a:cxn ang="0">
                  <a:pos x="13" y="9"/>
                </a:cxn>
                <a:cxn ang="0">
                  <a:pos x="13" y="7"/>
                </a:cxn>
                <a:cxn ang="0">
                  <a:pos x="13" y="6"/>
                </a:cxn>
                <a:cxn ang="0">
                  <a:pos x="11" y="6"/>
                </a:cxn>
                <a:cxn ang="0">
                  <a:pos x="10" y="4"/>
                </a:cxn>
                <a:cxn ang="0">
                  <a:pos x="8" y="6"/>
                </a:cxn>
                <a:cxn ang="0">
                  <a:pos x="7" y="7"/>
                </a:cxn>
                <a:cxn ang="0">
                  <a:pos x="6" y="9"/>
                </a:cxn>
                <a:cxn ang="0">
                  <a:pos x="6" y="13"/>
                </a:cxn>
                <a:cxn ang="0">
                  <a:pos x="7" y="11"/>
                </a:cxn>
                <a:cxn ang="0">
                  <a:pos x="10" y="11"/>
                </a:cxn>
                <a:cxn ang="0">
                  <a:pos x="14" y="11"/>
                </a:cxn>
                <a:cxn ang="0">
                  <a:pos x="17" y="13"/>
                </a:cxn>
                <a:cxn ang="0">
                  <a:pos x="19" y="16"/>
                </a:cxn>
                <a:cxn ang="0">
                  <a:pos x="19" y="20"/>
                </a:cxn>
                <a:cxn ang="0">
                  <a:pos x="19" y="25"/>
                </a:cxn>
                <a:cxn ang="0">
                  <a:pos x="17" y="28"/>
                </a:cxn>
                <a:cxn ang="0">
                  <a:pos x="14" y="29"/>
                </a:cxn>
                <a:cxn ang="0">
                  <a:pos x="10" y="31"/>
                </a:cxn>
                <a:cxn ang="0">
                  <a:pos x="6" y="29"/>
                </a:cxn>
                <a:cxn ang="0">
                  <a:pos x="3" y="26"/>
                </a:cxn>
                <a:cxn ang="0">
                  <a:pos x="1" y="23"/>
                </a:cxn>
                <a:cxn ang="0">
                  <a:pos x="0" y="20"/>
                </a:cxn>
                <a:cxn ang="0">
                  <a:pos x="0" y="14"/>
                </a:cxn>
                <a:cxn ang="0">
                  <a:pos x="0" y="10"/>
                </a:cxn>
                <a:cxn ang="0">
                  <a:pos x="1" y="6"/>
                </a:cxn>
                <a:cxn ang="0">
                  <a:pos x="3" y="3"/>
                </a:cxn>
                <a:cxn ang="0">
                  <a:pos x="6" y="0"/>
                </a:cxn>
                <a:cxn ang="0">
                  <a:pos x="10" y="0"/>
                </a:cxn>
                <a:cxn ang="0">
                  <a:pos x="14" y="0"/>
                </a:cxn>
                <a:cxn ang="0">
                  <a:pos x="16" y="1"/>
                </a:cxn>
                <a:cxn ang="0">
                  <a:pos x="17" y="4"/>
                </a:cxn>
                <a:cxn ang="0">
                  <a:pos x="19" y="7"/>
                </a:cxn>
                <a:cxn ang="0">
                  <a:pos x="6" y="20"/>
                </a:cxn>
                <a:cxn ang="0">
                  <a:pos x="6" y="22"/>
                </a:cxn>
                <a:cxn ang="0">
                  <a:pos x="7" y="23"/>
                </a:cxn>
                <a:cxn ang="0">
                  <a:pos x="8" y="25"/>
                </a:cxn>
                <a:cxn ang="0">
                  <a:pos x="10" y="25"/>
                </a:cxn>
                <a:cxn ang="0">
                  <a:pos x="11" y="25"/>
                </a:cxn>
                <a:cxn ang="0">
                  <a:pos x="13" y="25"/>
                </a:cxn>
                <a:cxn ang="0">
                  <a:pos x="13" y="23"/>
                </a:cxn>
                <a:cxn ang="0">
                  <a:pos x="14" y="20"/>
                </a:cxn>
                <a:cxn ang="0">
                  <a:pos x="13" y="19"/>
                </a:cxn>
                <a:cxn ang="0">
                  <a:pos x="13" y="17"/>
                </a:cxn>
                <a:cxn ang="0">
                  <a:pos x="11" y="16"/>
                </a:cxn>
                <a:cxn ang="0">
                  <a:pos x="10" y="16"/>
                </a:cxn>
                <a:cxn ang="0">
                  <a:pos x="8" y="16"/>
                </a:cxn>
                <a:cxn ang="0">
                  <a:pos x="7" y="17"/>
                </a:cxn>
                <a:cxn ang="0">
                  <a:pos x="6" y="19"/>
                </a:cxn>
                <a:cxn ang="0">
                  <a:pos x="6" y="20"/>
                </a:cxn>
              </a:cxnLst>
              <a:rect l="0" t="0" r="r" b="b"/>
              <a:pathLst>
                <a:path w="19" h="31">
                  <a:moveTo>
                    <a:pt x="19" y="7"/>
                  </a:moveTo>
                  <a:lnTo>
                    <a:pt x="13" y="9"/>
                  </a:lnTo>
                  <a:lnTo>
                    <a:pt x="13" y="7"/>
                  </a:lnTo>
                  <a:lnTo>
                    <a:pt x="13" y="6"/>
                  </a:lnTo>
                  <a:lnTo>
                    <a:pt x="11" y="6"/>
                  </a:lnTo>
                  <a:lnTo>
                    <a:pt x="10" y="4"/>
                  </a:lnTo>
                  <a:lnTo>
                    <a:pt x="8" y="6"/>
                  </a:lnTo>
                  <a:lnTo>
                    <a:pt x="7" y="7"/>
                  </a:lnTo>
                  <a:lnTo>
                    <a:pt x="6" y="9"/>
                  </a:lnTo>
                  <a:lnTo>
                    <a:pt x="6" y="13"/>
                  </a:lnTo>
                  <a:lnTo>
                    <a:pt x="7" y="11"/>
                  </a:lnTo>
                  <a:lnTo>
                    <a:pt x="10" y="11"/>
                  </a:lnTo>
                  <a:lnTo>
                    <a:pt x="14" y="11"/>
                  </a:lnTo>
                  <a:lnTo>
                    <a:pt x="17" y="13"/>
                  </a:lnTo>
                  <a:lnTo>
                    <a:pt x="19" y="16"/>
                  </a:lnTo>
                  <a:lnTo>
                    <a:pt x="19" y="20"/>
                  </a:lnTo>
                  <a:lnTo>
                    <a:pt x="19" y="25"/>
                  </a:lnTo>
                  <a:lnTo>
                    <a:pt x="17" y="28"/>
                  </a:lnTo>
                  <a:lnTo>
                    <a:pt x="14" y="29"/>
                  </a:lnTo>
                  <a:lnTo>
                    <a:pt x="10" y="31"/>
                  </a:lnTo>
                  <a:lnTo>
                    <a:pt x="6" y="29"/>
                  </a:lnTo>
                  <a:lnTo>
                    <a:pt x="3" y="26"/>
                  </a:lnTo>
                  <a:lnTo>
                    <a:pt x="1" y="23"/>
                  </a:lnTo>
                  <a:lnTo>
                    <a:pt x="0" y="20"/>
                  </a:lnTo>
                  <a:lnTo>
                    <a:pt x="0" y="14"/>
                  </a:lnTo>
                  <a:lnTo>
                    <a:pt x="0" y="10"/>
                  </a:lnTo>
                  <a:lnTo>
                    <a:pt x="1" y="6"/>
                  </a:lnTo>
                  <a:lnTo>
                    <a:pt x="3" y="3"/>
                  </a:lnTo>
                  <a:lnTo>
                    <a:pt x="6" y="0"/>
                  </a:lnTo>
                  <a:lnTo>
                    <a:pt x="10" y="0"/>
                  </a:lnTo>
                  <a:lnTo>
                    <a:pt x="14" y="0"/>
                  </a:lnTo>
                  <a:lnTo>
                    <a:pt x="16" y="1"/>
                  </a:lnTo>
                  <a:lnTo>
                    <a:pt x="17" y="4"/>
                  </a:lnTo>
                  <a:lnTo>
                    <a:pt x="19" y="7"/>
                  </a:lnTo>
                  <a:close/>
                  <a:moveTo>
                    <a:pt x="6" y="20"/>
                  </a:moveTo>
                  <a:lnTo>
                    <a:pt x="6" y="22"/>
                  </a:lnTo>
                  <a:lnTo>
                    <a:pt x="7" y="23"/>
                  </a:lnTo>
                  <a:lnTo>
                    <a:pt x="8" y="25"/>
                  </a:lnTo>
                  <a:lnTo>
                    <a:pt x="10" y="25"/>
                  </a:lnTo>
                  <a:lnTo>
                    <a:pt x="11" y="25"/>
                  </a:lnTo>
                  <a:lnTo>
                    <a:pt x="13" y="25"/>
                  </a:lnTo>
                  <a:lnTo>
                    <a:pt x="13" y="23"/>
                  </a:lnTo>
                  <a:lnTo>
                    <a:pt x="14" y="20"/>
                  </a:lnTo>
                  <a:lnTo>
                    <a:pt x="13" y="19"/>
                  </a:lnTo>
                  <a:lnTo>
                    <a:pt x="13" y="17"/>
                  </a:lnTo>
                  <a:lnTo>
                    <a:pt x="11" y="16"/>
                  </a:lnTo>
                  <a:lnTo>
                    <a:pt x="10" y="16"/>
                  </a:lnTo>
                  <a:lnTo>
                    <a:pt x="8" y="16"/>
                  </a:lnTo>
                  <a:lnTo>
                    <a:pt x="7" y="17"/>
                  </a:lnTo>
                  <a:lnTo>
                    <a:pt x="6" y="19"/>
                  </a:lnTo>
                  <a:lnTo>
                    <a:pt x="6"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593" name="Freeform 89"/>
            <p:cNvSpPr>
              <a:spLocks noEditPoints="1"/>
            </p:cNvSpPr>
            <p:nvPr/>
          </p:nvSpPr>
          <p:spPr bwMode="auto">
            <a:xfrm>
              <a:off x="3792" y="3060"/>
              <a:ext cx="19" cy="31"/>
            </a:xfrm>
            <a:custGeom>
              <a:avLst/>
              <a:gdLst/>
              <a:ahLst/>
              <a:cxnLst>
                <a:cxn ang="0">
                  <a:pos x="9" y="0"/>
                </a:cxn>
                <a:cxn ang="0">
                  <a:pos x="13" y="0"/>
                </a:cxn>
                <a:cxn ang="0">
                  <a:pos x="16" y="3"/>
                </a:cxn>
                <a:cxn ang="0">
                  <a:pos x="18" y="6"/>
                </a:cxn>
                <a:cxn ang="0">
                  <a:pos x="19" y="10"/>
                </a:cxn>
                <a:cxn ang="0">
                  <a:pos x="19" y="14"/>
                </a:cxn>
                <a:cxn ang="0">
                  <a:pos x="19" y="20"/>
                </a:cxn>
                <a:cxn ang="0">
                  <a:pos x="18" y="25"/>
                </a:cxn>
                <a:cxn ang="0">
                  <a:pos x="16" y="28"/>
                </a:cxn>
                <a:cxn ang="0">
                  <a:pos x="13" y="29"/>
                </a:cxn>
                <a:cxn ang="0">
                  <a:pos x="9" y="31"/>
                </a:cxn>
                <a:cxn ang="0">
                  <a:pos x="6" y="29"/>
                </a:cxn>
                <a:cxn ang="0">
                  <a:pos x="2" y="26"/>
                </a:cxn>
                <a:cxn ang="0">
                  <a:pos x="0" y="25"/>
                </a:cxn>
                <a:cxn ang="0">
                  <a:pos x="0" y="20"/>
                </a:cxn>
                <a:cxn ang="0">
                  <a:pos x="0" y="14"/>
                </a:cxn>
                <a:cxn ang="0">
                  <a:pos x="0" y="10"/>
                </a:cxn>
                <a:cxn ang="0">
                  <a:pos x="0" y="6"/>
                </a:cxn>
                <a:cxn ang="0">
                  <a:pos x="3" y="3"/>
                </a:cxn>
                <a:cxn ang="0">
                  <a:pos x="6" y="0"/>
                </a:cxn>
                <a:cxn ang="0">
                  <a:pos x="9" y="0"/>
                </a:cxn>
                <a:cxn ang="0">
                  <a:pos x="9" y="4"/>
                </a:cxn>
                <a:cxn ang="0">
                  <a:pos x="8" y="6"/>
                </a:cxn>
                <a:cxn ang="0">
                  <a:pos x="8" y="6"/>
                </a:cxn>
                <a:cxn ang="0">
                  <a:pos x="6" y="6"/>
                </a:cxn>
                <a:cxn ang="0">
                  <a:pos x="6" y="7"/>
                </a:cxn>
                <a:cxn ang="0">
                  <a:pos x="6" y="10"/>
                </a:cxn>
                <a:cxn ang="0">
                  <a:pos x="5" y="14"/>
                </a:cxn>
                <a:cxn ang="0">
                  <a:pos x="6" y="19"/>
                </a:cxn>
                <a:cxn ang="0">
                  <a:pos x="6" y="22"/>
                </a:cxn>
                <a:cxn ang="0">
                  <a:pos x="6" y="23"/>
                </a:cxn>
                <a:cxn ang="0">
                  <a:pos x="8" y="25"/>
                </a:cxn>
                <a:cxn ang="0">
                  <a:pos x="8" y="25"/>
                </a:cxn>
                <a:cxn ang="0">
                  <a:pos x="9" y="25"/>
                </a:cxn>
                <a:cxn ang="0">
                  <a:pos x="10" y="25"/>
                </a:cxn>
                <a:cxn ang="0">
                  <a:pos x="12" y="25"/>
                </a:cxn>
                <a:cxn ang="0">
                  <a:pos x="12" y="23"/>
                </a:cxn>
                <a:cxn ang="0">
                  <a:pos x="13" y="22"/>
                </a:cxn>
                <a:cxn ang="0">
                  <a:pos x="13" y="19"/>
                </a:cxn>
                <a:cxn ang="0">
                  <a:pos x="13" y="14"/>
                </a:cxn>
                <a:cxn ang="0">
                  <a:pos x="13" y="10"/>
                </a:cxn>
                <a:cxn ang="0">
                  <a:pos x="13" y="9"/>
                </a:cxn>
                <a:cxn ang="0">
                  <a:pos x="12" y="7"/>
                </a:cxn>
                <a:cxn ang="0">
                  <a:pos x="12" y="6"/>
                </a:cxn>
                <a:cxn ang="0">
                  <a:pos x="10" y="6"/>
                </a:cxn>
                <a:cxn ang="0">
                  <a:pos x="9" y="4"/>
                </a:cxn>
              </a:cxnLst>
              <a:rect l="0" t="0" r="r" b="b"/>
              <a:pathLst>
                <a:path w="19" h="31">
                  <a:moveTo>
                    <a:pt x="9" y="0"/>
                  </a:moveTo>
                  <a:lnTo>
                    <a:pt x="13" y="0"/>
                  </a:lnTo>
                  <a:lnTo>
                    <a:pt x="16" y="3"/>
                  </a:lnTo>
                  <a:lnTo>
                    <a:pt x="18" y="6"/>
                  </a:lnTo>
                  <a:lnTo>
                    <a:pt x="19" y="10"/>
                  </a:lnTo>
                  <a:lnTo>
                    <a:pt x="19" y="14"/>
                  </a:lnTo>
                  <a:lnTo>
                    <a:pt x="19" y="20"/>
                  </a:lnTo>
                  <a:lnTo>
                    <a:pt x="18" y="25"/>
                  </a:lnTo>
                  <a:lnTo>
                    <a:pt x="16" y="28"/>
                  </a:lnTo>
                  <a:lnTo>
                    <a:pt x="13" y="29"/>
                  </a:lnTo>
                  <a:lnTo>
                    <a:pt x="9" y="31"/>
                  </a:lnTo>
                  <a:lnTo>
                    <a:pt x="6" y="29"/>
                  </a:lnTo>
                  <a:lnTo>
                    <a:pt x="2" y="26"/>
                  </a:lnTo>
                  <a:lnTo>
                    <a:pt x="0" y="25"/>
                  </a:lnTo>
                  <a:lnTo>
                    <a:pt x="0" y="20"/>
                  </a:lnTo>
                  <a:lnTo>
                    <a:pt x="0" y="14"/>
                  </a:lnTo>
                  <a:lnTo>
                    <a:pt x="0" y="10"/>
                  </a:lnTo>
                  <a:lnTo>
                    <a:pt x="0" y="6"/>
                  </a:lnTo>
                  <a:lnTo>
                    <a:pt x="3" y="3"/>
                  </a:lnTo>
                  <a:lnTo>
                    <a:pt x="6" y="0"/>
                  </a:lnTo>
                  <a:lnTo>
                    <a:pt x="9" y="0"/>
                  </a:lnTo>
                  <a:close/>
                  <a:moveTo>
                    <a:pt x="9" y="4"/>
                  </a:moveTo>
                  <a:lnTo>
                    <a:pt x="8" y="6"/>
                  </a:lnTo>
                  <a:lnTo>
                    <a:pt x="8" y="6"/>
                  </a:lnTo>
                  <a:lnTo>
                    <a:pt x="6" y="6"/>
                  </a:lnTo>
                  <a:lnTo>
                    <a:pt x="6" y="7"/>
                  </a:lnTo>
                  <a:lnTo>
                    <a:pt x="6" y="10"/>
                  </a:lnTo>
                  <a:lnTo>
                    <a:pt x="5" y="14"/>
                  </a:lnTo>
                  <a:lnTo>
                    <a:pt x="6" y="19"/>
                  </a:lnTo>
                  <a:lnTo>
                    <a:pt x="6" y="22"/>
                  </a:lnTo>
                  <a:lnTo>
                    <a:pt x="6" y="23"/>
                  </a:lnTo>
                  <a:lnTo>
                    <a:pt x="8" y="25"/>
                  </a:lnTo>
                  <a:lnTo>
                    <a:pt x="8" y="25"/>
                  </a:lnTo>
                  <a:lnTo>
                    <a:pt x="9" y="25"/>
                  </a:lnTo>
                  <a:lnTo>
                    <a:pt x="10" y="25"/>
                  </a:lnTo>
                  <a:lnTo>
                    <a:pt x="12" y="25"/>
                  </a:lnTo>
                  <a:lnTo>
                    <a:pt x="12" y="23"/>
                  </a:lnTo>
                  <a:lnTo>
                    <a:pt x="13" y="22"/>
                  </a:lnTo>
                  <a:lnTo>
                    <a:pt x="13" y="19"/>
                  </a:lnTo>
                  <a:lnTo>
                    <a:pt x="13" y="14"/>
                  </a:lnTo>
                  <a:lnTo>
                    <a:pt x="13" y="10"/>
                  </a:lnTo>
                  <a:lnTo>
                    <a:pt x="13" y="9"/>
                  </a:lnTo>
                  <a:lnTo>
                    <a:pt x="12" y="7"/>
                  </a:lnTo>
                  <a:lnTo>
                    <a:pt x="12" y="6"/>
                  </a:lnTo>
                  <a:lnTo>
                    <a:pt x="10" y="6"/>
                  </a:lnTo>
                  <a:lnTo>
                    <a:pt x="9"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594" name="Freeform 90"/>
            <p:cNvSpPr>
              <a:spLocks noEditPoints="1"/>
            </p:cNvSpPr>
            <p:nvPr/>
          </p:nvSpPr>
          <p:spPr bwMode="auto">
            <a:xfrm>
              <a:off x="3979" y="3060"/>
              <a:ext cx="19" cy="31"/>
            </a:xfrm>
            <a:custGeom>
              <a:avLst/>
              <a:gdLst/>
              <a:ahLst/>
              <a:cxnLst>
                <a:cxn ang="0">
                  <a:pos x="3" y="13"/>
                </a:cxn>
                <a:cxn ang="0">
                  <a:pos x="0" y="9"/>
                </a:cxn>
                <a:cxn ang="0">
                  <a:pos x="0" y="4"/>
                </a:cxn>
                <a:cxn ang="0">
                  <a:pos x="4" y="0"/>
                </a:cxn>
                <a:cxn ang="0">
                  <a:pos x="13" y="0"/>
                </a:cxn>
                <a:cxn ang="0">
                  <a:pos x="17" y="4"/>
                </a:cxn>
                <a:cxn ang="0">
                  <a:pos x="17" y="9"/>
                </a:cxn>
                <a:cxn ang="0">
                  <a:pos x="16" y="13"/>
                </a:cxn>
                <a:cxn ang="0">
                  <a:pos x="16" y="14"/>
                </a:cxn>
                <a:cxn ang="0">
                  <a:pos x="19" y="19"/>
                </a:cxn>
                <a:cxn ang="0">
                  <a:pos x="17" y="25"/>
                </a:cxn>
                <a:cxn ang="0">
                  <a:pos x="13" y="29"/>
                </a:cxn>
                <a:cxn ang="0">
                  <a:pos x="6" y="29"/>
                </a:cxn>
                <a:cxn ang="0">
                  <a:pos x="0" y="25"/>
                </a:cxn>
                <a:cxn ang="0">
                  <a:pos x="0" y="19"/>
                </a:cxn>
                <a:cxn ang="0">
                  <a:pos x="1" y="14"/>
                </a:cxn>
                <a:cxn ang="0">
                  <a:pos x="6" y="7"/>
                </a:cxn>
                <a:cxn ang="0">
                  <a:pos x="6" y="10"/>
                </a:cxn>
                <a:cxn ang="0">
                  <a:pos x="9" y="11"/>
                </a:cxn>
                <a:cxn ang="0">
                  <a:pos x="11" y="10"/>
                </a:cxn>
                <a:cxn ang="0">
                  <a:pos x="13" y="7"/>
                </a:cxn>
                <a:cxn ang="0">
                  <a:pos x="11" y="6"/>
                </a:cxn>
                <a:cxn ang="0">
                  <a:pos x="9" y="4"/>
                </a:cxn>
                <a:cxn ang="0">
                  <a:pos x="6" y="6"/>
                </a:cxn>
                <a:cxn ang="0">
                  <a:pos x="6" y="7"/>
                </a:cxn>
                <a:cxn ang="0">
                  <a:pos x="6" y="23"/>
                </a:cxn>
                <a:cxn ang="0">
                  <a:pos x="7" y="26"/>
                </a:cxn>
                <a:cxn ang="0">
                  <a:pos x="10" y="26"/>
                </a:cxn>
                <a:cxn ang="0">
                  <a:pos x="13" y="23"/>
                </a:cxn>
                <a:cxn ang="0">
                  <a:pos x="13" y="19"/>
                </a:cxn>
                <a:cxn ang="0">
                  <a:pos x="10" y="16"/>
                </a:cxn>
                <a:cxn ang="0">
                  <a:pos x="7" y="16"/>
                </a:cxn>
                <a:cxn ang="0">
                  <a:pos x="6" y="19"/>
                </a:cxn>
              </a:cxnLst>
              <a:rect l="0" t="0" r="r" b="b"/>
              <a:pathLst>
                <a:path w="19" h="31">
                  <a:moveTo>
                    <a:pt x="4" y="13"/>
                  </a:moveTo>
                  <a:lnTo>
                    <a:pt x="3" y="13"/>
                  </a:lnTo>
                  <a:lnTo>
                    <a:pt x="1" y="11"/>
                  </a:lnTo>
                  <a:lnTo>
                    <a:pt x="0" y="9"/>
                  </a:lnTo>
                  <a:lnTo>
                    <a:pt x="0" y="7"/>
                  </a:lnTo>
                  <a:lnTo>
                    <a:pt x="0" y="4"/>
                  </a:lnTo>
                  <a:lnTo>
                    <a:pt x="1" y="1"/>
                  </a:lnTo>
                  <a:lnTo>
                    <a:pt x="4" y="0"/>
                  </a:lnTo>
                  <a:lnTo>
                    <a:pt x="9" y="0"/>
                  </a:lnTo>
                  <a:lnTo>
                    <a:pt x="13" y="0"/>
                  </a:lnTo>
                  <a:lnTo>
                    <a:pt x="16" y="1"/>
                  </a:lnTo>
                  <a:lnTo>
                    <a:pt x="17" y="4"/>
                  </a:lnTo>
                  <a:lnTo>
                    <a:pt x="19" y="7"/>
                  </a:lnTo>
                  <a:lnTo>
                    <a:pt x="17" y="9"/>
                  </a:lnTo>
                  <a:lnTo>
                    <a:pt x="17" y="11"/>
                  </a:lnTo>
                  <a:lnTo>
                    <a:pt x="16" y="13"/>
                  </a:lnTo>
                  <a:lnTo>
                    <a:pt x="13" y="13"/>
                  </a:lnTo>
                  <a:lnTo>
                    <a:pt x="16" y="14"/>
                  </a:lnTo>
                  <a:lnTo>
                    <a:pt x="17" y="16"/>
                  </a:lnTo>
                  <a:lnTo>
                    <a:pt x="19" y="19"/>
                  </a:lnTo>
                  <a:lnTo>
                    <a:pt x="19" y="20"/>
                  </a:lnTo>
                  <a:lnTo>
                    <a:pt x="17" y="25"/>
                  </a:lnTo>
                  <a:lnTo>
                    <a:pt x="16" y="28"/>
                  </a:lnTo>
                  <a:lnTo>
                    <a:pt x="13" y="29"/>
                  </a:lnTo>
                  <a:lnTo>
                    <a:pt x="9" y="31"/>
                  </a:lnTo>
                  <a:lnTo>
                    <a:pt x="6" y="29"/>
                  </a:lnTo>
                  <a:lnTo>
                    <a:pt x="3" y="28"/>
                  </a:lnTo>
                  <a:lnTo>
                    <a:pt x="0" y="25"/>
                  </a:lnTo>
                  <a:lnTo>
                    <a:pt x="0" y="22"/>
                  </a:lnTo>
                  <a:lnTo>
                    <a:pt x="0" y="19"/>
                  </a:lnTo>
                  <a:lnTo>
                    <a:pt x="0" y="16"/>
                  </a:lnTo>
                  <a:lnTo>
                    <a:pt x="1" y="14"/>
                  </a:lnTo>
                  <a:lnTo>
                    <a:pt x="4" y="13"/>
                  </a:lnTo>
                  <a:close/>
                  <a:moveTo>
                    <a:pt x="6" y="7"/>
                  </a:moveTo>
                  <a:lnTo>
                    <a:pt x="6" y="9"/>
                  </a:lnTo>
                  <a:lnTo>
                    <a:pt x="6" y="10"/>
                  </a:lnTo>
                  <a:lnTo>
                    <a:pt x="7" y="11"/>
                  </a:lnTo>
                  <a:lnTo>
                    <a:pt x="9" y="11"/>
                  </a:lnTo>
                  <a:lnTo>
                    <a:pt x="10" y="11"/>
                  </a:lnTo>
                  <a:lnTo>
                    <a:pt x="11" y="10"/>
                  </a:lnTo>
                  <a:lnTo>
                    <a:pt x="13" y="9"/>
                  </a:lnTo>
                  <a:lnTo>
                    <a:pt x="13" y="7"/>
                  </a:lnTo>
                  <a:lnTo>
                    <a:pt x="13" y="6"/>
                  </a:lnTo>
                  <a:lnTo>
                    <a:pt x="11" y="6"/>
                  </a:lnTo>
                  <a:lnTo>
                    <a:pt x="10" y="4"/>
                  </a:lnTo>
                  <a:lnTo>
                    <a:pt x="9" y="4"/>
                  </a:lnTo>
                  <a:lnTo>
                    <a:pt x="7" y="4"/>
                  </a:lnTo>
                  <a:lnTo>
                    <a:pt x="6" y="6"/>
                  </a:lnTo>
                  <a:lnTo>
                    <a:pt x="6" y="6"/>
                  </a:lnTo>
                  <a:lnTo>
                    <a:pt x="6" y="7"/>
                  </a:lnTo>
                  <a:close/>
                  <a:moveTo>
                    <a:pt x="4" y="20"/>
                  </a:moveTo>
                  <a:lnTo>
                    <a:pt x="6" y="23"/>
                  </a:lnTo>
                  <a:lnTo>
                    <a:pt x="6" y="25"/>
                  </a:lnTo>
                  <a:lnTo>
                    <a:pt x="7" y="26"/>
                  </a:lnTo>
                  <a:lnTo>
                    <a:pt x="9" y="26"/>
                  </a:lnTo>
                  <a:lnTo>
                    <a:pt x="10" y="26"/>
                  </a:lnTo>
                  <a:lnTo>
                    <a:pt x="11" y="25"/>
                  </a:lnTo>
                  <a:lnTo>
                    <a:pt x="13" y="23"/>
                  </a:lnTo>
                  <a:lnTo>
                    <a:pt x="13" y="20"/>
                  </a:lnTo>
                  <a:lnTo>
                    <a:pt x="13" y="19"/>
                  </a:lnTo>
                  <a:lnTo>
                    <a:pt x="11" y="17"/>
                  </a:lnTo>
                  <a:lnTo>
                    <a:pt x="10" y="16"/>
                  </a:lnTo>
                  <a:lnTo>
                    <a:pt x="9" y="16"/>
                  </a:lnTo>
                  <a:lnTo>
                    <a:pt x="7" y="16"/>
                  </a:lnTo>
                  <a:lnTo>
                    <a:pt x="6" y="17"/>
                  </a:lnTo>
                  <a:lnTo>
                    <a:pt x="6" y="19"/>
                  </a:lnTo>
                  <a:lnTo>
                    <a:pt x="4"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595" name="Freeform 91"/>
            <p:cNvSpPr>
              <a:spLocks noEditPoints="1"/>
            </p:cNvSpPr>
            <p:nvPr/>
          </p:nvSpPr>
          <p:spPr bwMode="auto">
            <a:xfrm>
              <a:off x="3998" y="3060"/>
              <a:ext cx="19" cy="31"/>
            </a:xfrm>
            <a:custGeom>
              <a:avLst/>
              <a:gdLst/>
              <a:ahLst/>
              <a:cxnLst>
                <a:cxn ang="0">
                  <a:pos x="10" y="0"/>
                </a:cxn>
                <a:cxn ang="0">
                  <a:pos x="13" y="0"/>
                </a:cxn>
                <a:cxn ang="0">
                  <a:pos x="16" y="3"/>
                </a:cxn>
                <a:cxn ang="0">
                  <a:pos x="17" y="6"/>
                </a:cxn>
                <a:cxn ang="0">
                  <a:pos x="19" y="10"/>
                </a:cxn>
                <a:cxn ang="0">
                  <a:pos x="19" y="14"/>
                </a:cxn>
                <a:cxn ang="0">
                  <a:pos x="19" y="20"/>
                </a:cxn>
                <a:cxn ang="0">
                  <a:pos x="17" y="25"/>
                </a:cxn>
                <a:cxn ang="0">
                  <a:pos x="16" y="28"/>
                </a:cxn>
                <a:cxn ang="0">
                  <a:pos x="13" y="29"/>
                </a:cxn>
                <a:cxn ang="0">
                  <a:pos x="10" y="31"/>
                </a:cxn>
                <a:cxn ang="0">
                  <a:pos x="6" y="29"/>
                </a:cxn>
                <a:cxn ang="0">
                  <a:pos x="3" y="26"/>
                </a:cxn>
                <a:cxn ang="0">
                  <a:pos x="1" y="25"/>
                </a:cxn>
                <a:cxn ang="0">
                  <a:pos x="0" y="20"/>
                </a:cxn>
                <a:cxn ang="0">
                  <a:pos x="0" y="14"/>
                </a:cxn>
                <a:cxn ang="0">
                  <a:pos x="0" y="10"/>
                </a:cxn>
                <a:cxn ang="0">
                  <a:pos x="1" y="6"/>
                </a:cxn>
                <a:cxn ang="0">
                  <a:pos x="3" y="3"/>
                </a:cxn>
                <a:cxn ang="0">
                  <a:pos x="6" y="0"/>
                </a:cxn>
                <a:cxn ang="0">
                  <a:pos x="10" y="0"/>
                </a:cxn>
                <a:cxn ang="0">
                  <a:pos x="10" y="4"/>
                </a:cxn>
                <a:cxn ang="0">
                  <a:pos x="9" y="6"/>
                </a:cxn>
                <a:cxn ang="0">
                  <a:pos x="7" y="6"/>
                </a:cxn>
                <a:cxn ang="0">
                  <a:pos x="7" y="6"/>
                </a:cxn>
                <a:cxn ang="0">
                  <a:pos x="6" y="7"/>
                </a:cxn>
                <a:cxn ang="0">
                  <a:pos x="6" y="10"/>
                </a:cxn>
                <a:cxn ang="0">
                  <a:pos x="6" y="14"/>
                </a:cxn>
                <a:cxn ang="0">
                  <a:pos x="6" y="19"/>
                </a:cxn>
                <a:cxn ang="0">
                  <a:pos x="6" y="22"/>
                </a:cxn>
                <a:cxn ang="0">
                  <a:pos x="7" y="23"/>
                </a:cxn>
                <a:cxn ang="0">
                  <a:pos x="7" y="25"/>
                </a:cxn>
                <a:cxn ang="0">
                  <a:pos x="9" y="25"/>
                </a:cxn>
                <a:cxn ang="0">
                  <a:pos x="10" y="25"/>
                </a:cxn>
                <a:cxn ang="0">
                  <a:pos x="10" y="25"/>
                </a:cxn>
                <a:cxn ang="0">
                  <a:pos x="12" y="25"/>
                </a:cxn>
                <a:cxn ang="0">
                  <a:pos x="13" y="23"/>
                </a:cxn>
                <a:cxn ang="0">
                  <a:pos x="13" y="22"/>
                </a:cxn>
                <a:cxn ang="0">
                  <a:pos x="13" y="19"/>
                </a:cxn>
                <a:cxn ang="0">
                  <a:pos x="13" y="14"/>
                </a:cxn>
                <a:cxn ang="0">
                  <a:pos x="13" y="10"/>
                </a:cxn>
                <a:cxn ang="0">
                  <a:pos x="13" y="9"/>
                </a:cxn>
                <a:cxn ang="0">
                  <a:pos x="13" y="7"/>
                </a:cxn>
                <a:cxn ang="0">
                  <a:pos x="12" y="6"/>
                </a:cxn>
                <a:cxn ang="0">
                  <a:pos x="10" y="6"/>
                </a:cxn>
                <a:cxn ang="0">
                  <a:pos x="10" y="4"/>
                </a:cxn>
              </a:cxnLst>
              <a:rect l="0" t="0" r="r" b="b"/>
              <a:pathLst>
                <a:path w="19" h="31">
                  <a:moveTo>
                    <a:pt x="10" y="0"/>
                  </a:moveTo>
                  <a:lnTo>
                    <a:pt x="13" y="0"/>
                  </a:lnTo>
                  <a:lnTo>
                    <a:pt x="16" y="3"/>
                  </a:lnTo>
                  <a:lnTo>
                    <a:pt x="17" y="6"/>
                  </a:lnTo>
                  <a:lnTo>
                    <a:pt x="19" y="10"/>
                  </a:lnTo>
                  <a:lnTo>
                    <a:pt x="19" y="14"/>
                  </a:lnTo>
                  <a:lnTo>
                    <a:pt x="19" y="20"/>
                  </a:lnTo>
                  <a:lnTo>
                    <a:pt x="17" y="25"/>
                  </a:lnTo>
                  <a:lnTo>
                    <a:pt x="16" y="28"/>
                  </a:lnTo>
                  <a:lnTo>
                    <a:pt x="13" y="29"/>
                  </a:lnTo>
                  <a:lnTo>
                    <a:pt x="10" y="31"/>
                  </a:lnTo>
                  <a:lnTo>
                    <a:pt x="6" y="29"/>
                  </a:lnTo>
                  <a:lnTo>
                    <a:pt x="3" y="26"/>
                  </a:lnTo>
                  <a:lnTo>
                    <a:pt x="1" y="25"/>
                  </a:lnTo>
                  <a:lnTo>
                    <a:pt x="0" y="20"/>
                  </a:lnTo>
                  <a:lnTo>
                    <a:pt x="0" y="14"/>
                  </a:lnTo>
                  <a:lnTo>
                    <a:pt x="0" y="10"/>
                  </a:lnTo>
                  <a:lnTo>
                    <a:pt x="1" y="6"/>
                  </a:lnTo>
                  <a:lnTo>
                    <a:pt x="3" y="3"/>
                  </a:lnTo>
                  <a:lnTo>
                    <a:pt x="6" y="0"/>
                  </a:lnTo>
                  <a:lnTo>
                    <a:pt x="10" y="0"/>
                  </a:lnTo>
                  <a:close/>
                  <a:moveTo>
                    <a:pt x="10" y="4"/>
                  </a:moveTo>
                  <a:lnTo>
                    <a:pt x="9" y="6"/>
                  </a:lnTo>
                  <a:lnTo>
                    <a:pt x="7" y="6"/>
                  </a:lnTo>
                  <a:lnTo>
                    <a:pt x="7" y="6"/>
                  </a:lnTo>
                  <a:lnTo>
                    <a:pt x="6" y="7"/>
                  </a:lnTo>
                  <a:lnTo>
                    <a:pt x="6" y="10"/>
                  </a:lnTo>
                  <a:lnTo>
                    <a:pt x="6" y="14"/>
                  </a:lnTo>
                  <a:lnTo>
                    <a:pt x="6" y="19"/>
                  </a:lnTo>
                  <a:lnTo>
                    <a:pt x="6" y="22"/>
                  </a:lnTo>
                  <a:lnTo>
                    <a:pt x="7" y="23"/>
                  </a:lnTo>
                  <a:lnTo>
                    <a:pt x="7" y="25"/>
                  </a:lnTo>
                  <a:lnTo>
                    <a:pt x="9" y="25"/>
                  </a:lnTo>
                  <a:lnTo>
                    <a:pt x="10" y="25"/>
                  </a:lnTo>
                  <a:lnTo>
                    <a:pt x="10" y="25"/>
                  </a:lnTo>
                  <a:lnTo>
                    <a:pt x="12" y="25"/>
                  </a:lnTo>
                  <a:lnTo>
                    <a:pt x="13" y="23"/>
                  </a:lnTo>
                  <a:lnTo>
                    <a:pt x="13" y="22"/>
                  </a:lnTo>
                  <a:lnTo>
                    <a:pt x="13" y="19"/>
                  </a:lnTo>
                  <a:lnTo>
                    <a:pt x="13" y="14"/>
                  </a:lnTo>
                  <a:lnTo>
                    <a:pt x="13" y="10"/>
                  </a:lnTo>
                  <a:lnTo>
                    <a:pt x="13" y="9"/>
                  </a:lnTo>
                  <a:lnTo>
                    <a:pt x="13" y="7"/>
                  </a:lnTo>
                  <a:lnTo>
                    <a:pt x="12" y="6"/>
                  </a:lnTo>
                  <a:lnTo>
                    <a:pt x="10" y="6"/>
                  </a:lnTo>
                  <a:lnTo>
                    <a:pt x="10"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596" name="Freeform 92"/>
            <p:cNvSpPr>
              <a:spLocks/>
            </p:cNvSpPr>
            <p:nvPr/>
          </p:nvSpPr>
          <p:spPr bwMode="auto">
            <a:xfrm>
              <a:off x="4173" y="3060"/>
              <a:ext cx="13" cy="29"/>
            </a:xfrm>
            <a:custGeom>
              <a:avLst/>
              <a:gdLst/>
              <a:ahLst/>
              <a:cxnLst>
                <a:cxn ang="0">
                  <a:pos x="13" y="29"/>
                </a:cxn>
                <a:cxn ang="0">
                  <a:pos x="7" y="29"/>
                </a:cxn>
                <a:cxn ang="0">
                  <a:pos x="7" y="9"/>
                </a:cxn>
                <a:cxn ang="0">
                  <a:pos x="4" y="10"/>
                </a:cxn>
                <a:cxn ang="0">
                  <a:pos x="0" y="13"/>
                </a:cxn>
                <a:cxn ang="0">
                  <a:pos x="0" y="7"/>
                </a:cxn>
                <a:cxn ang="0">
                  <a:pos x="3" y="6"/>
                </a:cxn>
                <a:cxn ang="0">
                  <a:pos x="5" y="4"/>
                </a:cxn>
                <a:cxn ang="0">
                  <a:pos x="7" y="3"/>
                </a:cxn>
                <a:cxn ang="0">
                  <a:pos x="8" y="0"/>
                </a:cxn>
                <a:cxn ang="0">
                  <a:pos x="13" y="0"/>
                </a:cxn>
                <a:cxn ang="0">
                  <a:pos x="13" y="29"/>
                </a:cxn>
              </a:cxnLst>
              <a:rect l="0" t="0" r="r" b="b"/>
              <a:pathLst>
                <a:path w="13" h="29">
                  <a:moveTo>
                    <a:pt x="13" y="29"/>
                  </a:moveTo>
                  <a:lnTo>
                    <a:pt x="7" y="29"/>
                  </a:lnTo>
                  <a:lnTo>
                    <a:pt x="7" y="9"/>
                  </a:lnTo>
                  <a:lnTo>
                    <a:pt x="4" y="10"/>
                  </a:lnTo>
                  <a:lnTo>
                    <a:pt x="0" y="13"/>
                  </a:lnTo>
                  <a:lnTo>
                    <a:pt x="0" y="7"/>
                  </a:lnTo>
                  <a:lnTo>
                    <a:pt x="3" y="6"/>
                  </a:lnTo>
                  <a:lnTo>
                    <a:pt x="5" y="4"/>
                  </a:lnTo>
                  <a:lnTo>
                    <a:pt x="7" y="3"/>
                  </a:lnTo>
                  <a:lnTo>
                    <a:pt x="8" y="0"/>
                  </a:lnTo>
                  <a:lnTo>
                    <a:pt x="13" y="0"/>
                  </a:lnTo>
                  <a:lnTo>
                    <a:pt x="13" y="29"/>
                  </a:lnTo>
                  <a:close/>
                </a:path>
              </a:pathLst>
            </a:custGeom>
            <a:solidFill>
              <a:srgbClr val="000000"/>
            </a:solidFill>
            <a:ln w="0">
              <a:solidFill>
                <a:srgbClr val="000000"/>
              </a:solidFill>
              <a:prstDash val="solid"/>
              <a:round/>
              <a:headEnd/>
              <a:tailEnd/>
            </a:ln>
          </p:spPr>
          <p:txBody>
            <a:bodyPr/>
            <a:lstStyle/>
            <a:p>
              <a:endParaRPr lang="en-US" dirty="0"/>
            </a:p>
          </p:txBody>
        </p:sp>
        <p:sp>
          <p:nvSpPr>
            <p:cNvPr id="21597" name="Freeform 93"/>
            <p:cNvSpPr>
              <a:spLocks noEditPoints="1"/>
            </p:cNvSpPr>
            <p:nvPr/>
          </p:nvSpPr>
          <p:spPr bwMode="auto">
            <a:xfrm>
              <a:off x="4195" y="3060"/>
              <a:ext cx="20" cy="31"/>
            </a:xfrm>
            <a:custGeom>
              <a:avLst/>
              <a:gdLst/>
              <a:ahLst/>
              <a:cxnLst>
                <a:cxn ang="0">
                  <a:pos x="10" y="0"/>
                </a:cxn>
                <a:cxn ang="0">
                  <a:pos x="14" y="0"/>
                </a:cxn>
                <a:cxn ang="0">
                  <a:pos x="17" y="3"/>
                </a:cxn>
                <a:cxn ang="0">
                  <a:pos x="19" y="6"/>
                </a:cxn>
                <a:cxn ang="0">
                  <a:pos x="19" y="10"/>
                </a:cxn>
                <a:cxn ang="0">
                  <a:pos x="20" y="14"/>
                </a:cxn>
                <a:cxn ang="0">
                  <a:pos x="19" y="20"/>
                </a:cxn>
                <a:cxn ang="0">
                  <a:pos x="19" y="25"/>
                </a:cxn>
                <a:cxn ang="0">
                  <a:pos x="17" y="28"/>
                </a:cxn>
                <a:cxn ang="0">
                  <a:pos x="14" y="29"/>
                </a:cxn>
                <a:cxn ang="0">
                  <a:pos x="10" y="31"/>
                </a:cxn>
                <a:cxn ang="0">
                  <a:pos x="6" y="29"/>
                </a:cxn>
                <a:cxn ang="0">
                  <a:pos x="3" y="26"/>
                </a:cxn>
                <a:cxn ang="0">
                  <a:pos x="1" y="25"/>
                </a:cxn>
                <a:cxn ang="0">
                  <a:pos x="0" y="20"/>
                </a:cxn>
                <a:cxn ang="0">
                  <a:pos x="0" y="14"/>
                </a:cxn>
                <a:cxn ang="0">
                  <a:pos x="0" y="10"/>
                </a:cxn>
                <a:cxn ang="0">
                  <a:pos x="1" y="6"/>
                </a:cxn>
                <a:cxn ang="0">
                  <a:pos x="3" y="3"/>
                </a:cxn>
                <a:cxn ang="0">
                  <a:pos x="6" y="0"/>
                </a:cxn>
                <a:cxn ang="0">
                  <a:pos x="10" y="0"/>
                </a:cxn>
                <a:cxn ang="0">
                  <a:pos x="10" y="4"/>
                </a:cxn>
                <a:cxn ang="0">
                  <a:pos x="8" y="6"/>
                </a:cxn>
                <a:cxn ang="0">
                  <a:pos x="7" y="6"/>
                </a:cxn>
                <a:cxn ang="0">
                  <a:pos x="7" y="6"/>
                </a:cxn>
                <a:cxn ang="0">
                  <a:pos x="7" y="7"/>
                </a:cxn>
                <a:cxn ang="0">
                  <a:pos x="6" y="10"/>
                </a:cxn>
                <a:cxn ang="0">
                  <a:pos x="6" y="14"/>
                </a:cxn>
                <a:cxn ang="0">
                  <a:pos x="6" y="19"/>
                </a:cxn>
                <a:cxn ang="0">
                  <a:pos x="6" y="22"/>
                </a:cxn>
                <a:cxn ang="0">
                  <a:pos x="7" y="23"/>
                </a:cxn>
                <a:cxn ang="0">
                  <a:pos x="7" y="25"/>
                </a:cxn>
                <a:cxn ang="0">
                  <a:pos x="8" y="25"/>
                </a:cxn>
                <a:cxn ang="0">
                  <a:pos x="10" y="25"/>
                </a:cxn>
                <a:cxn ang="0">
                  <a:pos x="11" y="25"/>
                </a:cxn>
                <a:cxn ang="0">
                  <a:pos x="11" y="25"/>
                </a:cxn>
                <a:cxn ang="0">
                  <a:pos x="13" y="23"/>
                </a:cxn>
                <a:cxn ang="0">
                  <a:pos x="13" y="22"/>
                </a:cxn>
                <a:cxn ang="0">
                  <a:pos x="14" y="19"/>
                </a:cxn>
                <a:cxn ang="0">
                  <a:pos x="14" y="14"/>
                </a:cxn>
                <a:cxn ang="0">
                  <a:pos x="14" y="10"/>
                </a:cxn>
                <a:cxn ang="0">
                  <a:pos x="13" y="9"/>
                </a:cxn>
                <a:cxn ang="0">
                  <a:pos x="13" y="7"/>
                </a:cxn>
                <a:cxn ang="0">
                  <a:pos x="11" y="6"/>
                </a:cxn>
                <a:cxn ang="0">
                  <a:pos x="11" y="6"/>
                </a:cxn>
                <a:cxn ang="0">
                  <a:pos x="10" y="4"/>
                </a:cxn>
              </a:cxnLst>
              <a:rect l="0" t="0" r="r" b="b"/>
              <a:pathLst>
                <a:path w="20" h="31">
                  <a:moveTo>
                    <a:pt x="10" y="0"/>
                  </a:moveTo>
                  <a:lnTo>
                    <a:pt x="14" y="0"/>
                  </a:lnTo>
                  <a:lnTo>
                    <a:pt x="17" y="3"/>
                  </a:lnTo>
                  <a:lnTo>
                    <a:pt x="19" y="6"/>
                  </a:lnTo>
                  <a:lnTo>
                    <a:pt x="19" y="10"/>
                  </a:lnTo>
                  <a:lnTo>
                    <a:pt x="20" y="14"/>
                  </a:lnTo>
                  <a:lnTo>
                    <a:pt x="19" y="20"/>
                  </a:lnTo>
                  <a:lnTo>
                    <a:pt x="19" y="25"/>
                  </a:lnTo>
                  <a:lnTo>
                    <a:pt x="17" y="28"/>
                  </a:lnTo>
                  <a:lnTo>
                    <a:pt x="14" y="29"/>
                  </a:lnTo>
                  <a:lnTo>
                    <a:pt x="10" y="31"/>
                  </a:lnTo>
                  <a:lnTo>
                    <a:pt x="6" y="29"/>
                  </a:lnTo>
                  <a:lnTo>
                    <a:pt x="3" y="26"/>
                  </a:lnTo>
                  <a:lnTo>
                    <a:pt x="1" y="25"/>
                  </a:lnTo>
                  <a:lnTo>
                    <a:pt x="0" y="20"/>
                  </a:lnTo>
                  <a:lnTo>
                    <a:pt x="0" y="14"/>
                  </a:lnTo>
                  <a:lnTo>
                    <a:pt x="0" y="10"/>
                  </a:lnTo>
                  <a:lnTo>
                    <a:pt x="1" y="6"/>
                  </a:lnTo>
                  <a:lnTo>
                    <a:pt x="3" y="3"/>
                  </a:lnTo>
                  <a:lnTo>
                    <a:pt x="6" y="0"/>
                  </a:lnTo>
                  <a:lnTo>
                    <a:pt x="10" y="0"/>
                  </a:lnTo>
                  <a:close/>
                  <a:moveTo>
                    <a:pt x="10" y="4"/>
                  </a:moveTo>
                  <a:lnTo>
                    <a:pt x="8" y="6"/>
                  </a:lnTo>
                  <a:lnTo>
                    <a:pt x="7" y="6"/>
                  </a:lnTo>
                  <a:lnTo>
                    <a:pt x="7" y="6"/>
                  </a:lnTo>
                  <a:lnTo>
                    <a:pt x="7" y="7"/>
                  </a:lnTo>
                  <a:lnTo>
                    <a:pt x="6" y="10"/>
                  </a:lnTo>
                  <a:lnTo>
                    <a:pt x="6" y="14"/>
                  </a:lnTo>
                  <a:lnTo>
                    <a:pt x="6" y="19"/>
                  </a:lnTo>
                  <a:lnTo>
                    <a:pt x="6" y="22"/>
                  </a:lnTo>
                  <a:lnTo>
                    <a:pt x="7" y="23"/>
                  </a:lnTo>
                  <a:lnTo>
                    <a:pt x="7" y="25"/>
                  </a:lnTo>
                  <a:lnTo>
                    <a:pt x="8" y="25"/>
                  </a:lnTo>
                  <a:lnTo>
                    <a:pt x="10" y="25"/>
                  </a:lnTo>
                  <a:lnTo>
                    <a:pt x="11" y="25"/>
                  </a:lnTo>
                  <a:lnTo>
                    <a:pt x="11" y="25"/>
                  </a:lnTo>
                  <a:lnTo>
                    <a:pt x="13" y="23"/>
                  </a:lnTo>
                  <a:lnTo>
                    <a:pt x="13" y="22"/>
                  </a:lnTo>
                  <a:lnTo>
                    <a:pt x="14" y="19"/>
                  </a:lnTo>
                  <a:lnTo>
                    <a:pt x="14" y="14"/>
                  </a:lnTo>
                  <a:lnTo>
                    <a:pt x="14" y="10"/>
                  </a:lnTo>
                  <a:lnTo>
                    <a:pt x="13" y="9"/>
                  </a:lnTo>
                  <a:lnTo>
                    <a:pt x="13" y="7"/>
                  </a:lnTo>
                  <a:lnTo>
                    <a:pt x="11" y="6"/>
                  </a:lnTo>
                  <a:lnTo>
                    <a:pt x="11" y="6"/>
                  </a:lnTo>
                  <a:lnTo>
                    <a:pt x="10"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598" name="Freeform 94"/>
            <p:cNvSpPr>
              <a:spLocks noEditPoints="1"/>
            </p:cNvSpPr>
            <p:nvPr/>
          </p:nvSpPr>
          <p:spPr bwMode="auto">
            <a:xfrm>
              <a:off x="4218" y="3060"/>
              <a:ext cx="19" cy="31"/>
            </a:xfrm>
            <a:custGeom>
              <a:avLst/>
              <a:gdLst/>
              <a:ahLst/>
              <a:cxnLst>
                <a:cxn ang="0">
                  <a:pos x="10" y="0"/>
                </a:cxn>
                <a:cxn ang="0">
                  <a:pos x="13" y="0"/>
                </a:cxn>
                <a:cxn ang="0">
                  <a:pos x="16" y="3"/>
                </a:cxn>
                <a:cxn ang="0">
                  <a:pos x="18" y="6"/>
                </a:cxn>
                <a:cxn ang="0">
                  <a:pos x="19" y="10"/>
                </a:cxn>
                <a:cxn ang="0">
                  <a:pos x="19" y="14"/>
                </a:cxn>
                <a:cxn ang="0">
                  <a:pos x="19" y="20"/>
                </a:cxn>
                <a:cxn ang="0">
                  <a:pos x="18" y="25"/>
                </a:cxn>
                <a:cxn ang="0">
                  <a:pos x="16" y="28"/>
                </a:cxn>
                <a:cxn ang="0">
                  <a:pos x="13" y="29"/>
                </a:cxn>
                <a:cxn ang="0">
                  <a:pos x="10" y="31"/>
                </a:cxn>
                <a:cxn ang="0">
                  <a:pos x="6" y="29"/>
                </a:cxn>
                <a:cxn ang="0">
                  <a:pos x="3" y="26"/>
                </a:cxn>
                <a:cxn ang="0">
                  <a:pos x="2" y="25"/>
                </a:cxn>
                <a:cxn ang="0">
                  <a:pos x="0" y="20"/>
                </a:cxn>
                <a:cxn ang="0">
                  <a:pos x="0" y="14"/>
                </a:cxn>
                <a:cxn ang="0">
                  <a:pos x="0" y="10"/>
                </a:cxn>
                <a:cxn ang="0">
                  <a:pos x="2" y="6"/>
                </a:cxn>
                <a:cxn ang="0">
                  <a:pos x="3" y="3"/>
                </a:cxn>
                <a:cxn ang="0">
                  <a:pos x="6" y="0"/>
                </a:cxn>
                <a:cxn ang="0">
                  <a:pos x="10" y="0"/>
                </a:cxn>
                <a:cxn ang="0">
                  <a:pos x="10" y="4"/>
                </a:cxn>
                <a:cxn ang="0">
                  <a:pos x="9" y="6"/>
                </a:cxn>
                <a:cxn ang="0">
                  <a:pos x="7" y="6"/>
                </a:cxn>
                <a:cxn ang="0">
                  <a:pos x="7" y="6"/>
                </a:cxn>
                <a:cxn ang="0">
                  <a:pos x="6" y="7"/>
                </a:cxn>
                <a:cxn ang="0">
                  <a:pos x="6" y="10"/>
                </a:cxn>
                <a:cxn ang="0">
                  <a:pos x="6" y="14"/>
                </a:cxn>
                <a:cxn ang="0">
                  <a:pos x="6" y="19"/>
                </a:cxn>
                <a:cxn ang="0">
                  <a:pos x="6" y="22"/>
                </a:cxn>
                <a:cxn ang="0">
                  <a:pos x="7" y="23"/>
                </a:cxn>
                <a:cxn ang="0">
                  <a:pos x="7" y="25"/>
                </a:cxn>
                <a:cxn ang="0">
                  <a:pos x="9" y="25"/>
                </a:cxn>
                <a:cxn ang="0">
                  <a:pos x="10" y="25"/>
                </a:cxn>
                <a:cxn ang="0">
                  <a:pos x="10" y="25"/>
                </a:cxn>
                <a:cxn ang="0">
                  <a:pos x="12" y="25"/>
                </a:cxn>
                <a:cxn ang="0">
                  <a:pos x="13" y="23"/>
                </a:cxn>
                <a:cxn ang="0">
                  <a:pos x="13" y="22"/>
                </a:cxn>
                <a:cxn ang="0">
                  <a:pos x="13" y="19"/>
                </a:cxn>
                <a:cxn ang="0">
                  <a:pos x="13" y="14"/>
                </a:cxn>
                <a:cxn ang="0">
                  <a:pos x="13" y="10"/>
                </a:cxn>
                <a:cxn ang="0">
                  <a:pos x="13" y="9"/>
                </a:cxn>
                <a:cxn ang="0">
                  <a:pos x="13" y="7"/>
                </a:cxn>
                <a:cxn ang="0">
                  <a:pos x="12" y="6"/>
                </a:cxn>
                <a:cxn ang="0">
                  <a:pos x="10" y="6"/>
                </a:cxn>
                <a:cxn ang="0">
                  <a:pos x="10" y="4"/>
                </a:cxn>
              </a:cxnLst>
              <a:rect l="0" t="0" r="r" b="b"/>
              <a:pathLst>
                <a:path w="19" h="31">
                  <a:moveTo>
                    <a:pt x="10" y="0"/>
                  </a:moveTo>
                  <a:lnTo>
                    <a:pt x="13" y="0"/>
                  </a:lnTo>
                  <a:lnTo>
                    <a:pt x="16" y="3"/>
                  </a:lnTo>
                  <a:lnTo>
                    <a:pt x="18" y="6"/>
                  </a:lnTo>
                  <a:lnTo>
                    <a:pt x="19" y="10"/>
                  </a:lnTo>
                  <a:lnTo>
                    <a:pt x="19" y="14"/>
                  </a:lnTo>
                  <a:lnTo>
                    <a:pt x="19" y="20"/>
                  </a:lnTo>
                  <a:lnTo>
                    <a:pt x="18" y="25"/>
                  </a:lnTo>
                  <a:lnTo>
                    <a:pt x="16" y="28"/>
                  </a:lnTo>
                  <a:lnTo>
                    <a:pt x="13" y="29"/>
                  </a:lnTo>
                  <a:lnTo>
                    <a:pt x="10" y="31"/>
                  </a:lnTo>
                  <a:lnTo>
                    <a:pt x="6" y="29"/>
                  </a:lnTo>
                  <a:lnTo>
                    <a:pt x="3" y="26"/>
                  </a:lnTo>
                  <a:lnTo>
                    <a:pt x="2" y="25"/>
                  </a:lnTo>
                  <a:lnTo>
                    <a:pt x="0" y="20"/>
                  </a:lnTo>
                  <a:lnTo>
                    <a:pt x="0" y="14"/>
                  </a:lnTo>
                  <a:lnTo>
                    <a:pt x="0" y="10"/>
                  </a:lnTo>
                  <a:lnTo>
                    <a:pt x="2" y="6"/>
                  </a:lnTo>
                  <a:lnTo>
                    <a:pt x="3" y="3"/>
                  </a:lnTo>
                  <a:lnTo>
                    <a:pt x="6" y="0"/>
                  </a:lnTo>
                  <a:lnTo>
                    <a:pt x="10" y="0"/>
                  </a:lnTo>
                  <a:close/>
                  <a:moveTo>
                    <a:pt x="10" y="4"/>
                  </a:moveTo>
                  <a:lnTo>
                    <a:pt x="9" y="6"/>
                  </a:lnTo>
                  <a:lnTo>
                    <a:pt x="7" y="6"/>
                  </a:lnTo>
                  <a:lnTo>
                    <a:pt x="7" y="6"/>
                  </a:lnTo>
                  <a:lnTo>
                    <a:pt x="6" y="7"/>
                  </a:lnTo>
                  <a:lnTo>
                    <a:pt x="6" y="10"/>
                  </a:lnTo>
                  <a:lnTo>
                    <a:pt x="6" y="14"/>
                  </a:lnTo>
                  <a:lnTo>
                    <a:pt x="6" y="19"/>
                  </a:lnTo>
                  <a:lnTo>
                    <a:pt x="6" y="22"/>
                  </a:lnTo>
                  <a:lnTo>
                    <a:pt x="7" y="23"/>
                  </a:lnTo>
                  <a:lnTo>
                    <a:pt x="7" y="25"/>
                  </a:lnTo>
                  <a:lnTo>
                    <a:pt x="9" y="25"/>
                  </a:lnTo>
                  <a:lnTo>
                    <a:pt x="10" y="25"/>
                  </a:lnTo>
                  <a:lnTo>
                    <a:pt x="10" y="25"/>
                  </a:lnTo>
                  <a:lnTo>
                    <a:pt x="12" y="25"/>
                  </a:lnTo>
                  <a:lnTo>
                    <a:pt x="13" y="23"/>
                  </a:lnTo>
                  <a:lnTo>
                    <a:pt x="13" y="22"/>
                  </a:lnTo>
                  <a:lnTo>
                    <a:pt x="13" y="19"/>
                  </a:lnTo>
                  <a:lnTo>
                    <a:pt x="13" y="14"/>
                  </a:lnTo>
                  <a:lnTo>
                    <a:pt x="13" y="10"/>
                  </a:lnTo>
                  <a:lnTo>
                    <a:pt x="13" y="9"/>
                  </a:lnTo>
                  <a:lnTo>
                    <a:pt x="13" y="7"/>
                  </a:lnTo>
                  <a:lnTo>
                    <a:pt x="12" y="6"/>
                  </a:lnTo>
                  <a:lnTo>
                    <a:pt x="10" y="6"/>
                  </a:lnTo>
                  <a:lnTo>
                    <a:pt x="10"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599" name="Freeform 95"/>
            <p:cNvSpPr>
              <a:spLocks/>
            </p:cNvSpPr>
            <p:nvPr/>
          </p:nvSpPr>
          <p:spPr bwMode="auto">
            <a:xfrm>
              <a:off x="4380" y="3060"/>
              <a:ext cx="13" cy="29"/>
            </a:xfrm>
            <a:custGeom>
              <a:avLst/>
              <a:gdLst/>
              <a:ahLst/>
              <a:cxnLst>
                <a:cxn ang="0">
                  <a:pos x="13" y="29"/>
                </a:cxn>
                <a:cxn ang="0">
                  <a:pos x="7" y="29"/>
                </a:cxn>
                <a:cxn ang="0">
                  <a:pos x="7" y="9"/>
                </a:cxn>
                <a:cxn ang="0">
                  <a:pos x="4" y="10"/>
                </a:cxn>
                <a:cxn ang="0">
                  <a:pos x="0" y="13"/>
                </a:cxn>
                <a:cxn ang="0">
                  <a:pos x="0" y="7"/>
                </a:cxn>
                <a:cxn ang="0">
                  <a:pos x="3" y="6"/>
                </a:cxn>
                <a:cxn ang="0">
                  <a:pos x="6" y="4"/>
                </a:cxn>
                <a:cxn ang="0">
                  <a:pos x="7" y="3"/>
                </a:cxn>
                <a:cxn ang="0">
                  <a:pos x="8" y="0"/>
                </a:cxn>
                <a:cxn ang="0">
                  <a:pos x="13" y="0"/>
                </a:cxn>
                <a:cxn ang="0">
                  <a:pos x="13" y="29"/>
                </a:cxn>
              </a:cxnLst>
              <a:rect l="0" t="0" r="r" b="b"/>
              <a:pathLst>
                <a:path w="13" h="29">
                  <a:moveTo>
                    <a:pt x="13" y="29"/>
                  </a:moveTo>
                  <a:lnTo>
                    <a:pt x="7" y="29"/>
                  </a:lnTo>
                  <a:lnTo>
                    <a:pt x="7" y="9"/>
                  </a:lnTo>
                  <a:lnTo>
                    <a:pt x="4" y="10"/>
                  </a:lnTo>
                  <a:lnTo>
                    <a:pt x="0" y="13"/>
                  </a:lnTo>
                  <a:lnTo>
                    <a:pt x="0" y="7"/>
                  </a:lnTo>
                  <a:lnTo>
                    <a:pt x="3" y="6"/>
                  </a:lnTo>
                  <a:lnTo>
                    <a:pt x="6" y="4"/>
                  </a:lnTo>
                  <a:lnTo>
                    <a:pt x="7" y="3"/>
                  </a:lnTo>
                  <a:lnTo>
                    <a:pt x="8" y="0"/>
                  </a:lnTo>
                  <a:lnTo>
                    <a:pt x="13" y="0"/>
                  </a:lnTo>
                  <a:lnTo>
                    <a:pt x="13" y="29"/>
                  </a:lnTo>
                  <a:close/>
                </a:path>
              </a:pathLst>
            </a:custGeom>
            <a:solidFill>
              <a:srgbClr val="000000"/>
            </a:solidFill>
            <a:ln w="0">
              <a:solidFill>
                <a:srgbClr val="000000"/>
              </a:solidFill>
              <a:prstDash val="solid"/>
              <a:round/>
              <a:headEnd/>
              <a:tailEnd/>
            </a:ln>
          </p:spPr>
          <p:txBody>
            <a:bodyPr/>
            <a:lstStyle/>
            <a:p>
              <a:endParaRPr lang="en-US" dirty="0"/>
            </a:p>
          </p:txBody>
        </p:sp>
        <p:sp>
          <p:nvSpPr>
            <p:cNvPr id="21600" name="Freeform 96"/>
            <p:cNvSpPr>
              <a:spLocks/>
            </p:cNvSpPr>
            <p:nvPr/>
          </p:nvSpPr>
          <p:spPr bwMode="auto">
            <a:xfrm>
              <a:off x="4402" y="3060"/>
              <a:ext cx="19" cy="29"/>
            </a:xfrm>
            <a:custGeom>
              <a:avLst/>
              <a:gdLst/>
              <a:ahLst/>
              <a:cxnLst>
                <a:cxn ang="0">
                  <a:pos x="19" y="25"/>
                </a:cxn>
                <a:cxn ang="0">
                  <a:pos x="19" y="29"/>
                </a:cxn>
                <a:cxn ang="0">
                  <a:pos x="0" y="29"/>
                </a:cxn>
                <a:cxn ang="0">
                  <a:pos x="1" y="26"/>
                </a:cxn>
                <a:cxn ang="0">
                  <a:pos x="1" y="25"/>
                </a:cxn>
                <a:cxn ang="0">
                  <a:pos x="4" y="22"/>
                </a:cxn>
                <a:cxn ang="0">
                  <a:pos x="9" y="17"/>
                </a:cxn>
                <a:cxn ang="0">
                  <a:pos x="11" y="14"/>
                </a:cxn>
                <a:cxn ang="0">
                  <a:pos x="13" y="11"/>
                </a:cxn>
                <a:cxn ang="0">
                  <a:pos x="13" y="10"/>
                </a:cxn>
                <a:cxn ang="0">
                  <a:pos x="14" y="9"/>
                </a:cxn>
                <a:cxn ang="0">
                  <a:pos x="13" y="7"/>
                </a:cxn>
                <a:cxn ang="0">
                  <a:pos x="13" y="6"/>
                </a:cxn>
                <a:cxn ang="0">
                  <a:pos x="11" y="6"/>
                </a:cxn>
                <a:cxn ang="0">
                  <a:pos x="10" y="4"/>
                </a:cxn>
                <a:cxn ang="0">
                  <a:pos x="9" y="6"/>
                </a:cxn>
                <a:cxn ang="0">
                  <a:pos x="7" y="6"/>
                </a:cxn>
                <a:cxn ang="0">
                  <a:pos x="7" y="7"/>
                </a:cxn>
                <a:cxn ang="0">
                  <a:pos x="6" y="9"/>
                </a:cxn>
                <a:cxn ang="0">
                  <a:pos x="0" y="9"/>
                </a:cxn>
                <a:cxn ang="0">
                  <a:pos x="1" y="4"/>
                </a:cxn>
                <a:cxn ang="0">
                  <a:pos x="4" y="1"/>
                </a:cxn>
                <a:cxn ang="0">
                  <a:pos x="7" y="0"/>
                </a:cxn>
                <a:cxn ang="0">
                  <a:pos x="10" y="0"/>
                </a:cxn>
                <a:cxn ang="0">
                  <a:pos x="14" y="0"/>
                </a:cxn>
                <a:cxn ang="0">
                  <a:pos x="17" y="1"/>
                </a:cxn>
                <a:cxn ang="0">
                  <a:pos x="19" y="4"/>
                </a:cxn>
                <a:cxn ang="0">
                  <a:pos x="19" y="7"/>
                </a:cxn>
                <a:cxn ang="0">
                  <a:pos x="19" y="10"/>
                </a:cxn>
                <a:cxn ang="0">
                  <a:pos x="19" y="11"/>
                </a:cxn>
                <a:cxn ang="0">
                  <a:pos x="17" y="13"/>
                </a:cxn>
                <a:cxn ang="0">
                  <a:pos x="17" y="16"/>
                </a:cxn>
                <a:cxn ang="0">
                  <a:pos x="16" y="17"/>
                </a:cxn>
                <a:cxn ang="0">
                  <a:pos x="13" y="19"/>
                </a:cxn>
                <a:cxn ang="0">
                  <a:pos x="11" y="22"/>
                </a:cxn>
                <a:cxn ang="0">
                  <a:pos x="10" y="23"/>
                </a:cxn>
                <a:cxn ang="0">
                  <a:pos x="9" y="23"/>
                </a:cxn>
                <a:cxn ang="0">
                  <a:pos x="9" y="25"/>
                </a:cxn>
                <a:cxn ang="0">
                  <a:pos x="19" y="25"/>
                </a:cxn>
              </a:cxnLst>
              <a:rect l="0" t="0" r="r" b="b"/>
              <a:pathLst>
                <a:path w="19" h="29">
                  <a:moveTo>
                    <a:pt x="19" y="25"/>
                  </a:moveTo>
                  <a:lnTo>
                    <a:pt x="19" y="29"/>
                  </a:lnTo>
                  <a:lnTo>
                    <a:pt x="0" y="29"/>
                  </a:lnTo>
                  <a:lnTo>
                    <a:pt x="1" y="26"/>
                  </a:lnTo>
                  <a:lnTo>
                    <a:pt x="1" y="25"/>
                  </a:lnTo>
                  <a:lnTo>
                    <a:pt x="4" y="22"/>
                  </a:lnTo>
                  <a:lnTo>
                    <a:pt x="9" y="17"/>
                  </a:lnTo>
                  <a:lnTo>
                    <a:pt x="11" y="14"/>
                  </a:lnTo>
                  <a:lnTo>
                    <a:pt x="13" y="11"/>
                  </a:lnTo>
                  <a:lnTo>
                    <a:pt x="13" y="10"/>
                  </a:lnTo>
                  <a:lnTo>
                    <a:pt x="14" y="9"/>
                  </a:lnTo>
                  <a:lnTo>
                    <a:pt x="13" y="7"/>
                  </a:lnTo>
                  <a:lnTo>
                    <a:pt x="13" y="6"/>
                  </a:lnTo>
                  <a:lnTo>
                    <a:pt x="11" y="6"/>
                  </a:lnTo>
                  <a:lnTo>
                    <a:pt x="10" y="4"/>
                  </a:lnTo>
                  <a:lnTo>
                    <a:pt x="9" y="6"/>
                  </a:lnTo>
                  <a:lnTo>
                    <a:pt x="7" y="6"/>
                  </a:lnTo>
                  <a:lnTo>
                    <a:pt x="7" y="7"/>
                  </a:lnTo>
                  <a:lnTo>
                    <a:pt x="6" y="9"/>
                  </a:lnTo>
                  <a:lnTo>
                    <a:pt x="0" y="9"/>
                  </a:lnTo>
                  <a:lnTo>
                    <a:pt x="1" y="4"/>
                  </a:lnTo>
                  <a:lnTo>
                    <a:pt x="4" y="1"/>
                  </a:lnTo>
                  <a:lnTo>
                    <a:pt x="7" y="0"/>
                  </a:lnTo>
                  <a:lnTo>
                    <a:pt x="10" y="0"/>
                  </a:lnTo>
                  <a:lnTo>
                    <a:pt x="14" y="0"/>
                  </a:lnTo>
                  <a:lnTo>
                    <a:pt x="17" y="1"/>
                  </a:lnTo>
                  <a:lnTo>
                    <a:pt x="19" y="4"/>
                  </a:lnTo>
                  <a:lnTo>
                    <a:pt x="19" y="7"/>
                  </a:lnTo>
                  <a:lnTo>
                    <a:pt x="19" y="10"/>
                  </a:lnTo>
                  <a:lnTo>
                    <a:pt x="19" y="11"/>
                  </a:lnTo>
                  <a:lnTo>
                    <a:pt x="17" y="13"/>
                  </a:lnTo>
                  <a:lnTo>
                    <a:pt x="17" y="16"/>
                  </a:lnTo>
                  <a:lnTo>
                    <a:pt x="16" y="17"/>
                  </a:lnTo>
                  <a:lnTo>
                    <a:pt x="13" y="19"/>
                  </a:lnTo>
                  <a:lnTo>
                    <a:pt x="11" y="22"/>
                  </a:lnTo>
                  <a:lnTo>
                    <a:pt x="10" y="23"/>
                  </a:lnTo>
                  <a:lnTo>
                    <a:pt x="9" y="23"/>
                  </a:lnTo>
                  <a:lnTo>
                    <a:pt x="9" y="25"/>
                  </a:lnTo>
                  <a:lnTo>
                    <a:pt x="19" y="25"/>
                  </a:lnTo>
                  <a:close/>
                </a:path>
              </a:pathLst>
            </a:custGeom>
            <a:solidFill>
              <a:srgbClr val="000000"/>
            </a:solidFill>
            <a:ln w="0">
              <a:solidFill>
                <a:srgbClr val="000000"/>
              </a:solidFill>
              <a:prstDash val="solid"/>
              <a:round/>
              <a:headEnd/>
              <a:tailEnd/>
            </a:ln>
          </p:spPr>
          <p:txBody>
            <a:bodyPr/>
            <a:lstStyle/>
            <a:p>
              <a:endParaRPr lang="en-US" dirty="0"/>
            </a:p>
          </p:txBody>
        </p:sp>
        <p:sp>
          <p:nvSpPr>
            <p:cNvPr id="21601" name="Freeform 97"/>
            <p:cNvSpPr>
              <a:spLocks noEditPoints="1"/>
            </p:cNvSpPr>
            <p:nvPr/>
          </p:nvSpPr>
          <p:spPr bwMode="auto">
            <a:xfrm>
              <a:off x="4425" y="3060"/>
              <a:ext cx="19" cy="31"/>
            </a:xfrm>
            <a:custGeom>
              <a:avLst/>
              <a:gdLst/>
              <a:ahLst/>
              <a:cxnLst>
                <a:cxn ang="0">
                  <a:pos x="9" y="0"/>
                </a:cxn>
                <a:cxn ang="0">
                  <a:pos x="13" y="0"/>
                </a:cxn>
                <a:cxn ang="0">
                  <a:pos x="16" y="3"/>
                </a:cxn>
                <a:cxn ang="0">
                  <a:pos x="18" y="6"/>
                </a:cxn>
                <a:cxn ang="0">
                  <a:pos x="19" y="10"/>
                </a:cxn>
                <a:cxn ang="0">
                  <a:pos x="19" y="14"/>
                </a:cxn>
                <a:cxn ang="0">
                  <a:pos x="19" y="20"/>
                </a:cxn>
                <a:cxn ang="0">
                  <a:pos x="18" y="25"/>
                </a:cxn>
                <a:cxn ang="0">
                  <a:pos x="16" y="28"/>
                </a:cxn>
                <a:cxn ang="0">
                  <a:pos x="13" y="29"/>
                </a:cxn>
                <a:cxn ang="0">
                  <a:pos x="9" y="31"/>
                </a:cxn>
                <a:cxn ang="0">
                  <a:pos x="6" y="29"/>
                </a:cxn>
                <a:cxn ang="0">
                  <a:pos x="3" y="26"/>
                </a:cxn>
                <a:cxn ang="0">
                  <a:pos x="2" y="25"/>
                </a:cxn>
                <a:cxn ang="0">
                  <a:pos x="0" y="20"/>
                </a:cxn>
                <a:cxn ang="0">
                  <a:pos x="0" y="14"/>
                </a:cxn>
                <a:cxn ang="0">
                  <a:pos x="0" y="10"/>
                </a:cxn>
                <a:cxn ang="0">
                  <a:pos x="2" y="6"/>
                </a:cxn>
                <a:cxn ang="0">
                  <a:pos x="3" y="3"/>
                </a:cxn>
                <a:cxn ang="0">
                  <a:pos x="6" y="0"/>
                </a:cxn>
                <a:cxn ang="0">
                  <a:pos x="9" y="0"/>
                </a:cxn>
                <a:cxn ang="0">
                  <a:pos x="9" y="4"/>
                </a:cxn>
                <a:cxn ang="0">
                  <a:pos x="9" y="6"/>
                </a:cxn>
                <a:cxn ang="0">
                  <a:pos x="8" y="6"/>
                </a:cxn>
                <a:cxn ang="0">
                  <a:pos x="8" y="6"/>
                </a:cxn>
                <a:cxn ang="0">
                  <a:pos x="6" y="7"/>
                </a:cxn>
                <a:cxn ang="0">
                  <a:pos x="6" y="10"/>
                </a:cxn>
                <a:cxn ang="0">
                  <a:pos x="6" y="14"/>
                </a:cxn>
                <a:cxn ang="0">
                  <a:pos x="6" y="19"/>
                </a:cxn>
                <a:cxn ang="0">
                  <a:pos x="6" y="22"/>
                </a:cxn>
                <a:cxn ang="0">
                  <a:pos x="8" y="23"/>
                </a:cxn>
                <a:cxn ang="0">
                  <a:pos x="8" y="25"/>
                </a:cxn>
                <a:cxn ang="0">
                  <a:pos x="9" y="25"/>
                </a:cxn>
                <a:cxn ang="0">
                  <a:pos x="9" y="25"/>
                </a:cxn>
                <a:cxn ang="0">
                  <a:pos x="10" y="25"/>
                </a:cxn>
                <a:cxn ang="0">
                  <a:pos x="12" y="25"/>
                </a:cxn>
                <a:cxn ang="0">
                  <a:pos x="12" y="23"/>
                </a:cxn>
                <a:cxn ang="0">
                  <a:pos x="13" y="22"/>
                </a:cxn>
                <a:cxn ang="0">
                  <a:pos x="13" y="19"/>
                </a:cxn>
                <a:cxn ang="0">
                  <a:pos x="13" y="14"/>
                </a:cxn>
                <a:cxn ang="0">
                  <a:pos x="13" y="10"/>
                </a:cxn>
                <a:cxn ang="0">
                  <a:pos x="13" y="9"/>
                </a:cxn>
                <a:cxn ang="0">
                  <a:pos x="12" y="7"/>
                </a:cxn>
                <a:cxn ang="0">
                  <a:pos x="12" y="6"/>
                </a:cxn>
                <a:cxn ang="0">
                  <a:pos x="10" y="6"/>
                </a:cxn>
                <a:cxn ang="0">
                  <a:pos x="9" y="4"/>
                </a:cxn>
              </a:cxnLst>
              <a:rect l="0" t="0" r="r" b="b"/>
              <a:pathLst>
                <a:path w="19" h="31">
                  <a:moveTo>
                    <a:pt x="9" y="0"/>
                  </a:moveTo>
                  <a:lnTo>
                    <a:pt x="13" y="0"/>
                  </a:lnTo>
                  <a:lnTo>
                    <a:pt x="16" y="3"/>
                  </a:lnTo>
                  <a:lnTo>
                    <a:pt x="18" y="6"/>
                  </a:lnTo>
                  <a:lnTo>
                    <a:pt x="19" y="10"/>
                  </a:lnTo>
                  <a:lnTo>
                    <a:pt x="19" y="14"/>
                  </a:lnTo>
                  <a:lnTo>
                    <a:pt x="19" y="20"/>
                  </a:lnTo>
                  <a:lnTo>
                    <a:pt x="18" y="25"/>
                  </a:lnTo>
                  <a:lnTo>
                    <a:pt x="16" y="28"/>
                  </a:lnTo>
                  <a:lnTo>
                    <a:pt x="13" y="29"/>
                  </a:lnTo>
                  <a:lnTo>
                    <a:pt x="9" y="31"/>
                  </a:lnTo>
                  <a:lnTo>
                    <a:pt x="6" y="29"/>
                  </a:lnTo>
                  <a:lnTo>
                    <a:pt x="3" y="26"/>
                  </a:lnTo>
                  <a:lnTo>
                    <a:pt x="2" y="25"/>
                  </a:lnTo>
                  <a:lnTo>
                    <a:pt x="0" y="20"/>
                  </a:lnTo>
                  <a:lnTo>
                    <a:pt x="0" y="14"/>
                  </a:lnTo>
                  <a:lnTo>
                    <a:pt x="0" y="10"/>
                  </a:lnTo>
                  <a:lnTo>
                    <a:pt x="2" y="6"/>
                  </a:lnTo>
                  <a:lnTo>
                    <a:pt x="3" y="3"/>
                  </a:lnTo>
                  <a:lnTo>
                    <a:pt x="6" y="0"/>
                  </a:lnTo>
                  <a:lnTo>
                    <a:pt x="9" y="0"/>
                  </a:lnTo>
                  <a:close/>
                  <a:moveTo>
                    <a:pt x="9" y="4"/>
                  </a:moveTo>
                  <a:lnTo>
                    <a:pt x="9" y="6"/>
                  </a:lnTo>
                  <a:lnTo>
                    <a:pt x="8" y="6"/>
                  </a:lnTo>
                  <a:lnTo>
                    <a:pt x="8" y="6"/>
                  </a:lnTo>
                  <a:lnTo>
                    <a:pt x="6" y="7"/>
                  </a:lnTo>
                  <a:lnTo>
                    <a:pt x="6" y="10"/>
                  </a:lnTo>
                  <a:lnTo>
                    <a:pt x="6" y="14"/>
                  </a:lnTo>
                  <a:lnTo>
                    <a:pt x="6" y="19"/>
                  </a:lnTo>
                  <a:lnTo>
                    <a:pt x="6" y="22"/>
                  </a:lnTo>
                  <a:lnTo>
                    <a:pt x="8" y="23"/>
                  </a:lnTo>
                  <a:lnTo>
                    <a:pt x="8" y="25"/>
                  </a:lnTo>
                  <a:lnTo>
                    <a:pt x="9" y="25"/>
                  </a:lnTo>
                  <a:lnTo>
                    <a:pt x="9" y="25"/>
                  </a:lnTo>
                  <a:lnTo>
                    <a:pt x="10" y="25"/>
                  </a:lnTo>
                  <a:lnTo>
                    <a:pt x="12" y="25"/>
                  </a:lnTo>
                  <a:lnTo>
                    <a:pt x="12" y="23"/>
                  </a:lnTo>
                  <a:lnTo>
                    <a:pt x="13" y="22"/>
                  </a:lnTo>
                  <a:lnTo>
                    <a:pt x="13" y="19"/>
                  </a:lnTo>
                  <a:lnTo>
                    <a:pt x="13" y="14"/>
                  </a:lnTo>
                  <a:lnTo>
                    <a:pt x="13" y="10"/>
                  </a:lnTo>
                  <a:lnTo>
                    <a:pt x="13" y="9"/>
                  </a:lnTo>
                  <a:lnTo>
                    <a:pt x="12" y="7"/>
                  </a:lnTo>
                  <a:lnTo>
                    <a:pt x="12" y="6"/>
                  </a:lnTo>
                  <a:lnTo>
                    <a:pt x="10" y="6"/>
                  </a:lnTo>
                  <a:lnTo>
                    <a:pt x="9"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602" name="Line 98"/>
            <p:cNvSpPr>
              <a:spLocks noChangeShapeType="1"/>
            </p:cNvSpPr>
            <p:nvPr/>
          </p:nvSpPr>
          <p:spPr bwMode="auto">
            <a:xfrm flipV="1">
              <a:off x="3171" y="2134"/>
              <a:ext cx="1" cy="912"/>
            </a:xfrm>
            <a:prstGeom prst="line">
              <a:avLst/>
            </a:prstGeom>
            <a:noFill/>
            <a:ln w="6350">
              <a:solidFill>
                <a:srgbClr val="000000"/>
              </a:solidFill>
              <a:round/>
              <a:headEnd/>
              <a:tailEnd/>
            </a:ln>
          </p:spPr>
          <p:txBody>
            <a:bodyPr/>
            <a:lstStyle/>
            <a:p>
              <a:endParaRPr lang="en-US" dirty="0"/>
            </a:p>
          </p:txBody>
        </p:sp>
        <p:sp>
          <p:nvSpPr>
            <p:cNvPr id="21603" name="Line 99"/>
            <p:cNvSpPr>
              <a:spLocks noChangeShapeType="1"/>
            </p:cNvSpPr>
            <p:nvPr/>
          </p:nvSpPr>
          <p:spPr bwMode="auto">
            <a:xfrm flipH="1">
              <a:off x="3171" y="2982"/>
              <a:ext cx="40" cy="1"/>
            </a:xfrm>
            <a:prstGeom prst="line">
              <a:avLst/>
            </a:prstGeom>
            <a:noFill/>
            <a:ln w="6350">
              <a:solidFill>
                <a:srgbClr val="000000"/>
              </a:solidFill>
              <a:round/>
              <a:headEnd/>
              <a:tailEnd/>
            </a:ln>
          </p:spPr>
          <p:txBody>
            <a:bodyPr/>
            <a:lstStyle/>
            <a:p>
              <a:endParaRPr lang="en-US" dirty="0"/>
            </a:p>
          </p:txBody>
        </p:sp>
        <p:sp>
          <p:nvSpPr>
            <p:cNvPr id="21604" name="Line 100"/>
            <p:cNvSpPr>
              <a:spLocks noChangeShapeType="1"/>
            </p:cNvSpPr>
            <p:nvPr/>
          </p:nvSpPr>
          <p:spPr bwMode="auto">
            <a:xfrm flipH="1">
              <a:off x="3171" y="2925"/>
              <a:ext cx="19" cy="1"/>
            </a:xfrm>
            <a:prstGeom prst="line">
              <a:avLst/>
            </a:prstGeom>
            <a:noFill/>
            <a:ln w="6350">
              <a:solidFill>
                <a:srgbClr val="000000"/>
              </a:solidFill>
              <a:round/>
              <a:headEnd/>
              <a:tailEnd/>
            </a:ln>
          </p:spPr>
          <p:txBody>
            <a:bodyPr/>
            <a:lstStyle/>
            <a:p>
              <a:endParaRPr lang="en-US" dirty="0"/>
            </a:p>
          </p:txBody>
        </p:sp>
        <p:sp>
          <p:nvSpPr>
            <p:cNvPr id="21605" name="Line 101"/>
            <p:cNvSpPr>
              <a:spLocks noChangeShapeType="1"/>
            </p:cNvSpPr>
            <p:nvPr/>
          </p:nvSpPr>
          <p:spPr bwMode="auto">
            <a:xfrm flipH="1">
              <a:off x="3171" y="2869"/>
              <a:ext cx="40" cy="1"/>
            </a:xfrm>
            <a:prstGeom prst="line">
              <a:avLst/>
            </a:prstGeom>
            <a:noFill/>
            <a:ln w="6350">
              <a:solidFill>
                <a:srgbClr val="000000"/>
              </a:solidFill>
              <a:round/>
              <a:headEnd/>
              <a:tailEnd/>
            </a:ln>
          </p:spPr>
          <p:txBody>
            <a:bodyPr/>
            <a:lstStyle/>
            <a:p>
              <a:endParaRPr lang="en-US" dirty="0"/>
            </a:p>
          </p:txBody>
        </p:sp>
        <p:sp>
          <p:nvSpPr>
            <p:cNvPr id="21606" name="Line 102"/>
            <p:cNvSpPr>
              <a:spLocks noChangeShapeType="1"/>
            </p:cNvSpPr>
            <p:nvPr/>
          </p:nvSpPr>
          <p:spPr bwMode="auto">
            <a:xfrm flipH="1">
              <a:off x="3171" y="2811"/>
              <a:ext cx="19" cy="1"/>
            </a:xfrm>
            <a:prstGeom prst="line">
              <a:avLst/>
            </a:prstGeom>
            <a:noFill/>
            <a:ln w="6350">
              <a:solidFill>
                <a:srgbClr val="000000"/>
              </a:solidFill>
              <a:round/>
              <a:headEnd/>
              <a:tailEnd/>
            </a:ln>
          </p:spPr>
          <p:txBody>
            <a:bodyPr/>
            <a:lstStyle/>
            <a:p>
              <a:endParaRPr lang="en-US" dirty="0"/>
            </a:p>
          </p:txBody>
        </p:sp>
        <p:sp>
          <p:nvSpPr>
            <p:cNvPr id="21607" name="Line 103"/>
            <p:cNvSpPr>
              <a:spLocks noChangeShapeType="1"/>
            </p:cNvSpPr>
            <p:nvPr/>
          </p:nvSpPr>
          <p:spPr bwMode="auto">
            <a:xfrm flipH="1">
              <a:off x="3171" y="2754"/>
              <a:ext cx="40" cy="1"/>
            </a:xfrm>
            <a:prstGeom prst="line">
              <a:avLst/>
            </a:prstGeom>
            <a:noFill/>
            <a:ln w="6350">
              <a:solidFill>
                <a:srgbClr val="000000"/>
              </a:solidFill>
              <a:round/>
              <a:headEnd/>
              <a:tailEnd/>
            </a:ln>
          </p:spPr>
          <p:txBody>
            <a:bodyPr/>
            <a:lstStyle/>
            <a:p>
              <a:endParaRPr lang="en-US" dirty="0"/>
            </a:p>
          </p:txBody>
        </p:sp>
        <p:sp>
          <p:nvSpPr>
            <p:cNvPr id="21608" name="Line 104"/>
            <p:cNvSpPr>
              <a:spLocks noChangeShapeType="1"/>
            </p:cNvSpPr>
            <p:nvPr/>
          </p:nvSpPr>
          <p:spPr bwMode="auto">
            <a:xfrm flipH="1">
              <a:off x="3171" y="2698"/>
              <a:ext cx="19" cy="1"/>
            </a:xfrm>
            <a:prstGeom prst="line">
              <a:avLst/>
            </a:prstGeom>
            <a:noFill/>
            <a:ln w="6350">
              <a:solidFill>
                <a:srgbClr val="000000"/>
              </a:solidFill>
              <a:round/>
              <a:headEnd/>
              <a:tailEnd/>
            </a:ln>
          </p:spPr>
          <p:txBody>
            <a:bodyPr/>
            <a:lstStyle/>
            <a:p>
              <a:endParaRPr lang="en-US" dirty="0"/>
            </a:p>
          </p:txBody>
        </p:sp>
        <p:sp>
          <p:nvSpPr>
            <p:cNvPr id="21609" name="Line 105"/>
            <p:cNvSpPr>
              <a:spLocks noChangeShapeType="1"/>
            </p:cNvSpPr>
            <p:nvPr/>
          </p:nvSpPr>
          <p:spPr bwMode="auto">
            <a:xfrm flipH="1">
              <a:off x="3171" y="2643"/>
              <a:ext cx="40" cy="1"/>
            </a:xfrm>
            <a:prstGeom prst="line">
              <a:avLst/>
            </a:prstGeom>
            <a:noFill/>
            <a:ln w="6350">
              <a:solidFill>
                <a:srgbClr val="000000"/>
              </a:solidFill>
              <a:round/>
              <a:headEnd/>
              <a:tailEnd/>
            </a:ln>
          </p:spPr>
          <p:txBody>
            <a:bodyPr/>
            <a:lstStyle/>
            <a:p>
              <a:endParaRPr lang="en-US" dirty="0"/>
            </a:p>
          </p:txBody>
        </p:sp>
        <p:sp>
          <p:nvSpPr>
            <p:cNvPr id="21610" name="Line 106"/>
            <p:cNvSpPr>
              <a:spLocks noChangeShapeType="1"/>
            </p:cNvSpPr>
            <p:nvPr/>
          </p:nvSpPr>
          <p:spPr bwMode="auto">
            <a:xfrm flipH="1">
              <a:off x="3171" y="2585"/>
              <a:ext cx="19" cy="1"/>
            </a:xfrm>
            <a:prstGeom prst="line">
              <a:avLst/>
            </a:prstGeom>
            <a:noFill/>
            <a:ln w="6350">
              <a:solidFill>
                <a:srgbClr val="000000"/>
              </a:solidFill>
              <a:round/>
              <a:headEnd/>
              <a:tailEnd/>
            </a:ln>
          </p:spPr>
          <p:txBody>
            <a:bodyPr/>
            <a:lstStyle/>
            <a:p>
              <a:endParaRPr lang="en-US" dirty="0"/>
            </a:p>
          </p:txBody>
        </p:sp>
        <p:sp>
          <p:nvSpPr>
            <p:cNvPr id="21611" name="Line 107"/>
            <p:cNvSpPr>
              <a:spLocks noChangeShapeType="1"/>
            </p:cNvSpPr>
            <p:nvPr/>
          </p:nvSpPr>
          <p:spPr bwMode="auto">
            <a:xfrm flipH="1">
              <a:off x="3171" y="2529"/>
              <a:ext cx="40" cy="1"/>
            </a:xfrm>
            <a:prstGeom prst="line">
              <a:avLst/>
            </a:prstGeom>
            <a:noFill/>
            <a:ln w="6350">
              <a:solidFill>
                <a:srgbClr val="000000"/>
              </a:solidFill>
              <a:round/>
              <a:headEnd/>
              <a:tailEnd/>
            </a:ln>
          </p:spPr>
          <p:txBody>
            <a:bodyPr/>
            <a:lstStyle/>
            <a:p>
              <a:endParaRPr lang="en-US" dirty="0"/>
            </a:p>
          </p:txBody>
        </p:sp>
        <p:sp>
          <p:nvSpPr>
            <p:cNvPr id="21612" name="Line 108"/>
            <p:cNvSpPr>
              <a:spLocks noChangeShapeType="1"/>
            </p:cNvSpPr>
            <p:nvPr/>
          </p:nvSpPr>
          <p:spPr bwMode="auto">
            <a:xfrm flipH="1">
              <a:off x="3171" y="2472"/>
              <a:ext cx="19" cy="1"/>
            </a:xfrm>
            <a:prstGeom prst="line">
              <a:avLst/>
            </a:prstGeom>
            <a:noFill/>
            <a:ln w="6350">
              <a:solidFill>
                <a:srgbClr val="000000"/>
              </a:solidFill>
              <a:round/>
              <a:headEnd/>
              <a:tailEnd/>
            </a:ln>
          </p:spPr>
          <p:txBody>
            <a:bodyPr/>
            <a:lstStyle/>
            <a:p>
              <a:endParaRPr lang="en-US" dirty="0"/>
            </a:p>
          </p:txBody>
        </p:sp>
        <p:sp>
          <p:nvSpPr>
            <p:cNvPr id="21613" name="Line 109"/>
            <p:cNvSpPr>
              <a:spLocks noChangeShapeType="1"/>
            </p:cNvSpPr>
            <p:nvPr/>
          </p:nvSpPr>
          <p:spPr bwMode="auto">
            <a:xfrm flipH="1">
              <a:off x="3171" y="2415"/>
              <a:ext cx="40" cy="1"/>
            </a:xfrm>
            <a:prstGeom prst="line">
              <a:avLst/>
            </a:prstGeom>
            <a:noFill/>
            <a:ln w="6350">
              <a:solidFill>
                <a:srgbClr val="000000"/>
              </a:solidFill>
              <a:round/>
              <a:headEnd/>
              <a:tailEnd/>
            </a:ln>
          </p:spPr>
          <p:txBody>
            <a:bodyPr/>
            <a:lstStyle/>
            <a:p>
              <a:endParaRPr lang="en-US" dirty="0"/>
            </a:p>
          </p:txBody>
        </p:sp>
        <p:sp>
          <p:nvSpPr>
            <p:cNvPr id="21614" name="Line 110"/>
            <p:cNvSpPr>
              <a:spLocks noChangeShapeType="1"/>
            </p:cNvSpPr>
            <p:nvPr/>
          </p:nvSpPr>
          <p:spPr bwMode="auto">
            <a:xfrm flipH="1">
              <a:off x="3171" y="2359"/>
              <a:ext cx="19" cy="1"/>
            </a:xfrm>
            <a:prstGeom prst="line">
              <a:avLst/>
            </a:prstGeom>
            <a:noFill/>
            <a:ln w="6350">
              <a:solidFill>
                <a:srgbClr val="000000"/>
              </a:solidFill>
              <a:round/>
              <a:headEnd/>
              <a:tailEnd/>
            </a:ln>
          </p:spPr>
          <p:txBody>
            <a:bodyPr/>
            <a:lstStyle/>
            <a:p>
              <a:endParaRPr lang="en-US" dirty="0"/>
            </a:p>
          </p:txBody>
        </p:sp>
        <p:sp>
          <p:nvSpPr>
            <p:cNvPr id="21615" name="Line 111"/>
            <p:cNvSpPr>
              <a:spLocks noChangeShapeType="1"/>
            </p:cNvSpPr>
            <p:nvPr/>
          </p:nvSpPr>
          <p:spPr bwMode="auto">
            <a:xfrm flipH="1">
              <a:off x="3171" y="2302"/>
              <a:ext cx="40" cy="1"/>
            </a:xfrm>
            <a:prstGeom prst="line">
              <a:avLst/>
            </a:prstGeom>
            <a:noFill/>
            <a:ln w="6350">
              <a:solidFill>
                <a:srgbClr val="000000"/>
              </a:solidFill>
              <a:round/>
              <a:headEnd/>
              <a:tailEnd/>
            </a:ln>
          </p:spPr>
          <p:txBody>
            <a:bodyPr/>
            <a:lstStyle/>
            <a:p>
              <a:endParaRPr lang="en-US" dirty="0"/>
            </a:p>
          </p:txBody>
        </p:sp>
        <p:sp>
          <p:nvSpPr>
            <p:cNvPr id="21616" name="Line 112"/>
            <p:cNvSpPr>
              <a:spLocks noChangeShapeType="1"/>
            </p:cNvSpPr>
            <p:nvPr/>
          </p:nvSpPr>
          <p:spPr bwMode="auto">
            <a:xfrm flipH="1">
              <a:off x="3171" y="2246"/>
              <a:ext cx="19" cy="1"/>
            </a:xfrm>
            <a:prstGeom prst="line">
              <a:avLst/>
            </a:prstGeom>
            <a:noFill/>
            <a:ln w="6350">
              <a:solidFill>
                <a:srgbClr val="000000"/>
              </a:solidFill>
              <a:round/>
              <a:headEnd/>
              <a:tailEnd/>
            </a:ln>
          </p:spPr>
          <p:txBody>
            <a:bodyPr/>
            <a:lstStyle/>
            <a:p>
              <a:endParaRPr lang="en-US" dirty="0"/>
            </a:p>
          </p:txBody>
        </p:sp>
        <p:sp>
          <p:nvSpPr>
            <p:cNvPr id="21617" name="Line 113"/>
            <p:cNvSpPr>
              <a:spLocks noChangeShapeType="1"/>
            </p:cNvSpPr>
            <p:nvPr/>
          </p:nvSpPr>
          <p:spPr bwMode="auto">
            <a:xfrm flipH="1">
              <a:off x="3171" y="2190"/>
              <a:ext cx="40" cy="1"/>
            </a:xfrm>
            <a:prstGeom prst="line">
              <a:avLst/>
            </a:prstGeom>
            <a:noFill/>
            <a:ln w="6350">
              <a:solidFill>
                <a:srgbClr val="000000"/>
              </a:solidFill>
              <a:round/>
              <a:headEnd/>
              <a:tailEnd/>
            </a:ln>
          </p:spPr>
          <p:txBody>
            <a:bodyPr/>
            <a:lstStyle/>
            <a:p>
              <a:endParaRPr lang="en-US" dirty="0"/>
            </a:p>
          </p:txBody>
        </p:sp>
        <p:sp>
          <p:nvSpPr>
            <p:cNvPr id="21618" name="Line 114"/>
            <p:cNvSpPr>
              <a:spLocks noChangeShapeType="1"/>
            </p:cNvSpPr>
            <p:nvPr/>
          </p:nvSpPr>
          <p:spPr bwMode="auto">
            <a:xfrm flipH="1">
              <a:off x="3171" y="2982"/>
              <a:ext cx="40" cy="1"/>
            </a:xfrm>
            <a:prstGeom prst="line">
              <a:avLst/>
            </a:prstGeom>
            <a:noFill/>
            <a:ln w="6350">
              <a:solidFill>
                <a:srgbClr val="000000"/>
              </a:solidFill>
              <a:round/>
              <a:headEnd/>
              <a:tailEnd/>
            </a:ln>
          </p:spPr>
          <p:txBody>
            <a:bodyPr/>
            <a:lstStyle/>
            <a:p>
              <a:endParaRPr lang="en-US" dirty="0"/>
            </a:p>
          </p:txBody>
        </p:sp>
        <p:sp>
          <p:nvSpPr>
            <p:cNvPr id="21619" name="Line 115"/>
            <p:cNvSpPr>
              <a:spLocks noChangeShapeType="1"/>
            </p:cNvSpPr>
            <p:nvPr/>
          </p:nvSpPr>
          <p:spPr bwMode="auto">
            <a:xfrm flipH="1">
              <a:off x="3171" y="3038"/>
              <a:ext cx="19" cy="1"/>
            </a:xfrm>
            <a:prstGeom prst="line">
              <a:avLst/>
            </a:prstGeom>
            <a:noFill/>
            <a:ln w="6350">
              <a:solidFill>
                <a:srgbClr val="000000"/>
              </a:solidFill>
              <a:round/>
              <a:headEnd/>
              <a:tailEnd/>
            </a:ln>
          </p:spPr>
          <p:txBody>
            <a:bodyPr/>
            <a:lstStyle/>
            <a:p>
              <a:endParaRPr lang="en-US" dirty="0"/>
            </a:p>
          </p:txBody>
        </p:sp>
        <p:sp>
          <p:nvSpPr>
            <p:cNvPr id="21620" name="Line 116"/>
            <p:cNvSpPr>
              <a:spLocks noChangeShapeType="1"/>
            </p:cNvSpPr>
            <p:nvPr/>
          </p:nvSpPr>
          <p:spPr bwMode="auto">
            <a:xfrm flipH="1">
              <a:off x="3171" y="2190"/>
              <a:ext cx="40" cy="1"/>
            </a:xfrm>
            <a:prstGeom prst="line">
              <a:avLst/>
            </a:prstGeom>
            <a:noFill/>
            <a:ln w="6350">
              <a:solidFill>
                <a:srgbClr val="000000"/>
              </a:solidFill>
              <a:round/>
              <a:headEnd/>
              <a:tailEnd/>
            </a:ln>
          </p:spPr>
          <p:txBody>
            <a:bodyPr/>
            <a:lstStyle/>
            <a:p>
              <a:endParaRPr lang="en-US" dirty="0"/>
            </a:p>
          </p:txBody>
        </p:sp>
        <p:sp>
          <p:nvSpPr>
            <p:cNvPr id="21621" name="Rectangle 117"/>
            <p:cNvSpPr>
              <a:spLocks noChangeArrowheads="1"/>
            </p:cNvSpPr>
            <p:nvPr/>
          </p:nvSpPr>
          <p:spPr bwMode="auto">
            <a:xfrm>
              <a:off x="3087" y="2985"/>
              <a:ext cx="12" cy="6"/>
            </a:xfrm>
            <a:prstGeom prst="rect">
              <a:avLst/>
            </a:prstGeom>
            <a:solidFill>
              <a:srgbClr val="000000"/>
            </a:solidFill>
            <a:ln w="0">
              <a:solidFill>
                <a:srgbClr val="000000"/>
              </a:solidFill>
              <a:miter lim="800000"/>
              <a:headEnd/>
              <a:tailEnd/>
            </a:ln>
          </p:spPr>
          <p:txBody>
            <a:bodyPr/>
            <a:lstStyle/>
            <a:p>
              <a:endParaRPr lang="en-US" dirty="0"/>
            </a:p>
          </p:txBody>
        </p:sp>
        <p:sp>
          <p:nvSpPr>
            <p:cNvPr id="21622" name="Freeform 118"/>
            <p:cNvSpPr>
              <a:spLocks/>
            </p:cNvSpPr>
            <p:nvPr/>
          </p:nvSpPr>
          <p:spPr bwMode="auto">
            <a:xfrm>
              <a:off x="3100" y="2967"/>
              <a:ext cx="21" cy="31"/>
            </a:xfrm>
            <a:custGeom>
              <a:avLst/>
              <a:gdLst/>
              <a:ahLst/>
              <a:cxnLst>
                <a:cxn ang="0">
                  <a:pos x="0" y="22"/>
                </a:cxn>
                <a:cxn ang="0">
                  <a:pos x="6" y="22"/>
                </a:cxn>
                <a:cxn ang="0">
                  <a:pos x="6" y="24"/>
                </a:cxn>
                <a:cxn ang="0">
                  <a:pos x="8" y="25"/>
                </a:cxn>
                <a:cxn ang="0">
                  <a:pos x="9" y="25"/>
                </a:cxn>
                <a:cxn ang="0">
                  <a:pos x="11" y="27"/>
                </a:cxn>
                <a:cxn ang="0">
                  <a:pos x="12" y="25"/>
                </a:cxn>
                <a:cxn ang="0">
                  <a:pos x="14" y="25"/>
                </a:cxn>
                <a:cxn ang="0">
                  <a:pos x="15" y="24"/>
                </a:cxn>
                <a:cxn ang="0">
                  <a:pos x="15" y="22"/>
                </a:cxn>
                <a:cxn ang="0">
                  <a:pos x="15" y="19"/>
                </a:cxn>
                <a:cxn ang="0">
                  <a:pos x="14" y="18"/>
                </a:cxn>
                <a:cxn ang="0">
                  <a:pos x="12" y="18"/>
                </a:cxn>
                <a:cxn ang="0">
                  <a:pos x="11" y="18"/>
                </a:cxn>
                <a:cxn ang="0">
                  <a:pos x="11" y="18"/>
                </a:cxn>
                <a:cxn ang="0">
                  <a:pos x="9" y="18"/>
                </a:cxn>
                <a:cxn ang="0">
                  <a:pos x="9" y="13"/>
                </a:cxn>
                <a:cxn ang="0">
                  <a:pos x="11" y="13"/>
                </a:cxn>
                <a:cxn ang="0">
                  <a:pos x="12" y="12"/>
                </a:cxn>
                <a:cxn ang="0">
                  <a:pos x="14" y="10"/>
                </a:cxn>
                <a:cxn ang="0">
                  <a:pos x="14" y="9"/>
                </a:cxn>
                <a:cxn ang="0">
                  <a:pos x="14" y="7"/>
                </a:cxn>
                <a:cxn ang="0">
                  <a:pos x="12" y="7"/>
                </a:cxn>
                <a:cxn ang="0">
                  <a:pos x="12" y="6"/>
                </a:cxn>
                <a:cxn ang="0">
                  <a:pos x="11" y="6"/>
                </a:cxn>
                <a:cxn ang="0">
                  <a:pos x="9" y="6"/>
                </a:cxn>
                <a:cxn ang="0">
                  <a:pos x="8" y="7"/>
                </a:cxn>
                <a:cxn ang="0">
                  <a:pos x="8" y="7"/>
                </a:cxn>
                <a:cxn ang="0">
                  <a:pos x="6" y="10"/>
                </a:cxn>
                <a:cxn ang="0">
                  <a:pos x="2" y="9"/>
                </a:cxn>
                <a:cxn ang="0">
                  <a:pos x="2" y="6"/>
                </a:cxn>
                <a:cxn ang="0">
                  <a:pos x="3" y="5"/>
                </a:cxn>
                <a:cxn ang="0">
                  <a:pos x="5" y="3"/>
                </a:cxn>
                <a:cxn ang="0">
                  <a:pos x="6" y="2"/>
                </a:cxn>
                <a:cxn ang="0">
                  <a:pos x="8" y="0"/>
                </a:cxn>
                <a:cxn ang="0">
                  <a:pos x="11" y="0"/>
                </a:cxn>
                <a:cxn ang="0">
                  <a:pos x="14" y="2"/>
                </a:cxn>
                <a:cxn ang="0">
                  <a:pos x="17" y="3"/>
                </a:cxn>
                <a:cxn ang="0">
                  <a:pos x="18" y="6"/>
                </a:cxn>
                <a:cxn ang="0">
                  <a:pos x="20" y="9"/>
                </a:cxn>
                <a:cxn ang="0">
                  <a:pos x="18" y="12"/>
                </a:cxn>
                <a:cxn ang="0">
                  <a:pos x="15" y="15"/>
                </a:cxn>
                <a:cxn ang="0">
                  <a:pos x="17" y="16"/>
                </a:cxn>
                <a:cxn ang="0">
                  <a:pos x="20" y="18"/>
                </a:cxn>
                <a:cxn ang="0">
                  <a:pos x="20" y="19"/>
                </a:cxn>
                <a:cxn ang="0">
                  <a:pos x="21" y="22"/>
                </a:cxn>
                <a:cxn ang="0">
                  <a:pos x="20" y="25"/>
                </a:cxn>
                <a:cxn ang="0">
                  <a:pos x="18" y="28"/>
                </a:cxn>
                <a:cxn ang="0">
                  <a:pos x="15" y="31"/>
                </a:cxn>
                <a:cxn ang="0">
                  <a:pos x="11" y="31"/>
                </a:cxn>
                <a:cxn ang="0">
                  <a:pos x="6" y="31"/>
                </a:cxn>
                <a:cxn ang="0">
                  <a:pos x="3" y="30"/>
                </a:cxn>
                <a:cxn ang="0">
                  <a:pos x="2" y="27"/>
                </a:cxn>
                <a:cxn ang="0">
                  <a:pos x="0" y="22"/>
                </a:cxn>
              </a:cxnLst>
              <a:rect l="0" t="0" r="r" b="b"/>
              <a:pathLst>
                <a:path w="21" h="31">
                  <a:moveTo>
                    <a:pt x="0" y="22"/>
                  </a:moveTo>
                  <a:lnTo>
                    <a:pt x="6" y="22"/>
                  </a:lnTo>
                  <a:lnTo>
                    <a:pt x="6" y="24"/>
                  </a:lnTo>
                  <a:lnTo>
                    <a:pt x="8" y="25"/>
                  </a:lnTo>
                  <a:lnTo>
                    <a:pt x="9" y="25"/>
                  </a:lnTo>
                  <a:lnTo>
                    <a:pt x="11" y="27"/>
                  </a:lnTo>
                  <a:lnTo>
                    <a:pt x="12" y="25"/>
                  </a:lnTo>
                  <a:lnTo>
                    <a:pt x="14" y="25"/>
                  </a:lnTo>
                  <a:lnTo>
                    <a:pt x="15" y="24"/>
                  </a:lnTo>
                  <a:lnTo>
                    <a:pt x="15" y="22"/>
                  </a:lnTo>
                  <a:lnTo>
                    <a:pt x="15" y="19"/>
                  </a:lnTo>
                  <a:lnTo>
                    <a:pt x="14" y="18"/>
                  </a:lnTo>
                  <a:lnTo>
                    <a:pt x="12" y="18"/>
                  </a:lnTo>
                  <a:lnTo>
                    <a:pt x="11" y="18"/>
                  </a:lnTo>
                  <a:lnTo>
                    <a:pt x="11" y="18"/>
                  </a:lnTo>
                  <a:lnTo>
                    <a:pt x="9" y="18"/>
                  </a:lnTo>
                  <a:lnTo>
                    <a:pt x="9" y="13"/>
                  </a:lnTo>
                  <a:lnTo>
                    <a:pt x="11" y="13"/>
                  </a:lnTo>
                  <a:lnTo>
                    <a:pt x="12" y="12"/>
                  </a:lnTo>
                  <a:lnTo>
                    <a:pt x="14" y="10"/>
                  </a:lnTo>
                  <a:lnTo>
                    <a:pt x="14" y="9"/>
                  </a:lnTo>
                  <a:lnTo>
                    <a:pt x="14" y="7"/>
                  </a:lnTo>
                  <a:lnTo>
                    <a:pt x="12" y="7"/>
                  </a:lnTo>
                  <a:lnTo>
                    <a:pt x="12" y="6"/>
                  </a:lnTo>
                  <a:lnTo>
                    <a:pt x="11" y="6"/>
                  </a:lnTo>
                  <a:lnTo>
                    <a:pt x="9" y="6"/>
                  </a:lnTo>
                  <a:lnTo>
                    <a:pt x="8" y="7"/>
                  </a:lnTo>
                  <a:lnTo>
                    <a:pt x="8" y="7"/>
                  </a:lnTo>
                  <a:lnTo>
                    <a:pt x="6" y="10"/>
                  </a:lnTo>
                  <a:lnTo>
                    <a:pt x="2" y="9"/>
                  </a:lnTo>
                  <a:lnTo>
                    <a:pt x="2" y="6"/>
                  </a:lnTo>
                  <a:lnTo>
                    <a:pt x="3" y="5"/>
                  </a:lnTo>
                  <a:lnTo>
                    <a:pt x="5" y="3"/>
                  </a:lnTo>
                  <a:lnTo>
                    <a:pt x="6" y="2"/>
                  </a:lnTo>
                  <a:lnTo>
                    <a:pt x="8" y="0"/>
                  </a:lnTo>
                  <a:lnTo>
                    <a:pt x="11" y="0"/>
                  </a:lnTo>
                  <a:lnTo>
                    <a:pt x="14" y="2"/>
                  </a:lnTo>
                  <a:lnTo>
                    <a:pt x="17" y="3"/>
                  </a:lnTo>
                  <a:lnTo>
                    <a:pt x="18" y="6"/>
                  </a:lnTo>
                  <a:lnTo>
                    <a:pt x="20" y="9"/>
                  </a:lnTo>
                  <a:lnTo>
                    <a:pt x="18" y="12"/>
                  </a:lnTo>
                  <a:lnTo>
                    <a:pt x="15" y="15"/>
                  </a:lnTo>
                  <a:lnTo>
                    <a:pt x="17" y="16"/>
                  </a:lnTo>
                  <a:lnTo>
                    <a:pt x="20" y="18"/>
                  </a:lnTo>
                  <a:lnTo>
                    <a:pt x="20" y="19"/>
                  </a:lnTo>
                  <a:lnTo>
                    <a:pt x="21" y="22"/>
                  </a:lnTo>
                  <a:lnTo>
                    <a:pt x="20" y="25"/>
                  </a:lnTo>
                  <a:lnTo>
                    <a:pt x="18" y="28"/>
                  </a:lnTo>
                  <a:lnTo>
                    <a:pt x="15" y="31"/>
                  </a:lnTo>
                  <a:lnTo>
                    <a:pt x="11" y="31"/>
                  </a:lnTo>
                  <a:lnTo>
                    <a:pt x="6" y="31"/>
                  </a:lnTo>
                  <a:lnTo>
                    <a:pt x="3" y="30"/>
                  </a:lnTo>
                  <a:lnTo>
                    <a:pt x="2" y="27"/>
                  </a:lnTo>
                  <a:lnTo>
                    <a:pt x="0" y="22"/>
                  </a:lnTo>
                  <a:close/>
                </a:path>
              </a:pathLst>
            </a:custGeom>
            <a:solidFill>
              <a:srgbClr val="000000"/>
            </a:solidFill>
            <a:ln w="0">
              <a:solidFill>
                <a:srgbClr val="000000"/>
              </a:solidFill>
              <a:prstDash val="solid"/>
              <a:round/>
              <a:headEnd/>
              <a:tailEnd/>
            </a:ln>
          </p:spPr>
          <p:txBody>
            <a:bodyPr/>
            <a:lstStyle/>
            <a:p>
              <a:endParaRPr lang="en-US" dirty="0"/>
            </a:p>
          </p:txBody>
        </p:sp>
        <p:sp>
          <p:nvSpPr>
            <p:cNvPr id="21623" name="Freeform 119"/>
            <p:cNvSpPr>
              <a:spLocks/>
            </p:cNvSpPr>
            <p:nvPr/>
          </p:nvSpPr>
          <p:spPr bwMode="auto">
            <a:xfrm>
              <a:off x="3124" y="2969"/>
              <a:ext cx="21" cy="29"/>
            </a:xfrm>
            <a:custGeom>
              <a:avLst/>
              <a:gdLst/>
              <a:ahLst/>
              <a:cxnLst>
                <a:cxn ang="0">
                  <a:pos x="0" y="20"/>
                </a:cxn>
                <a:cxn ang="0">
                  <a:pos x="6" y="20"/>
                </a:cxn>
                <a:cxn ang="0">
                  <a:pos x="6" y="22"/>
                </a:cxn>
                <a:cxn ang="0">
                  <a:pos x="7" y="23"/>
                </a:cxn>
                <a:cxn ang="0">
                  <a:pos x="9" y="23"/>
                </a:cxn>
                <a:cxn ang="0">
                  <a:pos x="10" y="25"/>
                </a:cxn>
                <a:cxn ang="0">
                  <a:pos x="12" y="23"/>
                </a:cxn>
                <a:cxn ang="0">
                  <a:pos x="13" y="23"/>
                </a:cxn>
                <a:cxn ang="0">
                  <a:pos x="15" y="22"/>
                </a:cxn>
                <a:cxn ang="0">
                  <a:pos x="15" y="19"/>
                </a:cxn>
                <a:cxn ang="0">
                  <a:pos x="15" y="17"/>
                </a:cxn>
                <a:cxn ang="0">
                  <a:pos x="13" y="16"/>
                </a:cxn>
                <a:cxn ang="0">
                  <a:pos x="12" y="14"/>
                </a:cxn>
                <a:cxn ang="0">
                  <a:pos x="10" y="14"/>
                </a:cxn>
                <a:cxn ang="0">
                  <a:pos x="7" y="14"/>
                </a:cxn>
                <a:cxn ang="0">
                  <a:pos x="6" y="16"/>
                </a:cxn>
                <a:cxn ang="0">
                  <a:pos x="0" y="16"/>
                </a:cxn>
                <a:cxn ang="0">
                  <a:pos x="4" y="0"/>
                </a:cxn>
                <a:cxn ang="0">
                  <a:pos x="19" y="0"/>
                </a:cxn>
                <a:cxn ang="0">
                  <a:pos x="19" y="5"/>
                </a:cxn>
                <a:cxn ang="0">
                  <a:pos x="9" y="5"/>
                </a:cxn>
                <a:cxn ang="0">
                  <a:pos x="7" y="10"/>
                </a:cxn>
                <a:cxn ang="0">
                  <a:pos x="9" y="8"/>
                </a:cxn>
                <a:cxn ang="0">
                  <a:pos x="12" y="8"/>
                </a:cxn>
                <a:cxn ang="0">
                  <a:pos x="15" y="10"/>
                </a:cxn>
                <a:cxn ang="0">
                  <a:pos x="18" y="11"/>
                </a:cxn>
                <a:cxn ang="0">
                  <a:pos x="19" y="14"/>
                </a:cxn>
                <a:cxn ang="0">
                  <a:pos x="21" y="19"/>
                </a:cxn>
                <a:cxn ang="0">
                  <a:pos x="19" y="22"/>
                </a:cxn>
                <a:cxn ang="0">
                  <a:pos x="18" y="26"/>
                </a:cxn>
                <a:cxn ang="0">
                  <a:pos x="16" y="28"/>
                </a:cxn>
                <a:cxn ang="0">
                  <a:pos x="13" y="29"/>
                </a:cxn>
                <a:cxn ang="0">
                  <a:pos x="10" y="29"/>
                </a:cxn>
                <a:cxn ang="0">
                  <a:pos x="6" y="29"/>
                </a:cxn>
                <a:cxn ang="0">
                  <a:pos x="3" y="28"/>
                </a:cxn>
                <a:cxn ang="0">
                  <a:pos x="1" y="25"/>
                </a:cxn>
                <a:cxn ang="0">
                  <a:pos x="0" y="20"/>
                </a:cxn>
              </a:cxnLst>
              <a:rect l="0" t="0" r="r" b="b"/>
              <a:pathLst>
                <a:path w="21" h="29">
                  <a:moveTo>
                    <a:pt x="0" y="20"/>
                  </a:moveTo>
                  <a:lnTo>
                    <a:pt x="6" y="20"/>
                  </a:lnTo>
                  <a:lnTo>
                    <a:pt x="6" y="22"/>
                  </a:lnTo>
                  <a:lnTo>
                    <a:pt x="7" y="23"/>
                  </a:lnTo>
                  <a:lnTo>
                    <a:pt x="9" y="23"/>
                  </a:lnTo>
                  <a:lnTo>
                    <a:pt x="10" y="25"/>
                  </a:lnTo>
                  <a:lnTo>
                    <a:pt x="12" y="23"/>
                  </a:lnTo>
                  <a:lnTo>
                    <a:pt x="13" y="23"/>
                  </a:lnTo>
                  <a:lnTo>
                    <a:pt x="15" y="22"/>
                  </a:lnTo>
                  <a:lnTo>
                    <a:pt x="15" y="19"/>
                  </a:lnTo>
                  <a:lnTo>
                    <a:pt x="15" y="17"/>
                  </a:lnTo>
                  <a:lnTo>
                    <a:pt x="13" y="16"/>
                  </a:lnTo>
                  <a:lnTo>
                    <a:pt x="12" y="14"/>
                  </a:lnTo>
                  <a:lnTo>
                    <a:pt x="10" y="14"/>
                  </a:lnTo>
                  <a:lnTo>
                    <a:pt x="7" y="14"/>
                  </a:lnTo>
                  <a:lnTo>
                    <a:pt x="6" y="16"/>
                  </a:lnTo>
                  <a:lnTo>
                    <a:pt x="0" y="16"/>
                  </a:lnTo>
                  <a:lnTo>
                    <a:pt x="4" y="0"/>
                  </a:lnTo>
                  <a:lnTo>
                    <a:pt x="19" y="0"/>
                  </a:lnTo>
                  <a:lnTo>
                    <a:pt x="19" y="5"/>
                  </a:lnTo>
                  <a:lnTo>
                    <a:pt x="9" y="5"/>
                  </a:lnTo>
                  <a:lnTo>
                    <a:pt x="7" y="10"/>
                  </a:lnTo>
                  <a:lnTo>
                    <a:pt x="9" y="8"/>
                  </a:lnTo>
                  <a:lnTo>
                    <a:pt x="12" y="8"/>
                  </a:lnTo>
                  <a:lnTo>
                    <a:pt x="15" y="10"/>
                  </a:lnTo>
                  <a:lnTo>
                    <a:pt x="18" y="11"/>
                  </a:lnTo>
                  <a:lnTo>
                    <a:pt x="19" y="14"/>
                  </a:lnTo>
                  <a:lnTo>
                    <a:pt x="21" y="19"/>
                  </a:lnTo>
                  <a:lnTo>
                    <a:pt x="19" y="22"/>
                  </a:lnTo>
                  <a:lnTo>
                    <a:pt x="18" y="26"/>
                  </a:lnTo>
                  <a:lnTo>
                    <a:pt x="16" y="28"/>
                  </a:lnTo>
                  <a:lnTo>
                    <a:pt x="13" y="29"/>
                  </a:lnTo>
                  <a:lnTo>
                    <a:pt x="10" y="29"/>
                  </a:lnTo>
                  <a:lnTo>
                    <a:pt x="6" y="29"/>
                  </a:lnTo>
                  <a:lnTo>
                    <a:pt x="3" y="28"/>
                  </a:lnTo>
                  <a:lnTo>
                    <a:pt x="1" y="25"/>
                  </a:lnTo>
                  <a:lnTo>
                    <a:pt x="0"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624" name="Freeform 120"/>
            <p:cNvSpPr>
              <a:spLocks noEditPoints="1"/>
            </p:cNvSpPr>
            <p:nvPr/>
          </p:nvSpPr>
          <p:spPr bwMode="auto">
            <a:xfrm>
              <a:off x="3147" y="2967"/>
              <a:ext cx="20" cy="31"/>
            </a:xfrm>
            <a:custGeom>
              <a:avLst/>
              <a:gdLst/>
              <a:ahLst/>
              <a:cxnLst>
                <a:cxn ang="0">
                  <a:pos x="9" y="0"/>
                </a:cxn>
                <a:cxn ang="0">
                  <a:pos x="14" y="2"/>
                </a:cxn>
                <a:cxn ang="0">
                  <a:pos x="17" y="3"/>
                </a:cxn>
                <a:cxn ang="0">
                  <a:pos x="18" y="7"/>
                </a:cxn>
                <a:cxn ang="0">
                  <a:pos x="20" y="10"/>
                </a:cxn>
                <a:cxn ang="0">
                  <a:pos x="20" y="16"/>
                </a:cxn>
                <a:cxn ang="0">
                  <a:pos x="20" y="21"/>
                </a:cxn>
                <a:cxn ang="0">
                  <a:pos x="18" y="25"/>
                </a:cxn>
                <a:cxn ang="0">
                  <a:pos x="17" y="28"/>
                </a:cxn>
                <a:cxn ang="0">
                  <a:pos x="14" y="31"/>
                </a:cxn>
                <a:cxn ang="0">
                  <a:pos x="9" y="31"/>
                </a:cxn>
                <a:cxn ang="0">
                  <a:pos x="6" y="31"/>
                </a:cxn>
                <a:cxn ang="0">
                  <a:pos x="3" y="28"/>
                </a:cxn>
                <a:cxn ang="0">
                  <a:pos x="0" y="25"/>
                </a:cxn>
                <a:cxn ang="0">
                  <a:pos x="0" y="21"/>
                </a:cxn>
                <a:cxn ang="0">
                  <a:pos x="0" y="16"/>
                </a:cxn>
                <a:cxn ang="0">
                  <a:pos x="0" y="10"/>
                </a:cxn>
                <a:cxn ang="0">
                  <a:pos x="2" y="6"/>
                </a:cxn>
                <a:cxn ang="0">
                  <a:pos x="3" y="3"/>
                </a:cxn>
                <a:cxn ang="0">
                  <a:pos x="6" y="2"/>
                </a:cxn>
                <a:cxn ang="0">
                  <a:pos x="9" y="0"/>
                </a:cxn>
                <a:cxn ang="0">
                  <a:pos x="9" y="6"/>
                </a:cxn>
                <a:cxn ang="0">
                  <a:pos x="9" y="6"/>
                </a:cxn>
                <a:cxn ang="0">
                  <a:pos x="8" y="6"/>
                </a:cxn>
                <a:cxn ang="0">
                  <a:pos x="6" y="7"/>
                </a:cxn>
                <a:cxn ang="0">
                  <a:pos x="6" y="9"/>
                </a:cxn>
                <a:cxn ang="0">
                  <a:pos x="6" y="12"/>
                </a:cxn>
                <a:cxn ang="0">
                  <a:pos x="6" y="16"/>
                </a:cxn>
                <a:cxn ang="0">
                  <a:pos x="6" y="21"/>
                </a:cxn>
                <a:cxn ang="0">
                  <a:pos x="6" y="24"/>
                </a:cxn>
                <a:cxn ang="0">
                  <a:pos x="6" y="25"/>
                </a:cxn>
                <a:cxn ang="0">
                  <a:pos x="8" y="25"/>
                </a:cxn>
                <a:cxn ang="0">
                  <a:pos x="9" y="27"/>
                </a:cxn>
                <a:cxn ang="0">
                  <a:pos x="9" y="27"/>
                </a:cxn>
                <a:cxn ang="0">
                  <a:pos x="11" y="27"/>
                </a:cxn>
                <a:cxn ang="0">
                  <a:pos x="12" y="25"/>
                </a:cxn>
                <a:cxn ang="0">
                  <a:pos x="12" y="25"/>
                </a:cxn>
                <a:cxn ang="0">
                  <a:pos x="14" y="24"/>
                </a:cxn>
                <a:cxn ang="0">
                  <a:pos x="14" y="21"/>
                </a:cxn>
                <a:cxn ang="0">
                  <a:pos x="14" y="16"/>
                </a:cxn>
                <a:cxn ang="0">
                  <a:pos x="14" y="12"/>
                </a:cxn>
                <a:cxn ang="0">
                  <a:pos x="14" y="9"/>
                </a:cxn>
                <a:cxn ang="0">
                  <a:pos x="12" y="7"/>
                </a:cxn>
                <a:cxn ang="0">
                  <a:pos x="12" y="6"/>
                </a:cxn>
                <a:cxn ang="0">
                  <a:pos x="11" y="6"/>
                </a:cxn>
                <a:cxn ang="0">
                  <a:pos x="9" y="6"/>
                </a:cxn>
              </a:cxnLst>
              <a:rect l="0" t="0" r="r" b="b"/>
              <a:pathLst>
                <a:path w="20" h="31">
                  <a:moveTo>
                    <a:pt x="9" y="0"/>
                  </a:moveTo>
                  <a:lnTo>
                    <a:pt x="14" y="2"/>
                  </a:lnTo>
                  <a:lnTo>
                    <a:pt x="17" y="3"/>
                  </a:lnTo>
                  <a:lnTo>
                    <a:pt x="18" y="7"/>
                  </a:lnTo>
                  <a:lnTo>
                    <a:pt x="20" y="10"/>
                  </a:lnTo>
                  <a:lnTo>
                    <a:pt x="20" y="16"/>
                  </a:lnTo>
                  <a:lnTo>
                    <a:pt x="20" y="21"/>
                  </a:lnTo>
                  <a:lnTo>
                    <a:pt x="18" y="25"/>
                  </a:lnTo>
                  <a:lnTo>
                    <a:pt x="17" y="28"/>
                  </a:lnTo>
                  <a:lnTo>
                    <a:pt x="14" y="31"/>
                  </a:lnTo>
                  <a:lnTo>
                    <a:pt x="9" y="31"/>
                  </a:lnTo>
                  <a:lnTo>
                    <a:pt x="6" y="31"/>
                  </a:lnTo>
                  <a:lnTo>
                    <a:pt x="3" y="28"/>
                  </a:lnTo>
                  <a:lnTo>
                    <a:pt x="0" y="25"/>
                  </a:lnTo>
                  <a:lnTo>
                    <a:pt x="0" y="21"/>
                  </a:lnTo>
                  <a:lnTo>
                    <a:pt x="0" y="16"/>
                  </a:lnTo>
                  <a:lnTo>
                    <a:pt x="0" y="10"/>
                  </a:lnTo>
                  <a:lnTo>
                    <a:pt x="2" y="6"/>
                  </a:lnTo>
                  <a:lnTo>
                    <a:pt x="3" y="3"/>
                  </a:lnTo>
                  <a:lnTo>
                    <a:pt x="6" y="2"/>
                  </a:lnTo>
                  <a:lnTo>
                    <a:pt x="9" y="0"/>
                  </a:lnTo>
                  <a:close/>
                  <a:moveTo>
                    <a:pt x="9" y="6"/>
                  </a:moveTo>
                  <a:lnTo>
                    <a:pt x="9" y="6"/>
                  </a:lnTo>
                  <a:lnTo>
                    <a:pt x="8" y="6"/>
                  </a:lnTo>
                  <a:lnTo>
                    <a:pt x="6" y="7"/>
                  </a:lnTo>
                  <a:lnTo>
                    <a:pt x="6" y="9"/>
                  </a:lnTo>
                  <a:lnTo>
                    <a:pt x="6" y="12"/>
                  </a:lnTo>
                  <a:lnTo>
                    <a:pt x="6" y="16"/>
                  </a:lnTo>
                  <a:lnTo>
                    <a:pt x="6" y="21"/>
                  </a:lnTo>
                  <a:lnTo>
                    <a:pt x="6" y="24"/>
                  </a:lnTo>
                  <a:lnTo>
                    <a:pt x="6" y="25"/>
                  </a:lnTo>
                  <a:lnTo>
                    <a:pt x="8" y="25"/>
                  </a:lnTo>
                  <a:lnTo>
                    <a:pt x="9" y="27"/>
                  </a:lnTo>
                  <a:lnTo>
                    <a:pt x="9" y="27"/>
                  </a:lnTo>
                  <a:lnTo>
                    <a:pt x="11" y="27"/>
                  </a:lnTo>
                  <a:lnTo>
                    <a:pt x="12" y="25"/>
                  </a:lnTo>
                  <a:lnTo>
                    <a:pt x="12" y="25"/>
                  </a:lnTo>
                  <a:lnTo>
                    <a:pt x="14" y="24"/>
                  </a:lnTo>
                  <a:lnTo>
                    <a:pt x="14" y="21"/>
                  </a:lnTo>
                  <a:lnTo>
                    <a:pt x="14" y="16"/>
                  </a:lnTo>
                  <a:lnTo>
                    <a:pt x="14" y="12"/>
                  </a:lnTo>
                  <a:lnTo>
                    <a:pt x="14" y="9"/>
                  </a:lnTo>
                  <a:lnTo>
                    <a:pt x="12" y="7"/>
                  </a:lnTo>
                  <a:lnTo>
                    <a:pt x="12" y="6"/>
                  </a:lnTo>
                  <a:lnTo>
                    <a:pt x="11" y="6"/>
                  </a:lnTo>
                  <a:lnTo>
                    <a:pt x="9"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25" name="Rectangle 121"/>
            <p:cNvSpPr>
              <a:spLocks noChangeArrowheads="1"/>
            </p:cNvSpPr>
            <p:nvPr/>
          </p:nvSpPr>
          <p:spPr bwMode="auto">
            <a:xfrm>
              <a:off x="3087" y="2872"/>
              <a:ext cx="12" cy="4"/>
            </a:xfrm>
            <a:prstGeom prst="rect">
              <a:avLst/>
            </a:prstGeom>
            <a:solidFill>
              <a:srgbClr val="000000"/>
            </a:solidFill>
            <a:ln w="0">
              <a:solidFill>
                <a:srgbClr val="000000"/>
              </a:solidFill>
              <a:miter lim="800000"/>
              <a:headEnd/>
              <a:tailEnd/>
            </a:ln>
          </p:spPr>
          <p:txBody>
            <a:bodyPr/>
            <a:lstStyle/>
            <a:p>
              <a:endParaRPr lang="en-US" dirty="0"/>
            </a:p>
          </p:txBody>
        </p:sp>
        <p:sp>
          <p:nvSpPr>
            <p:cNvPr id="21626" name="Freeform 122"/>
            <p:cNvSpPr>
              <a:spLocks/>
            </p:cNvSpPr>
            <p:nvPr/>
          </p:nvSpPr>
          <p:spPr bwMode="auto">
            <a:xfrm>
              <a:off x="3100" y="2854"/>
              <a:ext cx="21" cy="31"/>
            </a:xfrm>
            <a:custGeom>
              <a:avLst/>
              <a:gdLst/>
              <a:ahLst/>
              <a:cxnLst>
                <a:cxn ang="0">
                  <a:pos x="0" y="22"/>
                </a:cxn>
                <a:cxn ang="0">
                  <a:pos x="6" y="21"/>
                </a:cxn>
                <a:cxn ang="0">
                  <a:pos x="6" y="24"/>
                </a:cxn>
                <a:cxn ang="0">
                  <a:pos x="8" y="25"/>
                </a:cxn>
                <a:cxn ang="0">
                  <a:pos x="9" y="25"/>
                </a:cxn>
                <a:cxn ang="0">
                  <a:pos x="11" y="25"/>
                </a:cxn>
                <a:cxn ang="0">
                  <a:pos x="12" y="25"/>
                </a:cxn>
                <a:cxn ang="0">
                  <a:pos x="14" y="24"/>
                </a:cxn>
                <a:cxn ang="0">
                  <a:pos x="15" y="22"/>
                </a:cxn>
                <a:cxn ang="0">
                  <a:pos x="15" y="21"/>
                </a:cxn>
                <a:cxn ang="0">
                  <a:pos x="15" y="19"/>
                </a:cxn>
                <a:cxn ang="0">
                  <a:pos x="14" y="18"/>
                </a:cxn>
                <a:cxn ang="0">
                  <a:pos x="12" y="18"/>
                </a:cxn>
                <a:cxn ang="0">
                  <a:pos x="11" y="16"/>
                </a:cxn>
                <a:cxn ang="0">
                  <a:pos x="11" y="16"/>
                </a:cxn>
                <a:cxn ang="0">
                  <a:pos x="9" y="18"/>
                </a:cxn>
                <a:cxn ang="0">
                  <a:pos x="9" y="12"/>
                </a:cxn>
                <a:cxn ang="0">
                  <a:pos x="11" y="12"/>
                </a:cxn>
                <a:cxn ang="0">
                  <a:pos x="12" y="12"/>
                </a:cxn>
                <a:cxn ang="0">
                  <a:pos x="14" y="10"/>
                </a:cxn>
                <a:cxn ang="0">
                  <a:pos x="14" y="9"/>
                </a:cxn>
                <a:cxn ang="0">
                  <a:pos x="14" y="7"/>
                </a:cxn>
                <a:cxn ang="0">
                  <a:pos x="12" y="6"/>
                </a:cxn>
                <a:cxn ang="0">
                  <a:pos x="12" y="6"/>
                </a:cxn>
                <a:cxn ang="0">
                  <a:pos x="11" y="6"/>
                </a:cxn>
                <a:cxn ang="0">
                  <a:pos x="9" y="6"/>
                </a:cxn>
                <a:cxn ang="0">
                  <a:pos x="8" y="6"/>
                </a:cxn>
                <a:cxn ang="0">
                  <a:pos x="8" y="7"/>
                </a:cxn>
                <a:cxn ang="0">
                  <a:pos x="6" y="9"/>
                </a:cxn>
                <a:cxn ang="0">
                  <a:pos x="2" y="9"/>
                </a:cxn>
                <a:cxn ang="0">
                  <a:pos x="2" y="6"/>
                </a:cxn>
                <a:cxn ang="0">
                  <a:pos x="3" y="3"/>
                </a:cxn>
                <a:cxn ang="0">
                  <a:pos x="5" y="2"/>
                </a:cxn>
                <a:cxn ang="0">
                  <a:pos x="6" y="2"/>
                </a:cxn>
                <a:cxn ang="0">
                  <a:pos x="8" y="0"/>
                </a:cxn>
                <a:cxn ang="0">
                  <a:pos x="11" y="0"/>
                </a:cxn>
                <a:cxn ang="0">
                  <a:pos x="14" y="0"/>
                </a:cxn>
                <a:cxn ang="0">
                  <a:pos x="17" y="3"/>
                </a:cxn>
                <a:cxn ang="0">
                  <a:pos x="18" y="4"/>
                </a:cxn>
                <a:cxn ang="0">
                  <a:pos x="20" y="7"/>
                </a:cxn>
                <a:cxn ang="0">
                  <a:pos x="18" y="12"/>
                </a:cxn>
                <a:cxn ang="0">
                  <a:pos x="15" y="15"/>
                </a:cxn>
                <a:cxn ang="0">
                  <a:pos x="17" y="15"/>
                </a:cxn>
                <a:cxn ang="0">
                  <a:pos x="20" y="16"/>
                </a:cxn>
                <a:cxn ang="0">
                  <a:pos x="20" y="19"/>
                </a:cxn>
                <a:cxn ang="0">
                  <a:pos x="21" y="22"/>
                </a:cxn>
                <a:cxn ang="0">
                  <a:pos x="20" y="25"/>
                </a:cxn>
                <a:cxn ang="0">
                  <a:pos x="18" y="28"/>
                </a:cxn>
                <a:cxn ang="0">
                  <a:pos x="15" y="29"/>
                </a:cxn>
                <a:cxn ang="0">
                  <a:pos x="11" y="31"/>
                </a:cxn>
                <a:cxn ang="0">
                  <a:pos x="6" y="29"/>
                </a:cxn>
                <a:cxn ang="0">
                  <a:pos x="3" y="28"/>
                </a:cxn>
                <a:cxn ang="0">
                  <a:pos x="2" y="25"/>
                </a:cxn>
                <a:cxn ang="0">
                  <a:pos x="0" y="22"/>
                </a:cxn>
              </a:cxnLst>
              <a:rect l="0" t="0" r="r" b="b"/>
              <a:pathLst>
                <a:path w="21" h="31">
                  <a:moveTo>
                    <a:pt x="0" y="22"/>
                  </a:moveTo>
                  <a:lnTo>
                    <a:pt x="6" y="21"/>
                  </a:lnTo>
                  <a:lnTo>
                    <a:pt x="6" y="24"/>
                  </a:lnTo>
                  <a:lnTo>
                    <a:pt x="8" y="25"/>
                  </a:lnTo>
                  <a:lnTo>
                    <a:pt x="9" y="25"/>
                  </a:lnTo>
                  <a:lnTo>
                    <a:pt x="11" y="25"/>
                  </a:lnTo>
                  <a:lnTo>
                    <a:pt x="12" y="25"/>
                  </a:lnTo>
                  <a:lnTo>
                    <a:pt x="14" y="24"/>
                  </a:lnTo>
                  <a:lnTo>
                    <a:pt x="15" y="22"/>
                  </a:lnTo>
                  <a:lnTo>
                    <a:pt x="15" y="21"/>
                  </a:lnTo>
                  <a:lnTo>
                    <a:pt x="15" y="19"/>
                  </a:lnTo>
                  <a:lnTo>
                    <a:pt x="14" y="18"/>
                  </a:lnTo>
                  <a:lnTo>
                    <a:pt x="12" y="18"/>
                  </a:lnTo>
                  <a:lnTo>
                    <a:pt x="11" y="16"/>
                  </a:lnTo>
                  <a:lnTo>
                    <a:pt x="11" y="16"/>
                  </a:lnTo>
                  <a:lnTo>
                    <a:pt x="9" y="18"/>
                  </a:lnTo>
                  <a:lnTo>
                    <a:pt x="9" y="12"/>
                  </a:lnTo>
                  <a:lnTo>
                    <a:pt x="11" y="12"/>
                  </a:lnTo>
                  <a:lnTo>
                    <a:pt x="12" y="12"/>
                  </a:lnTo>
                  <a:lnTo>
                    <a:pt x="14" y="10"/>
                  </a:lnTo>
                  <a:lnTo>
                    <a:pt x="14" y="9"/>
                  </a:lnTo>
                  <a:lnTo>
                    <a:pt x="14" y="7"/>
                  </a:lnTo>
                  <a:lnTo>
                    <a:pt x="12" y="6"/>
                  </a:lnTo>
                  <a:lnTo>
                    <a:pt x="12" y="6"/>
                  </a:lnTo>
                  <a:lnTo>
                    <a:pt x="11" y="6"/>
                  </a:lnTo>
                  <a:lnTo>
                    <a:pt x="9" y="6"/>
                  </a:lnTo>
                  <a:lnTo>
                    <a:pt x="8" y="6"/>
                  </a:lnTo>
                  <a:lnTo>
                    <a:pt x="8" y="7"/>
                  </a:lnTo>
                  <a:lnTo>
                    <a:pt x="6" y="9"/>
                  </a:lnTo>
                  <a:lnTo>
                    <a:pt x="2" y="9"/>
                  </a:lnTo>
                  <a:lnTo>
                    <a:pt x="2" y="6"/>
                  </a:lnTo>
                  <a:lnTo>
                    <a:pt x="3" y="3"/>
                  </a:lnTo>
                  <a:lnTo>
                    <a:pt x="5" y="2"/>
                  </a:lnTo>
                  <a:lnTo>
                    <a:pt x="6" y="2"/>
                  </a:lnTo>
                  <a:lnTo>
                    <a:pt x="8" y="0"/>
                  </a:lnTo>
                  <a:lnTo>
                    <a:pt x="11" y="0"/>
                  </a:lnTo>
                  <a:lnTo>
                    <a:pt x="14" y="0"/>
                  </a:lnTo>
                  <a:lnTo>
                    <a:pt x="17" y="3"/>
                  </a:lnTo>
                  <a:lnTo>
                    <a:pt x="18" y="4"/>
                  </a:lnTo>
                  <a:lnTo>
                    <a:pt x="20" y="7"/>
                  </a:lnTo>
                  <a:lnTo>
                    <a:pt x="18" y="12"/>
                  </a:lnTo>
                  <a:lnTo>
                    <a:pt x="15" y="15"/>
                  </a:lnTo>
                  <a:lnTo>
                    <a:pt x="17" y="15"/>
                  </a:lnTo>
                  <a:lnTo>
                    <a:pt x="20" y="16"/>
                  </a:lnTo>
                  <a:lnTo>
                    <a:pt x="20" y="19"/>
                  </a:lnTo>
                  <a:lnTo>
                    <a:pt x="21" y="22"/>
                  </a:lnTo>
                  <a:lnTo>
                    <a:pt x="20" y="25"/>
                  </a:lnTo>
                  <a:lnTo>
                    <a:pt x="18" y="28"/>
                  </a:lnTo>
                  <a:lnTo>
                    <a:pt x="15" y="29"/>
                  </a:lnTo>
                  <a:lnTo>
                    <a:pt x="11" y="31"/>
                  </a:lnTo>
                  <a:lnTo>
                    <a:pt x="6" y="29"/>
                  </a:lnTo>
                  <a:lnTo>
                    <a:pt x="3" y="28"/>
                  </a:lnTo>
                  <a:lnTo>
                    <a:pt x="2" y="25"/>
                  </a:lnTo>
                  <a:lnTo>
                    <a:pt x="0" y="22"/>
                  </a:lnTo>
                  <a:close/>
                </a:path>
              </a:pathLst>
            </a:custGeom>
            <a:solidFill>
              <a:srgbClr val="000000"/>
            </a:solidFill>
            <a:ln w="0">
              <a:solidFill>
                <a:srgbClr val="000000"/>
              </a:solidFill>
              <a:prstDash val="solid"/>
              <a:round/>
              <a:headEnd/>
              <a:tailEnd/>
            </a:ln>
          </p:spPr>
          <p:txBody>
            <a:bodyPr/>
            <a:lstStyle/>
            <a:p>
              <a:endParaRPr lang="en-US" dirty="0"/>
            </a:p>
          </p:txBody>
        </p:sp>
        <p:sp>
          <p:nvSpPr>
            <p:cNvPr id="21627" name="Freeform 123"/>
            <p:cNvSpPr>
              <a:spLocks noEditPoints="1"/>
            </p:cNvSpPr>
            <p:nvPr/>
          </p:nvSpPr>
          <p:spPr bwMode="auto">
            <a:xfrm>
              <a:off x="3124" y="2854"/>
              <a:ext cx="19" cy="31"/>
            </a:xfrm>
            <a:custGeom>
              <a:avLst/>
              <a:gdLst/>
              <a:ahLst/>
              <a:cxnLst>
                <a:cxn ang="0">
                  <a:pos x="10" y="0"/>
                </a:cxn>
                <a:cxn ang="0">
                  <a:pos x="13" y="0"/>
                </a:cxn>
                <a:cxn ang="0">
                  <a:pos x="16" y="3"/>
                </a:cxn>
                <a:cxn ang="0">
                  <a:pos x="18" y="6"/>
                </a:cxn>
                <a:cxn ang="0">
                  <a:pos x="19" y="10"/>
                </a:cxn>
                <a:cxn ang="0">
                  <a:pos x="19" y="15"/>
                </a:cxn>
                <a:cxn ang="0">
                  <a:pos x="19" y="21"/>
                </a:cxn>
                <a:cxn ang="0">
                  <a:pos x="18" y="25"/>
                </a:cxn>
                <a:cxn ang="0">
                  <a:pos x="16" y="28"/>
                </a:cxn>
                <a:cxn ang="0">
                  <a:pos x="13" y="29"/>
                </a:cxn>
                <a:cxn ang="0">
                  <a:pos x="10" y="31"/>
                </a:cxn>
                <a:cxn ang="0">
                  <a:pos x="6" y="29"/>
                </a:cxn>
                <a:cxn ang="0">
                  <a:pos x="3" y="28"/>
                </a:cxn>
                <a:cxn ang="0">
                  <a:pos x="1" y="25"/>
                </a:cxn>
                <a:cxn ang="0">
                  <a:pos x="0" y="21"/>
                </a:cxn>
                <a:cxn ang="0">
                  <a:pos x="0" y="15"/>
                </a:cxn>
                <a:cxn ang="0">
                  <a:pos x="0" y="10"/>
                </a:cxn>
                <a:cxn ang="0">
                  <a:pos x="1" y="6"/>
                </a:cxn>
                <a:cxn ang="0">
                  <a:pos x="3" y="3"/>
                </a:cxn>
                <a:cxn ang="0">
                  <a:pos x="6" y="0"/>
                </a:cxn>
                <a:cxn ang="0">
                  <a:pos x="10" y="0"/>
                </a:cxn>
                <a:cxn ang="0">
                  <a:pos x="10" y="6"/>
                </a:cxn>
                <a:cxn ang="0">
                  <a:pos x="9" y="6"/>
                </a:cxn>
                <a:cxn ang="0">
                  <a:pos x="7" y="6"/>
                </a:cxn>
                <a:cxn ang="0">
                  <a:pos x="7" y="7"/>
                </a:cxn>
                <a:cxn ang="0">
                  <a:pos x="6" y="9"/>
                </a:cxn>
                <a:cxn ang="0">
                  <a:pos x="6" y="10"/>
                </a:cxn>
                <a:cxn ang="0">
                  <a:pos x="6" y="15"/>
                </a:cxn>
                <a:cxn ang="0">
                  <a:pos x="6" y="19"/>
                </a:cxn>
                <a:cxn ang="0">
                  <a:pos x="6" y="22"/>
                </a:cxn>
                <a:cxn ang="0">
                  <a:pos x="7" y="24"/>
                </a:cxn>
                <a:cxn ang="0">
                  <a:pos x="7" y="25"/>
                </a:cxn>
                <a:cxn ang="0">
                  <a:pos x="9" y="25"/>
                </a:cxn>
                <a:cxn ang="0">
                  <a:pos x="10" y="25"/>
                </a:cxn>
                <a:cxn ang="0">
                  <a:pos x="10" y="25"/>
                </a:cxn>
                <a:cxn ang="0">
                  <a:pos x="12" y="25"/>
                </a:cxn>
                <a:cxn ang="0">
                  <a:pos x="13" y="24"/>
                </a:cxn>
                <a:cxn ang="0">
                  <a:pos x="13" y="22"/>
                </a:cxn>
                <a:cxn ang="0">
                  <a:pos x="13" y="19"/>
                </a:cxn>
                <a:cxn ang="0">
                  <a:pos x="13" y="15"/>
                </a:cxn>
                <a:cxn ang="0">
                  <a:pos x="13" y="12"/>
                </a:cxn>
                <a:cxn ang="0">
                  <a:pos x="13" y="9"/>
                </a:cxn>
                <a:cxn ang="0">
                  <a:pos x="13" y="7"/>
                </a:cxn>
                <a:cxn ang="0">
                  <a:pos x="12" y="6"/>
                </a:cxn>
                <a:cxn ang="0">
                  <a:pos x="10" y="6"/>
                </a:cxn>
                <a:cxn ang="0">
                  <a:pos x="10" y="6"/>
                </a:cxn>
              </a:cxnLst>
              <a:rect l="0" t="0" r="r" b="b"/>
              <a:pathLst>
                <a:path w="19" h="31">
                  <a:moveTo>
                    <a:pt x="10" y="0"/>
                  </a:moveTo>
                  <a:lnTo>
                    <a:pt x="13" y="0"/>
                  </a:lnTo>
                  <a:lnTo>
                    <a:pt x="16" y="3"/>
                  </a:lnTo>
                  <a:lnTo>
                    <a:pt x="18" y="6"/>
                  </a:lnTo>
                  <a:lnTo>
                    <a:pt x="19" y="10"/>
                  </a:lnTo>
                  <a:lnTo>
                    <a:pt x="19" y="15"/>
                  </a:lnTo>
                  <a:lnTo>
                    <a:pt x="19" y="21"/>
                  </a:lnTo>
                  <a:lnTo>
                    <a:pt x="18" y="25"/>
                  </a:lnTo>
                  <a:lnTo>
                    <a:pt x="16" y="28"/>
                  </a:lnTo>
                  <a:lnTo>
                    <a:pt x="13" y="29"/>
                  </a:lnTo>
                  <a:lnTo>
                    <a:pt x="10" y="31"/>
                  </a:lnTo>
                  <a:lnTo>
                    <a:pt x="6" y="29"/>
                  </a:lnTo>
                  <a:lnTo>
                    <a:pt x="3" y="28"/>
                  </a:lnTo>
                  <a:lnTo>
                    <a:pt x="1" y="25"/>
                  </a:lnTo>
                  <a:lnTo>
                    <a:pt x="0" y="21"/>
                  </a:lnTo>
                  <a:lnTo>
                    <a:pt x="0" y="15"/>
                  </a:lnTo>
                  <a:lnTo>
                    <a:pt x="0" y="10"/>
                  </a:lnTo>
                  <a:lnTo>
                    <a:pt x="1" y="6"/>
                  </a:lnTo>
                  <a:lnTo>
                    <a:pt x="3" y="3"/>
                  </a:lnTo>
                  <a:lnTo>
                    <a:pt x="6" y="0"/>
                  </a:lnTo>
                  <a:lnTo>
                    <a:pt x="10" y="0"/>
                  </a:lnTo>
                  <a:close/>
                  <a:moveTo>
                    <a:pt x="10" y="6"/>
                  </a:moveTo>
                  <a:lnTo>
                    <a:pt x="9" y="6"/>
                  </a:lnTo>
                  <a:lnTo>
                    <a:pt x="7" y="6"/>
                  </a:lnTo>
                  <a:lnTo>
                    <a:pt x="7" y="7"/>
                  </a:lnTo>
                  <a:lnTo>
                    <a:pt x="6" y="9"/>
                  </a:lnTo>
                  <a:lnTo>
                    <a:pt x="6" y="10"/>
                  </a:lnTo>
                  <a:lnTo>
                    <a:pt x="6" y="15"/>
                  </a:lnTo>
                  <a:lnTo>
                    <a:pt x="6" y="19"/>
                  </a:lnTo>
                  <a:lnTo>
                    <a:pt x="6" y="22"/>
                  </a:lnTo>
                  <a:lnTo>
                    <a:pt x="7" y="24"/>
                  </a:lnTo>
                  <a:lnTo>
                    <a:pt x="7" y="25"/>
                  </a:lnTo>
                  <a:lnTo>
                    <a:pt x="9" y="25"/>
                  </a:lnTo>
                  <a:lnTo>
                    <a:pt x="10" y="25"/>
                  </a:lnTo>
                  <a:lnTo>
                    <a:pt x="10" y="25"/>
                  </a:lnTo>
                  <a:lnTo>
                    <a:pt x="12" y="25"/>
                  </a:lnTo>
                  <a:lnTo>
                    <a:pt x="13" y="24"/>
                  </a:lnTo>
                  <a:lnTo>
                    <a:pt x="13" y="22"/>
                  </a:lnTo>
                  <a:lnTo>
                    <a:pt x="13" y="19"/>
                  </a:lnTo>
                  <a:lnTo>
                    <a:pt x="13" y="15"/>
                  </a:lnTo>
                  <a:lnTo>
                    <a:pt x="13" y="12"/>
                  </a:lnTo>
                  <a:lnTo>
                    <a:pt x="13" y="9"/>
                  </a:lnTo>
                  <a:lnTo>
                    <a:pt x="13" y="7"/>
                  </a:lnTo>
                  <a:lnTo>
                    <a:pt x="12" y="6"/>
                  </a:lnTo>
                  <a:lnTo>
                    <a:pt x="10" y="6"/>
                  </a:lnTo>
                  <a:lnTo>
                    <a:pt x="10"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28" name="Freeform 124"/>
            <p:cNvSpPr>
              <a:spLocks noEditPoints="1"/>
            </p:cNvSpPr>
            <p:nvPr/>
          </p:nvSpPr>
          <p:spPr bwMode="auto">
            <a:xfrm>
              <a:off x="3147" y="2854"/>
              <a:ext cx="20" cy="31"/>
            </a:xfrm>
            <a:custGeom>
              <a:avLst/>
              <a:gdLst/>
              <a:ahLst/>
              <a:cxnLst>
                <a:cxn ang="0">
                  <a:pos x="9" y="0"/>
                </a:cxn>
                <a:cxn ang="0">
                  <a:pos x="14" y="0"/>
                </a:cxn>
                <a:cxn ang="0">
                  <a:pos x="17" y="3"/>
                </a:cxn>
                <a:cxn ang="0">
                  <a:pos x="18" y="6"/>
                </a:cxn>
                <a:cxn ang="0">
                  <a:pos x="20" y="10"/>
                </a:cxn>
                <a:cxn ang="0">
                  <a:pos x="20" y="15"/>
                </a:cxn>
                <a:cxn ang="0">
                  <a:pos x="20" y="21"/>
                </a:cxn>
                <a:cxn ang="0">
                  <a:pos x="18" y="25"/>
                </a:cxn>
                <a:cxn ang="0">
                  <a:pos x="17" y="28"/>
                </a:cxn>
                <a:cxn ang="0">
                  <a:pos x="14" y="29"/>
                </a:cxn>
                <a:cxn ang="0">
                  <a:pos x="9" y="31"/>
                </a:cxn>
                <a:cxn ang="0">
                  <a:pos x="6" y="29"/>
                </a:cxn>
                <a:cxn ang="0">
                  <a:pos x="3" y="28"/>
                </a:cxn>
                <a:cxn ang="0">
                  <a:pos x="0" y="25"/>
                </a:cxn>
                <a:cxn ang="0">
                  <a:pos x="0" y="21"/>
                </a:cxn>
                <a:cxn ang="0">
                  <a:pos x="0" y="15"/>
                </a:cxn>
                <a:cxn ang="0">
                  <a:pos x="0" y="10"/>
                </a:cxn>
                <a:cxn ang="0">
                  <a:pos x="2" y="6"/>
                </a:cxn>
                <a:cxn ang="0">
                  <a:pos x="3" y="3"/>
                </a:cxn>
                <a:cxn ang="0">
                  <a:pos x="6" y="0"/>
                </a:cxn>
                <a:cxn ang="0">
                  <a:pos x="9" y="0"/>
                </a:cxn>
                <a:cxn ang="0">
                  <a:pos x="9" y="6"/>
                </a:cxn>
                <a:cxn ang="0">
                  <a:pos x="9" y="6"/>
                </a:cxn>
                <a:cxn ang="0">
                  <a:pos x="8" y="6"/>
                </a:cxn>
                <a:cxn ang="0">
                  <a:pos x="6" y="7"/>
                </a:cxn>
                <a:cxn ang="0">
                  <a:pos x="6" y="9"/>
                </a:cxn>
                <a:cxn ang="0">
                  <a:pos x="6" y="10"/>
                </a:cxn>
                <a:cxn ang="0">
                  <a:pos x="6" y="15"/>
                </a:cxn>
                <a:cxn ang="0">
                  <a:pos x="6" y="19"/>
                </a:cxn>
                <a:cxn ang="0">
                  <a:pos x="6" y="22"/>
                </a:cxn>
                <a:cxn ang="0">
                  <a:pos x="6" y="24"/>
                </a:cxn>
                <a:cxn ang="0">
                  <a:pos x="8" y="25"/>
                </a:cxn>
                <a:cxn ang="0">
                  <a:pos x="9" y="25"/>
                </a:cxn>
                <a:cxn ang="0">
                  <a:pos x="9" y="25"/>
                </a:cxn>
                <a:cxn ang="0">
                  <a:pos x="11" y="25"/>
                </a:cxn>
                <a:cxn ang="0">
                  <a:pos x="12" y="25"/>
                </a:cxn>
                <a:cxn ang="0">
                  <a:pos x="12" y="24"/>
                </a:cxn>
                <a:cxn ang="0">
                  <a:pos x="14" y="22"/>
                </a:cxn>
                <a:cxn ang="0">
                  <a:pos x="14" y="19"/>
                </a:cxn>
                <a:cxn ang="0">
                  <a:pos x="14" y="15"/>
                </a:cxn>
                <a:cxn ang="0">
                  <a:pos x="14" y="12"/>
                </a:cxn>
                <a:cxn ang="0">
                  <a:pos x="14" y="9"/>
                </a:cxn>
                <a:cxn ang="0">
                  <a:pos x="12" y="7"/>
                </a:cxn>
                <a:cxn ang="0">
                  <a:pos x="12" y="6"/>
                </a:cxn>
                <a:cxn ang="0">
                  <a:pos x="11" y="6"/>
                </a:cxn>
                <a:cxn ang="0">
                  <a:pos x="9" y="6"/>
                </a:cxn>
              </a:cxnLst>
              <a:rect l="0" t="0" r="r" b="b"/>
              <a:pathLst>
                <a:path w="20" h="31">
                  <a:moveTo>
                    <a:pt x="9" y="0"/>
                  </a:moveTo>
                  <a:lnTo>
                    <a:pt x="14" y="0"/>
                  </a:lnTo>
                  <a:lnTo>
                    <a:pt x="17" y="3"/>
                  </a:lnTo>
                  <a:lnTo>
                    <a:pt x="18" y="6"/>
                  </a:lnTo>
                  <a:lnTo>
                    <a:pt x="20" y="10"/>
                  </a:lnTo>
                  <a:lnTo>
                    <a:pt x="20" y="15"/>
                  </a:lnTo>
                  <a:lnTo>
                    <a:pt x="20" y="21"/>
                  </a:lnTo>
                  <a:lnTo>
                    <a:pt x="18" y="25"/>
                  </a:lnTo>
                  <a:lnTo>
                    <a:pt x="17" y="28"/>
                  </a:lnTo>
                  <a:lnTo>
                    <a:pt x="14" y="29"/>
                  </a:lnTo>
                  <a:lnTo>
                    <a:pt x="9" y="31"/>
                  </a:lnTo>
                  <a:lnTo>
                    <a:pt x="6" y="29"/>
                  </a:lnTo>
                  <a:lnTo>
                    <a:pt x="3" y="28"/>
                  </a:lnTo>
                  <a:lnTo>
                    <a:pt x="0" y="25"/>
                  </a:lnTo>
                  <a:lnTo>
                    <a:pt x="0" y="21"/>
                  </a:lnTo>
                  <a:lnTo>
                    <a:pt x="0" y="15"/>
                  </a:lnTo>
                  <a:lnTo>
                    <a:pt x="0" y="10"/>
                  </a:lnTo>
                  <a:lnTo>
                    <a:pt x="2" y="6"/>
                  </a:lnTo>
                  <a:lnTo>
                    <a:pt x="3" y="3"/>
                  </a:lnTo>
                  <a:lnTo>
                    <a:pt x="6" y="0"/>
                  </a:lnTo>
                  <a:lnTo>
                    <a:pt x="9" y="0"/>
                  </a:lnTo>
                  <a:close/>
                  <a:moveTo>
                    <a:pt x="9" y="6"/>
                  </a:moveTo>
                  <a:lnTo>
                    <a:pt x="9" y="6"/>
                  </a:lnTo>
                  <a:lnTo>
                    <a:pt x="8" y="6"/>
                  </a:lnTo>
                  <a:lnTo>
                    <a:pt x="6" y="7"/>
                  </a:lnTo>
                  <a:lnTo>
                    <a:pt x="6" y="9"/>
                  </a:lnTo>
                  <a:lnTo>
                    <a:pt x="6" y="10"/>
                  </a:lnTo>
                  <a:lnTo>
                    <a:pt x="6" y="15"/>
                  </a:lnTo>
                  <a:lnTo>
                    <a:pt x="6" y="19"/>
                  </a:lnTo>
                  <a:lnTo>
                    <a:pt x="6" y="22"/>
                  </a:lnTo>
                  <a:lnTo>
                    <a:pt x="6" y="24"/>
                  </a:lnTo>
                  <a:lnTo>
                    <a:pt x="8" y="25"/>
                  </a:lnTo>
                  <a:lnTo>
                    <a:pt x="9" y="25"/>
                  </a:lnTo>
                  <a:lnTo>
                    <a:pt x="9" y="25"/>
                  </a:lnTo>
                  <a:lnTo>
                    <a:pt x="11" y="25"/>
                  </a:lnTo>
                  <a:lnTo>
                    <a:pt x="12" y="25"/>
                  </a:lnTo>
                  <a:lnTo>
                    <a:pt x="12" y="24"/>
                  </a:lnTo>
                  <a:lnTo>
                    <a:pt x="14" y="22"/>
                  </a:lnTo>
                  <a:lnTo>
                    <a:pt x="14" y="19"/>
                  </a:lnTo>
                  <a:lnTo>
                    <a:pt x="14" y="15"/>
                  </a:lnTo>
                  <a:lnTo>
                    <a:pt x="14" y="12"/>
                  </a:lnTo>
                  <a:lnTo>
                    <a:pt x="14" y="9"/>
                  </a:lnTo>
                  <a:lnTo>
                    <a:pt x="12" y="7"/>
                  </a:lnTo>
                  <a:lnTo>
                    <a:pt x="12" y="6"/>
                  </a:lnTo>
                  <a:lnTo>
                    <a:pt x="11" y="6"/>
                  </a:lnTo>
                  <a:lnTo>
                    <a:pt x="9"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29" name="Rectangle 125"/>
            <p:cNvSpPr>
              <a:spLocks noChangeArrowheads="1"/>
            </p:cNvSpPr>
            <p:nvPr/>
          </p:nvSpPr>
          <p:spPr bwMode="auto">
            <a:xfrm>
              <a:off x="3087" y="2759"/>
              <a:ext cx="12" cy="4"/>
            </a:xfrm>
            <a:prstGeom prst="rect">
              <a:avLst/>
            </a:prstGeom>
            <a:solidFill>
              <a:srgbClr val="000000"/>
            </a:solidFill>
            <a:ln w="0">
              <a:solidFill>
                <a:srgbClr val="000000"/>
              </a:solidFill>
              <a:miter lim="800000"/>
              <a:headEnd/>
              <a:tailEnd/>
            </a:ln>
          </p:spPr>
          <p:txBody>
            <a:bodyPr/>
            <a:lstStyle/>
            <a:p>
              <a:endParaRPr lang="en-US" dirty="0"/>
            </a:p>
          </p:txBody>
        </p:sp>
        <p:sp>
          <p:nvSpPr>
            <p:cNvPr id="21630" name="Freeform 126"/>
            <p:cNvSpPr>
              <a:spLocks/>
            </p:cNvSpPr>
            <p:nvPr/>
          </p:nvSpPr>
          <p:spPr bwMode="auto">
            <a:xfrm>
              <a:off x="3100" y="2741"/>
              <a:ext cx="21" cy="31"/>
            </a:xfrm>
            <a:custGeom>
              <a:avLst/>
              <a:gdLst/>
              <a:ahLst/>
              <a:cxnLst>
                <a:cxn ang="0">
                  <a:pos x="21" y="25"/>
                </a:cxn>
                <a:cxn ang="0">
                  <a:pos x="21" y="31"/>
                </a:cxn>
                <a:cxn ang="0">
                  <a:pos x="0" y="31"/>
                </a:cxn>
                <a:cxn ang="0">
                  <a:pos x="2" y="28"/>
                </a:cxn>
                <a:cxn ang="0">
                  <a:pos x="3" y="25"/>
                </a:cxn>
                <a:cxn ang="0">
                  <a:pos x="5" y="22"/>
                </a:cxn>
                <a:cxn ang="0">
                  <a:pos x="9" y="18"/>
                </a:cxn>
                <a:cxn ang="0">
                  <a:pos x="12" y="15"/>
                </a:cxn>
                <a:cxn ang="0">
                  <a:pos x="14" y="13"/>
                </a:cxn>
                <a:cxn ang="0">
                  <a:pos x="15" y="12"/>
                </a:cxn>
                <a:cxn ang="0">
                  <a:pos x="15" y="9"/>
                </a:cxn>
                <a:cxn ang="0">
                  <a:pos x="15" y="7"/>
                </a:cxn>
                <a:cxn ang="0">
                  <a:pos x="14" y="6"/>
                </a:cxn>
                <a:cxn ang="0">
                  <a:pos x="12" y="6"/>
                </a:cxn>
                <a:cxn ang="0">
                  <a:pos x="11" y="6"/>
                </a:cxn>
                <a:cxn ang="0">
                  <a:pos x="9" y="6"/>
                </a:cxn>
                <a:cxn ang="0">
                  <a:pos x="8" y="6"/>
                </a:cxn>
                <a:cxn ang="0">
                  <a:pos x="8" y="7"/>
                </a:cxn>
                <a:cxn ang="0">
                  <a:pos x="6" y="10"/>
                </a:cxn>
                <a:cxn ang="0">
                  <a:pos x="2" y="9"/>
                </a:cxn>
                <a:cxn ang="0">
                  <a:pos x="2" y="4"/>
                </a:cxn>
                <a:cxn ang="0">
                  <a:pos x="5" y="3"/>
                </a:cxn>
                <a:cxn ang="0">
                  <a:pos x="8" y="0"/>
                </a:cxn>
                <a:cxn ang="0">
                  <a:pos x="11" y="0"/>
                </a:cxn>
                <a:cxn ang="0">
                  <a:pos x="15" y="0"/>
                </a:cxn>
                <a:cxn ang="0">
                  <a:pos x="18" y="3"/>
                </a:cxn>
                <a:cxn ang="0">
                  <a:pos x="20" y="6"/>
                </a:cxn>
                <a:cxn ang="0">
                  <a:pos x="21" y="9"/>
                </a:cxn>
                <a:cxn ang="0">
                  <a:pos x="21" y="10"/>
                </a:cxn>
                <a:cxn ang="0">
                  <a:pos x="20" y="12"/>
                </a:cxn>
                <a:cxn ang="0">
                  <a:pos x="20" y="15"/>
                </a:cxn>
                <a:cxn ang="0">
                  <a:pos x="18" y="16"/>
                </a:cxn>
                <a:cxn ang="0">
                  <a:pos x="17" y="18"/>
                </a:cxn>
                <a:cxn ang="0">
                  <a:pos x="14" y="19"/>
                </a:cxn>
                <a:cxn ang="0">
                  <a:pos x="12" y="22"/>
                </a:cxn>
                <a:cxn ang="0">
                  <a:pos x="11" y="23"/>
                </a:cxn>
                <a:cxn ang="0">
                  <a:pos x="9" y="23"/>
                </a:cxn>
                <a:cxn ang="0">
                  <a:pos x="9" y="25"/>
                </a:cxn>
                <a:cxn ang="0">
                  <a:pos x="21" y="25"/>
                </a:cxn>
              </a:cxnLst>
              <a:rect l="0" t="0" r="r" b="b"/>
              <a:pathLst>
                <a:path w="21" h="31">
                  <a:moveTo>
                    <a:pt x="21" y="25"/>
                  </a:moveTo>
                  <a:lnTo>
                    <a:pt x="21" y="31"/>
                  </a:lnTo>
                  <a:lnTo>
                    <a:pt x="0" y="31"/>
                  </a:lnTo>
                  <a:lnTo>
                    <a:pt x="2" y="28"/>
                  </a:lnTo>
                  <a:lnTo>
                    <a:pt x="3" y="25"/>
                  </a:lnTo>
                  <a:lnTo>
                    <a:pt x="5" y="22"/>
                  </a:lnTo>
                  <a:lnTo>
                    <a:pt x="9" y="18"/>
                  </a:lnTo>
                  <a:lnTo>
                    <a:pt x="12" y="15"/>
                  </a:lnTo>
                  <a:lnTo>
                    <a:pt x="14" y="13"/>
                  </a:lnTo>
                  <a:lnTo>
                    <a:pt x="15" y="12"/>
                  </a:lnTo>
                  <a:lnTo>
                    <a:pt x="15" y="9"/>
                  </a:lnTo>
                  <a:lnTo>
                    <a:pt x="15" y="7"/>
                  </a:lnTo>
                  <a:lnTo>
                    <a:pt x="14" y="6"/>
                  </a:lnTo>
                  <a:lnTo>
                    <a:pt x="12" y="6"/>
                  </a:lnTo>
                  <a:lnTo>
                    <a:pt x="11" y="6"/>
                  </a:lnTo>
                  <a:lnTo>
                    <a:pt x="9" y="6"/>
                  </a:lnTo>
                  <a:lnTo>
                    <a:pt x="8" y="6"/>
                  </a:lnTo>
                  <a:lnTo>
                    <a:pt x="8" y="7"/>
                  </a:lnTo>
                  <a:lnTo>
                    <a:pt x="6" y="10"/>
                  </a:lnTo>
                  <a:lnTo>
                    <a:pt x="2" y="9"/>
                  </a:lnTo>
                  <a:lnTo>
                    <a:pt x="2" y="4"/>
                  </a:lnTo>
                  <a:lnTo>
                    <a:pt x="5" y="3"/>
                  </a:lnTo>
                  <a:lnTo>
                    <a:pt x="8" y="0"/>
                  </a:lnTo>
                  <a:lnTo>
                    <a:pt x="11" y="0"/>
                  </a:lnTo>
                  <a:lnTo>
                    <a:pt x="15" y="0"/>
                  </a:lnTo>
                  <a:lnTo>
                    <a:pt x="18" y="3"/>
                  </a:lnTo>
                  <a:lnTo>
                    <a:pt x="20" y="6"/>
                  </a:lnTo>
                  <a:lnTo>
                    <a:pt x="21" y="9"/>
                  </a:lnTo>
                  <a:lnTo>
                    <a:pt x="21" y="10"/>
                  </a:lnTo>
                  <a:lnTo>
                    <a:pt x="20" y="12"/>
                  </a:lnTo>
                  <a:lnTo>
                    <a:pt x="20" y="15"/>
                  </a:lnTo>
                  <a:lnTo>
                    <a:pt x="18" y="16"/>
                  </a:lnTo>
                  <a:lnTo>
                    <a:pt x="17" y="18"/>
                  </a:lnTo>
                  <a:lnTo>
                    <a:pt x="14" y="19"/>
                  </a:lnTo>
                  <a:lnTo>
                    <a:pt x="12" y="22"/>
                  </a:lnTo>
                  <a:lnTo>
                    <a:pt x="11" y="23"/>
                  </a:lnTo>
                  <a:lnTo>
                    <a:pt x="9" y="23"/>
                  </a:lnTo>
                  <a:lnTo>
                    <a:pt x="9" y="25"/>
                  </a:lnTo>
                  <a:lnTo>
                    <a:pt x="21" y="25"/>
                  </a:lnTo>
                  <a:close/>
                </a:path>
              </a:pathLst>
            </a:custGeom>
            <a:solidFill>
              <a:srgbClr val="000000"/>
            </a:solidFill>
            <a:ln w="0">
              <a:solidFill>
                <a:srgbClr val="000000"/>
              </a:solidFill>
              <a:prstDash val="solid"/>
              <a:round/>
              <a:headEnd/>
              <a:tailEnd/>
            </a:ln>
          </p:spPr>
          <p:txBody>
            <a:bodyPr/>
            <a:lstStyle/>
            <a:p>
              <a:endParaRPr lang="en-US" dirty="0"/>
            </a:p>
          </p:txBody>
        </p:sp>
        <p:sp>
          <p:nvSpPr>
            <p:cNvPr id="21631" name="Freeform 127"/>
            <p:cNvSpPr>
              <a:spLocks/>
            </p:cNvSpPr>
            <p:nvPr/>
          </p:nvSpPr>
          <p:spPr bwMode="auto">
            <a:xfrm>
              <a:off x="3124" y="2741"/>
              <a:ext cx="21" cy="31"/>
            </a:xfrm>
            <a:custGeom>
              <a:avLst/>
              <a:gdLst/>
              <a:ahLst/>
              <a:cxnLst>
                <a:cxn ang="0">
                  <a:pos x="0" y="22"/>
                </a:cxn>
                <a:cxn ang="0">
                  <a:pos x="6" y="21"/>
                </a:cxn>
                <a:cxn ang="0">
                  <a:pos x="6" y="23"/>
                </a:cxn>
                <a:cxn ang="0">
                  <a:pos x="7" y="25"/>
                </a:cxn>
                <a:cxn ang="0">
                  <a:pos x="9" y="25"/>
                </a:cxn>
                <a:cxn ang="0">
                  <a:pos x="10" y="25"/>
                </a:cxn>
                <a:cxn ang="0">
                  <a:pos x="12" y="25"/>
                </a:cxn>
                <a:cxn ang="0">
                  <a:pos x="13" y="25"/>
                </a:cxn>
                <a:cxn ang="0">
                  <a:pos x="15" y="22"/>
                </a:cxn>
                <a:cxn ang="0">
                  <a:pos x="15" y="21"/>
                </a:cxn>
                <a:cxn ang="0">
                  <a:pos x="15" y="18"/>
                </a:cxn>
                <a:cxn ang="0">
                  <a:pos x="13" y="16"/>
                </a:cxn>
                <a:cxn ang="0">
                  <a:pos x="12" y="16"/>
                </a:cxn>
                <a:cxn ang="0">
                  <a:pos x="10" y="16"/>
                </a:cxn>
                <a:cxn ang="0">
                  <a:pos x="7" y="16"/>
                </a:cxn>
                <a:cxn ang="0">
                  <a:pos x="6" y="18"/>
                </a:cxn>
                <a:cxn ang="0">
                  <a:pos x="0" y="18"/>
                </a:cxn>
                <a:cxn ang="0">
                  <a:pos x="4" y="0"/>
                </a:cxn>
                <a:cxn ang="0">
                  <a:pos x="19" y="0"/>
                </a:cxn>
                <a:cxn ang="0">
                  <a:pos x="19" y="6"/>
                </a:cxn>
                <a:cxn ang="0">
                  <a:pos x="9" y="6"/>
                </a:cxn>
                <a:cxn ang="0">
                  <a:pos x="7" y="12"/>
                </a:cxn>
                <a:cxn ang="0">
                  <a:pos x="9" y="10"/>
                </a:cxn>
                <a:cxn ang="0">
                  <a:pos x="12" y="10"/>
                </a:cxn>
                <a:cxn ang="0">
                  <a:pos x="15" y="10"/>
                </a:cxn>
                <a:cxn ang="0">
                  <a:pos x="18" y="13"/>
                </a:cxn>
                <a:cxn ang="0">
                  <a:pos x="19" y="16"/>
                </a:cxn>
                <a:cxn ang="0">
                  <a:pos x="21" y="21"/>
                </a:cxn>
                <a:cxn ang="0">
                  <a:pos x="19" y="23"/>
                </a:cxn>
                <a:cxn ang="0">
                  <a:pos x="18" y="26"/>
                </a:cxn>
                <a:cxn ang="0">
                  <a:pos x="16" y="29"/>
                </a:cxn>
                <a:cxn ang="0">
                  <a:pos x="13" y="31"/>
                </a:cxn>
                <a:cxn ang="0">
                  <a:pos x="10" y="31"/>
                </a:cxn>
                <a:cxn ang="0">
                  <a:pos x="6" y="31"/>
                </a:cxn>
                <a:cxn ang="0">
                  <a:pos x="3" y="28"/>
                </a:cxn>
                <a:cxn ang="0">
                  <a:pos x="1" y="25"/>
                </a:cxn>
                <a:cxn ang="0">
                  <a:pos x="0" y="22"/>
                </a:cxn>
              </a:cxnLst>
              <a:rect l="0" t="0" r="r" b="b"/>
              <a:pathLst>
                <a:path w="21" h="31">
                  <a:moveTo>
                    <a:pt x="0" y="22"/>
                  </a:moveTo>
                  <a:lnTo>
                    <a:pt x="6" y="21"/>
                  </a:lnTo>
                  <a:lnTo>
                    <a:pt x="6" y="23"/>
                  </a:lnTo>
                  <a:lnTo>
                    <a:pt x="7" y="25"/>
                  </a:lnTo>
                  <a:lnTo>
                    <a:pt x="9" y="25"/>
                  </a:lnTo>
                  <a:lnTo>
                    <a:pt x="10" y="25"/>
                  </a:lnTo>
                  <a:lnTo>
                    <a:pt x="12" y="25"/>
                  </a:lnTo>
                  <a:lnTo>
                    <a:pt x="13" y="25"/>
                  </a:lnTo>
                  <a:lnTo>
                    <a:pt x="15" y="22"/>
                  </a:lnTo>
                  <a:lnTo>
                    <a:pt x="15" y="21"/>
                  </a:lnTo>
                  <a:lnTo>
                    <a:pt x="15" y="18"/>
                  </a:lnTo>
                  <a:lnTo>
                    <a:pt x="13" y="16"/>
                  </a:lnTo>
                  <a:lnTo>
                    <a:pt x="12" y="16"/>
                  </a:lnTo>
                  <a:lnTo>
                    <a:pt x="10" y="16"/>
                  </a:lnTo>
                  <a:lnTo>
                    <a:pt x="7" y="16"/>
                  </a:lnTo>
                  <a:lnTo>
                    <a:pt x="6" y="18"/>
                  </a:lnTo>
                  <a:lnTo>
                    <a:pt x="0" y="18"/>
                  </a:lnTo>
                  <a:lnTo>
                    <a:pt x="4" y="0"/>
                  </a:lnTo>
                  <a:lnTo>
                    <a:pt x="19" y="0"/>
                  </a:lnTo>
                  <a:lnTo>
                    <a:pt x="19" y="6"/>
                  </a:lnTo>
                  <a:lnTo>
                    <a:pt x="9" y="6"/>
                  </a:lnTo>
                  <a:lnTo>
                    <a:pt x="7" y="12"/>
                  </a:lnTo>
                  <a:lnTo>
                    <a:pt x="9" y="10"/>
                  </a:lnTo>
                  <a:lnTo>
                    <a:pt x="12" y="10"/>
                  </a:lnTo>
                  <a:lnTo>
                    <a:pt x="15" y="10"/>
                  </a:lnTo>
                  <a:lnTo>
                    <a:pt x="18" y="13"/>
                  </a:lnTo>
                  <a:lnTo>
                    <a:pt x="19" y="16"/>
                  </a:lnTo>
                  <a:lnTo>
                    <a:pt x="21" y="21"/>
                  </a:lnTo>
                  <a:lnTo>
                    <a:pt x="19" y="23"/>
                  </a:lnTo>
                  <a:lnTo>
                    <a:pt x="18" y="26"/>
                  </a:lnTo>
                  <a:lnTo>
                    <a:pt x="16" y="29"/>
                  </a:lnTo>
                  <a:lnTo>
                    <a:pt x="13" y="31"/>
                  </a:lnTo>
                  <a:lnTo>
                    <a:pt x="10" y="31"/>
                  </a:lnTo>
                  <a:lnTo>
                    <a:pt x="6" y="31"/>
                  </a:lnTo>
                  <a:lnTo>
                    <a:pt x="3" y="28"/>
                  </a:lnTo>
                  <a:lnTo>
                    <a:pt x="1" y="25"/>
                  </a:lnTo>
                  <a:lnTo>
                    <a:pt x="0" y="22"/>
                  </a:lnTo>
                  <a:close/>
                </a:path>
              </a:pathLst>
            </a:custGeom>
            <a:solidFill>
              <a:srgbClr val="000000"/>
            </a:solidFill>
            <a:ln w="0">
              <a:solidFill>
                <a:srgbClr val="000000"/>
              </a:solidFill>
              <a:prstDash val="solid"/>
              <a:round/>
              <a:headEnd/>
              <a:tailEnd/>
            </a:ln>
          </p:spPr>
          <p:txBody>
            <a:bodyPr/>
            <a:lstStyle/>
            <a:p>
              <a:endParaRPr lang="en-US" dirty="0"/>
            </a:p>
          </p:txBody>
        </p:sp>
        <p:sp>
          <p:nvSpPr>
            <p:cNvPr id="21632" name="Freeform 128"/>
            <p:cNvSpPr>
              <a:spLocks noEditPoints="1"/>
            </p:cNvSpPr>
            <p:nvPr/>
          </p:nvSpPr>
          <p:spPr bwMode="auto">
            <a:xfrm>
              <a:off x="3147" y="2741"/>
              <a:ext cx="20" cy="31"/>
            </a:xfrm>
            <a:custGeom>
              <a:avLst/>
              <a:gdLst/>
              <a:ahLst/>
              <a:cxnLst>
                <a:cxn ang="0">
                  <a:pos x="9" y="0"/>
                </a:cxn>
                <a:cxn ang="0">
                  <a:pos x="14" y="1"/>
                </a:cxn>
                <a:cxn ang="0">
                  <a:pos x="17" y="3"/>
                </a:cxn>
                <a:cxn ang="0">
                  <a:pos x="18" y="6"/>
                </a:cxn>
                <a:cxn ang="0">
                  <a:pos x="20" y="10"/>
                </a:cxn>
                <a:cxn ang="0">
                  <a:pos x="20" y="16"/>
                </a:cxn>
                <a:cxn ang="0">
                  <a:pos x="20" y="21"/>
                </a:cxn>
                <a:cxn ang="0">
                  <a:pos x="18" y="25"/>
                </a:cxn>
                <a:cxn ang="0">
                  <a:pos x="17" y="28"/>
                </a:cxn>
                <a:cxn ang="0">
                  <a:pos x="14" y="29"/>
                </a:cxn>
                <a:cxn ang="0">
                  <a:pos x="9" y="31"/>
                </a:cxn>
                <a:cxn ang="0">
                  <a:pos x="6" y="29"/>
                </a:cxn>
                <a:cxn ang="0">
                  <a:pos x="3" y="28"/>
                </a:cxn>
                <a:cxn ang="0">
                  <a:pos x="0" y="25"/>
                </a:cxn>
                <a:cxn ang="0">
                  <a:pos x="0" y="21"/>
                </a:cxn>
                <a:cxn ang="0">
                  <a:pos x="0" y="16"/>
                </a:cxn>
                <a:cxn ang="0">
                  <a:pos x="0" y="10"/>
                </a:cxn>
                <a:cxn ang="0">
                  <a:pos x="2" y="6"/>
                </a:cxn>
                <a:cxn ang="0">
                  <a:pos x="3" y="3"/>
                </a:cxn>
                <a:cxn ang="0">
                  <a:pos x="6" y="1"/>
                </a:cxn>
                <a:cxn ang="0">
                  <a:pos x="9" y="0"/>
                </a:cxn>
                <a:cxn ang="0">
                  <a:pos x="9" y="6"/>
                </a:cxn>
                <a:cxn ang="0">
                  <a:pos x="9" y="6"/>
                </a:cxn>
                <a:cxn ang="0">
                  <a:pos x="8" y="6"/>
                </a:cxn>
                <a:cxn ang="0">
                  <a:pos x="6" y="7"/>
                </a:cxn>
                <a:cxn ang="0">
                  <a:pos x="6" y="9"/>
                </a:cxn>
                <a:cxn ang="0">
                  <a:pos x="6" y="12"/>
                </a:cxn>
                <a:cxn ang="0">
                  <a:pos x="6" y="16"/>
                </a:cxn>
                <a:cxn ang="0">
                  <a:pos x="6" y="19"/>
                </a:cxn>
                <a:cxn ang="0">
                  <a:pos x="6" y="22"/>
                </a:cxn>
                <a:cxn ang="0">
                  <a:pos x="6" y="23"/>
                </a:cxn>
                <a:cxn ang="0">
                  <a:pos x="8" y="25"/>
                </a:cxn>
                <a:cxn ang="0">
                  <a:pos x="9" y="25"/>
                </a:cxn>
                <a:cxn ang="0">
                  <a:pos x="9" y="25"/>
                </a:cxn>
                <a:cxn ang="0">
                  <a:pos x="11" y="25"/>
                </a:cxn>
                <a:cxn ang="0">
                  <a:pos x="12" y="25"/>
                </a:cxn>
                <a:cxn ang="0">
                  <a:pos x="12" y="23"/>
                </a:cxn>
                <a:cxn ang="0">
                  <a:pos x="14" y="22"/>
                </a:cxn>
                <a:cxn ang="0">
                  <a:pos x="14" y="19"/>
                </a:cxn>
                <a:cxn ang="0">
                  <a:pos x="14" y="16"/>
                </a:cxn>
                <a:cxn ang="0">
                  <a:pos x="14" y="12"/>
                </a:cxn>
                <a:cxn ang="0">
                  <a:pos x="14" y="9"/>
                </a:cxn>
                <a:cxn ang="0">
                  <a:pos x="12" y="7"/>
                </a:cxn>
                <a:cxn ang="0">
                  <a:pos x="12" y="6"/>
                </a:cxn>
                <a:cxn ang="0">
                  <a:pos x="11" y="6"/>
                </a:cxn>
                <a:cxn ang="0">
                  <a:pos x="9" y="6"/>
                </a:cxn>
              </a:cxnLst>
              <a:rect l="0" t="0" r="r" b="b"/>
              <a:pathLst>
                <a:path w="20" h="31">
                  <a:moveTo>
                    <a:pt x="9" y="0"/>
                  </a:moveTo>
                  <a:lnTo>
                    <a:pt x="14" y="1"/>
                  </a:lnTo>
                  <a:lnTo>
                    <a:pt x="17" y="3"/>
                  </a:lnTo>
                  <a:lnTo>
                    <a:pt x="18" y="6"/>
                  </a:lnTo>
                  <a:lnTo>
                    <a:pt x="20" y="10"/>
                  </a:lnTo>
                  <a:lnTo>
                    <a:pt x="20" y="16"/>
                  </a:lnTo>
                  <a:lnTo>
                    <a:pt x="20" y="21"/>
                  </a:lnTo>
                  <a:lnTo>
                    <a:pt x="18" y="25"/>
                  </a:lnTo>
                  <a:lnTo>
                    <a:pt x="17" y="28"/>
                  </a:lnTo>
                  <a:lnTo>
                    <a:pt x="14" y="29"/>
                  </a:lnTo>
                  <a:lnTo>
                    <a:pt x="9" y="31"/>
                  </a:lnTo>
                  <a:lnTo>
                    <a:pt x="6" y="29"/>
                  </a:lnTo>
                  <a:lnTo>
                    <a:pt x="3" y="28"/>
                  </a:lnTo>
                  <a:lnTo>
                    <a:pt x="0" y="25"/>
                  </a:lnTo>
                  <a:lnTo>
                    <a:pt x="0" y="21"/>
                  </a:lnTo>
                  <a:lnTo>
                    <a:pt x="0" y="16"/>
                  </a:lnTo>
                  <a:lnTo>
                    <a:pt x="0" y="10"/>
                  </a:lnTo>
                  <a:lnTo>
                    <a:pt x="2" y="6"/>
                  </a:lnTo>
                  <a:lnTo>
                    <a:pt x="3" y="3"/>
                  </a:lnTo>
                  <a:lnTo>
                    <a:pt x="6" y="1"/>
                  </a:lnTo>
                  <a:lnTo>
                    <a:pt x="9" y="0"/>
                  </a:lnTo>
                  <a:close/>
                  <a:moveTo>
                    <a:pt x="9" y="6"/>
                  </a:moveTo>
                  <a:lnTo>
                    <a:pt x="9" y="6"/>
                  </a:lnTo>
                  <a:lnTo>
                    <a:pt x="8" y="6"/>
                  </a:lnTo>
                  <a:lnTo>
                    <a:pt x="6" y="7"/>
                  </a:lnTo>
                  <a:lnTo>
                    <a:pt x="6" y="9"/>
                  </a:lnTo>
                  <a:lnTo>
                    <a:pt x="6" y="12"/>
                  </a:lnTo>
                  <a:lnTo>
                    <a:pt x="6" y="16"/>
                  </a:lnTo>
                  <a:lnTo>
                    <a:pt x="6" y="19"/>
                  </a:lnTo>
                  <a:lnTo>
                    <a:pt x="6" y="22"/>
                  </a:lnTo>
                  <a:lnTo>
                    <a:pt x="6" y="23"/>
                  </a:lnTo>
                  <a:lnTo>
                    <a:pt x="8" y="25"/>
                  </a:lnTo>
                  <a:lnTo>
                    <a:pt x="9" y="25"/>
                  </a:lnTo>
                  <a:lnTo>
                    <a:pt x="9" y="25"/>
                  </a:lnTo>
                  <a:lnTo>
                    <a:pt x="11" y="25"/>
                  </a:lnTo>
                  <a:lnTo>
                    <a:pt x="12" y="25"/>
                  </a:lnTo>
                  <a:lnTo>
                    <a:pt x="12" y="23"/>
                  </a:lnTo>
                  <a:lnTo>
                    <a:pt x="14" y="22"/>
                  </a:lnTo>
                  <a:lnTo>
                    <a:pt x="14" y="19"/>
                  </a:lnTo>
                  <a:lnTo>
                    <a:pt x="14" y="16"/>
                  </a:lnTo>
                  <a:lnTo>
                    <a:pt x="14" y="12"/>
                  </a:lnTo>
                  <a:lnTo>
                    <a:pt x="14" y="9"/>
                  </a:lnTo>
                  <a:lnTo>
                    <a:pt x="12" y="7"/>
                  </a:lnTo>
                  <a:lnTo>
                    <a:pt x="12" y="6"/>
                  </a:lnTo>
                  <a:lnTo>
                    <a:pt x="11" y="6"/>
                  </a:lnTo>
                  <a:lnTo>
                    <a:pt x="9"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33" name="Rectangle 129"/>
            <p:cNvSpPr>
              <a:spLocks noChangeArrowheads="1"/>
            </p:cNvSpPr>
            <p:nvPr/>
          </p:nvSpPr>
          <p:spPr bwMode="auto">
            <a:xfrm>
              <a:off x="3087" y="2645"/>
              <a:ext cx="12" cy="5"/>
            </a:xfrm>
            <a:prstGeom prst="rect">
              <a:avLst/>
            </a:prstGeom>
            <a:solidFill>
              <a:srgbClr val="000000"/>
            </a:solidFill>
            <a:ln w="0">
              <a:solidFill>
                <a:srgbClr val="000000"/>
              </a:solidFill>
              <a:miter lim="800000"/>
              <a:headEnd/>
              <a:tailEnd/>
            </a:ln>
          </p:spPr>
          <p:txBody>
            <a:bodyPr/>
            <a:lstStyle/>
            <a:p>
              <a:endParaRPr lang="en-US" dirty="0"/>
            </a:p>
          </p:txBody>
        </p:sp>
        <p:sp>
          <p:nvSpPr>
            <p:cNvPr id="21634" name="Freeform 130"/>
            <p:cNvSpPr>
              <a:spLocks/>
            </p:cNvSpPr>
            <p:nvPr/>
          </p:nvSpPr>
          <p:spPr bwMode="auto">
            <a:xfrm>
              <a:off x="3100" y="2628"/>
              <a:ext cx="21" cy="31"/>
            </a:xfrm>
            <a:custGeom>
              <a:avLst/>
              <a:gdLst/>
              <a:ahLst/>
              <a:cxnLst>
                <a:cxn ang="0">
                  <a:pos x="21" y="25"/>
                </a:cxn>
                <a:cxn ang="0">
                  <a:pos x="21" y="31"/>
                </a:cxn>
                <a:cxn ang="0">
                  <a:pos x="0" y="31"/>
                </a:cxn>
                <a:cxn ang="0">
                  <a:pos x="2" y="28"/>
                </a:cxn>
                <a:cxn ang="0">
                  <a:pos x="3" y="25"/>
                </a:cxn>
                <a:cxn ang="0">
                  <a:pos x="5" y="22"/>
                </a:cxn>
                <a:cxn ang="0">
                  <a:pos x="9" y="17"/>
                </a:cxn>
                <a:cxn ang="0">
                  <a:pos x="12" y="15"/>
                </a:cxn>
                <a:cxn ang="0">
                  <a:pos x="14" y="13"/>
                </a:cxn>
                <a:cxn ang="0">
                  <a:pos x="15" y="12"/>
                </a:cxn>
                <a:cxn ang="0">
                  <a:pos x="15" y="9"/>
                </a:cxn>
                <a:cxn ang="0">
                  <a:pos x="15" y="7"/>
                </a:cxn>
                <a:cxn ang="0">
                  <a:pos x="14" y="6"/>
                </a:cxn>
                <a:cxn ang="0">
                  <a:pos x="12" y="6"/>
                </a:cxn>
                <a:cxn ang="0">
                  <a:pos x="11" y="6"/>
                </a:cxn>
                <a:cxn ang="0">
                  <a:pos x="9" y="6"/>
                </a:cxn>
                <a:cxn ang="0">
                  <a:pos x="8" y="6"/>
                </a:cxn>
                <a:cxn ang="0">
                  <a:pos x="8" y="7"/>
                </a:cxn>
                <a:cxn ang="0">
                  <a:pos x="6" y="10"/>
                </a:cxn>
                <a:cxn ang="0">
                  <a:pos x="2" y="9"/>
                </a:cxn>
                <a:cxn ang="0">
                  <a:pos x="2" y="6"/>
                </a:cxn>
                <a:cxn ang="0">
                  <a:pos x="5" y="3"/>
                </a:cxn>
                <a:cxn ang="0">
                  <a:pos x="8" y="1"/>
                </a:cxn>
                <a:cxn ang="0">
                  <a:pos x="11" y="0"/>
                </a:cxn>
                <a:cxn ang="0">
                  <a:pos x="15" y="1"/>
                </a:cxn>
                <a:cxn ang="0">
                  <a:pos x="18" y="3"/>
                </a:cxn>
                <a:cxn ang="0">
                  <a:pos x="20" y="6"/>
                </a:cxn>
                <a:cxn ang="0">
                  <a:pos x="21" y="9"/>
                </a:cxn>
                <a:cxn ang="0">
                  <a:pos x="21" y="10"/>
                </a:cxn>
                <a:cxn ang="0">
                  <a:pos x="20" y="12"/>
                </a:cxn>
                <a:cxn ang="0">
                  <a:pos x="20" y="15"/>
                </a:cxn>
                <a:cxn ang="0">
                  <a:pos x="18" y="16"/>
                </a:cxn>
                <a:cxn ang="0">
                  <a:pos x="17" y="17"/>
                </a:cxn>
                <a:cxn ang="0">
                  <a:pos x="14" y="20"/>
                </a:cxn>
                <a:cxn ang="0">
                  <a:pos x="12" y="22"/>
                </a:cxn>
                <a:cxn ang="0">
                  <a:pos x="11" y="23"/>
                </a:cxn>
                <a:cxn ang="0">
                  <a:pos x="9" y="23"/>
                </a:cxn>
                <a:cxn ang="0">
                  <a:pos x="9" y="25"/>
                </a:cxn>
                <a:cxn ang="0">
                  <a:pos x="21" y="25"/>
                </a:cxn>
              </a:cxnLst>
              <a:rect l="0" t="0" r="r" b="b"/>
              <a:pathLst>
                <a:path w="21" h="31">
                  <a:moveTo>
                    <a:pt x="21" y="25"/>
                  </a:moveTo>
                  <a:lnTo>
                    <a:pt x="21" y="31"/>
                  </a:lnTo>
                  <a:lnTo>
                    <a:pt x="0" y="31"/>
                  </a:lnTo>
                  <a:lnTo>
                    <a:pt x="2" y="28"/>
                  </a:lnTo>
                  <a:lnTo>
                    <a:pt x="3" y="25"/>
                  </a:lnTo>
                  <a:lnTo>
                    <a:pt x="5" y="22"/>
                  </a:lnTo>
                  <a:lnTo>
                    <a:pt x="9" y="17"/>
                  </a:lnTo>
                  <a:lnTo>
                    <a:pt x="12" y="15"/>
                  </a:lnTo>
                  <a:lnTo>
                    <a:pt x="14" y="13"/>
                  </a:lnTo>
                  <a:lnTo>
                    <a:pt x="15" y="12"/>
                  </a:lnTo>
                  <a:lnTo>
                    <a:pt x="15" y="9"/>
                  </a:lnTo>
                  <a:lnTo>
                    <a:pt x="15" y="7"/>
                  </a:lnTo>
                  <a:lnTo>
                    <a:pt x="14" y="6"/>
                  </a:lnTo>
                  <a:lnTo>
                    <a:pt x="12" y="6"/>
                  </a:lnTo>
                  <a:lnTo>
                    <a:pt x="11" y="6"/>
                  </a:lnTo>
                  <a:lnTo>
                    <a:pt x="9" y="6"/>
                  </a:lnTo>
                  <a:lnTo>
                    <a:pt x="8" y="6"/>
                  </a:lnTo>
                  <a:lnTo>
                    <a:pt x="8" y="7"/>
                  </a:lnTo>
                  <a:lnTo>
                    <a:pt x="6" y="10"/>
                  </a:lnTo>
                  <a:lnTo>
                    <a:pt x="2" y="9"/>
                  </a:lnTo>
                  <a:lnTo>
                    <a:pt x="2" y="6"/>
                  </a:lnTo>
                  <a:lnTo>
                    <a:pt x="5" y="3"/>
                  </a:lnTo>
                  <a:lnTo>
                    <a:pt x="8" y="1"/>
                  </a:lnTo>
                  <a:lnTo>
                    <a:pt x="11" y="0"/>
                  </a:lnTo>
                  <a:lnTo>
                    <a:pt x="15" y="1"/>
                  </a:lnTo>
                  <a:lnTo>
                    <a:pt x="18" y="3"/>
                  </a:lnTo>
                  <a:lnTo>
                    <a:pt x="20" y="6"/>
                  </a:lnTo>
                  <a:lnTo>
                    <a:pt x="21" y="9"/>
                  </a:lnTo>
                  <a:lnTo>
                    <a:pt x="21" y="10"/>
                  </a:lnTo>
                  <a:lnTo>
                    <a:pt x="20" y="12"/>
                  </a:lnTo>
                  <a:lnTo>
                    <a:pt x="20" y="15"/>
                  </a:lnTo>
                  <a:lnTo>
                    <a:pt x="18" y="16"/>
                  </a:lnTo>
                  <a:lnTo>
                    <a:pt x="17" y="17"/>
                  </a:lnTo>
                  <a:lnTo>
                    <a:pt x="14" y="20"/>
                  </a:lnTo>
                  <a:lnTo>
                    <a:pt x="12" y="22"/>
                  </a:lnTo>
                  <a:lnTo>
                    <a:pt x="11" y="23"/>
                  </a:lnTo>
                  <a:lnTo>
                    <a:pt x="9" y="23"/>
                  </a:lnTo>
                  <a:lnTo>
                    <a:pt x="9" y="25"/>
                  </a:lnTo>
                  <a:lnTo>
                    <a:pt x="21" y="25"/>
                  </a:lnTo>
                  <a:close/>
                </a:path>
              </a:pathLst>
            </a:custGeom>
            <a:solidFill>
              <a:srgbClr val="000000"/>
            </a:solidFill>
            <a:ln w="0">
              <a:solidFill>
                <a:srgbClr val="000000"/>
              </a:solidFill>
              <a:prstDash val="solid"/>
              <a:round/>
              <a:headEnd/>
              <a:tailEnd/>
            </a:ln>
          </p:spPr>
          <p:txBody>
            <a:bodyPr/>
            <a:lstStyle/>
            <a:p>
              <a:endParaRPr lang="en-US" dirty="0"/>
            </a:p>
          </p:txBody>
        </p:sp>
        <p:sp>
          <p:nvSpPr>
            <p:cNvPr id="21635" name="Freeform 131"/>
            <p:cNvSpPr>
              <a:spLocks noEditPoints="1"/>
            </p:cNvSpPr>
            <p:nvPr/>
          </p:nvSpPr>
          <p:spPr bwMode="auto">
            <a:xfrm>
              <a:off x="3124" y="2628"/>
              <a:ext cx="19" cy="31"/>
            </a:xfrm>
            <a:custGeom>
              <a:avLst/>
              <a:gdLst/>
              <a:ahLst/>
              <a:cxnLst>
                <a:cxn ang="0">
                  <a:pos x="10" y="0"/>
                </a:cxn>
                <a:cxn ang="0">
                  <a:pos x="13" y="1"/>
                </a:cxn>
                <a:cxn ang="0">
                  <a:pos x="16" y="3"/>
                </a:cxn>
                <a:cxn ang="0">
                  <a:pos x="18" y="6"/>
                </a:cxn>
                <a:cxn ang="0">
                  <a:pos x="19" y="10"/>
                </a:cxn>
                <a:cxn ang="0">
                  <a:pos x="19" y="16"/>
                </a:cxn>
                <a:cxn ang="0">
                  <a:pos x="19" y="20"/>
                </a:cxn>
                <a:cxn ang="0">
                  <a:pos x="18" y="25"/>
                </a:cxn>
                <a:cxn ang="0">
                  <a:pos x="16" y="28"/>
                </a:cxn>
                <a:cxn ang="0">
                  <a:pos x="13" y="31"/>
                </a:cxn>
                <a:cxn ang="0">
                  <a:pos x="10" y="31"/>
                </a:cxn>
                <a:cxn ang="0">
                  <a:pos x="6" y="31"/>
                </a:cxn>
                <a:cxn ang="0">
                  <a:pos x="3" y="28"/>
                </a:cxn>
                <a:cxn ang="0">
                  <a:pos x="1" y="25"/>
                </a:cxn>
                <a:cxn ang="0">
                  <a:pos x="0" y="20"/>
                </a:cxn>
                <a:cxn ang="0">
                  <a:pos x="0" y="16"/>
                </a:cxn>
                <a:cxn ang="0">
                  <a:pos x="0" y="10"/>
                </a:cxn>
                <a:cxn ang="0">
                  <a:pos x="1" y="6"/>
                </a:cxn>
                <a:cxn ang="0">
                  <a:pos x="3" y="3"/>
                </a:cxn>
                <a:cxn ang="0">
                  <a:pos x="6" y="1"/>
                </a:cxn>
                <a:cxn ang="0">
                  <a:pos x="10" y="0"/>
                </a:cxn>
                <a:cxn ang="0">
                  <a:pos x="10" y="6"/>
                </a:cxn>
                <a:cxn ang="0">
                  <a:pos x="9" y="6"/>
                </a:cxn>
                <a:cxn ang="0">
                  <a:pos x="7" y="6"/>
                </a:cxn>
                <a:cxn ang="0">
                  <a:pos x="7" y="7"/>
                </a:cxn>
                <a:cxn ang="0">
                  <a:pos x="6" y="9"/>
                </a:cxn>
                <a:cxn ang="0">
                  <a:pos x="6" y="12"/>
                </a:cxn>
                <a:cxn ang="0">
                  <a:pos x="6" y="16"/>
                </a:cxn>
                <a:cxn ang="0">
                  <a:pos x="6" y="20"/>
                </a:cxn>
                <a:cxn ang="0">
                  <a:pos x="6" y="22"/>
                </a:cxn>
                <a:cxn ang="0">
                  <a:pos x="7" y="23"/>
                </a:cxn>
                <a:cxn ang="0">
                  <a:pos x="7" y="25"/>
                </a:cxn>
                <a:cxn ang="0">
                  <a:pos x="9" y="25"/>
                </a:cxn>
                <a:cxn ang="0">
                  <a:pos x="10" y="26"/>
                </a:cxn>
                <a:cxn ang="0">
                  <a:pos x="10" y="25"/>
                </a:cxn>
                <a:cxn ang="0">
                  <a:pos x="12" y="25"/>
                </a:cxn>
                <a:cxn ang="0">
                  <a:pos x="13" y="25"/>
                </a:cxn>
                <a:cxn ang="0">
                  <a:pos x="13" y="23"/>
                </a:cxn>
                <a:cxn ang="0">
                  <a:pos x="13" y="20"/>
                </a:cxn>
                <a:cxn ang="0">
                  <a:pos x="13" y="16"/>
                </a:cxn>
                <a:cxn ang="0">
                  <a:pos x="13" y="12"/>
                </a:cxn>
                <a:cxn ang="0">
                  <a:pos x="13" y="9"/>
                </a:cxn>
                <a:cxn ang="0">
                  <a:pos x="13" y="7"/>
                </a:cxn>
                <a:cxn ang="0">
                  <a:pos x="12" y="6"/>
                </a:cxn>
                <a:cxn ang="0">
                  <a:pos x="10" y="6"/>
                </a:cxn>
                <a:cxn ang="0">
                  <a:pos x="10" y="6"/>
                </a:cxn>
              </a:cxnLst>
              <a:rect l="0" t="0" r="r" b="b"/>
              <a:pathLst>
                <a:path w="19" h="31">
                  <a:moveTo>
                    <a:pt x="10" y="0"/>
                  </a:moveTo>
                  <a:lnTo>
                    <a:pt x="13" y="1"/>
                  </a:lnTo>
                  <a:lnTo>
                    <a:pt x="16" y="3"/>
                  </a:lnTo>
                  <a:lnTo>
                    <a:pt x="18" y="6"/>
                  </a:lnTo>
                  <a:lnTo>
                    <a:pt x="19" y="10"/>
                  </a:lnTo>
                  <a:lnTo>
                    <a:pt x="19" y="16"/>
                  </a:lnTo>
                  <a:lnTo>
                    <a:pt x="19" y="20"/>
                  </a:lnTo>
                  <a:lnTo>
                    <a:pt x="18" y="25"/>
                  </a:lnTo>
                  <a:lnTo>
                    <a:pt x="16" y="28"/>
                  </a:lnTo>
                  <a:lnTo>
                    <a:pt x="13" y="31"/>
                  </a:lnTo>
                  <a:lnTo>
                    <a:pt x="10" y="31"/>
                  </a:lnTo>
                  <a:lnTo>
                    <a:pt x="6" y="31"/>
                  </a:lnTo>
                  <a:lnTo>
                    <a:pt x="3" y="28"/>
                  </a:lnTo>
                  <a:lnTo>
                    <a:pt x="1" y="25"/>
                  </a:lnTo>
                  <a:lnTo>
                    <a:pt x="0" y="20"/>
                  </a:lnTo>
                  <a:lnTo>
                    <a:pt x="0" y="16"/>
                  </a:lnTo>
                  <a:lnTo>
                    <a:pt x="0" y="10"/>
                  </a:lnTo>
                  <a:lnTo>
                    <a:pt x="1" y="6"/>
                  </a:lnTo>
                  <a:lnTo>
                    <a:pt x="3" y="3"/>
                  </a:lnTo>
                  <a:lnTo>
                    <a:pt x="6" y="1"/>
                  </a:lnTo>
                  <a:lnTo>
                    <a:pt x="10" y="0"/>
                  </a:lnTo>
                  <a:close/>
                  <a:moveTo>
                    <a:pt x="10" y="6"/>
                  </a:moveTo>
                  <a:lnTo>
                    <a:pt x="9" y="6"/>
                  </a:lnTo>
                  <a:lnTo>
                    <a:pt x="7" y="6"/>
                  </a:lnTo>
                  <a:lnTo>
                    <a:pt x="7" y="7"/>
                  </a:lnTo>
                  <a:lnTo>
                    <a:pt x="6" y="9"/>
                  </a:lnTo>
                  <a:lnTo>
                    <a:pt x="6" y="12"/>
                  </a:lnTo>
                  <a:lnTo>
                    <a:pt x="6" y="16"/>
                  </a:lnTo>
                  <a:lnTo>
                    <a:pt x="6" y="20"/>
                  </a:lnTo>
                  <a:lnTo>
                    <a:pt x="6" y="22"/>
                  </a:lnTo>
                  <a:lnTo>
                    <a:pt x="7" y="23"/>
                  </a:lnTo>
                  <a:lnTo>
                    <a:pt x="7" y="25"/>
                  </a:lnTo>
                  <a:lnTo>
                    <a:pt x="9" y="25"/>
                  </a:lnTo>
                  <a:lnTo>
                    <a:pt x="10" y="26"/>
                  </a:lnTo>
                  <a:lnTo>
                    <a:pt x="10" y="25"/>
                  </a:lnTo>
                  <a:lnTo>
                    <a:pt x="12" y="25"/>
                  </a:lnTo>
                  <a:lnTo>
                    <a:pt x="13" y="25"/>
                  </a:lnTo>
                  <a:lnTo>
                    <a:pt x="13" y="23"/>
                  </a:lnTo>
                  <a:lnTo>
                    <a:pt x="13" y="20"/>
                  </a:lnTo>
                  <a:lnTo>
                    <a:pt x="13" y="16"/>
                  </a:lnTo>
                  <a:lnTo>
                    <a:pt x="13" y="12"/>
                  </a:lnTo>
                  <a:lnTo>
                    <a:pt x="13" y="9"/>
                  </a:lnTo>
                  <a:lnTo>
                    <a:pt x="13" y="7"/>
                  </a:lnTo>
                  <a:lnTo>
                    <a:pt x="12" y="6"/>
                  </a:lnTo>
                  <a:lnTo>
                    <a:pt x="10" y="6"/>
                  </a:lnTo>
                  <a:lnTo>
                    <a:pt x="10"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36" name="Freeform 132"/>
            <p:cNvSpPr>
              <a:spLocks noEditPoints="1"/>
            </p:cNvSpPr>
            <p:nvPr/>
          </p:nvSpPr>
          <p:spPr bwMode="auto">
            <a:xfrm>
              <a:off x="3147" y="2628"/>
              <a:ext cx="20" cy="31"/>
            </a:xfrm>
            <a:custGeom>
              <a:avLst/>
              <a:gdLst/>
              <a:ahLst/>
              <a:cxnLst>
                <a:cxn ang="0">
                  <a:pos x="9" y="0"/>
                </a:cxn>
                <a:cxn ang="0">
                  <a:pos x="14" y="1"/>
                </a:cxn>
                <a:cxn ang="0">
                  <a:pos x="17" y="3"/>
                </a:cxn>
                <a:cxn ang="0">
                  <a:pos x="18" y="6"/>
                </a:cxn>
                <a:cxn ang="0">
                  <a:pos x="20" y="10"/>
                </a:cxn>
                <a:cxn ang="0">
                  <a:pos x="20" y="16"/>
                </a:cxn>
                <a:cxn ang="0">
                  <a:pos x="20" y="20"/>
                </a:cxn>
                <a:cxn ang="0">
                  <a:pos x="18" y="25"/>
                </a:cxn>
                <a:cxn ang="0">
                  <a:pos x="17" y="28"/>
                </a:cxn>
                <a:cxn ang="0">
                  <a:pos x="14" y="31"/>
                </a:cxn>
                <a:cxn ang="0">
                  <a:pos x="9" y="31"/>
                </a:cxn>
                <a:cxn ang="0">
                  <a:pos x="6" y="31"/>
                </a:cxn>
                <a:cxn ang="0">
                  <a:pos x="3" y="28"/>
                </a:cxn>
                <a:cxn ang="0">
                  <a:pos x="0" y="25"/>
                </a:cxn>
                <a:cxn ang="0">
                  <a:pos x="0" y="20"/>
                </a:cxn>
                <a:cxn ang="0">
                  <a:pos x="0" y="16"/>
                </a:cxn>
                <a:cxn ang="0">
                  <a:pos x="0" y="10"/>
                </a:cxn>
                <a:cxn ang="0">
                  <a:pos x="2" y="6"/>
                </a:cxn>
                <a:cxn ang="0">
                  <a:pos x="3" y="3"/>
                </a:cxn>
                <a:cxn ang="0">
                  <a:pos x="6" y="1"/>
                </a:cxn>
                <a:cxn ang="0">
                  <a:pos x="9" y="0"/>
                </a:cxn>
                <a:cxn ang="0">
                  <a:pos x="9" y="6"/>
                </a:cxn>
                <a:cxn ang="0">
                  <a:pos x="9" y="6"/>
                </a:cxn>
                <a:cxn ang="0">
                  <a:pos x="8" y="6"/>
                </a:cxn>
                <a:cxn ang="0">
                  <a:pos x="6" y="7"/>
                </a:cxn>
                <a:cxn ang="0">
                  <a:pos x="6" y="9"/>
                </a:cxn>
                <a:cxn ang="0">
                  <a:pos x="6" y="12"/>
                </a:cxn>
                <a:cxn ang="0">
                  <a:pos x="6" y="16"/>
                </a:cxn>
                <a:cxn ang="0">
                  <a:pos x="6" y="20"/>
                </a:cxn>
                <a:cxn ang="0">
                  <a:pos x="6" y="22"/>
                </a:cxn>
                <a:cxn ang="0">
                  <a:pos x="6" y="23"/>
                </a:cxn>
                <a:cxn ang="0">
                  <a:pos x="8" y="25"/>
                </a:cxn>
                <a:cxn ang="0">
                  <a:pos x="9" y="25"/>
                </a:cxn>
                <a:cxn ang="0">
                  <a:pos x="9" y="26"/>
                </a:cxn>
                <a:cxn ang="0">
                  <a:pos x="11" y="25"/>
                </a:cxn>
                <a:cxn ang="0">
                  <a:pos x="12" y="25"/>
                </a:cxn>
                <a:cxn ang="0">
                  <a:pos x="12" y="25"/>
                </a:cxn>
                <a:cxn ang="0">
                  <a:pos x="14" y="23"/>
                </a:cxn>
                <a:cxn ang="0">
                  <a:pos x="14" y="20"/>
                </a:cxn>
                <a:cxn ang="0">
                  <a:pos x="14" y="16"/>
                </a:cxn>
                <a:cxn ang="0">
                  <a:pos x="14" y="12"/>
                </a:cxn>
                <a:cxn ang="0">
                  <a:pos x="14" y="9"/>
                </a:cxn>
                <a:cxn ang="0">
                  <a:pos x="12" y="7"/>
                </a:cxn>
                <a:cxn ang="0">
                  <a:pos x="12" y="6"/>
                </a:cxn>
                <a:cxn ang="0">
                  <a:pos x="11" y="6"/>
                </a:cxn>
                <a:cxn ang="0">
                  <a:pos x="9" y="6"/>
                </a:cxn>
              </a:cxnLst>
              <a:rect l="0" t="0" r="r" b="b"/>
              <a:pathLst>
                <a:path w="20" h="31">
                  <a:moveTo>
                    <a:pt x="9" y="0"/>
                  </a:moveTo>
                  <a:lnTo>
                    <a:pt x="14" y="1"/>
                  </a:lnTo>
                  <a:lnTo>
                    <a:pt x="17" y="3"/>
                  </a:lnTo>
                  <a:lnTo>
                    <a:pt x="18" y="6"/>
                  </a:lnTo>
                  <a:lnTo>
                    <a:pt x="20" y="10"/>
                  </a:lnTo>
                  <a:lnTo>
                    <a:pt x="20" y="16"/>
                  </a:lnTo>
                  <a:lnTo>
                    <a:pt x="20" y="20"/>
                  </a:lnTo>
                  <a:lnTo>
                    <a:pt x="18" y="25"/>
                  </a:lnTo>
                  <a:lnTo>
                    <a:pt x="17" y="28"/>
                  </a:lnTo>
                  <a:lnTo>
                    <a:pt x="14" y="31"/>
                  </a:lnTo>
                  <a:lnTo>
                    <a:pt x="9" y="31"/>
                  </a:lnTo>
                  <a:lnTo>
                    <a:pt x="6" y="31"/>
                  </a:lnTo>
                  <a:lnTo>
                    <a:pt x="3" y="28"/>
                  </a:lnTo>
                  <a:lnTo>
                    <a:pt x="0" y="25"/>
                  </a:lnTo>
                  <a:lnTo>
                    <a:pt x="0" y="20"/>
                  </a:lnTo>
                  <a:lnTo>
                    <a:pt x="0" y="16"/>
                  </a:lnTo>
                  <a:lnTo>
                    <a:pt x="0" y="10"/>
                  </a:lnTo>
                  <a:lnTo>
                    <a:pt x="2" y="6"/>
                  </a:lnTo>
                  <a:lnTo>
                    <a:pt x="3" y="3"/>
                  </a:lnTo>
                  <a:lnTo>
                    <a:pt x="6" y="1"/>
                  </a:lnTo>
                  <a:lnTo>
                    <a:pt x="9" y="0"/>
                  </a:lnTo>
                  <a:close/>
                  <a:moveTo>
                    <a:pt x="9" y="6"/>
                  </a:moveTo>
                  <a:lnTo>
                    <a:pt x="9" y="6"/>
                  </a:lnTo>
                  <a:lnTo>
                    <a:pt x="8" y="6"/>
                  </a:lnTo>
                  <a:lnTo>
                    <a:pt x="6" y="7"/>
                  </a:lnTo>
                  <a:lnTo>
                    <a:pt x="6" y="9"/>
                  </a:lnTo>
                  <a:lnTo>
                    <a:pt x="6" y="12"/>
                  </a:lnTo>
                  <a:lnTo>
                    <a:pt x="6" y="16"/>
                  </a:lnTo>
                  <a:lnTo>
                    <a:pt x="6" y="20"/>
                  </a:lnTo>
                  <a:lnTo>
                    <a:pt x="6" y="22"/>
                  </a:lnTo>
                  <a:lnTo>
                    <a:pt x="6" y="23"/>
                  </a:lnTo>
                  <a:lnTo>
                    <a:pt x="8" y="25"/>
                  </a:lnTo>
                  <a:lnTo>
                    <a:pt x="9" y="25"/>
                  </a:lnTo>
                  <a:lnTo>
                    <a:pt x="9" y="26"/>
                  </a:lnTo>
                  <a:lnTo>
                    <a:pt x="11" y="25"/>
                  </a:lnTo>
                  <a:lnTo>
                    <a:pt x="12" y="25"/>
                  </a:lnTo>
                  <a:lnTo>
                    <a:pt x="12" y="25"/>
                  </a:lnTo>
                  <a:lnTo>
                    <a:pt x="14" y="23"/>
                  </a:lnTo>
                  <a:lnTo>
                    <a:pt x="14" y="20"/>
                  </a:lnTo>
                  <a:lnTo>
                    <a:pt x="14" y="16"/>
                  </a:lnTo>
                  <a:lnTo>
                    <a:pt x="14" y="12"/>
                  </a:lnTo>
                  <a:lnTo>
                    <a:pt x="14" y="9"/>
                  </a:lnTo>
                  <a:lnTo>
                    <a:pt x="12" y="7"/>
                  </a:lnTo>
                  <a:lnTo>
                    <a:pt x="12" y="6"/>
                  </a:lnTo>
                  <a:lnTo>
                    <a:pt x="11" y="6"/>
                  </a:lnTo>
                  <a:lnTo>
                    <a:pt x="9"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37" name="Rectangle 133"/>
            <p:cNvSpPr>
              <a:spLocks noChangeArrowheads="1"/>
            </p:cNvSpPr>
            <p:nvPr/>
          </p:nvSpPr>
          <p:spPr bwMode="auto">
            <a:xfrm>
              <a:off x="3087" y="2531"/>
              <a:ext cx="12" cy="6"/>
            </a:xfrm>
            <a:prstGeom prst="rect">
              <a:avLst/>
            </a:prstGeom>
            <a:solidFill>
              <a:srgbClr val="000000"/>
            </a:solidFill>
            <a:ln w="0">
              <a:solidFill>
                <a:srgbClr val="000000"/>
              </a:solidFill>
              <a:miter lim="800000"/>
              <a:headEnd/>
              <a:tailEnd/>
            </a:ln>
          </p:spPr>
          <p:txBody>
            <a:bodyPr/>
            <a:lstStyle/>
            <a:p>
              <a:endParaRPr lang="en-US" dirty="0"/>
            </a:p>
          </p:txBody>
        </p:sp>
        <p:sp>
          <p:nvSpPr>
            <p:cNvPr id="21638" name="Freeform 134"/>
            <p:cNvSpPr>
              <a:spLocks/>
            </p:cNvSpPr>
            <p:nvPr/>
          </p:nvSpPr>
          <p:spPr bwMode="auto">
            <a:xfrm>
              <a:off x="3102" y="2515"/>
              <a:ext cx="13" cy="29"/>
            </a:xfrm>
            <a:custGeom>
              <a:avLst/>
              <a:gdLst/>
              <a:ahLst/>
              <a:cxnLst>
                <a:cxn ang="0">
                  <a:pos x="13" y="29"/>
                </a:cxn>
                <a:cxn ang="0">
                  <a:pos x="7" y="29"/>
                </a:cxn>
                <a:cxn ang="0">
                  <a:pos x="7" y="9"/>
                </a:cxn>
                <a:cxn ang="0">
                  <a:pos x="4" y="10"/>
                </a:cxn>
                <a:cxn ang="0">
                  <a:pos x="0" y="13"/>
                </a:cxn>
                <a:cxn ang="0">
                  <a:pos x="0" y="7"/>
                </a:cxn>
                <a:cxn ang="0">
                  <a:pos x="3" y="6"/>
                </a:cxn>
                <a:cxn ang="0">
                  <a:pos x="6" y="4"/>
                </a:cxn>
                <a:cxn ang="0">
                  <a:pos x="7" y="3"/>
                </a:cxn>
                <a:cxn ang="0">
                  <a:pos x="9" y="0"/>
                </a:cxn>
                <a:cxn ang="0">
                  <a:pos x="13" y="0"/>
                </a:cxn>
                <a:cxn ang="0">
                  <a:pos x="13" y="29"/>
                </a:cxn>
              </a:cxnLst>
              <a:rect l="0" t="0" r="r" b="b"/>
              <a:pathLst>
                <a:path w="13" h="29">
                  <a:moveTo>
                    <a:pt x="13" y="29"/>
                  </a:moveTo>
                  <a:lnTo>
                    <a:pt x="7" y="29"/>
                  </a:lnTo>
                  <a:lnTo>
                    <a:pt x="7" y="9"/>
                  </a:lnTo>
                  <a:lnTo>
                    <a:pt x="4" y="10"/>
                  </a:lnTo>
                  <a:lnTo>
                    <a:pt x="0" y="13"/>
                  </a:lnTo>
                  <a:lnTo>
                    <a:pt x="0" y="7"/>
                  </a:lnTo>
                  <a:lnTo>
                    <a:pt x="3" y="6"/>
                  </a:lnTo>
                  <a:lnTo>
                    <a:pt x="6" y="4"/>
                  </a:lnTo>
                  <a:lnTo>
                    <a:pt x="7" y="3"/>
                  </a:lnTo>
                  <a:lnTo>
                    <a:pt x="9" y="0"/>
                  </a:lnTo>
                  <a:lnTo>
                    <a:pt x="13" y="0"/>
                  </a:lnTo>
                  <a:lnTo>
                    <a:pt x="13" y="29"/>
                  </a:lnTo>
                  <a:close/>
                </a:path>
              </a:pathLst>
            </a:custGeom>
            <a:solidFill>
              <a:srgbClr val="000000"/>
            </a:solidFill>
            <a:ln w="0">
              <a:solidFill>
                <a:srgbClr val="000000"/>
              </a:solidFill>
              <a:prstDash val="solid"/>
              <a:round/>
              <a:headEnd/>
              <a:tailEnd/>
            </a:ln>
          </p:spPr>
          <p:txBody>
            <a:bodyPr/>
            <a:lstStyle/>
            <a:p>
              <a:endParaRPr lang="en-US" dirty="0"/>
            </a:p>
          </p:txBody>
        </p:sp>
        <p:sp>
          <p:nvSpPr>
            <p:cNvPr id="21639" name="Freeform 135"/>
            <p:cNvSpPr>
              <a:spLocks/>
            </p:cNvSpPr>
            <p:nvPr/>
          </p:nvSpPr>
          <p:spPr bwMode="auto">
            <a:xfrm>
              <a:off x="3124" y="2515"/>
              <a:ext cx="21" cy="31"/>
            </a:xfrm>
            <a:custGeom>
              <a:avLst/>
              <a:gdLst/>
              <a:ahLst/>
              <a:cxnLst>
                <a:cxn ang="0">
                  <a:pos x="0" y="22"/>
                </a:cxn>
                <a:cxn ang="0">
                  <a:pos x="6" y="20"/>
                </a:cxn>
                <a:cxn ang="0">
                  <a:pos x="6" y="22"/>
                </a:cxn>
                <a:cxn ang="0">
                  <a:pos x="7" y="23"/>
                </a:cxn>
                <a:cxn ang="0">
                  <a:pos x="9" y="25"/>
                </a:cxn>
                <a:cxn ang="0">
                  <a:pos x="10" y="25"/>
                </a:cxn>
                <a:cxn ang="0">
                  <a:pos x="12" y="25"/>
                </a:cxn>
                <a:cxn ang="0">
                  <a:pos x="13" y="23"/>
                </a:cxn>
                <a:cxn ang="0">
                  <a:pos x="15" y="22"/>
                </a:cxn>
                <a:cxn ang="0">
                  <a:pos x="15" y="20"/>
                </a:cxn>
                <a:cxn ang="0">
                  <a:pos x="15" y="17"/>
                </a:cxn>
                <a:cxn ang="0">
                  <a:pos x="13" y="16"/>
                </a:cxn>
                <a:cxn ang="0">
                  <a:pos x="12" y="14"/>
                </a:cxn>
                <a:cxn ang="0">
                  <a:pos x="10" y="14"/>
                </a:cxn>
                <a:cxn ang="0">
                  <a:pos x="7" y="16"/>
                </a:cxn>
                <a:cxn ang="0">
                  <a:pos x="6" y="17"/>
                </a:cxn>
                <a:cxn ang="0">
                  <a:pos x="0" y="16"/>
                </a:cxn>
                <a:cxn ang="0">
                  <a:pos x="4" y="0"/>
                </a:cxn>
                <a:cxn ang="0">
                  <a:pos x="19" y="0"/>
                </a:cxn>
                <a:cxn ang="0">
                  <a:pos x="19" y="6"/>
                </a:cxn>
                <a:cxn ang="0">
                  <a:pos x="9" y="6"/>
                </a:cxn>
                <a:cxn ang="0">
                  <a:pos x="7" y="10"/>
                </a:cxn>
                <a:cxn ang="0">
                  <a:pos x="9" y="10"/>
                </a:cxn>
                <a:cxn ang="0">
                  <a:pos x="12" y="10"/>
                </a:cxn>
                <a:cxn ang="0">
                  <a:pos x="15" y="10"/>
                </a:cxn>
                <a:cxn ang="0">
                  <a:pos x="18" y="13"/>
                </a:cxn>
                <a:cxn ang="0">
                  <a:pos x="19" y="16"/>
                </a:cxn>
                <a:cxn ang="0">
                  <a:pos x="21" y="20"/>
                </a:cxn>
                <a:cxn ang="0">
                  <a:pos x="19" y="23"/>
                </a:cxn>
                <a:cxn ang="0">
                  <a:pos x="18" y="26"/>
                </a:cxn>
                <a:cxn ang="0">
                  <a:pos x="16" y="29"/>
                </a:cxn>
                <a:cxn ang="0">
                  <a:pos x="13" y="29"/>
                </a:cxn>
                <a:cxn ang="0">
                  <a:pos x="10" y="31"/>
                </a:cxn>
                <a:cxn ang="0">
                  <a:pos x="6" y="29"/>
                </a:cxn>
                <a:cxn ang="0">
                  <a:pos x="3" y="28"/>
                </a:cxn>
                <a:cxn ang="0">
                  <a:pos x="1" y="25"/>
                </a:cxn>
                <a:cxn ang="0">
                  <a:pos x="0" y="22"/>
                </a:cxn>
              </a:cxnLst>
              <a:rect l="0" t="0" r="r" b="b"/>
              <a:pathLst>
                <a:path w="21" h="31">
                  <a:moveTo>
                    <a:pt x="0" y="22"/>
                  </a:moveTo>
                  <a:lnTo>
                    <a:pt x="6" y="20"/>
                  </a:lnTo>
                  <a:lnTo>
                    <a:pt x="6" y="22"/>
                  </a:lnTo>
                  <a:lnTo>
                    <a:pt x="7" y="23"/>
                  </a:lnTo>
                  <a:lnTo>
                    <a:pt x="9" y="25"/>
                  </a:lnTo>
                  <a:lnTo>
                    <a:pt x="10" y="25"/>
                  </a:lnTo>
                  <a:lnTo>
                    <a:pt x="12" y="25"/>
                  </a:lnTo>
                  <a:lnTo>
                    <a:pt x="13" y="23"/>
                  </a:lnTo>
                  <a:lnTo>
                    <a:pt x="15" y="22"/>
                  </a:lnTo>
                  <a:lnTo>
                    <a:pt x="15" y="20"/>
                  </a:lnTo>
                  <a:lnTo>
                    <a:pt x="15" y="17"/>
                  </a:lnTo>
                  <a:lnTo>
                    <a:pt x="13" y="16"/>
                  </a:lnTo>
                  <a:lnTo>
                    <a:pt x="12" y="14"/>
                  </a:lnTo>
                  <a:lnTo>
                    <a:pt x="10" y="14"/>
                  </a:lnTo>
                  <a:lnTo>
                    <a:pt x="7" y="16"/>
                  </a:lnTo>
                  <a:lnTo>
                    <a:pt x="6" y="17"/>
                  </a:lnTo>
                  <a:lnTo>
                    <a:pt x="0" y="16"/>
                  </a:lnTo>
                  <a:lnTo>
                    <a:pt x="4" y="0"/>
                  </a:lnTo>
                  <a:lnTo>
                    <a:pt x="19" y="0"/>
                  </a:lnTo>
                  <a:lnTo>
                    <a:pt x="19" y="6"/>
                  </a:lnTo>
                  <a:lnTo>
                    <a:pt x="9" y="6"/>
                  </a:lnTo>
                  <a:lnTo>
                    <a:pt x="7" y="10"/>
                  </a:lnTo>
                  <a:lnTo>
                    <a:pt x="9" y="10"/>
                  </a:lnTo>
                  <a:lnTo>
                    <a:pt x="12" y="10"/>
                  </a:lnTo>
                  <a:lnTo>
                    <a:pt x="15" y="10"/>
                  </a:lnTo>
                  <a:lnTo>
                    <a:pt x="18" y="13"/>
                  </a:lnTo>
                  <a:lnTo>
                    <a:pt x="19" y="16"/>
                  </a:lnTo>
                  <a:lnTo>
                    <a:pt x="21" y="20"/>
                  </a:lnTo>
                  <a:lnTo>
                    <a:pt x="19" y="23"/>
                  </a:lnTo>
                  <a:lnTo>
                    <a:pt x="18" y="26"/>
                  </a:lnTo>
                  <a:lnTo>
                    <a:pt x="16" y="29"/>
                  </a:lnTo>
                  <a:lnTo>
                    <a:pt x="13" y="29"/>
                  </a:lnTo>
                  <a:lnTo>
                    <a:pt x="10" y="31"/>
                  </a:lnTo>
                  <a:lnTo>
                    <a:pt x="6" y="29"/>
                  </a:lnTo>
                  <a:lnTo>
                    <a:pt x="3" y="28"/>
                  </a:lnTo>
                  <a:lnTo>
                    <a:pt x="1" y="25"/>
                  </a:lnTo>
                  <a:lnTo>
                    <a:pt x="0" y="22"/>
                  </a:lnTo>
                  <a:close/>
                </a:path>
              </a:pathLst>
            </a:custGeom>
            <a:solidFill>
              <a:srgbClr val="000000"/>
            </a:solidFill>
            <a:ln w="0">
              <a:solidFill>
                <a:srgbClr val="000000"/>
              </a:solidFill>
              <a:prstDash val="solid"/>
              <a:round/>
              <a:headEnd/>
              <a:tailEnd/>
            </a:ln>
          </p:spPr>
          <p:txBody>
            <a:bodyPr/>
            <a:lstStyle/>
            <a:p>
              <a:endParaRPr lang="en-US" dirty="0"/>
            </a:p>
          </p:txBody>
        </p:sp>
        <p:sp>
          <p:nvSpPr>
            <p:cNvPr id="21640" name="Freeform 136"/>
            <p:cNvSpPr>
              <a:spLocks noEditPoints="1"/>
            </p:cNvSpPr>
            <p:nvPr/>
          </p:nvSpPr>
          <p:spPr bwMode="auto">
            <a:xfrm>
              <a:off x="3147" y="2515"/>
              <a:ext cx="20" cy="31"/>
            </a:xfrm>
            <a:custGeom>
              <a:avLst/>
              <a:gdLst/>
              <a:ahLst/>
              <a:cxnLst>
                <a:cxn ang="0">
                  <a:pos x="9" y="0"/>
                </a:cxn>
                <a:cxn ang="0">
                  <a:pos x="14" y="0"/>
                </a:cxn>
                <a:cxn ang="0">
                  <a:pos x="17" y="3"/>
                </a:cxn>
                <a:cxn ang="0">
                  <a:pos x="18" y="6"/>
                </a:cxn>
                <a:cxn ang="0">
                  <a:pos x="20" y="10"/>
                </a:cxn>
                <a:cxn ang="0">
                  <a:pos x="20" y="14"/>
                </a:cxn>
                <a:cxn ang="0">
                  <a:pos x="20" y="20"/>
                </a:cxn>
                <a:cxn ang="0">
                  <a:pos x="18" y="25"/>
                </a:cxn>
                <a:cxn ang="0">
                  <a:pos x="17" y="28"/>
                </a:cxn>
                <a:cxn ang="0">
                  <a:pos x="14" y="29"/>
                </a:cxn>
                <a:cxn ang="0">
                  <a:pos x="9" y="31"/>
                </a:cxn>
                <a:cxn ang="0">
                  <a:pos x="6" y="29"/>
                </a:cxn>
                <a:cxn ang="0">
                  <a:pos x="3" y="26"/>
                </a:cxn>
                <a:cxn ang="0">
                  <a:pos x="0" y="25"/>
                </a:cxn>
                <a:cxn ang="0">
                  <a:pos x="0" y="20"/>
                </a:cxn>
                <a:cxn ang="0">
                  <a:pos x="0" y="14"/>
                </a:cxn>
                <a:cxn ang="0">
                  <a:pos x="0" y="10"/>
                </a:cxn>
                <a:cxn ang="0">
                  <a:pos x="2" y="6"/>
                </a:cxn>
                <a:cxn ang="0">
                  <a:pos x="3" y="3"/>
                </a:cxn>
                <a:cxn ang="0">
                  <a:pos x="6" y="0"/>
                </a:cxn>
                <a:cxn ang="0">
                  <a:pos x="9" y="0"/>
                </a:cxn>
                <a:cxn ang="0">
                  <a:pos x="9" y="4"/>
                </a:cxn>
                <a:cxn ang="0">
                  <a:pos x="9" y="6"/>
                </a:cxn>
                <a:cxn ang="0">
                  <a:pos x="8" y="6"/>
                </a:cxn>
                <a:cxn ang="0">
                  <a:pos x="6" y="6"/>
                </a:cxn>
                <a:cxn ang="0">
                  <a:pos x="6" y="7"/>
                </a:cxn>
                <a:cxn ang="0">
                  <a:pos x="6" y="10"/>
                </a:cxn>
                <a:cxn ang="0">
                  <a:pos x="6" y="14"/>
                </a:cxn>
                <a:cxn ang="0">
                  <a:pos x="6" y="19"/>
                </a:cxn>
                <a:cxn ang="0">
                  <a:pos x="6" y="22"/>
                </a:cxn>
                <a:cxn ang="0">
                  <a:pos x="6" y="23"/>
                </a:cxn>
                <a:cxn ang="0">
                  <a:pos x="8" y="25"/>
                </a:cxn>
                <a:cxn ang="0">
                  <a:pos x="9" y="25"/>
                </a:cxn>
                <a:cxn ang="0">
                  <a:pos x="9" y="25"/>
                </a:cxn>
                <a:cxn ang="0">
                  <a:pos x="11" y="25"/>
                </a:cxn>
                <a:cxn ang="0">
                  <a:pos x="12" y="25"/>
                </a:cxn>
                <a:cxn ang="0">
                  <a:pos x="12" y="23"/>
                </a:cxn>
                <a:cxn ang="0">
                  <a:pos x="14" y="22"/>
                </a:cxn>
                <a:cxn ang="0">
                  <a:pos x="14" y="19"/>
                </a:cxn>
                <a:cxn ang="0">
                  <a:pos x="14" y="14"/>
                </a:cxn>
                <a:cxn ang="0">
                  <a:pos x="14" y="10"/>
                </a:cxn>
                <a:cxn ang="0">
                  <a:pos x="14" y="9"/>
                </a:cxn>
                <a:cxn ang="0">
                  <a:pos x="12" y="6"/>
                </a:cxn>
                <a:cxn ang="0">
                  <a:pos x="12" y="6"/>
                </a:cxn>
                <a:cxn ang="0">
                  <a:pos x="11" y="6"/>
                </a:cxn>
                <a:cxn ang="0">
                  <a:pos x="9" y="4"/>
                </a:cxn>
              </a:cxnLst>
              <a:rect l="0" t="0" r="r" b="b"/>
              <a:pathLst>
                <a:path w="20" h="31">
                  <a:moveTo>
                    <a:pt x="9" y="0"/>
                  </a:moveTo>
                  <a:lnTo>
                    <a:pt x="14" y="0"/>
                  </a:lnTo>
                  <a:lnTo>
                    <a:pt x="17" y="3"/>
                  </a:lnTo>
                  <a:lnTo>
                    <a:pt x="18" y="6"/>
                  </a:lnTo>
                  <a:lnTo>
                    <a:pt x="20" y="10"/>
                  </a:lnTo>
                  <a:lnTo>
                    <a:pt x="20" y="14"/>
                  </a:lnTo>
                  <a:lnTo>
                    <a:pt x="20" y="20"/>
                  </a:lnTo>
                  <a:lnTo>
                    <a:pt x="18" y="25"/>
                  </a:lnTo>
                  <a:lnTo>
                    <a:pt x="17" y="28"/>
                  </a:lnTo>
                  <a:lnTo>
                    <a:pt x="14" y="29"/>
                  </a:lnTo>
                  <a:lnTo>
                    <a:pt x="9" y="31"/>
                  </a:lnTo>
                  <a:lnTo>
                    <a:pt x="6" y="29"/>
                  </a:lnTo>
                  <a:lnTo>
                    <a:pt x="3" y="26"/>
                  </a:lnTo>
                  <a:lnTo>
                    <a:pt x="0" y="25"/>
                  </a:lnTo>
                  <a:lnTo>
                    <a:pt x="0" y="20"/>
                  </a:lnTo>
                  <a:lnTo>
                    <a:pt x="0" y="14"/>
                  </a:lnTo>
                  <a:lnTo>
                    <a:pt x="0" y="10"/>
                  </a:lnTo>
                  <a:lnTo>
                    <a:pt x="2" y="6"/>
                  </a:lnTo>
                  <a:lnTo>
                    <a:pt x="3" y="3"/>
                  </a:lnTo>
                  <a:lnTo>
                    <a:pt x="6" y="0"/>
                  </a:lnTo>
                  <a:lnTo>
                    <a:pt x="9" y="0"/>
                  </a:lnTo>
                  <a:close/>
                  <a:moveTo>
                    <a:pt x="9" y="4"/>
                  </a:moveTo>
                  <a:lnTo>
                    <a:pt x="9" y="6"/>
                  </a:lnTo>
                  <a:lnTo>
                    <a:pt x="8" y="6"/>
                  </a:lnTo>
                  <a:lnTo>
                    <a:pt x="6" y="6"/>
                  </a:lnTo>
                  <a:lnTo>
                    <a:pt x="6" y="7"/>
                  </a:lnTo>
                  <a:lnTo>
                    <a:pt x="6" y="10"/>
                  </a:lnTo>
                  <a:lnTo>
                    <a:pt x="6" y="14"/>
                  </a:lnTo>
                  <a:lnTo>
                    <a:pt x="6" y="19"/>
                  </a:lnTo>
                  <a:lnTo>
                    <a:pt x="6" y="22"/>
                  </a:lnTo>
                  <a:lnTo>
                    <a:pt x="6" y="23"/>
                  </a:lnTo>
                  <a:lnTo>
                    <a:pt x="8" y="25"/>
                  </a:lnTo>
                  <a:lnTo>
                    <a:pt x="9" y="25"/>
                  </a:lnTo>
                  <a:lnTo>
                    <a:pt x="9" y="25"/>
                  </a:lnTo>
                  <a:lnTo>
                    <a:pt x="11" y="25"/>
                  </a:lnTo>
                  <a:lnTo>
                    <a:pt x="12" y="25"/>
                  </a:lnTo>
                  <a:lnTo>
                    <a:pt x="12" y="23"/>
                  </a:lnTo>
                  <a:lnTo>
                    <a:pt x="14" y="22"/>
                  </a:lnTo>
                  <a:lnTo>
                    <a:pt x="14" y="19"/>
                  </a:lnTo>
                  <a:lnTo>
                    <a:pt x="14" y="14"/>
                  </a:lnTo>
                  <a:lnTo>
                    <a:pt x="14" y="10"/>
                  </a:lnTo>
                  <a:lnTo>
                    <a:pt x="14" y="9"/>
                  </a:lnTo>
                  <a:lnTo>
                    <a:pt x="12" y="6"/>
                  </a:lnTo>
                  <a:lnTo>
                    <a:pt x="12" y="6"/>
                  </a:lnTo>
                  <a:lnTo>
                    <a:pt x="11" y="6"/>
                  </a:lnTo>
                  <a:lnTo>
                    <a:pt x="9" y="4"/>
                  </a:lnTo>
                  <a:close/>
                </a:path>
              </a:pathLst>
            </a:custGeom>
            <a:solidFill>
              <a:srgbClr val="000000"/>
            </a:solidFill>
            <a:ln w="0">
              <a:solidFill>
                <a:srgbClr val="000000"/>
              </a:solidFill>
              <a:prstDash val="solid"/>
              <a:round/>
              <a:headEnd/>
              <a:tailEnd/>
            </a:ln>
          </p:spPr>
          <p:txBody>
            <a:bodyPr/>
            <a:lstStyle/>
            <a:p>
              <a:endParaRPr lang="en-US" dirty="0"/>
            </a:p>
          </p:txBody>
        </p:sp>
        <p:sp>
          <p:nvSpPr>
            <p:cNvPr id="21641" name="Rectangle 137"/>
            <p:cNvSpPr>
              <a:spLocks noChangeArrowheads="1"/>
            </p:cNvSpPr>
            <p:nvPr/>
          </p:nvSpPr>
          <p:spPr bwMode="auto">
            <a:xfrm>
              <a:off x="3087" y="2419"/>
              <a:ext cx="12" cy="5"/>
            </a:xfrm>
            <a:prstGeom prst="rect">
              <a:avLst/>
            </a:prstGeom>
            <a:solidFill>
              <a:srgbClr val="000000"/>
            </a:solidFill>
            <a:ln w="0">
              <a:solidFill>
                <a:srgbClr val="000000"/>
              </a:solidFill>
              <a:miter lim="800000"/>
              <a:headEnd/>
              <a:tailEnd/>
            </a:ln>
          </p:spPr>
          <p:txBody>
            <a:bodyPr/>
            <a:lstStyle/>
            <a:p>
              <a:endParaRPr lang="en-US" dirty="0"/>
            </a:p>
          </p:txBody>
        </p:sp>
        <p:sp>
          <p:nvSpPr>
            <p:cNvPr id="21642" name="Freeform 138"/>
            <p:cNvSpPr>
              <a:spLocks/>
            </p:cNvSpPr>
            <p:nvPr/>
          </p:nvSpPr>
          <p:spPr bwMode="auto">
            <a:xfrm>
              <a:off x="3102" y="2402"/>
              <a:ext cx="13" cy="30"/>
            </a:xfrm>
            <a:custGeom>
              <a:avLst/>
              <a:gdLst/>
              <a:ahLst/>
              <a:cxnLst>
                <a:cxn ang="0">
                  <a:pos x="13" y="30"/>
                </a:cxn>
                <a:cxn ang="0">
                  <a:pos x="7" y="30"/>
                </a:cxn>
                <a:cxn ang="0">
                  <a:pos x="7" y="8"/>
                </a:cxn>
                <a:cxn ang="0">
                  <a:pos x="4" y="11"/>
                </a:cxn>
                <a:cxn ang="0">
                  <a:pos x="0" y="13"/>
                </a:cxn>
                <a:cxn ang="0">
                  <a:pos x="0" y="7"/>
                </a:cxn>
                <a:cxn ang="0">
                  <a:pos x="3" y="6"/>
                </a:cxn>
                <a:cxn ang="0">
                  <a:pos x="6" y="4"/>
                </a:cxn>
                <a:cxn ang="0">
                  <a:pos x="7" y="3"/>
                </a:cxn>
                <a:cxn ang="0">
                  <a:pos x="9" y="0"/>
                </a:cxn>
                <a:cxn ang="0">
                  <a:pos x="13" y="0"/>
                </a:cxn>
                <a:cxn ang="0">
                  <a:pos x="13" y="30"/>
                </a:cxn>
              </a:cxnLst>
              <a:rect l="0" t="0" r="r" b="b"/>
              <a:pathLst>
                <a:path w="13" h="30">
                  <a:moveTo>
                    <a:pt x="13" y="30"/>
                  </a:moveTo>
                  <a:lnTo>
                    <a:pt x="7" y="30"/>
                  </a:lnTo>
                  <a:lnTo>
                    <a:pt x="7" y="8"/>
                  </a:lnTo>
                  <a:lnTo>
                    <a:pt x="4" y="11"/>
                  </a:lnTo>
                  <a:lnTo>
                    <a:pt x="0" y="13"/>
                  </a:lnTo>
                  <a:lnTo>
                    <a:pt x="0" y="7"/>
                  </a:lnTo>
                  <a:lnTo>
                    <a:pt x="3" y="6"/>
                  </a:lnTo>
                  <a:lnTo>
                    <a:pt x="6" y="4"/>
                  </a:lnTo>
                  <a:lnTo>
                    <a:pt x="7" y="3"/>
                  </a:lnTo>
                  <a:lnTo>
                    <a:pt x="9" y="0"/>
                  </a:lnTo>
                  <a:lnTo>
                    <a:pt x="13" y="0"/>
                  </a:lnTo>
                  <a:lnTo>
                    <a:pt x="13" y="30"/>
                  </a:lnTo>
                  <a:close/>
                </a:path>
              </a:pathLst>
            </a:custGeom>
            <a:solidFill>
              <a:srgbClr val="000000"/>
            </a:solidFill>
            <a:ln w="0">
              <a:solidFill>
                <a:srgbClr val="000000"/>
              </a:solidFill>
              <a:prstDash val="solid"/>
              <a:round/>
              <a:headEnd/>
              <a:tailEnd/>
            </a:ln>
          </p:spPr>
          <p:txBody>
            <a:bodyPr/>
            <a:lstStyle/>
            <a:p>
              <a:endParaRPr lang="en-US" dirty="0"/>
            </a:p>
          </p:txBody>
        </p:sp>
        <p:sp>
          <p:nvSpPr>
            <p:cNvPr id="21643" name="Freeform 139"/>
            <p:cNvSpPr>
              <a:spLocks noEditPoints="1"/>
            </p:cNvSpPr>
            <p:nvPr/>
          </p:nvSpPr>
          <p:spPr bwMode="auto">
            <a:xfrm>
              <a:off x="3124" y="2402"/>
              <a:ext cx="19" cy="30"/>
            </a:xfrm>
            <a:custGeom>
              <a:avLst/>
              <a:gdLst/>
              <a:ahLst/>
              <a:cxnLst>
                <a:cxn ang="0">
                  <a:pos x="10" y="0"/>
                </a:cxn>
                <a:cxn ang="0">
                  <a:pos x="13" y="0"/>
                </a:cxn>
                <a:cxn ang="0">
                  <a:pos x="16" y="3"/>
                </a:cxn>
                <a:cxn ang="0">
                  <a:pos x="18" y="6"/>
                </a:cxn>
                <a:cxn ang="0">
                  <a:pos x="19" y="10"/>
                </a:cxn>
                <a:cxn ang="0">
                  <a:pos x="19" y="14"/>
                </a:cxn>
                <a:cxn ang="0">
                  <a:pos x="19" y="20"/>
                </a:cxn>
                <a:cxn ang="0">
                  <a:pos x="18" y="25"/>
                </a:cxn>
                <a:cxn ang="0">
                  <a:pos x="16" y="28"/>
                </a:cxn>
                <a:cxn ang="0">
                  <a:pos x="13" y="29"/>
                </a:cxn>
                <a:cxn ang="0">
                  <a:pos x="10" y="30"/>
                </a:cxn>
                <a:cxn ang="0">
                  <a:pos x="6" y="29"/>
                </a:cxn>
                <a:cxn ang="0">
                  <a:pos x="3" y="28"/>
                </a:cxn>
                <a:cxn ang="0">
                  <a:pos x="1" y="25"/>
                </a:cxn>
                <a:cxn ang="0">
                  <a:pos x="0" y="20"/>
                </a:cxn>
                <a:cxn ang="0">
                  <a:pos x="0" y="14"/>
                </a:cxn>
                <a:cxn ang="0">
                  <a:pos x="0" y="10"/>
                </a:cxn>
                <a:cxn ang="0">
                  <a:pos x="1" y="6"/>
                </a:cxn>
                <a:cxn ang="0">
                  <a:pos x="3" y="3"/>
                </a:cxn>
                <a:cxn ang="0">
                  <a:pos x="6" y="0"/>
                </a:cxn>
                <a:cxn ang="0">
                  <a:pos x="10" y="0"/>
                </a:cxn>
                <a:cxn ang="0">
                  <a:pos x="10" y="6"/>
                </a:cxn>
                <a:cxn ang="0">
                  <a:pos x="9" y="6"/>
                </a:cxn>
                <a:cxn ang="0">
                  <a:pos x="7" y="6"/>
                </a:cxn>
                <a:cxn ang="0">
                  <a:pos x="7" y="7"/>
                </a:cxn>
                <a:cxn ang="0">
                  <a:pos x="6" y="8"/>
                </a:cxn>
                <a:cxn ang="0">
                  <a:pos x="6" y="10"/>
                </a:cxn>
                <a:cxn ang="0">
                  <a:pos x="6" y="14"/>
                </a:cxn>
                <a:cxn ang="0">
                  <a:pos x="6" y="19"/>
                </a:cxn>
                <a:cxn ang="0">
                  <a:pos x="6" y="22"/>
                </a:cxn>
                <a:cxn ang="0">
                  <a:pos x="7" y="23"/>
                </a:cxn>
                <a:cxn ang="0">
                  <a:pos x="7" y="25"/>
                </a:cxn>
                <a:cxn ang="0">
                  <a:pos x="9" y="25"/>
                </a:cxn>
                <a:cxn ang="0">
                  <a:pos x="10" y="25"/>
                </a:cxn>
                <a:cxn ang="0">
                  <a:pos x="10" y="25"/>
                </a:cxn>
                <a:cxn ang="0">
                  <a:pos x="12" y="25"/>
                </a:cxn>
                <a:cxn ang="0">
                  <a:pos x="13" y="23"/>
                </a:cxn>
                <a:cxn ang="0">
                  <a:pos x="13" y="22"/>
                </a:cxn>
                <a:cxn ang="0">
                  <a:pos x="13" y="19"/>
                </a:cxn>
                <a:cxn ang="0">
                  <a:pos x="13" y="14"/>
                </a:cxn>
                <a:cxn ang="0">
                  <a:pos x="13" y="11"/>
                </a:cxn>
                <a:cxn ang="0">
                  <a:pos x="13" y="8"/>
                </a:cxn>
                <a:cxn ang="0">
                  <a:pos x="13" y="7"/>
                </a:cxn>
                <a:cxn ang="0">
                  <a:pos x="12" y="6"/>
                </a:cxn>
                <a:cxn ang="0">
                  <a:pos x="10" y="6"/>
                </a:cxn>
                <a:cxn ang="0">
                  <a:pos x="10" y="6"/>
                </a:cxn>
              </a:cxnLst>
              <a:rect l="0" t="0" r="r" b="b"/>
              <a:pathLst>
                <a:path w="19" h="30">
                  <a:moveTo>
                    <a:pt x="10" y="0"/>
                  </a:moveTo>
                  <a:lnTo>
                    <a:pt x="13" y="0"/>
                  </a:lnTo>
                  <a:lnTo>
                    <a:pt x="16" y="3"/>
                  </a:lnTo>
                  <a:lnTo>
                    <a:pt x="18" y="6"/>
                  </a:lnTo>
                  <a:lnTo>
                    <a:pt x="19" y="10"/>
                  </a:lnTo>
                  <a:lnTo>
                    <a:pt x="19" y="14"/>
                  </a:lnTo>
                  <a:lnTo>
                    <a:pt x="19" y="20"/>
                  </a:lnTo>
                  <a:lnTo>
                    <a:pt x="18" y="25"/>
                  </a:lnTo>
                  <a:lnTo>
                    <a:pt x="16" y="28"/>
                  </a:lnTo>
                  <a:lnTo>
                    <a:pt x="13" y="29"/>
                  </a:lnTo>
                  <a:lnTo>
                    <a:pt x="10" y="30"/>
                  </a:lnTo>
                  <a:lnTo>
                    <a:pt x="6" y="29"/>
                  </a:lnTo>
                  <a:lnTo>
                    <a:pt x="3" y="28"/>
                  </a:lnTo>
                  <a:lnTo>
                    <a:pt x="1" y="25"/>
                  </a:lnTo>
                  <a:lnTo>
                    <a:pt x="0" y="20"/>
                  </a:lnTo>
                  <a:lnTo>
                    <a:pt x="0" y="14"/>
                  </a:lnTo>
                  <a:lnTo>
                    <a:pt x="0" y="10"/>
                  </a:lnTo>
                  <a:lnTo>
                    <a:pt x="1" y="6"/>
                  </a:lnTo>
                  <a:lnTo>
                    <a:pt x="3" y="3"/>
                  </a:lnTo>
                  <a:lnTo>
                    <a:pt x="6" y="0"/>
                  </a:lnTo>
                  <a:lnTo>
                    <a:pt x="10" y="0"/>
                  </a:lnTo>
                  <a:close/>
                  <a:moveTo>
                    <a:pt x="10" y="6"/>
                  </a:moveTo>
                  <a:lnTo>
                    <a:pt x="9" y="6"/>
                  </a:lnTo>
                  <a:lnTo>
                    <a:pt x="7" y="6"/>
                  </a:lnTo>
                  <a:lnTo>
                    <a:pt x="7" y="7"/>
                  </a:lnTo>
                  <a:lnTo>
                    <a:pt x="6" y="8"/>
                  </a:lnTo>
                  <a:lnTo>
                    <a:pt x="6" y="10"/>
                  </a:lnTo>
                  <a:lnTo>
                    <a:pt x="6" y="14"/>
                  </a:lnTo>
                  <a:lnTo>
                    <a:pt x="6" y="19"/>
                  </a:lnTo>
                  <a:lnTo>
                    <a:pt x="6" y="22"/>
                  </a:lnTo>
                  <a:lnTo>
                    <a:pt x="7" y="23"/>
                  </a:lnTo>
                  <a:lnTo>
                    <a:pt x="7" y="25"/>
                  </a:lnTo>
                  <a:lnTo>
                    <a:pt x="9" y="25"/>
                  </a:lnTo>
                  <a:lnTo>
                    <a:pt x="10" y="25"/>
                  </a:lnTo>
                  <a:lnTo>
                    <a:pt x="10" y="25"/>
                  </a:lnTo>
                  <a:lnTo>
                    <a:pt x="12" y="25"/>
                  </a:lnTo>
                  <a:lnTo>
                    <a:pt x="13" y="23"/>
                  </a:lnTo>
                  <a:lnTo>
                    <a:pt x="13" y="22"/>
                  </a:lnTo>
                  <a:lnTo>
                    <a:pt x="13" y="19"/>
                  </a:lnTo>
                  <a:lnTo>
                    <a:pt x="13" y="14"/>
                  </a:lnTo>
                  <a:lnTo>
                    <a:pt x="13" y="11"/>
                  </a:lnTo>
                  <a:lnTo>
                    <a:pt x="13" y="8"/>
                  </a:lnTo>
                  <a:lnTo>
                    <a:pt x="13" y="7"/>
                  </a:lnTo>
                  <a:lnTo>
                    <a:pt x="12" y="6"/>
                  </a:lnTo>
                  <a:lnTo>
                    <a:pt x="10" y="6"/>
                  </a:lnTo>
                  <a:lnTo>
                    <a:pt x="10"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44" name="Freeform 140"/>
            <p:cNvSpPr>
              <a:spLocks noEditPoints="1"/>
            </p:cNvSpPr>
            <p:nvPr/>
          </p:nvSpPr>
          <p:spPr bwMode="auto">
            <a:xfrm>
              <a:off x="3147" y="2402"/>
              <a:ext cx="20" cy="30"/>
            </a:xfrm>
            <a:custGeom>
              <a:avLst/>
              <a:gdLst/>
              <a:ahLst/>
              <a:cxnLst>
                <a:cxn ang="0">
                  <a:pos x="9" y="0"/>
                </a:cxn>
                <a:cxn ang="0">
                  <a:pos x="14" y="0"/>
                </a:cxn>
                <a:cxn ang="0">
                  <a:pos x="17" y="3"/>
                </a:cxn>
                <a:cxn ang="0">
                  <a:pos x="18" y="6"/>
                </a:cxn>
                <a:cxn ang="0">
                  <a:pos x="20" y="10"/>
                </a:cxn>
                <a:cxn ang="0">
                  <a:pos x="20" y="14"/>
                </a:cxn>
                <a:cxn ang="0">
                  <a:pos x="20" y="20"/>
                </a:cxn>
                <a:cxn ang="0">
                  <a:pos x="18" y="25"/>
                </a:cxn>
                <a:cxn ang="0">
                  <a:pos x="17" y="28"/>
                </a:cxn>
                <a:cxn ang="0">
                  <a:pos x="14" y="29"/>
                </a:cxn>
                <a:cxn ang="0">
                  <a:pos x="9" y="30"/>
                </a:cxn>
                <a:cxn ang="0">
                  <a:pos x="6" y="29"/>
                </a:cxn>
                <a:cxn ang="0">
                  <a:pos x="3" y="28"/>
                </a:cxn>
                <a:cxn ang="0">
                  <a:pos x="0" y="25"/>
                </a:cxn>
                <a:cxn ang="0">
                  <a:pos x="0" y="20"/>
                </a:cxn>
                <a:cxn ang="0">
                  <a:pos x="0" y="14"/>
                </a:cxn>
                <a:cxn ang="0">
                  <a:pos x="0" y="10"/>
                </a:cxn>
                <a:cxn ang="0">
                  <a:pos x="2" y="6"/>
                </a:cxn>
                <a:cxn ang="0">
                  <a:pos x="3" y="3"/>
                </a:cxn>
                <a:cxn ang="0">
                  <a:pos x="6" y="0"/>
                </a:cxn>
                <a:cxn ang="0">
                  <a:pos x="9" y="0"/>
                </a:cxn>
                <a:cxn ang="0">
                  <a:pos x="9" y="6"/>
                </a:cxn>
                <a:cxn ang="0">
                  <a:pos x="9" y="6"/>
                </a:cxn>
                <a:cxn ang="0">
                  <a:pos x="8" y="6"/>
                </a:cxn>
                <a:cxn ang="0">
                  <a:pos x="6" y="7"/>
                </a:cxn>
                <a:cxn ang="0">
                  <a:pos x="6" y="8"/>
                </a:cxn>
                <a:cxn ang="0">
                  <a:pos x="6" y="10"/>
                </a:cxn>
                <a:cxn ang="0">
                  <a:pos x="6" y="14"/>
                </a:cxn>
                <a:cxn ang="0">
                  <a:pos x="6" y="19"/>
                </a:cxn>
                <a:cxn ang="0">
                  <a:pos x="6" y="22"/>
                </a:cxn>
                <a:cxn ang="0">
                  <a:pos x="6" y="23"/>
                </a:cxn>
                <a:cxn ang="0">
                  <a:pos x="8" y="25"/>
                </a:cxn>
                <a:cxn ang="0">
                  <a:pos x="9" y="25"/>
                </a:cxn>
                <a:cxn ang="0">
                  <a:pos x="9" y="25"/>
                </a:cxn>
                <a:cxn ang="0">
                  <a:pos x="11" y="25"/>
                </a:cxn>
                <a:cxn ang="0">
                  <a:pos x="12" y="25"/>
                </a:cxn>
                <a:cxn ang="0">
                  <a:pos x="12" y="23"/>
                </a:cxn>
                <a:cxn ang="0">
                  <a:pos x="14" y="22"/>
                </a:cxn>
                <a:cxn ang="0">
                  <a:pos x="14" y="19"/>
                </a:cxn>
                <a:cxn ang="0">
                  <a:pos x="14" y="14"/>
                </a:cxn>
                <a:cxn ang="0">
                  <a:pos x="14" y="11"/>
                </a:cxn>
                <a:cxn ang="0">
                  <a:pos x="14" y="8"/>
                </a:cxn>
                <a:cxn ang="0">
                  <a:pos x="12" y="7"/>
                </a:cxn>
                <a:cxn ang="0">
                  <a:pos x="12" y="6"/>
                </a:cxn>
                <a:cxn ang="0">
                  <a:pos x="11" y="6"/>
                </a:cxn>
                <a:cxn ang="0">
                  <a:pos x="9" y="6"/>
                </a:cxn>
              </a:cxnLst>
              <a:rect l="0" t="0" r="r" b="b"/>
              <a:pathLst>
                <a:path w="20" h="30">
                  <a:moveTo>
                    <a:pt x="9" y="0"/>
                  </a:moveTo>
                  <a:lnTo>
                    <a:pt x="14" y="0"/>
                  </a:lnTo>
                  <a:lnTo>
                    <a:pt x="17" y="3"/>
                  </a:lnTo>
                  <a:lnTo>
                    <a:pt x="18" y="6"/>
                  </a:lnTo>
                  <a:lnTo>
                    <a:pt x="20" y="10"/>
                  </a:lnTo>
                  <a:lnTo>
                    <a:pt x="20" y="14"/>
                  </a:lnTo>
                  <a:lnTo>
                    <a:pt x="20" y="20"/>
                  </a:lnTo>
                  <a:lnTo>
                    <a:pt x="18" y="25"/>
                  </a:lnTo>
                  <a:lnTo>
                    <a:pt x="17" y="28"/>
                  </a:lnTo>
                  <a:lnTo>
                    <a:pt x="14" y="29"/>
                  </a:lnTo>
                  <a:lnTo>
                    <a:pt x="9" y="30"/>
                  </a:lnTo>
                  <a:lnTo>
                    <a:pt x="6" y="29"/>
                  </a:lnTo>
                  <a:lnTo>
                    <a:pt x="3" y="28"/>
                  </a:lnTo>
                  <a:lnTo>
                    <a:pt x="0" y="25"/>
                  </a:lnTo>
                  <a:lnTo>
                    <a:pt x="0" y="20"/>
                  </a:lnTo>
                  <a:lnTo>
                    <a:pt x="0" y="14"/>
                  </a:lnTo>
                  <a:lnTo>
                    <a:pt x="0" y="10"/>
                  </a:lnTo>
                  <a:lnTo>
                    <a:pt x="2" y="6"/>
                  </a:lnTo>
                  <a:lnTo>
                    <a:pt x="3" y="3"/>
                  </a:lnTo>
                  <a:lnTo>
                    <a:pt x="6" y="0"/>
                  </a:lnTo>
                  <a:lnTo>
                    <a:pt x="9" y="0"/>
                  </a:lnTo>
                  <a:close/>
                  <a:moveTo>
                    <a:pt x="9" y="6"/>
                  </a:moveTo>
                  <a:lnTo>
                    <a:pt x="9" y="6"/>
                  </a:lnTo>
                  <a:lnTo>
                    <a:pt x="8" y="6"/>
                  </a:lnTo>
                  <a:lnTo>
                    <a:pt x="6" y="7"/>
                  </a:lnTo>
                  <a:lnTo>
                    <a:pt x="6" y="8"/>
                  </a:lnTo>
                  <a:lnTo>
                    <a:pt x="6" y="10"/>
                  </a:lnTo>
                  <a:lnTo>
                    <a:pt x="6" y="14"/>
                  </a:lnTo>
                  <a:lnTo>
                    <a:pt x="6" y="19"/>
                  </a:lnTo>
                  <a:lnTo>
                    <a:pt x="6" y="22"/>
                  </a:lnTo>
                  <a:lnTo>
                    <a:pt x="6" y="23"/>
                  </a:lnTo>
                  <a:lnTo>
                    <a:pt x="8" y="25"/>
                  </a:lnTo>
                  <a:lnTo>
                    <a:pt x="9" y="25"/>
                  </a:lnTo>
                  <a:lnTo>
                    <a:pt x="9" y="25"/>
                  </a:lnTo>
                  <a:lnTo>
                    <a:pt x="11" y="25"/>
                  </a:lnTo>
                  <a:lnTo>
                    <a:pt x="12" y="25"/>
                  </a:lnTo>
                  <a:lnTo>
                    <a:pt x="12" y="23"/>
                  </a:lnTo>
                  <a:lnTo>
                    <a:pt x="14" y="22"/>
                  </a:lnTo>
                  <a:lnTo>
                    <a:pt x="14" y="19"/>
                  </a:lnTo>
                  <a:lnTo>
                    <a:pt x="14" y="14"/>
                  </a:lnTo>
                  <a:lnTo>
                    <a:pt x="14" y="11"/>
                  </a:lnTo>
                  <a:lnTo>
                    <a:pt x="14" y="8"/>
                  </a:lnTo>
                  <a:lnTo>
                    <a:pt x="12" y="7"/>
                  </a:lnTo>
                  <a:lnTo>
                    <a:pt x="12" y="6"/>
                  </a:lnTo>
                  <a:lnTo>
                    <a:pt x="11" y="6"/>
                  </a:lnTo>
                  <a:lnTo>
                    <a:pt x="9"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45" name="Rectangle 141"/>
            <p:cNvSpPr>
              <a:spLocks noChangeArrowheads="1"/>
            </p:cNvSpPr>
            <p:nvPr/>
          </p:nvSpPr>
          <p:spPr bwMode="auto">
            <a:xfrm>
              <a:off x="3109" y="2306"/>
              <a:ext cx="11" cy="5"/>
            </a:xfrm>
            <a:prstGeom prst="rect">
              <a:avLst/>
            </a:prstGeom>
            <a:solidFill>
              <a:srgbClr val="000000"/>
            </a:solidFill>
            <a:ln w="0">
              <a:solidFill>
                <a:srgbClr val="000000"/>
              </a:solidFill>
              <a:miter lim="800000"/>
              <a:headEnd/>
              <a:tailEnd/>
            </a:ln>
          </p:spPr>
          <p:txBody>
            <a:bodyPr/>
            <a:lstStyle/>
            <a:p>
              <a:endParaRPr lang="en-US" dirty="0"/>
            </a:p>
          </p:txBody>
        </p:sp>
        <p:sp>
          <p:nvSpPr>
            <p:cNvPr id="21646" name="Freeform 142"/>
            <p:cNvSpPr>
              <a:spLocks/>
            </p:cNvSpPr>
            <p:nvPr/>
          </p:nvSpPr>
          <p:spPr bwMode="auto">
            <a:xfrm>
              <a:off x="3122" y="2289"/>
              <a:ext cx="20" cy="30"/>
            </a:xfrm>
            <a:custGeom>
              <a:avLst/>
              <a:gdLst/>
              <a:ahLst/>
              <a:cxnLst>
                <a:cxn ang="0">
                  <a:pos x="0" y="22"/>
                </a:cxn>
                <a:cxn ang="0">
                  <a:pos x="5" y="20"/>
                </a:cxn>
                <a:cxn ang="0">
                  <a:pos x="6" y="23"/>
                </a:cxn>
                <a:cxn ang="0">
                  <a:pos x="6" y="25"/>
                </a:cxn>
                <a:cxn ang="0">
                  <a:pos x="8" y="25"/>
                </a:cxn>
                <a:cxn ang="0">
                  <a:pos x="11" y="25"/>
                </a:cxn>
                <a:cxn ang="0">
                  <a:pos x="12" y="25"/>
                </a:cxn>
                <a:cxn ang="0">
                  <a:pos x="14" y="25"/>
                </a:cxn>
                <a:cxn ang="0">
                  <a:pos x="14" y="22"/>
                </a:cxn>
                <a:cxn ang="0">
                  <a:pos x="15" y="20"/>
                </a:cxn>
                <a:cxn ang="0">
                  <a:pos x="14" y="17"/>
                </a:cxn>
                <a:cxn ang="0">
                  <a:pos x="14" y="16"/>
                </a:cxn>
                <a:cxn ang="0">
                  <a:pos x="12" y="16"/>
                </a:cxn>
                <a:cxn ang="0">
                  <a:pos x="11" y="16"/>
                </a:cxn>
                <a:cxn ang="0">
                  <a:pos x="8" y="16"/>
                </a:cxn>
                <a:cxn ang="0">
                  <a:pos x="6" y="17"/>
                </a:cxn>
                <a:cxn ang="0">
                  <a:pos x="0" y="17"/>
                </a:cxn>
                <a:cxn ang="0">
                  <a:pos x="5" y="0"/>
                </a:cxn>
                <a:cxn ang="0">
                  <a:pos x="20" y="0"/>
                </a:cxn>
                <a:cxn ang="0">
                  <a:pos x="20" y="5"/>
                </a:cxn>
                <a:cxn ang="0">
                  <a:pos x="9" y="5"/>
                </a:cxn>
                <a:cxn ang="0">
                  <a:pos x="8" y="11"/>
                </a:cxn>
                <a:cxn ang="0">
                  <a:pos x="9" y="10"/>
                </a:cxn>
                <a:cxn ang="0">
                  <a:pos x="11" y="10"/>
                </a:cxn>
                <a:cxn ang="0">
                  <a:pos x="15" y="10"/>
                </a:cxn>
                <a:cxn ang="0">
                  <a:pos x="18" y="13"/>
                </a:cxn>
                <a:cxn ang="0">
                  <a:pos x="20" y="16"/>
                </a:cxn>
                <a:cxn ang="0">
                  <a:pos x="20" y="20"/>
                </a:cxn>
                <a:cxn ang="0">
                  <a:pos x="20" y="23"/>
                </a:cxn>
                <a:cxn ang="0">
                  <a:pos x="18" y="26"/>
                </a:cxn>
                <a:cxn ang="0">
                  <a:pos x="17" y="29"/>
                </a:cxn>
                <a:cxn ang="0">
                  <a:pos x="14" y="30"/>
                </a:cxn>
                <a:cxn ang="0">
                  <a:pos x="11" y="30"/>
                </a:cxn>
                <a:cxn ang="0">
                  <a:pos x="6" y="30"/>
                </a:cxn>
                <a:cxn ang="0">
                  <a:pos x="3" y="27"/>
                </a:cxn>
                <a:cxn ang="0">
                  <a:pos x="2" y="25"/>
                </a:cxn>
                <a:cxn ang="0">
                  <a:pos x="0" y="22"/>
                </a:cxn>
              </a:cxnLst>
              <a:rect l="0" t="0" r="r" b="b"/>
              <a:pathLst>
                <a:path w="20" h="30">
                  <a:moveTo>
                    <a:pt x="0" y="22"/>
                  </a:moveTo>
                  <a:lnTo>
                    <a:pt x="5" y="20"/>
                  </a:lnTo>
                  <a:lnTo>
                    <a:pt x="6" y="23"/>
                  </a:lnTo>
                  <a:lnTo>
                    <a:pt x="6" y="25"/>
                  </a:lnTo>
                  <a:lnTo>
                    <a:pt x="8" y="25"/>
                  </a:lnTo>
                  <a:lnTo>
                    <a:pt x="11" y="25"/>
                  </a:lnTo>
                  <a:lnTo>
                    <a:pt x="12" y="25"/>
                  </a:lnTo>
                  <a:lnTo>
                    <a:pt x="14" y="25"/>
                  </a:lnTo>
                  <a:lnTo>
                    <a:pt x="14" y="22"/>
                  </a:lnTo>
                  <a:lnTo>
                    <a:pt x="15" y="20"/>
                  </a:lnTo>
                  <a:lnTo>
                    <a:pt x="14" y="17"/>
                  </a:lnTo>
                  <a:lnTo>
                    <a:pt x="14" y="16"/>
                  </a:lnTo>
                  <a:lnTo>
                    <a:pt x="12" y="16"/>
                  </a:lnTo>
                  <a:lnTo>
                    <a:pt x="11" y="16"/>
                  </a:lnTo>
                  <a:lnTo>
                    <a:pt x="8" y="16"/>
                  </a:lnTo>
                  <a:lnTo>
                    <a:pt x="6" y="17"/>
                  </a:lnTo>
                  <a:lnTo>
                    <a:pt x="0" y="17"/>
                  </a:lnTo>
                  <a:lnTo>
                    <a:pt x="5" y="0"/>
                  </a:lnTo>
                  <a:lnTo>
                    <a:pt x="20" y="0"/>
                  </a:lnTo>
                  <a:lnTo>
                    <a:pt x="20" y="5"/>
                  </a:lnTo>
                  <a:lnTo>
                    <a:pt x="9" y="5"/>
                  </a:lnTo>
                  <a:lnTo>
                    <a:pt x="8" y="11"/>
                  </a:lnTo>
                  <a:lnTo>
                    <a:pt x="9" y="10"/>
                  </a:lnTo>
                  <a:lnTo>
                    <a:pt x="11" y="10"/>
                  </a:lnTo>
                  <a:lnTo>
                    <a:pt x="15" y="10"/>
                  </a:lnTo>
                  <a:lnTo>
                    <a:pt x="18" y="13"/>
                  </a:lnTo>
                  <a:lnTo>
                    <a:pt x="20" y="16"/>
                  </a:lnTo>
                  <a:lnTo>
                    <a:pt x="20" y="20"/>
                  </a:lnTo>
                  <a:lnTo>
                    <a:pt x="20" y="23"/>
                  </a:lnTo>
                  <a:lnTo>
                    <a:pt x="18" y="26"/>
                  </a:lnTo>
                  <a:lnTo>
                    <a:pt x="17" y="29"/>
                  </a:lnTo>
                  <a:lnTo>
                    <a:pt x="14" y="30"/>
                  </a:lnTo>
                  <a:lnTo>
                    <a:pt x="11" y="30"/>
                  </a:lnTo>
                  <a:lnTo>
                    <a:pt x="6" y="30"/>
                  </a:lnTo>
                  <a:lnTo>
                    <a:pt x="3" y="27"/>
                  </a:lnTo>
                  <a:lnTo>
                    <a:pt x="2" y="25"/>
                  </a:lnTo>
                  <a:lnTo>
                    <a:pt x="0" y="22"/>
                  </a:lnTo>
                  <a:close/>
                </a:path>
              </a:pathLst>
            </a:custGeom>
            <a:solidFill>
              <a:srgbClr val="000000"/>
            </a:solidFill>
            <a:ln w="0">
              <a:solidFill>
                <a:srgbClr val="000000"/>
              </a:solidFill>
              <a:prstDash val="solid"/>
              <a:round/>
              <a:headEnd/>
              <a:tailEnd/>
            </a:ln>
          </p:spPr>
          <p:txBody>
            <a:bodyPr/>
            <a:lstStyle/>
            <a:p>
              <a:endParaRPr lang="en-US" dirty="0"/>
            </a:p>
          </p:txBody>
        </p:sp>
        <p:sp>
          <p:nvSpPr>
            <p:cNvPr id="21647" name="Freeform 143"/>
            <p:cNvSpPr>
              <a:spLocks noEditPoints="1"/>
            </p:cNvSpPr>
            <p:nvPr/>
          </p:nvSpPr>
          <p:spPr bwMode="auto">
            <a:xfrm>
              <a:off x="3146" y="2289"/>
              <a:ext cx="19" cy="30"/>
            </a:xfrm>
            <a:custGeom>
              <a:avLst/>
              <a:gdLst/>
              <a:ahLst/>
              <a:cxnLst>
                <a:cxn ang="0">
                  <a:pos x="9" y="0"/>
                </a:cxn>
                <a:cxn ang="0">
                  <a:pos x="13" y="1"/>
                </a:cxn>
                <a:cxn ang="0">
                  <a:pos x="16" y="2"/>
                </a:cxn>
                <a:cxn ang="0">
                  <a:pos x="18" y="5"/>
                </a:cxn>
                <a:cxn ang="0">
                  <a:pos x="19" y="10"/>
                </a:cxn>
                <a:cxn ang="0">
                  <a:pos x="19" y="16"/>
                </a:cxn>
                <a:cxn ang="0">
                  <a:pos x="19" y="20"/>
                </a:cxn>
                <a:cxn ang="0">
                  <a:pos x="18" y="25"/>
                </a:cxn>
                <a:cxn ang="0">
                  <a:pos x="16" y="27"/>
                </a:cxn>
                <a:cxn ang="0">
                  <a:pos x="13" y="29"/>
                </a:cxn>
                <a:cxn ang="0">
                  <a:pos x="9" y="30"/>
                </a:cxn>
                <a:cxn ang="0">
                  <a:pos x="6" y="29"/>
                </a:cxn>
                <a:cxn ang="0">
                  <a:pos x="1" y="27"/>
                </a:cxn>
                <a:cxn ang="0">
                  <a:pos x="0" y="25"/>
                </a:cxn>
                <a:cxn ang="0">
                  <a:pos x="0" y="20"/>
                </a:cxn>
                <a:cxn ang="0">
                  <a:pos x="0" y="16"/>
                </a:cxn>
                <a:cxn ang="0">
                  <a:pos x="0" y="10"/>
                </a:cxn>
                <a:cxn ang="0">
                  <a:pos x="0" y="5"/>
                </a:cxn>
                <a:cxn ang="0">
                  <a:pos x="3" y="2"/>
                </a:cxn>
                <a:cxn ang="0">
                  <a:pos x="6" y="1"/>
                </a:cxn>
                <a:cxn ang="0">
                  <a:pos x="9" y="0"/>
                </a:cxn>
                <a:cxn ang="0">
                  <a:pos x="9" y="5"/>
                </a:cxn>
                <a:cxn ang="0">
                  <a:pos x="7" y="5"/>
                </a:cxn>
                <a:cxn ang="0">
                  <a:pos x="7" y="5"/>
                </a:cxn>
                <a:cxn ang="0">
                  <a:pos x="6" y="7"/>
                </a:cxn>
                <a:cxn ang="0">
                  <a:pos x="6" y="8"/>
                </a:cxn>
                <a:cxn ang="0">
                  <a:pos x="6" y="11"/>
                </a:cxn>
                <a:cxn ang="0">
                  <a:pos x="4" y="16"/>
                </a:cxn>
                <a:cxn ang="0">
                  <a:pos x="4" y="19"/>
                </a:cxn>
                <a:cxn ang="0">
                  <a:pos x="6" y="22"/>
                </a:cxn>
                <a:cxn ang="0">
                  <a:pos x="6" y="23"/>
                </a:cxn>
                <a:cxn ang="0">
                  <a:pos x="7" y="25"/>
                </a:cxn>
                <a:cxn ang="0">
                  <a:pos x="7" y="25"/>
                </a:cxn>
                <a:cxn ang="0">
                  <a:pos x="9" y="25"/>
                </a:cxn>
                <a:cxn ang="0">
                  <a:pos x="10" y="25"/>
                </a:cxn>
                <a:cxn ang="0">
                  <a:pos x="12" y="25"/>
                </a:cxn>
                <a:cxn ang="0">
                  <a:pos x="12" y="23"/>
                </a:cxn>
                <a:cxn ang="0">
                  <a:pos x="13" y="22"/>
                </a:cxn>
                <a:cxn ang="0">
                  <a:pos x="13" y="19"/>
                </a:cxn>
                <a:cxn ang="0">
                  <a:pos x="13" y="16"/>
                </a:cxn>
                <a:cxn ang="0">
                  <a:pos x="13" y="11"/>
                </a:cxn>
                <a:cxn ang="0">
                  <a:pos x="13" y="8"/>
                </a:cxn>
                <a:cxn ang="0">
                  <a:pos x="12" y="7"/>
                </a:cxn>
                <a:cxn ang="0">
                  <a:pos x="12" y="5"/>
                </a:cxn>
                <a:cxn ang="0">
                  <a:pos x="10" y="5"/>
                </a:cxn>
                <a:cxn ang="0">
                  <a:pos x="9" y="5"/>
                </a:cxn>
              </a:cxnLst>
              <a:rect l="0" t="0" r="r" b="b"/>
              <a:pathLst>
                <a:path w="19" h="30">
                  <a:moveTo>
                    <a:pt x="9" y="0"/>
                  </a:moveTo>
                  <a:lnTo>
                    <a:pt x="13" y="1"/>
                  </a:lnTo>
                  <a:lnTo>
                    <a:pt x="16" y="2"/>
                  </a:lnTo>
                  <a:lnTo>
                    <a:pt x="18" y="5"/>
                  </a:lnTo>
                  <a:lnTo>
                    <a:pt x="19" y="10"/>
                  </a:lnTo>
                  <a:lnTo>
                    <a:pt x="19" y="16"/>
                  </a:lnTo>
                  <a:lnTo>
                    <a:pt x="19" y="20"/>
                  </a:lnTo>
                  <a:lnTo>
                    <a:pt x="18" y="25"/>
                  </a:lnTo>
                  <a:lnTo>
                    <a:pt x="16" y="27"/>
                  </a:lnTo>
                  <a:lnTo>
                    <a:pt x="13" y="29"/>
                  </a:lnTo>
                  <a:lnTo>
                    <a:pt x="9" y="30"/>
                  </a:lnTo>
                  <a:lnTo>
                    <a:pt x="6" y="29"/>
                  </a:lnTo>
                  <a:lnTo>
                    <a:pt x="1" y="27"/>
                  </a:lnTo>
                  <a:lnTo>
                    <a:pt x="0" y="25"/>
                  </a:lnTo>
                  <a:lnTo>
                    <a:pt x="0" y="20"/>
                  </a:lnTo>
                  <a:lnTo>
                    <a:pt x="0" y="16"/>
                  </a:lnTo>
                  <a:lnTo>
                    <a:pt x="0" y="10"/>
                  </a:lnTo>
                  <a:lnTo>
                    <a:pt x="0" y="5"/>
                  </a:lnTo>
                  <a:lnTo>
                    <a:pt x="3" y="2"/>
                  </a:lnTo>
                  <a:lnTo>
                    <a:pt x="6" y="1"/>
                  </a:lnTo>
                  <a:lnTo>
                    <a:pt x="9" y="0"/>
                  </a:lnTo>
                  <a:close/>
                  <a:moveTo>
                    <a:pt x="9" y="5"/>
                  </a:moveTo>
                  <a:lnTo>
                    <a:pt x="7" y="5"/>
                  </a:lnTo>
                  <a:lnTo>
                    <a:pt x="7" y="5"/>
                  </a:lnTo>
                  <a:lnTo>
                    <a:pt x="6" y="7"/>
                  </a:lnTo>
                  <a:lnTo>
                    <a:pt x="6" y="8"/>
                  </a:lnTo>
                  <a:lnTo>
                    <a:pt x="6" y="11"/>
                  </a:lnTo>
                  <a:lnTo>
                    <a:pt x="4" y="16"/>
                  </a:lnTo>
                  <a:lnTo>
                    <a:pt x="4" y="19"/>
                  </a:lnTo>
                  <a:lnTo>
                    <a:pt x="6" y="22"/>
                  </a:lnTo>
                  <a:lnTo>
                    <a:pt x="6" y="23"/>
                  </a:lnTo>
                  <a:lnTo>
                    <a:pt x="7" y="25"/>
                  </a:lnTo>
                  <a:lnTo>
                    <a:pt x="7" y="25"/>
                  </a:lnTo>
                  <a:lnTo>
                    <a:pt x="9" y="25"/>
                  </a:lnTo>
                  <a:lnTo>
                    <a:pt x="10" y="25"/>
                  </a:lnTo>
                  <a:lnTo>
                    <a:pt x="12" y="25"/>
                  </a:lnTo>
                  <a:lnTo>
                    <a:pt x="12" y="23"/>
                  </a:lnTo>
                  <a:lnTo>
                    <a:pt x="13" y="22"/>
                  </a:lnTo>
                  <a:lnTo>
                    <a:pt x="13" y="19"/>
                  </a:lnTo>
                  <a:lnTo>
                    <a:pt x="13" y="16"/>
                  </a:lnTo>
                  <a:lnTo>
                    <a:pt x="13" y="11"/>
                  </a:lnTo>
                  <a:lnTo>
                    <a:pt x="13" y="8"/>
                  </a:lnTo>
                  <a:lnTo>
                    <a:pt x="12" y="7"/>
                  </a:lnTo>
                  <a:lnTo>
                    <a:pt x="12" y="5"/>
                  </a:lnTo>
                  <a:lnTo>
                    <a:pt x="10" y="5"/>
                  </a:lnTo>
                  <a:lnTo>
                    <a:pt x="9" y="5"/>
                  </a:lnTo>
                  <a:close/>
                </a:path>
              </a:pathLst>
            </a:custGeom>
            <a:solidFill>
              <a:srgbClr val="000000"/>
            </a:solidFill>
            <a:ln w="0">
              <a:solidFill>
                <a:srgbClr val="000000"/>
              </a:solidFill>
              <a:prstDash val="solid"/>
              <a:round/>
              <a:headEnd/>
              <a:tailEnd/>
            </a:ln>
          </p:spPr>
          <p:txBody>
            <a:bodyPr/>
            <a:lstStyle/>
            <a:p>
              <a:endParaRPr lang="en-US" dirty="0"/>
            </a:p>
          </p:txBody>
        </p:sp>
        <p:sp>
          <p:nvSpPr>
            <p:cNvPr id="21648" name="Freeform 144"/>
            <p:cNvSpPr>
              <a:spLocks noEditPoints="1"/>
            </p:cNvSpPr>
            <p:nvPr/>
          </p:nvSpPr>
          <p:spPr bwMode="auto">
            <a:xfrm>
              <a:off x="3143" y="2175"/>
              <a:ext cx="19" cy="31"/>
            </a:xfrm>
            <a:custGeom>
              <a:avLst/>
              <a:gdLst/>
              <a:ahLst/>
              <a:cxnLst>
                <a:cxn ang="0">
                  <a:pos x="9" y="0"/>
                </a:cxn>
                <a:cxn ang="0">
                  <a:pos x="13" y="2"/>
                </a:cxn>
                <a:cxn ang="0">
                  <a:pos x="16" y="3"/>
                </a:cxn>
                <a:cxn ang="0">
                  <a:pos x="18" y="6"/>
                </a:cxn>
                <a:cxn ang="0">
                  <a:pos x="19" y="11"/>
                </a:cxn>
                <a:cxn ang="0">
                  <a:pos x="19" y="17"/>
                </a:cxn>
                <a:cxn ang="0">
                  <a:pos x="19" y="21"/>
                </a:cxn>
                <a:cxn ang="0">
                  <a:pos x="18" y="25"/>
                </a:cxn>
                <a:cxn ang="0">
                  <a:pos x="16" y="28"/>
                </a:cxn>
                <a:cxn ang="0">
                  <a:pos x="13" y="31"/>
                </a:cxn>
                <a:cxn ang="0">
                  <a:pos x="9" y="31"/>
                </a:cxn>
                <a:cxn ang="0">
                  <a:pos x="6" y="31"/>
                </a:cxn>
                <a:cxn ang="0">
                  <a:pos x="3" y="28"/>
                </a:cxn>
                <a:cxn ang="0">
                  <a:pos x="2" y="25"/>
                </a:cxn>
                <a:cxn ang="0">
                  <a:pos x="0" y="21"/>
                </a:cxn>
                <a:cxn ang="0">
                  <a:pos x="0" y="17"/>
                </a:cxn>
                <a:cxn ang="0">
                  <a:pos x="0" y="11"/>
                </a:cxn>
                <a:cxn ang="0">
                  <a:pos x="2" y="6"/>
                </a:cxn>
                <a:cxn ang="0">
                  <a:pos x="3" y="3"/>
                </a:cxn>
                <a:cxn ang="0">
                  <a:pos x="6" y="2"/>
                </a:cxn>
                <a:cxn ang="0">
                  <a:pos x="9" y="0"/>
                </a:cxn>
                <a:cxn ang="0">
                  <a:pos x="9" y="6"/>
                </a:cxn>
                <a:cxn ang="0">
                  <a:pos x="9" y="6"/>
                </a:cxn>
                <a:cxn ang="0">
                  <a:pos x="7" y="6"/>
                </a:cxn>
                <a:cxn ang="0">
                  <a:pos x="6" y="8"/>
                </a:cxn>
                <a:cxn ang="0">
                  <a:pos x="6" y="9"/>
                </a:cxn>
                <a:cxn ang="0">
                  <a:pos x="6" y="12"/>
                </a:cxn>
                <a:cxn ang="0">
                  <a:pos x="6" y="17"/>
                </a:cxn>
                <a:cxn ang="0">
                  <a:pos x="6" y="21"/>
                </a:cxn>
                <a:cxn ang="0">
                  <a:pos x="6" y="22"/>
                </a:cxn>
                <a:cxn ang="0">
                  <a:pos x="6" y="24"/>
                </a:cxn>
                <a:cxn ang="0">
                  <a:pos x="7" y="25"/>
                </a:cxn>
                <a:cxn ang="0">
                  <a:pos x="9" y="25"/>
                </a:cxn>
                <a:cxn ang="0">
                  <a:pos x="9" y="27"/>
                </a:cxn>
                <a:cxn ang="0">
                  <a:pos x="10" y="25"/>
                </a:cxn>
                <a:cxn ang="0">
                  <a:pos x="12" y="25"/>
                </a:cxn>
                <a:cxn ang="0">
                  <a:pos x="12" y="25"/>
                </a:cxn>
                <a:cxn ang="0">
                  <a:pos x="13" y="24"/>
                </a:cxn>
                <a:cxn ang="0">
                  <a:pos x="13" y="21"/>
                </a:cxn>
                <a:cxn ang="0">
                  <a:pos x="13" y="17"/>
                </a:cxn>
                <a:cxn ang="0">
                  <a:pos x="13" y="12"/>
                </a:cxn>
                <a:cxn ang="0">
                  <a:pos x="13" y="9"/>
                </a:cxn>
                <a:cxn ang="0">
                  <a:pos x="12" y="8"/>
                </a:cxn>
                <a:cxn ang="0">
                  <a:pos x="12" y="6"/>
                </a:cxn>
                <a:cxn ang="0">
                  <a:pos x="10" y="6"/>
                </a:cxn>
                <a:cxn ang="0">
                  <a:pos x="9" y="6"/>
                </a:cxn>
              </a:cxnLst>
              <a:rect l="0" t="0" r="r" b="b"/>
              <a:pathLst>
                <a:path w="19" h="31">
                  <a:moveTo>
                    <a:pt x="9" y="0"/>
                  </a:moveTo>
                  <a:lnTo>
                    <a:pt x="13" y="2"/>
                  </a:lnTo>
                  <a:lnTo>
                    <a:pt x="16" y="3"/>
                  </a:lnTo>
                  <a:lnTo>
                    <a:pt x="18" y="6"/>
                  </a:lnTo>
                  <a:lnTo>
                    <a:pt x="19" y="11"/>
                  </a:lnTo>
                  <a:lnTo>
                    <a:pt x="19" y="17"/>
                  </a:lnTo>
                  <a:lnTo>
                    <a:pt x="19" y="21"/>
                  </a:lnTo>
                  <a:lnTo>
                    <a:pt x="18" y="25"/>
                  </a:lnTo>
                  <a:lnTo>
                    <a:pt x="16" y="28"/>
                  </a:lnTo>
                  <a:lnTo>
                    <a:pt x="13" y="31"/>
                  </a:lnTo>
                  <a:lnTo>
                    <a:pt x="9" y="31"/>
                  </a:lnTo>
                  <a:lnTo>
                    <a:pt x="6" y="31"/>
                  </a:lnTo>
                  <a:lnTo>
                    <a:pt x="3" y="28"/>
                  </a:lnTo>
                  <a:lnTo>
                    <a:pt x="2" y="25"/>
                  </a:lnTo>
                  <a:lnTo>
                    <a:pt x="0" y="21"/>
                  </a:lnTo>
                  <a:lnTo>
                    <a:pt x="0" y="17"/>
                  </a:lnTo>
                  <a:lnTo>
                    <a:pt x="0" y="11"/>
                  </a:lnTo>
                  <a:lnTo>
                    <a:pt x="2" y="6"/>
                  </a:lnTo>
                  <a:lnTo>
                    <a:pt x="3" y="3"/>
                  </a:lnTo>
                  <a:lnTo>
                    <a:pt x="6" y="2"/>
                  </a:lnTo>
                  <a:lnTo>
                    <a:pt x="9" y="0"/>
                  </a:lnTo>
                  <a:close/>
                  <a:moveTo>
                    <a:pt x="9" y="6"/>
                  </a:moveTo>
                  <a:lnTo>
                    <a:pt x="9" y="6"/>
                  </a:lnTo>
                  <a:lnTo>
                    <a:pt x="7" y="6"/>
                  </a:lnTo>
                  <a:lnTo>
                    <a:pt x="6" y="8"/>
                  </a:lnTo>
                  <a:lnTo>
                    <a:pt x="6" y="9"/>
                  </a:lnTo>
                  <a:lnTo>
                    <a:pt x="6" y="12"/>
                  </a:lnTo>
                  <a:lnTo>
                    <a:pt x="6" y="17"/>
                  </a:lnTo>
                  <a:lnTo>
                    <a:pt x="6" y="21"/>
                  </a:lnTo>
                  <a:lnTo>
                    <a:pt x="6" y="22"/>
                  </a:lnTo>
                  <a:lnTo>
                    <a:pt x="6" y="24"/>
                  </a:lnTo>
                  <a:lnTo>
                    <a:pt x="7" y="25"/>
                  </a:lnTo>
                  <a:lnTo>
                    <a:pt x="9" y="25"/>
                  </a:lnTo>
                  <a:lnTo>
                    <a:pt x="9" y="27"/>
                  </a:lnTo>
                  <a:lnTo>
                    <a:pt x="10" y="25"/>
                  </a:lnTo>
                  <a:lnTo>
                    <a:pt x="12" y="25"/>
                  </a:lnTo>
                  <a:lnTo>
                    <a:pt x="12" y="25"/>
                  </a:lnTo>
                  <a:lnTo>
                    <a:pt x="13" y="24"/>
                  </a:lnTo>
                  <a:lnTo>
                    <a:pt x="13" y="21"/>
                  </a:lnTo>
                  <a:lnTo>
                    <a:pt x="13" y="17"/>
                  </a:lnTo>
                  <a:lnTo>
                    <a:pt x="13" y="12"/>
                  </a:lnTo>
                  <a:lnTo>
                    <a:pt x="13" y="9"/>
                  </a:lnTo>
                  <a:lnTo>
                    <a:pt x="12" y="8"/>
                  </a:lnTo>
                  <a:lnTo>
                    <a:pt x="12" y="6"/>
                  </a:lnTo>
                  <a:lnTo>
                    <a:pt x="10" y="6"/>
                  </a:lnTo>
                  <a:lnTo>
                    <a:pt x="9"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49" name="Freeform 145"/>
            <p:cNvSpPr>
              <a:spLocks/>
            </p:cNvSpPr>
            <p:nvPr/>
          </p:nvSpPr>
          <p:spPr bwMode="auto">
            <a:xfrm>
              <a:off x="4419" y="2049"/>
              <a:ext cx="18" cy="27"/>
            </a:xfrm>
            <a:custGeom>
              <a:avLst/>
              <a:gdLst/>
              <a:ahLst/>
              <a:cxnLst>
                <a:cxn ang="0">
                  <a:pos x="5" y="0"/>
                </a:cxn>
                <a:cxn ang="0">
                  <a:pos x="5" y="10"/>
                </a:cxn>
                <a:cxn ang="0">
                  <a:pos x="8" y="9"/>
                </a:cxn>
                <a:cxn ang="0">
                  <a:pos x="11" y="7"/>
                </a:cxn>
                <a:cxn ang="0">
                  <a:pos x="12" y="7"/>
                </a:cxn>
                <a:cxn ang="0">
                  <a:pos x="14" y="9"/>
                </a:cxn>
                <a:cxn ang="0">
                  <a:pos x="15" y="9"/>
                </a:cxn>
                <a:cxn ang="0">
                  <a:pos x="16" y="10"/>
                </a:cxn>
                <a:cxn ang="0">
                  <a:pos x="16" y="10"/>
                </a:cxn>
                <a:cxn ang="0">
                  <a:pos x="16" y="12"/>
                </a:cxn>
                <a:cxn ang="0">
                  <a:pos x="18" y="13"/>
                </a:cxn>
                <a:cxn ang="0">
                  <a:pos x="18" y="16"/>
                </a:cxn>
                <a:cxn ang="0">
                  <a:pos x="18" y="27"/>
                </a:cxn>
                <a:cxn ang="0">
                  <a:pos x="12" y="27"/>
                </a:cxn>
                <a:cxn ang="0">
                  <a:pos x="12" y="16"/>
                </a:cxn>
                <a:cxn ang="0">
                  <a:pos x="12" y="15"/>
                </a:cxn>
                <a:cxn ang="0">
                  <a:pos x="12" y="13"/>
                </a:cxn>
                <a:cxn ang="0">
                  <a:pos x="12" y="12"/>
                </a:cxn>
                <a:cxn ang="0">
                  <a:pos x="11" y="12"/>
                </a:cxn>
                <a:cxn ang="0">
                  <a:pos x="11" y="12"/>
                </a:cxn>
                <a:cxn ang="0">
                  <a:pos x="9" y="12"/>
                </a:cxn>
                <a:cxn ang="0">
                  <a:pos x="8" y="12"/>
                </a:cxn>
                <a:cxn ang="0">
                  <a:pos x="8" y="12"/>
                </a:cxn>
                <a:cxn ang="0">
                  <a:pos x="6" y="13"/>
                </a:cxn>
                <a:cxn ang="0">
                  <a:pos x="6" y="13"/>
                </a:cxn>
                <a:cxn ang="0">
                  <a:pos x="5" y="15"/>
                </a:cxn>
                <a:cxn ang="0">
                  <a:pos x="5" y="18"/>
                </a:cxn>
                <a:cxn ang="0">
                  <a:pos x="5" y="27"/>
                </a:cxn>
                <a:cxn ang="0">
                  <a:pos x="0" y="27"/>
                </a:cxn>
                <a:cxn ang="0">
                  <a:pos x="0" y="0"/>
                </a:cxn>
                <a:cxn ang="0">
                  <a:pos x="5" y="0"/>
                </a:cxn>
              </a:cxnLst>
              <a:rect l="0" t="0" r="r" b="b"/>
              <a:pathLst>
                <a:path w="18" h="27">
                  <a:moveTo>
                    <a:pt x="5" y="0"/>
                  </a:moveTo>
                  <a:lnTo>
                    <a:pt x="5" y="10"/>
                  </a:lnTo>
                  <a:lnTo>
                    <a:pt x="8" y="9"/>
                  </a:lnTo>
                  <a:lnTo>
                    <a:pt x="11" y="7"/>
                  </a:lnTo>
                  <a:lnTo>
                    <a:pt x="12" y="7"/>
                  </a:lnTo>
                  <a:lnTo>
                    <a:pt x="14" y="9"/>
                  </a:lnTo>
                  <a:lnTo>
                    <a:pt x="15" y="9"/>
                  </a:lnTo>
                  <a:lnTo>
                    <a:pt x="16" y="10"/>
                  </a:lnTo>
                  <a:lnTo>
                    <a:pt x="16" y="10"/>
                  </a:lnTo>
                  <a:lnTo>
                    <a:pt x="16" y="12"/>
                  </a:lnTo>
                  <a:lnTo>
                    <a:pt x="18" y="13"/>
                  </a:lnTo>
                  <a:lnTo>
                    <a:pt x="18" y="16"/>
                  </a:lnTo>
                  <a:lnTo>
                    <a:pt x="18" y="27"/>
                  </a:lnTo>
                  <a:lnTo>
                    <a:pt x="12" y="27"/>
                  </a:lnTo>
                  <a:lnTo>
                    <a:pt x="12" y="16"/>
                  </a:lnTo>
                  <a:lnTo>
                    <a:pt x="12" y="15"/>
                  </a:lnTo>
                  <a:lnTo>
                    <a:pt x="12" y="13"/>
                  </a:lnTo>
                  <a:lnTo>
                    <a:pt x="12" y="12"/>
                  </a:lnTo>
                  <a:lnTo>
                    <a:pt x="11" y="12"/>
                  </a:lnTo>
                  <a:lnTo>
                    <a:pt x="11" y="12"/>
                  </a:lnTo>
                  <a:lnTo>
                    <a:pt x="9" y="12"/>
                  </a:lnTo>
                  <a:lnTo>
                    <a:pt x="8" y="12"/>
                  </a:lnTo>
                  <a:lnTo>
                    <a:pt x="8" y="12"/>
                  </a:lnTo>
                  <a:lnTo>
                    <a:pt x="6" y="13"/>
                  </a:lnTo>
                  <a:lnTo>
                    <a:pt x="6" y="13"/>
                  </a:lnTo>
                  <a:lnTo>
                    <a:pt x="5" y="15"/>
                  </a:lnTo>
                  <a:lnTo>
                    <a:pt x="5" y="18"/>
                  </a:lnTo>
                  <a:lnTo>
                    <a:pt x="5" y="27"/>
                  </a:lnTo>
                  <a:lnTo>
                    <a:pt x="0" y="27"/>
                  </a:lnTo>
                  <a:lnTo>
                    <a:pt x="0" y="0"/>
                  </a:lnTo>
                  <a:lnTo>
                    <a:pt x="5" y="0"/>
                  </a:lnTo>
                  <a:close/>
                </a:path>
              </a:pathLst>
            </a:custGeom>
            <a:solidFill>
              <a:srgbClr val="000000"/>
            </a:solidFill>
            <a:ln w="0">
              <a:solidFill>
                <a:srgbClr val="000000"/>
              </a:solidFill>
              <a:prstDash val="solid"/>
              <a:round/>
              <a:headEnd/>
              <a:tailEnd/>
            </a:ln>
          </p:spPr>
          <p:txBody>
            <a:bodyPr/>
            <a:lstStyle/>
            <a:p>
              <a:endParaRPr lang="en-US" dirty="0"/>
            </a:p>
          </p:txBody>
        </p:sp>
        <p:sp>
          <p:nvSpPr>
            <p:cNvPr id="21650" name="Freeform 146"/>
            <p:cNvSpPr>
              <a:spLocks noEditPoints="1"/>
            </p:cNvSpPr>
            <p:nvPr/>
          </p:nvSpPr>
          <p:spPr bwMode="auto">
            <a:xfrm>
              <a:off x="4441" y="2049"/>
              <a:ext cx="5" cy="27"/>
            </a:xfrm>
            <a:custGeom>
              <a:avLst/>
              <a:gdLst/>
              <a:ahLst/>
              <a:cxnLst>
                <a:cxn ang="0">
                  <a:pos x="0" y="6"/>
                </a:cxn>
                <a:cxn ang="0">
                  <a:pos x="0" y="0"/>
                </a:cxn>
                <a:cxn ang="0">
                  <a:pos x="5" y="0"/>
                </a:cxn>
                <a:cxn ang="0">
                  <a:pos x="5" y="6"/>
                </a:cxn>
                <a:cxn ang="0">
                  <a:pos x="0" y="6"/>
                </a:cxn>
                <a:cxn ang="0">
                  <a:pos x="0" y="27"/>
                </a:cxn>
                <a:cxn ang="0">
                  <a:pos x="0" y="7"/>
                </a:cxn>
                <a:cxn ang="0">
                  <a:pos x="5" y="7"/>
                </a:cxn>
                <a:cxn ang="0">
                  <a:pos x="5" y="27"/>
                </a:cxn>
                <a:cxn ang="0">
                  <a:pos x="0" y="27"/>
                </a:cxn>
              </a:cxnLst>
              <a:rect l="0" t="0" r="r" b="b"/>
              <a:pathLst>
                <a:path w="5" h="27">
                  <a:moveTo>
                    <a:pt x="0" y="6"/>
                  </a:moveTo>
                  <a:lnTo>
                    <a:pt x="0" y="0"/>
                  </a:lnTo>
                  <a:lnTo>
                    <a:pt x="5" y="0"/>
                  </a:lnTo>
                  <a:lnTo>
                    <a:pt x="5" y="6"/>
                  </a:lnTo>
                  <a:lnTo>
                    <a:pt x="0" y="6"/>
                  </a:lnTo>
                  <a:close/>
                  <a:moveTo>
                    <a:pt x="0" y="27"/>
                  </a:moveTo>
                  <a:lnTo>
                    <a:pt x="0" y="7"/>
                  </a:lnTo>
                  <a:lnTo>
                    <a:pt x="5" y="7"/>
                  </a:lnTo>
                  <a:lnTo>
                    <a:pt x="5"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651" name="Freeform 147"/>
            <p:cNvSpPr>
              <a:spLocks/>
            </p:cNvSpPr>
            <p:nvPr/>
          </p:nvSpPr>
          <p:spPr bwMode="auto">
            <a:xfrm>
              <a:off x="4449" y="2056"/>
              <a:ext cx="17" cy="20"/>
            </a:xfrm>
            <a:custGeom>
              <a:avLst/>
              <a:gdLst/>
              <a:ahLst/>
              <a:cxnLst>
                <a:cxn ang="0">
                  <a:pos x="0" y="14"/>
                </a:cxn>
                <a:cxn ang="0">
                  <a:pos x="6" y="14"/>
                </a:cxn>
                <a:cxn ang="0">
                  <a:pos x="6" y="15"/>
                </a:cxn>
                <a:cxn ang="0">
                  <a:pos x="6" y="15"/>
                </a:cxn>
                <a:cxn ang="0">
                  <a:pos x="7" y="17"/>
                </a:cxn>
                <a:cxn ang="0">
                  <a:pos x="9" y="17"/>
                </a:cxn>
                <a:cxn ang="0">
                  <a:pos x="11" y="17"/>
                </a:cxn>
                <a:cxn ang="0">
                  <a:pos x="11" y="15"/>
                </a:cxn>
                <a:cxn ang="0">
                  <a:pos x="13" y="15"/>
                </a:cxn>
                <a:cxn ang="0">
                  <a:pos x="13" y="15"/>
                </a:cxn>
                <a:cxn ang="0">
                  <a:pos x="13" y="14"/>
                </a:cxn>
                <a:cxn ang="0">
                  <a:pos x="13" y="14"/>
                </a:cxn>
                <a:cxn ang="0">
                  <a:pos x="11" y="14"/>
                </a:cxn>
                <a:cxn ang="0">
                  <a:pos x="11" y="12"/>
                </a:cxn>
                <a:cxn ang="0">
                  <a:pos x="6" y="12"/>
                </a:cxn>
                <a:cxn ang="0">
                  <a:pos x="3" y="11"/>
                </a:cxn>
                <a:cxn ang="0">
                  <a:pos x="1" y="9"/>
                </a:cxn>
                <a:cxn ang="0">
                  <a:pos x="1" y="6"/>
                </a:cxn>
                <a:cxn ang="0">
                  <a:pos x="1" y="3"/>
                </a:cxn>
                <a:cxn ang="0">
                  <a:pos x="3" y="2"/>
                </a:cxn>
                <a:cxn ang="0">
                  <a:pos x="6" y="0"/>
                </a:cxn>
                <a:cxn ang="0">
                  <a:pos x="9" y="0"/>
                </a:cxn>
                <a:cxn ang="0">
                  <a:pos x="11" y="0"/>
                </a:cxn>
                <a:cxn ang="0">
                  <a:pos x="14" y="2"/>
                </a:cxn>
                <a:cxn ang="0">
                  <a:pos x="16" y="3"/>
                </a:cxn>
                <a:cxn ang="0">
                  <a:pos x="17" y="6"/>
                </a:cxn>
                <a:cxn ang="0">
                  <a:pos x="11" y="6"/>
                </a:cxn>
                <a:cxn ang="0">
                  <a:pos x="11" y="6"/>
                </a:cxn>
                <a:cxn ang="0">
                  <a:pos x="11" y="5"/>
                </a:cxn>
                <a:cxn ang="0">
                  <a:pos x="10" y="5"/>
                </a:cxn>
                <a:cxn ang="0">
                  <a:pos x="9" y="5"/>
                </a:cxn>
                <a:cxn ang="0">
                  <a:pos x="7" y="5"/>
                </a:cxn>
                <a:cxn ang="0">
                  <a:pos x="6" y="5"/>
                </a:cxn>
                <a:cxn ang="0">
                  <a:pos x="6" y="5"/>
                </a:cxn>
                <a:cxn ang="0">
                  <a:pos x="6" y="6"/>
                </a:cxn>
                <a:cxn ang="0">
                  <a:pos x="6" y="6"/>
                </a:cxn>
                <a:cxn ang="0">
                  <a:pos x="6" y="6"/>
                </a:cxn>
                <a:cxn ang="0">
                  <a:pos x="7" y="8"/>
                </a:cxn>
                <a:cxn ang="0">
                  <a:pos x="10" y="8"/>
                </a:cxn>
                <a:cxn ang="0">
                  <a:pos x="14" y="9"/>
                </a:cxn>
                <a:cxn ang="0">
                  <a:pos x="16" y="11"/>
                </a:cxn>
                <a:cxn ang="0">
                  <a:pos x="17" y="12"/>
                </a:cxn>
                <a:cxn ang="0">
                  <a:pos x="17" y="14"/>
                </a:cxn>
                <a:cxn ang="0">
                  <a:pos x="17" y="17"/>
                </a:cxn>
                <a:cxn ang="0">
                  <a:pos x="16" y="18"/>
                </a:cxn>
                <a:cxn ang="0">
                  <a:pos x="13" y="20"/>
                </a:cxn>
                <a:cxn ang="0">
                  <a:pos x="9" y="20"/>
                </a:cxn>
                <a:cxn ang="0">
                  <a:pos x="6" y="20"/>
                </a:cxn>
                <a:cxn ang="0">
                  <a:pos x="3" y="18"/>
                </a:cxn>
                <a:cxn ang="0">
                  <a:pos x="1" y="17"/>
                </a:cxn>
                <a:cxn ang="0">
                  <a:pos x="0" y="14"/>
                </a:cxn>
              </a:cxnLst>
              <a:rect l="0" t="0" r="r" b="b"/>
              <a:pathLst>
                <a:path w="17" h="20">
                  <a:moveTo>
                    <a:pt x="0" y="14"/>
                  </a:moveTo>
                  <a:lnTo>
                    <a:pt x="6" y="14"/>
                  </a:lnTo>
                  <a:lnTo>
                    <a:pt x="6" y="15"/>
                  </a:lnTo>
                  <a:lnTo>
                    <a:pt x="6" y="15"/>
                  </a:lnTo>
                  <a:lnTo>
                    <a:pt x="7" y="17"/>
                  </a:lnTo>
                  <a:lnTo>
                    <a:pt x="9" y="17"/>
                  </a:lnTo>
                  <a:lnTo>
                    <a:pt x="11" y="17"/>
                  </a:lnTo>
                  <a:lnTo>
                    <a:pt x="11" y="15"/>
                  </a:lnTo>
                  <a:lnTo>
                    <a:pt x="13" y="15"/>
                  </a:lnTo>
                  <a:lnTo>
                    <a:pt x="13" y="15"/>
                  </a:lnTo>
                  <a:lnTo>
                    <a:pt x="13" y="14"/>
                  </a:lnTo>
                  <a:lnTo>
                    <a:pt x="13" y="14"/>
                  </a:lnTo>
                  <a:lnTo>
                    <a:pt x="11" y="14"/>
                  </a:lnTo>
                  <a:lnTo>
                    <a:pt x="11" y="12"/>
                  </a:lnTo>
                  <a:lnTo>
                    <a:pt x="6" y="12"/>
                  </a:lnTo>
                  <a:lnTo>
                    <a:pt x="3" y="11"/>
                  </a:lnTo>
                  <a:lnTo>
                    <a:pt x="1" y="9"/>
                  </a:lnTo>
                  <a:lnTo>
                    <a:pt x="1" y="6"/>
                  </a:lnTo>
                  <a:lnTo>
                    <a:pt x="1" y="3"/>
                  </a:lnTo>
                  <a:lnTo>
                    <a:pt x="3" y="2"/>
                  </a:lnTo>
                  <a:lnTo>
                    <a:pt x="6" y="0"/>
                  </a:lnTo>
                  <a:lnTo>
                    <a:pt x="9" y="0"/>
                  </a:lnTo>
                  <a:lnTo>
                    <a:pt x="11" y="0"/>
                  </a:lnTo>
                  <a:lnTo>
                    <a:pt x="14" y="2"/>
                  </a:lnTo>
                  <a:lnTo>
                    <a:pt x="16" y="3"/>
                  </a:lnTo>
                  <a:lnTo>
                    <a:pt x="17" y="6"/>
                  </a:lnTo>
                  <a:lnTo>
                    <a:pt x="11" y="6"/>
                  </a:lnTo>
                  <a:lnTo>
                    <a:pt x="11" y="6"/>
                  </a:lnTo>
                  <a:lnTo>
                    <a:pt x="11" y="5"/>
                  </a:lnTo>
                  <a:lnTo>
                    <a:pt x="10" y="5"/>
                  </a:lnTo>
                  <a:lnTo>
                    <a:pt x="9" y="5"/>
                  </a:lnTo>
                  <a:lnTo>
                    <a:pt x="7" y="5"/>
                  </a:lnTo>
                  <a:lnTo>
                    <a:pt x="6" y="5"/>
                  </a:lnTo>
                  <a:lnTo>
                    <a:pt x="6" y="5"/>
                  </a:lnTo>
                  <a:lnTo>
                    <a:pt x="6" y="6"/>
                  </a:lnTo>
                  <a:lnTo>
                    <a:pt x="6" y="6"/>
                  </a:lnTo>
                  <a:lnTo>
                    <a:pt x="6" y="6"/>
                  </a:lnTo>
                  <a:lnTo>
                    <a:pt x="7" y="8"/>
                  </a:lnTo>
                  <a:lnTo>
                    <a:pt x="10" y="8"/>
                  </a:lnTo>
                  <a:lnTo>
                    <a:pt x="14" y="9"/>
                  </a:lnTo>
                  <a:lnTo>
                    <a:pt x="16" y="11"/>
                  </a:lnTo>
                  <a:lnTo>
                    <a:pt x="17" y="12"/>
                  </a:lnTo>
                  <a:lnTo>
                    <a:pt x="17" y="14"/>
                  </a:lnTo>
                  <a:lnTo>
                    <a:pt x="17" y="17"/>
                  </a:lnTo>
                  <a:lnTo>
                    <a:pt x="16" y="18"/>
                  </a:lnTo>
                  <a:lnTo>
                    <a:pt x="13" y="20"/>
                  </a:lnTo>
                  <a:lnTo>
                    <a:pt x="9" y="20"/>
                  </a:lnTo>
                  <a:lnTo>
                    <a:pt x="6" y="20"/>
                  </a:lnTo>
                  <a:lnTo>
                    <a:pt x="3" y="18"/>
                  </a:lnTo>
                  <a:lnTo>
                    <a:pt x="1" y="17"/>
                  </a:lnTo>
                  <a:lnTo>
                    <a:pt x="0" y="14"/>
                  </a:lnTo>
                  <a:close/>
                </a:path>
              </a:pathLst>
            </a:custGeom>
            <a:solidFill>
              <a:srgbClr val="000000"/>
            </a:solidFill>
            <a:ln w="0">
              <a:solidFill>
                <a:srgbClr val="000000"/>
              </a:solidFill>
              <a:prstDash val="solid"/>
              <a:round/>
              <a:headEnd/>
              <a:tailEnd/>
            </a:ln>
          </p:spPr>
          <p:txBody>
            <a:bodyPr/>
            <a:lstStyle/>
            <a:p>
              <a:endParaRPr lang="en-US" dirty="0"/>
            </a:p>
          </p:txBody>
        </p:sp>
        <p:sp>
          <p:nvSpPr>
            <p:cNvPr id="21652" name="Freeform 148"/>
            <p:cNvSpPr>
              <a:spLocks/>
            </p:cNvSpPr>
            <p:nvPr/>
          </p:nvSpPr>
          <p:spPr bwMode="auto">
            <a:xfrm>
              <a:off x="4469" y="2051"/>
              <a:ext cx="12" cy="25"/>
            </a:xfrm>
            <a:custGeom>
              <a:avLst/>
              <a:gdLst/>
              <a:ahLst/>
              <a:cxnLst>
                <a:cxn ang="0">
                  <a:pos x="11" y="5"/>
                </a:cxn>
                <a:cxn ang="0">
                  <a:pos x="11" y="10"/>
                </a:cxn>
                <a:cxn ang="0">
                  <a:pos x="8" y="10"/>
                </a:cxn>
                <a:cxn ang="0">
                  <a:pos x="8" y="17"/>
                </a:cxn>
                <a:cxn ang="0">
                  <a:pos x="8" y="20"/>
                </a:cxn>
                <a:cxn ang="0">
                  <a:pos x="8" y="20"/>
                </a:cxn>
                <a:cxn ang="0">
                  <a:pos x="8" y="20"/>
                </a:cxn>
                <a:cxn ang="0">
                  <a:pos x="8" y="22"/>
                </a:cxn>
                <a:cxn ang="0">
                  <a:pos x="8" y="22"/>
                </a:cxn>
                <a:cxn ang="0">
                  <a:pos x="9" y="22"/>
                </a:cxn>
                <a:cxn ang="0">
                  <a:pos x="11" y="22"/>
                </a:cxn>
                <a:cxn ang="0">
                  <a:pos x="11" y="22"/>
                </a:cxn>
                <a:cxn ang="0">
                  <a:pos x="12" y="25"/>
                </a:cxn>
                <a:cxn ang="0">
                  <a:pos x="9" y="25"/>
                </a:cxn>
                <a:cxn ang="0">
                  <a:pos x="8" y="25"/>
                </a:cxn>
                <a:cxn ang="0">
                  <a:pos x="6" y="25"/>
                </a:cxn>
                <a:cxn ang="0">
                  <a:pos x="5" y="25"/>
                </a:cxn>
                <a:cxn ang="0">
                  <a:pos x="5" y="25"/>
                </a:cxn>
                <a:cxn ang="0">
                  <a:pos x="3" y="23"/>
                </a:cxn>
                <a:cxn ang="0">
                  <a:pos x="3" y="23"/>
                </a:cxn>
                <a:cxn ang="0">
                  <a:pos x="3" y="22"/>
                </a:cxn>
                <a:cxn ang="0">
                  <a:pos x="3" y="20"/>
                </a:cxn>
                <a:cxn ang="0">
                  <a:pos x="2" y="19"/>
                </a:cxn>
                <a:cxn ang="0">
                  <a:pos x="2" y="10"/>
                </a:cxn>
                <a:cxn ang="0">
                  <a:pos x="0" y="10"/>
                </a:cxn>
                <a:cxn ang="0">
                  <a:pos x="0" y="5"/>
                </a:cxn>
                <a:cxn ang="0">
                  <a:pos x="2" y="5"/>
                </a:cxn>
                <a:cxn ang="0">
                  <a:pos x="2" y="3"/>
                </a:cxn>
                <a:cxn ang="0">
                  <a:pos x="8" y="0"/>
                </a:cxn>
                <a:cxn ang="0">
                  <a:pos x="8" y="5"/>
                </a:cxn>
                <a:cxn ang="0">
                  <a:pos x="11" y="5"/>
                </a:cxn>
              </a:cxnLst>
              <a:rect l="0" t="0" r="r" b="b"/>
              <a:pathLst>
                <a:path w="12" h="25">
                  <a:moveTo>
                    <a:pt x="11" y="5"/>
                  </a:moveTo>
                  <a:lnTo>
                    <a:pt x="11" y="10"/>
                  </a:lnTo>
                  <a:lnTo>
                    <a:pt x="8" y="10"/>
                  </a:lnTo>
                  <a:lnTo>
                    <a:pt x="8" y="17"/>
                  </a:lnTo>
                  <a:lnTo>
                    <a:pt x="8" y="20"/>
                  </a:lnTo>
                  <a:lnTo>
                    <a:pt x="8" y="20"/>
                  </a:lnTo>
                  <a:lnTo>
                    <a:pt x="8" y="20"/>
                  </a:lnTo>
                  <a:lnTo>
                    <a:pt x="8" y="22"/>
                  </a:lnTo>
                  <a:lnTo>
                    <a:pt x="8" y="22"/>
                  </a:lnTo>
                  <a:lnTo>
                    <a:pt x="9" y="22"/>
                  </a:lnTo>
                  <a:lnTo>
                    <a:pt x="11" y="22"/>
                  </a:lnTo>
                  <a:lnTo>
                    <a:pt x="11" y="22"/>
                  </a:lnTo>
                  <a:lnTo>
                    <a:pt x="12" y="25"/>
                  </a:lnTo>
                  <a:lnTo>
                    <a:pt x="9" y="25"/>
                  </a:lnTo>
                  <a:lnTo>
                    <a:pt x="8" y="25"/>
                  </a:lnTo>
                  <a:lnTo>
                    <a:pt x="6" y="25"/>
                  </a:lnTo>
                  <a:lnTo>
                    <a:pt x="5" y="25"/>
                  </a:lnTo>
                  <a:lnTo>
                    <a:pt x="5" y="25"/>
                  </a:lnTo>
                  <a:lnTo>
                    <a:pt x="3" y="23"/>
                  </a:lnTo>
                  <a:lnTo>
                    <a:pt x="3" y="23"/>
                  </a:lnTo>
                  <a:lnTo>
                    <a:pt x="3" y="22"/>
                  </a:lnTo>
                  <a:lnTo>
                    <a:pt x="3" y="20"/>
                  </a:lnTo>
                  <a:lnTo>
                    <a:pt x="2" y="19"/>
                  </a:lnTo>
                  <a:lnTo>
                    <a:pt x="2" y="10"/>
                  </a:lnTo>
                  <a:lnTo>
                    <a:pt x="0" y="10"/>
                  </a:lnTo>
                  <a:lnTo>
                    <a:pt x="0" y="5"/>
                  </a:lnTo>
                  <a:lnTo>
                    <a:pt x="2" y="5"/>
                  </a:lnTo>
                  <a:lnTo>
                    <a:pt x="2" y="3"/>
                  </a:lnTo>
                  <a:lnTo>
                    <a:pt x="8" y="0"/>
                  </a:lnTo>
                  <a:lnTo>
                    <a:pt x="8" y="5"/>
                  </a:lnTo>
                  <a:lnTo>
                    <a:pt x="11" y="5"/>
                  </a:lnTo>
                  <a:close/>
                </a:path>
              </a:pathLst>
            </a:custGeom>
            <a:solidFill>
              <a:srgbClr val="000000"/>
            </a:solidFill>
            <a:ln w="0">
              <a:solidFill>
                <a:srgbClr val="000000"/>
              </a:solidFill>
              <a:prstDash val="solid"/>
              <a:round/>
              <a:headEnd/>
              <a:tailEnd/>
            </a:ln>
          </p:spPr>
          <p:txBody>
            <a:bodyPr/>
            <a:lstStyle/>
            <a:p>
              <a:endParaRPr lang="en-US" dirty="0"/>
            </a:p>
          </p:txBody>
        </p:sp>
        <p:sp>
          <p:nvSpPr>
            <p:cNvPr id="21653" name="Freeform 149"/>
            <p:cNvSpPr>
              <a:spLocks noEditPoints="1"/>
            </p:cNvSpPr>
            <p:nvPr/>
          </p:nvSpPr>
          <p:spPr bwMode="auto">
            <a:xfrm>
              <a:off x="4482" y="2056"/>
              <a:ext cx="20" cy="20"/>
            </a:xfrm>
            <a:custGeom>
              <a:avLst/>
              <a:gdLst/>
              <a:ahLst/>
              <a:cxnLst>
                <a:cxn ang="0">
                  <a:pos x="0" y="11"/>
                </a:cxn>
                <a:cxn ang="0">
                  <a:pos x="0" y="8"/>
                </a:cxn>
                <a:cxn ang="0">
                  <a:pos x="0" y="5"/>
                </a:cxn>
                <a:cxn ang="0">
                  <a:pos x="2" y="3"/>
                </a:cxn>
                <a:cxn ang="0">
                  <a:pos x="5" y="2"/>
                </a:cxn>
                <a:cxn ang="0">
                  <a:pos x="6" y="0"/>
                </a:cxn>
                <a:cxn ang="0">
                  <a:pos x="9" y="0"/>
                </a:cxn>
                <a:cxn ang="0">
                  <a:pos x="14" y="2"/>
                </a:cxn>
                <a:cxn ang="0">
                  <a:pos x="17" y="3"/>
                </a:cxn>
                <a:cxn ang="0">
                  <a:pos x="18" y="6"/>
                </a:cxn>
                <a:cxn ang="0">
                  <a:pos x="20" y="11"/>
                </a:cxn>
                <a:cxn ang="0">
                  <a:pos x="18" y="14"/>
                </a:cxn>
                <a:cxn ang="0">
                  <a:pos x="17" y="18"/>
                </a:cxn>
                <a:cxn ang="0">
                  <a:pos x="14" y="20"/>
                </a:cxn>
                <a:cxn ang="0">
                  <a:pos x="9" y="20"/>
                </a:cxn>
                <a:cxn ang="0">
                  <a:pos x="6" y="20"/>
                </a:cxn>
                <a:cxn ang="0">
                  <a:pos x="5" y="20"/>
                </a:cxn>
                <a:cxn ang="0">
                  <a:pos x="2" y="18"/>
                </a:cxn>
                <a:cxn ang="0">
                  <a:pos x="0" y="15"/>
                </a:cxn>
                <a:cxn ang="0">
                  <a:pos x="0" y="14"/>
                </a:cxn>
                <a:cxn ang="0">
                  <a:pos x="0" y="11"/>
                </a:cxn>
                <a:cxn ang="0">
                  <a:pos x="5" y="11"/>
                </a:cxn>
                <a:cxn ang="0">
                  <a:pos x="5" y="14"/>
                </a:cxn>
                <a:cxn ang="0">
                  <a:pos x="6" y="15"/>
                </a:cxn>
                <a:cxn ang="0">
                  <a:pos x="8" y="17"/>
                </a:cxn>
                <a:cxn ang="0">
                  <a:pos x="9" y="17"/>
                </a:cxn>
                <a:cxn ang="0">
                  <a:pos x="11" y="17"/>
                </a:cxn>
                <a:cxn ang="0">
                  <a:pos x="14" y="15"/>
                </a:cxn>
                <a:cxn ang="0">
                  <a:pos x="14" y="14"/>
                </a:cxn>
                <a:cxn ang="0">
                  <a:pos x="14" y="11"/>
                </a:cxn>
                <a:cxn ang="0">
                  <a:pos x="14" y="8"/>
                </a:cxn>
                <a:cxn ang="0">
                  <a:pos x="14" y="6"/>
                </a:cxn>
                <a:cxn ang="0">
                  <a:pos x="11" y="5"/>
                </a:cxn>
                <a:cxn ang="0">
                  <a:pos x="9" y="5"/>
                </a:cxn>
                <a:cxn ang="0">
                  <a:pos x="8" y="5"/>
                </a:cxn>
                <a:cxn ang="0">
                  <a:pos x="6" y="6"/>
                </a:cxn>
                <a:cxn ang="0">
                  <a:pos x="5" y="8"/>
                </a:cxn>
                <a:cxn ang="0">
                  <a:pos x="5" y="11"/>
                </a:cxn>
              </a:cxnLst>
              <a:rect l="0" t="0" r="r" b="b"/>
              <a:pathLst>
                <a:path w="20" h="20">
                  <a:moveTo>
                    <a:pt x="0" y="11"/>
                  </a:moveTo>
                  <a:lnTo>
                    <a:pt x="0" y="8"/>
                  </a:lnTo>
                  <a:lnTo>
                    <a:pt x="0" y="5"/>
                  </a:lnTo>
                  <a:lnTo>
                    <a:pt x="2" y="3"/>
                  </a:lnTo>
                  <a:lnTo>
                    <a:pt x="5" y="2"/>
                  </a:lnTo>
                  <a:lnTo>
                    <a:pt x="6" y="0"/>
                  </a:lnTo>
                  <a:lnTo>
                    <a:pt x="9" y="0"/>
                  </a:lnTo>
                  <a:lnTo>
                    <a:pt x="14" y="2"/>
                  </a:lnTo>
                  <a:lnTo>
                    <a:pt x="17" y="3"/>
                  </a:lnTo>
                  <a:lnTo>
                    <a:pt x="18" y="6"/>
                  </a:lnTo>
                  <a:lnTo>
                    <a:pt x="20" y="11"/>
                  </a:lnTo>
                  <a:lnTo>
                    <a:pt x="18" y="14"/>
                  </a:lnTo>
                  <a:lnTo>
                    <a:pt x="17" y="18"/>
                  </a:lnTo>
                  <a:lnTo>
                    <a:pt x="14" y="20"/>
                  </a:lnTo>
                  <a:lnTo>
                    <a:pt x="9" y="20"/>
                  </a:lnTo>
                  <a:lnTo>
                    <a:pt x="6" y="20"/>
                  </a:lnTo>
                  <a:lnTo>
                    <a:pt x="5" y="20"/>
                  </a:lnTo>
                  <a:lnTo>
                    <a:pt x="2" y="18"/>
                  </a:lnTo>
                  <a:lnTo>
                    <a:pt x="0" y="15"/>
                  </a:lnTo>
                  <a:lnTo>
                    <a:pt x="0" y="14"/>
                  </a:lnTo>
                  <a:lnTo>
                    <a:pt x="0" y="11"/>
                  </a:lnTo>
                  <a:close/>
                  <a:moveTo>
                    <a:pt x="5" y="11"/>
                  </a:moveTo>
                  <a:lnTo>
                    <a:pt x="5" y="14"/>
                  </a:lnTo>
                  <a:lnTo>
                    <a:pt x="6" y="15"/>
                  </a:lnTo>
                  <a:lnTo>
                    <a:pt x="8" y="17"/>
                  </a:lnTo>
                  <a:lnTo>
                    <a:pt x="9" y="17"/>
                  </a:lnTo>
                  <a:lnTo>
                    <a:pt x="11" y="17"/>
                  </a:lnTo>
                  <a:lnTo>
                    <a:pt x="14" y="15"/>
                  </a:lnTo>
                  <a:lnTo>
                    <a:pt x="14" y="14"/>
                  </a:lnTo>
                  <a:lnTo>
                    <a:pt x="14" y="11"/>
                  </a:lnTo>
                  <a:lnTo>
                    <a:pt x="14" y="8"/>
                  </a:lnTo>
                  <a:lnTo>
                    <a:pt x="14" y="6"/>
                  </a:lnTo>
                  <a:lnTo>
                    <a:pt x="11" y="5"/>
                  </a:lnTo>
                  <a:lnTo>
                    <a:pt x="9" y="5"/>
                  </a:lnTo>
                  <a:lnTo>
                    <a:pt x="8" y="5"/>
                  </a:lnTo>
                  <a:lnTo>
                    <a:pt x="6" y="6"/>
                  </a:lnTo>
                  <a:lnTo>
                    <a:pt x="5" y="8"/>
                  </a:lnTo>
                  <a:lnTo>
                    <a:pt x="5" y="11"/>
                  </a:lnTo>
                  <a:close/>
                </a:path>
              </a:pathLst>
            </a:custGeom>
            <a:solidFill>
              <a:srgbClr val="000000"/>
            </a:solidFill>
            <a:ln w="0">
              <a:solidFill>
                <a:srgbClr val="000000"/>
              </a:solidFill>
              <a:prstDash val="solid"/>
              <a:round/>
              <a:headEnd/>
              <a:tailEnd/>
            </a:ln>
          </p:spPr>
          <p:txBody>
            <a:bodyPr/>
            <a:lstStyle/>
            <a:p>
              <a:endParaRPr lang="en-US" dirty="0"/>
            </a:p>
          </p:txBody>
        </p:sp>
        <p:sp>
          <p:nvSpPr>
            <p:cNvPr id="21654" name="Freeform 150"/>
            <p:cNvSpPr>
              <a:spLocks/>
            </p:cNvSpPr>
            <p:nvPr/>
          </p:nvSpPr>
          <p:spPr bwMode="auto">
            <a:xfrm>
              <a:off x="4314" y="2096"/>
              <a:ext cx="19" cy="27"/>
            </a:xfrm>
            <a:custGeom>
              <a:avLst/>
              <a:gdLst/>
              <a:ahLst/>
              <a:cxnLst>
                <a:cxn ang="0">
                  <a:pos x="0" y="27"/>
                </a:cxn>
                <a:cxn ang="0">
                  <a:pos x="0" y="0"/>
                </a:cxn>
                <a:cxn ang="0">
                  <a:pos x="17" y="0"/>
                </a:cxn>
                <a:cxn ang="0">
                  <a:pos x="17" y="5"/>
                </a:cxn>
                <a:cxn ang="0">
                  <a:pos x="4" y="5"/>
                </a:cxn>
                <a:cxn ang="0">
                  <a:pos x="4" y="10"/>
                </a:cxn>
                <a:cxn ang="0">
                  <a:pos x="17" y="10"/>
                </a:cxn>
                <a:cxn ang="0">
                  <a:pos x="17" y="15"/>
                </a:cxn>
                <a:cxn ang="0">
                  <a:pos x="4" y="15"/>
                </a:cxn>
                <a:cxn ang="0">
                  <a:pos x="4" y="22"/>
                </a:cxn>
                <a:cxn ang="0">
                  <a:pos x="19" y="22"/>
                </a:cxn>
                <a:cxn ang="0">
                  <a:pos x="19" y="27"/>
                </a:cxn>
                <a:cxn ang="0">
                  <a:pos x="0" y="27"/>
                </a:cxn>
              </a:cxnLst>
              <a:rect l="0" t="0" r="r" b="b"/>
              <a:pathLst>
                <a:path w="19" h="27">
                  <a:moveTo>
                    <a:pt x="0" y="27"/>
                  </a:moveTo>
                  <a:lnTo>
                    <a:pt x="0" y="0"/>
                  </a:lnTo>
                  <a:lnTo>
                    <a:pt x="17" y="0"/>
                  </a:lnTo>
                  <a:lnTo>
                    <a:pt x="17" y="5"/>
                  </a:lnTo>
                  <a:lnTo>
                    <a:pt x="4" y="5"/>
                  </a:lnTo>
                  <a:lnTo>
                    <a:pt x="4" y="10"/>
                  </a:lnTo>
                  <a:lnTo>
                    <a:pt x="17" y="10"/>
                  </a:lnTo>
                  <a:lnTo>
                    <a:pt x="17" y="15"/>
                  </a:lnTo>
                  <a:lnTo>
                    <a:pt x="4" y="15"/>
                  </a:lnTo>
                  <a:lnTo>
                    <a:pt x="4" y="22"/>
                  </a:lnTo>
                  <a:lnTo>
                    <a:pt x="19" y="22"/>
                  </a:lnTo>
                  <a:lnTo>
                    <a:pt x="19"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655" name="Freeform 151"/>
            <p:cNvSpPr>
              <a:spLocks/>
            </p:cNvSpPr>
            <p:nvPr/>
          </p:nvSpPr>
          <p:spPr bwMode="auto">
            <a:xfrm>
              <a:off x="4337" y="2103"/>
              <a:ext cx="16" cy="20"/>
            </a:xfrm>
            <a:custGeom>
              <a:avLst/>
              <a:gdLst/>
              <a:ahLst/>
              <a:cxnLst>
                <a:cxn ang="0">
                  <a:pos x="16" y="20"/>
                </a:cxn>
                <a:cxn ang="0">
                  <a:pos x="12" y="20"/>
                </a:cxn>
                <a:cxn ang="0">
                  <a:pos x="12" y="9"/>
                </a:cxn>
                <a:cxn ang="0">
                  <a:pos x="12" y="8"/>
                </a:cxn>
                <a:cxn ang="0">
                  <a:pos x="12" y="6"/>
                </a:cxn>
                <a:cxn ang="0">
                  <a:pos x="12" y="5"/>
                </a:cxn>
                <a:cxn ang="0">
                  <a:pos x="10" y="5"/>
                </a:cxn>
                <a:cxn ang="0">
                  <a:pos x="10" y="5"/>
                </a:cxn>
                <a:cxn ang="0">
                  <a:pos x="9" y="3"/>
                </a:cxn>
                <a:cxn ang="0">
                  <a:pos x="7" y="5"/>
                </a:cxn>
                <a:cxn ang="0">
                  <a:pos x="6" y="5"/>
                </a:cxn>
                <a:cxn ang="0">
                  <a:pos x="6" y="5"/>
                </a:cxn>
                <a:cxn ang="0">
                  <a:pos x="4" y="6"/>
                </a:cxn>
                <a:cxn ang="0">
                  <a:pos x="4" y="8"/>
                </a:cxn>
                <a:cxn ang="0">
                  <a:pos x="4" y="11"/>
                </a:cxn>
                <a:cxn ang="0">
                  <a:pos x="4" y="20"/>
                </a:cxn>
                <a:cxn ang="0">
                  <a:pos x="0" y="20"/>
                </a:cxn>
                <a:cxn ang="0">
                  <a:pos x="0" y="0"/>
                </a:cxn>
                <a:cxn ang="0">
                  <a:pos x="4" y="0"/>
                </a:cxn>
                <a:cxn ang="0">
                  <a:pos x="4" y="3"/>
                </a:cxn>
                <a:cxn ang="0">
                  <a:pos x="7" y="0"/>
                </a:cxn>
                <a:cxn ang="0">
                  <a:pos x="10" y="0"/>
                </a:cxn>
                <a:cxn ang="0">
                  <a:pos x="12" y="0"/>
                </a:cxn>
                <a:cxn ang="0">
                  <a:pos x="13" y="0"/>
                </a:cxn>
                <a:cxn ang="0">
                  <a:pos x="15" y="2"/>
                </a:cxn>
                <a:cxn ang="0">
                  <a:pos x="16" y="2"/>
                </a:cxn>
                <a:cxn ang="0">
                  <a:pos x="16" y="3"/>
                </a:cxn>
                <a:cxn ang="0">
                  <a:pos x="16" y="5"/>
                </a:cxn>
                <a:cxn ang="0">
                  <a:pos x="16" y="6"/>
                </a:cxn>
                <a:cxn ang="0">
                  <a:pos x="16" y="8"/>
                </a:cxn>
                <a:cxn ang="0">
                  <a:pos x="16" y="20"/>
                </a:cxn>
              </a:cxnLst>
              <a:rect l="0" t="0" r="r" b="b"/>
              <a:pathLst>
                <a:path w="16" h="20">
                  <a:moveTo>
                    <a:pt x="16" y="20"/>
                  </a:moveTo>
                  <a:lnTo>
                    <a:pt x="12" y="20"/>
                  </a:lnTo>
                  <a:lnTo>
                    <a:pt x="12" y="9"/>
                  </a:lnTo>
                  <a:lnTo>
                    <a:pt x="12" y="8"/>
                  </a:lnTo>
                  <a:lnTo>
                    <a:pt x="12" y="6"/>
                  </a:lnTo>
                  <a:lnTo>
                    <a:pt x="12" y="5"/>
                  </a:lnTo>
                  <a:lnTo>
                    <a:pt x="10" y="5"/>
                  </a:lnTo>
                  <a:lnTo>
                    <a:pt x="10" y="5"/>
                  </a:lnTo>
                  <a:lnTo>
                    <a:pt x="9" y="3"/>
                  </a:lnTo>
                  <a:lnTo>
                    <a:pt x="7" y="5"/>
                  </a:lnTo>
                  <a:lnTo>
                    <a:pt x="6" y="5"/>
                  </a:lnTo>
                  <a:lnTo>
                    <a:pt x="6" y="5"/>
                  </a:lnTo>
                  <a:lnTo>
                    <a:pt x="4" y="6"/>
                  </a:lnTo>
                  <a:lnTo>
                    <a:pt x="4" y="8"/>
                  </a:lnTo>
                  <a:lnTo>
                    <a:pt x="4" y="11"/>
                  </a:lnTo>
                  <a:lnTo>
                    <a:pt x="4" y="20"/>
                  </a:lnTo>
                  <a:lnTo>
                    <a:pt x="0" y="20"/>
                  </a:lnTo>
                  <a:lnTo>
                    <a:pt x="0" y="0"/>
                  </a:lnTo>
                  <a:lnTo>
                    <a:pt x="4" y="0"/>
                  </a:lnTo>
                  <a:lnTo>
                    <a:pt x="4" y="3"/>
                  </a:lnTo>
                  <a:lnTo>
                    <a:pt x="7" y="0"/>
                  </a:lnTo>
                  <a:lnTo>
                    <a:pt x="10" y="0"/>
                  </a:lnTo>
                  <a:lnTo>
                    <a:pt x="12" y="0"/>
                  </a:lnTo>
                  <a:lnTo>
                    <a:pt x="13" y="0"/>
                  </a:lnTo>
                  <a:lnTo>
                    <a:pt x="15" y="2"/>
                  </a:lnTo>
                  <a:lnTo>
                    <a:pt x="16" y="2"/>
                  </a:lnTo>
                  <a:lnTo>
                    <a:pt x="16" y="3"/>
                  </a:lnTo>
                  <a:lnTo>
                    <a:pt x="16" y="5"/>
                  </a:lnTo>
                  <a:lnTo>
                    <a:pt x="16" y="6"/>
                  </a:lnTo>
                  <a:lnTo>
                    <a:pt x="16" y="8"/>
                  </a:lnTo>
                  <a:lnTo>
                    <a:pt x="16"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656" name="Freeform 152"/>
            <p:cNvSpPr>
              <a:spLocks/>
            </p:cNvSpPr>
            <p:nvPr/>
          </p:nvSpPr>
          <p:spPr bwMode="auto">
            <a:xfrm>
              <a:off x="4356" y="2098"/>
              <a:ext cx="12" cy="25"/>
            </a:xfrm>
            <a:custGeom>
              <a:avLst/>
              <a:gdLst/>
              <a:ahLst/>
              <a:cxnLst>
                <a:cxn ang="0">
                  <a:pos x="12" y="5"/>
                </a:cxn>
                <a:cxn ang="0">
                  <a:pos x="12" y="10"/>
                </a:cxn>
                <a:cxn ang="0">
                  <a:pos x="8" y="10"/>
                </a:cxn>
                <a:cxn ang="0">
                  <a:pos x="8" y="17"/>
                </a:cxn>
                <a:cxn ang="0">
                  <a:pos x="8" y="19"/>
                </a:cxn>
                <a:cxn ang="0">
                  <a:pos x="8" y="20"/>
                </a:cxn>
                <a:cxn ang="0">
                  <a:pos x="8" y="20"/>
                </a:cxn>
                <a:cxn ang="0">
                  <a:pos x="9" y="20"/>
                </a:cxn>
                <a:cxn ang="0">
                  <a:pos x="9" y="22"/>
                </a:cxn>
                <a:cxn ang="0">
                  <a:pos x="9" y="22"/>
                </a:cxn>
                <a:cxn ang="0">
                  <a:pos x="10" y="22"/>
                </a:cxn>
                <a:cxn ang="0">
                  <a:pos x="12" y="20"/>
                </a:cxn>
                <a:cxn ang="0">
                  <a:pos x="12" y="25"/>
                </a:cxn>
                <a:cxn ang="0">
                  <a:pos x="10" y="25"/>
                </a:cxn>
                <a:cxn ang="0">
                  <a:pos x="8" y="25"/>
                </a:cxn>
                <a:cxn ang="0">
                  <a:pos x="6" y="25"/>
                </a:cxn>
                <a:cxn ang="0">
                  <a:pos x="6" y="25"/>
                </a:cxn>
                <a:cxn ang="0">
                  <a:pos x="5" y="25"/>
                </a:cxn>
                <a:cxn ang="0">
                  <a:pos x="5" y="23"/>
                </a:cxn>
                <a:cxn ang="0">
                  <a:pos x="3" y="23"/>
                </a:cxn>
                <a:cxn ang="0">
                  <a:pos x="3" y="22"/>
                </a:cxn>
                <a:cxn ang="0">
                  <a:pos x="3" y="20"/>
                </a:cxn>
                <a:cxn ang="0">
                  <a:pos x="3" y="17"/>
                </a:cxn>
                <a:cxn ang="0">
                  <a:pos x="3" y="10"/>
                </a:cxn>
                <a:cxn ang="0">
                  <a:pos x="0" y="10"/>
                </a:cxn>
                <a:cxn ang="0">
                  <a:pos x="0" y="5"/>
                </a:cxn>
                <a:cxn ang="0">
                  <a:pos x="3" y="5"/>
                </a:cxn>
                <a:cxn ang="0">
                  <a:pos x="3" y="3"/>
                </a:cxn>
                <a:cxn ang="0">
                  <a:pos x="8" y="0"/>
                </a:cxn>
                <a:cxn ang="0">
                  <a:pos x="8" y="5"/>
                </a:cxn>
                <a:cxn ang="0">
                  <a:pos x="12" y="5"/>
                </a:cxn>
              </a:cxnLst>
              <a:rect l="0" t="0" r="r" b="b"/>
              <a:pathLst>
                <a:path w="12" h="25">
                  <a:moveTo>
                    <a:pt x="12" y="5"/>
                  </a:moveTo>
                  <a:lnTo>
                    <a:pt x="12" y="10"/>
                  </a:lnTo>
                  <a:lnTo>
                    <a:pt x="8" y="10"/>
                  </a:lnTo>
                  <a:lnTo>
                    <a:pt x="8" y="17"/>
                  </a:lnTo>
                  <a:lnTo>
                    <a:pt x="8" y="19"/>
                  </a:lnTo>
                  <a:lnTo>
                    <a:pt x="8" y="20"/>
                  </a:lnTo>
                  <a:lnTo>
                    <a:pt x="8" y="20"/>
                  </a:lnTo>
                  <a:lnTo>
                    <a:pt x="9" y="20"/>
                  </a:lnTo>
                  <a:lnTo>
                    <a:pt x="9" y="22"/>
                  </a:lnTo>
                  <a:lnTo>
                    <a:pt x="9" y="22"/>
                  </a:lnTo>
                  <a:lnTo>
                    <a:pt x="10" y="22"/>
                  </a:lnTo>
                  <a:lnTo>
                    <a:pt x="12" y="20"/>
                  </a:lnTo>
                  <a:lnTo>
                    <a:pt x="12" y="25"/>
                  </a:lnTo>
                  <a:lnTo>
                    <a:pt x="10" y="25"/>
                  </a:lnTo>
                  <a:lnTo>
                    <a:pt x="8" y="25"/>
                  </a:lnTo>
                  <a:lnTo>
                    <a:pt x="6" y="25"/>
                  </a:lnTo>
                  <a:lnTo>
                    <a:pt x="6" y="25"/>
                  </a:lnTo>
                  <a:lnTo>
                    <a:pt x="5" y="25"/>
                  </a:lnTo>
                  <a:lnTo>
                    <a:pt x="5" y="23"/>
                  </a:lnTo>
                  <a:lnTo>
                    <a:pt x="3" y="23"/>
                  </a:lnTo>
                  <a:lnTo>
                    <a:pt x="3" y="22"/>
                  </a:lnTo>
                  <a:lnTo>
                    <a:pt x="3" y="20"/>
                  </a:lnTo>
                  <a:lnTo>
                    <a:pt x="3" y="17"/>
                  </a:lnTo>
                  <a:lnTo>
                    <a:pt x="3" y="10"/>
                  </a:lnTo>
                  <a:lnTo>
                    <a:pt x="0" y="10"/>
                  </a:lnTo>
                  <a:lnTo>
                    <a:pt x="0" y="5"/>
                  </a:lnTo>
                  <a:lnTo>
                    <a:pt x="3" y="5"/>
                  </a:lnTo>
                  <a:lnTo>
                    <a:pt x="3" y="3"/>
                  </a:lnTo>
                  <a:lnTo>
                    <a:pt x="8" y="0"/>
                  </a:lnTo>
                  <a:lnTo>
                    <a:pt x="8" y="5"/>
                  </a:lnTo>
                  <a:lnTo>
                    <a:pt x="12" y="5"/>
                  </a:lnTo>
                  <a:close/>
                </a:path>
              </a:pathLst>
            </a:custGeom>
            <a:solidFill>
              <a:srgbClr val="000000"/>
            </a:solidFill>
            <a:ln w="0">
              <a:solidFill>
                <a:srgbClr val="000000"/>
              </a:solidFill>
              <a:prstDash val="solid"/>
              <a:round/>
              <a:headEnd/>
              <a:tailEnd/>
            </a:ln>
          </p:spPr>
          <p:txBody>
            <a:bodyPr/>
            <a:lstStyle/>
            <a:p>
              <a:endParaRPr lang="en-US" dirty="0"/>
            </a:p>
          </p:txBody>
        </p:sp>
        <p:sp>
          <p:nvSpPr>
            <p:cNvPr id="21657" name="Freeform 153"/>
            <p:cNvSpPr>
              <a:spLocks/>
            </p:cNvSpPr>
            <p:nvPr/>
          </p:nvSpPr>
          <p:spPr bwMode="auto">
            <a:xfrm>
              <a:off x="4371" y="2103"/>
              <a:ext cx="12" cy="20"/>
            </a:xfrm>
            <a:custGeom>
              <a:avLst/>
              <a:gdLst/>
              <a:ahLst/>
              <a:cxnLst>
                <a:cxn ang="0">
                  <a:pos x="4" y="20"/>
                </a:cxn>
                <a:cxn ang="0">
                  <a:pos x="0" y="20"/>
                </a:cxn>
                <a:cxn ang="0">
                  <a:pos x="0" y="0"/>
                </a:cxn>
                <a:cxn ang="0">
                  <a:pos x="4" y="0"/>
                </a:cxn>
                <a:cxn ang="0">
                  <a:pos x="4" y="3"/>
                </a:cxn>
                <a:cxn ang="0">
                  <a:pos x="6" y="2"/>
                </a:cxn>
                <a:cxn ang="0">
                  <a:pos x="6" y="0"/>
                </a:cxn>
                <a:cxn ang="0">
                  <a:pos x="7" y="0"/>
                </a:cxn>
                <a:cxn ang="0">
                  <a:pos x="9" y="0"/>
                </a:cxn>
                <a:cxn ang="0">
                  <a:pos x="10" y="0"/>
                </a:cxn>
                <a:cxn ang="0">
                  <a:pos x="12" y="2"/>
                </a:cxn>
                <a:cxn ang="0">
                  <a:pos x="10" y="6"/>
                </a:cxn>
                <a:cxn ang="0">
                  <a:pos x="9" y="5"/>
                </a:cxn>
                <a:cxn ang="0">
                  <a:pos x="7" y="5"/>
                </a:cxn>
                <a:cxn ang="0">
                  <a:pos x="7" y="5"/>
                </a:cxn>
                <a:cxn ang="0">
                  <a:pos x="6" y="6"/>
                </a:cxn>
                <a:cxn ang="0">
                  <a:pos x="6" y="6"/>
                </a:cxn>
                <a:cxn ang="0">
                  <a:pos x="4" y="8"/>
                </a:cxn>
                <a:cxn ang="0">
                  <a:pos x="4" y="9"/>
                </a:cxn>
                <a:cxn ang="0">
                  <a:pos x="4" y="14"/>
                </a:cxn>
                <a:cxn ang="0">
                  <a:pos x="4" y="20"/>
                </a:cxn>
              </a:cxnLst>
              <a:rect l="0" t="0" r="r" b="b"/>
              <a:pathLst>
                <a:path w="12" h="20">
                  <a:moveTo>
                    <a:pt x="4" y="20"/>
                  </a:moveTo>
                  <a:lnTo>
                    <a:pt x="0" y="20"/>
                  </a:lnTo>
                  <a:lnTo>
                    <a:pt x="0" y="0"/>
                  </a:lnTo>
                  <a:lnTo>
                    <a:pt x="4" y="0"/>
                  </a:lnTo>
                  <a:lnTo>
                    <a:pt x="4" y="3"/>
                  </a:lnTo>
                  <a:lnTo>
                    <a:pt x="6" y="2"/>
                  </a:lnTo>
                  <a:lnTo>
                    <a:pt x="6" y="0"/>
                  </a:lnTo>
                  <a:lnTo>
                    <a:pt x="7" y="0"/>
                  </a:lnTo>
                  <a:lnTo>
                    <a:pt x="9" y="0"/>
                  </a:lnTo>
                  <a:lnTo>
                    <a:pt x="10" y="0"/>
                  </a:lnTo>
                  <a:lnTo>
                    <a:pt x="12" y="2"/>
                  </a:lnTo>
                  <a:lnTo>
                    <a:pt x="10" y="6"/>
                  </a:lnTo>
                  <a:lnTo>
                    <a:pt x="9" y="5"/>
                  </a:lnTo>
                  <a:lnTo>
                    <a:pt x="7" y="5"/>
                  </a:lnTo>
                  <a:lnTo>
                    <a:pt x="7" y="5"/>
                  </a:lnTo>
                  <a:lnTo>
                    <a:pt x="6" y="6"/>
                  </a:lnTo>
                  <a:lnTo>
                    <a:pt x="6" y="6"/>
                  </a:lnTo>
                  <a:lnTo>
                    <a:pt x="4" y="8"/>
                  </a:lnTo>
                  <a:lnTo>
                    <a:pt x="4" y="9"/>
                  </a:lnTo>
                  <a:lnTo>
                    <a:pt x="4" y="14"/>
                  </a:lnTo>
                  <a:lnTo>
                    <a:pt x="4"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658" name="Freeform 154"/>
            <p:cNvSpPr>
              <a:spLocks noEditPoints="1"/>
            </p:cNvSpPr>
            <p:nvPr/>
          </p:nvSpPr>
          <p:spPr bwMode="auto">
            <a:xfrm>
              <a:off x="4384" y="2096"/>
              <a:ext cx="4" cy="27"/>
            </a:xfrm>
            <a:custGeom>
              <a:avLst/>
              <a:gdLst/>
              <a:ahLst/>
              <a:cxnLst>
                <a:cxn ang="0">
                  <a:pos x="0" y="5"/>
                </a:cxn>
                <a:cxn ang="0">
                  <a:pos x="0" y="0"/>
                </a:cxn>
                <a:cxn ang="0">
                  <a:pos x="4" y="0"/>
                </a:cxn>
                <a:cxn ang="0">
                  <a:pos x="4" y="5"/>
                </a:cxn>
                <a:cxn ang="0">
                  <a:pos x="0" y="5"/>
                </a:cxn>
                <a:cxn ang="0">
                  <a:pos x="0" y="27"/>
                </a:cxn>
                <a:cxn ang="0">
                  <a:pos x="0" y="7"/>
                </a:cxn>
                <a:cxn ang="0">
                  <a:pos x="4" y="7"/>
                </a:cxn>
                <a:cxn ang="0">
                  <a:pos x="4" y="27"/>
                </a:cxn>
                <a:cxn ang="0">
                  <a:pos x="0" y="27"/>
                </a:cxn>
              </a:cxnLst>
              <a:rect l="0" t="0" r="r" b="b"/>
              <a:pathLst>
                <a:path w="4" h="27">
                  <a:moveTo>
                    <a:pt x="0" y="5"/>
                  </a:moveTo>
                  <a:lnTo>
                    <a:pt x="0" y="0"/>
                  </a:lnTo>
                  <a:lnTo>
                    <a:pt x="4" y="0"/>
                  </a:lnTo>
                  <a:lnTo>
                    <a:pt x="4" y="5"/>
                  </a:lnTo>
                  <a:lnTo>
                    <a:pt x="0" y="5"/>
                  </a:lnTo>
                  <a:close/>
                  <a:moveTo>
                    <a:pt x="0" y="27"/>
                  </a:moveTo>
                  <a:lnTo>
                    <a:pt x="0" y="7"/>
                  </a:lnTo>
                  <a:lnTo>
                    <a:pt x="4" y="7"/>
                  </a:lnTo>
                  <a:lnTo>
                    <a:pt x="4"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659" name="Freeform 155"/>
            <p:cNvSpPr>
              <a:spLocks noEditPoints="1"/>
            </p:cNvSpPr>
            <p:nvPr/>
          </p:nvSpPr>
          <p:spPr bwMode="auto">
            <a:xfrm>
              <a:off x="4393" y="2103"/>
              <a:ext cx="18" cy="20"/>
            </a:xfrm>
            <a:custGeom>
              <a:avLst/>
              <a:gdLst/>
              <a:ahLst/>
              <a:cxnLst>
                <a:cxn ang="0">
                  <a:pos x="12" y="14"/>
                </a:cxn>
                <a:cxn ang="0">
                  <a:pos x="18" y="14"/>
                </a:cxn>
                <a:cxn ang="0">
                  <a:pos x="16" y="17"/>
                </a:cxn>
                <a:cxn ang="0">
                  <a:pos x="15" y="18"/>
                </a:cxn>
                <a:cxn ang="0">
                  <a:pos x="12" y="20"/>
                </a:cxn>
                <a:cxn ang="0">
                  <a:pos x="9" y="20"/>
                </a:cxn>
                <a:cxn ang="0">
                  <a:pos x="4" y="20"/>
                </a:cxn>
                <a:cxn ang="0">
                  <a:pos x="1" y="17"/>
                </a:cxn>
                <a:cxn ang="0">
                  <a:pos x="0" y="14"/>
                </a:cxn>
                <a:cxn ang="0">
                  <a:pos x="0" y="11"/>
                </a:cxn>
                <a:cxn ang="0">
                  <a:pos x="0" y="6"/>
                </a:cxn>
                <a:cxn ang="0">
                  <a:pos x="3" y="3"/>
                </a:cxn>
                <a:cxn ang="0">
                  <a:pos x="6" y="0"/>
                </a:cxn>
                <a:cxn ang="0">
                  <a:pos x="9" y="0"/>
                </a:cxn>
                <a:cxn ang="0">
                  <a:pos x="12" y="0"/>
                </a:cxn>
                <a:cxn ang="0">
                  <a:pos x="15" y="3"/>
                </a:cxn>
                <a:cxn ang="0">
                  <a:pos x="18" y="6"/>
                </a:cxn>
                <a:cxn ang="0">
                  <a:pos x="18" y="12"/>
                </a:cxn>
                <a:cxn ang="0">
                  <a:pos x="4" y="12"/>
                </a:cxn>
                <a:cxn ang="0">
                  <a:pos x="6" y="14"/>
                </a:cxn>
                <a:cxn ang="0">
                  <a:pos x="6" y="15"/>
                </a:cxn>
                <a:cxn ang="0">
                  <a:pos x="7" y="15"/>
                </a:cxn>
                <a:cxn ang="0">
                  <a:pos x="9" y="17"/>
                </a:cxn>
                <a:cxn ang="0">
                  <a:pos x="10" y="17"/>
                </a:cxn>
                <a:cxn ang="0">
                  <a:pos x="12" y="15"/>
                </a:cxn>
                <a:cxn ang="0">
                  <a:pos x="12" y="15"/>
                </a:cxn>
                <a:cxn ang="0">
                  <a:pos x="12" y="14"/>
                </a:cxn>
                <a:cxn ang="0">
                  <a:pos x="13" y="9"/>
                </a:cxn>
                <a:cxn ang="0">
                  <a:pos x="12" y="6"/>
                </a:cxn>
                <a:cxn ang="0">
                  <a:pos x="12" y="5"/>
                </a:cxn>
                <a:cxn ang="0">
                  <a:pos x="10" y="5"/>
                </a:cxn>
                <a:cxn ang="0">
                  <a:pos x="9" y="3"/>
                </a:cxn>
                <a:cxn ang="0">
                  <a:pos x="7" y="5"/>
                </a:cxn>
                <a:cxn ang="0">
                  <a:pos x="6" y="5"/>
                </a:cxn>
                <a:cxn ang="0">
                  <a:pos x="6" y="6"/>
                </a:cxn>
                <a:cxn ang="0">
                  <a:pos x="4" y="9"/>
                </a:cxn>
                <a:cxn ang="0">
                  <a:pos x="13" y="9"/>
                </a:cxn>
              </a:cxnLst>
              <a:rect l="0" t="0" r="r" b="b"/>
              <a:pathLst>
                <a:path w="18" h="20">
                  <a:moveTo>
                    <a:pt x="12" y="14"/>
                  </a:moveTo>
                  <a:lnTo>
                    <a:pt x="18" y="14"/>
                  </a:lnTo>
                  <a:lnTo>
                    <a:pt x="16" y="17"/>
                  </a:lnTo>
                  <a:lnTo>
                    <a:pt x="15" y="18"/>
                  </a:lnTo>
                  <a:lnTo>
                    <a:pt x="12" y="20"/>
                  </a:lnTo>
                  <a:lnTo>
                    <a:pt x="9" y="20"/>
                  </a:lnTo>
                  <a:lnTo>
                    <a:pt x="4" y="20"/>
                  </a:lnTo>
                  <a:lnTo>
                    <a:pt x="1" y="17"/>
                  </a:lnTo>
                  <a:lnTo>
                    <a:pt x="0" y="14"/>
                  </a:lnTo>
                  <a:lnTo>
                    <a:pt x="0" y="11"/>
                  </a:lnTo>
                  <a:lnTo>
                    <a:pt x="0" y="6"/>
                  </a:lnTo>
                  <a:lnTo>
                    <a:pt x="3" y="3"/>
                  </a:lnTo>
                  <a:lnTo>
                    <a:pt x="6" y="0"/>
                  </a:lnTo>
                  <a:lnTo>
                    <a:pt x="9" y="0"/>
                  </a:lnTo>
                  <a:lnTo>
                    <a:pt x="12" y="0"/>
                  </a:lnTo>
                  <a:lnTo>
                    <a:pt x="15" y="3"/>
                  </a:lnTo>
                  <a:lnTo>
                    <a:pt x="18" y="6"/>
                  </a:lnTo>
                  <a:lnTo>
                    <a:pt x="18" y="12"/>
                  </a:lnTo>
                  <a:lnTo>
                    <a:pt x="4" y="12"/>
                  </a:lnTo>
                  <a:lnTo>
                    <a:pt x="6" y="14"/>
                  </a:lnTo>
                  <a:lnTo>
                    <a:pt x="6" y="15"/>
                  </a:lnTo>
                  <a:lnTo>
                    <a:pt x="7" y="15"/>
                  </a:lnTo>
                  <a:lnTo>
                    <a:pt x="9" y="17"/>
                  </a:lnTo>
                  <a:lnTo>
                    <a:pt x="10" y="17"/>
                  </a:lnTo>
                  <a:lnTo>
                    <a:pt x="12" y="15"/>
                  </a:lnTo>
                  <a:lnTo>
                    <a:pt x="12" y="15"/>
                  </a:lnTo>
                  <a:lnTo>
                    <a:pt x="12" y="14"/>
                  </a:lnTo>
                  <a:close/>
                  <a:moveTo>
                    <a:pt x="13" y="9"/>
                  </a:moveTo>
                  <a:lnTo>
                    <a:pt x="12" y="6"/>
                  </a:lnTo>
                  <a:lnTo>
                    <a:pt x="12" y="5"/>
                  </a:lnTo>
                  <a:lnTo>
                    <a:pt x="10" y="5"/>
                  </a:lnTo>
                  <a:lnTo>
                    <a:pt x="9" y="3"/>
                  </a:lnTo>
                  <a:lnTo>
                    <a:pt x="7" y="5"/>
                  </a:lnTo>
                  <a:lnTo>
                    <a:pt x="6" y="5"/>
                  </a:lnTo>
                  <a:lnTo>
                    <a:pt x="6" y="6"/>
                  </a:lnTo>
                  <a:lnTo>
                    <a:pt x="4" y="9"/>
                  </a:lnTo>
                  <a:lnTo>
                    <a:pt x="13"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660" name="Freeform 156"/>
            <p:cNvSpPr>
              <a:spLocks/>
            </p:cNvSpPr>
            <p:nvPr/>
          </p:nvSpPr>
          <p:spPr bwMode="auto">
            <a:xfrm>
              <a:off x="4412" y="2103"/>
              <a:ext cx="18" cy="20"/>
            </a:xfrm>
            <a:custGeom>
              <a:avLst/>
              <a:gdLst/>
              <a:ahLst/>
              <a:cxnLst>
                <a:cxn ang="0">
                  <a:pos x="0" y="14"/>
                </a:cxn>
                <a:cxn ang="0">
                  <a:pos x="4" y="14"/>
                </a:cxn>
                <a:cxn ang="0">
                  <a:pos x="6" y="14"/>
                </a:cxn>
                <a:cxn ang="0">
                  <a:pos x="6" y="15"/>
                </a:cxn>
                <a:cxn ang="0">
                  <a:pos x="7" y="17"/>
                </a:cxn>
                <a:cxn ang="0">
                  <a:pos x="9" y="17"/>
                </a:cxn>
                <a:cxn ang="0">
                  <a:pos x="10" y="17"/>
                </a:cxn>
                <a:cxn ang="0">
                  <a:pos x="12" y="15"/>
                </a:cxn>
                <a:cxn ang="0">
                  <a:pos x="12" y="15"/>
                </a:cxn>
                <a:cxn ang="0">
                  <a:pos x="13" y="14"/>
                </a:cxn>
                <a:cxn ang="0">
                  <a:pos x="12" y="14"/>
                </a:cxn>
                <a:cxn ang="0">
                  <a:pos x="12" y="14"/>
                </a:cxn>
                <a:cxn ang="0">
                  <a:pos x="12" y="12"/>
                </a:cxn>
                <a:cxn ang="0">
                  <a:pos x="10" y="12"/>
                </a:cxn>
                <a:cxn ang="0">
                  <a:pos x="6" y="11"/>
                </a:cxn>
                <a:cxn ang="0">
                  <a:pos x="3" y="11"/>
                </a:cxn>
                <a:cxn ang="0">
                  <a:pos x="1" y="8"/>
                </a:cxn>
                <a:cxn ang="0">
                  <a:pos x="0" y="6"/>
                </a:cxn>
                <a:cxn ang="0">
                  <a:pos x="1" y="3"/>
                </a:cxn>
                <a:cxn ang="0">
                  <a:pos x="3" y="2"/>
                </a:cxn>
                <a:cxn ang="0">
                  <a:pos x="4" y="0"/>
                </a:cxn>
                <a:cxn ang="0">
                  <a:pos x="9" y="0"/>
                </a:cxn>
                <a:cxn ang="0">
                  <a:pos x="12" y="0"/>
                </a:cxn>
                <a:cxn ang="0">
                  <a:pos x="15" y="2"/>
                </a:cxn>
                <a:cxn ang="0">
                  <a:pos x="16" y="3"/>
                </a:cxn>
                <a:cxn ang="0">
                  <a:pos x="16" y="5"/>
                </a:cxn>
                <a:cxn ang="0">
                  <a:pos x="12" y="6"/>
                </a:cxn>
                <a:cxn ang="0">
                  <a:pos x="12" y="5"/>
                </a:cxn>
                <a:cxn ang="0">
                  <a:pos x="10" y="5"/>
                </a:cxn>
                <a:cxn ang="0">
                  <a:pos x="10" y="5"/>
                </a:cxn>
                <a:cxn ang="0">
                  <a:pos x="9" y="3"/>
                </a:cxn>
                <a:cxn ang="0">
                  <a:pos x="7" y="5"/>
                </a:cxn>
                <a:cxn ang="0">
                  <a:pos x="6" y="5"/>
                </a:cxn>
                <a:cxn ang="0">
                  <a:pos x="6" y="5"/>
                </a:cxn>
                <a:cxn ang="0">
                  <a:pos x="6" y="5"/>
                </a:cxn>
                <a:cxn ang="0">
                  <a:pos x="6" y="6"/>
                </a:cxn>
                <a:cxn ang="0">
                  <a:pos x="6" y="6"/>
                </a:cxn>
                <a:cxn ang="0">
                  <a:pos x="7" y="6"/>
                </a:cxn>
                <a:cxn ang="0">
                  <a:pos x="10" y="8"/>
                </a:cxn>
                <a:cxn ang="0">
                  <a:pos x="13" y="9"/>
                </a:cxn>
                <a:cxn ang="0">
                  <a:pos x="16" y="9"/>
                </a:cxn>
                <a:cxn ang="0">
                  <a:pos x="18" y="12"/>
                </a:cxn>
                <a:cxn ang="0">
                  <a:pos x="18" y="14"/>
                </a:cxn>
                <a:cxn ang="0">
                  <a:pos x="16" y="17"/>
                </a:cxn>
                <a:cxn ang="0">
                  <a:pos x="15" y="18"/>
                </a:cxn>
                <a:cxn ang="0">
                  <a:pos x="13" y="20"/>
                </a:cxn>
                <a:cxn ang="0">
                  <a:pos x="9" y="20"/>
                </a:cxn>
                <a:cxn ang="0">
                  <a:pos x="6" y="20"/>
                </a:cxn>
                <a:cxn ang="0">
                  <a:pos x="3" y="18"/>
                </a:cxn>
                <a:cxn ang="0">
                  <a:pos x="1" y="17"/>
                </a:cxn>
                <a:cxn ang="0">
                  <a:pos x="0" y="14"/>
                </a:cxn>
              </a:cxnLst>
              <a:rect l="0" t="0" r="r" b="b"/>
              <a:pathLst>
                <a:path w="18" h="20">
                  <a:moveTo>
                    <a:pt x="0" y="14"/>
                  </a:moveTo>
                  <a:lnTo>
                    <a:pt x="4" y="14"/>
                  </a:lnTo>
                  <a:lnTo>
                    <a:pt x="6" y="14"/>
                  </a:lnTo>
                  <a:lnTo>
                    <a:pt x="6" y="15"/>
                  </a:lnTo>
                  <a:lnTo>
                    <a:pt x="7" y="17"/>
                  </a:lnTo>
                  <a:lnTo>
                    <a:pt x="9" y="17"/>
                  </a:lnTo>
                  <a:lnTo>
                    <a:pt x="10" y="17"/>
                  </a:lnTo>
                  <a:lnTo>
                    <a:pt x="12" y="15"/>
                  </a:lnTo>
                  <a:lnTo>
                    <a:pt x="12" y="15"/>
                  </a:lnTo>
                  <a:lnTo>
                    <a:pt x="13" y="14"/>
                  </a:lnTo>
                  <a:lnTo>
                    <a:pt x="12" y="14"/>
                  </a:lnTo>
                  <a:lnTo>
                    <a:pt x="12" y="14"/>
                  </a:lnTo>
                  <a:lnTo>
                    <a:pt x="12" y="12"/>
                  </a:lnTo>
                  <a:lnTo>
                    <a:pt x="10" y="12"/>
                  </a:lnTo>
                  <a:lnTo>
                    <a:pt x="6" y="11"/>
                  </a:lnTo>
                  <a:lnTo>
                    <a:pt x="3" y="11"/>
                  </a:lnTo>
                  <a:lnTo>
                    <a:pt x="1" y="8"/>
                  </a:lnTo>
                  <a:lnTo>
                    <a:pt x="0" y="6"/>
                  </a:lnTo>
                  <a:lnTo>
                    <a:pt x="1" y="3"/>
                  </a:lnTo>
                  <a:lnTo>
                    <a:pt x="3" y="2"/>
                  </a:lnTo>
                  <a:lnTo>
                    <a:pt x="4" y="0"/>
                  </a:lnTo>
                  <a:lnTo>
                    <a:pt x="9" y="0"/>
                  </a:lnTo>
                  <a:lnTo>
                    <a:pt x="12" y="0"/>
                  </a:lnTo>
                  <a:lnTo>
                    <a:pt x="15" y="2"/>
                  </a:lnTo>
                  <a:lnTo>
                    <a:pt x="16" y="3"/>
                  </a:lnTo>
                  <a:lnTo>
                    <a:pt x="16" y="5"/>
                  </a:lnTo>
                  <a:lnTo>
                    <a:pt x="12" y="6"/>
                  </a:lnTo>
                  <a:lnTo>
                    <a:pt x="12" y="5"/>
                  </a:lnTo>
                  <a:lnTo>
                    <a:pt x="10" y="5"/>
                  </a:lnTo>
                  <a:lnTo>
                    <a:pt x="10" y="5"/>
                  </a:lnTo>
                  <a:lnTo>
                    <a:pt x="9" y="3"/>
                  </a:lnTo>
                  <a:lnTo>
                    <a:pt x="7" y="5"/>
                  </a:lnTo>
                  <a:lnTo>
                    <a:pt x="6" y="5"/>
                  </a:lnTo>
                  <a:lnTo>
                    <a:pt x="6" y="5"/>
                  </a:lnTo>
                  <a:lnTo>
                    <a:pt x="6" y="5"/>
                  </a:lnTo>
                  <a:lnTo>
                    <a:pt x="6" y="6"/>
                  </a:lnTo>
                  <a:lnTo>
                    <a:pt x="6" y="6"/>
                  </a:lnTo>
                  <a:lnTo>
                    <a:pt x="7" y="6"/>
                  </a:lnTo>
                  <a:lnTo>
                    <a:pt x="10" y="8"/>
                  </a:lnTo>
                  <a:lnTo>
                    <a:pt x="13" y="9"/>
                  </a:lnTo>
                  <a:lnTo>
                    <a:pt x="16" y="9"/>
                  </a:lnTo>
                  <a:lnTo>
                    <a:pt x="18" y="12"/>
                  </a:lnTo>
                  <a:lnTo>
                    <a:pt x="18" y="14"/>
                  </a:lnTo>
                  <a:lnTo>
                    <a:pt x="16" y="17"/>
                  </a:lnTo>
                  <a:lnTo>
                    <a:pt x="15" y="18"/>
                  </a:lnTo>
                  <a:lnTo>
                    <a:pt x="13" y="20"/>
                  </a:lnTo>
                  <a:lnTo>
                    <a:pt x="9" y="20"/>
                  </a:lnTo>
                  <a:lnTo>
                    <a:pt x="6" y="20"/>
                  </a:lnTo>
                  <a:lnTo>
                    <a:pt x="3" y="18"/>
                  </a:lnTo>
                  <a:lnTo>
                    <a:pt x="1" y="17"/>
                  </a:lnTo>
                  <a:lnTo>
                    <a:pt x="0" y="14"/>
                  </a:lnTo>
                  <a:close/>
                </a:path>
              </a:pathLst>
            </a:custGeom>
            <a:solidFill>
              <a:srgbClr val="000000"/>
            </a:solidFill>
            <a:ln w="0">
              <a:solidFill>
                <a:srgbClr val="000000"/>
              </a:solidFill>
              <a:prstDash val="solid"/>
              <a:round/>
              <a:headEnd/>
              <a:tailEnd/>
            </a:ln>
          </p:spPr>
          <p:txBody>
            <a:bodyPr/>
            <a:lstStyle/>
            <a:p>
              <a:endParaRPr lang="en-US" dirty="0"/>
            </a:p>
          </p:txBody>
        </p:sp>
        <p:sp>
          <p:nvSpPr>
            <p:cNvPr id="21661" name="Freeform 157"/>
            <p:cNvSpPr>
              <a:spLocks/>
            </p:cNvSpPr>
            <p:nvPr/>
          </p:nvSpPr>
          <p:spPr bwMode="auto">
            <a:xfrm>
              <a:off x="4552" y="2096"/>
              <a:ext cx="17" cy="27"/>
            </a:xfrm>
            <a:custGeom>
              <a:avLst/>
              <a:gdLst/>
              <a:ahLst/>
              <a:cxnLst>
                <a:cxn ang="0">
                  <a:pos x="17" y="22"/>
                </a:cxn>
                <a:cxn ang="0">
                  <a:pos x="17" y="27"/>
                </a:cxn>
                <a:cxn ang="0">
                  <a:pos x="0" y="27"/>
                </a:cxn>
                <a:cxn ang="0">
                  <a:pos x="1" y="24"/>
                </a:cxn>
                <a:cxn ang="0">
                  <a:pos x="1" y="22"/>
                </a:cxn>
                <a:cxn ang="0">
                  <a:pos x="4" y="19"/>
                </a:cxn>
                <a:cxn ang="0">
                  <a:pos x="7" y="15"/>
                </a:cxn>
                <a:cxn ang="0">
                  <a:pos x="10" y="13"/>
                </a:cxn>
                <a:cxn ang="0">
                  <a:pos x="11" y="12"/>
                </a:cxn>
                <a:cxn ang="0">
                  <a:pos x="11" y="10"/>
                </a:cxn>
                <a:cxn ang="0">
                  <a:pos x="11" y="9"/>
                </a:cxn>
                <a:cxn ang="0">
                  <a:pos x="11" y="7"/>
                </a:cxn>
                <a:cxn ang="0">
                  <a:pos x="11" y="6"/>
                </a:cxn>
                <a:cxn ang="0">
                  <a:pos x="10" y="5"/>
                </a:cxn>
                <a:cxn ang="0">
                  <a:pos x="8" y="5"/>
                </a:cxn>
                <a:cxn ang="0">
                  <a:pos x="7" y="5"/>
                </a:cxn>
                <a:cxn ang="0">
                  <a:pos x="5" y="6"/>
                </a:cxn>
                <a:cxn ang="0">
                  <a:pos x="5" y="7"/>
                </a:cxn>
                <a:cxn ang="0">
                  <a:pos x="5" y="9"/>
                </a:cxn>
                <a:cxn ang="0">
                  <a:pos x="0" y="9"/>
                </a:cxn>
                <a:cxn ang="0">
                  <a:pos x="1" y="5"/>
                </a:cxn>
                <a:cxn ang="0">
                  <a:pos x="2" y="2"/>
                </a:cxn>
                <a:cxn ang="0">
                  <a:pos x="5" y="2"/>
                </a:cxn>
                <a:cxn ang="0">
                  <a:pos x="8" y="0"/>
                </a:cxn>
                <a:cxn ang="0">
                  <a:pos x="11" y="2"/>
                </a:cxn>
                <a:cxn ang="0">
                  <a:pos x="14" y="3"/>
                </a:cxn>
                <a:cxn ang="0">
                  <a:pos x="16" y="5"/>
                </a:cxn>
                <a:cxn ang="0">
                  <a:pos x="17" y="7"/>
                </a:cxn>
                <a:cxn ang="0">
                  <a:pos x="17" y="9"/>
                </a:cxn>
                <a:cxn ang="0">
                  <a:pos x="16" y="10"/>
                </a:cxn>
                <a:cxn ang="0">
                  <a:pos x="16" y="12"/>
                </a:cxn>
                <a:cxn ang="0">
                  <a:pos x="14" y="15"/>
                </a:cxn>
                <a:cxn ang="0">
                  <a:pos x="13" y="15"/>
                </a:cxn>
                <a:cxn ang="0">
                  <a:pos x="11" y="18"/>
                </a:cxn>
                <a:cxn ang="0">
                  <a:pos x="10" y="19"/>
                </a:cxn>
                <a:cxn ang="0">
                  <a:pos x="8" y="21"/>
                </a:cxn>
                <a:cxn ang="0">
                  <a:pos x="7" y="21"/>
                </a:cxn>
                <a:cxn ang="0">
                  <a:pos x="7" y="22"/>
                </a:cxn>
                <a:cxn ang="0">
                  <a:pos x="17" y="22"/>
                </a:cxn>
              </a:cxnLst>
              <a:rect l="0" t="0" r="r" b="b"/>
              <a:pathLst>
                <a:path w="17" h="27">
                  <a:moveTo>
                    <a:pt x="17" y="22"/>
                  </a:moveTo>
                  <a:lnTo>
                    <a:pt x="17" y="27"/>
                  </a:lnTo>
                  <a:lnTo>
                    <a:pt x="0" y="27"/>
                  </a:lnTo>
                  <a:lnTo>
                    <a:pt x="1" y="24"/>
                  </a:lnTo>
                  <a:lnTo>
                    <a:pt x="1" y="22"/>
                  </a:lnTo>
                  <a:lnTo>
                    <a:pt x="4" y="19"/>
                  </a:lnTo>
                  <a:lnTo>
                    <a:pt x="7" y="15"/>
                  </a:lnTo>
                  <a:lnTo>
                    <a:pt x="10" y="13"/>
                  </a:lnTo>
                  <a:lnTo>
                    <a:pt x="11" y="12"/>
                  </a:lnTo>
                  <a:lnTo>
                    <a:pt x="11" y="10"/>
                  </a:lnTo>
                  <a:lnTo>
                    <a:pt x="11" y="9"/>
                  </a:lnTo>
                  <a:lnTo>
                    <a:pt x="11" y="7"/>
                  </a:lnTo>
                  <a:lnTo>
                    <a:pt x="11" y="6"/>
                  </a:lnTo>
                  <a:lnTo>
                    <a:pt x="10" y="5"/>
                  </a:lnTo>
                  <a:lnTo>
                    <a:pt x="8" y="5"/>
                  </a:lnTo>
                  <a:lnTo>
                    <a:pt x="7" y="5"/>
                  </a:lnTo>
                  <a:lnTo>
                    <a:pt x="5" y="6"/>
                  </a:lnTo>
                  <a:lnTo>
                    <a:pt x="5" y="7"/>
                  </a:lnTo>
                  <a:lnTo>
                    <a:pt x="5" y="9"/>
                  </a:lnTo>
                  <a:lnTo>
                    <a:pt x="0" y="9"/>
                  </a:lnTo>
                  <a:lnTo>
                    <a:pt x="1" y="5"/>
                  </a:lnTo>
                  <a:lnTo>
                    <a:pt x="2" y="2"/>
                  </a:lnTo>
                  <a:lnTo>
                    <a:pt x="5" y="2"/>
                  </a:lnTo>
                  <a:lnTo>
                    <a:pt x="8" y="0"/>
                  </a:lnTo>
                  <a:lnTo>
                    <a:pt x="11" y="2"/>
                  </a:lnTo>
                  <a:lnTo>
                    <a:pt x="14" y="3"/>
                  </a:lnTo>
                  <a:lnTo>
                    <a:pt x="16" y="5"/>
                  </a:lnTo>
                  <a:lnTo>
                    <a:pt x="17" y="7"/>
                  </a:lnTo>
                  <a:lnTo>
                    <a:pt x="17" y="9"/>
                  </a:lnTo>
                  <a:lnTo>
                    <a:pt x="16" y="10"/>
                  </a:lnTo>
                  <a:lnTo>
                    <a:pt x="16" y="12"/>
                  </a:lnTo>
                  <a:lnTo>
                    <a:pt x="14" y="15"/>
                  </a:lnTo>
                  <a:lnTo>
                    <a:pt x="13" y="15"/>
                  </a:lnTo>
                  <a:lnTo>
                    <a:pt x="11" y="18"/>
                  </a:lnTo>
                  <a:lnTo>
                    <a:pt x="10" y="19"/>
                  </a:lnTo>
                  <a:lnTo>
                    <a:pt x="8" y="21"/>
                  </a:lnTo>
                  <a:lnTo>
                    <a:pt x="7" y="21"/>
                  </a:lnTo>
                  <a:lnTo>
                    <a:pt x="7" y="22"/>
                  </a:lnTo>
                  <a:lnTo>
                    <a:pt x="17" y="22"/>
                  </a:lnTo>
                  <a:close/>
                </a:path>
              </a:pathLst>
            </a:custGeom>
            <a:solidFill>
              <a:srgbClr val="000000"/>
            </a:solidFill>
            <a:ln w="0">
              <a:solidFill>
                <a:srgbClr val="000000"/>
              </a:solidFill>
              <a:prstDash val="solid"/>
              <a:round/>
              <a:headEnd/>
              <a:tailEnd/>
            </a:ln>
          </p:spPr>
          <p:txBody>
            <a:bodyPr/>
            <a:lstStyle/>
            <a:p>
              <a:endParaRPr lang="en-US" dirty="0"/>
            </a:p>
          </p:txBody>
        </p:sp>
        <p:sp>
          <p:nvSpPr>
            <p:cNvPr id="21662" name="Freeform 158"/>
            <p:cNvSpPr>
              <a:spLocks/>
            </p:cNvSpPr>
            <p:nvPr/>
          </p:nvSpPr>
          <p:spPr bwMode="auto">
            <a:xfrm>
              <a:off x="4572" y="2098"/>
              <a:ext cx="16" cy="25"/>
            </a:xfrm>
            <a:custGeom>
              <a:avLst/>
              <a:gdLst/>
              <a:ahLst/>
              <a:cxnLst>
                <a:cxn ang="0">
                  <a:pos x="0" y="17"/>
                </a:cxn>
                <a:cxn ang="0">
                  <a:pos x="4" y="17"/>
                </a:cxn>
                <a:cxn ang="0">
                  <a:pos x="4" y="19"/>
                </a:cxn>
                <a:cxn ang="0">
                  <a:pos x="6" y="19"/>
                </a:cxn>
                <a:cxn ang="0">
                  <a:pos x="6" y="20"/>
                </a:cxn>
                <a:cxn ang="0">
                  <a:pos x="7" y="20"/>
                </a:cxn>
                <a:cxn ang="0">
                  <a:pos x="9" y="20"/>
                </a:cxn>
                <a:cxn ang="0">
                  <a:pos x="10" y="19"/>
                </a:cxn>
                <a:cxn ang="0">
                  <a:pos x="12" y="17"/>
                </a:cxn>
                <a:cxn ang="0">
                  <a:pos x="12" y="16"/>
                </a:cxn>
                <a:cxn ang="0">
                  <a:pos x="12" y="14"/>
                </a:cxn>
                <a:cxn ang="0">
                  <a:pos x="10" y="13"/>
                </a:cxn>
                <a:cxn ang="0">
                  <a:pos x="9" y="11"/>
                </a:cxn>
                <a:cxn ang="0">
                  <a:pos x="7" y="11"/>
                </a:cxn>
                <a:cxn ang="0">
                  <a:pos x="6" y="13"/>
                </a:cxn>
                <a:cxn ang="0">
                  <a:pos x="4" y="14"/>
                </a:cxn>
                <a:cxn ang="0">
                  <a:pos x="0" y="13"/>
                </a:cxn>
                <a:cxn ang="0">
                  <a:pos x="3" y="0"/>
                </a:cxn>
                <a:cxn ang="0">
                  <a:pos x="16" y="0"/>
                </a:cxn>
                <a:cxn ang="0">
                  <a:pos x="16" y="4"/>
                </a:cxn>
                <a:cxn ang="0">
                  <a:pos x="7" y="4"/>
                </a:cxn>
                <a:cxn ang="0">
                  <a:pos x="6" y="8"/>
                </a:cxn>
                <a:cxn ang="0">
                  <a:pos x="7" y="7"/>
                </a:cxn>
                <a:cxn ang="0">
                  <a:pos x="9" y="7"/>
                </a:cxn>
                <a:cxn ang="0">
                  <a:pos x="12" y="8"/>
                </a:cxn>
                <a:cxn ang="0">
                  <a:pos x="15" y="10"/>
                </a:cxn>
                <a:cxn ang="0">
                  <a:pos x="16" y="13"/>
                </a:cxn>
                <a:cxn ang="0">
                  <a:pos x="16" y="16"/>
                </a:cxn>
                <a:cxn ang="0">
                  <a:pos x="16" y="19"/>
                </a:cxn>
                <a:cxn ang="0">
                  <a:pos x="15" y="22"/>
                </a:cxn>
                <a:cxn ang="0">
                  <a:pos x="12" y="25"/>
                </a:cxn>
                <a:cxn ang="0">
                  <a:pos x="7" y="25"/>
                </a:cxn>
                <a:cxn ang="0">
                  <a:pos x="4" y="25"/>
                </a:cxn>
                <a:cxn ang="0">
                  <a:pos x="2" y="23"/>
                </a:cxn>
                <a:cxn ang="0">
                  <a:pos x="0" y="20"/>
                </a:cxn>
                <a:cxn ang="0">
                  <a:pos x="0" y="17"/>
                </a:cxn>
              </a:cxnLst>
              <a:rect l="0" t="0" r="r" b="b"/>
              <a:pathLst>
                <a:path w="16" h="25">
                  <a:moveTo>
                    <a:pt x="0" y="17"/>
                  </a:moveTo>
                  <a:lnTo>
                    <a:pt x="4" y="17"/>
                  </a:lnTo>
                  <a:lnTo>
                    <a:pt x="4" y="19"/>
                  </a:lnTo>
                  <a:lnTo>
                    <a:pt x="6" y="19"/>
                  </a:lnTo>
                  <a:lnTo>
                    <a:pt x="6" y="20"/>
                  </a:lnTo>
                  <a:lnTo>
                    <a:pt x="7" y="20"/>
                  </a:lnTo>
                  <a:lnTo>
                    <a:pt x="9" y="20"/>
                  </a:lnTo>
                  <a:lnTo>
                    <a:pt x="10" y="19"/>
                  </a:lnTo>
                  <a:lnTo>
                    <a:pt x="12" y="17"/>
                  </a:lnTo>
                  <a:lnTo>
                    <a:pt x="12" y="16"/>
                  </a:lnTo>
                  <a:lnTo>
                    <a:pt x="12" y="14"/>
                  </a:lnTo>
                  <a:lnTo>
                    <a:pt x="10" y="13"/>
                  </a:lnTo>
                  <a:lnTo>
                    <a:pt x="9" y="11"/>
                  </a:lnTo>
                  <a:lnTo>
                    <a:pt x="7" y="11"/>
                  </a:lnTo>
                  <a:lnTo>
                    <a:pt x="6" y="13"/>
                  </a:lnTo>
                  <a:lnTo>
                    <a:pt x="4" y="14"/>
                  </a:lnTo>
                  <a:lnTo>
                    <a:pt x="0" y="13"/>
                  </a:lnTo>
                  <a:lnTo>
                    <a:pt x="3" y="0"/>
                  </a:lnTo>
                  <a:lnTo>
                    <a:pt x="16" y="0"/>
                  </a:lnTo>
                  <a:lnTo>
                    <a:pt x="16" y="4"/>
                  </a:lnTo>
                  <a:lnTo>
                    <a:pt x="7" y="4"/>
                  </a:lnTo>
                  <a:lnTo>
                    <a:pt x="6" y="8"/>
                  </a:lnTo>
                  <a:lnTo>
                    <a:pt x="7" y="7"/>
                  </a:lnTo>
                  <a:lnTo>
                    <a:pt x="9" y="7"/>
                  </a:lnTo>
                  <a:lnTo>
                    <a:pt x="12" y="8"/>
                  </a:lnTo>
                  <a:lnTo>
                    <a:pt x="15" y="10"/>
                  </a:lnTo>
                  <a:lnTo>
                    <a:pt x="16" y="13"/>
                  </a:lnTo>
                  <a:lnTo>
                    <a:pt x="16" y="16"/>
                  </a:lnTo>
                  <a:lnTo>
                    <a:pt x="16" y="19"/>
                  </a:lnTo>
                  <a:lnTo>
                    <a:pt x="15" y="22"/>
                  </a:lnTo>
                  <a:lnTo>
                    <a:pt x="12" y="25"/>
                  </a:lnTo>
                  <a:lnTo>
                    <a:pt x="7" y="25"/>
                  </a:lnTo>
                  <a:lnTo>
                    <a:pt x="4" y="25"/>
                  </a:lnTo>
                  <a:lnTo>
                    <a:pt x="2" y="23"/>
                  </a:lnTo>
                  <a:lnTo>
                    <a:pt x="0" y="20"/>
                  </a:lnTo>
                  <a:lnTo>
                    <a:pt x="0" y="17"/>
                  </a:lnTo>
                  <a:close/>
                </a:path>
              </a:pathLst>
            </a:custGeom>
            <a:solidFill>
              <a:srgbClr val="000000"/>
            </a:solidFill>
            <a:ln w="0">
              <a:solidFill>
                <a:srgbClr val="000000"/>
              </a:solidFill>
              <a:prstDash val="solid"/>
              <a:round/>
              <a:headEnd/>
              <a:tailEnd/>
            </a:ln>
          </p:spPr>
          <p:txBody>
            <a:bodyPr/>
            <a:lstStyle/>
            <a:p>
              <a:endParaRPr lang="en-US" dirty="0"/>
            </a:p>
          </p:txBody>
        </p:sp>
        <p:sp>
          <p:nvSpPr>
            <p:cNvPr id="21663" name="Freeform 159"/>
            <p:cNvSpPr>
              <a:spLocks noEditPoints="1"/>
            </p:cNvSpPr>
            <p:nvPr/>
          </p:nvSpPr>
          <p:spPr bwMode="auto">
            <a:xfrm>
              <a:off x="4591" y="2096"/>
              <a:ext cx="16" cy="27"/>
            </a:xfrm>
            <a:custGeom>
              <a:avLst/>
              <a:gdLst/>
              <a:ahLst/>
              <a:cxnLst>
                <a:cxn ang="0">
                  <a:pos x="16" y="7"/>
                </a:cxn>
                <a:cxn ang="0">
                  <a:pos x="12" y="7"/>
                </a:cxn>
                <a:cxn ang="0">
                  <a:pos x="12" y="6"/>
                </a:cxn>
                <a:cxn ang="0">
                  <a:pos x="10" y="6"/>
                </a:cxn>
                <a:cxn ang="0">
                  <a:pos x="10" y="5"/>
                </a:cxn>
                <a:cxn ang="0">
                  <a:pos x="9" y="5"/>
                </a:cxn>
                <a:cxn ang="0">
                  <a:pos x="8" y="6"/>
                </a:cxn>
                <a:cxn ang="0">
                  <a:pos x="6" y="6"/>
                </a:cxn>
                <a:cxn ang="0">
                  <a:pos x="5" y="9"/>
                </a:cxn>
                <a:cxn ang="0">
                  <a:pos x="5" y="12"/>
                </a:cxn>
                <a:cxn ang="0">
                  <a:pos x="8" y="10"/>
                </a:cxn>
                <a:cxn ang="0">
                  <a:pos x="9" y="10"/>
                </a:cxn>
                <a:cxn ang="0">
                  <a:pos x="12" y="10"/>
                </a:cxn>
                <a:cxn ang="0">
                  <a:pos x="15" y="12"/>
                </a:cxn>
                <a:cxn ang="0">
                  <a:pos x="16" y="15"/>
                </a:cxn>
                <a:cxn ang="0">
                  <a:pos x="16" y="18"/>
                </a:cxn>
                <a:cxn ang="0">
                  <a:pos x="16" y="22"/>
                </a:cxn>
                <a:cxn ang="0">
                  <a:pos x="15" y="25"/>
                </a:cxn>
                <a:cxn ang="0">
                  <a:pos x="12" y="27"/>
                </a:cxn>
                <a:cxn ang="0">
                  <a:pos x="9" y="27"/>
                </a:cxn>
                <a:cxn ang="0">
                  <a:pos x="6" y="27"/>
                </a:cxn>
                <a:cxn ang="0">
                  <a:pos x="3" y="24"/>
                </a:cxn>
                <a:cxn ang="0">
                  <a:pos x="2" y="21"/>
                </a:cxn>
                <a:cxn ang="0">
                  <a:pos x="0" y="18"/>
                </a:cxn>
                <a:cxn ang="0">
                  <a:pos x="0" y="13"/>
                </a:cxn>
                <a:cxn ang="0">
                  <a:pos x="0" y="9"/>
                </a:cxn>
                <a:cxn ang="0">
                  <a:pos x="2" y="6"/>
                </a:cxn>
                <a:cxn ang="0">
                  <a:pos x="3" y="3"/>
                </a:cxn>
                <a:cxn ang="0">
                  <a:pos x="6" y="2"/>
                </a:cxn>
                <a:cxn ang="0">
                  <a:pos x="9" y="0"/>
                </a:cxn>
                <a:cxn ang="0">
                  <a:pos x="12" y="2"/>
                </a:cxn>
                <a:cxn ang="0">
                  <a:pos x="15" y="2"/>
                </a:cxn>
                <a:cxn ang="0">
                  <a:pos x="16" y="5"/>
                </a:cxn>
                <a:cxn ang="0">
                  <a:pos x="16" y="7"/>
                </a:cxn>
                <a:cxn ang="0">
                  <a:pos x="5" y="18"/>
                </a:cxn>
                <a:cxn ang="0">
                  <a:pos x="6" y="21"/>
                </a:cxn>
                <a:cxn ang="0">
                  <a:pos x="6" y="21"/>
                </a:cxn>
                <a:cxn ang="0">
                  <a:pos x="8" y="22"/>
                </a:cxn>
                <a:cxn ang="0">
                  <a:pos x="9" y="22"/>
                </a:cxn>
                <a:cxn ang="0">
                  <a:pos x="10" y="22"/>
                </a:cxn>
                <a:cxn ang="0">
                  <a:pos x="12" y="22"/>
                </a:cxn>
                <a:cxn ang="0">
                  <a:pos x="12" y="21"/>
                </a:cxn>
                <a:cxn ang="0">
                  <a:pos x="12" y="19"/>
                </a:cxn>
                <a:cxn ang="0">
                  <a:pos x="12" y="16"/>
                </a:cxn>
                <a:cxn ang="0">
                  <a:pos x="12" y="16"/>
                </a:cxn>
                <a:cxn ang="0">
                  <a:pos x="10" y="15"/>
                </a:cxn>
                <a:cxn ang="0">
                  <a:pos x="9" y="15"/>
                </a:cxn>
                <a:cxn ang="0">
                  <a:pos x="8" y="15"/>
                </a:cxn>
                <a:cxn ang="0">
                  <a:pos x="6" y="16"/>
                </a:cxn>
                <a:cxn ang="0">
                  <a:pos x="6" y="16"/>
                </a:cxn>
                <a:cxn ang="0">
                  <a:pos x="5" y="18"/>
                </a:cxn>
              </a:cxnLst>
              <a:rect l="0" t="0" r="r" b="b"/>
              <a:pathLst>
                <a:path w="16" h="27">
                  <a:moveTo>
                    <a:pt x="16" y="7"/>
                  </a:moveTo>
                  <a:lnTo>
                    <a:pt x="12" y="7"/>
                  </a:lnTo>
                  <a:lnTo>
                    <a:pt x="12" y="6"/>
                  </a:lnTo>
                  <a:lnTo>
                    <a:pt x="10" y="6"/>
                  </a:lnTo>
                  <a:lnTo>
                    <a:pt x="10" y="5"/>
                  </a:lnTo>
                  <a:lnTo>
                    <a:pt x="9" y="5"/>
                  </a:lnTo>
                  <a:lnTo>
                    <a:pt x="8" y="6"/>
                  </a:lnTo>
                  <a:lnTo>
                    <a:pt x="6" y="6"/>
                  </a:lnTo>
                  <a:lnTo>
                    <a:pt x="5" y="9"/>
                  </a:lnTo>
                  <a:lnTo>
                    <a:pt x="5" y="12"/>
                  </a:lnTo>
                  <a:lnTo>
                    <a:pt x="8" y="10"/>
                  </a:lnTo>
                  <a:lnTo>
                    <a:pt x="9" y="10"/>
                  </a:lnTo>
                  <a:lnTo>
                    <a:pt x="12" y="10"/>
                  </a:lnTo>
                  <a:lnTo>
                    <a:pt x="15" y="12"/>
                  </a:lnTo>
                  <a:lnTo>
                    <a:pt x="16" y="15"/>
                  </a:lnTo>
                  <a:lnTo>
                    <a:pt x="16" y="18"/>
                  </a:lnTo>
                  <a:lnTo>
                    <a:pt x="16" y="22"/>
                  </a:lnTo>
                  <a:lnTo>
                    <a:pt x="15" y="25"/>
                  </a:lnTo>
                  <a:lnTo>
                    <a:pt x="12" y="27"/>
                  </a:lnTo>
                  <a:lnTo>
                    <a:pt x="9" y="27"/>
                  </a:lnTo>
                  <a:lnTo>
                    <a:pt x="6" y="27"/>
                  </a:lnTo>
                  <a:lnTo>
                    <a:pt x="3" y="24"/>
                  </a:lnTo>
                  <a:lnTo>
                    <a:pt x="2" y="21"/>
                  </a:lnTo>
                  <a:lnTo>
                    <a:pt x="0" y="18"/>
                  </a:lnTo>
                  <a:lnTo>
                    <a:pt x="0" y="13"/>
                  </a:lnTo>
                  <a:lnTo>
                    <a:pt x="0" y="9"/>
                  </a:lnTo>
                  <a:lnTo>
                    <a:pt x="2" y="6"/>
                  </a:lnTo>
                  <a:lnTo>
                    <a:pt x="3" y="3"/>
                  </a:lnTo>
                  <a:lnTo>
                    <a:pt x="6" y="2"/>
                  </a:lnTo>
                  <a:lnTo>
                    <a:pt x="9" y="0"/>
                  </a:lnTo>
                  <a:lnTo>
                    <a:pt x="12" y="2"/>
                  </a:lnTo>
                  <a:lnTo>
                    <a:pt x="15" y="2"/>
                  </a:lnTo>
                  <a:lnTo>
                    <a:pt x="16" y="5"/>
                  </a:lnTo>
                  <a:lnTo>
                    <a:pt x="16" y="7"/>
                  </a:lnTo>
                  <a:close/>
                  <a:moveTo>
                    <a:pt x="5" y="18"/>
                  </a:moveTo>
                  <a:lnTo>
                    <a:pt x="6" y="21"/>
                  </a:lnTo>
                  <a:lnTo>
                    <a:pt x="6" y="21"/>
                  </a:lnTo>
                  <a:lnTo>
                    <a:pt x="8" y="22"/>
                  </a:lnTo>
                  <a:lnTo>
                    <a:pt x="9" y="22"/>
                  </a:lnTo>
                  <a:lnTo>
                    <a:pt x="10" y="22"/>
                  </a:lnTo>
                  <a:lnTo>
                    <a:pt x="12" y="22"/>
                  </a:lnTo>
                  <a:lnTo>
                    <a:pt x="12" y="21"/>
                  </a:lnTo>
                  <a:lnTo>
                    <a:pt x="12" y="19"/>
                  </a:lnTo>
                  <a:lnTo>
                    <a:pt x="12" y="16"/>
                  </a:lnTo>
                  <a:lnTo>
                    <a:pt x="12" y="16"/>
                  </a:lnTo>
                  <a:lnTo>
                    <a:pt x="10" y="15"/>
                  </a:lnTo>
                  <a:lnTo>
                    <a:pt x="9" y="15"/>
                  </a:lnTo>
                  <a:lnTo>
                    <a:pt x="8" y="15"/>
                  </a:lnTo>
                  <a:lnTo>
                    <a:pt x="6" y="16"/>
                  </a:lnTo>
                  <a:lnTo>
                    <a:pt x="6" y="16"/>
                  </a:lnTo>
                  <a:lnTo>
                    <a:pt x="5"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664" name="Freeform 160"/>
            <p:cNvSpPr>
              <a:spLocks/>
            </p:cNvSpPr>
            <p:nvPr/>
          </p:nvSpPr>
          <p:spPr bwMode="auto">
            <a:xfrm>
              <a:off x="4312" y="2140"/>
              <a:ext cx="25" cy="27"/>
            </a:xfrm>
            <a:custGeom>
              <a:avLst/>
              <a:gdLst/>
              <a:ahLst/>
              <a:cxnLst>
                <a:cxn ang="0">
                  <a:pos x="0" y="27"/>
                </a:cxn>
                <a:cxn ang="0">
                  <a:pos x="0" y="0"/>
                </a:cxn>
                <a:cxn ang="0">
                  <a:pos x="9" y="0"/>
                </a:cxn>
                <a:cxn ang="0">
                  <a:pos x="13" y="18"/>
                </a:cxn>
                <a:cxn ang="0">
                  <a:pos x="18" y="0"/>
                </a:cxn>
                <a:cxn ang="0">
                  <a:pos x="25" y="0"/>
                </a:cxn>
                <a:cxn ang="0">
                  <a:pos x="25" y="27"/>
                </a:cxn>
                <a:cxn ang="0">
                  <a:pos x="21" y="27"/>
                </a:cxn>
                <a:cxn ang="0">
                  <a:pos x="21" y="6"/>
                </a:cxn>
                <a:cxn ang="0">
                  <a:pos x="16" y="27"/>
                </a:cxn>
                <a:cxn ang="0">
                  <a:pos x="10" y="27"/>
                </a:cxn>
                <a:cxn ang="0">
                  <a:pos x="6" y="6"/>
                </a:cxn>
                <a:cxn ang="0">
                  <a:pos x="6" y="27"/>
                </a:cxn>
                <a:cxn ang="0">
                  <a:pos x="0" y="27"/>
                </a:cxn>
              </a:cxnLst>
              <a:rect l="0" t="0" r="r" b="b"/>
              <a:pathLst>
                <a:path w="25" h="27">
                  <a:moveTo>
                    <a:pt x="0" y="27"/>
                  </a:moveTo>
                  <a:lnTo>
                    <a:pt x="0" y="0"/>
                  </a:lnTo>
                  <a:lnTo>
                    <a:pt x="9" y="0"/>
                  </a:lnTo>
                  <a:lnTo>
                    <a:pt x="13" y="18"/>
                  </a:lnTo>
                  <a:lnTo>
                    <a:pt x="18" y="0"/>
                  </a:lnTo>
                  <a:lnTo>
                    <a:pt x="25" y="0"/>
                  </a:lnTo>
                  <a:lnTo>
                    <a:pt x="25" y="27"/>
                  </a:lnTo>
                  <a:lnTo>
                    <a:pt x="21" y="27"/>
                  </a:lnTo>
                  <a:lnTo>
                    <a:pt x="21" y="6"/>
                  </a:lnTo>
                  <a:lnTo>
                    <a:pt x="16" y="27"/>
                  </a:lnTo>
                  <a:lnTo>
                    <a:pt x="10" y="27"/>
                  </a:lnTo>
                  <a:lnTo>
                    <a:pt x="6" y="6"/>
                  </a:lnTo>
                  <a:lnTo>
                    <a:pt x="6" y="27"/>
                  </a:lnTo>
                  <a:lnTo>
                    <a:pt x="0" y="27"/>
                  </a:lnTo>
                  <a:close/>
                </a:path>
              </a:pathLst>
            </a:custGeom>
            <a:solidFill>
              <a:srgbClr val="000000"/>
            </a:solidFill>
            <a:ln w="0">
              <a:solidFill>
                <a:srgbClr val="000000"/>
              </a:solidFill>
              <a:prstDash val="solid"/>
              <a:round/>
              <a:headEnd/>
              <a:tailEnd/>
            </a:ln>
          </p:spPr>
          <p:txBody>
            <a:bodyPr/>
            <a:lstStyle/>
            <a:p>
              <a:endParaRPr lang="en-US" dirty="0"/>
            </a:p>
          </p:txBody>
        </p:sp>
        <p:sp>
          <p:nvSpPr>
            <p:cNvPr id="21665" name="Freeform 161"/>
            <p:cNvSpPr>
              <a:spLocks noEditPoints="1"/>
            </p:cNvSpPr>
            <p:nvPr/>
          </p:nvSpPr>
          <p:spPr bwMode="auto">
            <a:xfrm>
              <a:off x="4341" y="2148"/>
              <a:ext cx="17" cy="19"/>
            </a:xfrm>
            <a:custGeom>
              <a:avLst/>
              <a:gdLst/>
              <a:ahLst/>
              <a:cxnLst>
                <a:cxn ang="0">
                  <a:pos x="12" y="13"/>
                </a:cxn>
                <a:cxn ang="0">
                  <a:pos x="17" y="13"/>
                </a:cxn>
                <a:cxn ang="0">
                  <a:pos x="15" y="16"/>
                </a:cxn>
                <a:cxn ang="0">
                  <a:pos x="14" y="17"/>
                </a:cxn>
                <a:cxn ang="0">
                  <a:pos x="12" y="19"/>
                </a:cxn>
                <a:cxn ang="0">
                  <a:pos x="9" y="19"/>
                </a:cxn>
                <a:cxn ang="0">
                  <a:pos x="5" y="17"/>
                </a:cxn>
                <a:cxn ang="0">
                  <a:pos x="2" y="16"/>
                </a:cxn>
                <a:cxn ang="0">
                  <a:pos x="0" y="13"/>
                </a:cxn>
                <a:cxn ang="0">
                  <a:pos x="0" y="8"/>
                </a:cxn>
                <a:cxn ang="0">
                  <a:pos x="0" y="5"/>
                </a:cxn>
                <a:cxn ang="0">
                  <a:pos x="2" y="1"/>
                </a:cxn>
                <a:cxn ang="0">
                  <a:pos x="5" y="0"/>
                </a:cxn>
                <a:cxn ang="0">
                  <a:pos x="8" y="0"/>
                </a:cxn>
                <a:cxn ang="0">
                  <a:pos x="12" y="0"/>
                </a:cxn>
                <a:cxn ang="0">
                  <a:pos x="15" y="1"/>
                </a:cxn>
                <a:cxn ang="0">
                  <a:pos x="17" y="5"/>
                </a:cxn>
                <a:cxn ang="0">
                  <a:pos x="17" y="10"/>
                </a:cxn>
                <a:cxn ang="0">
                  <a:pos x="5" y="10"/>
                </a:cxn>
                <a:cxn ang="0">
                  <a:pos x="5" y="13"/>
                </a:cxn>
                <a:cxn ang="0">
                  <a:pos x="6" y="14"/>
                </a:cxn>
                <a:cxn ang="0">
                  <a:pos x="8" y="14"/>
                </a:cxn>
                <a:cxn ang="0">
                  <a:pos x="9" y="14"/>
                </a:cxn>
                <a:cxn ang="0">
                  <a:pos x="9" y="14"/>
                </a:cxn>
                <a:cxn ang="0">
                  <a:pos x="11" y="14"/>
                </a:cxn>
                <a:cxn ang="0">
                  <a:pos x="12" y="13"/>
                </a:cxn>
                <a:cxn ang="0">
                  <a:pos x="12" y="13"/>
                </a:cxn>
                <a:cxn ang="0">
                  <a:pos x="12" y="7"/>
                </a:cxn>
                <a:cxn ang="0">
                  <a:pos x="12" y="5"/>
                </a:cxn>
                <a:cxn ang="0">
                  <a:pos x="11" y="4"/>
                </a:cxn>
                <a:cxn ang="0">
                  <a:pos x="11" y="2"/>
                </a:cxn>
                <a:cxn ang="0">
                  <a:pos x="9" y="2"/>
                </a:cxn>
                <a:cxn ang="0">
                  <a:pos x="6" y="2"/>
                </a:cxn>
                <a:cxn ang="0">
                  <a:pos x="6" y="4"/>
                </a:cxn>
                <a:cxn ang="0">
                  <a:pos x="5" y="5"/>
                </a:cxn>
                <a:cxn ang="0">
                  <a:pos x="5" y="7"/>
                </a:cxn>
                <a:cxn ang="0">
                  <a:pos x="12" y="7"/>
                </a:cxn>
              </a:cxnLst>
              <a:rect l="0" t="0" r="r" b="b"/>
              <a:pathLst>
                <a:path w="17" h="19">
                  <a:moveTo>
                    <a:pt x="12" y="13"/>
                  </a:moveTo>
                  <a:lnTo>
                    <a:pt x="17" y="13"/>
                  </a:lnTo>
                  <a:lnTo>
                    <a:pt x="15" y="16"/>
                  </a:lnTo>
                  <a:lnTo>
                    <a:pt x="14" y="17"/>
                  </a:lnTo>
                  <a:lnTo>
                    <a:pt x="12" y="19"/>
                  </a:lnTo>
                  <a:lnTo>
                    <a:pt x="9" y="19"/>
                  </a:lnTo>
                  <a:lnTo>
                    <a:pt x="5" y="17"/>
                  </a:lnTo>
                  <a:lnTo>
                    <a:pt x="2" y="16"/>
                  </a:lnTo>
                  <a:lnTo>
                    <a:pt x="0" y="13"/>
                  </a:lnTo>
                  <a:lnTo>
                    <a:pt x="0" y="8"/>
                  </a:lnTo>
                  <a:lnTo>
                    <a:pt x="0" y="5"/>
                  </a:lnTo>
                  <a:lnTo>
                    <a:pt x="2" y="1"/>
                  </a:lnTo>
                  <a:lnTo>
                    <a:pt x="5" y="0"/>
                  </a:lnTo>
                  <a:lnTo>
                    <a:pt x="8" y="0"/>
                  </a:lnTo>
                  <a:lnTo>
                    <a:pt x="12" y="0"/>
                  </a:lnTo>
                  <a:lnTo>
                    <a:pt x="15" y="1"/>
                  </a:lnTo>
                  <a:lnTo>
                    <a:pt x="17" y="5"/>
                  </a:lnTo>
                  <a:lnTo>
                    <a:pt x="17" y="10"/>
                  </a:lnTo>
                  <a:lnTo>
                    <a:pt x="5" y="10"/>
                  </a:lnTo>
                  <a:lnTo>
                    <a:pt x="5" y="13"/>
                  </a:lnTo>
                  <a:lnTo>
                    <a:pt x="6" y="14"/>
                  </a:lnTo>
                  <a:lnTo>
                    <a:pt x="8" y="14"/>
                  </a:lnTo>
                  <a:lnTo>
                    <a:pt x="9" y="14"/>
                  </a:lnTo>
                  <a:lnTo>
                    <a:pt x="9" y="14"/>
                  </a:lnTo>
                  <a:lnTo>
                    <a:pt x="11" y="14"/>
                  </a:lnTo>
                  <a:lnTo>
                    <a:pt x="12" y="13"/>
                  </a:lnTo>
                  <a:lnTo>
                    <a:pt x="12" y="13"/>
                  </a:lnTo>
                  <a:close/>
                  <a:moveTo>
                    <a:pt x="12" y="7"/>
                  </a:moveTo>
                  <a:lnTo>
                    <a:pt x="12" y="5"/>
                  </a:lnTo>
                  <a:lnTo>
                    <a:pt x="11" y="4"/>
                  </a:lnTo>
                  <a:lnTo>
                    <a:pt x="11" y="2"/>
                  </a:lnTo>
                  <a:lnTo>
                    <a:pt x="9" y="2"/>
                  </a:lnTo>
                  <a:lnTo>
                    <a:pt x="6" y="2"/>
                  </a:lnTo>
                  <a:lnTo>
                    <a:pt x="6" y="4"/>
                  </a:lnTo>
                  <a:lnTo>
                    <a:pt x="5" y="5"/>
                  </a:lnTo>
                  <a:lnTo>
                    <a:pt x="5" y="7"/>
                  </a:lnTo>
                  <a:lnTo>
                    <a:pt x="12" y="7"/>
                  </a:lnTo>
                  <a:close/>
                </a:path>
              </a:pathLst>
            </a:custGeom>
            <a:solidFill>
              <a:srgbClr val="000000"/>
            </a:solidFill>
            <a:ln w="0">
              <a:solidFill>
                <a:srgbClr val="000000"/>
              </a:solidFill>
              <a:prstDash val="solid"/>
              <a:round/>
              <a:headEnd/>
              <a:tailEnd/>
            </a:ln>
          </p:spPr>
          <p:txBody>
            <a:bodyPr/>
            <a:lstStyle/>
            <a:p>
              <a:endParaRPr lang="en-US" dirty="0"/>
            </a:p>
          </p:txBody>
        </p:sp>
        <p:sp>
          <p:nvSpPr>
            <p:cNvPr id="21666" name="Freeform 162"/>
            <p:cNvSpPr>
              <a:spLocks noEditPoints="1"/>
            </p:cNvSpPr>
            <p:nvPr/>
          </p:nvSpPr>
          <p:spPr bwMode="auto">
            <a:xfrm>
              <a:off x="4361" y="2148"/>
              <a:ext cx="17" cy="19"/>
            </a:xfrm>
            <a:custGeom>
              <a:avLst/>
              <a:gdLst/>
              <a:ahLst/>
              <a:cxnLst>
                <a:cxn ang="0">
                  <a:pos x="0" y="4"/>
                </a:cxn>
                <a:cxn ang="0">
                  <a:pos x="3" y="0"/>
                </a:cxn>
                <a:cxn ang="0">
                  <a:pos x="8" y="0"/>
                </a:cxn>
                <a:cxn ang="0">
                  <a:pos x="13" y="0"/>
                </a:cxn>
                <a:cxn ang="0">
                  <a:pos x="16" y="1"/>
                </a:cxn>
                <a:cxn ang="0">
                  <a:pos x="16" y="7"/>
                </a:cxn>
                <a:cxn ang="0">
                  <a:pos x="16" y="14"/>
                </a:cxn>
                <a:cxn ang="0">
                  <a:pos x="16" y="17"/>
                </a:cxn>
                <a:cxn ang="0">
                  <a:pos x="13" y="19"/>
                </a:cxn>
                <a:cxn ang="0">
                  <a:pos x="11" y="17"/>
                </a:cxn>
                <a:cxn ang="0">
                  <a:pos x="11" y="16"/>
                </a:cxn>
                <a:cxn ang="0">
                  <a:pos x="8" y="17"/>
                </a:cxn>
                <a:cxn ang="0">
                  <a:pos x="5" y="19"/>
                </a:cxn>
                <a:cxn ang="0">
                  <a:pos x="1" y="17"/>
                </a:cxn>
                <a:cxn ang="0">
                  <a:pos x="0" y="13"/>
                </a:cxn>
                <a:cxn ang="0">
                  <a:pos x="0" y="10"/>
                </a:cxn>
                <a:cxn ang="0">
                  <a:pos x="3" y="8"/>
                </a:cxn>
                <a:cxn ang="0">
                  <a:pos x="7" y="7"/>
                </a:cxn>
                <a:cxn ang="0">
                  <a:pos x="11" y="5"/>
                </a:cxn>
                <a:cxn ang="0">
                  <a:pos x="11" y="4"/>
                </a:cxn>
                <a:cxn ang="0">
                  <a:pos x="10" y="2"/>
                </a:cxn>
                <a:cxn ang="0">
                  <a:pos x="7" y="2"/>
                </a:cxn>
                <a:cxn ang="0">
                  <a:pos x="5" y="4"/>
                </a:cxn>
                <a:cxn ang="0">
                  <a:pos x="11" y="10"/>
                </a:cxn>
                <a:cxn ang="0">
                  <a:pos x="8" y="10"/>
                </a:cxn>
                <a:cxn ang="0">
                  <a:pos x="5" y="11"/>
                </a:cxn>
                <a:cxn ang="0">
                  <a:pos x="4" y="13"/>
                </a:cxn>
                <a:cxn ang="0">
                  <a:pos x="5" y="14"/>
                </a:cxn>
                <a:cxn ang="0">
                  <a:pos x="7" y="14"/>
                </a:cxn>
                <a:cxn ang="0">
                  <a:pos x="10" y="14"/>
                </a:cxn>
                <a:cxn ang="0">
                  <a:pos x="11" y="13"/>
                </a:cxn>
                <a:cxn ang="0">
                  <a:pos x="11" y="10"/>
                </a:cxn>
              </a:cxnLst>
              <a:rect l="0" t="0" r="r" b="b"/>
              <a:pathLst>
                <a:path w="17" h="19">
                  <a:moveTo>
                    <a:pt x="4" y="5"/>
                  </a:moveTo>
                  <a:lnTo>
                    <a:pt x="0" y="4"/>
                  </a:lnTo>
                  <a:lnTo>
                    <a:pt x="1" y="2"/>
                  </a:lnTo>
                  <a:lnTo>
                    <a:pt x="3" y="0"/>
                  </a:lnTo>
                  <a:lnTo>
                    <a:pt x="5" y="0"/>
                  </a:lnTo>
                  <a:lnTo>
                    <a:pt x="8" y="0"/>
                  </a:lnTo>
                  <a:lnTo>
                    <a:pt x="11" y="0"/>
                  </a:lnTo>
                  <a:lnTo>
                    <a:pt x="13" y="0"/>
                  </a:lnTo>
                  <a:lnTo>
                    <a:pt x="14" y="1"/>
                  </a:lnTo>
                  <a:lnTo>
                    <a:pt x="16" y="1"/>
                  </a:lnTo>
                  <a:lnTo>
                    <a:pt x="16" y="4"/>
                  </a:lnTo>
                  <a:lnTo>
                    <a:pt x="16" y="7"/>
                  </a:lnTo>
                  <a:lnTo>
                    <a:pt x="16" y="11"/>
                  </a:lnTo>
                  <a:lnTo>
                    <a:pt x="16" y="14"/>
                  </a:lnTo>
                  <a:lnTo>
                    <a:pt x="16" y="16"/>
                  </a:lnTo>
                  <a:lnTo>
                    <a:pt x="16" y="17"/>
                  </a:lnTo>
                  <a:lnTo>
                    <a:pt x="17" y="19"/>
                  </a:lnTo>
                  <a:lnTo>
                    <a:pt x="13" y="19"/>
                  </a:lnTo>
                  <a:lnTo>
                    <a:pt x="11" y="17"/>
                  </a:lnTo>
                  <a:lnTo>
                    <a:pt x="11" y="17"/>
                  </a:lnTo>
                  <a:lnTo>
                    <a:pt x="11" y="16"/>
                  </a:lnTo>
                  <a:lnTo>
                    <a:pt x="11" y="16"/>
                  </a:lnTo>
                  <a:lnTo>
                    <a:pt x="10" y="17"/>
                  </a:lnTo>
                  <a:lnTo>
                    <a:pt x="8" y="17"/>
                  </a:lnTo>
                  <a:lnTo>
                    <a:pt x="7" y="19"/>
                  </a:lnTo>
                  <a:lnTo>
                    <a:pt x="5" y="19"/>
                  </a:lnTo>
                  <a:lnTo>
                    <a:pt x="3" y="19"/>
                  </a:lnTo>
                  <a:lnTo>
                    <a:pt x="1" y="17"/>
                  </a:lnTo>
                  <a:lnTo>
                    <a:pt x="0" y="16"/>
                  </a:lnTo>
                  <a:lnTo>
                    <a:pt x="0" y="13"/>
                  </a:lnTo>
                  <a:lnTo>
                    <a:pt x="0" y="11"/>
                  </a:lnTo>
                  <a:lnTo>
                    <a:pt x="0" y="10"/>
                  </a:lnTo>
                  <a:lnTo>
                    <a:pt x="1" y="8"/>
                  </a:lnTo>
                  <a:lnTo>
                    <a:pt x="3" y="8"/>
                  </a:lnTo>
                  <a:lnTo>
                    <a:pt x="4" y="7"/>
                  </a:lnTo>
                  <a:lnTo>
                    <a:pt x="7" y="7"/>
                  </a:lnTo>
                  <a:lnTo>
                    <a:pt x="10" y="7"/>
                  </a:lnTo>
                  <a:lnTo>
                    <a:pt x="11" y="5"/>
                  </a:lnTo>
                  <a:lnTo>
                    <a:pt x="11" y="5"/>
                  </a:lnTo>
                  <a:lnTo>
                    <a:pt x="11" y="4"/>
                  </a:lnTo>
                  <a:lnTo>
                    <a:pt x="10" y="4"/>
                  </a:lnTo>
                  <a:lnTo>
                    <a:pt x="10" y="2"/>
                  </a:lnTo>
                  <a:lnTo>
                    <a:pt x="8" y="2"/>
                  </a:lnTo>
                  <a:lnTo>
                    <a:pt x="7" y="2"/>
                  </a:lnTo>
                  <a:lnTo>
                    <a:pt x="5" y="4"/>
                  </a:lnTo>
                  <a:lnTo>
                    <a:pt x="5" y="4"/>
                  </a:lnTo>
                  <a:lnTo>
                    <a:pt x="4" y="5"/>
                  </a:lnTo>
                  <a:close/>
                  <a:moveTo>
                    <a:pt x="11" y="10"/>
                  </a:moveTo>
                  <a:lnTo>
                    <a:pt x="10" y="10"/>
                  </a:lnTo>
                  <a:lnTo>
                    <a:pt x="8" y="10"/>
                  </a:lnTo>
                  <a:lnTo>
                    <a:pt x="7" y="10"/>
                  </a:lnTo>
                  <a:lnTo>
                    <a:pt x="5" y="11"/>
                  </a:lnTo>
                  <a:lnTo>
                    <a:pt x="4" y="11"/>
                  </a:lnTo>
                  <a:lnTo>
                    <a:pt x="4" y="13"/>
                  </a:lnTo>
                  <a:lnTo>
                    <a:pt x="4" y="13"/>
                  </a:lnTo>
                  <a:lnTo>
                    <a:pt x="5" y="14"/>
                  </a:lnTo>
                  <a:lnTo>
                    <a:pt x="5" y="14"/>
                  </a:lnTo>
                  <a:lnTo>
                    <a:pt x="7" y="14"/>
                  </a:lnTo>
                  <a:lnTo>
                    <a:pt x="8" y="14"/>
                  </a:lnTo>
                  <a:lnTo>
                    <a:pt x="10" y="14"/>
                  </a:lnTo>
                  <a:lnTo>
                    <a:pt x="10" y="13"/>
                  </a:lnTo>
                  <a:lnTo>
                    <a:pt x="11" y="13"/>
                  </a:lnTo>
                  <a:lnTo>
                    <a:pt x="11" y="11"/>
                  </a:lnTo>
                  <a:lnTo>
                    <a:pt x="11" y="10"/>
                  </a:lnTo>
                  <a:lnTo>
                    <a:pt x="11" y="10"/>
                  </a:lnTo>
                  <a:close/>
                </a:path>
              </a:pathLst>
            </a:custGeom>
            <a:solidFill>
              <a:srgbClr val="000000"/>
            </a:solidFill>
            <a:ln w="0">
              <a:solidFill>
                <a:srgbClr val="000000"/>
              </a:solidFill>
              <a:prstDash val="solid"/>
              <a:round/>
              <a:headEnd/>
              <a:tailEnd/>
            </a:ln>
          </p:spPr>
          <p:txBody>
            <a:bodyPr/>
            <a:lstStyle/>
            <a:p>
              <a:endParaRPr lang="en-US" dirty="0"/>
            </a:p>
          </p:txBody>
        </p:sp>
        <p:sp>
          <p:nvSpPr>
            <p:cNvPr id="21667" name="Freeform 163"/>
            <p:cNvSpPr>
              <a:spLocks/>
            </p:cNvSpPr>
            <p:nvPr/>
          </p:nvSpPr>
          <p:spPr bwMode="auto">
            <a:xfrm>
              <a:off x="4381" y="2148"/>
              <a:ext cx="18" cy="19"/>
            </a:xfrm>
            <a:custGeom>
              <a:avLst/>
              <a:gdLst/>
              <a:ahLst/>
              <a:cxnLst>
                <a:cxn ang="0">
                  <a:pos x="18" y="19"/>
                </a:cxn>
                <a:cxn ang="0">
                  <a:pos x="13" y="19"/>
                </a:cxn>
                <a:cxn ang="0">
                  <a:pos x="13" y="8"/>
                </a:cxn>
                <a:cxn ang="0">
                  <a:pos x="13" y="5"/>
                </a:cxn>
                <a:cxn ang="0">
                  <a:pos x="13" y="4"/>
                </a:cxn>
                <a:cxn ang="0">
                  <a:pos x="12" y="4"/>
                </a:cxn>
                <a:cxn ang="0">
                  <a:pos x="12" y="4"/>
                </a:cxn>
                <a:cxn ang="0">
                  <a:pos x="10" y="2"/>
                </a:cxn>
                <a:cxn ang="0">
                  <a:pos x="10" y="2"/>
                </a:cxn>
                <a:cxn ang="0">
                  <a:pos x="9" y="2"/>
                </a:cxn>
                <a:cxn ang="0">
                  <a:pos x="7" y="4"/>
                </a:cxn>
                <a:cxn ang="0">
                  <a:pos x="6" y="4"/>
                </a:cxn>
                <a:cxn ang="0">
                  <a:pos x="6" y="5"/>
                </a:cxn>
                <a:cxn ang="0">
                  <a:pos x="6" y="7"/>
                </a:cxn>
                <a:cxn ang="0">
                  <a:pos x="6" y="10"/>
                </a:cxn>
                <a:cxn ang="0">
                  <a:pos x="6" y="19"/>
                </a:cxn>
                <a:cxn ang="0">
                  <a:pos x="0" y="19"/>
                </a:cxn>
                <a:cxn ang="0">
                  <a:pos x="0" y="0"/>
                </a:cxn>
                <a:cxn ang="0">
                  <a:pos x="6" y="0"/>
                </a:cxn>
                <a:cxn ang="0">
                  <a:pos x="6" y="2"/>
                </a:cxn>
                <a:cxn ang="0">
                  <a:pos x="9" y="0"/>
                </a:cxn>
                <a:cxn ang="0">
                  <a:pos x="12" y="0"/>
                </a:cxn>
                <a:cxn ang="0">
                  <a:pos x="13" y="0"/>
                </a:cxn>
                <a:cxn ang="0">
                  <a:pos x="15" y="0"/>
                </a:cxn>
                <a:cxn ang="0">
                  <a:pos x="16" y="0"/>
                </a:cxn>
                <a:cxn ang="0">
                  <a:pos x="16" y="1"/>
                </a:cxn>
                <a:cxn ang="0">
                  <a:pos x="18" y="2"/>
                </a:cxn>
                <a:cxn ang="0">
                  <a:pos x="18" y="2"/>
                </a:cxn>
                <a:cxn ang="0">
                  <a:pos x="18" y="4"/>
                </a:cxn>
                <a:cxn ang="0">
                  <a:pos x="18" y="7"/>
                </a:cxn>
                <a:cxn ang="0">
                  <a:pos x="18" y="19"/>
                </a:cxn>
              </a:cxnLst>
              <a:rect l="0" t="0" r="r" b="b"/>
              <a:pathLst>
                <a:path w="18" h="19">
                  <a:moveTo>
                    <a:pt x="18" y="19"/>
                  </a:moveTo>
                  <a:lnTo>
                    <a:pt x="13" y="19"/>
                  </a:lnTo>
                  <a:lnTo>
                    <a:pt x="13" y="8"/>
                  </a:lnTo>
                  <a:lnTo>
                    <a:pt x="13" y="5"/>
                  </a:lnTo>
                  <a:lnTo>
                    <a:pt x="13" y="4"/>
                  </a:lnTo>
                  <a:lnTo>
                    <a:pt x="12" y="4"/>
                  </a:lnTo>
                  <a:lnTo>
                    <a:pt x="12" y="4"/>
                  </a:lnTo>
                  <a:lnTo>
                    <a:pt x="10" y="2"/>
                  </a:lnTo>
                  <a:lnTo>
                    <a:pt x="10" y="2"/>
                  </a:lnTo>
                  <a:lnTo>
                    <a:pt x="9" y="2"/>
                  </a:lnTo>
                  <a:lnTo>
                    <a:pt x="7" y="4"/>
                  </a:lnTo>
                  <a:lnTo>
                    <a:pt x="6" y="4"/>
                  </a:lnTo>
                  <a:lnTo>
                    <a:pt x="6" y="5"/>
                  </a:lnTo>
                  <a:lnTo>
                    <a:pt x="6" y="7"/>
                  </a:lnTo>
                  <a:lnTo>
                    <a:pt x="6" y="10"/>
                  </a:lnTo>
                  <a:lnTo>
                    <a:pt x="6" y="19"/>
                  </a:lnTo>
                  <a:lnTo>
                    <a:pt x="0" y="19"/>
                  </a:lnTo>
                  <a:lnTo>
                    <a:pt x="0" y="0"/>
                  </a:lnTo>
                  <a:lnTo>
                    <a:pt x="6" y="0"/>
                  </a:lnTo>
                  <a:lnTo>
                    <a:pt x="6" y="2"/>
                  </a:lnTo>
                  <a:lnTo>
                    <a:pt x="9" y="0"/>
                  </a:lnTo>
                  <a:lnTo>
                    <a:pt x="12" y="0"/>
                  </a:lnTo>
                  <a:lnTo>
                    <a:pt x="13" y="0"/>
                  </a:lnTo>
                  <a:lnTo>
                    <a:pt x="15" y="0"/>
                  </a:lnTo>
                  <a:lnTo>
                    <a:pt x="16" y="0"/>
                  </a:lnTo>
                  <a:lnTo>
                    <a:pt x="16" y="1"/>
                  </a:lnTo>
                  <a:lnTo>
                    <a:pt x="18" y="2"/>
                  </a:lnTo>
                  <a:lnTo>
                    <a:pt x="18" y="2"/>
                  </a:lnTo>
                  <a:lnTo>
                    <a:pt x="18" y="4"/>
                  </a:lnTo>
                  <a:lnTo>
                    <a:pt x="18" y="7"/>
                  </a:lnTo>
                  <a:lnTo>
                    <a:pt x="18"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668" name="Freeform 164"/>
            <p:cNvSpPr>
              <a:spLocks noEditPoints="1"/>
            </p:cNvSpPr>
            <p:nvPr/>
          </p:nvSpPr>
          <p:spPr bwMode="auto">
            <a:xfrm>
              <a:off x="4521" y="2140"/>
              <a:ext cx="19" cy="27"/>
            </a:xfrm>
            <a:custGeom>
              <a:avLst/>
              <a:gdLst/>
              <a:ahLst/>
              <a:cxnLst>
                <a:cxn ang="0">
                  <a:pos x="10" y="27"/>
                </a:cxn>
                <a:cxn ang="0">
                  <a:pos x="10" y="21"/>
                </a:cxn>
                <a:cxn ang="0">
                  <a:pos x="0" y="21"/>
                </a:cxn>
                <a:cxn ang="0">
                  <a:pos x="0" y="16"/>
                </a:cxn>
                <a:cxn ang="0">
                  <a:pos x="10" y="0"/>
                </a:cxn>
                <a:cxn ang="0">
                  <a:pos x="14" y="0"/>
                </a:cxn>
                <a:cxn ang="0">
                  <a:pos x="14" y="16"/>
                </a:cxn>
                <a:cxn ang="0">
                  <a:pos x="19" y="16"/>
                </a:cxn>
                <a:cxn ang="0">
                  <a:pos x="19" y="21"/>
                </a:cxn>
                <a:cxn ang="0">
                  <a:pos x="14" y="21"/>
                </a:cxn>
                <a:cxn ang="0">
                  <a:pos x="14" y="27"/>
                </a:cxn>
                <a:cxn ang="0">
                  <a:pos x="10" y="27"/>
                </a:cxn>
                <a:cxn ang="0">
                  <a:pos x="10" y="16"/>
                </a:cxn>
                <a:cxn ang="0">
                  <a:pos x="10" y="8"/>
                </a:cxn>
                <a:cxn ang="0">
                  <a:pos x="4" y="16"/>
                </a:cxn>
                <a:cxn ang="0">
                  <a:pos x="10" y="16"/>
                </a:cxn>
              </a:cxnLst>
              <a:rect l="0" t="0" r="r" b="b"/>
              <a:pathLst>
                <a:path w="19" h="27">
                  <a:moveTo>
                    <a:pt x="10" y="27"/>
                  </a:moveTo>
                  <a:lnTo>
                    <a:pt x="10" y="21"/>
                  </a:lnTo>
                  <a:lnTo>
                    <a:pt x="0" y="21"/>
                  </a:lnTo>
                  <a:lnTo>
                    <a:pt x="0" y="16"/>
                  </a:lnTo>
                  <a:lnTo>
                    <a:pt x="10" y="0"/>
                  </a:lnTo>
                  <a:lnTo>
                    <a:pt x="14" y="0"/>
                  </a:lnTo>
                  <a:lnTo>
                    <a:pt x="14" y="16"/>
                  </a:lnTo>
                  <a:lnTo>
                    <a:pt x="19" y="16"/>
                  </a:lnTo>
                  <a:lnTo>
                    <a:pt x="19" y="21"/>
                  </a:lnTo>
                  <a:lnTo>
                    <a:pt x="14" y="21"/>
                  </a:lnTo>
                  <a:lnTo>
                    <a:pt x="14" y="27"/>
                  </a:lnTo>
                  <a:lnTo>
                    <a:pt x="10" y="27"/>
                  </a:lnTo>
                  <a:close/>
                  <a:moveTo>
                    <a:pt x="10" y="16"/>
                  </a:moveTo>
                  <a:lnTo>
                    <a:pt x="10" y="8"/>
                  </a:lnTo>
                  <a:lnTo>
                    <a:pt x="4" y="16"/>
                  </a:lnTo>
                  <a:lnTo>
                    <a:pt x="10" y="16"/>
                  </a:lnTo>
                  <a:close/>
                </a:path>
              </a:pathLst>
            </a:custGeom>
            <a:solidFill>
              <a:srgbClr val="000000"/>
            </a:solidFill>
            <a:ln w="0">
              <a:solidFill>
                <a:srgbClr val="000000"/>
              </a:solidFill>
              <a:prstDash val="solid"/>
              <a:round/>
              <a:headEnd/>
              <a:tailEnd/>
            </a:ln>
          </p:spPr>
          <p:txBody>
            <a:bodyPr/>
            <a:lstStyle/>
            <a:p>
              <a:endParaRPr lang="en-US" dirty="0"/>
            </a:p>
          </p:txBody>
        </p:sp>
        <p:sp>
          <p:nvSpPr>
            <p:cNvPr id="21669" name="Freeform 165"/>
            <p:cNvSpPr>
              <a:spLocks/>
            </p:cNvSpPr>
            <p:nvPr/>
          </p:nvSpPr>
          <p:spPr bwMode="auto">
            <a:xfrm>
              <a:off x="4541" y="2140"/>
              <a:ext cx="18" cy="27"/>
            </a:xfrm>
            <a:custGeom>
              <a:avLst/>
              <a:gdLst/>
              <a:ahLst/>
              <a:cxnLst>
                <a:cxn ang="0">
                  <a:pos x="0" y="6"/>
                </a:cxn>
                <a:cxn ang="0">
                  <a:pos x="0" y="0"/>
                </a:cxn>
                <a:cxn ang="0">
                  <a:pos x="18" y="0"/>
                </a:cxn>
                <a:cxn ang="0">
                  <a:pos x="18" y="5"/>
                </a:cxn>
                <a:cxn ang="0">
                  <a:pos x="15" y="8"/>
                </a:cxn>
                <a:cxn ang="0">
                  <a:pos x="13" y="10"/>
                </a:cxn>
                <a:cxn ang="0">
                  <a:pos x="11" y="15"/>
                </a:cxn>
                <a:cxn ang="0">
                  <a:pos x="9" y="18"/>
                </a:cxn>
                <a:cxn ang="0">
                  <a:pos x="9" y="22"/>
                </a:cxn>
                <a:cxn ang="0">
                  <a:pos x="9" y="27"/>
                </a:cxn>
                <a:cxn ang="0">
                  <a:pos x="3" y="27"/>
                </a:cxn>
                <a:cxn ang="0">
                  <a:pos x="5" y="21"/>
                </a:cxn>
                <a:cxn ang="0">
                  <a:pos x="6" y="15"/>
                </a:cxn>
                <a:cxn ang="0">
                  <a:pos x="9" y="10"/>
                </a:cxn>
                <a:cxn ang="0">
                  <a:pos x="12" y="6"/>
                </a:cxn>
                <a:cxn ang="0">
                  <a:pos x="0" y="6"/>
                </a:cxn>
              </a:cxnLst>
              <a:rect l="0" t="0" r="r" b="b"/>
              <a:pathLst>
                <a:path w="18" h="27">
                  <a:moveTo>
                    <a:pt x="0" y="6"/>
                  </a:moveTo>
                  <a:lnTo>
                    <a:pt x="0" y="0"/>
                  </a:lnTo>
                  <a:lnTo>
                    <a:pt x="18" y="0"/>
                  </a:lnTo>
                  <a:lnTo>
                    <a:pt x="18" y="5"/>
                  </a:lnTo>
                  <a:lnTo>
                    <a:pt x="15" y="8"/>
                  </a:lnTo>
                  <a:lnTo>
                    <a:pt x="13" y="10"/>
                  </a:lnTo>
                  <a:lnTo>
                    <a:pt x="11" y="15"/>
                  </a:lnTo>
                  <a:lnTo>
                    <a:pt x="9" y="18"/>
                  </a:lnTo>
                  <a:lnTo>
                    <a:pt x="9" y="22"/>
                  </a:lnTo>
                  <a:lnTo>
                    <a:pt x="9" y="27"/>
                  </a:lnTo>
                  <a:lnTo>
                    <a:pt x="3" y="27"/>
                  </a:lnTo>
                  <a:lnTo>
                    <a:pt x="5" y="21"/>
                  </a:lnTo>
                  <a:lnTo>
                    <a:pt x="6" y="15"/>
                  </a:lnTo>
                  <a:lnTo>
                    <a:pt x="9" y="10"/>
                  </a:lnTo>
                  <a:lnTo>
                    <a:pt x="12" y="6"/>
                  </a:lnTo>
                  <a:lnTo>
                    <a:pt x="0"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70" name="Rectangle 166"/>
            <p:cNvSpPr>
              <a:spLocks noChangeArrowheads="1"/>
            </p:cNvSpPr>
            <p:nvPr/>
          </p:nvSpPr>
          <p:spPr bwMode="auto">
            <a:xfrm>
              <a:off x="4562" y="2161"/>
              <a:ext cx="6" cy="6"/>
            </a:xfrm>
            <a:prstGeom prst="rect">
              <a:avLst/>
            </a:prstGeom>
            <a:solidFill>
              <a:srgbClr val="000000"/>
            </a:solidFill>
            <a:ln w="0">
              <a:solidFill>
                <a:srgbClr val="000000"/>
              </a:solidFill>
              <a:miter lim="800000"/>
              <a:headEnd/>
              <a:tailEnd/>
            </a:ln>
          </p:spPr>
          <p:txBody>
            <a:bodyPr/>
            <a:lstStyle/>
            <a:p>
              <a:endParaRPr lang="en-US" dirty="0"/>
            </a:p>
          </p:txBody>
        </p:sp>
        <p:sp>
          <p:nvSpPr>
            <p:cNvPr id="21671" name="Freeform 167"/>
            <p:cNvSpPr>
              <a:spLocks/>
            </p:cNvSpPr>
            <p:nvPr/>
          </p:nvSpPr>
          <p:spPr bwMode="auto">
            <a:xfrm>
              <a:off x="4571" y="2140"/>
              <a:ext cx="17" cy="27"/>
            </a:xfrm>
            <a:custGeom>
              <a:avLst/>
              <a:gdLst/>
              <a:ahLst/>
              <a:cxnLst>
                <a:cxn ang="0">
                  <a:pos x="0" y="19"/>
                </a:cxn>
                <a:cxn ang="0">
                  <a:pos x="5" y="18"/>
                </a:cxn>
                <a:cxn ang="0">
                  <a:pos x="5" y="19"/>
                </a:cxn>
                <a:cxn ang="0">
                  <a:pos x="7" y="21"/>
                </a:cxn>
                <a:cxn ang="0">
                  <a:pos x="7" y="22"/>
                </a:cxn>
                <a:cxn ang="0">
                  <a:pos x="8" y="22"/>
                </a:cxn>
                <a:cxn ang="0">
                  <a:pos x="10" y="22"/>
                </a:cxn>
                <a:cxn ang="0">
                  <a:pos x="11" y="21"/>
                </a:cxn>
                <a:cxn ang="0">
                  <a:pos x="11" y="19"/>
                </a:cxn>
                <a:cxn ang="0">
                  <a:pos x="13" y="18"/>
                </a:cxn>
                <a:cxn ang="0">
                  <a:pos x="11" y="16"/>
                </a:cxn>
                <a:cxn ang="0">
                  <a:pos x="11" y="15"/>
                </a:cxn>
                <a:cxn ang="0">
                  <a:pos x="10" y="15"/>
                </a:cxn>
                <a:cxn ang="0">
                  <a:pos x="8" y="15"/>
                </a:cxn>
                <a:cxn ang="0">
                  <a:pos x="8" y="15"/>
                </a:cxn>
                <a:cxn ang="0">
                  <a:pos x="7" y="15"/>
                </a:cxn>
                <a:cxn ang="0">
                  <a:pos x="7" y="10"/>
                </a:cxn>
                <a:cxn ang="0">
                  <a:pos x="8" y="10"/>
                </a:cxn>
                <a:cxn ang="0">
                  <a:pos x="10" y="10"/>
                </a:cxn>
                <a:cxn ang="0">
                  <a:pos x="11" y="9"/>
                </a:cxn>
                <a:cxn ang="0">
                  <a:pos x="11" y="8"/>
                </a:cxn>
                <a:cxn ang="0">
                  <a:pos x="11" y="6"/>
                </a:cxn>
                <a:cxn ang="0">
                  <a:pos x="10" y="6"/>
                </a:cxn>
                <a:cxn ang="0">
                  <a:pos x="10" y="5"/>
                </a:cxn>
                <a:cxn ang="0">
                  <a:pos x="8" y="5"/>
                </a:cxn>
                <a:cxn ang="0">
                  <a:pos x="7" y="5"/>
                </a:cxn>
                <a:cxn ang="0">
                  <a:pos x="7" y="6"/>
                </a:cxn>
                <a:cxn ang="0">
                  <a:pos x="5" y="6"/>
                </a:cxn>
                <a:cxn ang="0">
                  <a:pos x="5" y="8"/>
                </a:cxn>
                <a:cxn ang="0">
                  <a:pos x="1" y="8"/>
                </a:cxn>
                <a:cxn ang="0">
                  <a:pos x="1" y="5"/>
                </a:cxn>
                <a:cxn ang="0">
                  <a:pos x="3" y="3"/>
                </a:cxn>
                <a:cxn ang="0">
                  <a:pos x="3" y="2"/>
                </a:cxn>
                <a:cxn ang="0">
                  <a:pos x="4" y="2"/>
                </a:cxn>
                <a:cxn ang="0">
                  <a:pos x="7" y="0"/>
                </a:cxn>
                <a:cxn ang="0">
                  <a:pos x="8" y="0"/>
                </a:cxn>
                <a:cxn ang="0">
                  <a:pos x="11" y="0"/>
                </a:cxn>
                <a:cxn ang="0">
                  <a:pos x="14" y="3"/>
                </a:cxn>
                <a:cxn ang="0">
                  <a:pos x="16" y="5"/>
                </a:cxn>
                <a:cxn ang="0">
                  <a:pos x="16" y="8"/>
                </a:cxn>
                <a:cxn ang="0">
                  <a:pos x="14" y="10"/>
                </a:cxn>
                <a:cxn ang="0">
                  <a:pos x="13" y="12"/>
                </a:cxn>
                <a:cxn ang="0">
                  <a:pos x="14" y="13"/>
                </a:cxn>
                <a:cxn ang="0">
                  <a:pos x="16" y="15"/>
                </a:cxn>
                <a:cxn ang="0">
                  <a:pos x="17" y="16"/>
                </a:cxn>
                <a:cxn ang="0">
                  <a:pos x="17" y="18"/>
                </a:cxn>
                <a:cxn ang="0">
                  <a:pos x="16" y="22"/>
                </a:cxn>
                <a:cxn ang="0">
                  <a:pos x="14" y="24"/>
                </a:cxn>
                <a:cxn ang="0">
                  <a:pos x="11" y="27"/>
                </a:cxn>
                <a:cxn ang="0">
                  <a:pos x="8" y="27"/>
                </a:cxn>
                <a:cxn ang="0">
                  <a:pos x="5" y="27"/>
                </a:cxn>
                <a:cxn ang="0">
                  <a:pos x="3" y="24"/>
                </a:cxn>
                <a:cxn ang="0">
                  <a:pos x="1" y="22"/>
                </a:cxn>
                <a:cxn ang="0">
                  <a:pos x="0" y="19"/>
                </a:cxn>
              </a:cxnLst>
              <a:rect l="0" t="0" r="r" b="b"/>
              <a:pathLst>
                <a:path w="17" h="27">
                  <a:moveTo>
                    <a:pt x="0" y="19"/>
                  </a:moveTo>
                  <a:lnTo>
                    <a:pt x="5" y="18"/>
                  </a:lnTo>
                  <a:lnTo>
                    <a:pt x="5" y="19"/>
                  </a:lnTo>
                  <a:lnTo>
                    <a:pt x="7" y="21"/>
                  </a:lnTo>
                  <a:lnTo>
                    <a:pt x="7" y="22"/>
                  </a:lnTo>
                  <a:lnTo>
                    <a:pt x="8" y="22"/>
                  </a:lnTo>
                  <a:lnTo>
                    <a:pt x="10" y="22"/>
                  </a:lnTo>
                  <a:lnTo>
                    <a:pt x="11" y="21"/>
                  </a:lnTo>
                  <a:lnTo>
                    <a:pt x="11" y="19"/>
                  </a:lnTo>
                  <a:lnTo>
                    <a:pt x="13" y="18"/>
                  </a:lnTo>
                  <a:lnTo>
                    <a:pt x="11" y="16"/>
                  </a:lnTo>
                  <a:lnTo>
                    <a:pt x="11" y="15"/>
                  </a:lnTo>
                  <a:lnTo>
                    <a:pt x="10" y="15"/>
                  </a:lnTo>
                  <a:lnTo>
                    <a:pt x="8" y="15"/>
                  </a:lnTo>
                  <a:lnTo>
                    <a:pt x="8" y="15"/>
                  </a:lnTo>
                  <a:lnTo>
                    <a:pt x="7" y="15"/>
                  </a:lnTo>
                  <a:lnTo>
                    <a:pt x="7" y="10"/>
                  </a:lnTo>
                  <a:lnTo>
                    <a:pt x="8" y="10"/>
                  </a:lnTo>
                  <a:lnTo>
                    <a:pt x="10" y="10"/>
                  </a:lnTo>
                  <a:lnTo>
                    <a:pt x="11" y="9"/>
                  </a:lnTo>
                  <a:lnTo>
                    <a:pt x="11" y="8"/>
                  </a:lnTo>
                  <a:lnTo>
                    <a:pt x="11" y="6"/>
                  </a:lnTo>
                  <a:lnTo>
                    <a:pt x="10" y="6"/>
                  </a:lnTo>
                  <a:lnTo>
                    <a:pt x="10" y="5"/>
                  </a:lnTo>
                  <a:lnTo>
                    <a:pt x="8" y="5"/>
                  </a:lnTo>
                  <a:lnTo>
                    <a:pt x="7" y="5"/>
                  </a:lnTo>
                  <a:lnTo>
                    <a:pt x="7" y="6"/>
                  </a:lnTo>
                  <a:lnTo>
                    <a:pt x="5" y="6"/>
                  </a:lnTo>
                  <a:lnTo>
                    <a:pt x="5" y="8"/>
                  </a:lnTo>
                  <a:lnTo>
                    <a:pt x="1" y="8"/>
                  </a:lnTo>
                  <a:lnTo>
                    <a:pt x="1" y="5"/>
                  </a:lnTo>
                  <a:lnTo>
                    <a:pt x="3" y="3"/>
                  </a:lnTo>
                  <a:lnTo>
                    <a:pt x="3" y="2"/>
                  </a:lnTo>
                  <a:lnTo>
                    <a:pt x="4" y="2"/>
                  </a:lnTo>
                  <a:lnTo>
                    <a:pt x="7" y="0"/>
                  </a:lnTo>
                  <a:lnTo>
                    <a:pt x="8" y="0"/>
                  </a:lnTo>
                  <a:lnTo>
                    <a:pt x="11" y="0"/>
                  </a:lnTo>
                  <a:lnTo>
                    <a:pt x="14" y="3"/>
                  </a:lnTo>
                  <a:lnTo>
                    <a:pt x="16" y="5"/>
                  </a:lnTo>
                  <a:lnTo>
                    <a:pt x="16" y="8"/>
                  </a:lnTo>
                  <a:lnTo>
                    <a:pt x="14" y="10"/>
                  </a:lnTo>
                  <a:lnTo>
                    <a:pt x="13" y="12"/>
                  </a:lnTo>
                  <a:lnTo>
                    <a:pt x="14" y="13"/>
                  </a:lnTo>
                  <a:lnTo>
                    <a:pt x="16" y="15"/>
                  </a:lnTo>
                  <a:lnTo>
                    <a:pt x="17" y="16"/>
                  </a:lnTo>
                  <a:lnTo>
                    <a:pt x="17" y="18"/>
                  </a:lnTo>
                  <a:lnTo>
                    <a:pt x="16" y="22"/>
                  </a:lnTo>
                  <a:lnTo>
                    <a:pt x="14" y="24"/>
                  </a:lnTo>
                  <a:lnTo>
                    <a:pt x="11" y="27"/>
                  </a:lnTo>
                  <a:lnTo>
                    <a:pt x="8" y="27"/>
                  </a:lnTo>
                  <a:lnTo>
                    <a:pt x="5" y="27"/>
                  </a:lnTo>
                  <a:lnTo>
                    <a:pt x="3" y="24"/>
                  </a:lnTo>
                  <a:lnTo>
                    <a:pt x="1" y="22"/>
                  </a:lnTo>
                  <a:lnTo>
                    <a:pt x="0"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672" name="Freeform 168"/>
            <p:cNvSpPr>
              <a:spLocks/>
            </p:cNvSpPr>
            <p:nvPr/>
          </p:nvSpPr>
          <p:spPr bwMode="auto">
            <a:xfrm>
              <a:off x="4591" y="2140"/>
              <a:ext cx="16" cy="27"/>
            </a:xfrm>
            <a:custGeom>
              <a:avLst/>
              <a:gdLst/>
              <a:ahLst/>
              <a:cxnLst>
                <a:cxn ang="0">
                  <a:pos x="0" y="6"/>
                </a:cxn>
                <a:cxn ang="0">
                  <a:pos x="0" y="0"/>
                </a:cxn>
                <a:cxn ang="0">
                  <a:pos x="16" y="0"/>
                </a:cxn>
                <a:cxn ang="0">
                  <a:pos x="16" y="5"/>
                </a:cxn>
                <a:cxn ang="0">
                  <a:pos x="15" y="8"/>
                </a:cxn>
                <a:cxn ang="0">
                  <a:pos x="12" y="10"/>
                </a:cxn>
                <a:cxn ang="0">
                  <a:pos x="10" y="15"/>
                </a:cxn>
                <a:cxn ang="0">
                  <a:pos x="9" y="18"/>
                </a:cxn>
                <a:cxn ang="0">
                  <a:pos x="9" y="22"/>
                </a:cxn>
                <a:cxn ang="0">
                  <a:pos x="8" y="27"/>
                </a:cxn>
                <a:cxn ang="0">
                  <a:pos x="3" y="27"/>
                </a:cxn>
                <a:cxn ang="0">
                  <a:pos x="5" y="21"/>
                </a:cxn>
                <a:cxn ang="0">
                  <a:pos x="6" y="15"/>
                </a:cxn>
                <a:cxn ang="0">
                  <a:pos x="8" y="10"/>
                </a:cxn>
                <a:cxn ang="0">
                  <a:pos x="10" y="6"/>
                </a:cxn>
                <a:cxn ang="0">
                  <a:pos x="0" y="6"/>
                </a:cxn>
              </a:cxnLst>
              <a:rect l="0" t="0" r="r" b="b"/>
              <a:pathLst>
                <a:path w="16" h="27">
                  <a:moveTo>
                    <a:pt x="0" y="6"/>
                  </a:moveTo>
                  <a:lnTo>
                    <a:pt x="0" y="0"/>
                  </a:lnTo>
                  <a:lnTo>
                    <a:pt x="16" y="0"/>
                  </a:lnTo>
                  <a:lnTo>
                    <a:pt x="16" y="5"/>
                  </a:lnTo>
                  <a:lnTo>
                    <a:pt x="15" y="8"/>
                  </a:lnTo>
                  <a:lnTo>
                    <a:pt x="12" y="10"/>
                  </a:lnTo>
                  <a:lnTo>
                    <a:pt x="10" y="15"/>
                  </a:lnTo>
                  <a:lnTo>
                    <a:pt x="9" y="18"/>
                  </a:lnTo>
                  <a:lnTo>
                    <a:pt x="9" y="22"/>
                  </a:lnTo>
                  <a:lnTo>
                    <a:pt x="8" y="27"/>
                  </a:lnTo>
                  <a:lnTo>
                    <a:pt x="3" y="27"/>
                  </a:lnTo>
                  <a:lnTo>
                    <a:pt x="5" y="21"/>
                  </a:lnTo>
                  <a:lnTo>
                    <a:pt x="6" y="15"/>
                  </a:lnTo>
                  <a:lnTo>
                    <a:pt x="8" y="10"/>
                  </a:lnTo>
                  <a:lnTo>
                    <a:pt x="10" y="6"/>
                  </a:lnTo>
                  <a:lnTo>
                    <a:pt x="0"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73" name="Freeform 169"/>
            <p:cNvSpPr>
              <a:spLocks noEditPoints="1"/>
            </p:cNvSpPr>
            <p:nvPr/>
          </p:nvSpPr>
          <p:spPr bwMode="auto">
            <a:xfrm>
              <a:off x="4314" y="2187"/>
              <a:ext cx="22" cy="25"/>
            </a:xfrm>
            <a:custGeom>
              <a:avLst/>
              <a:gdLst/>
              <a:ahLst/>
              <a:cxnLst>
                <a:cxn ang="0">
                  <a:pos x="0" y="25"/>
                </a:cxn>
                <a:cxn ang="0">
                  <a:pos x="0" y="0"/>
                </a:cxn>
                <a:cxn ang="0">
                  <a:pos x="10" y="0"/>
                </a:cxn>
                <a:cxn ang="0">
                  <a:pos x="13" y="0"/>
                </a:cxn>
                <a:cxn ang="0">
                  <a:pos x="16" y="0"/>
                </a:cxn>
                <a:cxn ang="0">
                  <a:pos x="17" y="2"/>
                </a:cxn>
                <a:cxn ang="0">
                  <a:pos x="19" y="3"/>
                </a:cxn>
                <a:cxn ang="0">
                  <a:pos x="20" y="5"/>
                </a:cxn>
                <a:cxn ang="0">
                  <a:pos x="20" y="8"/>
                </a:cxn>
                <a:cxn ang="0">
                  <a:pos x="19" y="9"/>
                </a:cxn>
                <a:cxn ang="0">
                  <a:pos x="19" y="12"/>
                </a:cxn>
                <a:cxn ang="0">
                  <a:pos x="16" y="13"/>
                </a:cxn>
                <a:cxn ang="0">
                  <a:pos x="13" y="15"/>
                </a:cxn>
                <a:cxn ang="0">
                  <a:pos x="14" y="15"/>
                </a:cxn>
                <a:cxn ang="0">
                  <a:pos x="16" y="16"/>
                </a:cxn>
                <a:cxn ang="0">
                  <a:pos x="17" y="18"/>
                </a:cxn>
                <a:cxn ang="0">
                  <a:pos x="19" y="21"/>
                </a:cxn>
                <a:cxn ang="0">
                  <a:pos x="22" y="25"/>
                </a:cxn>
                <a:cxn ang="0">
                  <a:pos x="16" y="25"/>
                </a:cxn>
                <a:cxn ang="0">
                  <a:pos x="13" y="19"/>
                </a:cxn>
                <a:cxn ang="0">
                  <a:pos x="10" y="18"/>
                </a:cxn>
                <a:cxn ang="0">
                  <a:pos x="10" y="16"/>
                </a:cxn>
                <a:cxn ang="0">
                  <a:pos x="8" y="15"/>
                </a:cxn>
                <a:cxn ang="0">
                  <a:pos x="8" y="15"/>
                </a:cxn>
                <a:cxn ang="0">
                  <a:pos x="7" y="15"/>
                </a:cxn>
                <a:cxn ang="0">
                  <a:pos x="5" y="15"/>
                </a:cxn>
                <a:cxn ang="0">
                  <a:pos x="4" y="15"/>
                </a:cxn>
                <a:cxn ang="0">
                  <a:pos x="4" y="25"/>
                </a:cxn>
                <a:cxn ang="0">
                  <a:pos x="0" y="25"/>
                </a:cxn>
                <a:cxn ang="0">
                  <a:pos x="4" y="10"/>
                </a:cxn>
                <a:cxn ang="0">
                  <a:pos x="8" y="10"/>
                </a:cxn>
                <a:cxn ang="0">
                  <a:pos x="11" y="10"/>
                </a:cxn>
                <a:cxn ang="0">
                  <a:pos x="13" y="10"/>
                </a:cxn>
                <a:cxn ang="0">
                  <a:pos x="14" y="9"/>
                </a:cxn>
                <a:cxn ang="0">
                  <a:pos x="14" y="9"/>
                </a:cxn>
                <a:cxn ang="0">
                  <a:pos x="14" y="9"/>
                </a:cxn>
                <a:cxn ang="0">
                  <a:pos x="14" y="8"/>
                </a:cxn>
                <a:cxn ang="0">
                  <a:pos x="14" y="6"/>
                </a:cxn>
                <a:cxn ang="0">
                  <a:pos x="14" y="6"/>
                </a:cxn>
                <a:cxn ang="0">
                  <a:pos x="13" y="5"/>
                </a:cxn>
                <a:cxn ang="0">
                  <a:pos x="11" y="5"/>
                </a:cxn>
                <a:cxn ang="0">
                  <a:pos x="11" y="5"/>
                </a:cxn>
                <a:cxn ang="0">
                  <a:pos x="8" y="5"/>
                </a:cxn>
                <a:cxn ang="0">
                  <a:pos x="4" y="5"/>
                </a:cxn>
                <a:cxn ang="0">
                  <a:pos x="4" y="10"/>
                </a:cxn>
              </a:cxnLst>
              <a:rect l="0" t="0" r="r" b="b"/>
              <a:pathLst>
                <a:path w="22" h="25">
                  <a:moveTo>
                    <a:pt x="0" y="25"/>
                  </a:moveTo>
                  <a:lnTo>
                    <a:pt x="0" y="0"/>
                  </a:lnTo>
                  <a:lnTo>
                    <a:pt x="10" y="0"/>
                  </a:lnTo>
                  <a:lnTo>
                    <a:pt x="13" y="0"/>
                  </a:lnTo>
                  <a:lnTo>
                    <a:pt x="16" y="0"/>
                  </a:lnTo>
                  <a:lnTo>
                    <a:pt x="17" y="2"/>
                  </a:lnTo>
                  <a:lnTo>
                    <a:pt x="19" y="3"/>
                  </a:lnTo>
                  <a:lnTo>
                    <a:pt x="20" y="5"/>
                  </a:lnTo>
                  <a:lnTo>
                    <a:pt x="20" y="8"/>
                  </a:lnTo>
                  <a:lnTo>
                    <a:pt x="19" y="9"/>
                  </a:lnTo>
                  <a:lnTo>
                    <a:pt x="19" y="12"/>
                  </a:lnTo>
                  <a:lnTo>
                    <a:pt x="16" y="13"/>
                  </a:lnTo>
                  <a:lnTo>
                    <a:pt x="13" y="15"/>
                  </a:lnTo>
                  <a:lnTo>
                    <a:pt x="14" y="15"/>
                  </a:lnTo>
                  <a:lnTo>
                    <a:pt x="16" y="16"/>
                  </a:lnTo>
                  <a:lnTo>
                    <a:pt x="17" y="18"/>
                  </a:lnTo>
                  <a:lnTo>
                    <a:pt x="19" y="21"/>
                  </a:lnTo>
                  <a:lnTo>
                    <a:pt x="22" y="25"/>
                  </a:lnTo>
                  <a:lnTo>
                    <a:pt x="16" y="25"/>
                  </a:lnTo>
                  <a:lnTo>
                    <a:pt x="13" y="19"/>
                  </a:lnTo>
                  <a:lnTo>
                    <a:pt x="10" y="18"/>
                  </a:lnTo>
                  <a:lnTo>
                    <a:pt x="10" y="16"/>
                  </a:lnTo>
                  <a:lnTo>
                    <a:pt x="8" y="15"/>
                  </a:lnTo>
                  <a:lnTo>
                    <a:pt x="8" y="15"/>
                  </a:lnTo>
                  <a:lnTo>
                    <a:pt x="7" y="15"/>
                  </a:lnTo>
                  <a:lnTo>
                    <a:pt x="5" y="15"/>
                  </a:lnTo>
                  <a:lnTo>
                    <a:pt x="4" y="15"/>
                  </a:lnTo>
                  <a:lnTo>
                    <a:pt x="4" y="25"/>
                  </a:lnTo>
                  <a:lnTo>
                    <a:pt x="0" y="25"/>
                  </a:lnTo>
                  <a:close/>
                  <a:moveTo>
                    <a:pt x="4" y="10"/>
                  </a:moveTo>
                  <a:lnTo>
                    <a:pt x="8" y="10"/>
                  </a:lnTo>
                  <a:lnTo>
                    <a:pt x="11" y="10"/>
                  </a:lnTo>
                  <a:lnTo>
                    <a:pt x="13" y="10"/>
                  </a:lnTo>
                  <a:lnTo>
                    <a:pt x="14" y="9"/>
                  </a:lnTo>
                  <a:lnTo>
                    <a:pt x="14" y="9"/>
                  </a:lnTo>
                  <a:lnTo>
                    <a:pt x="14" y="9"/>
                  </a:lnTo>
                  <a:lnTo>
                    <a:pt x="14" y="8"/>
                  </a:lnTo>
                  <a:lnTo>
                    <a:pt x="14" y="6"/>
                  </a:lnTo>
                  <a:lnTo>
                    <a:pt x="14" y="6"/>
                  </a:lnTo>
                  <a:lnTo>
                    <a:pt x="13" y="5"/>
                  </a:lnTo>
                  <a:lnTo>
                    <a:pt x="11" y="5"/>
                  </a:lnTo>
                  <a:lnTo>
                    <a:pt x="11" y="5"/>
                  </a:lnTo>
                  <a:lnTo>
                    <a:pt x="8" y="5"/>
                  </a:lnTo>
                  <a:lnTo>
                    <a:pt x="4" y="5"/>
                  </a:lnTo>
                  <a:lnTo>
                    <a:pt x="4" y="10"/>
                  </a:lnTo>
                  <a:close/>
                </a:path>
              </a:pathLst>
            </a:custGeom>
            <a:solidFill>
              <a:srgbClr val="000000"/>
            </a:solidFill>
            <a:ln w="0">
              <a:solidFill>
                <a:srgbClr val="000000"/>
              </a:solidFill>
              <a:prstDash val="solid"/>
              <a:round/>
              <a:headEnd/>
              <a:tailEnd/>
            </a:ln>
          </p:spPr>
          <p:txBody>
            <a:bodyPr/>
            <a:lstStyle/>
            <a:p>
              <a:endParaRPr lang="en-US" dirty="0"/>
            </a:p>
          </p:txBody>
        </p:sp>
        <p:sp>
          <p:nvSpPr>
            <p:cNvPr id="21674" name="Freeform 170"/>
            <p:cNvSpPr>
              <a:spLocks/>
            </p:cNvSpPr>
            <p:nvPr/>
          </p:nvSpPr>
          <p:spPr bwMode="auto">
            <a:xfrm>
              <a:off x="4339" y="2187"/>
              <a:ext cx="25" cy="25"/>
            </a:xfrm>
            <a:custGeom>
              <a:avLst/>
              <a:gdLst/>
              <a:ahLst/>
              <a:cxnLst>
                <a:cxn ang="0">
                  <a:pos x="0" y="25"/>
                </a:cxn>
                <a:cxn ang="0">
                  <a:pos x="0" y="0"/>
                </a:cxn>
                <a:cxn ang="0">
                  <a:pos x="7" y="0"/>
                </a:cxn>
                <a:cxn ang="0">
                  <a:pos x="11" y="18"/>
                </a:cxn>
                <a:cxn ang="0">
                  <a:pos x="16" y="0"/>
                </a:cxn>
                <a:cxn ang="0">
                  <a:pos x="25" y="0"/>
                </a:cxn>
                <a:cxn ang="0">
                  <a:pos x="25" y="25"/>
                </a:cxn>
                <a:cxn ang="0">
                  <a:pos x="19" y="25"/>
                </a:cxn>
                <a:cxn ang="0">
                  <a:pos x="19" y="6"/>
                </a:cxn>
                <a:cxn ang="0">
                  <a:pos x="14" y="25"/>
                </a:cxn>
                <a:cxn ang="0">
                  <a:pos x="8" y="25"/>
                </a:cxn>
                <a:cxn ang="0">
                  <a:pos x="4" y="6"/>
                </a:cxn>
                <a:cxn ang="0">
                  <a:pos x="4" y="25"/>
                </a:cxn>
                <a:cxn ang="0">
                  <a:pos x="0" y="25"/>
                </a:cxn>
              </a:cxnLst>
              <a:rect l="0" t="0" r="r" b="b"/>
              <a:pathLst>
                <a:path w="25" h="25">
                  <a:moveTo>
                    <a:pt x="0" y="25"/>
                  </a:moveTo>
                  <a:lnTo>
                    <a:pt x="0" y="0"/>
                  </a:lnTo>
                  <a:lnTo>
                    <a:pt x="7" y="0"/>
                  </a:lnTo>
                  <a:lnTo>
                    <a:pt x="11" y="18"/>
                  </a:lnTo>
                  <a:lnTo>
                    <a:pt x="16" y="0"/>
                  </a:lnTo>
                  <a:lnTo>
                    <a:pt x="25" y="0"/>
                  </a:lnTo>
                  <a:lnTo>
                    <a:pt x="25" y="25"/>
                  </a:lnTo>
                  <a:lnTo>
                    <a:pt x="19" y="25"/>
                  </a:lnTo>
                  <a:lnTo>
                    <a:pt x="19" y="6"/>
                  </a:lnTo>
                  <a:lnTo>
                    <a:pt x="14" y="25"/>
                  </a:lnTo>
                  <a:lnTo>
                    <a:pt x="8" y="25"/>
                  </a:lnTo>
                  <a:lnTo>
                    <a:pt x="4" y="6"/>
                  </a:lnTo>
                  <a:lnTo>
                    <a:pt x="4" y="25"/>
                  </a:lnTo>
                  <a:lnTo>
                    <a:pt x="0" y="25"/>
                  </a:lnTo>
                  <a:close/>
                </a:path>
              </a:pathLst>
            </a:custGeom>
            <a:solidFill>
              <a:srgbClr val="000000"/>
            </a:solidFill>
            <a:ln w="0">
              <a:solidFill>
                <a:srgbClr val="000000"/>
              </a:solidFill>
              <a:prstDash val="solid"/>
              <a:round/>
              <a:headEnd/>
              <a:tailEnd/>
            </a:ln>
          </p:spPr>
          <p:txBody>
            <a:bodyPr/>
            <a:lstStyle/>
            <a:p>
              <a:endParaRPr lang="en-US" dirty="0"/>
            </a:p>
          </p:txBody>
        </p:sp>
        <p:sp>
          <p:nvSpPr>
            <p:cNvPr id="21675" name="Freeform 171"/>
            <p:cNvSpPr>
              <a:spLocks/>
            </p:cNvSpPr>
            <p:nvPr/>
          </p:nvSpPr>
          <p:spPr bwMode="auto">
            <a:xfrm>
              <a:off x="4366" y="2187"/>
              <a:ext cx="21" cy="27"/>
            </a:xfrm>
            <a:custGeom>
              <a:avLst/>
              <a:gdLst/>
              <a:ahLst/>
              <a:cxnLst>
                <a:cxn ang="0">
                  <a:pos x="0" y="18"/>
                </a:cxn>
                <a:cxn ang="0">
                  <a:pos x="5" y="16"/>
                </a:cxn>
                <a:cxn ang="0">
                  <a:pos x="6" y="19"/>
                </a:cxn>
                <a:cxn ang="0">
                  <a:pos x="8" y="21"/>
                </a:cxn>
                <a:cxn ang="0">
                  <a:pos x="9" y="21"/>
                </a:cxn>
                <a:cxn ang="0">
                  <a:pos x="11" y="22"/>
                </a:cxn>
                <a:cxn ang="0">
                  <a:pos x="14" y="21"/>
                </a:cxn>
                <a:cxn ang="0">
                  <a:pos x="15" y="21"/>
                </a:cxn>
                <a:cxn ang="0">
                  <a:pos x="17" y="19"/>
                </a:cxn>
                <a:cxn ang="0">
                  <a:pos x="17" y="18"/>
                </a:cxn>
                <a:cxn ang="0">
                  <a:pos x="17" y="18"/>
                </a:cxn>
                <a:cxn ang="0">
                  <a:pos x="17" y="16"/>
                </a:cxn>
                <a:cxn ang="0">
                  <a:pos x="15" y="16"/>
                </a:cxn>
                <a:cxn ang="0">
                  <a:pos x="14" y="15"/>
                </a:cxn>
                <a:cxn ang="0">
                  <a:pos x="12" y="15"/>
                </a:cxn>
                <a:cxn ang="0">
                  <a:pos x="9" y="15"/>
                </a:cxn>
                <a:cxn ang="0">
                  <a:pos x="6" y="13"/>
                </a:cxn>
                <a:cxn ang="0">
                  <a:pos x="3" y="12"/>
                </a:cxn>
                <a:cxn ang="0">
                  <a:pos x="2" y="9"/>
                </a:cxn>
                <a:cxn ang="0">
                  <a:pos x="2" y="6"/>
                </a:cxn>
                <a:cxn ang="0">
                  <a:pos x="2" y="5"/>
                </a:cxn>
                <a:cxn ang="0">
                  <a:pos x="2" y="3"/>
                </a:cxn>
                <a:cxn ang="0">
                  <a:pos x="3" y="2"/>
                </a:cxn>
                <a:cxn ang="0">
                  <a:pos x="6" y="0"/>
                </a:cxn>
                <a:cxn ang="0">
                  <a:pos x="8" y="0"/>
                </a:cxn>
                <a:cxn ang="0">
                  <a:pos x="11" y="0"/>
                </a:cxn>
                <a:cxn ang="0">
                  <a:pos x="15" y="0"/>
                </a:cxn>
                <a:cxn ang="0">
                  <a:pos x="18" y="2"/>
                </a:cxn>
                <a:cxn ang="0">
                  <a:pos x="20" y="5"/>
                </a:cxn>
                <a:cxn ang="0">
                  <a:pos x="20" y="8"/>
                </a:cxn>
                <a:cxn ang="0">
                  <a:pos x="15" y="8"/>
                </a:cxn>
                <a:cxn ang="0">
                  <a:pos x="15" y="6"/>
                </a:cxn>
                <a:cxn ang="0">
                  <a:pos x="14" y="5"/>
                </a:cxn>
                <a:cxn ang="0">
                  <a:pos x="12" y="5"/>
                </a:cxn>
                <a:cxn ang="0">
                  <a:pos x="11" y="5"/>
                </a:cxn>
                <a:cxn ang="0">
                  <a:pos x="9" y="5"/>
                </a:cxn>
                <a:cxn ang="0">
                  <a:pos x="8" y="5"/>
                </a:cxn>
                <a:cxn ang="0">
                  <a:pos x="6" y="6"/>
                </a:cxn>
                <a:cxn ang="0">
                  <a:pos x="6" y="6"/>
                </a:cxn>
                <a:cxn ang="0">
                  <a:pos x="6" y="8"/>
                </a:cxn>
                <a:cxn ang="0">
                  <a:pos x="8" y="8"/>
                </a:cxn>
                <a:cxn ang="0">
                  <a:pos x="9" y="9"/>
                </a:cxn>
                <a:cxn ang="0">
                  <a:pos x="12" y="10"/>
                </a:cxn>
                <a:cxn ang="0">
                  <a:pos x="15" y="10"/>
                </a:cxn>
                <a:cxn ang="0">
                  <a:pos x="18" y="12"/>
                </a:cxn>
                <a:cxn ang="0">
                  <a:pos x="20" y="13"/>
                </a:cxn>
                <a:cxn ang="0">
                  <a:pos x="21" y="15"/>
                </a:cxn>
                <a:cxn ang="0">
                  <a:pos x="21" y="16"/>
                </a:cxn>
                <a:cxn ang="0">
                  <a:pos x="21" y="18"/>
                </a:cxn>
                <a:cxn ang="0">
                  <a:pos x="21" y="21"/>
                </a:cxn>
                <a:cxn ang="0">
                  <a:pos x="20" y="22"/>
                </a:cxn>
                <a:cxn ang="0">
                  <a:pos x="18" y="24"/>
                </a:cxn>
                <a:cxn ang="0">
                  <a:pos x="17" y="25"/>
                </a:cxn>
                <a:cxn ang="0">
                  <a:pos x="14" y="27"/>
                </a:cxn>
                <a:cxn ang="0">
                  <a:pos x="11" y="27"/>
                </a:cxn>
                <a:cxn ang="0">
                  <a:pos x="6" y="25"/>
                </a:cxn>
                <a:cxn ang="0">
                  <a:pos x="3" y="24"/>
                </a:cxn>
                <a:cxn ang="0">
                  <a:pos x="2" y="21"/>
                </a:cxn>
                <a:cxn ang="0">
                  <a:pos x="0" y="18"/>
                </a:cxn>
              </a:cxnLst>
              <a:rect l="0" t="0" r="r" b="b"/>
              <a:pathLst>
                <a:path w="21" h="27">
                  <a:moveTo>
                    <a:pt x="0" y="18"/>
                  </a:moveTo>
                  <a:lnTo>
                    <a:pt x="5" y="16"/>
                  </a:lnTo>
                  <a:lnTo>
                    <a:pt x="6" y="19"/>
                  </a:lnTo>
                  <a:lnTo>
                    <a:pt x="8" y="21"/>
                  </a:lnTo>
                  <a:lnTo>
                    <a:pt x="9" y="21"/>
                  </a:lnTo>
                  <a:lnTo>
                    <a:pt x="11" y="22"/>
                  </a:lnTo>
                  <a:lnTo>
                    <a:pt x="14" y="21"/>
                  </a:lnTo>
                  <a:lnTo>
                    <a:pt x="15" y="21"/>
                  </a:lnTo>
                  <a:lnTo>
                    <a:pt x="17" y="19"/>
                  </a:lnTo>
                  <a:lnTo>
                    <a:pt x="17" y="18"/>
                  </a:lnTo>
                  <a:lnTo>
                    <a:pt x="17" y="18"/>
                  </a:lnTo>
                  <a:lnTo>
                    <a:pt x="17" y="16"/>
                  </a:lnTo>
                  <a:lnTo>
                    <a:pt x="15" y="16"/>
                  </a:lnTo>
                  <a:lnTo>
                    <a:pt x="14" y="15"/>
                  </a:lnTo>
                  <a:lnTo>
                    <a:pt x="12" y="15"/>
                  </a:lnTo>
                  <a:lnTo>
                    <a:pt x="9" y="15"/>
                  </a:lnTo>
                  <a:lnTo>
                    <a:pt x="6" y="13"/>
                  </a:lnTo>
                  <a:lnTo>
                    <a:pt x="3" y="12"/>
                  </a:lnTo>
                  <a:lnTo>
                    <a:pt x="2" y="9"/>
                  </a:lnTo>
                  <a:lnTo>
                    <a:pt x="2" y="6"/>
                  </a:lnTo>
                  <a:lnTo>
                    <a:pt x="2" y="5"/>
                  </a:lnTo>
                  <a:lnTo>
                    <a:pt x="2" y="3"/>
                  </a:lnTo>
                  <a:lnTo>
                    <a:pt x="3" y="2"/>
                  </a:lnTo>
                  <a:lnTo>
                    <a:pt x="6" y="0"/>
                  </a:lnTo>
                  <a:lnTo>
                    <a:pt x="8" y="0"/>
                  </a:lnTo>
                  <a:lnTo>
                    <a:pt x="11" y="0"/>
                  </a:lnTo>
                  <a:lnTo>
                    <a:pt x="15" y="0"/>
                  </a:lnTo>
                  <a:lnTo>
                    <a:pt x="18" y="2"/>
                  </a:lnTo>
                  <a:lnTo>
                    <a:pt x="20" y="5"/>
                  </a:lnTo>
                  <a:lnTo>
                    <a:pt x="20" y="8"/>
                  </a:lnTo>
                  <a:lnTo>
                    <a:pt x="15" y="8"/>
                  </a:lnTo>
                  <a:lnTo>
                    <a:pt x="15" y="6"/>
                  </a:lnTo>
                  <a:lnTo>
                    <a:pt x="14" y="5"/>
                  </a:lnTo>
                  <a:lnTo>
                    <a:pt x="12" y="5"/>
                  </a:lnTo>
                  <a:lnTo>
                    <a:pt x="11" y="5"/>
                  </a:lnTo>
                  <a:lnTo>
                    <a:pt x="9" y="5"/>
                  </a:lnTo>
                  <a:lnTo>
                    <a:pt x="8" y="5"/>
                  </a:lnTo>
                  <a:lnTo>
                    <a:pt x="6" y="6"/>
                  </a:lnTo>
                  <a:lnTo>
                    <a:pt x="6" y="6"/>
                  </a:lnTo>
                  <a:lnTo>
                    <a:pt x="6" y="8"/>
                  </a:lnTo>
                  <a:lnTo>
                    <a:pt x="8" y="8"/>
                  </a:lnTo>
                  <a:lnTo>
                    <a:pt x="9" y="9"/>
                  </a:lnTo>
                  <a:lnTo>
                    <a:pt x="12" y="10"/>
                  </a:lnTo>
                  <a:lnTo>
                    <a:pt x="15" y="10"/>
                  </a:lnTo>
                  <a:lnTo>
                    <a:pt x="18" y="12"/>
                  </a:lnTo>
                  <a:lnTo>
                    <a:pt x="20" y="13"/>
                  </a:lnTo>
                  <a:lnTo>
                    <a:pt x="21" y="15"/>
                  </a:lnTo>
                  <a:lnTo>
                    <a:pt x="21" y="16"/>
                  </a:lnTo>
                  <a:lnTo>
                    <a:pt x="21" y="18"/>
                  </a:lnTo>
                  <a:lnTo>
                    <a:pt x="21" y="21"/>
                  </a:lnTo>
                  <a:lnTo>
                    <a:pt x="20" y="22"/>
                  </a:lnTo>
                  <a:lnTo>
                    <a:pt x="18" y="24"/>
                  </a:lnTo>
                  <a:lnTo>
                    <a:pt x="17" y="25"/>
                  </a:lnTo>
                  <a:lnTo>
                    <a:pt x="14" y="27"/>
                  </a:lnTo>
                  <a:lnTo>
                    <a:pt x="11" y="27"/>
                  </a:lnTo>
                  <a:lnTo>
                    <a:pt x="6" y="25"/>
                  </a:lnTo>
                  <a:lnTo>
                    <a:pt x="3" y="24"/>
                  </a:lnTo>
                  <a:lnTo>
                    <a:pt x="2" y="21"/>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676" name="Freeform 172"/>
            <p:cNvSpPr>
              <a:spLocks/>
            </p:cNvSpPr>
            <p:nvPr/>
          </p:nvSpPr>
          <p:spPr bwMode="auto">
            <a:xfrm>
              <a:off x="4522" y="2187"/>
              <a:ext cx="16" cy="25"/>
            </a:xfrm>
            <a:custGeom>
              <a:avLst/>
              <a:gdLst/>
              <a:ahLst/>
              <a:cxnLst>
                <a:cxn ang="0">
                  <a:pos x="16" y="21"/>
                </a:cxn>
                <a:cxn ang="0">
                  <a:pos x="16" y="25"/>
                </a:cxn>
                <a:cxn ang="0">
                  <a:pos x="0" y="25"/>
                </a:cxn>
                <a:cxn ang="0">
                  <a:pos x="0" y="24"/>
                </a:cxn>
                <a:cxn ang="0">
                  <a:pos x="2" y="21"/>
                </a:cxn>
                <a:cxn ang="0">
                  <a:pos x="3" y="18"/>
                </a:cxn>
                <a:cxn ang="0">
                  <a:pos x="6" y="15"/>
                </a:cxn>
                <a:cxn ang="0">
                  <a:pos x="9" y="12"/>
                </a:cxn>
                <a:cxn ang="0">
                  <a:pos x="10" y="10"/>
                </a:cxn>
                <a:cxn ang="0">
                  <a:pos x="12" y="9"/>
                </a:cxn>
                <a:cxn ang="0">
                  <a:pos x="12" y="8"/>
                </a:cxn>
                <a:cxn ang="0">
                  <a:pos x="12" y="6"/>
                </a:cxn>
                <a:cxn ang="0">
                  <a:pos x="10" y="5"/>
                </a:cxn>
                <a:cxn ang="0">
                  <a:pos x="10" y="5"/>
                </a:cxn>
                <a:cxn ang="0">
                  <a:pos x="9" y="5"/>
                </a:cxn>
                <a:cxn ang="0">
                  <a:pos x="7" y="5"/>
                </a:cxn>
                <a:cxn ang="0">
                  <a:pos x="6" y="5"/>
                </a:cxn>
                <a:cxn ang="0">
                  <a:pos x="5" y="6"/>
                </a:cxn>
                <a:cxn ang="0">
                  <a:pos x="5" y="8"/>
                </a:cxn>
                <a:cxn ang="0">
                  <a:pos x="0" y="8"/>
                </a:cxn>
                <a:cxn ang="0">
                  <a:pos x="2" y="5"/>
                </a:cxn>
                <a:cxn ang="0">
                  <a:pos x="3" y="2"/>
                </a:cxn>
                <a:cxn ang="0">
                  <a:pos x="6" y="0"/>
                </a:cxn>
                <a:cxn ang="0">
                  <a:pos x="9" y="0"/>
                </a:cxn>
                <a:cxn ang="0">
                  <a:pos x="12" y="0"/>
                </a:cxn>
                <a:cxn ang="0">
                  <a:pos x="15" y="2"/>
                </a:cxn>
                <a:cxn ang="0">
                  <a:pos x="16" y="5"/>
                </a:cxn>
                <a:cxn ang="0">
                  <a:pos x="16" y="8"/>
                </a:cxn>
                <a:cxn ang="0">
                  <a:pos x="16" y="9"/>
                </a:cxn>
                <a:cxn ang="0">
                  <a:pos x="16" y="10"/>
                </a:cxn>
                <a:cxn ang="0">
                  <a:pos x="15" y="12"/>
                </a:cxn>
                <a:cxn ang="0">
                  <a:pos x="13" y="13"/>
                </a:cxn>
                <a:cxn ang="0">
                  <a:pos x="13" y="15"/>
                </a:cxn>
                <a:cxn ang="0">
                  <a:pos x="10" y="16"/>
                </a:cxn>
                <a:cxn ang="0">
                  <a:pos x="9" y="18"/>
                </a:cxn>
                <a:cxn ang="0">
                  <a:pos x="7" y="19"/>
                </a:cxn>
                <a:cxn ang="0">
                  <a:pos x="7" y="21"/>
                </a:cxn>
                <a:cxn ang="0">
                  <a:pos x="7" y="21"/>
                </a:cxn>
                <a:cxn ang="0">
                  <a:pos x="16" y="21"/>
                </a:cxn>
              </a:cxnLst>
              <a:rect l="0" t="0" r="r" b="b"/>
              <a:pathLst>
                <a:path w="16" h="25">
                  <a:moveTo>
                    <a:pt x="16" y="21"/>
                  </a:moveTo>
                  <a:lnTo>
                    <a:pt x="16" y="25"/>
                  </a:lnTo>
                  <a:lnTo>
                    <a:pt x="0" y="25"/>
                  </a:lnTo>
                  <a:lnTo>
                    <a:pt x="0" y="24"/>
                  </a:lnTo>
                  <a:lnTo>
                    <a:pt x="2" y="21"/>
                  </a:lnTo>
                  <a:lnTo>
                    <a:pt x="3" y="18"/>
                  </a:lnTo>
                  <a:lnTo>
                    <a:pt x="6" y="15"/>
                  </a:lnTo>
                  <a:lnTo>
                    <a:pt x="9" y="12"/>
                  </a:lnTo>
                  <a:lnTo>
                    <a:pt x="10" y="10"/>
                  </a:lnTo>
                  <a:lnTo>
                    <a:pt x="12" y="9"/>
                  </a:lnTo>
                  <a:lnTo>
                    <a:pt x="12" y="8"/>
                  </a:lnTo>
                  <a:lnTo>
                    <a:pt x="12" y="6"/>
                  </a:lnTo>
                  <a:lnTo>
                    <a:pt x="10" y="5"/>
                  </a:lnTo>
                  <a:lnTo>
                    <a:pt x="10" y="5"/>
                  </a:lnTo>
                  <a:lnTo>
                    <a:pt x="9" y="5"/>
                  </a:lnTo>
                  <a:lnTo>
                    <a:pt x="7" y="5"/>
                  </a:lnTo>
                  <a:lnTo>
                    <a:pt x="6" y="5"/>
                  </a:lnTo>
                  <a:lnTo>
                    <a:pt x="5" y="6"/>
                  </a:lnTo>
                  <a:lnTo>
                    <a:pt x="5" y="8"/>
                  </a:lnTo>
                  <a:lnTo>
                    <a:pt x="0" y="8"/>
                  </a:lnTo>
                  <a:lnTo>
                    <a:pt x="2" y="5"/>
                  </a:lnTo>
                  <a:lnTo>
                    <a:pt x="3" y="2"/>
                  </a:lnTo>
                  <a:lnTo>
                    <a:pt x="6" y="0"/>
                  </a:lnTo>
                  <a:lnTo>
                    <a:pt x="9" y="0"/>
                  </a:lnTo>
                  <a:lnTo>
                    <a:pt x="12" y="0"/>
                  </a:lnTo>
                  <a:lnTo>
                    <a:pt x="15" y="2"/>
                  </a:lnTo>
                  <a:lnTo>
                    <a:pt x="16" y="5"/>
                  </a:lnTo>
                  <a:lnTo>
                    <a:pt x="16" y="8"/>
                  </a:lnTo>
                  <a:lnTo>
                    <a:pt x="16" y="9"/>
                  </a:lnTo>
                  <a:lnTo>
                    <a:pt x="16" y="10"/>
                  </a:lnTo>
                  <a:lnTo>
                    <a:pt x="15" y="12"/>
                  </a:lnTo>
                  <a:lnTo>
                    <a:pt x="13" y="13"/>
                  </a:lnTo>
                  <a:lnTo>
                    <a:pt x="13" y="15"/>
                  </a:lnTo>
                  <a:lnTo>
                    <a:pt x="10" y="16"/>
                  </a:lnTo>
                  <a:lnTo>
                    <a:pt x="9" y="18"/>
                  </a:lnTo>
                  <a:lnTo>
                    <a:pt x="7" y="19"/>
                  </a:lnTo>
                  <a:lnTo>
                    <a:pt x="7" y="21"/>
                  </a:lnTo>
                  <a:lnTo>
                    <a:pt x="7" y="21"/>
                  </a:lnTo>
                  <a:lnTo>
                    <a:pt x="16" y="21"/>
                  </a:lnTo>
                  <a:close/>
                </a:path>
              </a:pathLst>
            </a:custGeom>
            <a:solidFill>
              <a:srgbClr val="000000"/>
            </a:solidFill>
            <a:ln w="0">
              <a:solidFill>
                <a:srgbClr val="000000"/>
              </a:solidFill>
              <a:prstDash val="solid"/>
              <a:round/>
              <a:headEnd/>
              <a:tailEnd/>
            </a:ln>
          </p:spPr>
          <p:txBody>
            <a:bodyPr/>
            <a:lstStyle/>
            <a:p>
              <a:endParaRPr lang="en-US" dirty="0"/>
            </a:p>
          </p:txBody>
        </p:sp>
        <p:sp>
          <p:nvSpPr>
            <p:cNvPr id="21677" name="Freeform 173"/>
            <p:cNvSpPr>
              <a:spLocks/>
            </p:cNvSpPr>
            <p:nvPr/>
          </p:nvSpPr>
          <p:spPr bwMode="auto">
            <a:xfrm>
              <a:off x="4541" y="2187"/>
              <a:ext cx="18" cy="27"/>
            </a:xfrm>
            <a:custGeom>
              <a:avLst/>
              <a:gdLst/>
              <a:ahLst/>
              <a:cxnLst>
                <a:cxn ang="0">
                  <a:pos x="0" y="18"/>
                </a:cxn>
                <a:cxn ang="0">
                  <a:pos x="5" y="18"/>
                </a:cxn>
                <a:cxn ang="0">
                  <a:pos x="6" y="19"/>
                </a:cxn>
                <a:cxn ang="0">
                  <a:pos x="6" y="21"/>
                </a:cxn>
                <a:cxn ang="0">
                  <a:pos x="8" y="21"/>
                </a:cxn>
                <a:cxn ang="0">
                  <a:pos x="9" y="22"/>
                </a:cxn>
                <a:cxn ang="0">
                  <a:pos x="11" y="21"/>
                </a:cxn>
                <a:cxn ang="0">
                  <a:pos x="12" y="21"/>
                </a:cxn>
                <a:cxn ang="0">
                  <a:pos x="12" y="19"/>
                </a:cxn>
                <a:cxn ang="0">
                  <a:pos x="12" y="18"/>
                </a:cxn>
                <a:cxn ang="0">
                  <a:pos x="12" y="16"/>
                </a:cxn>
                <a:cxn ang="0">
                  <a:pos x="12" y="15"/>
                </a:cxn>
                <a:cxn ang="0">
                  <a:pos x="11" y="15"/>
                </a:cxn>
                <a:cxn ang="0">
                  <a:pos x="9" y="13"/>
                </a:cxn>
                <a:cxn ang="0">
                  <a:pos x="8" y="15"/>
                </a:cxn>
                <a:cxn ang="0">
                  <a:pos x="8" y="15"/>
                </a:cxn>
                <a:cxn ang="0">
                  <a:pos x="8" y="10"/>
                </a:cxn>
                <a:cxn ang="0">
                  <a:pos x="9" y="10"/>
                </a:cxn>
                <a:cxn ang="0">
                  <a:pos x="11" y="9"/>
                </a:cxn>
                <a:cxn ang="0">
                  <a:pos x="11" y="9"/>
                </a:cxn>
                <a:cxn ang="0">
                  <a:pos x="11" y="8"/>
                </a:cxn>
                <a:cxn ang="0">
                  <a:pos x="11" y="6"/>
                </a:cxn>
                <a:cxn ang="0">
                  <a:pos x="11" y="5"/>
                </a:cxn>
                <a:cxn ang="0">
                  <a:pos x="9" y="5"/>
                </a:cxn>
                <a:cxn ang="0">
                  <a:pos x="9" y="5"/>
                </a:cxn>
                <a:cxn ang="0">
                  <a:pos x="8" y="5"/>
                </a:cxn>
                <a:cxn ang="0">
                  <a:pos x="6" y="5"/>
                </a:cxn>
                <a:cxn ang="0">
                  <a:pos x="6" y="6"/>
                </a:cxn>
                <a:cxn ang="0">
                  <a:pos x="6" y="8"/>
                </a:cxn>
                <a:cxn ang="0">
                  <a:pos x="0" y="8"/>
                </a:cxn>
                <a:cxn ang="0">
                  <a:pos x="2" y="5"/>
                </a:cxn>
                <a:cxn ang="0">
                  <a:pos x="2" y="3"/>
                </a:cxn>
                <a:cxn ang="0">
                  <a:pos x="3" y="2"/>
                </a:cxn>
                <a:cxn ang="0">
                  <a:pos x="5" y="0"/>
                </a:cxn>
                <a:cxn ang="0">
                  <a:pos x="6" y="0"/>
                </a:cxn>
                <a:cxn ang="0">
                  <a:pos x="9" y="0"/>
                </a:cxn>
                <a:cxn ang="0">
                  <a:pos x="12" y="0"/>
                </a:cxn>
                <a:cxn ang="0">
                  <a:pos x="15" y="2"/>
                </a:cxn>
                <a:cxn ang="0">
                  <a:pos x="15" y="5"/>
                </a:cxn>
                <a:cxn ang="0">
                  <a:pos x="16" y="6"/>
                </a:cxn>
                <a:cxn ang="0">
                  <a:pos x="15" y="10"/>
                </a:cxn>
                <a:cxn ang="0">
                  <a:pos x="12" y="12"/>
                </a:cxn>
                <a:cxn ang="0">
                  <a:pos x="15" y="13"/>
                </a:cxn>
                <a:cxn ang="0">
                  <a:pos x="16" y="15"/>
                </a:cxn>
                <a:cxn ang="0">
                  <a:pos x="16" y="16"/>
                </a:cxn>
                <a:cxn ang="0">
                  <a:pos x="18" y="18"/>
                </a:cxn>
                <a:cxn ang="0">
                  <a:pos x="16" y="21"/>
                </a:cxn>
                <a:cxn ang="0">
                  <a:pos x="15" y="24"/>
                </a:cxn>
                <a:cxn ang="0">
                  <a:pos x="12" y="25"/>
                </a:cxn>
                <a:cxn ang="0">
                  <a:pos x="9" y="27"/>
                </a:cxn>
                <a:cxn ang="0">
                  <a:pos x="6" y="25"/>
                </a:cxn>
                <a:cxn ang="0">
                  <a:pos x="3" y="24"/>
                </a:cxn>
                <a:cxn ang="0">
                  <a:pos x="2" y="22"/>
                </a:cxn>
                <a:cxn ang="0">
                  <a:pos x="0" y="18"/>
                </a:cxn>
              </a:cxnLst>
              <a:rect l="0" t="0" r="r" b="b"/>
              <a:pathLst>
                <a:path w="18" h="27">
                  <a:moveTo>
                    <a:pt x="0" y="18"/>
                  </a:moveTo>
                  <a:lnTo>
                    <a:pt x="5" y="18"/>
                  </a:lnTo>
                  <a:lnTo>
                    <a:pt x="6" y="19"/>
                  </a:lnTo>
                  <a:lnTo>
                    <a:pt x="6" y="21"/>
                  </a:lnTo>
                  <a:lnTo>
                    <a:pt x="8" y="21"/>
                  </a:lnTo>
                  <a:lnTo>
                    <a:pt x="9" y="22"/>
                  </a:lnTo>
                  <a:lnTo>
                    <a:pt x="11" y="21"/>
                  </a:lnTo>
                  <a:lnTo>
                    <a:pt x="12" y="21"/>
                  </a:lnTo>
                  <a:lnTo>
                    <a:pt x="12" y="19"/>
                  </a:lnTo>
                  <a:lnTo>
                    <a:pt x="12" y="18"/>
                  </a:lnTo>
                  <a:lnTo>
                    <a:pt x="12" y="16"/>
                  </a:lnTo>
                  <a:lnTo>
                    <a:pt x="12" y="15"/>
                  </a:lnTo>
                  <a:lnTo>
                    <a:pt x="11" y="15"/>
                  </a:lnTo>
                  <a:lnTo>
                    <a:pt x="9" y="13"/>
                  </a:lnTo>
                  <a:lnTo>
                    <a:pt x="8" y="15"/>
                  </a:lnTo>
                  <a:lnTo>
                    <a:pt x="8" y="15"/>
                  </a:lnTo>
                  <a:lnTo>
                    <a:pt x="8" y="10"/>
                  </a:lnTo>
                  <a:lnTo>
                    <a:pt x="9" y="10"/>
                  </a:lnTo>
                  <a:lnTo>
                    <a:pt x="11" y="9"/>
                  </a:lnTo>
                  <a:lnTo>
                    <a:pt x="11" y="9"/>
                  </a:lnTo>
                  <a:lnTo>
                    <a:pt x="11" y="8"/>
                  </a:lnTo>
                  <a:lnTo>
                    <a:pt x="11" y="6"/>
                  </a:lnTo>
                  <a:lnTo>
                    <a:pt x="11" y="5"/>
                  </a:lnTo>
                  <a:lnTo>
                    <a:pt x="9" y="5"/>
                  </a:lnTo>
                  <a:lnTo>
                    <a:pt x="9" y="5"/>
                  </a:lnTo>
                  <a:lnTo>
                    <a:pt x="8" y="5"/>
                  </a:lnTo>
                  <a:lnTo>
                    <a:pt x="6" y="5"/>
                  </a:lnTo>
                  <a:lnTo>
                    <a:pt x="6" y="6"/>
                  </a:lnTo>
                  <a:lnTo>
                    <a:pt x="6" y="8"/>
                  </a:lnTo>
                  <a:lnTo>
                    <a:pt x="0" y="8"/>
                  </a:lnTo>
                  <a:lnTo>
                    <a:pt x="2" y="5"/>
                  </a:lnTo>
                  <a:lnTo>
                    <a:pt x="2" y="3"/>
                  </a:lnTo>
                  <a:lnTo>
                    <a:pt x="3" y="2"/>
                  </a:lnTo>
                  <a:lnTo>
                    <a:pt x="5" y="0"/>
                  </a:lnTo>
                  <a:lnTo>
                    <a:pt x="6" y="0"/>
                  </a:lnTo>
                  <a:lnTo>
                    <a:pt x="9" y="0"/>
                  </a:lnTo>
                  <a:lnTo>
                    <a:pt x="12" y="0"/>
                  </a:lnTo>
                  <a:lnTo>
                    <a:pt x="15" y="2"/>
                  </a:lnTo>
                  <a:lnTo>
                    <a:pt x="15" y="5"/>
                  </a:lnTo>
                  <a:lnTo>
                    <a:pt x="16" y="6"/>
                  </a:lnTo>
                  <a:lnTo>
                    <a:pt x="15" y="10"/>
                  </a:lnTo>
                  <a:lnTo>
                    <a:pt x="12" y="12"/>
                  </a:lnTo>
                  <a:lnTo>
                    <a:pt x="15" y="13"/>
                  </a:lnTo>
                  <a:lnTo>
                    <a:pt x="16" y="15"/>
                  </a:lnTo>
                  <a:lnTo>
                    <a:pt x="16" y="16"/>
                  </a:lnTo>
                  <a:lnTo>
                    <a:pt x="18" y="18"/>
                  </a:lnTo>
                  <a:lnTo>
                    <a:pt x="16" y="21"/>
                  </a:lnTo>
                  <a:lnTo>
                    <a:pt x="15" y="24"/>
                  </a:lnTo>
                  <a:lnTo>
                    <a:pt x="12" y="25"/>
                  </a:lnTo>
                  <a:lnTo>
                    <a:pt x="9" y="27"/>
                  </a:lnTo>
                  <a:lnTo>
                    <a:pt x="6" y="25"/>
                  </a:lnTo>
                  <a:lnTo>
                    <a:pt x="3" y="24"/>
                  </a:lnTo>
                  <a:lnTo>
                    <a:pt x="2" y="22"/>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678" name="Rectangle 174"/>
            <p:cNvSpPr>
              <a:spLocks noChangeArrowheads="1"/>
            </p:cNvSpPr>
            <p:nvPr/>
          </p:nvSpPr>
          <p:spPr bwMode="auto">
            <a:xfrm>
              <a:off x="4562" y="2208"/>
              <a:ext cx="6" cy="4"/>
            </a:xfrm>
            <a:prstGeom prst="rect">
              <a:avLst/>
            </a:prstGeom>
            <a:solidFill>
              <a:srgbClr val="000000"/>
            </a:solidFill>
            <a:ln w="0">
              <a:solidFill>
                <a:srgbClr val="000000"/>
              </a:solidFill>
              <a:miter lim="800000"/>
              <a:headEnd/>
              <a:tailEnd/>
            </a:ln>
          </p:spPr>
          <p:txBody>
            <a:bodyPr/>
            <a:lstStyle/>
            <a:p>
              <a:endParaRPr lang="en-US" dirty="0"/>
            </a:p>
          </p:txBody>
        </p:sp>
        <p:sp>
          <p:nvSpPr>
            <p:cNvPr id="21679" name="Freeform 175"/>
            <p:cNvSpPr>
              <a:spLocks/>
            </p:cNvSpPr>
            <p:nvPr/>
          </p:nvSpPr>
          <p:spPr bwMode="auto">
            <a:xfrm>
              <a:off x="4571" y="2187"/>
              <a:ext cx="17" cy="27"/>
            </a:xfrm>
            <a:custGeom>
              <a:avLst/>
              <a:gdLst/>
              <a:ahLst/>
              <a:cxnLst>
                <a:cxn ang="0">
                  <a:pos x="0" y="18"/>
                </a:cxn>
                <a:cxn ang="0">
                  <a:pos x="5" y="18"/>
                </a:cxn>
                <a:cxn ang="0">
                  <a:pos x="5" y="19"/>
                </a:cxn>
                <a:cxn ang="0">
                  <a:pos x="7" y="21"/>
                </a:cxn>
                <a:cxn ang="0">
                  <a:pos x="7" y="21"/>
                </a:cxn>
                <a:cxn ang="0">
                  <a:pos x="8" y="22"/>
                </a:cxn>
                <a:cxn ang="0">
                  <a:pos x="10" y="21"/>
                </a:cxn>
                <a:cxn ang="0">
                  <a:pos x="11" y="21"/>
                </a:cxn>
                <a:cxn ang="0">
                  <a:pos x="11" y="19"/>
                </a:cxn>
                <a:cxn ang="0">
                  <a:pos x="13" y="18"/>
                </a:cxn>
                <a:cxn ang="0">
                  <a:pos x="11" y="16"/>
                </a:cxn>
                <a:cxn ang="0">
                  <a:pos x="11" y="15"/>
                </a:cxn>
                <a:cxn ang="0">
                  <a:pos x="10" y="15"/>
                </a:cxn>
                <a:cxn ang="0">
                  <a:pos x="8" y="13"/>
                </a:cxn>
                <a:cxn ang="0">
                  <a:pos x="8" y="15"/>
                </a:cxn>
                <a:cxn ang="0">
                  <a:pos x="7" y="15"/>
                </a:cxn>
                <a:cxn ang="0">
                  <a:pos x="7" y="10"/>
                </a:cxn>
                <a:cxn ang="0">
                  <a:pos x="8" y="10"/>
                </a:cxn>
                <a:cxn ang="0">
                  <a:pos x="10" y="9"/>
                </a:cxn>
                <a:cxn ang="0">
                  <a:pos x="11" y="9"/>
                </a:cxn>
                <a:cxn ang="0">
                  <a:pos x="11" y="8"/>
                </a:cxn>
                <a:cxn ang="0">
                  <a:pos x="11" y="6"/>
                </a:cxn>
                <a:cxn ang="0">
                  <a:pos x="10" y="5"/>
                </a:cxn>
                <a:cxn ang="0">
                  <a:pos x="10" y="5"/>
                </a:cxn>
                <a:cxn ang="0">
                  <a:pos x="8" y="5"/>
                </a:cxn>
                <a:cxn ang="0">
                  <a:pos x="7" y="5"/>
                </a:cxn>
                <a:cxn ang="0">
                  <a:pos x="7" y="5"/>
                </a:cxn>
                <a:cxn ang="0">
                  <a:pos x="5" y="6"/>
                </a:cxn>
                <a:cxn ang="0">
                  <a:pos x="5" y="8"/>
                </a:cxn>
                <a:cxn ang="0">
                  <a:pos x="1" y="8"/>
                </a:cxn>
                <a:cxn ang="0">
                  <a:pos x="1" y="5"/>
                </a:cxn>
                <a:cxn ang="0">
                  <a:pos x="3" y="3"/>
                </a:cxn>
                <a:cxn ang="0">
                  <a:pos x="3" y="2"/>
                </a:cxn>
                <a:cxn ang="0">
                  <a:pos x="4" y="0"/>
                </a:cxn>
                <a:cxn ang="0">
                  <a:pos x="7" y="0"/>
                </a:cxn>
                <a:cxn ang="0">
                  <a:pos x="8" y="0"/>
                </a:cxn>
                <a:cxn ang="0">
                  <a:pos x="11" y="0"/>
                </a:cxn>
                <a:cxn ang="0">
                  <a:pos x="14" y="2"/>
                </a:cxn>
                <a:cxn ang="0">
                  <a:pos x="16" y="5"/>
                </a:cxn>
                <a:cxn ang="0">
                  <a:pos x="16" y="6"/>
                </a:cxn>
                <a:cxn ang="0">
                  <a:pos x="14" y="10"/>
                </a:cxn>
                <a:cxn ang="0">
                  <a:pos x="13" y="12"/>
                </a:cxn>
                <a:cxn ang="0">
                  <a:pos x="14" y="13"/>
                </a:cxn>
                <a:cxn ang="0">
                  <a:pos x="16" y="15"/>
                </a:cxn>
                <a:cxn ang="0">
                  <a:pos x="17" y="16"/>
                </a:cxn>
                <a:cxn ang="0">
                  <a:pos x="17" y="18"/>
                </a:cxn>
                <a:cxn ang="0">
                  <a:pos x="16" y="21"/>
                </a:cxn>
                <a:cxn ang="0">
                  <a:pos x="14" y="24"/>
                </a:cxn>
                <a:cxn ang="0">
                  <a:pos x="11" y="25"/>
                </a:cxn>
                <a:cxn ang="0">
                  <a:pos x="8" y="27"/>
                </a:cxn>
                <a:cxn ang="0">
                  <a:pos x="5" y="25"/>
                </a:cxn>
                <a:cxn ang="0">
                  <a:pos x="3" y="24"/>
                </a:cxn>
                <a:cxn ang="0">
                  <a:pos x="1" y="22"/>
                </a:cxn>
                <a:cxn ang="0">
                  <a:pos x="0" y="18"/>
                </a:cxn>
              </a:cxnLst>
              <a:rect l="0" t="0" r="r" b="b"/>
              <a:pathLst>
                <a:path w="17" h="27">
                  <a:moveTo>
                    <a:pt x="0" y="18"/>
                  </a:moveTo>
                  <a:lnTo>
                    <a:pt x="5" y="18"/>
                  </a:lnTo>
                  <a:lnTo>
                    <a:pt x="5" y="19"/>
                  </a:lnTo>
                  <a:lnTo>
                    <a:pt x="7" y="21"/>
                  </a:lnTo>
                  <a:lnTo>
                    <a:pt x="7" y="21"/>
                  </a:lnTo>
                  <a:lnTo>
                    <a:pt x="8" y="22"/>
                  </a:lnTo>
                  <a:lnTo>
                    <a:pt x="10" y="21"/>
                  </a:lnTo>
                  <a:lnTo>
                    <a:pt x="11" y="21"/>
                  </a:lnTo>
                  <a:lnTo>
                    <a:pt x="11" y="19"/>
                  </a:lnTo>
                  <a:lnTo>
                    <a:pt x="13" y="18"/>
                  </a:lnTo>
                  <a:lnTo>
                    <a:pt x="11" y="16"/>
                  </a:lnTo>
                  <a:lnTo>
                    <a:pt x="11" y="15"/>
                  </a:lnTo>
                  <a:lnTo>
                    <a:pt x="10" y="15"/>
                  </a:lnTo>
                  <a:lnTo>
                    <a:pt x="8" y="13"/>
                  </a:lnTo>
                  <a:lnTo>
                    <a:pt x="8" y="15"/>
                  </a:lnTo>
                  <a:lnTo>
                    <a:pt x="7" y="15"/>
                  </a:lnTo>
                  <a:lnTo>
                    <a:pt x="7" y="10"/>
                  </a:lnTo>
                  <a:lnTo>
                    <a:pt x="8" y="10"/>
                  </a:lnTo>
                  <a:lnTo>
                    <a:pt x="10" y="9"/>
                  </a:lnTo>
                  <a:lnTo>
                    <a:pt x="11" y="9"/>
                  </a:lnTo>
                  <a:lnTo>
                    <a:pt x="11" y="8"/>
                  </a:lnTo>
                  <a:lnTo>
                    <a:pt x="11" y="6"/>
                  </a:lnTo>
                  <a:lnTo>
                    <a:pt x="10" y="5"/>
                  </a:lnTo>
                  <a:lnTo>
                    <a:pt x="10" y="5"/>
                  </a:lnTo>
                  <a:lnTo>
                    <a:pt x="8" y="5"/>
                  </a:lnTo>
                  <a:lnTo>
                    <a:pt x="7" y="5"/>
                  </a:lnTo>
                  <a:lnTo>
                    <a:pt x="7" y="5"/>
                  </a:lnTo>
                  <a:lnTo>
                    <a:pt x="5" y="6"/>
                  </a:lnTo>
                  <a:lnTo>
                    <a:pt x="5" y="8"/>
                  </a:lnTo>
                  <a:lnTo>
                    <a:pt x="1" y="8"/>
                  </a:lnTo>
                  <a:lnTo>
                    <a:pt x="1" y="5"/>
                  </a:lnTo>
                  <a:lnTo>
                    <a:pt x="3" y="3"/>
                  </a:lnTo>
                  <a:lnTo>
                    <a:pt x="3" y="2"/>
                  </a:lnTo>
                  <a:lnTo>
                    <a:pt x="4" y="0"/>
                  </a:lnTo>
                  <a:lnTo>
                    <a:pt x="7" y="0"/>
                  </a:lnTo>
                  <a:lnTo>
                    <a:pt x="8" y="0"/>
                  </a:lnTo>
                  <a:lnTo>
                    <a:pt x="11" y="0"/>
                  </a:lnTo>
                  <a:lnTo>
                    <a:pt x="14" y="2"/>
                  </a:lnTo>
                  <a:lnTo>
                    <a:pt x="16" y="5"/>
                  </a:lnTo>
                  <a:lnTo>
                    <a:pt x="16" y="6"/>
                  </a:lnTo>
                  <a:lnTo>
                    <a:pt x="14" y="10"/>
                  </a:lnTo>
                  <a:lnTo>
                    <a:pt x="13" y="12"/>
                  </a:lnTo>
                  <a:lnTo>
                    <a:pt x="14" y="13"/>
                  </a:lnTo>
                  <a:lnTo>
                    <a:pt x="16" y="15"/>
                  </a:lnTo>
                  <a:lnTo>
                    <a:pt x="17" y="16"/>
                  </a:lnTo>
                  <a:lnTo>
                    <a:pt x="17" y="18"/>
                  </a:lnTo>
                  <a:lnTo>
                    <a:pt x="16" y="21"/>
                  </a:lnTo>
                  <a:lnTo>
                    <a:pt x="14" y="24"/>
                  </a:lnTo>
                  <a:lnTo>
                    <a:pt x="11" y="25"/>
                  </a:lnTo>
                  <a:lnTo>
                    <a:pt x="8" y="27"/>
                  </a:lnTo>
                  <a:lnTo>
                    <a:pt x="5" y="25"/>
                  </a:lnTo>
                  <a:lnTo>
                    <a:pt x="3" y="24"/>
                  </a:lnTo>
                  <a:lnTo>
                    <a:pt x="1" y="22"/>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680" name="Freeform 176"/>
            <p:cNvSpPr>
              <a:spLocks/>
            </p:cNvSpPr>
            <p:nvPr/>
          </p:nvSpPr>
          <p:spPr bwMode="auto">
            <a:xfrm>
              <a:off x="4591" y="2187"/>
              <a:ext cx="16" cy="27"/>
            </a:xfrm>
            <a:custGeom>
              <a:avLst/>
              <a:gdLst/>
              <a:ahLst/>
              <a:cxnLst>
                <a:cxn ang="0">
                  <a:pos x="0" y="18"/>
                </a:cxn>
                <a:cxn ang="0">
                  <a:pos x="5" y="18"/>
                </a:cxn>
                <a:cxn ang="0">
                  <a:pos x="5" y="19"/>
                </a:cxn>
                <a:cxn ang="0">
                  <a:pos x="6" y="21"/>
                </a:cxn>
                <a:cxn ang="0">
                  <a:pos x="8" y="21"/>
                </a:cxn>
                <a:cxn ang="0">
                  <a:pos x="9" y="22"/>
                </a:cxn>
                <a:cxn ang="0">
                  <a:pos x="10" y="21"/>
                </a:cxn>
                <a:cxn ang="0">
                  <a:pos x="10" y="21"/>
                </a:cxn>
                <a:cxn ang="0">
                  <a:pos x="12" y="19"/>
                </a:cxn>
                <a:cxn ang="0">
                  <a:pos x="12" y="18"/>
                </a:cxn>
                <a:cxn ang="0">
                  <a:pos x="12" y="15"/>
                </a:cxn>
                <a:cxn ang="0">
                  <a:pos x="10" y="13"/>
                </a:cxn>
                <a:cxn ang="0">
                  <a:pos x="10" y="13"/>
                </a:cxn>
                <a:cxn ang="0">
                  <a:pos x="9" y="13"/>
                </a:cxn>
                <a:cxn ang="0">
                  <a:pos x="6" y="13"/>
                </a:cxn>
                <a:cxn ang="0">
                  <a:pos x="5" y="15"/>
                </a:cxn>
                <a:cxn ang="0">
                  <a:pos x="0" y="15"/>
                </a:cxn>
                <a:cxn ang="0">
                  <a:pos x="3" y="0"/>
                </a:cxn>
                <a:cxn ang="0">
                  <a:pos x="16" y="0"/>
                </a:cxn>
                <a:cxn ang="0">
                  <a:pos x="16" y="5"/>
                </a:cxn>
                <a:cxn ang="0">
                  <a:pos x="8" y="5"/>
                </a:cxn>
                <a:cxn ang="0">
                  <a:pos x="6" y="9"/>
                </a:cxn>
                <a:cxn ang="0">
                  <a:pos x="8" y="9"/>
                </a:cxn>
                <a:cxn ang="0">
                  <a:pos x="9" y="9"/>
                </a:cxn>
                <a:cxn ang="0">
                  <a:pos x="12" y="9"/>
                </a:cxn>
                <a:cxn ang="0">
                  <a:pos x="15" y="10"/>
                </a:cxn>
                <a:cxn ang="0">
                  <a:pos x="16" y="13"/>
                </a:cxn>
                <a:cxn ang="0">
                  <a:pos x="16" y="18"/>
                </a:cxn>
                <a:cxn ang="0">
                  <a:pos x="16" y="21"/>
                </a:cxn>
                <a:cxn ang="0">
                  <a:pos x="15" y="22"/>
                </a:cxn>
                <a:cxn ang="0">
                  <a:pos x="12" y="25"/>
                </a:cxn>
                <a:cxn ang="0">
                  <a:pos x="9" y="27"/>
                </a:cxn>
                <a:cxn ang="0">
                  <a:pos x="5" y="25"/>
                </a:cxn>
                <a:cxn ang="0">
                  <a:pos x="3" y="24"/>
                </a:cxn>
                <a:cxn ang="0">
                  <a:pos x="0" y="22"/>
                </a:cxn>
                <a:cxn ang="0">
                  <a:pos x="0" y="18"/>
                </a:cxn>
              </a:cxnLst>
              <a:rect l="0" t="0" r="r" b="b"/>
              <a:pathLst>
                <a:path w="16" h="27">
                  <a:moveTo>
                    <a:pt x="0" y="18"/>
                  </a:moveTo>
                  <a:lnTo>
                    <a:pt x="5" y="18"/>
                  </a:lnTo>
                  <a:lnTo>
                    <a:pt x="5" y="19"/>
                  </a:lnTo>
                  <a:lnTo>
                    <a:pt x="6" y="21"/>
                  </a:lnTo>
                  <a:lnTo>
                    <a:pt x="8" y="21"/>
                  </a:lnTo>
                  <a:lnTo>
                    <a:pt x="9" y="22"/>
                  </a:lnTo>
                  <a:lnTo>
                    <a:pt x="10" y="21"/>
                  </a:lnTo>
                  <a:lnTo>
                    <a:pt x="10" y="21"/>
                  </a:lnTo>
                  <a:lnTo>
                    <a:pt x="12" y="19"/>
                  </a:lnTo>
                  <a:lnTo>
                    <a:pt x="12" y="18"/>
                  </a:lnTo>
                  <a:lnTo>
                    <a:pt x="12" y="15"/>
                  </a:lnTo>
                  <a:lnTo>
                    <a:pt x="10" y="13"/>
                  </a:lnTo>
                  <a:lnTo>
                    <a:pt x="10" y="13"/>
                  </a:lnTo>
                  <a:lnTo>
                    <a:pt x="9" y="13"/>
                  </a:lnTo>
                  <a:lnTo>
                    <a:pt x="6" y="13"/>
                  </a:lnTo>
                  <a:lnTo>
                    <a:pt x="5" y="15"/>
                  </a:lnTo>
                  <a:lnTo>
                    <a:pt x="0" y="15"/>
                  </a:lnTo>
                  <a:lnTo>
                    <a:pt x="3" y="0"/>
                  </a:lnTo>
                  <a:lnTo>
                    <a:pt x="16" y="0"/>
                  </a:lnTo>
                  <a:lnTo>
                    <a:pt x="16" y="5"/>
                  </a:lnTo>
                  <a:lnTo>
                    <a:pt x="8" y="5"/>
                  </a:lnTo>
                  <a:lnTo>
                    <a:pt x="6" y="9"/>
                  </a:lnTo>
                  <a:lnTo>
                    <a:pt x="8" y="9"/>
                  </a:lnTo>
                  <a:lnTo>
                    <a:pt x="9" y="9"/>
                  </a:lnTo>
                  <a:lnTo>
                    <a:pt x="12" y="9"/>
                  </a:lnTo>
                  <a:lnTo>
                    <a:pt x="15" y="10"/>
                  </a:lnTo>
                  <a:lnTo>
                    <a:pt x="16" y="13"/>
                  </a:lnTo>
                  <a:lnTo>
                    <a:pt x="16" y="18"/>
                  </a:lnTo>
                  <a:lnTo>
                    <a:pt x="16" y="21"/>
                  </a:lnTo>
                  <a:lnTo>
                    <a:pt x="15" y="22"/>
                  </a:lnTo>
                  <a:lnTo>
                    <a:pt x="12" y="25"/>
                  </a:lnTo>
                  <a:lnTo>
                    <a:pt x="9" y="27"/>
                  </a:lnTo>
                  <a:lnTo>
                    <a:pt x="5" y="25"/>
                  </a:lnTo>
                  <a:lnTo>
                    <a:pt x="3" y="24"/>
                  </a:lnTo>
                  <a:lnTo>
                    <a:pt x="0" y="22"/>
                  </a:lnTo>
                  <a:lnTo>
                    <a:pt x="0"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681" name="Freeform 177"/>
            <p:cNvSpPr>
              <a:spLocks/>
            </p:cNvSpPr>
            <p:nvPr/>
          </p:nvSpPr>
          <p:spPr bwMode="auto">
            <a:xfrm>
              <a:off x="3171" y="2189"/>
              <a:ext cx="1320" cy="787"/>
            </a:xfrm>
            <a:custGeom>
              <a:avLst/>
              <a:gdLst/>
              <a:ahLst/>
              <a:cxnLst>
                <a:cxn ang="0">
                  <a:pos x="51" y="1"/>
                </a:cxn>
                <a:cxn ang="0">
                  <a:pos x="72" y="1"/>
                </a:cxn>
                <a:cxn ang="0">
                  <a:pos x="92" y="6"/>
                </a:cxn>
                <a:cxn ang="0">
                  <a:pos x="113" y="28"/>
                </a:cxn>
                <a:cxn ang="0">
                  <a:pos x="134" y="94"/>
                </a:cxn>
                <a:cxn ang="0">
                  <a:pos x="154" y="201"/>
                </a:cxn>
                <a:cxn ang="0">
                  <a:pos x="175" y="318"/>
                </a:cxn>
                <a:cxn ang="0">
                  <a:pos x="195" y="409"/>
                </a:cxn>
                <a:cxn ang="0">
                  <a:pos x="217" y="456"/>
                </a:cxn>
                <a:cxn ang="0">
                  <a:pos x="247" y="456"/>
                </a:cxn>
                <a:cxn ang="0">
                  <a:pos x="269" y="427"/>
                </a:cxn>
                <a:cxn ang="0">
                  <a:pos x="289" y="393"/>
                </a:cxn>
                <a:cxn ang="0">
                  <a:pos x="310" y="365"/>
                </a:cxn>
                <a:cxn ang="0">
                  <a:pos x="330" y="382"/>
                </a:cxn>
                <a:cxn ang="0">
                  <a:pos x="351" y="467"/>
                </a:cxn>
                <a:cxn ang="0">
                  <a:pos x="372" y="592"/>
                </a:cxn>
                <a:cxn ang="0">
                  <a:pos x="392" y="708"/>
                </a:cxn>
                <a:cxn ang="0">
                  <a:pos x="413" y="774"/>
                </a:cxn>
                <a:cxn ang="0">
                  <a:pos x="433" y="787"/>
                </a:cxn>
                <a:cxn ang="0">
                  <a:pos x="454" y="756"/>
                </a:cxn>
                <a:cxn ang="0">
                  <a:pos x="474" y="700"/>
                </a:cxn>
                <a:cxn ang="0">
                  <a:pos x="495" y="634"/>
                </a:cxn>
                <a:cxn ang="0">
                  <a:pos x="515" y="567"/>
                </a:cxn>
                <a:cxn ang="0">
                  <a:pos x="536" y="503"/>
                </a:cxn>
                <a:cxn ang="0">
                  <a:pos x="557" y="446"/>
                </a:cxn>
                <a:cxn ang="0">
                  <a:pos x="579" y="393"/>
                </a:cxn>
                <a:cxn ang="0">
                  <a:pos x="598" y="346"/>
                </a:cxn>
                <a:cxn ang="0">
                  <a:pos x="618" y="305"/>
                </a:cxn>
                <a:cxn ang="0">
                  <a:pos x="640" y="270"/>
                </a:cxn>
                <a:cxn ang="0">
                  <a:pos x="661" y="238"/>
                </a:cxn>
                <a:cxn ang="0">
                  <a:pos x="680" y="213"/>
                </a:cxn>
                <a:cxn ang="0">
                  <a:pos x="702" y="189"/>
                </a:cxn>
                <a:cxn ang="0">
                  <a:pos x="723" y="169"/>
                </a:cxn>
                <a:cxn ang="0">
                  <a:pos x="743" y="151"/>
                </a:cxn>
                <a:cxn ang="0">
                  <a:pos x="764" y="135"/>
                </a:cxn>
                <a:cxn ang="0">
                  <a:pos x="784" y="123"/>
                </a:cxn>
                <a:cxn ang="0">
                  <a:pos x="805" y="110"/>
                </a:cxn>
                <a:cxn ang="0">
                  <a:pos x="825" y="100"/>
                </a:cxn>
                <a:cxn ang="0">
                  <a:pos x="846" y="94"/>
                </a:cxn>
                <a:cxn ang="0">
                  <a:pos x="866" y="86"/>
                </a:cxn>
                <a:cxn ang="0">
                  <a:pos x="887" y="82"/>
                </a:cxn>
                <a:cxn ang="0">
                  <a:pos x="908" y="78"/>
                </a:cxn>
                <a:cxn ang="0">
                  <a:pos x="928" y="73"/>
                </a:cxn>
                <a:cxn ang="0">
                  <a:pos x="949" y="70"/>
                </a:cxn>
                <a:cxn ang="0">
                  <a:pos x="969" y="67"/>
                </a:cxn>
                <a:cxn ang="0">
                  <a:pos x="990" y="64"/>
                </a:cxn>
                <a:cxn ang="0">
                  <a:pos x="1022" y="61"/>
                </a:cxn>
                <a:cxn ang="0">
                  <a:pos x="1041" y="60"/>
                </a:cxn>
                <a:cxn ang="0">
                  <a:pos x="1125" y="60"/>
                </a:cxn>
                <a:cxn ang="0">
                  <a:pos x="1146" y="60"/>
                </a:cxn>
                <a:cxn ang="0">
                  <a:pos x="1166" y="29"/>
                </a:cxn>
                <a:cxn ang="0">
                  <a:pos x="1248" y="28"/>
                </a:cxn>
                <a:cxn ang="0">
                  <a:pos x="1279" y="28"/>
                </a:cxn>
                <a:cxn ang="0">
                  <a:pos x="1320" y="26"/>
                </a:cxn>
              </a:cxnLst>
              <a:rect l="0" t="0" r="r" b="b"/>
              <a:pathLst>
                <a:path w="1320" h="787">
                  <a:moveTo>
                    <a:pt x="0" y="0"/>
                  </a:moveTo>
                  <a:lnTo>
                    <a:pt x="20" y="0"/>
                  </a:lnTo>
                  <a:lnTo>
                    <a:pt x="20" y="1"/>
                  </a:lnTo>
                  <a:lnTo>
                    <a:pt x="51" y="1"/>
                  </a:lnTo>
                  <a:lnTo>
                    <a:pt x="51" y="0"/>
                  </a:lnTo>
                  <a:lnTo>
                    <a:pt x="62" y="0"/>
                  </a:lnTo>
                  <a:lnTo>
                    <a:pt x="62" y="1"/>
                  </a:lnTo>
                  <a:lnTo>
                    <a:pt x="72" y="1"/>
                  </a:lnTo>
                  <a:lnTo>
                    <a:pt x="72" y="4"/>
                  </a:lnTo>
                  <a:lnTo>
                    <a:pt x="82" y="4"/>
                  </a:lnTo>
                  <a:lnTo>
                    <a:pt x="82" y="6"/>
                  </a:lnTo>
                  <a:lnTo>
                    <a:pt x="92" y="6"/>
                  </a:lnTo>
                  <a:lnTo>
                    <a:pt x="92" y="13"/>
                  </a:lnTo>
                  <a:lnTo>
                    <a:pt x="103" y="13"/>
                  </a:lnTo>
                  <a:lnTo>
                    <a:pt x="103" y="28"/>
                  </a:lnTo>
                  <a:lnTo>
                    <a:pt x="113" y="28"/>
                  </a:lnTo>
                  <a:lnTo>
                    <a:pt x="113" y="54"/>
                  </a:lnTo>
                  <a:lnTo>
                    <a:pt x="123" y="54"/>
                  </a:lnTo>
                  <a:lnTo>
                    <a:pt x="123" y="94"/>
                  </a:lnTo>
                  <a:lnTo>
                    <a:pt x="134" y="94"/>
                  </a:lnTo>
                  <a:lnTo>
                    <a:pt x="134" y="144"/>
                  </a:lnTo>
                  <a:lnTo>
                    <a:pt x="144" y="144"/>
                  </a:lnTo>
                  <a:lnTo>
                    <a:pt x="144" y="201"/>
                  </a:lnTo>
                  <a:lnTo>
                    <a:pt x="154" y="201"/>
                  </a:lnTo>
                  <a:lnTo>
                    <a:pt x="154" y="261"/>
                  </a:lnTo>
                  <a:lnTo>
                    <a:pt x="164" y="261"/>
                  </a:lnTo>
                  <a:lnTo>
                    <a:pt x="164" y="318"/>
                  </a:lnTo>
                  <a:lnTo>
                    <a:pt x="175" y="318"/>
                  </a:lnTo>
                  <a:lnTo>
                    <a:pt x="175" y="370"/>
                  </a:lnTo>
                  <a:lnTo>
                    <a:pt x="185" y="370"/>
                  </a:lnTo>
                  <a:lnTo>
                    <a:pt x="185" y="409"/>
                  </a:lnTo>
                  <a:lnTo>
                    <a:pt x="195" y="409"/>
                  </a:lnTo>
                  <a:lnTo>
                    <a:pt x="195" y="439"/>
                  </a:lnTo>
                  <a:lnTo>
                    <a:pt x="207" y="439"/>
                  </a:lnTo>
                  <a:lnTo>
                    <a:pt x="207" y="456"/>
                  </a:lnTo>
                  <a:lnTo>
                    <a:pt x="217" y="456"/>
                  </a:lnTo>
                  <a:lnTo>
                    <a:pt x="217" y="464"/>
                  </a:lnTo>
                  <a:lnTo>
                    <a:pt x="236" y="464"/>
                  </a:lnTo>
                  <a:lnTo>
                    <a:pt x="236" y="456"/>
                  </a:lnTo>
                  <a:lnTo>
                    <a:pt x="247" y="456"/>
                  </a:lnTo>
                  <a:lnTo>
                    <a:pt x="247" y="443"/>
                  </a:lnTo>
                  <a:lnTo>
                    <a:pt x="258" y="443"/>
                  </a:lnTo>
                  <a:lnTo>
                    <a:pt x="258" y="427"/>
                  </a:lnTo>
                  <a:lnTo>
                    <a:pt x="269" y="427"/>
                  </a:lnTo>
                  <a:lnTo>
                    <a:pt x="269" y="409"/>
                  </a:lnTo>
                  <a:lnTo>
                    <a:pt x="279" y="409"/>
                  </a:lnTo>
                  <a:lnTo>
                    <a:pt x="279" y="393"/>
                  </a:lnTo>
                  <a:lnTo>
                    <a:pt x="289" y="393"/>
                  </a:lnTo>
                  <a:lnTo>
                    <a:pt x="289" y="376"/>
                  </a:lnTo>
                  <a:lnTo>
                    <a:pt x="298" y="376"/>
                  </a:lnTo>
                  <a:lnTo>
                    <a:pt x="298" y="365"/>
                  </a:lnTo>
                  <a:lnTo>
                    <a:pt x="310" y="365"/>
                  </a:lnTo>
                  <a:lnTo>
                    <a:pt x="310" y="367"/>
                  </a:lnTo>
                  <a:lnTo>
                    <a:pt x="320" y="367"/>
                  </a:lnTo>
                  <a:lnTo>
                    <a:pt x="320" y="382"/>
                  </a:lnTo>
                  <a:lnTo>
                    <a:pt x="330" y="382"/>
                  </a:lnTo>
                  <a:lnTo>
                    <a:pt x="330" y="417"/>
                  </a:lnTo>
                  <a:lnTo>
                    <a:pt x="341" y="417"/>
                  </a:lnTo>
                  <a:lnTo>
                    <a:pt x="341" y="467"/>
                  </a:lnTo>
                  <a:lnTo>
                    <a:pt x="351" y="467"/>
                  </a:lnTo>
                  <a:lnTo>
                    <a:pt x="351" y="527"/>
                  </a:lnTo>
                  <a:lnTo>
                    <a:pt x="361" y="527"/>
                  </a:lnTo>
                  <a:lnTo>
                    <a:pt x="361" y="592"/>
                  </a:lnTo>
                  <a:lnTo>
                    <a:pt x="372" y="592"/>
                  </a:lnTo>
                  <a:lnTo>
                    <a:pt x="372" y="653"/>
                  </a:lnTo>
                  <a:lnTo>
                    <a:pt x="382" y="653"/>
                  </a:lnTo>
                  <a:lnTo>
                    <a:pt x="382" y="708"/>
                  </a:lnTo>
                  <a:lnTo>
                    <a:pt x="392" y="708"/>
                  </a:lnTo>
                  <a:lnTo>
                    <a:pt x="392" y="747"/>
                  </a:lnTo>
                  <a:lnTo>
                    <a:pt x="402" y="747"/>
                  </a:lnTo>
                  <a:lnTo>
                    <a:pt x="402" y="774"/>
                  </a:lnTo>
                  <a:lnTo>
                    <a:pt x="413" y="774"/>
                  </a:lnTo>
                  <a:lnTo>
                    <a:pt x="413" y="787"/>
                  </a:lnTo>
                  <a:lnTo>
                    <a:pt x="423" y="787"/>
                  </a:lnTo>
                  <a:lnTo>
                    <a:pt x="423" y="787"/>
                  </a:lnTo>
                  <a:lnTo>
                    <a:pt x="433" y="787"/>
                  </a:lnTo>
                  <a:lnTo>
                    <a:pt x="433" y="774"/>
                  </a:lnTo>
                  <a:lnTo>
                    <a:pt x="443" y="774"/>
                  </a:lnTo>
                  <a:lnTo>
                    <a:pt x="443" y="756"/>
                  </a:lnTo>
                  <a:lnTo>
                    <a:pt x="454" y="756"/>
                  </a:lnTo>
                  <a:lnTo>
                    <a:pt x="454" y="730"/>
                  </a:lnTo>
                  <a:lnTo>
                    <a:pt x="464" y="730"/>
                  </a:lnTo>
                  <a:lnTo>
                    <a:pt x="464" y="700"/>
                  </a:lnTo>
                  <a:lnTo>
                    <a:pt x="474" y="700"/>
                  </a:lnTo>
                  <a:lnTo>
                    <a:pt x="474" y="668"/>
                  </a:lnTo>
                  <a:lnTo>
                    <a:pt x="485" y="668"/>
                  </a:lnTo>
                  <a:lnTo>
                    <a:pt x="485" y="634"/>
                  </a:lnTo>
                  <a:lnTo>
                    <a:pt x="495" y="634"/>
                  </a:lnTo>
                  <a:lnTo>
                    <a:pt x="495" y="602"/>
                  </a:lnTo>
                  <a:lnTo>
                    <a:pt x="505" y="602"/>
                  </a:lnTo>
                  <a:lnTo>
                    <a:pt x="505" y="567"/>
                  </a:lnTo>
                  <a:lnTo>
                    <a:pt x="515" y="567"/>
                  </a:lnTo>
                  <a:lnTo>
                    <a:pt x="515" y="534"/>
                  </a:lnTo>
                  <a:lnTo>
                    <a:pt x="526" y="534"/>
                  </a:lnTo>
                  <a:lnTo>
                    <a:pt x="526" y="503"/>
                  </a:lnTo>
                  <a:lnTo>
                    <a:pt x="536" y="503"/>
                  </a:lnTo>
                  <a:lnTo>
                    <a:pt x="536" y="474"/>
                  </a:lnTo>
                  <a:lnTo>
                    <a:pt x="546" y="474"/>
                  </a:lnTo>
                  <a:lnTo>
                    <a:pt x="546" y="446"/>
                  </a:lnTo>
                  <a:lnTo>
                    <a:pt x="557" y="446"/>
                  </a:lnTo>
                  <a:lnTo>
                    <a:pt x="557" y="418"/>
                  </a:lnTo>
                  <a:lnTo>
                    <a:pt x="567" y="418"/>
                  </a:lnTo>
                  <a:lnTo>
                    <a:pt x="567" y="393"/>
                  </a:lnTo>
                  <a:lnTo>
                    <a:pt x="579" y="393"/>
                  </a:lnTo>
                  <a:lnTo>
                    <a:pt x="579" y="370"/>
                  </a:lnTo>
                  <a:lnTo>
                    <a:pt x="587" y="370"/>
                  </a:lnTo>
                  <a:lnTo>
                    <a:pt x="587" y="346"/>
                  </a:lnTo>
                  <a:lnTo>
                    <a:pt x="598" y="346"/>
                  </a:lnTo>
                  <a:lnTo>
                    <a:pt x="598" y="324"/>
                  </a:lnTo>
                  <a:lnTo>
                    <a:pt x="608" y="324"/>
                  </a:lnTo>
                  <a:lnTo>
                    <a:pt x="608" y="305"/>
                  </a:lnTo>
                  <a:lnTo>
                    <a:pt x="618" y="305"/>
                  </a:lnTo>
                  <a:lnTo>
                    <a:pt x="618" y="286"/>
                  </a:lnTo>
                  <a:lnTo>
                    <a:pt x="629" y="286"/>
                  </a:lnTo>
                  <a:lnTo>
                    <a:pt x="629" y="270"/>
                  </a:lnTo>
                  <a:lnTo>
                    <a:pt x="640" y="270"/>
                  </a:lnTo>
                  <a:lnTo>
                    <a:pt x="640" y="252"/>
                  </a:lnTo>
                  <a:lnTo>
                    <a:pt x="651" y="252"/>
                  </a:lnTo>
                  <a:lnTo>
                    <a:pt x="651" y="238"/>
                  </a:lnTo>
                  <a:lnTo>
                    <a:pt x="661" y="238"/>
                  </a:lnTo>
                  <a:lnTo>
                    <a:pt x="661" y="224"/>
                  </a:lnTo>
                  <a:lnTo>
                    <a:pt x="670" y="224"/>
                  </a:lnTo>
                  <a:lnTo>
                    <a:pt x="670" y="213"/>
                  </a:lnTo>
                  <a:lnTo>
                    <a:pt x="680" y="213"/>
                  </a:lnTo>
                  <a:lnTo>
                    <a:pt x="680" y="199"/>
                  </a:lnTo>
                  <a:lnTo>
                    <a:pt x="692" y="199"/>
                  </a:lnTo>
                  <a:lnTo>
                    <a:pt x="692" y="189"/>
                  </a:lnTo>
                  <a:lnTo>
                    <a:pt x="702" y="189"/>
                  </a:lnTo>
                  <a:lnTo>
                    <a:pt x="702" y="179"/>
                  </a:lnTo>
                  <a:lnTo>
                    <a:pt x="712" y="179"/>
                  </a:lnTo>
                  <a:lnTo>
                    <a:pt x="712" y="169"/>
                  </a:lnTo>
                  <a:lnTo>
                    <a:pt x="723" y="169"/>
                  </a:lnTo>
                  <a:lnTo>
                    <a:pt x="723" y="160"/>
                  </a:lnTo>
                  <a:lnTo>
                    <a:pt x="733" y="160"/>
                  </a:lnTo>
                  <a:lnTo>
                    <a:pt x="733" y="151"/>
                  </a:lnTo>
                  <a:lnTo>
                    <a:pt x="743" y="151"/>
                  </a:lnTo>
                  <a:lnTo>
                    <a:pt x="743" y="142"/>
                  </a:lnTo>
                  <a:lnTo>
                    <a:pt x="753" y="142"/>
                  </a:lnTo>
                  <a:lnTo>
                    <a:pt x="753" y="135"/>
                  </a:lnTo>
                  <a:lnTo>
                    <a:pt x="764" y="135"/>
                  </a:lnTo>
                  <a:lnTo>
                    <a:pt x="764" y="127"/>
                  </a:lnTo>
                  <a:lnTo>
                    <a:pt x="774" y="127"/>
                  </a:lnTo>
                  <a:lnTo>
                    <a:pt x="774" y="123"/>
                  </a:lnTo>
                  <a:lnTo>
                    <a:pt x="784" y="123"/>
                  </a:lnTo>
                  <a:lnTo>
                    <a:pt x="784" y="116"/>
                  </a:lnTo>
                  <a:lnTo>
                    <a:pt x="795" y="116"/>
                  </a:lnTo>
                  <a:lnTo>
                    <a:pt x="795" y="110"/>
                  </a:lnTo>
                  <a:lnTo>
                    <a:pt x="805" y="110"/>
                  </a:lnTo>
                  <a:lnTo>
                    <a:pt x="805" y="105"/>
                  </a:lnTo>
                  <a:lnTo>
                    <a:pt x="815" y="105"/>
                  </a:lnTo>
                  <a:lnTo>
                    <a:pt x="815" y="100"/>
                  </a:lnTo>
                  <a:lnTo>
                    <a:pt x="825" y="100"/>
                  </a:lnTo>
                  <a:lnTo>
                    <a:pt x="825" y="97"/>
                  </a:lnTo>
                  <a:lnTo>
                    <a:pt x="836" y="97"/>
                  </a:lnTo>
                  <a:lnTo>
                    <a:pt x="836" y="94"/>
                  </a:lnTo>
                  <a:lnTo>
                    <a:pt x="846" y="94"/>
                  </a:lnTo>
                  <a:lnTo>
                    <a:pt x="846" y="91"/>
                  </a:lnTo>
                  <a:lnTo>
                    <a:pt x="856" y="91"/>
                  </a:lnTo>
                  <a:lnTo>
                    <a:pt x="856" y="86"/>
                  </a:lnTo>
                  <a:lnTo>
                    <a:pt x="866" y="86"/>
                  </a:lnTo>
                  <a:lnTo>
                    <a:pt x="866" y="85"/>
                  </a:lnTo>
                  <a:lnTo>
                    <a:pt x="877" y="85"/>
                  </a:lnTo>
                  <a:lnTo>
                    <a:pt x="877" y="82"/>
                  </a:lnTo>
                  <a:lnTo>
                    <a:pt x="887" y="82"/>
                  </a:lnTo>
                  <a:lnTo>
                    <a:pt x="887" y="79"/>
                  </a:lnTo>
                  <a:lnTo>
                    <a:pt x="897" y="79"/>
                  </a:lnTo>
                  <a:lnTo>
                    <a:pt x="897" y="78"/>
                  </a:lnTo>
                  <a:lnTo>
                    <a:pt x="908" y="78"/>
                  </a:lnTo>
                  <a:lnTo>
                    <a:pt x="908" y="75"/>
                  </a:lnTo>
                  <a:lnTo>
                    <a:pt x="918" y="75"/>
                  </a:lnTo>
                  <a:lnTo>
                    <a:pt x="918" y="73"/>
                  </a:lnTo>
                  <a:lnTo>
                    <a:pt x="928" y="73"/>
                  </a:lnTo>
                  <a:lnTo>
                    <a:pt x="928" y="72"/>
                  </a:lnTo>
                  <a:lnTo>
                    <a:pt x="938" y="72"/>
                  </a:lnTo>
                  <a:lnTo>
                    <a:pt x="938" y="70"/>
                  </a:lnTo>
                  <a:lnTo>
                    <a:pt x="949" y="70"/>
                  </a:lnTo>
                  <a:lnTo>
                    <a:pt x="949" y="69"/>
                  </a:lnTo>
                  <a:lnTo>
                    <a:pt x="959" y="69"/>
                  </a:lnTo>
                  <a:lnTo>
                    <a:pt x="959" y="67"/>
                  </a:lnTo>
                  <a:lnTo>
                    <a:pt x="969" y="67"/>
                  </a:lnTo>
                  <a:lnTo>
                    <a:pt x="969" y="64"/>
                  </a:lnTo>
                  <a:lnTo>
                    <a:pt x="980" y="64"/>
                  </a:lnTo>
                  <a:lnTo>
                    <a:pt x="980" y="64"/>
                  </a:lnTo>
                  <a:lnTo>
                    <a:pt x="990" y="64"/>
                  </a:lnTo>
                  <a:lnTo>
                    <a:pt x="990" y="63"/>
                  </a:lnTo>
                  <a:lnTo>
                    <a:pt x="1000" y="63"/>
                  </a:lnTo>
                  <a:lnTo>
                    <a:pt x="1000" y="61"/>
                  </a:lnTo>
                  <a:lnTo>
                    <a:pt x="1022" y="61"/>
                  </a:lnTo>
                  <a:lnTo>
                    <a:pt x="1022" y="61"/>
                  </a:lnTo>
                  <a:lnTo>
                    <a:pt x="1031" y="61"/>
                  </a:lnTo>
                  <a:lnTo>
                    <a:pt x="1031" y="60"/>
                  </a:lnTo>
                  <a:lnTo>
                    <a:pt x="1041" y="60"/>
                  </a:lnTo>
                  <a:lnTo>
                    <a:pt x="1041" y="61"/>
                  </a:lnTo>
                  <a:lnTo>
                    <a:pt x="1113" y="61"/>
                  </a:lnTo>
                  <a:lnTo>
                    <a:pt x="1113" y="60"/>
                  </a:lnTo>
                  <a:lnTo>
                    <a:pt x="1125" y="60"/>
                  </a:lnTo>
                  <a:lnTo>
                    <a:pt x="1125" y="61"/>
                  </a:lnTo>
                  <a:lnTo>
                    <a:pt x="1135" y="61"/>
                  </a:lnTo>
                  <a:lnTo>
                    <a:pt x="1135" y="60"/>
                  </a:lnTo>
                  <a:lnTo>
                    <a:pt x="1146" y="60"/>
                  </a:lnTo>
                  <a:lnTo>
                    <a:pt x="1146" y="60"/>
                  </a:lnTo>
                  <a:lnTo>
                    <a:pt x="1156" y="60"/>
                  </a:lnTo>
                  <a:lnTo>
                    <a:pt x="1156" y="29"/>
                  </a:lnTo>
                  <a:lnTo>
                    <a:pt x="1166" y="29"/>
                  </a:lnTo>
                  <a:lnTo>
                    <a:pt x="1166" y="29"/>
                  </a:lnTo>
                  <a:lnTo>
                    <a:pt x="1197" y="29"/>
                  </a:lnTo>
                  <a:lnTo>
                    <a:pt x="1197" y="28"/>
                  </a:lnTo>
                  <a:lnTo>
                    <a:pt x="1248" y="28"/>
                  </a:lnTo>
                  <a:lnTo>
                    <a:pt x="1248" y="26"/>
                  </a:lnTo>
                  <a:lnTo>
                    <a:pt x="1269" y="26"/>
                  </a:lnTo>
                  <a:lnTo>
                    <a:pt x="1269" y="28"/>
                  </a:lnTo>
                  <a:lnTo>
                    <a:pt x="1279" y="28"/>
                  </a:lnTo>
                  <a:lnTo>
                    <a:pt x="1279" y="26"/>
                  </a:lnTo>
                  <a:lnTo>
                    <a:pt x="1310" y="26"/>
                  </a:lnTo>
                  <a:lnTo>
                    <a:pt x="1310" y="26"/>
                  </a:lnTo>
                  <a:lnTo>
                    <a:pt x="1320" y="26"/>
                  </a:lnTo>
                </a:path>
              </a:pathLst>
            </a:custGeom>
            <a:noFill/>
            <a:ln w="9525">
              <a:solidFill>
                <a:srgbClr val="FC0A16"/>
              </a:solidFill>
              <a:prstDash val="solid"/>
              <a:round/>
              <a:headEnd/>
              <a:tailEnd/>
            </a:ln>
          </p:spPr>
          <p:txBody>
            <a:bodyPr/>
            <a:lstStyle/>
            <a:p>
              <a:endParaRPr lang="en-US" dirty="0"/>
            </a:p>
          </p:txBody>
        </p:sp>
        <p:sp>
          <p:nvSpPr>
            <p:cNvPr id="21682" name="Freeform 178"/>
            <p:cNvSpPr>
              <a:spLocks/>
            </p:cNvSpPr>
            <p:nvPr/>
          </p:nvSpPr>
          <p:spPr bwMode="auto">
            <a:xfrm>
              <a:off x="3171" y="2174"/>
              <a:ext cx="1320" cy="471"/>
            </a:xfrm>
            <a:custGeom>
              <a:avLst/>
              <a:gdLst/>
              <a:ahLst/>
              <a:cxnLst>
                <a:cxn ang="0">
                  <a:pos x="20" y="7"/>
                </a:cxn>
                <a:cxn ang="0">
                  <a:pos x="62" y="6"/>
                </a:cxn>
                <a:cxn ang="0">
                  <a:pos x="72" y="9"/>
                </a:cxn>
                <a:cxn ang="0">
                  <a:pos x="92" y="12"/>
                </a:cxn>
                <a:cxn ang="0">
                  <a:pos x="103" y="34"/>
                </a:cxn>
                <a:cxn ang="0">
                  <a:pos x="123" y="60"/>
                </a:cxn>
                <a:cxn ang="0">
                  <a:pos x="134" y="150"/>
                </a:cxn>
                <a:cxn ang="0">
                  <a:pos x="154" y="207"/>
                </a:cxn>
                <a:cxn ang="0">
                  <a:pos x="164" y="325"/>
                </a:cxn>
                <a:cxn ang="0">
                  <a:pos x="185" y="376"/>
                </a:cxn>
                <a:cxn ang="0">
                  <a:pos x="195" y="445"/>
                </a:cxn>
                <a:cxn ang="0">
                  <a:pos x="217" y="463"/>
                </a:cxn>
                <a:cxn ang="0">
                  <a:pos x="226" y="470"/>
                </a:cxn>
                <a:cxn ang="0">
                  <a:pos x="247" y="463"/>
                </a:cxn>
                <a:cxn ang="0">
                  <a:pos x="258" y="433"/>
                </a:cxn>
                <a:cxn ang="0">
                  <a:pos x="279" y="414"/>
                </a:cxn>
                <a:cxn ang="0">
                  <a:pos x="289" y="376"/>
                </a:cxn>
                <a:cxn ang="0">
                  <a:pos x="310" y="355"/>
                </a:cxn>
                <a:cxn ang="0">
                  <a:pos x="320" y="316"/>
                </a:cxn>
                <a:cxn ang="0">
                  <a:pos x="341" y="298"/>
                </a:cxn>
                <a:cxn ang="0">
                  <a:pos x="351" y="263"/>
                </a:cxn>
                <a:cxn ang="0">
                  <a:pos x="372" y="247"/>
                </a:cxn>
                <a:cxn ang="0">
                  <a:pos x="382" y="219"/>
                </a:cxn>
                <a:cxn ang="0">
                  <a:pos x="402" y="204"/>
                </a:cxn>
                <a:cxn ang="0">
                  <a:pos x="413" y="181"/>
                </a:cxn>
                <a:cxn ang="0">
                  <a:pos x="433" y="170"/>
                </a:cxn>
                <a:cxn ang="0">
                  <a:pos x="443" y="150"/>
                </a:cxn>
                <a:cxn ang="0">
                  <a:pos x="464" y="142"/>
                </a:cxn>
                <a:cxn ang="0">
                  <a:pos x="474" y="126"/>
                </a:cxn>
                <a:cxn ang="0">
                  <a:pos x="495" y="119"/>
                </a:cxn>
                <a:cxn ang="0">
                  <a:pos x="505" y="107"/>
                </a:cxn>
                <a:cxn ang="0">
                  <a:pos x="526" y="100"/>
                </a:cxn>
                <a:cxn ang="0">
                  <a:pos x="536" y="90"/>
                </a:cxn>
                <a:cxn ang="0">
                  <a:pos x="557" y="85"/>
                </a:cxn>
                <a:cxn ang="0">
                  <a:pos x="567" y="76"/>
                </a:cxn>
                <a:cxn ang="0">
                  <a:pos x="587" y="73"/>
                </a:cxn>
                <a:cxn ang="0">
                  <a:pos x="598" y="65"/>
                </a:cxn>
                <a:cxn ang="0">
                  <a:pos x="618" y="62"/>
                </a:cxn>
                <a:cxn ang="0">
                  <a:pos x="629" y="56"/>
                </a:cxn>
                <a:cxn ang="0">
                  <a:pos x="651" y="54"/>
                </a:cxn>
                <a:cxn ang="0">
                  <a:pos x="661" y="50"/>
                </a:cxn>
                <a:cxn ang="0">
                  <a:pos x="680" y="47"/>
                </a:cxn>
                <a:cxn ang="0">
                  <a:pos x="692" y="44"/>
                </a:cxn>
                <a:cxn ang="0">
                  <a:pos x="712" y="43"/>
                </a:cxn>
                <a:cxn ang="0">
                  <a:pos x="723" y="40"/>
                </a:cxn>
                <a:cxn ang="0">
                  <a:pos x="743" y="38"/>
                </a:cxn>
                <a:cxn ang="0">
                  <a:pos x="753" y="37"/>
                </a:cxn>
                <a:cxn ang="0">
                  <a:pos x="784" y="35"/>
                </a:cxn>
                <a:cxn ang="0">
                  <a:pos x="795" y="34"/>
                </a:cxn>
                <a:cxn ang="0">
                  <a:pos x="866" y="32"/>
                </a:cxn>
                <a:cxn ang="0">
                  <a:pos x="877" y="32"/>
                </a:cxn>
                <a:cxn ang="0">
                  <a:pos x="938" y="34"/>
                </a:cxn>
                <a:cxn ang="0">
                  <a:pos x="969" y="32"/>
                </a:cxn>
                <a:cxn ang="0">
                  <a:pos x="1074" y="31"/>
                </a:cxn>
                <a:cxn ang="0">
                  <a:pos x="1084" y="31"/>
                </a:cxn>
                <a:cxn ang="0">
                  <a:pos x="1156" y="31"/>
                </a:cxn>
              </a:cxnLst>
              <a:rect l="0" t="0" r="r" b="b"/>
              <a:pathLst>
                <a:path w="1320" h="471">
                  <a:moveTo>
                    <a:pt x="0" y="6"/>
                  </a:moveTo>
                  <a:lnTo>
                    <a:pt x="20" y="6"/>
                  </a:lnTo>
                  <a:lnTo>
                    <a:pt x="20" y="7"/>
                  </a:lnTo>
                  <a:lnTo>
                    <a:pt x="41" y="7"/>
                  </a:lnTo>
                  <a:lnTo>
                    <a:pt x="41" y="6"/>
                  </a:lnTo>
                  <a:lnTo>
                    <a:pt x="62" y="6"/>
                  </a:lnTo>
                  <a:lnTo>
                    <a:pt x="62" y="7"/>
                  </a:lnTo>
                  <a:lnTo>
                    <a:pt x="72" y="7"/>
                  </a:lnTo>
                  <a:lnTo>
                    <a:pt x="72" y="9"/>
                  </a:lnTo>
                  <a:lnTo>
                    <a:pt x="82" y="9"/>
                  </a:lnTo>
                  <a:lnTo>
                    <a:pt x="82" y="12"/>
                  </a:lnTo>
                  <a:lnTo>
                    <a:pt x="92" y="12"/>
                  </a:lnTo>
                  <a:lnTo>
                    <a:pt x="92" y="19"/>
                  </a:lnTo>
                  <a:lnTo>
                    <a:pt x="103" y="19"/>
                  </a:lnTo>
                  <a:lnTo>
                    <a:pt x="103" y="34"/>
                  </a:lnTo>
                  <a:lnTo>
                    <a:pt x="113" y="34"/>
                  </a:lnTo>
                  <a:lnTo>
                    <a:pt x="113" y="60"/>
                  </a:lnTo>
                  <a:lnTo>
                    <a:pt x="123" y="60"/>
                  </a:lnTo>
                  <a:lnTo>
                    <a:pt x="123" y="100"/>
                  </a:lnTo>
                  <a:lnTo>
                    <a:pt x="134" y="100"/>
                  </a:lnTo>
                  <a:lnTo>
                    <a:pt x="134" y="150"/>
                  </a:lnTo>
                  <a:lnTo>
                    <a:pt x="144" y="150"/>
                  </a:lnTo>
                  <a:lnTo>
                    <a:pt x="144" y="207"/>
                  </a:lnTo>
                  <a:lnTo>
                    <a:pt x="154" y="207"/>
                  </a:lnTo>
                  <a:lnTo>
                    <a:pt x="154" y="267"/>
                  </a:lnTo>
                  <a:lnTo>
                    <a:pt x="164" y="267"/>
                  </a:lnTo>
                  <a:lnTo>
                    <a:pt x="164" y="325"/>
                  </a:lnTo>
                  <a:lnTo>
                    <a:pt x="175" y="325"/>
                  </a:lnTo>
                  <a:lnTo>
                    <a:pt x="175" y="376"/>
                  </a:lnTo>
                  <a:lnTo>
                    <a:pt x="185" y="376"/>
                  </a:lnTo>
                  <a:lnTo>
                    <a:pt x="185" y="416"/>
                  </a:lnTo>
                  <a:lnTo>
                    <a:pt x="195" y="416"/>
                  </a:lnTo>
                  <a:lnTo>
                    <a:pt x="195" y="445"/>
                  </a:lnTo>
                  <a:lnTo>
                    <a:pt x="207" y="445"/>
                  </a:lnTo>
                  <a:lnTo>
                    <a:pt x="207" y="463"/>
                  </a:lnTo>
                  <a:lnTo>
                    <a:pt x="217" y="463"/>
                  </a:lnTo>
                  <a:lnTo>
                    <a:pt x="217" y="471"/>
                  </a:lnTo>
                  <a:lnTo>
                    <a:pt x="226" y="471"/>
                  </a:lnTo>
                  <a:lnTo>
                    <a:pt x="226" y="470"/>
                  </a:lnTo>
                  <a:lnTo>
                    <a:pt x="236" y="470"/>
                  </a:lnTo>
                  <a:lnTo>
                    <a:pt x="236" y="463"/>
                  </a:lnTo>
                  <a:lnTo>
                    <a:pt x="247" y="463"/>
                  </a:lnTo>
                  <a:lnTo>
                    <a:pt x="247" y="449"/>
                  </a:lnTo>
                  <a:lnTo>
                    <a:pt x="258" y="449"/>
                  </a:lnTo>
                  <a:lnTo>
                    <a:pt x="258" y="433"/>
                  </a:lnTo>
                  <a:lnTo>
                    <a:pt x="269" y="433"/>
                  </a:lnTo>
                  <a:lnTo>
                    <a:pt x="269" y="414"/>
                  </a:lnTo>
                  <a:lnTo>
                    <a:pt x="279" y="414"/>
                  </a:lnTo>
                  <a:lnTo>
                    <a:pt x="279" y="395"/>
                  </a:lnTo>
                  <a:lnTo>
                    <a:pt x="289" y="395"/>
                  </a:lnTo>
                  <a:lnTo>
                    <a:pt x="289" y="376"/>
                  </a:lnTo>
                  <a:lnTo>
                    <a:pt x="298" y="376"/>
                  </a:lnTo>
                  <a:lnTo>
                    <a:pt x="298" y="355"/>
                  </a:lnTo>
                  <a:lnTo>
                    <a:pt x="310" y="355"/>
                  </a:lnTo>
                  <a:lnTo>
                    <a:pt x="310" y="335"/>
                  </a:lnTo>
                  <a:lnTo>
                    <a:pt x="320" y="335"/>
                  </a:lnTo>
                  <a:lnTo>
                    <a:pt x="320" y="316"/>
                  </a:lnTo>
                  <a:lnTo>
                    <a:pt x="330" y="316"/>
                  </a:lnTo>
                  <a:lnTo>
                    <a:pt x="330" y="298"/>
                  </a:lnTo>
                  <a:lnTo>
                    <a:pt x="341" y="298"/>
                  </a:lnTo>
                  <a:lnTo>
                    <a:pt x="341" y="281"/>
                  </a:lnTo>
                  <a:lnTo>
                    <a:pt x="351" y="281"/>
                  </a:lnTo>
                  <a:lnTo>
                    <a:pt x="351" y="263"/>
                  </a:lnTo>
                  <a:lnTo>
                    <a:pt x="361" y="263"/>
                  </a:lnTo>
                  <a:lnTo>
                    <a:pt x="361" y="247"/>
                  </a:lnTo>
                  <a:lnTo>
                    <a:pt x="372" y="247"/>
                  </a:lnTo>
                  <a:lnTo>
                    <a:pt x="372" y="234"/>
                  </a:lnTo>
                  <a:lnTo>
                    <a:pt x="382" y="234"/>
                  </a:lnTo>
                  <a:lnTo>
                    <a:pt x="382" y="219"/>
                  </a:lnTo>
                  <a:lnTo>
                    <a:pt x="392" y="219"/>
                  </a:lnTo>
                  <a:lnTo>
                    <a:pt x="392" y="204"/>
                  </a:lnTo>
                  <a:lnTo>
                    <a:pt x="402" y="204"/>
                  </a:lnTo>
                  <a:lnTo>
                    <a:pt x="402" y="192"/>
                  </a:lnTo>
                  <a:lnTo>
                    <a:pt x="413" y="192"/>
                  </a:lnTo>
                  <a:lnTo>
                    <a:pt x="413" y="181"/>
                  </a:lnTo>
                  <a:lnTo>
                    <a:pt x="423" y="181"/>
                  </a:lnTo>
                  <a:lnTo>
                    <a:pt x="423" y="170"/>
                  </a:lnTo>
                  <a:lnTo>
                    <a:pt x="433" y="170"/>
                  </a:lnTo>
                  <a:lnTo>
                    <a:pt x="433" y="160"/>
                  </a:lnTo>
                  <a:lnTo>
                    <a:pt x="443" y="160"/>
                  </a:lnTo>
                  <a:lnTo>
                    <a:pt x="443" y="150"/>
                  </a:lnTo>
                  <a:lnTo>
                    <a:pt x="454" y="150"/>
                  </a:lnTo>
                  <a:lnTo>
                    <a:pt x="454" y="142"/>
                  </a:lnTo>
                  <a:lnTo>
                    <a:pt x="464" y="142"/>
                  </a:lnTo>
                  <a:lnTo>
                    <a:pt x="464" y="134"/>
                  </a:lnTo>
                  <a:lnTo>
                    <a:pt x="474" y="134"/>
                  </a:lnTo>
                  <a:lnTo>
                    <a:pt x="474" y="126"/>
                  </a:lnTo>
                  <a:lnTo>
                    <a:pt x="485" y="126"/>
                  </a:lnTo>
                  <a:lnTo>
                    <a:pt x="485" y="119"/>
                  </a:lnTo>
                  <a:lnTo>
                    <a:pt x="495" y="119"/>
                  </a:lnTo>
                  <a:lnTo>
                    <a:pt x="495" y="113"/>
                  </a:lnTo>
                  <a:lnTo>
                    <a:pt x="505" y="113"/>
                  </a:lnTo>
                  <a:lnTo>
                    <a:pt x="505" y="107"/>
                  </a:lnTo>
                  <a:lnTo>
                    <a:pt x="515" y="107"/>
                  </a:lnTo>
                  <a:lnTo>
                    <a:pt x="515" y="100"/>
                  </a:lnTo>
                  <a:lnTo>
                    <a:pt x="526" y="100"/>
                  </a:lnTo>
                  <a:lnTo>
                    <a:pt x="526" y="94"/>
                  </a:lnTo>
                  <a:lnTo>
                    <a:pt x="536" y="94"/>
                  </a:lnTo>
                  <a:lnTo>
                    <a:pt x="536" y="90"/>
                  </a:lnTo>
                  <a:lnTo>
                    <a:pt x="546" y="90"/>
                  </a:lnTo>
                  <a:lnTo>
                    <a:pt x="546" y="85"/>
                  </a:lnTo>
                  <a:lnTo>
                    <a:pt x="557" y="85"/>
                  </a:lnTo>
                  <a:lnTo>
                    <a:pt x="557" y="81"/>
                  </a:lnTo>
                  <a:lnTo>
                    <a:pt x="567" y="81"/>
                  </a:lnTo>
                  <a:lnTo>
                    <a:pt x="567" y="76"/>
                  </a:lnTo>
                  <a:lnTo>
                    <a:pt x="579" y="76"/>
                  </a:lnTo>
                  <a:lnTo>
                    <a:pt x="579" y="73"/>
                  </a:lnTo>
                  <a:lnTo>
                    <a:pt x="587" y="73"/>
                  </a:lnTo>
                  <a:lnTo>
                    <a:pt x="587" y="68"/>
                  </a:lnTo>
                  <a:lnTo>
                    <a:pt x="598" y="68"/>
                  </a:lnTo>
                  <a:lnTo>
                    <a:pt x="598" y="65"/>
                  </a:lnTo>
                  <a:lnTo>
                    <a:pt x="608" y="65"/>
                  </a:lnTo>
                  <a:lnTo>
                    <a:pt x="608" y="62"/>
                  </a:lnTo>
                  <a:lnTo>
                    <a:pt x="618" y="62"/>
                  </a:lnTo>
                  <a:lnTo>
                    <a:pt x="618" y="59"/>
                  </a:lnTo>
                  <a:lnTo>
                    <a:pt x="629" y="59"/>
                  </a:lnTo>
                  <a:lnTo>
                    <a:pt x="629" y="56"/>
                  </a:lnTo>
                  <a:lnTo>
                    <a:pt x="640" y="56"/>
                  </a:lnTo>
                  <a:lnTo>
                    <a:pt x="640" y="54"/>
                  </a:lnTo>
                  <a:lnTo>
                    <a:pt x="651" y="54"/>
                  </a:lnTo>
                  <a:lnTo>
                    <a:pt x="651" y="51"/>
                  </a:lnTo>
                  <a:lnTo>
                    <a:pt x="661" y="51"/>
                  </a:lnTo>
                  <a:lnTo>
                    <a:pt x="661" y="50"/>
                  </a:lnTo>
                  <a:lnTo>
                    <a:pt x="670" y="50"/>
                  </a:lnTo>
                  <a:lnTo>
                    <a:pt x="670" y="47"/>
                  </a:lnTo>
                  <a:lnTo>
                    <a:pt x="680" y="47"/>
                  </a:lnTo>
                  <a:lnTo>
                    <a:pt x="680" y="46"/>
                  </a:lnTo>
                  <a:lnTo>
                    <a:pt x="692" y="46"/>
                  </a:lnTo>
                  <a:lnTo>
                    <a:pt x="692" y="44"/>
                  </a:lnTo>
                  <a:lnTo>
                    <a:pt x="702" y="44"/>
                  </a:lnTo>
                  <a:lnTo>
                    <a:pt x="702" y="43"/>
                  </a:lnTo>
                  <a:lnTo>
                    <a:pt x="712" y="43"/>
                  </a:lnTo>
                  <a:lnTo>
                    <a:pt x="712" y="41"/>
                  </a:lnTo>
                  <a:lnTo>
                    <a:pt x="723" y="41"/>
                  </a:lnTo>
                  <a:lnTo>
                    <a:pt x="723" y="40"/>
                  </a:lnTo>
                  <a:lnTo>
                    <a:pt x="733" y="40"/>
                  </a:lnTo>
                  <a:lnTo>
                    <a:pt x="733" y="38"/>
                  </a:lnTo>
                  <a:lnTo>
                    <a:pt x="743" y="38"/>
                  </a:lnTo>
                  <a:lnTo>
                    <a:pt x="743" y="37"/>
                  </a:lnTo>
                  <a:lnTo>
                    <a:pt x="753" y="37"/>
                  </a:lnTo>
                  <a:lnTo>
                    <a:pt x="753" y="37"/>
                  </a:lnTo>
                  <a:lnTo>
                    <a:pt x="764" y="37"/>
                  </a:lnTo>
                  <a:lnTo>
                    <a:pt x="764" y="35"/>
                  </a:lnTo>
                  <a:lnTo>
                    <a:pt x="784" y="35"/>
                  </a:lnTo>
                  <a:lnTo>
                    <a:pt x="784" y="34"/>
                  </a:lnTo>
                  <a:lnTo>
                    <a:pt x="795" y="34"/>
                  </a:lnTo>
                  <a:lnTo>
                    <a:pt x="795" y="34"/>
                  </a:lnTo>
                  <a:lnTo>
                    <a:pt x="815" y="34"/>
                  </a:lnTo>
                  <a:lnTo>
                    <a:pt x="815" y="32"/>
                  </a:lnTo>
                  <a:lnTo>
                    <a:pt x="866" y="32"/>
                  </a:lnTo>
                  <a:lnTo>
                    <a:pt x="866" y="34"/>
                  </a:lnTo>
                  <a:lnTo>
                    <a:pt x="877" y="34"/>
                  </a:lnTo>
                  <a:lnTo>
                    <a:pt x="877" y="32"/>
                  </a:lnTo>
                  <a:lnTo>
                    <a:pt x="887" y="32"/>
                  </a:lnTo>
                  <a:lnTo>
                    <a:pt x="887" y="34"/>
                  </a:lnTo>
                  <a:lnTo>
                    <a:pt x="938" y="34"/>
                  </a:lnTo>
                  <a:lnTo>
                    <a:pt x="938" y="32"/>
                  </a:lnTo>
                  <a:lnTo>
                    <a:pt x="969" y="32"/>
                  </a:lnTo>
                  <a:lnTo>
                    <a:pt x="969" y="32"/>
                  </a:lnTo>
                  <a:lnTo>
                    <a:pt x="1012" y="32"/>
                  </a:lnTo>
                  <a:lnTo>
                    <a:pt x="1012" y="31"/>
                  </a:lnTo>
                  <a:lnTo>
                    <a:pt x="1074" y="31"/>
                  </a:lnTo>
                  <a:lnTo>
                    <a:pt x="1074" y="31"/>
                  </a:lnTo>
                  <a:lnTo>
                    <a:pt x="1084" y="31"/>
                  </a:lnTo>
                  <a:lnTo>
                    <a:pt x="1084" y="31"/>
                  </a:lnTo>
                  <a:lnTo>
                    <a:pt x="1103" y="31"/>
                  </a:lnTo>
                  <a:lnTo>
                    <a:pt x="1103" y="31"/>
                  </a:lnTo>
                  <a:lnTo>
                    <a:pt x="1156" y="31"/>
                  </a:lnTo>
                  <a:lnTo>
                    <a:pt x="1156" y="0"/>
                  </a:lnTo>
                  <a:lnTo>
                    <a:pt x="1320" y="0"/>
                  </a:lnTo>
                </a:path>
              </a:pathLst>
            </a:custGeom>
            <a:noFill/>
            <a:ln w="9525">
              <a:solidFill>
                <a:srgbClr val="13FF00"/>
              </a:solidFill>
              <a:prstDash val="solid"/>
              <a:round/>
              <a:headEnd/>
              <a:tailEnd/>
            </a:ln>
          </p:spPr>
          <p:txBody>
            <a:bodyPr/>
            <a:lstStyle/>
            <a:p>
              <a:endParaRPr lang="en-US" dirty="0"/>
            </a:p>
          </p:txBody>
        </p:sp>
        <p:sp>
          <p:nvSpPr>
            <p:cNvPr id="21683" name="Freeform 179"/>
            <p:cNvSpPr>
              <a:spLocks/>
            </p:cNvSpPr>
            <p:nvPr/>
          </p:nvSpPr>
          <p:spPr bwMode="auto">
            <a:xfrm>
              <a:off x="3171" y="2197"/>
              <a:ext cx="1320" cy="623"/>
            </a:xfrm>
            <a:custGeom>
              <a:avLst/>
              <a:gdLst/>
              <a:ahLst/>
              <a:cxnLst>
                <a:cxn ang="0">
                  <a:pos x="51" y="2"/>
                </a:cxn>
                <a:cxn ang="0">
                  <a:pos x="82" y="2"/>
                </a:cxn>
                <a:cxn ang="0">
                  <a:pos x="144" y="2"/>
                </a:cxn>
                <a:cxn ang="0">
                  <a:pos x="164" y="2"/>
                </a:cxn>
                <a:cxn ang="0">
                  <a:pos x="195" y="2"/>
                </a:cxn>
                <a:cxn ang="0">
                  <a:pos x="247" y="2"/>
                </a:cxn>
                <a:cxn ang="0">
                  <a:pos x="279" y="2"/>
                </a:cxn>
                <a:cxn ang="0">
                  <a:pos x="298" y="8"/>
                </a:cxn>
                <a:cxn ang="0">
                  <a:pos x="320" y="39"/>
                </a:cxn>
                <a:cxn ang="0">
                  <a:pos x="341" y="127"/>
                </a:cxn>
                <a:cxn ang="0">
                  <a:pos x="361" y="271"/>
                </a:cxn>
                <a:cxn ang="0">
                  <a:pos x="382" y="428"/>
                </a:cxn>
                <a:cxn ang="0">
                  <a:pos x="402" y="550"/>
                </a:cxn>
                <a:cxn ang="0">
                  <a:pos x="423" y="613"/>
                </a:cxn>
                <a:cxn ang="0">
                  <a:pos x="443" y="623"/>
                </a:cxn>
                <a:cxn ang="0">
                  <a:pos x="464" y="595"/>
                </a:cxn>
                <a:cxn ang="0">
                  <a:pos x="485" y="548"/>
                </a:cxn>
                <a:cxn ang="0">
                  <a:pos x="505" y="495"/>
                </a:cxn>
                <a:cxn ang="0">
                  <a:pos x="526" y="443"/>
                </a:cxn>
                <a:cxn ang="0">
                  <a:pos x="546" y="393"/>
                </a:cxn>
                <a:cxn ang="0">
                  <a:pos x="567" y="346"/>
                </a:cxn>
                <a:cxn ang="0">
                  <a:pos x="587" y="305"/>
                </a:cxn>
                <a:cxn ang="0">
                  <a:pos x="608" y="268"/>
                </a:cxn>
                <a:cxn ang="0">
                  <a:pos x="629" y="235"/>
                </a:cxn>
                <a:cxn ang="0">
                  <a:pos x="651" y="208"/>
                </a:cxn>
                <a:cxn ang="0">
                  <a:pos x="670" y="183"/>
                </a:cxn>
                <a:cxn ang="0">
                  <a:pos x="692" y="162"/>
                </a:cxn>
                <a:cxn ang="0">
                  <a:pos x="712" y="144"/>
                </a:cxn>
                <a:cxn ang="0">
                  <a:pos x="733" y="127"/>
                </a:cxn>
                <a:cxn ang="0">
                  <a:pos x="753" y="114"/>
                </a:cxn>
                <a:cxn ang="0">
                  <a:pos x="774" y="100"/>
                </a:cxn>
                <a:cxn ang="0">
                  <a:pos x="795" y="90"/>
                </a:cxn>
                <a:cxn ang="0">
                  <a:pos x="815" y="78"/>
                </a:cxn>
                <a:cxn ang="0">
                  <a:pos x="836" y="71"/>
                </a:cxn>
                <a:cxn ang="0">
                  <a:pos x="856" y="64"/>
                </a:cxn>
                <a:cxn ang="0">
                  <a:pos x="877" y="59"/>
                </a:cxn>
                <a:cxn ang="0">
                  <a:pos x="897" y="53"/>
                </a:cxn>
                <a:cxn ang="0">
                  <a:pos x="918" y="49"/>
                </a:cxn>
                <a:cxn ang="0">
                  <a:pos x="938" y="46"/>
                </a:cxn>
                <a:cxn ang="0">
                  <a:pos x="959" y="43"/>
                </a:cxn>
                <a:cxn ang="0">
                  <a:pos x="980" y="40"/>
                </a:cxn>
                <a:cxn ang="0">
                  <a:pos x="1000" y="39"/>
                </a:cxn>
                <a:cxn ang="0">
                  <a:pos x="1022" y="37"/>
                </a:cxn>
                <a:cxn ang="0">
                  <a:pos x="1063" y="37"/>
                </a:cxn>
                <a:cxn ang="0">
                  <a:pos x="1103" y="37"/>
                </a:cxn>
                <a:cxn ang="0">
                  <a:pos x="1125" y="37"/>
                </a:cxn>
                <a:cxn ang="0">
                  <a:pos x="1156" y="36"/>
                </a:cxn>
                <a:cxn ang="0">
                  <a:pos x="1176" y="36"/>
                </a:cxn>
                <a:cxn ang="0">
                  <a:pos x="1197" y="36"/>
                </a:cxn>
                <a:cxn ang="0">
                  <a:pos x="1279" y="34"/>
                </a:cxn>
                <a:cxn ang="0">
                  <a:pos x="1300" y="34"/>
                </a:cxn>
                <a:cxn ang="0">
                  <a:pos x="1320" y="33"/>
                </a:cxn>
              </a:cxnLst>
              <a:rect l="0" t="0" r="r" b="b"/>
              <a:pathLst>
                <a:path w="1320" h="623">
                  <a:moveTo>
                    <a:pt x="0" y="0"/>
                  </a:moveTo>
                  <a:lnTo>
                    <a:pt x="31" y="0"/>
                  </a:lnTo>
                  <a:lnTo>
                    <a:pt x="31" y="2"/>
                  </a:lnTo>
                  <a:lnTo>
                    <a:pt x="51" y="2"/>
                  </a:lnTo>
                  <a:lnTo>
                    <a:pt x="51" y="0"/>
                  </a:lnTo>
                  <a:lnTo>
                    <a:pt x="72" y="0"/>
                  </a:lnTo>
                  <a:lnTo>
                    <a:pt x="72" y="2"/>
                  </a:lnTo>
                  <a:lnTo>
                    <a:pt x="82" y="2"/>
                  </a:lnTo>
                  <a:lnTo>
                    <a:pt x="82" y="0"/>
                  </a:lnTo>
                  <a:lnTo>
                    <a:pt x="123" y="0"/>
                  </a:lnTo>
                  <a:lnTo>
                    <a:pt x="123" y="2"/>
                  </a:lnTo>
                  <a:lnTo>
                    <a:pt x="144" y="2"/>
                  </a:lnTo>
                  <a:lnTo>
                    <a:pt x="144" y="0"/>
                  </a:lnTo>
                  <a:lnTo>
                    <a:pt x="154" y="0"/>
                  </a:lnTo>
                  <a:lnTo>
                    <a:pt x="154" y="2"/>
                  </a:lnTo>
                  <a:lnTo>
                    <a:pt x="164" y="2"/>
                  </a:lnTo>
                  <a:lnTo>
                    <a:pt x="164" y="0"/>
                  </a:lnTo>
                  <a:lnTo>
                    <a:pt x="175" y="0"/>
                  </a:lnTo>
                  <a:lnTo>
                    <a:pt x="175" y="2"/>
                  </a:lnTo>
                  <a:lnTo>
                    <a:pt x="195" y="2"/>
                  </a:lnTo>
                  <a:lnTo>
                    <a:pt x="195" y="2"/>
                  </a:lnTo>
                  <a:lnTo>
                    <a:pt x="226" y="2"/>
                  </a:lnTo>
                  <a:lnTo>
                    <a:pt x="226" y="2"/>
                  </a:lnTo>
                  <a:lnTo>
                    <a:pt x="247" y="2"/>
                  </a:lnTo>
                  <a:lnTo>
                    <a:pt x="247" y="2"/>
                  </a:lnTo>
                  <a:lnTo>
                    <a:pt x="269" y="2"/>
                  </a:lnTo>
                  <a:lnTo>
                    <a:pt x="269" y="2"/>
                  </a:lnTo>
                  <a:lnTo>
                    <a:pt x="279" y="2"/>
                  </a:lnTo>
                  <a:lnTo>
                    <a:pt x="279" y="5"/>
                  </a:lnTo>
                  <a:lnTo>
                    <a:pt x="289" y="5"/>
                  </a:lnTo>
                  <a:lnTo>
                    <a:pt x="289" y="8"/>
                  </a:lnTo>
                  <a:lnTo>
                    <a:pt x="298" y="8"/>
                  </a:lnTo>
                  <a:lnTo>
                    <a:pt x="298" y="18"/>
                  </a:lnTo>
                  <a:lnTo>
                    <a:pt x="310" y="18"/>
                  </a:lnTo>
                  <a:lnTo>
                    <a:pt x="310" y="39"/>
                  </a:lnTo>
                  <a:lnTo>
                    <a:pt x="320" y="39"/>
                  </a:lnTo>
                  <a:lnTo>
                    <a:pt x="320" y="74"/>
                  </a:lnTo>
                  <a:lnTo>
                    <a:pt x="330" y="74"/>
                  </a:lnTo>
                  <a:lnTo>
                    <a:pt x="330" y="127"/>
                  </a:lnTo>
                  <a:lnTo>
                    <a:pt x="341" y="127"/>
                  </a:lnTo>
                  <a:lnTo>
                    <a:pt x="341" y="193"/>
                  </a:lnTo>
                  <a:lnTo>
                    <a:pt x="351" y="193"/>
                  </a:lnTo>
                  <a:lnTo>
                    <a:pt x="351" y="271"/>
                  </a:lnTo>
                  <a:lnTo>
                    <a:pt x="361" y="271"/>
                  </a:lnTo>
                  <a:lnTo>
                    <a:pt x="361" y="352"/>
                  </a:lnTo>
                  <a:lnTo>
                    <a:pt x="372" y="352"/>
                  </a:lnTo>
                  <a:lnTo>
                    <a:pt x="372" y="428"/>
                  </a:lnTo>
                  <a:lnTo>
                    <a:pt x="382" y="428"/>
                  </a:lnTo>
                  <a:lnTo>
                    <a:pt x="382" y="495"/>
                  </a:lnTo>
                  <a:lnTo>
                    <a:pt x="392" y="495"/>
                  </a:lnTo>
                  <a:lnTo>
                    <a:pt x="392" y="550"/>
                  </a:lnTo>
                  <a:lnTo>
                    <a:pt x="402" y="550"/>
                  </a:lnTo>
                  <a:lnTo>
                    <a:pt x="402" y="588"/>
                  </a:lnTo>
                  <a:lnTo>
                    <a:pt x="413" y="588"/>
                  </a:lnTo>
                  <a:lnTo>
                    <a:pt x="413" y="613"/>
                  </a:lnTo>
                  <a:lnTo>
                    <a:pt x="423" y="613"/>
                  </a:lnTo>
                  <a:lnTo>
                    <a:pt x="423" y="623"/>
                  </a:lnTo>
                  <a:lnTo>
                    <a:pt x="433" y="623"/>
                  </a:lnTo>
                  <a:lnTo>
                    <a:pt x="433" y="623"/>
                  </a:lnTo>
                  <a:lnTo>
                    <a:pt x="443" y="623"/>
                  </a:lnTo>
                  <a:lnTo>
                    <a:pt x="443" y="613"/>
                  </a:lnTo>
                  <a:lnTo>
                    <a:pt x="454" y="613"/>
                  </a:lnTo>
                  <a:lnTo>
                    <a:pt x="454" y="595"/>
                  </a:lnTo>
                  <a:lnTo>
                    <a:pt x="464" y="595"/>
                  </a:lnTo>
                  <a:lnTo>
                    <a:pt x="464" y="573"/>
                  </a:lnTo>
                  <a:lnTo>
                    <a:pt x="474" y="573"/>
                  </a:lnTo>
                  <a:lnTo>
                    <a:pt x="474" y="548"/>
                  </a:lnTo>
                  <a:lnTo>
                    <a:pt x="485" y="548"/>
                  </a:lnTo>
                  <a:lnTo>
                    <a:pt x="485" y="522"/>
                  </a:lnTo>
                  <a:lnTo>
                    <a:pt x="495" y="522"/>
                  </a:lnTo>
                  <a:lnTo>
                    <a:pt x="495" y="495"/>
                  </a:lnTo>
                  <a:lnTo>
                    <a:pt x="505" y="495"/>
                  </a:lnTo>
                  <a:lnTo>
                    <a:pt x="505" y="468"/>
                  </a:lnTo>
                  <a:lnTo>
                    <a:pt x="515" y="468"/>
                  </a:lnTo>
                  <a:lnTo>
                    <a:pt x="515" y="443"/>
                  </a:lnTo>
                  <a:lnTo>
                    <a:pt x="526" y="443"/>
                  </a:lnTo>
                  <a:lnTo>
                    <a:pt x="526" y="416"/>
                  </a:lnTo>
                  <a:lnTo>
                    <a:pt x="536" y="416"/>
                  </a:lnTo>
                  <a:lnTo>
                    <a:pt x="536" y="393"/>
                  </a:lnTo>
                  <a:lnTo>
                    <a:pt x="546" y="393"/>
                  </a:lnTo>
                  <a:lnTo>
                    <a:pt x="546" y="369"/>
                  </a:lnTo>
                  <a:lnTo>
                    <a:pt x="557" y="369"/>
                  </a:lnTo>
                  <a:lnTo>
                    <a:pt x="557" y="346"/>
                  </a:lnTo>
                  <a:lnTo>
                    <a:pt x="567" y="346"/>
                  </a:lnTo>
                  <a:lnTo>
                    <a:pt x="567" y="325"/>
                  </a:lnTo>
                  <a:lnTo>
                    <a:pt x="579" y="325"/>
                  </a:lnTo>
                  <a:lnTo>
                    <a:pt x="579" y="305"/>
                  </a:lnTo>
                  <a:lnTo>
                    <a:pt x="587" y="305"/>
                  </a:lnTo>
                  <a:lnTo>
                    <a:pt x="587" y="285"/>
                  </a:lnTo>
                  <a:lnTo>
                    <a:pt x="598" y="285"/>
                  </a:lnTo>
                  <a:lnTo>
                    <a:pt x="598" y="268"/>
                  </a:lnTo>
                  <a:lnTo>
                    <a:pt x="608" y="268"/>
                  </a:lnTo>
                  <a:lnTo>
                    <a:pt x="608" y="250"/>
                  </a:lnTo>
                  <a:lnTo>
                    <a:pt x="618" y="250"/>
                  </a:lnTo>
                  <a:lnTo>
                    <a:pt x="618" y="235"/>
                  </a:lnTo>
                  <a:lnTo>
                    <a:pt x="629" y="235"/>
                  </a:lnTo>
                  <a:lnTo>
                    <a:pt x="629" y="221"/>
                  </a:lnTo>
                  <a:lnTo>
                    <a:pt x="640" y="221"/>
                  </a:lnTo>
                  <a:lnTo>
                    <a:pt x="640" y="208"/>
                  </a:lnTo>
                  <a:lnTo>
                    <a:pt x="651" y="208"/>
                  </a:lnTo>
                  <a:lnTo>
                    <a:pt x="651" y="194"/>
                  </a:lnTo>
                  <a:lnTo>
                    <a:pt x="661" y="194"/>
                  </a:lnTo>
                  <a:lnTo>
                    <a:pt x="661" y="183"/>
                  </a:lnTo>
                  <a:lnTo>
                    <a:pt x="670" y="183"/>
                  </a:lnTo>
                  <a:lnTo>
                    <a:pt x="670" y="172"/>
                  </a:lnTo>
                  <a:lnTo>
                    <a:pt x="680" y="172"/>
                  </a:lnTo>
                  <a:lnTo>
                    <a:pt x="680" y="162"/>
                  </a:lnTo>
                  <a:lnTo>
                    <a:pt x="692" y="162"/>
                  </a:lnTo>
                  <a:lnTo>
                    <a:pt x="692" y="152"/>
                  </a:lnTo>
                  <a:lnTo>
                    <a:pt x="702" y="152"/>
                  </a:lnTo>
                  <a:lnTo>
                    <a:pt x="702" y="144"/>
                  </a:lnTo>
                  <a:lnTo>
                    <a:pt x="712" y="144"/>
                  </a:lnTo>
                  <a:lnTo>
                    <a:pt x="712" y="136"/>
                  </a:lnTo>
                  <a:lnTo>
                    <a:pt x="723" y="136"/>
                  </a:lnTo>
                  <a:lnTo>
                    <a:pt x="723" y="127"/>
                  </a:lnTo>
                  <a:lnTo>
                    <a:pt x="733" y="127"/>
                  </a:lnTo>
                  <a:lnTo>
                    <a:pt x="733" y="119"/>
                  </a:lnTo>
                  <a:lnTo>
                    <a:pt x="743" y="119"/>
                  </a:lnTo>
                  <a:lnTo>
                    <a:pt x="743" y="114"/>
                  </a:lnTo>
                  <a:lnTo>
                    <a:pt x="753" y="114"/>
                  </a:lnTo>
                  <a:lnTo>
                    <a:pt x="753" y="106"/>
                  </a:lnTo>
                  <a:lnTo>
                    <a:pt x="764" y="106"/>
                  </a:lnTo>
                  <a:lnTo>
                    <a:pt x="764" y="100"/>
                  </a:lnTo>
                  <a:lnTo>
                    <a:pt x="774" y="100"/>
                  </a:lnTo>
                  <a:lnTo>
                    <a:pt x="774" y="94"/>
                  </a:lnTo>
                  <a:lnTo>
                    <a:pt x="784" y="94"/>
                  </a:lnTo>
                  <a:lnTo>
                    <a:pt x="784" y="90"/>
                  </a:lnTo>
                  <a:lnTo>
                    <a:pt x="795" y="90"/>
                  </a:lnTo>
                  <a:lnTo>
                    <a:pt x="795" y="84"/>
                  </a:lnTo>
                  <a:lnTo>
                    <a:pt x="805" y="84"/>
                  </a:lnTo>
                  <a:lnTo>
                    <a:pt x="805" y="78"/>
                  </a:lnTo>
                  <a:lnTo>
                    <a:pt x="815" y="78"/>
                  </a:lnTo>
                  <a:lnTo>
                    <a:pt x="815" y="74"/>
                  </a:lnTo>
                  <a:lnTo>
                    <a:pt x="825" y="74"/>
                  </a:lnTo>
                  <a:lnTo>
                    <a:pt x="825" y="71"/>
                  </a:lnTo>
                  <a:lnTo>
                    <a:pt x="836" y="71"/>
                  </a:lnTo>
                  <a:lnTo>
                    <a:pt x="836" y="68"/>
                  </a:lnTo>
                  <a:lnTo>
                    <a:pt x="846" y="68"/>
                  </a:lnTo>
                  <a:lnTo>
                    <a:pt x="846" y="64"/>
                  </a:lnTo>
                  <a:lnTo>
                    <a:pt x="856" y="64"/>
                  </a:lnTo>
                  <a:lnTo>
                    <a:pt x="856" y="62"/>
                  </a:lnTo>
                  <a:lnTo>
                    <a:pt x="866" y="62"/>
                  </a:lnTo>
                  <a:lnTo>
                    <a:pt x="866" y="59"/>
                  </a:lnTo>
                  <a:lnTo>
                    <a:pt x="877" y="59"/>
                  </a:lnTo>
                  <a:lnTo>
                    <a:pt x="877" y="56"/>
                  </a:lnTo>
                  <a:lnTo>
                    <a:pt x="887" y="56"/>
                  </a:lnTo>
                  <a:lnTo>
                    <a:pt x="887" y="53"/>
                  </a:lnTo>
                  <a:lnTo>
                    <a:pt x="897" y="53"/>
                  </a:lnTo>
                  <a:lnTo>
                    <a:pt x="897" y="52"/>
                  </a:lnTo>
                  <a:lnTo>
                    <a:pt x="908" y="52"/>
                  </a:lnTo>
                  <a:lnTo>
                    <a:pt x="908" y="49"/>
                  </a:lnTo>
                  <a:lnTo>
                    <a:pt x="918" y="49"/>
                  </a:lnTo>
                  <a:lnTo>
                    <a:pt x="918" y="47"/>
                  </a:lnTo>
                  <a:lnTo>
                    <a:pt x="928" y="47"/>
                  </a:lnTo>
                  <a:lnTo>
                    <a:pt x="928" y="46"/>
                  </a:lnTo>
                  <a:lnTo>
                    <a:pt x="938" y="46"/>
                  </a:lnTo>
                  <a:lnTo>
                    <a:pt x="938" y="45"/>
                  </a:lnTo>
                  <a:lnTo>
                    <a:pt x="949" y="45"/>
                  </a:lnTo>
                  <a:lnTo>
                    <a:pt x="949" y="43"/>
                  </a:lnTo>
                  <a:lnTo>
                    <a:pt x="959" y="43"/>
                  </a:lnTo>
                  <a:lnTo>
                    <a:pt x="959" y="42"/>
                  </a:lnTo>
                  <a:lnTo>
                    <a:pt x="969" y="42"/>
                  </a:lnTo>
                  <a:lnTo>
                    <a:pt x="969" y="40"/>
                  </a:lnTo>
                  <a:lnTo>
                    <a:pt x="980" y="40"/>
                  </a:lnTo>
                  <a:lnTo>
                    <a:pt x="980" y="39"/>
                  </a:lnTo>
                  <a:lnTo>
                    <a:pt x="990" y="39"/>
                  </a:lnTo>
                  <a:lnTo>
                    <a:pt x="990" y="39"/>
                  </a:lnTo>
                  <a:lnTo>
                    <a:pt x="1000" y="39"/>
                  </a:lnTo>
                  <a:lnTo>
                    <a:pt x="1000" y="37"/>
                  </a:lnTo>
                  <a:lnTo>
                    <a:pt x="1012" y="37"/>
                  </a:lnTo>
                  <a:lnTo>
                    <a:pt x="1012" y="37"/>
                  </a:lnTo>
                  <a:lnTo>
                    <a:pt x="1022" y="37"/>
                  </a:lnTo>
                  <a:lnTo>
                    <a:pt x="1022" y="36"/>
                  </a:lnTo>
                  <a:lnTo>
                    <a:pt x="1041" y="36"/>
                  </a:lnTo>
                  <a:lnTo>
                    <a:pt x="1041" y="37"/>
                  </a:lnTo>
                  <a:lnTo>
                    <a:pt x="1063" y="37"/>
                  </a:lnTo>
                  <a:lnTo>
                    <a:pt x="1063" y="36"/>
                  </a:lnTo>
                  <a:lnTo>
                    <a:pt x="1074" y="36"/>
                  </a:lnTo>
                  <a:lnTo>
                    <a:pt x="1074" y="37"/>
                  </a:lnTo>
                  <a:lnTo>
                    <a:pt x="1103" y="37"/>
                  </a:lnTo>
                  <a:lnTo>
                    <a:pt x="1103" y="37"/>
                  </a:lnTo>
                  <a:lnTo>
                    <a:pt x="1113" y="37"/>
                  </a:lnTo>
                  <a:lnTo>
                    <a:pt x="1113" y="37"/>
                  </a:lnTo>
                  <a:lnTo>
                    <a:pt x="1125" y="37"/>
                  </a:lnTo>
                  <a:lnTo>
                    <a:pt x="1125" y="37"/>
                  </a:lnTo>
                  <a:lnTo>
                    <a:pt x="1146" y="37"/>
                  </a:lnTo>
                  <a:lnTo>
                    <a:pt x="1146" y="36"/>
                  </a:lnTo>
                  <a:lnTo>
                    <a:pt x="1156" y="36"/>
                  </a:lnTo>
                  <a:lnTo>
                    <a:pt x="1156" y="37"/>
                  </a:lnTo>
                  <a:lnTo>
                    <a:pt x="1166" y="37"/>
                  </a:lnTo>
                  <a:lnTo>
                    <a:pt x="1166" y="36"/>
                  </a:lnTo>
                  <a:lnTo>
                    <a:pt x="1176" y="36"/>
                  </a:lnTo>
                  <a:lnTo>
                    <a:pt x="1176" y="36"/>
                  </a:lnTo>
                  <a:lnTo>
                    <a:pt x="1187" y="36"/>
                  </a:lnTo>
                  <a:lnTo>
                    <a:pt x="1187" y="36"/>
                  </a:lnTo>
                  <a:lnTo>
                    <a:pt x="1197" y="36"/>
                  </a:lnTo>
                  <a:lnTo>
                    <a:pt x="1197" y="36"/>
                  </a:lnTo>
                  <a:lnTo>
                    <a:pt x="1217" y="36"/>
                  </a:lnTo>
                  <a:lnTo>
                    <a:pt x="1217" y="34"/>
                  </a:lnTo>
                  <a:lnTo>
                    <a:pt x="1279" y="34"/>
                  </a:lnTo>
                  <a:lnTo>
                    <a:pt x="1279" y="34"/>
                  </a:lnTo>
                  <a:lnTo>
                    <a:pt x="1289" y="34"/>
                  </a:lnTo>
                  <a:lnTo>
                    <a:pt x="1289" y="34"/>
                  </a:lnTo>
                  <a:lnTo>
                    <a:pt x="1300" y="34"/>
                  </a:lnTo>
                  <a:lnTo>
                    <a:pt x="1300" y="34"/>
                  </a:lnTo>
                  <a:lnTo>
                    <a:pt x="1310" y="34"/>
                  </a:lnTo>
                  <a:lnTo>
                    <a:pt x="1310" y="33"/>
                  </a:lnTo>
                  <a:lnTo>
                    <a:pt x="1320" y="33"/>
                  </a:lnTo>
                </a:path>
              </a:pathLst>
            </a:custGeom>
            <a:noFill/>
            <a:ln w="9525">
              <a:solidFill>
                <a:srgbClr val="0B12FF"/>
              </a:solidFill>
              <a:prstDash val="solid"/>
              <a:round/>
              <a:headEnd/>
              <a:tailEnd/>
            </a:ln>
          </p:spPr>
          <p:txBody>
            <a:bodyPr/>
            <a:lstStyle/>
            <a:p>
              <a:endParaRPr lang="en-US" dirty="0"/>
            </a:p>
          </p:txBody>
        </p:sp>
        <p:sp>
          <p:nvSpPr>
            <p:cNvPr id="21684" name="Line 180"/>
            <p:cNvSpPr>
              <a:spLocks noChangeShapeType="1"/>
            </p:cNvSpPr>
            <p:nvPr/>
          </p:nvSpPr>
          <p:spPr bwMode="auto">
            <a:xfrm>
              <a:off x="3168" y="2160"/>
              <a:ext cx="1320" cy="1"/>
            </a:xfrm>
            <a:prstGeom prst="line">
              <a:avLst/>
            </a:prstGeom>
            <a:noFill/>
            <a:ln w="9525">
              <a:solidFill>
                <a:srgbClr val="57FF36"/>
              </a:solidFill>
              <a:round/>
              <a:headEnd/>
              <a:tailEnd/>
            </a:ln>
          </p:spPr>
          <p:txBody>
            <a:bodyPr/>
            <a:lstStyle/>
            <a:p>
              <a:endParaRPr lang="en-US" dirty="0"/>
            </a:p>
          </p:txBody>
        </p:sp>
        <p:sp>
          <p:nvSpPr>
            <p:cNvPr id="21685" name="Freeform 181"/>
            <p:cNvSpPr>
              <a:spLocks/>
            </p:cNvSpPr>
            <p:nvPr/>
          </p:nvSpPr>
          <p:spPr bwMode="auto">
            <a:xfrm>
              <a:off x="3171" y="2189"/>
              <a:ext cx="1320" cy="787"/>
            </a:xfrm>
            <a:custGeom>
              <a:avLst/>
              <a:gdLst/>
              <a:ahLst/>
              <a:cxnLst>
                <a:cxn ang="0">
                  <a:pos x="51" y="1"/>
                </a:cxn>
                <a:cxn ang="0">
                  <a:pos x="72" y="1"/>
                </a:cxn>
                <a:cxn ang="0">
                  <a:pos x="92" y="6"/>
                </a:cxn>
                <a:cxn ang="0">
                  <a:pos x="113" y="28"/>
                </a:cxn>
                <a:cxn ang="0">
                  <a:pos x="134" y="94"/>
                </a:cxn>
                <a:cxn ang="0">
                  <a:pos x="154" y="201"/>
                </a:cxn>
                <a:cxn ang="0">
                  <a:pos x="175" y="318"/>
                </a:cxn>
                <a:cxn ang="0">
                  <a:pos x="195" y="409"/>
                </a:cxn>
                <a:cxn ang="0">
                  <a:pos x="217" y="456"/>
                </a:cxn>
                <a:cxn ang="0">
                  <a:pos x="247" y="456"/>
                </a:cxn>
                <a:cxn ang="0">
                  <a:pos x="269" y="427"/>
                </a:cxn>
                <a:cxn ang="0">
                  <a:pos x="289" y="393"/>
                </a:cxn>
                <a:cxn ang="0">
                  <a:pos x="310" y="365"/>
                </a:cxn>
                <a:cxn ang="0">
                  <a:pos x="330" y="382"/>
                </a:cxn>
                <a:cxn ang="0">
                  <a:pos x="351" y="467"/>
                </a:cxn>
                <a:cxn ang="0">
                  <a:pos x="372" y="592"/>
                </a:cxn>
                <a:cxn ang="0">
                  <a:pos x="392" y="708"/>
                </a:cxn>
                <a:cxn ang="0">
                  <a:pos x="413" y="774"/>
                </a:cxn>
                <a:cxn ang="0">
                  <a:pos x="433" y="787"/>
                </a:cxn>
                <a:cxn ang="0">
                  <a:pos x="454" y="756"/>
                </a:cxn>
                <a:cxn ang="0">
                  <a:pos x="474" y="700"/>
                </a:cxn>
                <a:cxn ang="0">
                  <a:pos x="495" y="634"/>
                </a:cxn>
                <a:cxn ang="0">
                  <a:pos x="515" y="567"/>
                </a:cxn>
                <a:cxn ang="0">
                  <a:pos x="536" y="503"/>
                </a:cxn>
                <a:cxn ang="0">
                  <a:pos x="557" y="446"/>
                </a:cxn>
                <a:cxn ang="0">
                  <a:pos x="579" y="393"/>
                </a:cxn>
                <a:cxn ang="0">
                  <a:pos x="598" y="346"/>
                </a:cxn>
                <a:cxn ang="0">
                  <a:pos x="618" y="305"/>
                </a:cxn>
                <a:cxn ang="0">
                  <a:pos x="640" y="270"/>
                </a:cxn>
                <a:cxn ang="0">
                  <a:pos x="661" y="238"/>
                </a:cxn>
                <a:cxn ang="0">
                  <a:pos x="680" y="213"/>
                </a:cxn>
                <a:cxn ang="0">
                  <a:pos x="702" y="189"/>
                </a:cxn>
                <a:cxn ang="0">
                  <a:pos x="723" y="169"/>
                </a:cxn>
                <a:cxn ang="0">
                  <a:pos x="743" y="151"/>
                </a:cxn>
                <a:cxn ang="0">
                  <a:pos x="764" y="135"/>
                </a:cxn>
                <a:cxn ang="0">
                  <a:pos x="784" y="123"/>
                </a:cxn>
                <a:cxn ang="0">
                  <a:pos x="805" y="110"/>
                </a:cxn>
                <a:cxn ang="0">
                  <a:pos x="825" y="100"/>
                </a:cxn>
                <a:cxn ang="0">
                  <a:pos x="846" y="94"/>
                </a:cxn>
                <a:cxn ang="0">
                  <a:pos x="866" y="86"/>
                </a:cxn>
                <a:cxn ang="0">
                  <a:pos x="887" y="82"/>
                </a:cxn>
                <a:cxn ang="0">
                  <a:pos x="908" y="78"/>
                </a:cxn>
                <a:cxn ang="0">
                  <a:pos x="928" y="73"/>
                </a:cxn>
                <a:cxn ang="0">
                  <a:pos x="949" y="70"/>
                </a:cxn>
                <a:cxn ang="0">
                  <a:pos x="969" y="67"/>
                </a:cxn>
                <a:cxn ang="0">
                  <a:pos x="990" y="64"/>
                </a:cxn>
                <a:cxn ang="0">
                  <a:pos x="1022" y="61"/>
                </a:cxn>
                <a:cxn ang="0">
                  <a:pos x="1041" y="60"/>
                </a:cxn>
                <a:cxn ang="0">
                  <a:pos x="1125" y="60"/>
                </a:cxn>
                <a:cxn ang="0">
                  <a:pos x="1146" y="60"/>
                </a:cxn>
                <a:cxn ang="0">
                  <a:pos x="1166" y="29"/>
                </a:cxn>
                <a:cxn ang="0">
                  <a:pos x="1248" y="28"/>
                </a:cxn>
                <a:cxn ang="0">
                  <a:pos x="1279" y="28"/>
                </a:cxn>
                <a:cxn ang="0">
                  <a:pos x="1320" y="26"/>
                </a:cxn>
              </a:cxnLst>
              <a:rect l="0" t="0" r="r" b="b"/>
              <a:pathLst>
                <a:path w="1320" h="787">
                  <a:moveTo>
                    <a:pt x="0" y="0"/>
                  </a:moveTo>
                  <a:lnTo>
                    <a:pt x="20" y="0"/>
                  </a:lnTo>
                  <a:lnTo>
                    <a:pt x="20" y="1"/>
                  </a:lnTo>
                  <a:lnTo>
                    <a:pt x="51" y="1"/>
                  </a:lnTo>
                  <a:lnTo>
                    <a:pt x="51" y="0"/>
                  </a:lnTo>
                  <a:lnTo>
                    <a:pt x="62" y="0"/>
                  </a:lnTo>
                  <a:lnTo>
                    <a:pt x="62" y="1"/>
                  </a:lnTo>
                  <a:lnTo>
                    <a:pt x="72" y="1"/>
                  </a:lnTo>
                  <a:lnTo>
                    <a:pt x="72" y="4"/>
                  </a:lnTo>
                  <a:lnTo>
                    <a:pt x="82" y="4"/>
                  </a:lnTo>
                  <a:lnTo>
                    <a:pt x="82" y="6"/>
                  </a:lnTo>
                  <a:lnTo>
                    <a:pt x="92" y="6"/>
                  </a:lnTo>
                  <a:lnTo>
                    <a:pt x="92" y="13"/>
                  </a:lnTo>
                  <a:lnTo>
                    <a:pt x="103" y="13"/>
                  </a:lnTo>
                  <a:lnTo>
                    <a:pt x="103" y="28"/>
                  </a:lnTo>
                  <a:lnTo>
                    <a:pt x="113" y="28"/>
                  </a:lnTo>
                  <a:lnTo>
                    <a:pt x="113" y="54"/>
                  </a:lnTo>
                  <a:lnTo>
                    <a:pt x="123" y="54"/>
                  </a:lnTo>
                  <a:lnTo>
                    <a:pt x="123" y="94"/>
                  </a:lnTo>
                  <a:lnTo>
                    <a:pt x="134" y="94"/>
                  </a:lnTo>
                  <a:lnTo>
                    <a:pt x="134" y="144"/>
                  </a:lnTo>
                  <a:lnTo>
                    <a:pt x="144" y="144"/>
                  </a:lnTo>
                  <a:lnTo>
                    <a:pt x="144" y="201"/>
                  </a:lnTo>
                  <a:lnTo>
                    <a:pt x="154" y="201"/>
                  </a:lnTo>
                  <a:lnTo>
                    <a:pt x="154" y="261"/>
                  </a:lnTo>
                  <a:lnTo>
                    <a:pt x="164" y="261"/>
                  </a:lnTo>
                  <a:lnTo>
                    <a:pt x="164" y="318"/>
                  </a:lnTo>
                  <a:lnTo>
                    <a:pt x="175" y="318"/>
                  </a:lnTo>
                  <a:lnTo>
                    <a:pt x="175" y="370"/>
                  </a:lnTo>
                  <a:lnTo>
                    <a:pt x="185" y="370"/>
                  </a:lnTo>
                  <a:lnTo>
                    <a:pt x="185" y="409"/>
                  </a:lnTo>
                  <a:lnTo>
                    <a:pt x="195" y="409"/>
                  </a:lnTo>
                  <a:lnTo>
                    <a:pt x="195" y="439"/>
                  </a:lnTo>
                  <a:lnTo>
                    <a:pt x="207" y="439"/>
                  </a:lnTo>
                  <a:lnTo>
                    <a:pt x="207" y="456"/>
                  </a:lnTo>
                  <a:lnTo>
                    <a:pt x="217" y="456"/>
                  </a:lnTo>
                  <a:lnTo>
                    <a:pt x="217" y="464"/>
                  </a:lnTo>
                  <a:lnTo>
                    <a:pt x="236" y="464"/>
                  </a:lnTo>
                  <a:lnTo>
                    <a:pt x="236" y="456"/>
                  </a:lnTo>
                  <a:lnTo>
                    <a:pt x="247" y="456"/>
                  </a:lnTo>
                  <a:lnTo>
                    <a:pt x="247" y="443"/>
                  </a:lnTo>
                  <a:lnTo>
                    <a:pt x="258" y="443"/>
                  </a:lnTo>
                  <a:lnTo>
                    <a:pt x="258" y="427"/>
                  </a:lnTo>
                  <a:lnTo>
                    <a:pt x="269" y="427"/>
                  </a:lnTo>
                  <a:lnTo>
                    <a:pt x="269" y="409"/>
                  </a:lnTo>
                  <a:lnTo>
                    <a:pt x="279" y="409"/>
                  </a:lnTo>
                  <a:lnTo>
                    <a:pt x="279" y="393"/>
                  </a:lnTo>
                  <a:lnTo>
                    <a:pt x="289" y="393"/>
                  </a:lnTo>
                  <a:lnTo>
                    <a:pt x="289" y="376"/>
                  </a:lnTo>
                  <a:lnTo>
                    <a:pt x="298" y="376"/>
                  </a:lnTo>
                  <a:lnTo>
                    <a:pt x="298" y="365"/>
                  </a:lnTo>
                  <a:lnTo>
                    <a:pt x="310" y="365"/>
                  </a:lnTo>
                  <a:lnTo>
                    <a:pt x="310" y="367"/>
                  </a:lnTo>
                  <a:lnTo>
                    <a:pt x="320" y="367"/>
                  </a:lnTo>
                  <a:lnTo>
                    <a:pt x="320" y="382"/>
                  </a:lnTo>
                  <a:lnTo>
                    <a:pt x="330" y="382"/>
                  </a:lnTo>
                  <a:lnTo>
                    <a:pt x="330" y="417"/>
                  </a:lnTo>
                  <a:lnTo>
                    <a:pt x="341" y="417"/>
                  </a:lnTo>
                  <a:lnTo>
                    <a:pt x="341" y="467"/>
                  </a:lnTo>
                  <a:lnTo>
                    <a:pt x="351" y="467"/>
                  </a:lnTo>
                  <a:lnTo>
                    <a:pt x="351" y="527"/>
                  </a:lnTo>
                  <a:lnTo>
                    <a:pt x="361" y="527"/>
                  </a:lnTo>
                  <a:lnTo>
                    <a:pt x="361" y="592"/>
                  </a:lnTo>
                  <a:lnTo>
                    <a:pt x="372" y="592"/>
                  </a:lnTo>
                  <a:lnTo>
                    <a:pt x="372" y="653"/>
                  </a:lnTo>
                  <a:lnTo>
                    <a:pt x="382" y="653"/>
                  </a:lnTo>
                  <a:lnTo>
                    <a:pt x="382" y="708"/>
                  </a:lnTo>
                  <a:lnTo>
                    <a:pt x="392" y="708"/>
                  </a:lnTo>
                  <a:lnTo>
                    <a:pt x="392" y="747"/>
                  </a:lnTo>
                  <a:lnTo>
                    <a:pt x="402" y="747"/>
                  </a:lnTo>
                  <a:lnTo>
                    <a:pt x="402" y="774"/>
                  </a:lnTo>
                  <a:lnTo>
                    <a:pt x="413" y="774"/>
                  </a:lnTo>
                  <a:lnTo>
                    <a:pt x="413" y="787"/>
                  </a:lnTo>
                  <a:lnTo>
                    <a:pt x="423" y="787"/>
                  </a:lnTo>
                  <a:lnTo>
                    <a:pt x="423" y="787"/>
                  </a:lnTo>
                  <a:lnTo>
                    <a:pt x="433" y="787"/>
                  </a:lnTo>
                  <a:lnTo>
                    <a:pt x="433" y="774"/>
                  </a:lnTo>
                  <a:lnTo>
                    <a:pt x="443" y="774"/>
                  </a:lnTo>
                  <a:lnTo>
                    <a:pt x="443" y="756"/>
                  </a:lnTo>
                  <a:lnTo>
                    <a:pt x="454" y="756"/>
                  </a:lnTo>
                  <a:lnTo>
                    <a:pt x="454" y="730"/>
                  </a:lnTo>
                  <a:lnTo>
                    <a:pt x="464" y="730"/>
                  </a:lnTo>
                  <a:lnTo>
                    <a:pt x="464" y="700"/>
                  </a:lnTo>
                  <a:lnTo>
                    <a:pt x="474" y="700"/>
                  </a:lnTo>
                  <a:lnTo>
                    <a:pt x="474" y="668"/>
                  </a:lnTo>
                  <a:lnTo>
                    <a:pt x="485" y="668"/>
                  </a:lnTo>
                  <a:lnTo>
                    <a:pt x="485" y="634"/>
                  </a:lnTo>
                  <a:lnTo>
                    <a:pt x="495" y="634"/>
                  </a:lnTo>
                  <a:lnTo>
                    <a:pt x="495" y="602"/>
                  </a:lnTo>
                  <a:lnTo>
                    <a:pt x="505" y="602"/>
                  </a:lnTo>
                  <a:lnTo>
                    <a:pt x="505" y="567"/>
                  </a:lnTo>
                  <a:lnTo>
                    <a:pt x="515" y="567"/>
                  </a:lnTo>
                  <a:lnTo>
                    <a:pt x="515" y="534"/>
                  </a:lnTo>
                  <a:lnTo>
                    <a:pt x="526" y="534"/>
                  </a:lnTo>
                  <a:lnTo>
                    <a:pt x="526" y="503"/>
                  </a:lnTo>
                  <a:lnTo>
                    <a:pt x="536" y="503"/>
                  </a:lnTo>
                  <a:lnTo>
                    <a:pt x="536" y="474"/>
                  </a:lnTo>
                  <a:lnTo>
                    <a:pt x="546" y="474"/>
                  </a:lnTo>
                  <a:lnTo>
                    <a:pt x="546" y="446"/>
                  </a:lnTo>
                  <a:lnTo>
                    <a:pt x="557" y="446"/>
                  </a:lnTo>
                  <a:lnTo>
                    <a:pt x="557" y="418"/>
                  </a:lnTo>
                  <a:lnTo>
                    <a:pt x="567" y="418"/>
                  </a:lnTo>
                  <a:lnTo>
                    <a:pt x="567" y="393"/>
                  </a:lnTo>
                  <a:lnTo>
                    <a:pt x="579" y="393"/>
                  </a:lnTo>
                  <a:lnTo>
                    <a:pt x="579" y="370"/>
                  </a:lnTo>
                  <a:lnTo>
                    <a:pt x="587" y="370"/>
                  </a:lnTo>
                  <a:lnTo>
                    <a:pt x="587" y="346"/>
                  </a:lnTo>
                  <a:lnTo>
                    <a:pt x="598" y="346"/>
                  </a:lnTo>
                  <a:lnTo>
                    <a:pt x="598" y="324"/>
                  </a:lnTo>
                  <a:lnTo>
                    <a:pt x="608" y="324"/>
                  </a:lnTo>
                  <a:lnTo>
                    <a:pt x="608" y="305"/>
                  </a:lnTo>
                  <a:lnTo>
                    <a:pt x="618" y="305"/>
                  </a:lnTo>
                  <a:lnTo>
                    <a:pt x="618" y="286"/>
                  </a:lnTo>
                  <a:lnTo>
                    <a:pt x="629" y="286"/>
                  </a:lnTo>
                  <a:lnTo>
                    <a:pt x="629" y="270"/>
                  </a:lnTo>
                  <a:lnTo>
                    <a:pt x="640" y="270"/>
                  </a:lnTo>
                  <a:lnTo>
                    <a:pt x="640" y="252"/>
                  </a:lnTo>
                  <a:lnTo>
                    <a:pt x="651" y="252"/>
                  </a:lnTo>
                  <a:lnTo>
                    <a:pt x="651" y="238"/>
                  </a:lnTo>
                  <a:lnTo>
                    <a:pt x="661" y="238"/>
                  </a:lnTo>
                  <a:lnTo>
                    <a:pt x="661" y="224"/>
                  </a:lnTo>
                  <a:lnTo>
                    <a:pt x="670" y="224"/>
                  </a:lnTo>
                  <a:lnTo>
                    <a:pt x="670" y="213"/>
                  </a:lnTo>
                  <a:lnTo>
                    <a:pt x="680" y="213"/>
                  </a:lnTo>
                  <a:lnTo>
                    <a:pt x="680" y="199"/>
                  </a:lnTo>
                  <a:lnTo>
                    <a:pt x="692" y="199"/>
                  </a:lnTo>
                  <a:lnTo>
                    <a:pt x="692" y="189"/>
                  </a:lnTo>
                  <a:lnTo>
                    <a:pt x="702" y="189"/>
                  </a:lnTo>
                  <a:lnTo>
                    <a:pt x="702" y="179"/>
                  </a:lnTo>
                  <a:lnTo>
                    <a:pt x="712" y="179"/>
                  </a:lnTo>
                  <a:lnTo>
                    <a:pt x="712" y="169"/>
                  </a:lnTo>
                  <a:lnTo>
                    <a:pt x="723" y="169"/>
                  </a:lnTo>
                  <a:lnTo>
                    <a:pt x="723" y="160"/>
                  </a:lnTo>
                  <a:lnTo>
                    <a:pt x="733" y="160"/>
                  </a:lnTo>
                  <a:lnTo>
                    <a:pt x="733" y="151"/>
                  </a:lnTo>
                  <a:lnTo>
                    <a:pt x="743" y="151"/>
                  </a:lnTo>
                  <a:lnTo>
                    <a:pt x="743" y="142"/>
                  </a:lnTo>
                  <a:lnTo>
                    <a:pt x="753" y="142"/>
                  </a:lnTo>
                  <a:lnTo>
                    <a:pt x="753" y="135"/>
                  </a:lnTo>
                  <a:lnTo>
                    <a:pt x="764" y="135"/>
                  </a:lnTo>
                  <a:lnTo>
                    <a:pt x="764" y="127"/>
                  </a:lnTo>
                  <a:lnTo>
                    <a:pt x="774" y="127"/>
                  </a:lnTo>
                  <a:lnTo>
                    <a:pt x="774" y="123"/>
                  </a:lnTo>
                  <a:lnTo>
                    <a:pt x="784" y="123"/>
                  </a:lnTo>
                  <a:lnTo>
                    <a:pt x="784" y="116"/>
                  </a:lnTo>
                  <a:lnTo>
                    <a:pt x="795" y="116"/>
                  </a:lnTo>
                  <a:lnTo>
                    <a:pt x="795" y="110"/>
                  </a:lnTo>
                  <a:lnTo>
                    <a:pt x="805" y="110"/>
                  </a:lnTo>
                  <a:lnTo>
                    <a:pt x="805" y="105"/>
                  </a:lnTo>
                  <a:lnTo>
                    <a:pt x="815" y="105"/>
                  </a:lnTo>
                  <a:lnTo>
                    <a:pt x="815" y="100"/>
                  </a:lnTo>
                  <a:lnTo>
                    <a:pt x="825" y="100"/>
                  </a:lnTo>
                  <a:lnTo>
                    <a:pt x="825" y="97"/>
                  </a:lnTo>
                  <a:lnTo>
                    <a:pt x="836" y="97"/>
                  </a:lnTo>
                  <a:lnTo>
                    <a:pt x="836" y="94"/>
                  </a:lnTo>
                  <a:lnTo>
                    <a:pt x="846" y="94"/>
                  </a:lnTo>
                  <a:lnTo>
                    <a:pt x="846" y="91"/>
                  </a:lnTo>
                  <a:lnTo>
                    <a:pt x="856" y="91"/>
                  </a:lnTo>
                  <a:lnTo>
                    <a:pt x="856" y="86"/>
                  </a:lnTo>
                  <a:lnTo>
                    <a:pt x="866" y="86"/>
                  </a:lnTo>
                  <a:lnTo>
                    <a:pt x="866" y="85"/>
                  </a:lnTo>
                  <a:lnTo>
                    <a:pt x="877" y="85"/>
                  </a:lnTo>
                  <a:lnTo>
                    <a:pt x="877" y="82"/>
                  </a:lnTo>
                  <a:lnTo>
                    <a:pt x="887" y="82"/>
                  </a:lnTo>
                  <a:lnTo>
                    <a:pt x="887" y="79"/>
                  </a:lnTo>
                  <a:lnTo>
                    <a:pt x="897" y="79"/>
                  </a:lnTo>
                  <a:lnTo>
                    <a:pt x="897" y="78"/>
                  </a:lnTo>
                  <a:lnTo>
                    <a:pt x="908" y="78"/>
                  </a:lnTo>
                  <a:lnTo>
                    <a:pt x="908" y="75"/>
                  </a:lnTo>
                  <a:lnTo>
                    <a:pt x="918" y="75"/>
                  </a:lnTo>
                  <a:lnTo>
                    <a:pt x="918" y="73"/>
                  </a:lnTo>
                  <a:lnTo>
                    <a:pt x="928" y="73"/>
                  </a:lnTo>
                  <a:lnTo>
                    <a:pt x="928" y="72"/>
                  </a:lnTo>
                  <a:lnTo>
                    <a:pt x="938" y="72"/>
                  </a:lnTo>
                  <a:lnTo>
                    <a:pt x="938" y="70"/>
                  </a:lnTo>
                  <a:lnTo>
                    <a:pt x="949" y="70"/>
                  </a:lnTo>
                  <a:lnTo>
                    <a:pt x="949" y="69"/>
                  </a:lnTo>
                  <a:lnTo>
                    <a:pt x="959" y="69"/>
                  </a:lnTo>
                  <a:lnTo>
                    <a:pt x="959" y="67"/>
                  </a:lnTo>
                  <a:lnTo>
                    <a:pt x="969" y="67"/>
                  </a:lnTo>
                  <a:lnTo>
                    <a:pt x="969" y="64"/>
                  </a:lnTo>
                  <a:lnTo>
                    <a:pt x="980" y="64"/>
                  </a:lnTo>
                  <a:lnTo>
                    <a:pt x="980" y="64"/>
                  </a:lnTo>
                  <a:lnTo>
                    <a:pt x="990" y="64"/>
                  </a:lnTo>
                  <a:lnTo>
                    <a:pt x="990" y="63"/>
                  </a:lnTo>
                  <a:lnTo>
                    <a:pt x="1000" y="63"/>
                  </a:lnTo>
                  <a:lnTo>
                    <a:pt x="1000" y="61"/>
                  </a:lnTo>
                  <a:lnTo>
                    <a:pt x="1022" y="61"/>
                  </a:lnTo>
                  <a:lnTo>
                    <a:pt x="1022" y="61"/>
                  </a:lnTo>
                  <a:lnTo>
                    <a:pt x="1031" y="61"/>
                  </a:lnTo>
                  <a:lnTo>
                    <a:pt x="1031" y="60"/>
                  </a:lnTo>
                  <a:lnTo>
                    <a:pt x="1041" y="60"/>
                  </a:lnTo>
                  <a:lnTo>
                    <a:pt x="1041" y="61"/>
                  </a:lnTo>
                  <a:lnTo>
                    <a:pt x="1113" y="61"/>
                  </a:lnTo>
                  <a:lnTo>
                    <a:pt x="1113" y="60"/>
                  </a:lnTo>
                  <a:lnTo>
                    <a:pt x="1125" y="60"/>
                  </a:lnTo>
                  <a:lnTo>
                    <a:pt x="1125" y="61"/>
                  </a:lnTo>
                  <a:lnTo>
                    <a:pt x="1135" y="61"/>
                  </a:lnTo>
                  <a:lnTo>
                    <a:pt x="1135" y="60"/>
                  </a:lnTo>
                  <a:lnTo>
                    <a:pt x="1146" y="60"/>
                  </a:lnTo>
                  <a:lnTo>
                    <a:pt x="1146" y="60"/>
                  </a:lnTo>
                  <a:lnTo>
                    <a:pt x="1156" y="60"/>
                  </a:lnTo>
                  <a:lnTo>
                    <a:pt x="1156" y="29"/>
                  </a:lnTo>
                  <a:lnTo>
                    <a:pt x="1166" y="29"/>
                  </a:lnTo>
                  <a:lnTo>
                    <a:pt x="1166" y="29"/>
                  </a:lnTo>
                  <a:lnTo>
                    <a:pt x="1197" y="29"/>
                  </a:lnTo>
                  <a:lnTo>
                    <a:pt x="1197" y="28"/>
                  </a:lnTo>
                  <a:lnTo>
                    <a:pt x="1248" y="28"/>
                  </a:lnTo>
                  <a:lnTo>
                    <a:pt x="1248" y="26"/>
                  </a:lnTo>
                  <a:lnTo>
                    <a:pt x="1269" y="26"/>
                  </a:lnTo>
                  <a:lnTo>
                    <a:pt x="1269" y="28"/>
                  </a:lnTo>
                  <a:lnTo>
                    <a:pt x="1279" y="28"/>
                  </a:lnTo>
                  <a:lnTo>
                    <a:pt x="1279" y="26"/>
                  </a:lnTo>
                  <a:lnTo>
                    <a:pt x="1310" y="26"/>
                  </a:lnTo>
                  <a:lnTo>
                    <a:pt x="1310" y="26"/>
                  </a:lnTo>
                  <a:lnTo>
                    <a:pt x="1320" y="26"/>
                  </a:lnTo>
                </a:path>
              </a:pathLst>
            </a:custGeom>
            <a:noFill/>
            <a:ln w="9525">
              <a:solidFill>
                <a:srgbClr val="FC0A16"/>
              </a:solidFill>
              <a:prstDash val="solid"/>
              <a:round/>
              <a:headEnd/>
              <a:tailEnd/>
            </a:ln>
          </p:spPr>
          <p:txBody>
            <a:bodyPr/>
            <a:lstStyle/>
            <a:p>
              <a:endParaRPr lang="en-US" dirty="0"/>
            </a:p>
          </p:txBody>
        </p:sp>
        <p:sp>
          <p:nvSpPr>
            <p:cNvPr id="21686" name="Rectangle 182"/>
            <p:cNvSpPr>
              <a:spLocks noChangeArrowheads="1"/>
            </p:cNvSpPr>
            <p:nvPr/>
          </p:nvSpPr>
          <p:spPr bwMode="auto">
            <a:xfrm>
              <a:off x="4161" y="2133"/>
              <a:ext cx="332" cy="229"/>
            </a:xfrm>
            <a:prstGeom prst="rect">
              <a:avLst/>
            </a:prstGeom>
            <a:noFill/>
            <a:ln w="0">
              <a:solidFill>
                <a:srgbClr val="E6EEF2"/>
              </a:solidFill>
              <a:miter lim="800000"/>
              <a:headEnd/>
              <a:tailEnd/>
            </a:ln>
          </p:spPr>
          <p:txBody>
            <a:bodyPr/>
            <a:lstStyle/>
            <a:p>
              <a:endParaRPr lang="en-US" dirty="0"/>
            </a:p>
          </p:txBody>
        </p:sp>
        <p:sp>
          <p:nvSpPr>
            <p:cNvPr id="21687" name="Freeform 183"/>
            <p:cNvSpPr>
              <a:spLocks/>
            </p:cNvSpPr>
            <p:nvPr/>
          </p:nvSpPr>
          <p:spPr bwMode="auto">
            <a:xfrm>
              <a:off x="4178" y="2149"/>
              <a:ext cx="327" cy="225"/>
            </a:xfrm>
            <a:custGeom>
              <a:avLst/>
              <a:gdLst/>
              <a:ahLst/>
              <a:cxnLst>
                <a:cxn ang="0">
                  <a:pos x="0" y="213"/>
                </a:cxn>
                <a:cxn ang="0">
                  <a:pos x="0" y="225"/>
                </a:cxn>
                <a:cxn ang="0">
                  <a:pos x="327" y="225"/>
                </a:cxn>
                <a:cxn ang="0">
                  <a:pos x="327" y="0"/>
                </a:cxn>
                <a:cxn ang="0">
                  <a:pos x="315" y="0"/>
                </a:cxn>
                <a:cxn ang="0">
                  <a:pos x="315" y="213"/>
                </a:cxn>
                <a:cxn ang="0">
                  <a:pos x="0" y="213"/>
                </a:cxn>
              </a:cxnLst>
              <a:rect l="0" t="0" r="r" b="b"/>
              <a:pathLst>
                <a:path w="327" h="225">
                  <a:moveTo>
                    <a:pt x="0" y="213"/>
                  </a:moveTo>
                  <a:lnTo>
                    <a:pt x="0" y="225"/>
                  </a:lnTo>
                  <a:lnTo>
                    <a:pt x="327" y="225"/>
                  </a:lnTo>
                  <a:lnTo>
                    <a:pt x="327" y="0"/>
                  </a:lnTo>
                  <a:lnTo>
                    <a:pt x="315" y="0"/>
                  </a:lnTo>
                  <a:lnTo>
                    <a:pt x="315" y="213"/>
                  </a:lnTo>
                  <a:lnTo>
                    <a:pt x="0" y="213"/>
                  </a:lnTo>
                  <a:close/>
                </a:path>
              </a:pathLst>
            </a:custGeom>
            <a:solidFill>
              <a:srgbClr val="000000"/>
            </a:solidFill>
            <a:ln w="0">
              <a:solidFill>
                <a:srgbClr val="000000"/>
              </a:solidFill>
              <a:prstDash val="solid"/>
              <a:round/>
              <a:headEnd/>
              <a:tailEnd/>
            </a:ln>
          </p:spPr>
          <p:txBody>
            <a:bodyPr/>
            <a:lstStyle/>
            <a:p>
              <a:endParaRPr lang="en-US" dirty="0"/>
            </a:p>
          </p:txBody>
        </p:sp>
        <p:sp>
          <p:nvSpPr>
            <p:cNvPr id="21688" name="Rectangle 184"/>
            <p:cNvSpPr>
              <a:spLocks noChangeArrowheads="1"/>
            </p:cNvSpPr>
            <p:nvPr/>
          </p:nvSpPr>
          <p:spPr bwMode="auto">
            <a:xfrm>
              <a:off x="4161" y="2133"/>
              <a:ext cx="332" cy="229"/>
            </a:xfrm>
            <a:prstGeom prst="rect">
              <a:avLst/>
            </a:prstGeom>
            <a:noFill/>
            <a:ln w="6350">
              <a:solidFill>
                <a:srgbClr val="000000"/>
              </a:solidFill>
              <a:miter lim="800000"/>
              <a:headEnd/>
              <a:tailEnd/>
            </a:ln>
          </p:spPr>
          <p:txBody>
            <a:bodyPr/>
            <a:lstStyle/>
            <a:p>
              <a:endParaRPr lang="en-US" dirty="0"/>
            </a:p>
          </p:txBody>
        </p:sp>
        <p:sp>
          <p:nvSpPr>
            <p:cNvPr id="21689" name="Freeform 185"/>
            <p:cNvSpPr>
              <a:spLocks noEditPoints="1"/>
            </p:cNvSpPr>
            <p:nvPr/>
          </p:nvSpPr>
          <p:spPr bwMode="auto">
            <a:xfrm>
              <a:off x="4171" y="2137"/>
              <a:ext cx="16" cy="21"/>
            </a:xfrm>
            <a:custGeom>
              <a:avLst/>
              <a:gdLst/>
              <a:ahLst/>
              <a:cxnLst>
                <a:cxn ang="0">
                  <a:pos x="0" y="21"/>
                </a:cxn>
                <a:cxn ang="0">
                  <a:pos x="0" y="0"/>
                </a:cxn>
                <a:cxn ang="0">
                  <a:pos x="9" y="0"/>
                </a:cxn>
                <a:cxn ang="0">
                  <a:pos x="10" y="0"/>
                </a:cxn>
                <a:cxn ang="0">
                  <a:pos x="12" y="2"/>
                </a:cxn>
                <a:cxn ang="0">
                  <a:pos x="13" y="2"/>
                </a:cxn>
                <a:cxn ang="0">
                  <a:pos x="13" y="3"/>
                </a:cxn>
                <a:cxn ang="0">
                  <a:pos x="15" y="5"/>
                </a:cxn>
                <a:cxn ang="0">
                  <a:pos x="15" y="6"/>
                </a:cxn>
                <a:cxn ang="0">
                  <a:pos x="15" y="8"/>
                </a:cxn>
                <a:cxn ang="0">
                  <a:pos x="13" y="9"/>
                </a:cxn>
                <a:cxn ang="0">
                  <a:pos x="12" y="11"/>
                </a:cxn>
                <a:cxn ang="0">
                  <a:pos x="9" y="11"/>
                </a:cxn>
                <a:cxn ang="0">
                  <a:pos x="10" y="12"/>
                </a:cxn>
                <a:cxn ang="0">
                  <a:pos x="10" y="12"/>
                </a:cxn>
                <a:cxn ang="0">
                  <a:pos x="12" y="13"/>
                </a:cxn>
                <a:cxn ang="0">
                  <a:pos x="13" y="15"/>
                </a:cxn>
                <a:cxn ang="0">
                  <a:pos x="16" y="21"/>
                </a:cxn>
                <a:cxn ang="0">
                  <a:pos x="13" y="21"/>
                </a:cxn>
                <a:cxn ang="0">
                  <a:pos x="10" y="16"/>
                </a:cxn>
                <a:cxn ang="0">
                  <a:pos x="10" y="15"/>
                </a:cxn>
                <a:cxn ang="0">
                  <a:pos x="9" y="13"/>
                </a:cxn>
                <a:cxn ang="0">
                  <a:pos x="9" y="12"/>
                </a:cxn>
                <a:cxn ang="0">
                  <a:pos x="7" y="12"/>
                </a:cxn>
                <a:cxn ang="0">
                  <a:pos x="7" y="12"/>
                </a:cxn>
                <a:cxn ang="0">
                  <a:pos x="6" y="12"/>
                </a:cxn>
                <a:cxn ang="0">
                  <a:pos x="6" y="12"/>
                </a:cxn>
                <a:cxn ang="0">
                  <a:pos x="6" y="12"/>
                </a:cxn>
                <a:cxn ang="0">
                  <a:pos x="3" y="12"/>
                </a:cxn>
                <a:cxn ang="0">
                  <a:pos x="3" y="21"/>
                </a:cxn>
                <a:cxn ang="0">
                  <a:pos x="0" y="21"/>
                </a:cxn>
                <a:cxn ang="0">
                  <a:pos x="3" y="9"/>
                </a:cxn>
                <a:cxn ang="0">
                  <a:pos x="7" y="9"/>
                </a:cxn>
                <a:cxn ang="0">
                  <a:pos x="9" y="9"/>
                </a:cxn>
                <a:cxn ang="0">
                  <a:pos x="10" y="9"/>
                </a:cxn>
                <a:cxn ang="0">
                  <a:pos x="12" y="8"/>
                </a:cxn>
                <a:cxn ang="0">
                  <a:pos x="12" y="8"/>
                </a:cxn>
                <a:cxn ang="0">
                  <a:pos x="12" y="6"/>
                </a:cxn>
                <a:cxn ang="0">
                  <a:pos x="12" y="6"/>
                </a:cxn>
                <a:cxn ang="0">
                  <a:pos x="12" y="5"/>
                </a:cxn>
                <a:cxn ang="0">
                  <a:pos x="12" y="3"/>
                </a:cxn>
                <a:cxn ang="0">
                  <a:pos x="10" y="3"/>
                </a:cxn>
                <a:cxn ang="0">
                  <a:pos x="9" y="3"/>
                </a:cxn>
                <a:cxn ang="0">
                  <a:pos x="3" y="3"/>
                </a:cxn>
                <a:cxn ang="0">
                  <a:pos x="3" y="9"/>
                </a:cxn>
              </a:cxnLst>
              <a:rect l="0" t="0" r="r" b="b"/>
              <a:pathLst>
                <a:path w="16" h="21">
                  <a:moveTo>
                    <a:pt x="0" y="21"/>
                  </a:moveTo>
                  <a:lnTo>
                    <a:pt x="0" y="0"/>
                  </a:lnTo>
                  <a:lnTo>
                    <a:pt x="9" y="0"/>
                  </a:lnTo>
                  <a:lnTo>
                    <a:pt x="10" y="0"/>
                  </a:lnTo>
                  <a:lnTo>
                    <a:pt x="12" y="2"/>
                  </a:lnTo>
                  <a:lnTo>
                    <a:pt x="13" y="2"/>
                  </a:lnTo>
                  <a:lnTo>
                    <a:pt x="13" y="3"/>
                  </a:lnTo>
                  <a:lnTo>
                    <a:pt x="15" y="5"/>
                  </a:lnTo>
                  <a:lnTo>
                    <a:pt x="15" y="6"/>
                  </a:lnTo>
                  <a:lnTo>
                    <a:pt x="15" y="8"/>
                  </a:lnTo>
                  <a:lnTo>
                    <a:pt x="13" y="9"/>
                  </a:lnTo>
                  <a:lnTo>
                    <a:pt x="12" y="11"/>
                  </a:lnTo>
                  <a:lnTo>
                    <a:pt x="9" y="11"/>
                  </a:lnTo>
                  <a:lnTo>
                    <a:pt x="10" y="12"/>
                  </a:lnTo>
                  <a:lnTo>
                    <a:pt x="10" y="12"/>
                  </a:lnTo>
                  <a:lnTo>
                    <a:pt x="12" y="13"/>
                  </a:lnTo>
                  <a:lnTo>
                    <a:pt x="13" y="15"/>
                  </a:lnTo>
                  <a:lnTo>
                    <a:pt x="16" y="21"/>
                  </a:lnTo>
                  <a:lnTo>
                    <a:pt x="13" y="21"/>
                  </a:lnTo>
                  <a:lnTo>
                    <a:pt x="10" y="16"/>
                  </a:lnTo>
                  <a:lnTo>
                    <a:pt x="10" y="15"/>
                  </a:lnTo>
                  <a:lnTo>
                    <a:pt x="9" y="13"/>
                  </a:lnTo>
                  <a:lnTo>
                    <a:pt x="9" y="12"/>
                  </a:lnTo>
                  <a:lnTo>
                    <a:pt x="7" y="12"/>
                  </a:lnTo>
                  <a:lnTo>
                    <a:pt x="7" y="12"/>
                  </a:lnTo>
                  <a:lnTo>
                    <a:pt x="6" y="12"/>
                  </a:lnTo>
                  <a:lnTo>
                    <a:pt x="6" y="12"/>
                  </a:lnTo>
                  <a:lnTo>
                    <a:pt x="6" y="12"/>
                  </a:lnTo>
                  <a:lnTo>
                    <a:pt x="3" y="12"/>
                  </a:lnTo>
                  <a:lnTo>
                    <a:pt x="3" y="21"/>
                  </a:lnTo>
                  <a:lnTo>
                    <a:pt x="0" y="21"/>
                  </a:lnTo>
                  <a:close/>
                  <a:moveTo>
                    <a:pt x="3" y="9"/>
                  </a:moveTo>
                  <a:lnTo>
                    <a:pt x="7" y="9"/>
                  </a:lnTo>
                  <a:lnTo>
                    <a:pt x="9" y="9"/>
                  </a:lnTo>
                  <a:lnTo>
                    <a:pt x="10" y="9"/>
                  </a:lnTo>
                  <a:lnTo>
                    <a:pt x="12" y="8"/>
                  </a:lnTo>
                  <a:lnTo>
                    <a:pt x="12" y="8"/>
                  </a:lnTo>
                  <a:lnTo>
                    <a:pt x="12" y="6"/>
                  </a:lnTo>
                  <a:lnTo>
                    <a:pt x="12" y="6"/>
                  </a:lnTo>
                  <a:lnTo>
                    <a:pt x="12" y="5"/>
                  </a:lnTo>
                  <a:lnTo>
                    <a:pt x="12" y="3"/>
                  </a:lnTo>
                  <a:lnTo>
                    <a:pt x="10" y="3"/>
                  </a:lnTo>
                  <a:lnTo>
                    <a:pt x="9" y="3"/>
                  </a:lnTo>
                  <a:lnTo>
                    <a:pt x="3" y="3"/>
                  </a:lnTo>
                  <a:lnTo>
                    <a:pt x="3"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690" name="Freeform 186"/>
            <p:cNvSpPr>
              <a:spLocks noEditPoints="1"/>
            </p:cNvSpPr>
            <p:nvPr/>
          </p:nvSpPr>
          <p:spPr bwMode="auto">
            <a:xfrm>
              <a:off x="4189" y="2143"/>
              <a:ext cx="13" cy="15"/>
            </a:xfrm>
            <a:custGeom>
              <a:avLst/>
              <a:gdLst/>
              <a:ahLst/>
              <a:cxnLst>
                <a:cxn ang="0">
                  <a:pos x="10" y="10"/>
                </a:cxn>
                <a:cxn ang="0">
                  <a:pos x="13" y="10"/>
                </a:cxn>
                <a:cxn ang="0">
                  <a:pos x="12" y="12"/>
                </a:cxn>
                <a:cxn ang="0">
                  <a:pos x="10" y="13"/>
                </a:cxn>
                <a:cxn ang="0">
                  <a:pos x="9" y="15"/>
                </a:cxn>
                <a:cxn ang="0">
                  <a:pos x="7" y="15"/>
                </a:cxn>
                <a:cxn ang="0">
                  <a:pos x="4" y="13"/>
                </a:cxn>
                <a:cxn ang="0">
                  <a:pos x="1" y="12"/>
                </a:cxn>
                <a:cxn ang="0">
                  <a:pos x="0" y="10"/>
                </a:cxn>
                <a:cxn ang="0">
                  <a:pos x="0" y="7"/>
                </a:cxn>
                <a:cxn ang="0">
                  <a:pos x="0" y="5"/>
                </a:cxn>
                <a:cxn ang="0">
                  <a:pos x="1" y="2"/>
                </a:cxn>
                <a:cxn ang="0">
                  <a:pos x="4" y="0"/>
                </a:cxn>
                <a:cxn ang="0">
                  <a:pos x="7" y="0"/>
                </a:cxn>
                <a:cxn ang="0">
                  <a:pos x="9" y="0"/>
                </a:cxn>
                <a:cxn ang="0">
                  <a:pos x="12" y="2"/>
                </a:cxn>
                <a:cxn ang="0">
                  <a:pos x="13" y="5"/>
                </a:cxn>
                <a:cxn ang="0">
                  <a:pos x="13" y="7"/>
                </a:cxn>
                <a:cxn ang="0">
                  <a:pos x="13" y="7"/>
                </a:cxn>
                <a:cxn ang="0">
                  <a:pos x="13" y="7"/>
                </a:cxn>
                <a:cxn ang="0">
                  <a:pos x="3" y="7"/>
                </a:cxn>
                <a:cxn ang="0">
                  <a:pos x="3" y="9"/>
                </a:cxn>
                <a:cxn ang="0">
                  <a:pos x="4" y="10"/>
                </a:cxn>
                <a:cxn ang="0">
                  <a:pos x="6" y="12"/>
                </a:cxn>
                <a:cxn ang="0">
                  <a:pos x="7" y="12"/>
                </a:cxn>
                <a:cxn ang="0">
                  <a:pos x="7" y="12"/>
                </a:cxn>
                <a:cxn ang="0">
                  <a:pos x="9" y="12"/>
                </a:cxn>
                <a:cxn ang="0">
                  <a:pos x="10" y="10"/>
                </a:cxn>
                <a:cxn ang="0">
                  <a:pos x="10" y="10"/>
                </a:cxn>
                <a:cxn ang="0">
                  <a:pos x="3" y="6"/>
                </a:cxn>
                <a:cxn ang="0">
                  <a:pos x="10" y="6"/>
                </a:cxn>
                <a:cxn ang="0">
                  <a:pos x="10" y="5"/>
                </a:cxn>
                <a:cxn ang="0">
                  <a:pos x="10" y="3"/>
                </a:cxn>
                <a:cxn ang="0">
                  <a:pos x="9" y="2"/>
                </a:cxn>
                <a:cxn ang="0">
                  <a:pos x="7" y="2"/>
                </a:cxn>
                <a:cxn ang="0">
                  <a:pos x="6" y="2"/>
                </a:cxn>
                <a:cxn ang="0">
                  <a:pos x="4" y="3"/>
                </a:cxn>
                <a:cxn ang="0">
                  <a:pos x="3" y="5"/>
                </a:cxn>
                <a:cxn ang="0">
                  <a:pos x="3" y="6"/>
                </a:cxn>
              </a:cxnLst>
              <a:rect l="0" t="0" r="r" b="b"/>
              <a:pathLst>
                <a:path w="13" h="15">
                  <a:moveTo>
                    <a:pt x="10" y="10"/>
                  </a:moveTo>
                  <a:lnTo>
                    <a:pt x="13" y="10"/>
                  </a:lnTo>
                  <a:lnTo>
                    <a:pt x="12" y="12"/>
                  </a:lnTo>
                  <a:lnTo>
                    <a:pt x="10" y="13"/>
                  </a:lnTo>
                  <a:lnTo>
                    <a:pt x="9" y="15"/>
                  </a:lnTo>
                  <a:lnTo>
                    <a:pt x="7" y="15"/>
                  </a:lnTo>
                  <a:lnTo>
                    <a:pt x="4" y="13"/>
                  </a:lnTo>
                  <a:lnTo>
                    <a:pt x="1" y="12"/>
                  </a:lnTo>
                  <a:lnTo>
                    <a:pt x="0" y="10"/>
                  </a:lnTo>
                  <a:lnTo>
                    <a:pt x="0" y="7"/>
                  </a:lnTo>
                  <a:lnTo>
                    <a:pt x="0" y="5"/>
                  </a:lnTo>
                  <a:lnTo>
                    <a:pt x="1" y="2"/>
                  </a:lnTo>
                  <a:lnTo>
                    <a:pt x="4" y="0"/>
                  </a:lnTo>
                  <a:lnTo>
                    <a:pt x="7" y="0"/>
                  </a:lnTo>
                  <a:lnTo>
                    <a:pt x="9" y="0"/>
                  </a:lnTo>
                  <a:lnTo>
                    <a:pt x="12" y="2"/>
                  </a:lnTo>
                  <a:lnTo>
                    <a:pt x="13" y="5"/>
                  </a:lnTo>
                  <a:lnTo>
                    <a:pt x="13" y="7"/>
                  </a:lnTo>
                  <a:lnTo>
                    <a:pt x="13" y="7"/>
                  </a:lnTo>
                  <a:lnTo>
                    <a:pt x="13" y="7"/>
                  </a:lnTo>
                  <a:lnTo>
                    <a:pt x="3" y="7"/>
                  </a:lnTo>
                  <a:lnTo>
                    <a:pt x="3" y="9"/>
                  </a:lnTo>
                  <a:lnTo>
                    <a:pt x="4" y="10"/>
                  </a:lnTo>
                  <a:lnTo>
                    <a:pt x="6" y="12"/>
                  </a:lnTo>
                  <a:lnTo>
                    <a:pt x="7" y="12"/>
                  </a:lnTo>
                  <a:lnTo>
                    <a:pt x="7" y="12"/>
                  </a:lnTo>
                  <a:lnTo>
                    <a:pt x="9" y="12"/>
                  </a:lnTo>
                  <a:lnTo>
                    <a:pt x="10" y="10"/>
                  </a:lnTo>
                  <a:lnTo>
                    <a:pt x="10" y="10"/>
                  </a:lnTo>
                  <a:close/>
                  <a:moveTo>
                    <a:pt x="3" y="6"/>
                  </a:moveTo>
                  <a:lnTo>
                    <a:pt x="10" y="6"/>
                  </a:lnTo>
                  <a:lnTo>
                    <a:pt x="10" y="5"/>
                  </a:lnTo>
                  <a:lnTo>
                    <a:pt x="10" y="3"/>
                  </a:lnTo>
                  <a:lnTo>
                    <a:pt x="9" y="2"/>
                  </a:lnTo>
                  <a:lnTo>
                    <a:pt x="7" y="2"/>
                  </a:lnTo>
                  <a:lnTo>
                    <a:pt x="6" y="2"/>
                  </a:lnTo>
                  <a:lnTo>
                    <a:pt x="4" y="3"/>
                  </a:lnTo>
                  <a:lnTo>
                    <a:pt x="3" y="5"/>
                  </a:lnTo>
                  <a:lnTo>
                    <a:pt x="3"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691" name="Freeform 187"/>
            <p:cNvSpPr>
              <a:spLocks/>
            </p:cNvSpPr>
            <p:nvPr/>
          </p:nvSpPr>
          <p:spPr bwMode="auto">
            <a:xfrm>
              <a:off x="4203" y="2143"/>
              <a:ext cx="14" cy="15"/>
            </a:xfrm>
            <a:custGeom>
              <a:avLst/>
              <a:gdLst/>
              <a:ahLst/>
              <a:cxnLst>
                <a:cxn ang="0">
                  <a:pos x="11" y="9"/>
                </a:cxn>
                <a:cxn ang="0">
                  <a:pos x="14" y="9"/>
                </a:cxn>
                <a:cxn ang="0">
                  <a:pos x="12" y="12"/>
                </a:cxn>
                <a:cxn ang="0">
                  <a:pos x="11" y="13"/>
                </a:cxn>
                <a:cxn ang="0">
                  <a:pos x="9" y="13"/>
                </a:cxn>
                <a:cxn ang="0">
                  <a:pos x="8" y="15"/>
                </a:cxn>
                <a:cxn ang="0">
                  <a:pos x="5" y="13"/>
                </a:cxn>
                <a:cxn ang="0">
                  <a:pos x="3" y="12"/>
                </a:cxn>
                <a:cxn ang="0">
                  <a:pos x="2" y="10"/>
                </a:cxn>
                <a:cxn ang="0">
                  <a:pos x="0" y="7"/>
                </a:cxn>
                <a:cxn ang="0">
                  <a:pos x="0" y="5"/>
                </a:cxn>
                <a:cxn ang="0">
                  <a:pos x="2" y="3"/>
                </a:cxn>
                <a:cxn ang="0">
                  <a:pos x="2" y="2"/>
                </a:cxn>
                <a:cxn ang="0">
                  <a:pos x="3" y="0"/>
                </a:cxn>
                <a:cxn ang="0">
                  <a:pos x="5" y="0"/>
                </a:cxn>
                <a:cxn ang="0">
                  <a:pos x="8" y="0"/>
                </a:cxn>
                <a:cxn ang="0">
                  <a:pos x="9" y="0"/>
                </a:cxn>
                <a:cxn ang="0">
                  <a:pos x="11" y="2"/>
                </a:cxn>
                <a:cxn ang="0">
                  <a:pos x="12" y="2"/>
                </a:cxn>
                <a:cxn ang="0">
                  <a:pos x="12" y="5"/>
                </a:cxn>
                <a:cxn ang="0">
                  <a:pos x="11" y="5"/>
                </a:cxn>
                <a:cxn ang="0">
                  <a:pos x="9" y="3"/>
                </a:cxn>
                <a:cxn ang="0">
                  <a:pos x="9" y="3"/>
                </a:cxn>
                <a:cxn ang="0">
                  <a:pos x="8" y="2"/>
                </a:cxn>
                <a:cxn ang="0">
                  <a:pos x="8" y="2"/>
                </a:cxn>
                <a:cxn ang="0">
                  <a:pos x="6" y="2"/>
                </a:cxn>
                <a:cxn ang="0">
                  <a:pos x="5" y="3"/>
                </a:cxn>
                <a:cxn ang="0">
                  <a:pos x="3" y="5"/>
                </a:cxn>
                <a:cxn ang="0">
                  <a:pos x="3" y="7"/>
                </a:cxn>
                <a:cxn ang="0">
                  <a:pos x="3" y="9"/>
                </a:cxn>
                <a:cxn ang="0">
                  <a:pos x="5" y="10"/>
                </a:cxn>
                <a:cxn ang="0">
                  <a:pos x="6" y="12"/>
                </a:cxn>
                <a:cxn ang="0">
                  <a:pos x="8" y="12"/>
                </a:cxn>
                <a:cxn ang="0">
                  <a:pos x="8" y="12"/>
                </a:cxn>
                <a:cxn ang="0">
                  <a:pos x="9" y="12"/>
                </a:cxn>
                <a:cxn ang="0">
                  <a:pos x="11" y="10"/>
                </a:cxn>
                <a:cxn ang="0">
                  <a:pos x="11" y="9"/>
                </a:cxn>
              </a:cxnLst>
              <a:rect l="0" t="0" r="r" b="b"/>
              <a:pathLst>
                <a:path w="14" h="15">
                  <a:moveTo>
                    <a:pt x="11" y="9"/>
                  </a:moveTo>
                  <a:lnTo>
                    <a:pt x="14" y="9"/>
                  </a:lnTo>
                  <a:lnTo>
                    <a:pt x="12" y="12"/>
                  </a:lnTo>
                  <a:lnTo>
                    <a:pt x="11" y="13"/>
                  </a:lnTo>
                  <a:lnTo>
                    <a:pt x="9" y="13"/>
                  </a:lnTo>
                  <a:lnTo>
                    <a:pt x="8" y="15"/>
                  </a:lnTo>
                  <a:lnTo>
                    <a:pt x="5" y="13"/>
                  </a:lnTo>
                  <a:lnTo>
                    <a:pt x="3" y="12"/>
                  </a:lnTo>
                  <a:lnTo>
                    <a:pt x="2" y="10"/>
                  </a:lnTo>
                  <a:lnTo>
                    <a:pt x="0" y="7"/>
                  </a:lnTo>
                  <a:lnTo>
                    <a:pt x="0" y="5"/>
                  </a:lnTo>
                  <a:lnTo>
                    <a:pt x="2" y="3"/>
                  </a:lnTo>
                  <a:lnTo>
                    <a:pt x="2" y="2"/>
                  </a:lnTo>
                  <a:lnTo>
                    <a:pt x="3" y="0"/>
                  </a:lnTo>
                  <a:lnTo>
                    <a:pt x="5" y="0"/>
                  </a:lnTo>
                  <a:lnTo>
                    <a:pt x="8" y="0"/>
                  </a:lnTo>
                  <a:lnTo>
                    <a:pt x="9" y="0"/>
                  </a:lnTo>
                  <a:lnTo>
                    <a:pt x="11" y="2"/>
                  </a:lnTo>
                  <a:lnTo>
                    <a:pt x="12" y="2"/>
                  </a:lnTo>
                  <a:lnTo>
                    <a:pt x="12" y="5"/>
                  </a:lnTo>
                  <a:lnTo>
                    <a:pt x="11" y="5"/>
                  </a:lnTo>
                  <a:lnTo>
                    <a:pt x="9" y="3"/>
                  </a:lnTo>
                  <a:lnTo>
                    <a:pt x="9" y="3"/>
                  </a:lnTo>
                  <a:lnTo>
                    <a:pt x="8" y="2"/>
                  </a:lnTo>
                  <a:lnTo>
                    <a:pt x="8" y="2"/>
                  </a:lnTo>
                  <a:lnTo>
                    <a:pt x="6" y="2"/>
                  </a:lnTo>
                  <a:lnTo>
                    <a:pt x="5" y="3"/>
                  </a:lnTo>
                  <a:lnTo>
                    <a:pt x="3" y="5"/>
                  </a:lnTo>
                  <a:lnTo>
                    <a:pt x="3" y="7"/>
                  </a:lnTo>
                  <a:lnTo>
                    <a:pt x="3" y="9"/>
                  </a:lnTo>
                  <a:lnTo>
                    <a:pt x="5" y="10"/>
                  </a:lnTo>
                  <a:lnTo>
                    <a:pt x="6" y="12"/>
                  </a:lnTo>
                  <a:lnTo>
                    <a:pt x="8" y="12"/>
                  </a:lnTo>
                  <a:lnTo>
                    <a:pt x="8" y="12"/>
                  </a:lnTo>
                  <a:lnTo>
                    <a:pt x="9" y="12"/>
                  </a:lnTo>
                  <a:lnTo>
                    <a:pt x="11" y="10"/>
                  </a:lnTo>
                  <a:lnTo>
                    <a:pt x="11"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692" name="Freeform 188"/>
            <p:cNvSpPr>
              <a:spLocks noEditPoints="1"/>
            </p:cNvSpPr>
            <p:nvPr/>
          </p:nvSpPr>
          <p:spPr bwMode="auto">
            <a:xfrm>
              <a:off x="4217" y="2143"/>
              <a:ext cx="13" cy="15"/>
            </a:xfrm>
            <a:custGeom>
              <a:avLst/>
              <a:gdLst/>
              <a:ahLst/>
              <a:cxnLst>
                <a:cxn ang="0">
                  <a:pos x="0" y="7"/>
                </a:cxn>
                <a:cxn ang="0">
                  <a:pos x="1" y="3"/>
                </a:cxn>
                <a:cxn ang="0">
                  <a:pos x="3" y="2"/>
                </a:cxn>
                <a:cxn ang="0">
                  <a:pos x="4" y="0"/>
                </a:cxn>
                <a:cxn ang="0">
                  <a:pos x="7" y="0"/>
                </a:cxn>
                <a:cxn ang="0">
                  <a:pos x="8" y="0"/>
                </a:cxn>
                <a:cxn ang="0">
                  <a:pos x="11" y="2"/>
                </a:cxn>
                <a:cxn ang="0">
                  <a:pos x="13" y="5"/>
                </a:cxn>
                <a:cxn ang="0">
                  <a:pos x="13" y="7"/>
                </a:cxn>
                <a:cxn ang="0">
                  <a:pos x="13" y="9"/>
                </a:cxn>
                <a:cxn ang="0">
                  <a:pos x="13" y="10"/>
                </a:cxn>
                <a:cxn ang="0">
                  <a:pos x="11" y="12"/>
                </a:cxn>
                <a:cxn ang="0">
                  <a:pos x="10" y="13"/>
                </a:cxn>
                <a:cxn ang="0">
                  <a:pos x="8" y="15"/>
                </a:cxn>
                <a:cxn ang="0">
                  <a:pos x="7" y="15"/>
                </a:cxn>
                <a:cxn ang="0">
                  <a:pos x="4" y="13"/>
                </a:cxn>
                <a:cxn ang="0">
                  <a:pos x="3" y="12"/>
                </a:cxn>
                <a:cxn ang="0">
                  <a:pos x="1" y="10"/>
                </a:cxn>
                <a:cxn ang="0">
                  <a:pos x="0" y="7"/>
                </a:cxn>
                <a:cxn ang="0">
                  <a:pos x="3" y="7"/>
                </a:cxn>
                <a:cxn ang="0">
                  <a:pos x="3" y="9"/>
                </a:cxn>
                <a:cxn ang="0">
                  <a:pos x="4" y="10"/>
                </a:cxn>
                <a:cxn ang="0">
                  <a:pos x="6" y="12"/>
                </a:cxn>
                <a:cxn ang="0">
                  <a:pos x="7" y="12"/>
                </a:cxn>
                <a:cxn ang="0">
                  <a:pos x="8" y="12"/>
                </a:cxn>
                <a:cxn ang="0">
                  <a:pos x="10" y="10"/>
                </a:cxn>
                <a:cxn ang="0">
                  <a:pos x="10" y="9"/>
                </a:cxn>
                <a:cxn ang="0">
                  <a:pos x="10" y="7"/>
                </a:cxn>
                <a:cxn ang="0">
                  <a:pos x="10" y="5"/>
                </a:cxn>
                <a:cxn ang="0">
                  <a:pos x="10" y="3"/>
                </a:cxn>
                <a:cxn ang="0">
                  <a:pos x="8" y="2"/>
                </a:cxn>
                <a:cxn ang="0">
                  <a:pos x="7" y="2"/>
                </a:cxn>
                <a:cxn ang="0">
                  <a:pos x="6" y="2"/>
                </a:cxn>
                <a:cxn ang="0">
                  <a:pos x="4" y="3"/>
                </a:cxn>
                <a:cxn ang="0">
                  <a:pos x="3" y="5"/>
                </a:cxn>
                <a:cxn ang="0">
                  <a:pos x="3" y="7"/>
                </a:cxn>
              </a:cxnLst>
              <a:rect l="0" t="0" r="r" b="b"/>
              <a:pathLst>
                <a:path w="13" h="15">
                  <a:moveTo>
                    <a:pt x="0" y="7"/>
                  </a:moveTo>
                  <a:lnTo>
                    <a:pt x="1" y="3"/>
                  </a:lnTo>
                  <a:lnTo>
                    <a:pt x="3" y="2"/>
                  </a:lnTo>
                  <a:lnTo>
                    <a:pt x="4" y="0"/>
                  </a:lnTo>
                  <a:lnTo>
                    <a:pt x="7" y="0"/>
                  </a:lnTo>
                  <a:lnTo>
                    <a:pt x="8" y="0"/>
                  </a:lnTo>
                  <a:lnTo>
                    <a:pt x="11" y="2"/>
                  </a:lnTo>
                  <a:lnTo>
                    <a:pt x="13" y="5"/>
                  </a:lnTo>
                  <a:lnTo>
                    <a:pt x="13" y="7"/>
                  </a:lnTo>
                  <a:lnTo>
                    <a:pt x="13" y="9"/>
                  </a:lnTo>
                  <a:lnTo>
                    <a:pt x="13" y="10"/>
                  </a:lnTo>
                  <a:lnTo>
                    <a:pt x="11" y="12"/>
                  </a:lnTo>
                  <a:lnTo>
                    <a:pt x="10" y="13"/>
                  </a:lnTo>
                  <a:lnTo>
                    <a:pt x="8" y="15"/>
                  </a:lnTo>
                  <a:lnTo>
                    <a:pt x="7" y="15"/>
                  </a:lnTo>
                  <a:lnTo>
                    <a:pt x="4" y="13"/>
                  </a:lnTo>
                  <a:lnTo>
                    <a:pt x="3" y="12"/>
                  </a:lnTo>
                  <a:lnTo>
                    <a:pt x="1" y="10"/>
                  </a:lnTo>
                  <a:lnTo>
                    <a:pt x="0" y="7"/>
                  </a:lnTo>
                  <a:close/>
                  <a:moveTo>
                    <a:pt x="3" y="7"/>
                  </a:moveTo>
                  <a:lnTo>
                    <a:pt x="3" y="9"/>
                  </a:lnTo>
                  <a:lnTo>
                    <a:pt x="4" y="10"/>
                  </a:lnTo>
                  <a:lnTo>
                    <a:pt x="6" y="12"/>
                  </a:lnTo>
                  <a:lnTo>
                    <a:pt x="7" y="12"/>
                  </a:lnTo>
                  <a:lnTo>
                    <a:pt x="8" y="12"/>
                  </a:lnTo>
                  <a:lnTo>
                    <a:pt x="10" y="10"/>
                  </a:lnTo>
                  <a:lnTo>
                    <a:pt x="10" y="9"/>
                  </a:lnTo>
                  <a:lnTo>
                    <a:pt x="10" y="7"/>
                  </a:lnTo>
                  <a:lnTo>
                    <a:pt x="10" y="5"/>
                  </a:lnTo>
                  <a:lnTo>
                    <a:pt x="10" y="3"/>
                  </a:lnTo>
                  <a:lnTo>
                    <a:pt x="8" y="2"/>
                  </a:lnTo>
                  <a:lnTo>
                    <a:pt x="7" y="2"/>
                  </a:lnTo>
                  <a:lnTo>
                    <a:pt x="6" y="2"/>
                  </a:lnTo>
                  <a:lnTo>
                    <a:pt x="4" y="3"/>
                  </a:lnTo>
                  <a:lnTo>
                    <a:pt x="3" y="5"/>
                  </a:lnTo>
                  <a:lnTo>
                    <a:pt x="3" y="7"/>
                  </a:lnTo>
                  <a:close/>
                </a:path>
              </a:pathLst>
            </a:custGeom>
            <a:solidFill>
              <a:srgbClr val="000000"/>
            </a:solidFill>
            <a:ln w="0">
              <a:solidFill>
                <a:srgbClr val="000000"/>
              </a:solidFill>
              <a:prstDash val="solid"/>
              <a:round/>
              <a:headEnd/>
              <a:tailEnd/>
            </a:ln>
          </p:spPr>
          <p:txBody>
            <a:bodyPr/>
            <a:lstStyle/>
            <a:p>
              <a:endParaRPr lang="en-US" dirty="0"/>
            </a:p>
          </p:txBody>
        </p:sp>
        <p:sp>
          <p:nvSpPr>
            <p:cNvPr id="21693" name="Freeform 189"/>
            <p:cNvSpPr>
              <a:spLocks/>
            </p:cNvSpPr>
            <p:nvPr/>
          </p:nvSpPr>
          <p:spPr bwMode="auto">
            <a:xfrm>
              <a:off x="4233" y="2143"/>
              <a:ext cx="12" cy="15"/>
            </a:xfrm>
            <a:custGeom>
              <a:avLst/>
              <a:gdLst/>
              <a:ahLst/>
              <a:cxnLst>
                <a:cxn ang="0">
                  <a:pos x="0" y="15"/>
                </a:cxn>
                <a:cxn ang="0">
                  <a:pos x="0" y="0"/>
                </a:cxn>
                <a:cxn ang="0">
                  <a:pos x="3" y="0"/>
                </a:cxn>
                <a:cxn ang="0">
                  <a:pos x="3" y="2"/>
                </a:cxn>
                <a:cxn ang="0">
                  <a:pos x="4" y="0"/>
                </a:cxn>
                <a:cxn ang="0">
                  <a:pos x="7" y="0"/>
                </a:cxn>
                <a:cxn ang="0">
                  <a:pos x="7" y="0"/>
                </a:cxn>
                <a:cxn ang="0">
                  <a:pos x="9" y="0"/>
                </a:cxn>
                <a:cxn ang="0">
                  <a:pos x="10" y="0"/>
                </a:cxn>
                <a:cxn ang="0">
                  <a:pos x="10" y="2"/>
                </a:cxn>
                <a:cxn ang="0">
                  <a:pos x="10" y="2"/>
                </a:cxn>
                <a:cxn ang="0">
                  <a:pos x="10" y="3"/>
                </a:cxn>
                <a:cxn ang="0">
                  <a:pos x="12" y="5"/>
                </a:cxn>
                <a:cxn ang="0">
                  <a:pos x="12" y="6"/>
                </a:cxn>
                <a:cxn ang="0">
                  <a:pos x="12" y="15"/>
                </a:cxn>
                <a:cxn ang="0">
                  <a:pos x="9" y="15"/>
                </a:cxn>
                <a:cxn ang="0">
                  <a:pos x="9" y="6"/>
                </a:cxn>
                <a:cxn ang="0">
                  <a:pos x="9" y="5"/>
                </a:cxn>
                <a:cxn ang="0">
                  <a:pos x="9" y="3"/>
                </a:cxn>
                <a:cxn ang="0">
                  <a:pos x="7" y="3"/>
                </a:cxn>
                <a:cxn ang="0">
                  <a:pos x="7" y="3"/>
                </a:cxn>
                <a:cxn ang="0">
                  <a:pos x="7" y="2"/>
                </a:cxn>
                <a:cxn ang="0">
                  <a:pos x="6" y="2"/>
                </a:cxn>
                <a:cxn ang="0">
                  <a:pos x="4" y="2"/>
                </a:cxn>
                <a:cxn ang="0">
                  <a:pos x="4" y="3"/>
                </a:cxn>
                <a:cxn ang="0">
                  <a:pos x="3" y="5"/>
                </a:cxn>
                <a:cxn ang="0">
                  <a:pos x="3" y="6"/>
                </a:cxn>
                <a:cxn ang="0">
                  <a:pos x="3" y="15"/>
                </a:cxn>
                <a:cxn ang="0">
                  <a:pos x="0" y="15"/>
                </a:cxn>
              </a:cxnLst>
              <a:rect l="0" t="0" r="r" b="b"/>
              <a:pathLst>
                <a:path w="12" h="15">
                  <a:moveTo>
                    <a:pt x="0" y="15"/>
                  </a:moveTo>
                  <a:lnTo>
                    <a:pt x="0" y="0"/>
                  </a:lnTo>
                  <a:lnTo>
                    <a:pt x="3" y="0"/>
                  </a:lnTo>
                  <a:lnTo>
                    <a:pt x="3" y="2"/>
                  </a:lnTo>
                  <a:lnTo>
                    <a:pt x="4" y="0"/>
                  </a:lnTo>
                  <a:lnTo>
                    <a:pt x="7" y="0"/>
                  </a:lnTo>
                  <a:lnTo>
                    <a:pt x="7" y="0"/>
                  </a:lnTo>
                  <a:lnTo>
                    <a:pt x="9" y="0"/>
                  </a:lnTo>
                  <a:lnTo>
                    <a:pt x="10" y="0"/>
                  </a:lnTo>
                  <a:lnTo>
                    <a:pt x="10" y="2"/>
                  </a:lnTo>
                  <a:lnTo>
                    <a:pt x="10" y="2"/>
                  </a:lnTo>
                  <a:lnTo>
                    <a:pt x="10" y="3"/>
                  </a:lnTo>
                  <a:lnTo>
                    <a:pt x="12" y="5"/>
                  </a:lnTo>
                  <a:lnTo>
                    <a:pt x="12" y="6"/>
                  </a:lnTo>
                  <a:lnTo>
                    <a:pt x="12" y="15"/>
                  </a:lnTo>
                  <a:lnTo>
                    <a:pt x="9" y="15"/>
                  </a:lnTo>
                  <a:lnTo>
                    <a:pt x="9" y="6"/>
                  </a:lnTo>
                  <a:lnTo>
                    <a:pt x="9" y="5"/>
                  </a:lnTo>
                  <a:lnTo>
                    <a:pt x="9" y="3"/>
                  </a:lnTo>
                  <a:lnTo>
                    <a:pt x="7" y="3"/>
                  </a:lnTo>
                  <a:lnTo>
                    <a:pt x="7" y="3"/>
                  </a:lnTo>
                  <a:lnTo>
                    <a:pt x="7" y="2"/>
                  </a:lnTo>
                  <a:lnTo>
                    <a:pt x="6" y="2"/>
                  </a:lnTo>
                  <a:lnTo>
                    <a:pt x="4" y="2"/>
                  </a:lnTo>
                  <a:lnTo>
                    <a:pt x="4" y="3"/>
                  </a:lnTo>
                  <a:lnTo>
                    <a:pt x="3" y="5"/>
                  </a:lnTo>
                  <a:lnTo>
                    <a:pt x="3" y="6"/>
                  </a:lnTo>
                  <a:lnTo>
                    <a:pt x="3" y="15"/>
                  </a:lnTo>
                  <a:lnTo>
                    <a:pt x="0"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694" name="Freeform 190"/>
            <p:cNvSpPr>
              <a:spLocks/>
            </p:cNvSpPr>
            <p:nvPr/>
          </p:nvSpPr>
          <p:spPr bwMode="auto">
            <a:xfrm>
              <a:off x="4246" y="2143"/>
              <a:ext cx="12" cy="15"/>
            </a:xfrm>
            <a:custGeom>
              <a:avLst/>
              <a:gdLst/>
              <a:ahLst/>
              <a:cxnLst>
                <a:cxn ang="0">
                  <a:pos x="3" y="9"/>
                </a:cxn>
                <a:cxn ang="0">
                  <a:pos x="4" y="12"/>
                </a:cxn>
                <a:cxn ang="0">
                  <a:pos x="6" y="12"/>
                </a:cxn>
                <a:cxn ang="0">
                  <a:pos x="9" y="12"/>
                </a:cxn>
                <a:cxn ang="0">
                  <a:pos x="10" y="10"/>
                </a:cxn>
                <a:cxn ang="0">
                  <a:pos x="9" y="9"/>
                </a:cxn>
                <a:cxn ang="0">
                  <a:pos x="6" y="9"/>
                </a:cxn>
                <a:cxn ang="0">
                  <a:pos x="3" y="7"/>
                </a:cxn>
                <a:cxn ang="0">
                  <a:pos x="1" y="6"/>
                </a:cxn>
                <a:cxn ang="0">
                  <a:pos x="1" y="5"/>
                </a:cxn>
                <a:cxn ang="0">
                  <a:pos x="1" y="2"/>
                </a:cxn>
                <a:cxn ang="0">
                  <a:pos x="3" y="0"/>
                </a:cxn>
                <a:cxn ang="0">
                  <a:pos x="4" y="0"/>
                </a:cxn>
                <a:cxn ang="0">
                  <a:pos x="6" y="0"/>
                </a:cxn>
                <a:cxn ang="0">
                  <a:pos x="9" y="0"/>
                </a:cxn>
                <a:cxn ang="0">
                  <a:pos x="10" y="2"/>
                </a:cxn>
                <a:cxn ang="0">
                  <a:pos x="12" y="3"/>
                </a:cxn>
                <a:cxn ang="0">
                  <a:pos x="9" y="3"/>
                </a:cxn>
                <a:cxn ang="0">
                  <a:pos x="7" y="2"/>
                </a:cxn>
                <a:cxn ang="0">
                  <a:pos x="4" y="2"/>
                </a:cxn>
                <a:cxn ang="0">
                  <a:pos x="3" y="3"/>
                </a:cxn>
                <a:cxn ang="0">
                  <a:pos x="3" y="5"/>
                </a:cxn>
                <a:cxn ang="0">
                  <a:pos x="4" y="5"/>
                </a:cxn>
                <a:cxn ang="0">
                  <a:pos x="4" y="5"/>
                </a:cxn>
                <a:cxn ang="0">
                  <a:pos x="9" y="6"/>
                </a:cxn>
                <a:cxn ang="0">
                  <a:pos x="10" y="7"/>
                </a:cxn>
                <a:cxn ang="0">
                  <a:pos x="12" y="9"/>
                </a:cxn>
                <a:cxn ang="0">
                  <a:pos x="12" y="10"/>
                </a:cxn>
                <a:cxn ang="0">
                  <a:pos x="10" y="13"/>
                </a:cxn>
                <a:cxn ang="0">
                  <a:pos x="9" y="15"/>
                </a:cxn>
                <a:cxn ang="0">
                  <a:pos x="4" y="15"/>
                </a:cxn>
                <a:cxn ang="0">
                  <a:pos x="1" y="12"/>
                </a:cxn>
              </a:cxnLst>
              <a:rect l="0" t="0" r="r" b="b"/>
              <a:pathLst>
                <a:path w="12" h="15">
                  <a:moveTo>
                    <a:pt x="0" y="10"/>
                  </a:moveTo>
                  <a:lnTo>
                    <a:pt x="3" y="9"/>
                  </a:lnTo>
                  <a:lnTo>
                    <a:pt x="3" y="10"/>
                  </a:lnTo>
                  <a:lnTo>
                    <a:pt x="4" y="12"/>
                  </a:lnTo>
                  <a:lnTo>
                    <a:pt x="6" y="12"/>
                  </a:lnTo>
                  <a:lnTo>
                    <a:pt x="6" y="12"/>
                  </a:lnTo>
                  <a:lnTo>
                    <a:pt x="7" y="12"/>
                  </a:lnTo>
                  <a:lnTo>
                    <a:pt x="9" y="12"/>
                  </a:lnTo>
                  <a:lnTo>
                    <a:pt x="9" y="10"/>
                  </a:lnTo>
                  <a:lnTo>
                    <a:pt x="10" y="10"/>
                  </a:lnTo>
                  <a:lnTo>
                    <a:pt x="9" y="9"/>
                  </a:lnTo>
                  <a:lnTo>
                    <a:pt x="9" y="9"/>
                  </a:lnTo>
                  <a:lnTo>
                    <a:pt x="7" y="9"/>
                  </a:lnTo>
                  <a:lnTo>
                    <a:pt x="6" y="9"/>
                  </a:lnTo>
                  <a:lnTo>
                    <a:pt x="4" y="7"/>
                  </a:lnTo>
                  <a:lnTo>
                    <a:pt x="3" y="7"/>
                  </a:lnTo>
                  <a:lnTo>
                    <a:pt x="1" y="6"/>
                  </a:lnTo>
                  <a:lnTo>
                    <a:pt x="1" y="6"/>
                  </a:lnTo>
                  <a:lnTo>
                    <a:pt x="1" y="5"/>
                  </a:lnTo>
                  <a:lnTo>
                    <a:pt x="1" y="5"/>
                  </a:lnTo>
                  <a:lnTo>
                    <a:pt x="1" y="3"/>
                  </a:lnTo>
                  <a:lnTo>
                    <a:pt x="1" y="2"/>
                  </a:lnTo>
                  <a:lnTo>
                    <a:pt x="1" y="2"/>
                  </a:lnTo>
                  <a:lnTo>
                    <a:pt x="3" y="0"/>
                  </a:lnTo>
                  <a:lnTo>
                    <a:pt x="3" y="0"/>
                  </a:lnTo>
                  <a:lnTo>
                    <a:pt x="4" y="0"/>
                  </a:lnTo>
                  <a:lnTo>
                    <a:pt x="4" y="0"/>
                  </a:lnTo>
                  <a:lnTo>
                    <a:pt x="6" y="0"/>
                  </a:lnTo>
                  <a:lnTo>
                    <a:pt x="7" y="0"/>
                  </a:lnTo>
                  <a:lnTo>
                    <a:pt x="9" y="0"/>
                  </a:lnTo>
                  <a:lnTo>
                    <a:pt x="10" y="0"/>
                  </a:lnTo>
                  <a:lnTo>
                    <a:pt x="10" y="2"/>
                  </a:lnTo>
                  <a:lnTo>
                    <a:pt x="10" y="3"/>
                  </a:lnTo>
                  <a:lnTo>
                    <a:pt x="12" y="3"/>
                  </a:lnTo>
                  <a:lnTo>
                    <a:pt x="9" y="5"/>
                  </a:lnTo>
                  <a:lnTo>
                    <a:pt x="9" y="3"/>
                  </a:lnTo>
                  <a:lnTo>
                    <a:pt x="7" y="3"/>
                  </a:lnTo>
                  <a:lnTo>
                    <a:pt x="7" y="2"/>
                  </a:lnTo>
                  <a:lnTo>
                    <a:pt x="6" y="2"/>
                  </a:lnTo>
                  <a:lnTo>
                    <a:pt x="4" y="2"/>
                  </a:lnTo>
                  <a:lnTo>
                    <a:pt x="4" y="3"/>
                  </a:lnTo>
                  <a:lnTo>
                    <a:pt x="3" y="3"/>
                  </a:lnTo>
                  <a:lnTo>
                    <a:pt x="3" y="3"/>
                  </a:lnTo>
                  <a:lnTo>
                    <a:pt x="3" y="5"/>
                  </a:lnTo>
                  <a:lnTo>
                    <a:pt x="4" y="5"/>
                  </a:lnTo>
                  <a:lnTo>
                    <a:pt x="4" y="5"/>
                  </a:lnTo>
                  <a:lnTo>
                    <a:pt x="4" y="5"/>
                  </a:lnTo>
                  <a:lnTo>
                    <a:pt x="4" y="5"/>
                  </a:lnTo>
                  <a:lnTo>
                    <a:pt x="6" y="6"/>
                  </a:lnTo>
                  <a:lnTo>
                    <a:pt x="9" y="6"/>
                  </a:lnTo>
                  <a:lnTo>
                    <a:pt x="10" y="6"/>
                  </a:lnTo>
                  <a:lnTo>
                    <a:pt x="10" y="7"/>
                  </a:lnTo>
                  <a:lnTo>
                    <a:pt x="12" y="7"/>
                  </a:lnTo>
                  <a:lnTo>
                    <a:pt x="12" y="9"/>
                  </a:lnTo>
                  <a:lnTo>
                    <a:pt x="12" y="10"/>
                  </a:lnTo>
                  <a:lnTo>
                    <a:pt x="12" y="10"/>
                  </a:lnTo>
                  <a:lnTo>
                    <a:pt x="12" y="12"/>
                  </a:lnTo>
                  <a:lnTo>
                    <a:pt x="10" y="13"/>
                  </a:lnTo>
                  <a:lnTo>
                    <a:pt x="9" y="13"/>
                  </a:lnTo>
                  <a:lnTo>
                    <a:pt x="9" y="15"/>
                  </a:lnTo>
                  <a:lnTo>
                    <a:pt x="6" y="15"/>
                  </a:lnTo>
                  <a:lnTo>
                    <a:pt x="4" y="15"/>
                  </a:lnTo>
                  <a:lnTo>
                    <a:pt x="3" y="13"/>
                  </a:lnTo>
                  <a:lnTo>
                    <a:pt x="1" y="12"/>
                  </a:lnTo>
                  <a:lnTo>
                    <a:pt x="0" y="10"/>
                  </a:lnTo>
                  <a:close/>
                </a:path>
              </a:pathLst>
            </a:custGeom>
            <a:solidFill>
              <a:srgbClr val="000000"/>
            </a:solidFill>
            <a:ln w="0">
              <a:solidFill>
                <a:srgbClr val="000000"/>
              </a:solidFill>
              <a:prstDash val="solid"/>
              <a:round/>
              <a:headEnd/>
              <a:tailEnd/>
            </a:ln>
          </p:spPr>
          <p:txBody>
            <a:bodyPr/>
            <a:lstStyle/>
            <a:p>
              <a:endParaRPr lang="en-US" dirty="0"/>
            </a:p>
          </p:txBody>
        </p:sp>
        <p:sp>
          <p:nvSpPr>
            <p:cNvPr id="21695" name="Freeform 191"/>
            <p:cNvSpPr>
              <a:spLocks/>
            </p:cNvSpPr>
            <p:nvPr/>
          </p:nvSpPr>
          <p:spPr bwMode="auto">
            <a:xfrm>
              <a:off x="4259" y="2139"/>
              <a:ext cx="8" cy="19"/>
            </a:xfrm>
            <a:custGeom>
              <a:avLst/>
              <a:gdLst/>
              <a:ahLst/>
              <a:cxnLst>
                <a:cxn ang="0">
                  <a:pos x="8" y="16"/>
                </a:cxn>
                <a:cxn ang="0">
                  <a:pos x="8" y="19"/>
                </a:cxn>
                <a:cxn ang="0">
                  <a:pos x="6" y="19"/>
                </a:cxn>
                <a:cxn ang="0">
                  <a:pos x="6" y="19"/>
                </a:cxn>
                <a:cxn ang="0">
                  <a:pos x="5" y="19"/>
                </a:cxn>
                <a:cxn ang="0">
                  <a:pos x="3" y="17"/>
                </a:cxn>
                <a:cxn ang="0">
                  <a:pos x="3" y="17"/>
                </a:cxn>
                <a:cxn ang="0">
                  <a:pos x="3" y="17"/>
                </a:cxn>
                <a:cxn ang="0">
                  <a:pos x="3" y="16"/>
                </a:cxn>
                <a:cxn ang="0">
                  <a:pos x="3" y="14"/>
                </a:cxn>
                <a:cxn ang="0">
                  <a:pos x="3" y="6"/>
                </a:cxn>
                <a:cxn ang="0">
                  <a:pos x="0" y="6"/>
                </a:cxn>
                <a:cxn ang="0">
                  <a:pos x="0" y="4"/>
                </a:cxn>
                <a:cxn ang="0">
                  <a:pos x="3" y="4"/>
                </a:cxn>
                <a:cxn ang="0">
                  <a:pos x="3" y="1"/>
                </a:cxn>
                <a:cxn ang="0">
                  <a:pos x="5" y="0"/>
                </a:cxn>
                <a:cxn ang="0">
                  <a:pos x="5" y="4"/>
                </a:cxn>
                <a:cxn ang="0">
                  <a:pos x="8" y="4"/>
                </a:cxn>
                <a:cxn ang="0">
                  <a:pos x="8" y="6"/>
                </a:cxn>
                <a:cxn ang="0">
                  <a:pos x="5" y="6"/>
                </a:cxn>
                <a:cxn ang="0">
                  <a:pos x="5" y="14"/>
                </a:cxn>
                <a:cxn ang="0">
                  <a:pos x="5" y="14"/>
                </a:cxn>
                <a:cxn ang="0">
                  <a:pos x="5" y="16"/>
                </a:cxn>
                <a:cxn ang="0">
                  <a:pos x="5" y="16"/>
                </a:cxn>
                <a:cxn ang="0">
                  <a:pos x="6" y="16"/>
                </a:cxn>
                <a:cxn ang="0">
                  <a:pos x="6" y="16"/>
                </a:cxn>
                <a:cxn ang="0">
                  <a:pos x="6" y="16"/>
                </a:cxn>
                <a:cxn ang="0">
                  <a:pos x="6" y="16"/>
                </a:cxn>
                <a:cxn ang="0">
                  <a:pos x="8" y="16"/>
                </a:cxn>
              </a:cxnLst>
              <a:rect l="0" t="0" r="r" b="b"/>
              <a:pathLst>
                <a:path w="8" h="19">
                  <a:moveTo>
                    <a:pt x="8" y="16"/>
                  </a:moveTo>
                  <a:lnTo>
                    <a:pt x="8" y="19"/>
                  </a:lnTo>
                  <a:lnTo>
                    <a:pt x="6" y="19"/>
                  </a:lnTo>
                  <a:lnTo>
                    <a:pt x="6" y="19"/>
                  </a:lnTo>
                  <a:lnTo>
                    <a:pt x="5" y="19"/>
                  </a:lnTo>
                  <a:lnTo>
                    <a:pt x="3" y="17"/>
                  </a:lnTo>
                  <a:lnTo>
                    <a:pt x="3" y="17"/>
                  </a:lnTo>
                  <a:lnTo>
                    <a:pt x="3" y="17"/>
                  </a:lnTo>
                  <a:lnTo>
                    <a:pt x="3" y="16"/>
                  </a:lnTo>
                  <a:lnTo>
                    <a:pt x="3" y="14"/>
                  </a:lnTo>
                  <a:lnTo>
                    <a:pt x="3" y="6"/>
                  </a:lnTo>
                  <a:lnTo>
                    <a:pt x="0" y="6"/>
                  </a:lnTo>
                  <a:lnTo>
                    <a:pt x="0" y="4"/>
                  </a:lnTo>
                  <a:lnTo>
                    <a:pt x="3" y="4"/>
                  </a:lnTo>
                  <a:lnTo>
                    <a:pt x="3" y="1"/>
                  </a:lnTo>
                  <a:lnTo>
                    <a:pt x="5" y="0"/>
                  </a:lnTo>
                  <a:lnTo>
                    <a:pt x="5" y="4"/>
                  </a:lnTo>
                  <a:lnTo>
                    <a:pt x="8" y="4"/>
                  </a:lnTo>
                  <a:lnTo>
                    <a:pt x="8" y="6"/>
                  </a:lnTo>
                  <a:lnTo>
                    <a:pt x="5" y="6"/>
                  </a:lnTo>
                  <a:lnTo>
                    <a:pt x="5" y="14"/>
                  </a:lnTo>
                  <a:lnTo>
                    <a:pt x="5" y="14"/>
                  </a:lnTo>
                  <a:lnTo>
                    <a:pt x="5" y="16"/>
                  </a:lnTo>
                  <a:lnTo>
                    <a:pt x="5" y="16"/>
                  </a:lnTo>
                  <a:lnTo>
                    <a:pt x="6" y="16"/>
                  </a:lnTo>
                  <a:lnTo>
                    <a:pt x="6" y="16"/>
                  </a:lnTo>
                  <a:lnTo>
                    <a:pt x="6" y="16"/>
                  </a:lnTo>
                  <a:lnTo>
                    <a:pt x="6" y="16"/>
                  </a:lnTo>
                  <a:lnTo>
                    <a:pt x="8" y="16"/>
                  </a:lnTo>
                  <a:close/>
                </a:path>
              </a:pathLst>
            </a:custGeom>
            <a:solidFill>
              <a:srgbClr val="000000"/>
            </a:solidFill>
            <a:ln w="0">
              <a:solidFill>
                <a:srgbClr val="000000"/>
              </a:solidFill>
              <a:prstDash val="solid"/>
              <a:round/>
              <a:headEnd/>
              <a:tailEnd/>
            </a:ln>
          </p:spPr>
          <p:txBody>
            <a:bodyPr/>
            <a:lstStyle/>
            <a:p>
              <a:endParaRPr lang="en-US" dirty="0"/>
            </a:p>
          </p:txBody>
        </p:sp>
        <p:sp>
          <p:nvSpPr>
            <p:cNvPr id="21696" name="Freeform 192"/>
            <p:cNvSpPr>
              <a:spLocks/>
            </p:cNvSpPr>
            <p:nvPr/>
          </p:nvSpPr>
          <p:spPr bwMode="auto">
            <a:xfrm>
              <a:off x="4268" y="2143"/>
              <a:ext cx="7" cy="15"/>
            </a:xfrm>
            <a:custGeom>
              <a:avLst/>
              <a:gdLst/>
              <a:ahLst/>
              <a:cxnLst>
                <a:cxn ang="0">
                  <a:pos x="0" y="15"/>
                </a:cxn>
                <a:cxn ang="0">
                  <a:pos x="0" y="0"/>
                </a:cxn>
                <a:cxn ang="0">
                  <a:pos x="3" y="0"/>
                </a:cxn>
                <a:cxn ang="0">
                  <a:pos x="3" y="2"/>
                </a:cxn>
                <a:cxn ang="0">
                  <a:pos x="3" y="0"/>
                </a:cxn>
                <a:cxn ang="0">
                  <a:pos x="4" y="0"/>
                </a:cxn>
                <a:cxn ang="0">
                  <a:pos x="4" y="0"/>
                </a:cxn>
                <a:cxn ang="0">
                  <a:pos x="6" y="0"/>
                </a:cxn>
                <a:cxn ang="0">
                  <a:pos x="7" y="0"/>
                </a:cxn>
                <a:cxn ang="0">
                  <a:pos x="7" y="0"/>
                </a:cxn>
                <a:cxn ang="0">
                  <a:pos x="7" y="3"/>
                </a:cxn>
                <a:cxn ang="0">
                  <a:pos x="6" y="2"/>
                </a:cxn>
                <a:cxn ang="0">
                  <a:pos x="6" y="2"/>
                </a:cxn>
                <a:cxn ang="0">
                  <a:pos x="4" y="2"/>
                </a:cxn>
                <a:cxn ang="0">
                  <a:pos x="4" y="3"/>
                </a:cxn>
                <a:cxn ang="0">
                  <a:pos x="4" y="3"/>
                </a:cxn>
                <a:cxn ang="0">
                  <a:pos x="3" y="3"/>
                </a:cxn>
                <a:cxn ang="0">
                  <a:pos x="3" y="5"/>
                </a:cxn>
                <a:cxn ang="0">
                  <a:pos x="3" y="6"/>
                </a:cxn>
                <a:cxn ang="0">
                  <a:pos x="3" y="15"/>
                </a:cxn>
                <a:cxn ang="0">
                  <a:pos x="0" y="15"/>
                </a:cxn>
              </a:cxnLst>
              <a:rect l="0" t="0" r="r" b="b"/>
              <a:pathLst>
                <a:path w="7" h="15">
                  <a:moveTo>
                    <a:pt x="0" y="15"/>
                  </a:moveTo>
                  <a:lnTo>
                    <a:pt x="0" y="0"/>
                  </a:lnTo>
                  <a:lnTo>
                    <a:pt x="3" y="0"/>
                  </a:lnTo>
                  <a:lnTo>
                    <a:pt x="3" y="2"/>
                  </a:lnTo>
                  <a:lnTo>
                    <a:pt x="3" y="0"/>
                  </a:lnTo>
                  <a:lnTo>
                    <a:pt x="4" y="0"/>
                  </a:lnTo>
                  <a:lnTo>
                    <a:pt x="4" y="0"/>
                  </a:lnTo>
                  <a:lnTo>
                    <a:pt x="6" y="0"/>
                  </a:lnTo>
                  <a:lnTo>
                    <a:pt x="7" y="0"/>
                  </a:lnTo>
                  <a:lnTo>
                    <a:pt x="7" y="0"/>
                  </a:lnTo>
                  <a:lnTo>
                    <a:pt x="7" y="3"/>
                  </a:lnTo>
                  <a:lnTo>
                    <a:pt x="6" y="2"/>
                  </a:lnTo>
                  <a:lnTo>
                    <a:pt x="6" y="2"/>
                  </a:lnTo>
                  <a:lnTo>
                    <a:pt x="4" y="2"/>
                  </a:lnTo>
                  <a:lnTo>
                    <a:pt x="4" y="3"/>
                  </a:lnTo>
                  <a:lnTo>
                    <a:pt x="4" y="3"/>
                  </a:lnTo>
                  <a:lnTo>
                    <a:pt x="3" y="3"/>
                  </a:lnTo>
                  <a:lnTo>
                    <a:pt x="3" y="5"/>
                  </a:lnTo>
                  <a:lnTo>
                    <a:pt x="3" y="6"/>
                  </a:lnTo>
                  <a:lnTo>
                    <a:pt x="3" y="15"/>
                  </a:lnTo>
                  <a:lnTo>
                    <a:pt x="0"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697" name="Freeform 193"/>
            <p:cNvSpPr>
              <a:spLocks/>
            </p:cNvSpPr>
            <p:nvPr/>
          </p:nvSpPr>
          <p:spPr bwMode="auto">
            <a:xfrm>
              <a:off x="4278" y="2143"/>
              <a:ext cx="11" cy="15"/>
            </a:xfrm>
            <a:custGeom>
              <a:avLst/>
              <a:gdLst/>
              <a:ahLst/>
              <a:cxnLst>
                <a:cxn ang="0">
                  <a:pos x="8" y="15"/>
                </a:cxn>
                <a:cxn ang="0">
                  <a:pos x="8" y="12"/>
                </a:cxn>
                <a:cxn ang="0">
                  <a:pos x="6" y="13"/>
                </a:cxn>
                <a:cxn ang="0">
                  <a:pos x="5" y="15"/>
                </a:cxn>
                <a:cxn ang="0">
                  <a:pos x="3" y="15"/>
                </a:cxn>
                <a:cxn ang="0">
                  <a:pos x="2" y="13"/>
                </a:cxn>
                <a:cxn ang="0">
                  <a:pos x="2" y="13"/>
                </a:cxn>
                <a:cxn ang="0">
                  <a:pos x="0" y="13"/>
                </a:cxn>
                <a:cxn ang="0">
                  <a:pos x="0" y="12"/>
                </a:cxn>
                <a:cxn ang="0">
                  <a:pos x="0" y="10"/>
                </a:cxn>
                <a:cxn ang="0">
                  <a:pos x="0" y="10"/>
                </a:cxn>
                <a:cxn ang="0">
                  <a:pos x="0" y="9"/>
                </a:cxn>
                <a:cxn ang="0">
                  <a:pos x="0" y="0"/>
                </a:cxn>
                <a:cxn ang="0">
                  <a:pos x="2" y="0"/>
                </a:cxn>
                <a:cxn ang="0">
                  <a:pos x="2" y="7"/>
                </a:cxn>
                <a:cxn ang="0">
                  <a:pos x="2" y="9"/>
                </a:cxn>
                <a:cxn ang="0">
                  <a:pos x="2" y="10"/>
                </a:cxn>
                <a:cxn ang="0">
                  <a:pos x="3" y="10"/>
                </a:cxn>
                <a:cxn ang="0">
                  <a:pos x="3" y="12"/>
                </a:cxn>
                <a:cxn ang="0">
                  <a:pos x="3" y="12"/>
                </a:cxn>
                <a:cxn ang="0">
                  <a:pos x="5" y="12"/>
                </a:cxn>
                <a:cxn ang="0">
                  <a:pos x="6" y="12"/>
                </a:cxn>
                <a:cxn ang="0">
                  <a:pos x="6" y="12"/>
                </a:cxn>
                <a:cxn ang="0">
                  <a:pos x="8" y="10"/>
                </a:cxn>
                <a:cxn ang="0">
                  <a:pos x="8" y="10"/>
                </a:cxn>
                <a:cxn ang="0">
                  <a:pos x="8" y="9"/>
                </a:cxn>
                <a:cxn ang="0">
                  <a:pos x="8" y="7"/>
                </a:cxn>
                <a:cxn ang="0">
                  <a:pos x="8" y="0"/>
                </a:cxn>
                <a:cxn ang="0">
                  <a:pos x="11" y="0"/>
                </a:cxn>
                <a:cxn ang="0">
                  <a:pos x="11" y="15"/>
                </a:cxn>
                <a:cxn ang="0">
                  <a:pos x="8" y="15"/>
                </a:cxn>
              </a:cxnLst>
              <a:rect l="0" t="0" r="r" b="b"/>
              <a:pathLst>
                <a:path w="11" h="15">
                  <a:moveTo>
                    <a:pt x="8" y="15"/>
                  </a:moveTo>
                  <a:lnTo>
                    <a:pt x="8" y="12"/>
                  </a:lnTo>
                  <a:lnTo>
                    <a:pt x="6" y="13"/>
                  </a:lnTo>
                  <a:lnTo>
                    <a:pt x="5" y="15"/>
                  </a:lnTo>
                  <a:lnTo>
                    <a:pt x="3" y="15"/>
                  </a:lnTo>
                  <a:lnTo>
                    <a:pt x="2" y="13"/>
                  </a:lnTo>
                  <a:lnTo>
                    <a:pt x="2" y="13"/>
                  </a:lnTo>
                  <a:lnTo>
                    <a:pt x="0" y="13"/>
                  </a:lnTo>
                  <a:lnTo>
                    <a:pt x="0" y="12"/>
                  </a:lnTo>
                  <a:lnTo>
                    <a:pt x="0" y="10"/>
                  </a:lnTo>
                  <a:lnTo>
                    <a:pt x="0" y="10"/>
                  </a:lnTo>
                  <a:lnTo>
                    <a:pt x="0" y="9"/>
                  </a:lnTo>
                  <a:lnTo>
                    <a:pt x="0" y="0"/>
                  </a:lnTo>
                  <a:lnTo>
                    <a:pt x="2" y="0"/>
                  </a:lnTo>
                  <a:lnTo>
                    <a:pt x="2" y="7"/>
                  </a:lnTo>
                  <a:lnTo>
                    <a:pt x="2" y="9"/>
                  </a:lnTo>
                  <a:lnTo>
                    <a:pt x="2" y="10"/>
                  </a:lnTo>
                  <a:lnTo>
                    <a:pt x="3" y="10"/>
                  </a:lnTo>
                  <a:lnTo>
                    <a:pt x="3" y="12"/>
                  </a:lnTo>
                  <a:lnTo>
                    <a:pt x="3" y="12"/>
                  </a:lnTo>
                  <a:lnTo>
                    <a:pt x="5" y="12"/>
                  </a:lnTo>
                  <a:lnTo>
                    <a:pt x="6" y="12"/>
                  </a:lnTo>
                  <a:lnTo>
                    <a:pt x="6" y="12"/>
                  </a:lnTo>
                  <a:lnTo>
                    <a:pt x="8" y="10"/>
                  </a:lnTo>
                  <a:lnTo>
                    <a:pt x="8" y="10"/>
                  </a:lnTo>
                  <a:lnTo>
                    <a:pt x="8" y="9"/>
                  </a:lnTo>
                  <a:lnTo>
                    <a:pt x="8" y="7"/>
                  </a:lnTo>
                  <a:lnTo>
                    <a:pt x="8" y="0"/>
                  </a:lnTo>
                  <a:lnTo>
                    <a:pt x="11" y="0"/>
                  </a:lnTo>
                  <a:lnTo>
                    <a:pt x="11" y="15"/>
                  </a:lnTo>
                  <a:lnTo>
                    <a:pt x="8"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698" name="Freeform 194"/>
            <p:cNvSpPr>
              <a:spLocks/>
            </p:cNvSpPr>
            <p:nvPr/>
          </p:nvSpPr>
          <p:spPr bwMode="auto">
            <a:xfrm>
              <a:off x="4292" y="2143"/>
              <a:ext cx="11" cy="15"/>
            </a:xfrm>
            <a:custGeom>
              <a:avLst/>
              <a:gdLst/>
              <a:ahLst/>
              <a:cxnLst>
                <a:cxn ang="0">
                  <a:pos x="10" y="9"/>
                </a:cxn>
                <a:cxn ang="0">
                  <a:pos x="11" y="9"/>
                </a:cxn>
                <a:cxn ang="0">
                  <a:pos x="11" y="12"/>
                </a:cxn>
                <a:cxn ang="0">
                  <a:pos x="10" y="13"/>
                </a:cxn>
                <a:cxn ang="0">
                  <a:pos x="8" y="13"/>
                </a:cxn>
                <a:cxn ang="0">
                  <a:pos x="5" y="15"/>
                </a:cxn>
                <a:cxn ang="0">
                  <a:pos x="4" y="13"/>
                </a:cxn>
                <a:cxn ang="0">
                  <a:pos x="1" y="12"/>
                </a:cxn>
                <a:cxn ang="0">
                  <a:pos x="0" y="10"/>
                </a:cxn>
                <a:cxn ang="0">
                  <a:pos x="0" y="7"/>
                </a:cxn>
                <a:cxn ang="0">
                  <a:pos x="0" y="5"/>
                </a:cxn>
                <a:cxn ang="0">
                  <a:pos x="1" y="3"/>
                </a:cxn>
                <a:cxn ang="0">
                  <a:pos x="1" y="2"/>
                </a:cxn>
                <a:cxn ang="0">
                  <a:pos x="2" y="0"/>
                </a:cxn>
                <a:cxn ang="0">
                  <a:pos x="4" y="0"/>
                </a:cxn>
                <a:cxn ang="0">
                  <a:pos x="5" y="0"/>
                </a:cxn>
                <a:cxn ang="0">
                  <a:pos x="8" y="0"/>
                </a:cxn>
                <a:cxn ang="0">
                  <a:pos x="10" y="2"/>
                </a:cxn>
                <a:cxn ang="0">
                  <a:pos x="11" y="2"/>
                </a:cxn>
                <a:cxn ang="0">
                  <a:pos x="11" y="5"/>
                </a:cxn>
                <a:cxn ang="0">
                  <a:pos x="8" y="5"/>
                </a:cxn>
                <a:cxn ang="0">
                  <a:pos x="8" y="3"/>
                </a:cxn>
                <a:cxn ang="0">
                  <a:pos x="8" y="3"/>
                </a:cxn>
                <a:cxn ang="0">
                  <a:pos x="7" y="2"/>
                </a:cxn>
                <a:cxn ang="0">
                  <a:pos x="5" y="2"/>
                </a:cxn>
                <a:cxn ang="0">
                  <a:pos x="4" y="2"/>
                </a:cxn>
                <a:cxn ang="0">
                  <a:pos x="2" y="3"/>
                </a:cxn>
                <a:cxn ang="0">
                  <a:pos x="2" y="5"/>
                </a:cxn>
                <a:cxn ang="0">
                  <a:pos x="2" y="7"/>
                </a:cxn>
                <a:cxn ang="0">
                  <a:pos x="2" y="9"/>
                </a:cxn>
                <a:cxn ang="0">
                  <a:pos x="2" y="10"/>
                </a:cxn>
                <a:cxn ang="0">
                  <a:pos x="4" y="12"/>
                </a:cxn>
                <a:cxn ang="0">
                  <a:pos x="5" y="12"/>
                </a:cxn>
                <a:cxn ang="0">
                  <a:pos x="7" y="12"/>
                </a:cxn>
                <a:cxn ang="0">
                  <a:pos x="8" y="12"/>
                </a:cxn>
                <a:cxn ang="0">
                  <a:pos x="8" y="10"/>
                </a:cxn>
                <a:cxn ang="0">
                  <a:pos x="10" y="9"/>
                </a:cxn>
              </a:cxnLst>
              <a:rect l="0" t="0" r="r" b="b"/>
              <a:pathLst>
                <a:path w="11" h="15">
                  <a:moveTo>
                    <a:pt x="10" y="9"/>
                  </a:moveTo>
                  <a:lnTo>
                    <a:pt x="11" y="9"/>
                  </a:lnTo>
                  <a:lnTo>
                    <a:pt x="11" y="12"/>
                  </a:lnTo>
                  <a:lnTo>
                    <a:pt x="10" y="13"/>
                  </a:lnTo>
                  <a:lnTo>
                    <a:pt x="8" y="13"/>
                  </a:lnTo>
                  <a:lnTo>
                    <a:pt x="5" y="15"/>
                  </a:lnTo>
                  <a:lnTo>
                    <a:pt x="4" y="13"/>
                  </a:lnTo>
                  <a:lnTo>
                    <a:pt x="1" y="12"/>
                  </a:lnTo>
                  <a:lnTo>
                    <a:pt x="0" y="10"/>
                  </a:lnTo>
                  <a:lnTo>
                    <a:pt x="0" y="7"/>
                  </a:lnTo>
                  <a:lnTo>
                    <a:pt x="0" y="5"/>
                  </a:lnTo>
                  <a:lnTo>
                    <a:pt x="1" y="3"/>
                  </a:lnTo>
                  <a:lnTo>
                    <a:pt x="1" y="2"/>
                  </a:lnTo>
                  <a:lnTo>
                    <a:pt x="2" y="0"/>
                  </a:lnTo>
                  <a:lnTo>
                    <a:pt x="4" y="0"/>
                  </a:lnTo>
                  <a:lnTo>
                    <a:pt x="5" y="0"/>
                  </a:lnTo>
                  <a:lnTo>
                    <a:pt x="8" y="0"/>
                  </a:lnTo>
                  <a:lnTo>
                    <a:pt x="10" y="2"/>
                  </a:lnTo>
                  <a:lnTo>
                    <a:pt x="11" y="2"/>
                  </a:lnTo>
                  <a:lnTo>
                    <a:pt x="11" y="5"/>
                  </a:lnTo>
                  <a:lnTo>
                    <a:pt x="8" y="5"/>
                  </a:lnTo>
                  <a:lnTo>
                    <a:pt x="8" y="3"/>
                  </a:lnTo>
                  <a:lnTo>
                    <a:pt x="8" y="3"/>
                  </a:lnTo>
                  <a:lnTo>
                    <a:pt x="7" y="2"/>
                  </a:lnTo>
                  <a:lnTo>
                    <a:pt x="5" y="2"/>
                  </a:lnTo>
                  <a:lnTo>
                    <a:pt x="4" y="2"/>
                  </a:lnTo>
                  <a:lnTo>
                    <a:pt x="2" y="3"/>
                  </a:lnTo>
                  <a:lnTo>
                    <a:pt x="2" y="5"/>
                  </a:lnTo>
                  <a:lnTo>
                    <a:pt x="2" y="7"/>
                  </a:lnTo>
                  <a:lnTo>
                    <a:pt x="2" y="9"/>
                  </a:lnTo>
                  <a:lnTo>
                    <a:pt x="2" y="10"/>
                  </a:lnTo>
                  <a:lnTo>
                    <a:pt x="4" y="12"/>
                  </a:lnTo>
                  <a:lnTo>
                    <a:pt x="5" y="12"/>
                  </a:lnTo>
                  <a:lnTo>
                    <a:pt x="7" y="12"/>
                  </a:lnTo>
                  <a:lnTo>
                    <a:pt x="8" y="12"/>
                  </a:lnTo>
                  <a:lnTo>
                    <a:pt x="8" y="10"/>
                  </a:lnTo>
                  <a:lnTo>
                    <a:pt x="10"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699" name="Freeform 195"/>
            <p:cNvSpPr>
              <a:spLocks/>
            </p:cNvSpPr>
            <p:nvPr/>
          </p:nvSpPr>
          <p:spPr bwMode="auto">
            <a:xfrm>
              <a:off x="4305" y="2139"/>
              <a:ext cx="6" cy="19"/>
            </a:xfrm>
            <a:custGeom>
              <a:avLst/>
              <a:gdLst/>
              <a:ahLst/>
              <a:cxnLst>
                <a:cxn ang="0">
                  <a:pos x="6" y="16"/>
                </a:cxn>
                <a:cxn ang="0">
                  <a:pos x="6" y="19"/>
                </a:cxn>
                <a:cxn ang="0">
                  <a:pos x="6" y="19"/>
                </a:cxn>
                <a:cxn ang="0">
                  <a:pos x="4" y="19"/>
                </a:cxn>
                <a:cxn ang="0">
                  <a:pos x="3" y="19"/>
                </a:cxn>
                <a:cxn ang="0">
                  <a:pos x="3" y="17"/>
                </a:cxn>
                <a:cxn ang="0">
                  <a:pos x="1" y="17"/>
                </a:cxn>
                <a:cxn ang="0">
                  <a:pos x="1" y="17"/>
                </a:cxn>
                <a:cxn ang="0">
                  <a:pos x="1" y="16"/>
                </a:cxn>
                <a:cxn ang="0">
                  <a:pos x="1" y="14"/>
                </a:cxn>
                <a:cxn ang="0">
                  <a:pos x="1" y="6"/>
                </a:cxn>
                <a:cxn ang="0">
                  <a:pos x="0" y="6"/>
                </a:cxn>
                <a:cxn ang="0">
                  <a:pos x="0" y="4"/>
                </a:cxn>
                <a:cxn ang="0">
                  <a:pos x="1" y="4"/>
                </a:cxn>
                <a:cxn ang="0">
                  <a:pos x="1" y="1"/>
                </a:cxn>
                <a:cxn ang="0">
                  <a:pos x="4" y="0"/>
                </a:cxn>
                <a:cxn ang="0">
                  <a:pos x="4" y="4"/>
                </a:cxn>
                <a:cxn ang="0">
                  <a:pos x="6" y="4"/>
                </a:cxn>
                <a:cxn ang="0">
                  <a:pos x="6" y="6"/>
                </a:cxn>
                <a:cxn ang="0">
                  <a:pos x="4" y="6"/>
                </a:cxn>
                <a:cxn ang="0">
                  <a:pos x="4" y="14"/>
                </a:cxn>
                <a:cxn ang="0">
                  <a:pos x="4" y="14"/>
                </a:cxn>
                <a:cxn ang="0">
                  <a:pos x="4" y="16"/>
                </a:cxn>
                <a:cxn ang="0">
                  <a:pos x="4" y="16"/>
                </a:cxn>
                <a:cxn ang="0">
                  <a:pos x="4" y="16"/>
                </a:cxn>
                <a:cxn ang="0">
                  <a:pos x="4" y="16"/>
                </a:cxn>
                <a:cxn ang="0">
                  <a:pos x="6" y="16"/>
                </a:cxn>
                <a:cxn ang="0">
                  <a:pos x="6" y="16"/>
                </a:cxn>
                <a:cxn ang="0">
                  <a:pos x="6" y="16"/>
                </a:cxn>
              </a:cxnLst>
              <a:rect l="0" t="0" r="r" b="b"/>
              <a:pathLst>
                <a:path w="6" h="19">
                  <a:moveTo>
                    <a:pt x="6" y="16"/>
                  </a:moveTo>
                  <a:lnTo>
                    <a:pt x="6" y="19"/>
                  </a:lnTo>
                  <a:lnTo>
                    <a:pt x="6" y="19"/>
                  </a:lnTo>
                  <a:lnTo>
                    <a:pt x="4" y="19"/>
                  </a:lnTo>
                  <a:lnTo>
                    <a:pt x="3" y="19"/>
                  </a:lnTo>
                  <a:lnTo>
                    <a:pt x="3" y="17"/>
                  </a:lnTo>
                  <a:lnTo>
                    <a:pt x="1" y="17"/>
                  </a:lnTo>
                  <a:lnTo>
                    <a:pt x="1" y="17"/>
                  </a:lnTo>
                  <a:lnTo>
                    <a:pt x="1" y="16"/>
                  </a:lnTo>
                  <a:lnTo>
                    <a:pt x="1" y="14"/>
                  </a:lnTo>
                  <a:lnTo>
                    <a:pt x="1" y="6"/>
                  </a:lnTo>
                  <a:lnTo>
                    <a:pt x="0" y="6"/>
                  </a:lnTo>
                  <a:lnTo>
                    <a:pt x="0" y="4"/>
                  </a:lnTo>
                  <a:lnTo>
                    <a:pt x="1" y="4"/>
                  </a:lnTo>
                  <a:lnTo>
                    <a:pt x="1" y="1"/>
                  </a:lnTo>
                  <a:lnTo>
                    <a:pt x="4" y="0"/>
                  </a:lnTo>
                  <a:lnTo>
                    <a:pt x="4" y="4"/>
                  </a:lnTo>
                  <a:lnTo>
                    <a:pt x="6" y="4"/>
                  </a:lnTo>
                  <a:lnTo>
                    <a:pt x="6" y="6"/>
                  </a:lnTo>
                  <a:lnTo>
                    <a:pt x="4" y="6"/>
                  </a:lnTo>
                  <a:lnTo>
                    <a:pt x="4" y="14"/>
                  </a:lnTo>
                  <a:lnTo>
                    <a:pt x="4" y="14"/>
                  </a:lnTo>
                  <a:lnTo>
                    <a:pt x="4" y="16"/>
                  </a:lnTo>
                  <a:lnTo>
                    <a:pt x="4" y="16"/>
                  </a:lnTo>
                  <a:lnTo>
                    <a:pt x="4" y="16"/>
                  </a:lnTo>
                  <a:lnTo>
                    <a:pt x="4" y="16"/>
                  </a:lnTo>
                  <a:lnTo>
                    <a:pt x="6" y="16"/>
                  </a:lnTo>
                  <a:lnTo>
                    <a:pt x="6" y="16"/>
                  </a:lnTo>
                  <a:lnTo>
                    <a:pt x="6" y="16"/>
                  </a:lnTo>
                  <a:close/>
                </a:path>
              </a:pathLst>
            </a:custGeom>
            <a:solidFill>
              <a:srgbClr val="000000"/>
            </a:solidFill>
            <a:ln w="0">
              <a:solidFill>
                <a:srgbClr val="000000"/>
              </a:solidFill>
              <a:prstDash val="solid"/>
              <a:round/>
              <a:headEnd/>
              <a:tailEnd/>
            </a:ln>
          </p:spPr>
          <p:txBody>
            <a:bodyPr/>
            <a:lstStyle/>
            <a:p>
              <a:endParaRPr lang="en-US" dirty="0"/>
            </a:p>
          </p:txBody>
        </p:sp>
        <p:sp>
          <p:nvSpPr>
            <p:cNvPr id="21700" name="Freeform 196"/>
            <p:cNvSpPr>
              <a:spLocks noEditPoints="1"/>
            </p:cNvSpPr>
            <p:nvPr/>
          </p:nvSpPr>
          <p:spPr bwMode="auto">
            <a:xfrm>
              <a:off x="4314" y="2137"/>
              <a:ext cx="3" cy="21"/>
            </a:xfrm>
            <a:custGeom>
              <a:avLst/>
              <a:gdLst/>
              <a:ahLst/>
              <a:cxnLst>
                <a:cxn ang="0">
                  <a:pos x="0" y="3"/>
                </a:cxn>
                <a:cxn ang="0">
                  <a:pos x="0" y="0"/>
                </a:cxn>
                <a:cxn ang="0">
                  <a:pos x="3" y="0"/>
                </a:cxn>
                <a:cxn ang="0">
                  <a:pos x="3" y="3"/>
                </a:cxn>
                <a:cxn ang="0">
                  <a:pos x="0" y="3"/>
                </a:cxn>
                <a:cxn ang="0">
                  <a:pos x="0" y="21"/>
                </a:cxn>
                <a:cxn ang="0">
                  <a:pos x="0" y="6"/>
                </a:cxn>
                <a:cxn ang="0">
                  <a:pos x="3" y="6"/>
                </a:cxn>
                <a:cxn ang="0">
                  <a:pos x="3" y="21"/>
                </a:cxn>
                <a:cxn ang="0">
                  <a:pos x="0" y="21"/>
                </a:cxn>
              </a:cxnLst>
              <a:rect l="0" t="0" r="r" b="b"/>
              <a:pathLst>
                <a:path w="3" h="21">
                  <a:moveTo>
                    <a:pt x="0" y="3"/>
                  </a:moveTo>
                  <a:lnTo>
                    <a:pt x="0" y="0"/>
                  </a:lnTo>
                  <a:lnTo>
                    <a:pt x="3" y="0"/>
                  </a:lnTo>
                  <a:lnTo>
                    <a:pt x="3" y="3"/>
                  </a:lnTo>
                  <a:lnTo>
                    <a:pt x="0" y="3"/>
                  </a:lnTo>
                  <a:close/>
                  <a:moveTo>
                    <a:pt x="0" y="21"/>
                  </a:moveTo>
                  <a:lnTo>
                    <a:pt x="0" y="6"/>
                  </a:lnTo>
                  <a:lnTo>
                    <a:pt x="3" y="6"/>
                  </a:lnTo>
                  <a:lnTo>
                    <a:pt x="3" y="21"/>
                  </a:lnTo>
                  <a:lnTo>
                    <a:pt x="0" y="21"/>
                  </a:lnTo>
                  <a:close/>
                </a:path>
              </a:pathLst>
            </a:custGeom>
            <a:solidFill>
              <a:srgbClr val="000000"/>
            </a:solidFill>
            <a:ln w="0">
              <a:solidFill>
                <a:srgbClr val="000000"/>
              </a:solidFill>
              <a:prstDash val="solid"/>
              <a:round/>
              <a:headEnd/>
              <a:tailEnd/>
            </a:ln>
          </p:spPr>
          <p:txBody>
            <a:bodyPr/>
            <a:lstStyle/>
            <a:p>
              <a:endParaRPr lang="en-US" dirty="0"/>
            </a:p>
          </p:txBody>
        </p:sp>
        <p:sp>
          <p:nvSpPr>
            <p:cNvPr id="21701" name="Freeform 197"/>
            <p:cNvSpPr>
              <a:spLocks noEditPoints="1"/>
            </p:cNvSpPr>
            <p:nvPr/>
          </p:nvSpPr>
          <p:spPr bwMode="auto">
            <a:xfrm>
              <a:off x="4318" y="2143"/>
              <a:ext cx="13" cy="15"/>
            </a:xfrm>
            <a:custGeom>
              <a:avLst/>
              <a:gdLst/>
              <a:ahLst/>
              <a:cxnLst>
                <a:cxn ang="0">
                  <a:pos x="0" y="7"/>
                </a:cxn>
                <a:cxn ang="0">
                  <a:pos x="1" y="3"/>
                </a:cxn>
                <a:cxn ang="0">
                  <a:pos x="3" y="2"/>
                </a:cxn>
                <a:cxn ang="0">
                  <a:pos x="4" y="0"/>
                </a:cxn>
                <a:cxn ang="0">
                  <a:pos x="7" y="0"/>
                </a:cxn>
                <a:cxn ang="0">
                  <a:pos x="9" y="0"/>
                </a:cxn>
                <a:cxn ang="0">
                  <a:pos x="12" y="2"/>
                </a:cxn>
                <a:cxn ang="0">
                  <a:pos x="13" y="5"/>
                </a:cxn>
                <a:cxn ang="0">
                  <a:pos x="13" y="7"/>
                </a:cxn>
                <a:cxn ang="0">
                  <a:pos x="13" y="9"/>
                </a:cxn>
                <a:cxn ang="0">
                  <a:pos x="12" y="10"/>
                </a:cxn>
                <a:cxn ang="0">
                  <a:pos x="12" y="12"/>
                </a:cxn>
                <a:cxn ang="0">
                  <a:pos x="10" y="13"/>
                </a:cxn>
                <a:cxn ang="0">
                  <a:pos x="9" y="15"/>
                </a:cxn>
                <a:cxn ang="0">
                  <a:pos x="7" y="15"/>
                </a:cxn>
                <a:cxn ang="0">
                  <a:pos x="4" y="13"/>
                </a:cxn>
                <a:cxn ang="0">
                  <a:pos x="1" y="12"/>
                </a:cxn>
                <a:cxn ang="0">
                  <a:pos x="1" y="10"/>
                </a:cxn>
                <a:cxn ang="0">
                  <a:pos x="0" y="7"/>
                </a:cxn>
                <a:cxn ang="0">
                  <a:pos x="3" y="7"/>
                </a:cxn>
                <a:cxn ang="0">
                  <a:pos x="3" y="9"/>
                </a:cxn>
                <a:cxn ang="0">
                  <a:pos x="4" y="10"/>
                </a:cxn>
                <a:cxn ang="0">
                  <a:pos x="6" y="12"/>
                </a:cxn>
                <a:cxn ang="0">
                  <a:pos x="7" y="12"/>
                </a:cxn>
                <a:cxn ang="0">
                  <a:pos x="9" y="12"/>
                </a:cxn>
                <a:cxn ang="0">
                  <a:pos x="9" y="10"/>
                </a:cxn>
                <a:cxn ang="0">
                  <a:pos x="10" y="9"/>
                </a:cxn>
                <a:cxn ang="0">
                  <a:pos x="10" y="7"/>
                </a:cxn>
                <a:cxn ang="0">
                  <a:pos x="10" y="5"/>
                </a:cxn>
                <a:cxn ang="0">
                  <a:pos x="9" y="3"/>
                </a:cxn>
                <a:cxn ang="0">
                  <a:pos x="9" y="2"/>
                </a:cxn>
                <a:cxn ang="0">
                  <a:pos x="7" y="2"/>
                </a:cxn>
                <a:cxn ang="0">
                  <a:pos x="6" y="2"/>
                </a:cxn>
                <a:cxn ang="0">
                  <a:pos x="4" y="3"/>
                </a:cxn>
                <a:cxn ang="0">
                  <a:pos x="3" y="5"/>
                </a:cxn>
                <a:cxn ang="0">
                  <a:pos x="3" y="7"/>
                </a:cxn>
              </a:cxnLst>
              <a:rect l="0" t="0" r="r" b="b"/>
              <a:pathLst>
                <a:path w="13" h="15">
                  <a:moveTo>
                    <a:pt x="0" y="7"/>
                  </a:moveTo>
                  <a:lnTo>
                    <a:pt x="1" y="3"/>
                  </a:lnTo>
                  <a:lnTo>
                    <a:pt x="3" y="2"/>
                  </a:lnTo>
                  <a:lnTo>
                    <a:pt x="4" y="0"/>
                  </a:lnTo>
                  <a:lnTo>
                    <a:pt x="7" y="0"/>
                  </a:lnTo>
                  <a:lnTo>
                    <a:pt x="9" y="0"/>
                  </a:lnTo>
                  <a:lnTo>
                    <a:pt x="12" y="2"/>
                  </a:lnTo>
                  <a:lnTo>
                    <a:pt x="13" y="5"/>
                  </a:lnTo>
                  <a:lnTo>
                    <a:pt x="13" y="7"/>
                  </a:lnTo>
                  <a:lnTo>
                    <a:pt x="13" y="9"/>
                  </a:lnTo>
                  <a:lnTo>
                    <a:pt x="12" y="10"/>
                  </a:lnTo>
                  <a:lnTo>
                    <a:pt x="12" y="12"/>
                  </a:lnTo>
                  <a:lnTo>
                    <a:pt x="10" y="13"/>
                  </a:lnTo>
                  <a:lnTo>
                    <a:pt x="9" y="15"/>
                  </a:lnTo>
                  <a:lnTo>
                    <a:pt x="7" y="15"/>
                  </a:lnTo>
                  <a:lnTo>
                    <a:pt x="4" y="13"/>
                  </a:lnTo>
                  <a:lnTo>
                    <a:pt x="1" y="12"/>
                  </a:lnTo>
                  <a:lnTo>
                    <a:pt x="1" y="10"/>
                  </a:lnTo>
                  <a:lnTo>
                    <a:pt x="0" y="7"/>
                  </a:lnTo>
                  <a:close/>
                  <a:moveTo>
                    <a:pt x="3" y="7"/>
                  </a:moveTo>
                  <a:lnTo>
                    <a:pt x="3" y="9"/>
                  </a:lnTo>
                  <a:lnTo>
                    <a:pt x="4" y="10"/>
                  </a:lnTo>
                  <a:lnTo>
                    <a:pt x="6" y="12"/>
                  </a:lnTo>
                  <a:lnTo>
                    <a:pt x="7" y="12"/>
                  </a:lnTo>
                  <a:lnTo>
                    <a:pt x="9" y="12"/>
                  </a:lnTo>
                  <a:lnTo>
                    <a:pt x="9" y="10"/>
                  </a:lnTo>
                  <a:lnTo>
                    <a:pt x="10" y="9"/>
                  </a:lnTo>
                  <a:lnTo>
                    <a:pt x="10" y="7"/>
                  </a:lnTo>
                  <a:lnTo>
                    <a:pt x="10" y="5"/>
                  </a:lnTo>
                  <a:lnTo>
                    <a:pt x="9" y="3"/>
                  </a:lnTo>
                  <a:lnTo>
                    <a:pt x="9" y="2"/>
                  </a:lnTo>
                  <a:lnTo>
                    <a:pt x="7" y="2"/>
                  </a:lnTo>
                  <a:lnTo>
                    <a:pt x="6" y="2"/>
                  </a:lnTo>
                  <a:lnTo>
                    <a:pt x="4" y="3"/>
                  </a:lnTo>
                  <a:lnTo>
                    <a:pt x="3" y="5"/>
                  </a:lnTo>
                  <a:lnTo>
                    <a:pt x="3" y="7"/>
                  </a:lnTo>
                  <a:close/>
                </a:path>
              </a:pathLst>
            </a:custGeom>
            <a:solidFill>
              <a:srgbClr val="000000"/>
            </a:solidFill>
            <a:ln w="0">
              <a:solidFill>
                <a:srgbClr val="000000"/>
              </a:solidFill>
              <a:prstDash val="solid"/>
              <a:round/>
              <a:headEnd/>
              <a:tailEnd/>
            </a:ln>
          </p:spPr>
          <p:txBody>
            <a:bodyPr/>
            <a:lstStyle/>
            <a:p>
              <a:endParaRPr lang="en-US" dirty="0"/>
            </a:p>
          </p:txBody>
        </p:sp>
        <p:sp>
          <p:nvSpPr>
            <p:cNvPr id="21702" name="Freeform 198"/>
            <p:cNvSpPr>
              <a:spLocks/>
            </p:cNvSpPr>
            <p:nvPr/>
          </p:nvSpPr>
          <p:spPr bwMode="auto">
            <a:xfrm>
              <a:off x="4334" y="2143"/>
              <a:ext cx="10" cy="15"/>
            </a:xfrm>
            <a:custGeom>
              <a:avLst/>
              <a:gdLst/>
              <a:ahLst/>
              <a:cxnLst>
                <a:cxn ang="0">
                  <a:pos x="0" y="15"/>
                </a:cxn>
                <a:cxn ang="0">
                  <a:pos x="0" y="0"/>
                </a:cxn>
                <a:cxn ang="0">
                  <a:pos x="3" y="0"/>
                </a:cxn>
                <a:cxn ang="0">
                  <a:pos x="3" y="2"/>
                </a:cxn>
                <a:cxn ang="0">
                  <a:pos x="5" y="0"/>
                </a:cxn>
                <a:cxn ang="0">
                  <a:pos x="6" y="0"/>
                </a:cxn>
                <a:cxn ang="0">
                  <a:pos x="7" y="0"/>
                </a:cxn>
                <a:cxn ang="0">
                  <a:pos x="9" y="0"/>
                </a:cxn>
                <a:cxn ang="0">
                  <a:pos x="9" y="0"/>
                </a:cxn>
                <a:cxn ang="0">
                  <a:pos x="10" y="2"/>
                </a:cxn>
                <a:cxn ang="0">
                  <a:pos x="10" y="2"/>
                </a:cxn>
                <a:cxn ang="0">
                  <a:pos x="10" y="3"/>
                </a:cxn>
                <a:cxn ang="0">
                  <a:pos x="10" y="5"/>
                </a:cxn>
                <a:cxn ang="0">
                  <a:pos x="10" y="6"/>
                </a:cxn>
                <a:cxn ang="0">
                  <a:pos x="10" y="15"/>
                </a:cxn>
                <a:cxn ang="0">
                  <a:pos x="9" y="15"/>
                </a:cxn>
                <a:cxn ang="0">
                  <a:pos x="9" y="6"/>
                </a:cxn>
                <a:cxn ang="0">
                  <a:pos x="9" y="5"/>
                </a:cxn>
                <a:cxn ang="0">
                  <a:pos x="7" y="3"/>
                </a:cxn>
                <a:cxn ang="0">
                  <a:pos x="7" y="3"/>
                </a:cxn>
                <a:cxn ang="0">
                  <a:pos x="7" y="3"/>
                </a:cxn>
                <a:cxn ang="0">
                  <a:pos x="6" y="2"/>
                </a:cxn>
                <a:cxn ang="0">
                  <a:pos x="6" y="2"/>
                </a:cxn>
                <a:cxn ang="0">
                  <a:pos x="5" y="2"/>
                </a:cxn>
                <a:cxn ang="0">
                  <a:pos x="3" y="3"/>
                </a:cxn>
                <a:cxn ang="0">
                  <a:pos x="3" y="5"/>
                </a:cxn>
                <a:cxn ang="0">
                  <a:pos x="3" y="6"/>
                </a:cxn>
                <a:cxn ang="0">
                  <a:pos x="3" y="15"/>
                </a:cxn>
                <a:cxn ang="0">
                  <a:pos x="0" y="15"/>
                </a:cxn>
              </a:cxnLst>
              <a:rect l="0" t="0" r="r" b="b"/>
              <a:pathLst>
                <a:path w="10" h="15">
                  <a:moveTo>
                    <a:pt x="0" y="15"/>
                  </a:moveTo>
                  <a:lnTo>
                    <a:pt x="0" y="0"/>
                  </a:lnTo>
                  <a:lnTo>
                    <a:pt x="3" y="0"/>
                  </a:lnTo>
                  <a:lnTo>
                    <a:pt x="3" y="2"/>
                  </a:lnTo>
                  <a:lnTo>
                    <a:pt x="5" y="0"/>
                  </a:lnTo>
                  <a:lnTo>
                    <a:pt x="6" y="0"/>
                  </a:lnTo>
                  <a:lnTo>
                    <a:pt x="7" y="0"/>
                  </a:lnTo>
                  <a:lnTo>
                    <a:pt x="9" y="0"/>
                  </a:lnTo>
                  <a:lnTo>
                    <a:pt x="9" y="0"/>
                  </a:lnTo>
                  <a:lnTo>
                    <a:pt x="10" y="2"/>
                  </a:lnTo>
                  <a:lnTo>
                    <a:pt x="10" y="2"/>
                  </a:lnTo>
                  <a:lnTo>
                    <a:pt x="10" y="3"/>
                  </a:lnTo>
                  <a:lnTo>
                    <a:pt x="10" y="5"/>
                  </a:lnTo>
                  <a:lnTo>
                    <a:pt x="10" y="6"/>
                  </a:lnTo>
                  <a:lnTo>
                    <a:pt x="10" y="15"/>
                  </a:lnTo>
                  <a:lnTo>
                    <a:pt x="9" y="15"/>
                  </a:lnTo>
                  <a:lnTo>
                    <a:pt x="9" y="6"/>
                  </a:lnTo>
                  <a:lnTo>
                    <a:pt x="9" y="5"/>
                  </a:lnTo>
                  <a:lnTo>
                    <a:pt x="7" y="3"/>
                  </a:lnTo>
                  <a:lnTo>
                    <a:pt x="7" y="3"/>
                  </a:lnTo>
                  <a:lnTo>
                    <a:pt x="7" y="3"/>
                  </a:lnTo>
                  <a:lnTo>
                    <a:pt x="6" y="2"/>
                  </a:lnTo>
                  <a:lnTo>
                    <a:pt x="6" y="2"/>
                  </a:lnTo>
                  <a:lnTo>
                    <a:pt x="5" y="2"/>
                  </a:lnTo>
                  <a:lnTo>
                    <a:pt x="3" y="3"/>
                  </a:lnTo>
                  <a:lnTo>
                    <a:pt x="3" y="5"/>
                  </a:lnTo>
                  <a:lnTo>
                    <a:pt x="3" y="6"/>
                  </a:lnTo>
                  <a:lnTo>
                    <a:pt x="3" y="15"/>
                  </a:lnTo>
                  <a:lnTo>
                    <a:pt x="0"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703" name="Freeform 199"/>
            <p:cNvSpPr>
              <a:spLocks noEditPoints="1"/>
            </p:cNvSpPr>
            <p:nvPr/>
          </p:nvSpPr>
          <p:spPr bwMode="auto">
            <a:xfrm>
              <a:off x="4246" y="2170"/>
              <a:ext cx="15" cy="20"/>
            </a:xfrm>
            <a:custGeom>
              <a:avLst/>
              <a:gdLst/>
              <a:ahLst/>
              <a:cxnLst>
                <a:cxn ang="0">
                  <a:pos x="0" y="20"/>
                </a:cxn>
                <a:cxn ang="0">
                  <a:pos x="0" y="0"/>
                </a:cxn>
                <a:cxn ang="0">
                  <a:pos x="7" y="0"/>
                </a:cxn>
                <a:cxn ang="0">
                  <a:pos x="9" y="0"/>
                </a:cxn>
                <a:cxn ang="0">
                  <a:pos x="10" y="0"/>
                </a:cxn>
                <a:cxn ang="0">
                  <a:pos x="12" y="1"/>
                </a:cxn>
                <a:cxn ang="0">
                  <a:pos x="12" y="1"/>
                </a:cxn>
                <a:cxn ang="0">
                  <a:pos x="13" y="2"/>
                </a:cxn>
                <a:cxn ang="0">
                  <a:pos x="13" y="2"/>
                </a:cxn>
                <a:cxn ang="0">
                  <a:pos x="15" y="4"/>
                </a:cxn>
                <a:cxn ang="0">
                  <a:pos x="15" y="5"/>
                </a:cxn>
                <a:cxn ang="0">
                  <a:pos x="15" y="8"/>
                </a:cxn>
                <a:cxn ang="0">
                  <a:pos x="13" y="10"/>
                </a:cxn>
                <a:cxn ang="0">
                  <a:pos x="10" y="11"/>
                </a:cxn>
                <a:cxn ang="0">
                  <a:pos x="7" y="11"/>
                </a:cxn>
                <a:cxn ang="0">
                  <a:pos x="3" y="11"/>
                </a:cxn>
                <a:cxn ang="0">
                  <a:pos x="3" y="20"/>
                </a:cxn>
                <a:cxn ang="0">
                  <a:pos x="0" y="20"/>
                </a:cxn>
                <a:cxn ang="0">
                  <a:pos x="3" y="10"/>
                </a:cxn>
                <a:cxn ang="0">
                  <a:pos x="7" y="10"/>
                </a:cxn>
                <a:cxn ang="0">
                  <a:pos x="10" y="8"/>
                </a:cxn>
                <a:cxn ang="0">
                  <a:pos x="10" y="8"/>
                </a:cxn>
                <a:cxn ang="0">
                  <a:pos x="12" y="7"/>
                </a:cxn>
                <a:cxn ang="0">
                  <a:pos x="12" y="5"/>
                </a:cxn>
                <a:cxn ang="0">
                  <a:pos x="12" y="4"/>
                </a:cxn>
                <a:cxn ang="0">
                  <a:pos x="12" y="4"/>
                </a:cxn>
                <a:cxn ang="0">
                  <a:pos x="10" y="2"/>
                </a:cxn>
                <a:cxn ang="0">
                  <a:pos x="10" y="2"/>
                </a:cxn>
                <a:cxn ang="0">
                  <a:pos x="9" y="2"/>
                </a:cxn>
                <a:cxn ang="0">
                  <a:pos x="7" y="2"/>
                </a:cxn>
                <a:cxn ang="0">
                  <a:pos x="3" y="2"/>
                </a:cxn>
                <a:cxn ang="0">
                  <a:pos x="3" y="10"/>
                </a:cxn>
              </a:cxnLst>
              <a:rect l="0" t="0" r="r" b="b"/>
              <a:pathLst>
                <a:path w="15" h="20">
                  <a:moveTo>
                    <a:pt x="0" y="20"/>
                  </a:moveTo>
                  <a:lnTo>
                    <a:pt x="0" y="0"/>
                  </a:lnTo>
                  <a:lnTo>
                    <a:pt x="7" y="0"/>
                  </a:lnTo>
                  <a:lnTo>
                    <a:pt x="9" y="0"/>
                  </a:lnTo>
                  <a:lnTo>
                    <a:pt x="10" y="0"/>
                  </a:lnTo>
                  <a:lnTo>
                    <a:pt x="12" y="1"/>
                  </a:lnTo>
                  <a:lnTo>
                    <a:pt x="12" y="1"/>
                  </a:lnTo>
                  <a:lnTo>
                    <a:pt x="13" y="2"/>
                  </a:lnTo>
                  <a:lnTo>
                    <a:pt x="13" y="2"/>
                  </a:lnTo>
                  <a:lnTo>
                    <a:pt x="15" y="4"/>
                  </a:lnTo>
                  <a:lnTo>
                    <a:pt x="15" y="5"/>
                  </a:lnTo>
                  <a:lnTo>
                    <a:pt x="15" y="8"/>
                  </a:lnTo>
                  <a:lnTo>
                    <a:pt x="13" y="10"/>
                  </a:lnTo>
                  <a:lnTo>
                    <a:pt x="10" y="11"/>
                  </a:lnTo>
                  <a:lnTo>
                    <a:pt x="7" y="11"/>
                  </a:lnTo>
                  <a:lnTo>
                    <a:pt x="3" y="11"/>
                  </a:lnTo>
                  <a:lnTo>
                    <a:pt x="3" y="20"/>
                  </a:lnTo>
                  <a:lnTo>
                    <a:pt x="0" y="20"/>
                  </a:lnTo>
                  <a:close/>
                  <a:moveTo>
                    <a:pt x="3" y="10"/>
                  </a:moveTo>
                  <a:lnTo>
                    <a:pt x="7" y="10"/>
                  </a:lnTo>
                  <a:lnTo>
                    <a:pt x="10" y="8"/>
                  </a:lnTo>
                  <a:lnTo>
                    <a:pt x="10" y="8"/>
                  </a:lnTo>
                  <a:lnTo>
                    <a:pt x="12" y="7"/>
                  </a:lnTo>
                  <a:lnTo>
                    <a:pt x="12" y="5"/>
                  </a:lnTo>
                  <a:lnTo>
                    <a:pt x="12" y="4"/>
                  </a:lnTo>
                  <a:lnTo>
                    <a:pt x="12" y="4"/>
                  </a:lnTo>
                  <a:lnTo>
                    <a:pt x="10" y="2"/>
                  </a:lnTo>
                  <a:lnTo>
                    <a:pt x="10" y="2"/>
                  </a:lnTo>
                  <a:lnTo>
                    <a:pt x="9" y="2"/>
                  </a:lnTo>
                  <a:lnTo>
                    <a:pt x="7" y="2"/>
                  </a:lnTo>
                  <a:lnTo>
                    <a:pt x="3" y="2"/>
                  </a:lnTo>
                  <a:lnTo>
                    <a:pt x="3" y="10"/>
                  </a:lnTo>
                  <a:close/>
                </a:path>
              </a:pathLst>
            </a:custGeom>
            <a:solidFill>
              <a:srgbClr val="000000"/>
            </a:solidFill>
            <a:ln w="0">
              <a:solidFill>
                <a:srgbClr val="000000"/>
              </a:solidFill>
              <a:prstDash val="solid"/>
              <a:round/>
              <a:headEnd/>
              <a:tailEnd/>
            </a:ln>
          </p:spPr>
          <p:txBody>
            <a:bodyPr/>
            <a:lstStyle/>
            <a:p>
              <a:endParaRPr lang="en-US" dirty="0"/>
            </a:p>
          </p:txBody>
        </p:sp>
        <p:sp>
          <p:nvSpPr>
            <p:cNvPr id="21704" name="Freeform 200"/>
            <p:cNvSpPr>
              <a:spLocks/>
            </p:cNvSpPr>
            <p:nvPr/>
          </p:nvSpPr>
          <p:spPr bwMode="auto">
            <a:xfrm>
              <a:off x="4264" y="2175"/>
              <a:ext cx="11" cy="15"/>
            </a:xfrm>
            <a:custGeom>
              <a:avLst/>
              <a:gdLst/>
              <a:ahLst/>
              <a:cxnLst>
                <a:cxn ang="0">
                  <a:pos x="8" y="15"/>
                </a:cxn>
                <a:cxn ang="0">
                  <a:pos x="8" y="12"/>
                </a:cxn>
                <a:cxn ang="0">
                  <a:pos x="7" y="14"/>
                </a:cxn>
                <a:cxn ang="0">
                  <a:pos x="4" y="15"/>
                </a:cxn>
                <a:cxn ang="0">
                  <a:pos x="3" y="15"/>
                </a:cxn>
                <a:cxn ang="0">
                  <a:pos x="3" y="14"/>
                </a:cxn>
                <a:cxn ang="0">
                  <a:pos x="1" y="14"/>
                </a:cxn>
                <a:cxn ang="0">
                  <a:pos x="1" y="14"/>
                </a:cxn>
                <a:cxn ang="0">
                  <a:pos x="0" y="12"/>
                </a:cxn>
                <a:cxn ang="0">
                  <a:pos x="0" y="11"/>
                </a:cxn>
                <a:cxn ang="0">
                  <a:pos x="0" y="11"/>
                </a:cxn>
                <a:cxn ang="0">
                  <a:pos x="0" y="9"/>
                </a:cxn>
                <a:cxn ang="0">
                  <a:pos x="0" y="0"/>
                </a:cxn>
                <a:cxn ang="0">
                  <a:pos x="3" y="0"/>
                </a:cxn>
                <a:cxn ang="0">
                  <a:pos x="3" y="8"/>
                </a:cxn>
                <a:cxn ang="0">
                  <a:pos x="3" y="9"/>
                </a:cxn>
                <a:cxn ang="0">
                  <a:pos x="3" y="11"/>
                </a:cxn>
                <a:cxn ang="0">
                  <a:pos x="3" y="11"/>
                </a:cxn>
                <a:cxn ang="0">
                  <a:pos x="3" y="12"/>
                </a:cxn>
                <a:cxn ang="0">
                  <a:pos x="4" y="12"/>
                </a:cxn>
                <a:cxn ang="0">
                  <a:pos x="6" y="12"/>
                </a:cxn>
                <a:cxn ang="0">
                  <a:pos x="6" y="12"/>
                </a:cxn>
                <a:cxn ang="0">
                  <a:pos x="7" y="12"/>
                </a:cxn>
                <a:cxn ang="0">
                  <a:pos x="7" y="11"/>
                </a:cxn>
                <a:cxn ang="0">
                  <a:pos x="8" y="11"/>
                </a:cxn>
                <a:cxn ang="0">
                  <a:pos x="8" y="9"/>
                </a:cxn>
                <a:cxn ang="0">
                  <a:pos x="8" y="8"/>
                </a:cxn>
                <a:cxn ang="0">
                  <a:pos x="8" y="0"/>
                </a:cxn>
                <a:cxn ang="0">
                  <a:pos x="11" y="0"/>
                </a:cxn>
                <a:cxn ang="0">
                  <a:pos x="11" y="15"/>
                </a:cxn>
                <a:cxn ang="0">
                  <a:pos x="8" y="15"/>
                </a:cxn>
              </a:cxnLst>
              <a:rect l="0" t="0" r="r" b="b"/>
              <a:pathLst>
                <a:path w="11" h="15">
                  <a:moveTo>
                    <a:pt x="8" y="15"/>
                  </a:moveTo>
                  <a:lnTo>
                    <a:pt x="8" y="12"/>
                  </a:lnTo>
                  <a:lnTo>
                    <a:pt x="7" y="14"/>
                  </a:lnTo>
                  <a:lnTo>
                    <a:pt x="4" y="15"/>
                  </a:lnTo>
                  <a:lnTo>
                    <a:pt x="3" y="15"/>
                  </a:lnTo>
                  <a:lnTo>
                    <a:pt x="3" y="14"/>
                  </a:lnTo>
                  <a:lnTo>
                    <a:pt x="1" y="14"/>
                  </a:lnTo>
                  <a:lnTo>
                    <a:pt x="1" y="14"/>
                  </a:lnTo>
                  <a:lnTo>
                    <a:pt x="0" y="12"/>
                  </a:lnTo>
                  <a:lnTo>
                    <a:pt x="0" y="11"/>
                  </a:lnTo>
                  <a:lnTo>
                    <a:pt x="0" y="11"/>
                  </a:lnTo>
                  <a:lnTo>
                    <a:pt x="0" y="9"/>
                  </a:lnTo>
                  <a:lnTo>
                    <a:pt x="0" y="0"/>
                  </a:lnTo>
                  <a:lnTo>
                    <a:pt x="3" y="0"/>
                  </a:lnTo>
                  <a:lnTo>
                    <a:pt x="3" y="8"/>
                  </a:lnTo>
                  <a:lnTo>
                    <a:pt x="3" y="9"/>
                  </a:lnTo>
                  <a:lnTo>
                    <a:pt x="3" y="11"/>
                  </a:lnTo>
                  <a:lnTo>
                    <a:pt x="3" y="11"/>
                  </a:lnTo>
                  <a:lnTo>
                    <a:pt x="3" y="12"/>
                  </a:lnTo>
                  <a:lnTo>
                    <a:pt x="4" y="12"/>
                  </a:lnTo>
                  <a:lnTo>
                    <a:pt x="6" y="12"/>
                  </a:lnTo>
                  <a:lnTo>
                    <a:pt x="6" y="12"/>
                  </a:lnTo>
                  <a:lnTo>
                    <a:pt x="7" y="12"/>
                  </a:lnTo>
                  <a:lnTo>
                    <a:pt x="7" y="11"/>
                  </a:lnTo>
                  <a:lnTo>
                    <a:pt x="8" y="11"/>
                  </a:lnTo>
                  <a:lnTo>
                    <a:pt x="8" y="9"/>
                  </a:lnTo>
                  <a:lnTo>
                    <a:pt x="8" y="8"/>
                  </a:lnTo>
                  <a:lnTo>
                    <a:pt x="8" y="0"/>
                  </a:lnTo>
                  <a:lnTo>
                    <a:pt x="11" y="0"/>
                  </a:lnTo>
                  <a:lnTo>
                    <a:pt x="11" y="15"/>
                  </a:lnTo>
                  <a:lnTo>
                    <a:pt x="8"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705" name="Rectangle 201"/>
            <p:cNvSpPr>
              <a:spLocks noChangeArrowheads="1"/>
            </p:cNvSpPr>
            <p:nvPr/>
          </p:nvSpPr>
          <p:spPr bwMode="auto">
            <a:xfrm>
              <a:off x="4278" y="2170"/>
              <a:ext cx="3" cy="20"/>
            </a:xfrm>
            <a:prstGeom prst="rect">
              <a:avLst/>
            </a:prstGeom>
            <a:solidFill>
              <a:srgbClr val="000000"/>
            </a:solidFill>
            <a:ln w="0">
              <a:solidFill>
                <a:srgbClr val="000000"/>
              </a:solidFill>
              <a:miter lim="800000"/>
              <a:headEnd/>
              <a:tailEnd/>
            </a:ln>
          </p:spPr>
          <p:txBody>
            <a:bodyPr/>
            <a:lstStyle/>
            <a:p>
              <a:endParaRPr lang="en-US" dirty="0"/>
            </a:p>
          </p:txBody>
        </p:sp>
        <p:sp>
          <p:nvSpPr>
            <p:cNvPr id="21706" name="Freeform 202"/>
            <p:cNvSpPr>
              <a:spLocks/>
            </p:cNvSpPr>
            <p:nvPr/>
          </p:nvSpPr>
          <p:spPr bwMode="auto">
            <a:xfrm>
              <a:off x="4283" y="2175"/>
              <a:ext cx="11" cy="15"/>
            </a:xfrm>
            <a:custGeom>
              <a:avLst/>
              <a:gdLst/>
              <a:ahLst/>
              <a:cxnLst>
                <a:cxn ang="0">
                  <a:pos x="3" y="9"/>
                </a:cxn>
                <a:cxn ang="0">
                  <a:pos x="4" y="12"/>
                </a:cxn>
                <a:cxn ang="0">
                  <a:pos x="6" y="12"/>
                </a:cxn>
                <a:cxn ang="0">
                  <a:pos x="9" y="12"/>
                </a:cxn>
                <a:cxn ang="0">
                  <a:pos x="10" y="11"/>
                </a:cxn>
                <a:cxn ang="0">
                  <a:pos x="9" y="9"/>
                </a:cxn>
                <a:cxn ang="0">
                  <a:pos x="6" y="9"/>
                </a:cxn>
                <a:cxn ang="0">
                  <a:pos x="3" y="8"/>
                </a:cxn>
                <a:cxn ang="0">
                  <a:pos x="1" y="6"/>
                </a:cxn>
                <a:cxn ang="0">
                  <a:pos x="1" y="5"/>
                </a:cxn>
                <a:cxn ang="0">
                  <a:pos x="1" y="2"/>
                </a:cxn>
                <a:cxn ang="0">
                  <a:pos x="3" y="0"/>
                </a:cxn>
                <a:cxn ang="0">
                  <a:pos x="4" y="0"/>
                </a:cxn>
                <a:cxn ang="0">
                  <a:pos x="6" y="0"/>
                </a:cxn>
                <a:cxn ang="0">
                  <a:pos x="9" y="0"/>
                </a:cxn>
                <a:cxn ang="0">
                  <a:pos x="10" y="2"/>
                </a:cxn>
                <a:cxn ang="0">
                  <a:pos x="11" y="3"/>
                </a:cxn>
                <a:cxn ang="0">
                  <a:pos x="9" y="3"/>
                </a:cxn>
                <a:cxn ang="0">
                  <a:pos x="7" y="2"/>
                </a:cxn>
                <a:cxn ang="0">
                  <a:pos x="4" y="2"/>
                </a:cxn>
                <a:cxn ang="0">
                  <a:pos x="3" y="3"/>
                </a:cxn>
                <a:cxn ang="0">
                  <a:pos x="3" y="5"/>
                </a:cxn>
                <a:cxn ang="0">
                  <a:pos x="4" y="5"/>
                </a:cxn>
                <a:cxn ang="0">
                  <a:pos x="4" y="5"/>
                </a:cxn>
                <a:cxn ang="0">
                  <a:pos x="9" y="6"/>
                </a:cxn>
                <a:cxn ang="0">
                  <a:pos x="10" y="8"/>
                </a:cxn>
                <a:cxn ang="0">
                  <a:pos x="11" y="9"/>
                </a:cxn>
                <a:cxn ang="0">
                  <a:pos x="11" y="11"/>
                </a:cxn>
                <a:cxn ang="0">
                  <a:pos x="10" y="14"/>
                </a:cxn>
                <a:cxn ang="0">
                  <a:pos x="7" y="15"/>
                </a:cxn>
                <a:cxn ang="0">
                  <a:pos x="4" y="15"/>
                </a:cxn>
                <a:cxn ang="0">
                  <a:pos x="1" y="12"/>
                </a:cxn>
              </a:cxnLst>
              <a:rect l="0" t="0" r="r" b="b"/>
              <a:pathLst>
                <a:path w="11" h="15">
                  <a:moveTo>
                    <a:pt x="0" y="11"/>
                  </a:moveTo>
                  <a:lnTo>
                    <a:pt x="3" y="9"/>
                  </a:lnTo>
                  <a:lnTo>
                    <a:pt x="3" y="11"/>
                  </a:lnTo>
                  <a:lnTo>
                    <a:pt x="4" y="12"/>
                  </a:lnTo>
                  <a:lnTo>
                    <a:pt x="6" y="12"/>
                  </a:lnTo>
                  <a:lnTo>
                    <a:pt x="6" y="12"/>
                  </a:lnTo>
                  <a:lnTo>
                    <a:pt x="7" y="12"/>
                  </a:lnTo>
                  <a:lnTo>
                    <a:pt x="9" y="12"/>
                  </a:lnTo>
                  <a:lnTo>
                    <a:pt x="9" y="11"/>
                  </a:lnTo>
                  <a:lnTo>
                    <a:pt x="10" y="11"/>
                  </a:lnTo>
                  <a:lnTo>
                    <a:pt x="9" y="9"/>
                  </a:lnTo>
                  <a:lnTo>
                    <a:pt x="9" y="9"/>
                  </a:lnTo>
                  <a:lnTo>
                    <a:pt x="7" y="9"/>
                  </a:lnTo>
                  <a:lnTo>
                    <a:pt x="6" y="9"/>
                  </a:lnTo>
                  <a:lnTo>
                    <a:pt x="4" y="8"/>
                  </a:lnTo>
                  <a:lnTo>
                    <a:pt x="3" y="8"/>
                  </a:lnTo>
                  <a:lnTo>
                    <a:pt x="1" y="6"/>
                  </a:lnTo>
                  <a:lnTo>
                    <a:pt x="1" y="6"/>
                  </a:lnTo>
                  <a:lnTo>
                    <a:pt x="1" y="5"/>
                  </a:lnTo>
                  <a:lnTo>
                    <a:pt x="1" y="5"/>
                  </a:lnTo>
                  <a:lnTo>
                    <a:pt x="1" y="3"/>
                  </a:lnTo>
                  <a:lnTo>
                    <a:pt x="1" y="2"/>
                  </a:lnTo>
                  <a:lnTo>
                    <a:pt x="1" y="2"/>
                  </a:lnTo>
                  <a:lnTo>
                    <a:pt x="3" y="0"/>
                  </a:lnTo>
                  <a:lnTo>
                    <a:pt x="3" y="0"/>
                  </a:lnTo>
                  <a:lnTo>
                    <a:pt x="4" y="0"/>
                  </a:lnTo>
                  <a:lnTo>
                    <a:pt x="4" y="0"/>
                  </a:lnTo>
                  <a:lnTo>
                    <a:pt x="6" y="0"/>
                  </a:lnTo>
                  <a:lnTo>
                    <a:pt x="7" y="0"/>
                  </a:lnTo>
                  <a:lnTo>
                    <a:pt x="9" y="0"/>
                  </a:lnTo>
                  <a:lnTo>
                    <a:pt x="10" y="0"/>
                  </a:lnTo>
                  <a:lnTo>
                    <a:pt x="10" y="2"/>
                  </a:lnTo>
                  <a:lnTo>
                    <a:pt x="10" y="3"/>
                  </a:lnTo>
                  <a:lnTo>
                    <a:pt x="11" y="3"/>
                  </a:lnTo>
                  <a:lnTo>
                    <a:pt x="9" y="5"/>
                  </a:lnTo>
                  <a:lnTo>
                    <a:pt x="9" y="3"/>
                  </a:lnTo>
                  <a:lnTo>
                    <a:pt x="7" y="3"/>
                  </a:lnTo>
                  <a:lnTo>
                    <a:pt x="7" y="2"/>
                  </a:lnTo>
                  <a:lnTo>
                    <a:pt x="6" y="2"/>
                  </a:lnTo>
                  <a:lnTo>
                    <a:pt x="4" y="2"/>
                  </a:lnTo>
                  <a:lnTo>
                    <a:pt x="4" y="3"/>
                  </a:lnTo>
                  <a:lnTo>
                    <a:pt x="3" y="3"/>
                  </a:lnTo>
                  <a:lnTo>
                    <a:pt x="3" y="3"/>
                  </a:lnTo>
                  <a:lnTo>
                    <a:pt x="3" y="5"/>
                  </a:lnTo>
                  <a:lnTo>
                    <a:pt x="3" y="5"/>
                  </a:lnTo>
                  <a:lnTo>
                    <a:pt x="4" y="5"/>
                  </a:lnTo>
                  <a:lnTo>
                    <a:pt x="4" y="5"/>
                  </a:lnTo>
                  <a:lnTo>
                    <a:pt x="4" y="5"/>
                  </a:lnTo>
                  <a:lnTo>
                    <a:pt x="6" y="6"/>
                  </a:lnTo>
                  <a:lnTo>
                    <a:pt x="9" y="6"/>
                  </a:lnTo>
                  <a:lnTo>
                    <a:pt x="10" y="6"/>
                  </a:lnTo>
                  <a:lnTo>
                    <a:pt x="10" y="8"/>
                  </a:lnTo>
                  <a:lnTo>
                    <a:pt x="11" y="8"/>
                  </a:lnTo>
                  <a:lnTo>
                    <a:pt x="11" y="9"/>
                  </a:lnTo>
                  <a:lnTo>
                    <a:pt x="11" y="11"/>
                  </a:lnTo>
                  <a:lnTo>
                    <a:pt x="11" y="11"/>
                  </a:lnTo>
                  <a:lnTo>
                    <a:pt x="11" y="12"/>
                  </a:lnTo>
                  <a:lnTo>
                    <a:pt x="10" y="14"/>
                  </a:lnTo>
                  <a:lnTo>
                    <a:pt x="9" y="14"/>
                  </a:lnTo>
                  <a:lnTo>
                    <a:pt x="7" y="15"/>
                  </a:lnTo>
                  <a:lnTo>
                    <a:pt x="6" y="15"/>
                  </a:lnTo>
                  <a:lnTo>
                    <a:pt x="4" y="15"/>
                  </a:lnTo>
                  <a:lnTo>
                    <a:pt x="3" y="14"/>
                  </a:lnTo>
                  <a:lnTo>
                    <a:pt x="1" y="12"/>
                  </a:lnTo>
                  <a:lnTo>
                    <a:pt x="0" y="11"/>
                  </a:lnTo>
                  <a:close/>
                </a:path>
              </a:pathLst>
            </a:custGeom>
            <a:solidFill>
              <a:srgbClr val="000000"/>
            </a:solidFill>
            <a:ln w="0">
              <a:solidFill>
                <a:srgbClr val="000000"/>
              </a:solidFill>
              <a:prstDash val="solid"/>
              <a:round/>
              <a:headEnd/>
              <a:tailEnd/>
            </a:ln>
          </p:spPr>
          <p:txBody>
            <a:bodyPr/>
            <a:lstStyle/>
            <a:p>
              <a:endParaRPr lang="en-US" dirty="0"/>
            </a:p>
          </p:txBody>
        </p:sp>
        <p:sp>
          <p:nvSpPr>
            <p:cNvPr id="21707" name="Freeform 203"/>
            <p:cNvSpPr>
              <a:spLocks noEditPoints="1"/>
            </p:cNvSpPr>
            <p:nvPr/>
          </p:nvSpPr>
          <p:spPr bwMode="auto">
            <a:xfrm>
              <a:off x="4297" y="2175"/>
              <a:ext cx="12" cy="15"/>
            </a:xfrm>
            <a:custGeom>
              <a:avLst/>
              <a:gdLst/>
              <a:ahLst/>
              <a:cxnLst>
                <a:cxn ang="0">
                  <a:pos x="11" y="11"/>
                </a:cxn>
                <a:cxn ang="0">
                  <a:pos x="12" y="11"/>
                </a:cxn>
                <a:cxn ang="0">
                  <a:pos x="12" y="12"/>
                </a:cxn>
                <a:cxn ang="0">
                  <a:pos x="11" y="14"/>
                </a:cxn>
                <a:cxn ang="0">
                  <a:pos x="9" y="15"/>
                </a:cxn>
                <a:cxn ang="0">
                  <a:pos x="6" y="15"/>
                </a:cxn>
                <a:cxn ang="0">
                  <a:pos x="3" y="14"/>
                </a:cxn>
                <a:cxn ang="0">
                  <a:pos x="2" y="12"/>
                </a:cxn>
                <a:cxn ang="0">
                  <a:pos x="0" y="11"/>
                </a:cxn>
                <a:cxn ang="0">
                  <a:pos x="0" y="8"/>
                </a:cxn>
                <a:cxn ang="0">
                  <a:pos x="0" y="5"/>
                </a:cxn>
                <a:cxn ang="0">
                  <a:pos x="2" y="2"/>
                </a:cxn>
                <a:cxn ang="0">
                  <a:pos x="3" y="0"/>
                </a:cxn>
                <a:cxn ang="0">
                  <a:pos x="6" y="0"/>
                </a:cxn>
                <a:cxn ang="0">
                  <a:pos x="9" y="0"/>
                </a:cxn>
                <a:cxn ang="0">
                  <a:pos x="11" y="2"/>
                </a:cxn>
                <a:cxn ang="0">
                  <a:pos x="12" y="5"/>
                </a:cxn>
                <a:cxn ang="0">
                  <a:pos x="12" y="8"/>
                </a:cxn>
                <a:cxn ang="0">
                  <a:pos x="12" y="8"/>
                </a:cxn>
                <a:cxn ang="0">
                  <a:pos x="12" y="8"/>
                </a:cxn>
                <a:cxn ang="0">
                  <a:pos x="2" y="8"/>
                </a:cxn>
                <a:cxn ang="0">
                  <a:pos x="3" y="9"/>
                </a:cxn>
                <a:cxn ang="0">
                  <a:pos x="3" y="11"/>
                </a:cxn>
                <a:cxn ang="0">
                  <a:pos x="5" y="12"/>
                </a:cxn>
                <a:cxn ang="0">
                  <a:pos x="6" y="12"/>
                </a:cxn>
                <a:cxn ang="0">
                  <a:pos x="8" y="12"/>
                </a:cxn>
                <a:cxn ang="0">
                  <a:pos x="9" y="12"/>
                </a:cxn>
                <a:cxn ang="0">
                  <a:pos x="9" y="11"/>
                </a:cxn>
                <a:cxn ang="0">
                  <a:pos x="11" y="11"/>
                </a:cxn>
                <a:cxn ang="0">
                  <a:pos x="2" y="6"/>
                </a:cxn>
                <a:cxn ang="0">
                  <a:pos x="11" y="6"/>
                </a:cxn>
                <a:cxn ang="0">
                  <a:pos x="9" y="5"/>
                </a:cxn>
                <a:cxn ang="0">
                  <a:pos x="9" y="3"/>
                </a:cxn>
                <a:cxn ang="0">
                  <a:pos x="8" y="2"/>
                </a:cxn>
                <a:cxn ang="0">
                  <a:pos x="6" y="2"/>
                </a:cxn>
                <a:cxn ang="0">
                  <a:pos x="5" y="2"/>
                </a:cxn>
                <a:cxn ang="0">
                  <a:pos x="3" y="3"/>
                </a:cxn>
                <a:cxn ang="0">
                  <a:pos x="3" y="5"/>
                </a:cxn>
                <a:cxn ang="0">
                  <a:pos x="2" y="6"/>
                </a:cxn>
              </a:cxnLst>
              <a:rect l="0" t="0" r="r" b="b"/>
              <a:pathLst>
                <a:path w="12" h="15">
                  <a:moveTo>
                    <a:pt x="11" y="11"/>
                  </a:moveTo>
                  <a:lnTo>
                    <a:pt x="12" y="11"/>
                  </a:lnTo>
                  <a:lnTo>
                    <a:pt x="12" y="12"/>
                  </a:lnTo>
                  <a:lnTo>
                    <a:pt x="11" y="14"/>
                  </a:lnTo>
                  <a:lnTo>
                    <a:pt x="9" y="15"/>
                  </a:lnTo>
                  <a:lnTo>
                    <a:pt x="6" y="15"/>
                  </a:lnTo>
                  <a:lnTo>
                    <a:pt x="3" y="14"/>
                  </a:lnTo>
                  <a:lnTo>
                    <a:pt x="2" y="12"/>
                  </a:lnTo>
                  <a:lnTo>
                    <a:pt x="0" y="11"/>
                  </a:lnTo>
                  <a:lnTo>
                    <a:pt x="0" y="8"/>
                  </a:lnTo>
                  <a:lnTo>
                    <a:pt x="0" y="5"/>
                  </a:lnTo>
                  <a:lnTo>
                    <a:pt x="2" y="2"/>
                  </a:lnTo>
                  <a:lnTo>
                    <a:pt x="3" y="0"/>
                  </a:lnTo>
                  <a:lnTo>
                    <a:pt x="6" y="0"/>
                  </a:lnTo>
                  <a:lnTo>
                    <a:pt x="9" y="0"/>
                  </a:lnTo>
                  <a:lnTo>
                    <a:pt x="11" y="2"/>
                  </a:lnTo>
                  <a:lnTo>
                    <a:pt x="12" y="5"/>
                  </a:lnTo>
                  <a:lnTo>
                    <a:pt x="12" y="8"/>
                  </a:lnTo>
                  <a:lnTo>
                    <a:pt x="12" y="8"/>
                  </a:lnTo>
                  <a:lnTo>
                    <a:pt x="12" y="8"/>
                  </a:lnTo>
                  <a:lnTo>
                    <a:pt x="2" y="8"/>
                  </a:lnTo>
                  <a:lnTo>
                    <a:pt x="3" y="9"/>
                  </a:lnTo>
                  <a:lnTo>
                    <a:pt x="3" y="11"/>
                  </a:lnTo>
                  <a:lnTo>
                    <a:pt x="5" y="12"/>
                  </a:lnTo>
                  <a:lnTo>
                    <a:pt x="6" y="12"/>
                  </a:lnTo>
                  <a:lnTo>
                    <a:pt x="8" y="12"/>
                  </a:lnTo>
                  <a:lnTo>
                    <a:pt x="9" y="12"/>
                  </a:lnTo>
                  <a:lnTo>
                    <a:pt x="9" y="11"/>
                  </a:lnTo>
                  <a:lnTo>
                    <a:pt x="11" y="11"/>
                  </a:lnTo>
                  <a:close/>
                  <a:moveTo>
                    <a:pt x="2" y="6"/>
                  </a:moveTo>
                  <a:lnTo>
                    <a:pt x="11" y="6"/>
                  </a:lnTo>
                  <a:lnTo>
                    <a:pt x="9" y="5"/>
                  </a:lnTo>
                  <a:lnTo>
                    <a:pt x="9" y="3"/>
                  </a:lnTo>
                  <a:lnTo>
                    <a:pt x="8" y="2"/>
                  </a:lnTo>
                  <a:lnTo>
                    <a:pt x="6" y="2"/>
                  </a:lnTo>
                  <a:lnTo>
                    <a:pt x="5" y="2"/>
                  </a:lnTo>
                  <a:lnTo>
                    <a:pt x="3" y="3"/>
                  </a:lnTo>
                  <a:lnTo>
                    <a:pt x="3" y="5"/>
                  </a:lnTo>
                  <a:lnTo>
                    <a:pt x="2"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708" name="Freeform 204"/>
            <p:cNvSpPr>
              <a:spLocks/>
            </p:cNvSpPr>
            <p:nvPr/>
          </p:nvSpPr>
          <p:spPr bwMode="auto">
            <a:xfrm>
              <a:off x="4314" y="2170"/>
              <a:ext cx="7" cy="20"/>
            </a:xfrm>
            <a:custGeom>
              <a:avLst/>
              <a:gdLst/>
              <a:ahLst/>
              <a:cxnLst>
                <a:cxn ang="0">
                  <a:pos x="7" y="20"/>
                </a:cxn>
                <a:cxn ang="0">
                  <a:pos x="4" y="20"/>
                </a:cxn>
                <a:cxn ang="0">
                  <a:pos x="4" y="4"/>
                </a:cxn>
                <a:cxn ang="0">
                  <a:pos x="3" y="5"/>
                </a:cxn>
                <a:cxn ang="0">
                  <a:pos x="3" y="5"/>
                </a:cxn>
                <a:cxn ang="0">
                  <a:pos x="1" y="7"/>
                </a:cxn>
                <a:cxn ang="0">
                  <a:pos x="0" y="7"/>
                </a:cxn>
                <a:cxn ang="0">
                  <a:pos x="0" y="5"/>
                </a:cxn>
                <a:cxn ang="0">
                  <a:pos x="1" y="4"/>
                </a:cxn>
                <a:cxn ang="0">
                  <a:pos x="3" y="2"/>
                </a:cxn>
                <a:cxn ang="0">
                  <a:pos x="4" y="1"/>
                </a:cxn>
                <a:cxn ang="0">
                  <a:pos x="5" y="0"/>
                </a:cxn>
                <a:cxn ang="0">
                  <a:pos x="7" y="0"/>
                </a:cxn>
                <a:cxn ang="0">
                  <a:pos x="7" y="20"/>
                </a:cxn>
              </a:cxnLst>
              <a:rect l="0" t="0" r="r" b="b"/>
              <a:pathLst>
                <a:path w="7" h="20">
                  <a:moveTo>
                    <a:pt x="7" y="20"/>
                  </a:moveTo>
                  <a:lnTo>
                    <a:pt x="4" y="20"/>
                  </a:lnTo>
                  <a:lnTo>
                    <a:pt x="4" y="4"/>
                  </a:lnTo>
                  <a:lnTo>
                    <a:pt x="3" y="5"/>
                  </a:lnTo>
                  <a:lnTo>
                    <a:pt x="3" y="5"/>
                  </a:lnTo>
                  <a:lnTo>
                    <a:pt x="1" y="7"/>
                  </a:lnTo>
                  <a:lnTo>
                    <a:pt x="0" y="7"/>
                  </a:lnTo>
                  <a:lnTo>
                    <a:pt x="0" y="5"/>
                  </a:lnTo>
                  <a:lnTo>
                    <a:pt x="1" y="4"/>
                  </a:lnTo>
                  <a:lnTo>
                    <a:pt x="3" y="2"/>
                  </a:lnTo>
                  <a:lnTo>
                    <a:pt x="4" y="1"/>
                  </a:lnTo>
                  <a:lnTo>
                    <a:pt x="5" y="0"/>
                  </a:lnTo>
                  <a:lnTo>
                    <a:pt x="7" y="0"/>
                  </a:lnTo>
                  <a:lnTo>
                    <a:pt x="7" y="20"/>
                  </a:lnTo>
                  <a:close/>
                </a:path>
              </a:pathLst>
            </a:custGeom>
            <a:solidFill>
              <a:srgbClr val="000000"/>
            </a:solidFill>
            <a:ln w="0">
              <a:solidFill>
                <a:srgbClr val="000000"/>
              </a:solidFill>
              <a:prstDash val="solid"/>
              <a:round/>
              <a:headEnd/>
              <a:tailEnd/>
            </a:ln>
          </p:spPr>
          <p:txBody>
            <a:bodyPr/>
            <a:lstStyle/>
            <a:p>
              <a:endParaRPr lang="en-US" dirty="0"/>
            </a:p>
          </p:txBody>
        </p:sp>
        <p:sp>
          <p:nvSpPr>
            <p:cNvPr id="21709" name="Line 205"/>
            <p:cNvSpPr>
              <a:spLocks noChangeShapeType="1"/>
            </p:cNvSpPr>
            <p:nvPr/>
          </p:nvSpPr>
          <p:spPr bwMode="auto">
            <a:xfrm>
              <a:off x="4170" y="2181"/>
              <a:ext cx="66" cy="1"/>
            </a:xfrm>
            <a:prstGeom prst="line">
              <a:avLst/>
            </a:prstGeom>
            <a:noFill/>
            <a:ln w="6350">
              <a:solidFill>
                <a:srgbClr val="13FF00"/>
              </a:solidFill>
              <a:round/>
              <a:headEnd/>
              <a:tailEnd/>
            </a:ln>
          </p:spPr>
          <p:txBody>
            <a:bodyPr/>
            <a:lstStyle/>
            <a:p>
              <a:endParaRPr lang="en-US" dirty="0"/>
            </a:p>
          </p:txBody>
        </p:sp>
        <p:sp>
          <p:nvSpPr>
            <p:cNvPr id="21710" name="Freeform 206"/>
            <p:cNvSpPr>
              <a:spLocks noEditPoints="1"/>
            </p:cNvSpPr>
            <p:nvPr/>
          </p:nvSpPr>
          <p:spPr bwMode="auto">
            <a:xfrm>
              <a:off x="4246" y="2205"/>
              <a:ext cx="15" cy="19"/>
            </a:xfrm>
            <a:custGeom>
              <a:avLst/>
              <a:gdLst/>
              <a:ahLst/>
              <a:cxnLst>
                <a:cxn ang="0">
                  <a:pos x="0" y="19"/>
                </a:cxn>
                <a:cxn ang="0">
                  <a:pos x="0" y="0"/>
                </a:cxn>
                <a:cxn ang="0">
                  <a:pos x="7" y="0"/>
                </a:cxn>
                <a:cxn ang="0">
                  <a:pos x="9" y="0"/>
                </a:cxn>
                <a:cxn ang="0">
                  <a:pos x="10" y="0"/>
                </a:cxn>
                <a:cxn ang="0">
                  <a:pos x="12" y="0"/>
                </a:cxn>
                <a:cxn ang="0">
                  <a:pos x="12" y="1"/>
                </a:cxn>
                <a:cxn ang="0">
                  <a:pos x="13" y="1"/>
                </a:cxn>
                <a:cxn ang="0">
                  <a:pos x="13" y="3"/>
                </a:cxn>
                <a:cxn ang="0">
                  <a:pos x="15" y="4"/>
                </a:cxn>
                <a:cxn ang="0">
                  <a:pos x="15" y="6"/>
                </a:cxn>
                <a:cxn ang="0">
                  <a:pos x="15" y="7"/>
                </a:cxn>
                <a:cxn ang="0">
                  <a:pos x="13" y="10"/>
                </a:cxn>
                <a:cxn ang="0">
                  <a:pos x="10" y="10"/>
                </a:cxn>
                <a:cxn ang="0">
                  <a:pos x="7" y="12"/>
                </a:cxn>
                <a:cxn ang="0">
                  <a:pos x="3" y="12"/>
                </a:cxn>
                <a:cxn ang="0">
                  <a:pos x="3" y="19"/>
                </a:cxn>
                <a:cxn ang="0">
                  <a:pos x="0" y="19"/>
                </a:cxn>
                <a:cxn ang="0">
                  <a:pos x="3" y="9"/>
                </a:cxn>
                <a:cxn ang="0">
                  <a:pos x="7" y="9"/>
                </a:cxn>
                <a:cxn ang="0">
                  <a:pos x="10" y="9"/>
                </a:cxn>
                <a:cxn ang="0">
                  <a:pos x="10" y="9"/>
                </a:cxn>
                <a:cxn ang="0">
                  <a:pos x="12" y="7"/>
                </a:cxn>
                <a:cxn ang="0">
                  <a:pos x="12" y="6"/>
                </a:cxn>
                <a:cxn ang="0">
                  <a:pos x="12" y="4"/>
                </a:cxn>
                <a:cxn ang="0">
                  <a:pos x="12" y="3"/>
                </a:cxn>
                <a:cxn ang="0">
                  <a:pos x="10" y="3"/>
                </a:cxn>
                <a:cxn ang="0">
                  <a:pos x="10" y="3"/>
                </a:cxn>
                <a:cxn ang="0">
                  <a:pos x="9" y="1"/>
                </a:cxn>
                <a:cxn ang="0">
                  <a:pos x="7" y="1"/>
                </a:cxn>
                <a:cxn ang="0">
                  <a:pos x="3" y="1"/>
                </a:cxn>
                <a:cxn ang="0">
                  <a:pos x="3" y="9"/>
                </a:cxn>
              </a:cxnLst>
              <a:rect l="0" t="0" r="r" b="b"/>
              <a:pathLst>
                <a:path w="15" h="19">
                  <a:moveTo>
                    <a:pt x="0" y="19"/>
                  </a:moveTo>
                  <a:lnTo>
                    <a:pt x="0" y="0"/>
                  </a:lnTo>
                  <a:lnTo>
                    <a:pt x="7" y="0"/>
                  </a:lnTo>
                  <a:lnTo>
                    <a:pt x="9" y="0"/>
                  </a:lnTo>
                  <a:lnTo>
                    <a:pt x="10" y="0"/>
                  </a:lnTo>
                  <a:lnTo>
                    <a:pt x="12" y="0"/>
                  </a:lnTo>
                  <a:lnTo>
                    <a:pt x="12" y="1"/>
                  </a:lnTo>
                  <a:lnTo>
                    <a:pt x="13" y="1"/>
                  </a:lnTo>
                  <a:lnTo>
                    <a:pt x="13" y="3"/>
                  </a:lnTo>
                  <a:lnTo>
                    <a:pt x="15" y="4"/>
                  </a:lnTo>
                  <a:lnTo>
                    <a:pt x="15" y="6"/>
                  </a:lnTo>
                  <a:lnTo>
                    <a:pt x="15" y="7"/>
                  </a:lnTo>
                  <a:lnTo>
                    <a:pt x="13" y="10"/>
                  </a:lnTo>
                  <a:lnTo>
                    <a:pt x="10" y="10"/>
                  </a:lnTo>
                  <a:lnTo>
                    <a:pt x="7" y="12"/>
                  </a:lnTo>
                  <a:lnTo>
                    <a:pt x="3" y="12"/>
                  </a:lnTo>
                  <a:lnTo>
                    <a:pt x="3" y="19"/>
                  </a:lnTo>
                  <a:lnTo>
                    <a:pt x="0" y="19"/>
                  </a:lnTo>
                  <a:close/>
                  <a:moveTo>
                    <a:pt x="3" y="9"/>
                  </a:moveTo>
                  <a:lnTo>
                    <a:pt x="7" y="9"/>
                  </a:lnTo>
                  <a:lnTo>
                    <a:pt x="10" y="9"/>
                  </a:lnTo>
                  <a:lnTo>
                    <a:pt x="10" y="9"/>
                  </a:lnTo>
                  <a:lnTo>
                    <a:pt x="12" y="7"/>
                  </a:lnTo>
                  <a:lnTo>
                    <a:pt x="12" y="6"/>
                  </a:lnTo>
                  <a:lnTo>
                    <a:pt x="12" y="4"/>
                  </a:lnTo>
                  <a:lnTo>
                    <a:pt x="12" y="3"/>
                  </a:lnTo>
                  <a:lnTo>
                    <a:pt x="10" y="3"/>
                  </a:lnTo>
                  <a:lnTo>
                    <a:pt x="10" y="3"/>
                  </a:lnTo>
                  <a:lnTo>
                    <a:pt x="9" y="1"/>
                  </a:lnTo>
                  <a:lnTo>
                    <a:pt x="7" y="1"/>
                  </a:lnTo>
                  <a:lnTo>
                    <a:pt x="3" y="1"/>
                  </a:lnTo>
                  <a:lnTo>
                    <a:pt x="3"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711" name="Freeform 207"/>
            <p:cNvSpPr>
              <a:spLocks/>
            </p:cNvSpPr>
            <p:nvPr/>
          </p:nvSpPr>
          <p:spPr bwMode="auto">
            <a:xfrm>
              <a:off x="4264" y="2211"/>
              <a:ext cx="11" cy="13"/>
            </a:xfrm>
            <a:custGeom>
              <a:avLst/>
              <a:gdLst/>
              <a:ahLst/>
              <a:cxnLst>
                <a:cxn ang="0">
                  <a:pos x="8" y="13"/>
                </a:cxn>
                <a:cxn ang="0">
                  <a:pos x="8" y="11"/>
                </a:cxn>
                <a:cxn ang="0">
                  <a:pos x="7" y="13"/>
                </a:cxn>
                <a:cxn ang="0">
                  <a:pos x="4" y="13"/>
                </a:cxn>
                <a:cxn ang="0">
                  <a:pos x="3" y="13"/>
                </a:cxn>
                <a:cxn ang="0">
                  <a:pos x="3" y="13"/>
                </a:cxn>
                <a:cxn ang="0">
                  <a:pos x="1" y="13"/>
                </a:cxn>
                <a:cxn ang="0">
                  <a:pos x="1" y="11"/>
                </a:cxn>
                <a:cxn ang="0">
                  <a:pos x="0" y="11"/>
                </a:cxn>
                <a:cxn ang="0">
                  <a:pos x="0" y="10"/>
                </a:cxn>
                <a:cxn ang="0">
                  <a:pos x="0" y="9"/>
                </a:cxn>
                <a:cxn ang="0">
                  <a:pos x="0" y="7"/>
                </a:cxn>
                <a:cxn ang="0">
                  <a:pos x="0" y="0"/>
                </a:cxn>
                <a:cxn ang="0">
                  <a:pos x="3" y="0"/>
                </a:cxn>
                <a:cxn ang="0">
                  <a:pos x="3" y="7"/>
                </a:cxn>
                <a:cxn ang="0">
                  <a:pos x="3" y="9"/>
                </a:cxn>
                <a:cxn ang="0">
                  <a:pos x="3" y="9"/>
                </a:cxn>
                <a:cxn ang="0">
                  <a:pos x="3" y="10"/>
                </a:cxn>
                <a:cxn ang="0">
                  <a:pos x="3" y="10"/>
                </a:cxn>
                <a:cxn ang="0">
                  <a:pos x="4" y="11"/>
                </a:cxn>
                <a:cxn ang="0">
                  <a:pos x="6" y="11"/>
                </a:cxn>
                <a:cxn ang="0">
                  <a:pos x="6" y="11"/>
                </a:cxn>
                <a:cxn ang="0">
                  <a:pos x="7" y="10"/>
                </a:cxn>
                <a:cxn ang="0">
                  <a:pos x="7" y="10"/>
                </a:cxn>
                <a:cxn ang="0">
                  <a:pos x="8" y="9"/>
                </a:cxn>
                <a:cxn ang="0">
                  <a:pos x="8" y="9"/>
                </a:cxn>
                <a:cxn ang="0">
                  <a:pos x="8" y="7"/>
                </a:cxn>
                <a:cxn ang="0">
                  <a:pos x="8" y="0"/>
                </a:cxn>
                <a:cxn ang="0">
                  <a:pos x="11" y="0"/>
                </a:cxn>
                <a:cxn ang="0">
                  <a:pos x="11" y="13"/>
                </a:cxn>
                <a:cxn ang="0">
                  <a:pos x="8" y="13"/>
                </a:cxn>
              </a:cxnLst>
              <a:rect l="0" t="0" r="r" b="b"/>
              <a:pathLst>
                <a:path w="11" h="13">
                  <a:moveTo>
                    <a:pt x="8" y="13"/>
                  </a:moveTo>
                  <a:lnTo>
                    <a:pt x="8" y="11"/>
                  </a:lnTo>
                  <a:lnTo>
                    <a:pt x="7" y="13"/>
                  </a:lnTo>
                  <a:lnTo>
                    <a:pt x="4" y="13"/>
                  </a:lnTo>
                  <a:lnTo>
                    <a:pt x="3" y="13"/>
                  </a:lnTo>
                  <a:lnTo>
                    <a:pt x="3" y="13"/>
                  </a:lnTo>
                  <a:lnTo>
                    <a:pt x="1" y="13"/>
                  </a:lnTo>
                  <a:lnTo>
                    <a:pt x="1" y="11"/>
                  </a:lnTo>
                  <a:lnTo>
                    <a:pt x="0" y="11"/>
                  </a:lnTo>
                  <a:lnTo>
                    <a:pt x="0" y="10"/>
                  </a:lnTo>
                  <a:lnTo>
                    <a:pt x="0" y="9"/>
                  </a:lnTo>
                  <a:lnTo>
                    <a:pt x="0" y="7"/>
                  </a:lnTo>
                  <a:lnTo>
                    <a:pt x="0" y="0"/>
                  </a:lnTo>
                  <a:lnTo>
                    <a:pt x="3" y="0"/>
                  </a:lnTo>
                  <a:lnTo>
                    <a:pt x="3" y="7"/>
                  </a:lnTo>
                  <a:lnTo>
                    <a:pt x="3" y="9"/>
                  </a:lnTo>
                  <a:lnTo>
                    <a:pt x="3" y="9"/>
                  </a:lnTo>
                  <a:lnTo>
                    <a:pt x="3" y="10"/>
                  </a:lnTo>
                  <a:lnTo>
                    <a:pt x="3" y="10"/>
                  </a:lnTo>
                  <a:lnTo>
                    <a:pt x="4" y="11"/>
                  </a:lnTo>
                  <a:lnTo>
                    <a:pt x="6" y="11"/>
                  </a:lnTo>
                  <a:lnTo>
                    <a:pt x="6" y="11"/>
                  </a:lnTo>
                  <a:lnTo>
                    <a:pt x="7" y="10"/>
                  </a:lnTo>
                  <a:lnTo>
                    <a:pt x="7" y="10"/>
                  </a:lnTo>
                  <a:lnTo>
                    <a:pt x="8" y="9"/>
                  </a:lnTo>
                  <a:lnTo>
                    <a:pt x="8" y="9"/>
                  </a:lnTo>
                  <a:lnTo>
                    <a:pt x="8" y="7"/>
                  </a:lnTo>
                  <a:lnTo>
                    <a:pt x="8" y="0"/>
                  </a:lnTo>
                  <a:lnTo>
                    <a:pt x="11" y="0"/>
                  </a:lnTo>
                  <a:lnTo>
                    <a:pt x="11" y="13"/>
                  </a:lnTo>
                  <a:lnTo>
                    <a:pt x="8" y="13"/>
                  </a:lnTo>
                  <a:close/>
                </a:path>
              </a:pathLst>
            </a:custGeom>
            <a:solidFill>
              <a:srgbClr val="000000"/>
            </a:solidFill>
            <a:ln w="0">
              <a:solidFill>
                <a:srgbClr val="000000"/>
              </a:solidFill>
              <a:prstDash val="solid"/>
              <a:round/>
              <a:headEnd/>
              <a:tailEnd/>
            </a:ln>
          </p:spPr>
          <p:txBody>
            <a:bodyPr/>
            <a:lstStyle/>
            <a:p>
              <a:endParaRPr lang="en-US" dirty="0"/>
            </a:p>
          </p:txBody>
        </p:sp>
        <p:sp>
          <p:nvSpPr>
            <p:cNvPr id="21712" name="Rectangle 208"/>
            <p:cNvSpPr>
              <a:spLocks noChangeArrowheads="1"/>
            </p:cNvSpPr>
            <p:nvPr/>
          </p:nvSpPr>
          <p:spPr bwMode="auto">
            <a:xfrm>
              <a:off x="4278" y="2205"/>
              <a:ext cx="3" cy="19"/>
            </a:xfrm>
            <a:prstGeom prst="rect">
              <a:avLst/>
            </a:prstGeom>
            <a:solidFill>
              <a:srgbClr val="000000"/>
            </a:solidFill>
            <a:ln w="0">
              <a:solidFill>
                <a:srgbClr val="000000"/>
              </a:solidFill>
              <a:miter lim="800000"/>
              <a:headEnd/>
              <a:tailEnd/>
            </a:ln>
          </p:spPr>
          <p:txBody>
            <a:bodyPr/>
            <a:lstStyle/>
            <a:p>
              <a:endParaRPr lang="en-US" dirty="0"/>
            </a:p>
          </p:txBody>
        </p:sp>
        <p:sp>
          <p:nvSpPr>
            <p:cNvPr id="21713" name="Freeform 209"/>
            <p:cNvSpPr>
              <a:spLocks/>
            </p:cNvSpPr>
            <p:nvPr/>
          </p:nvSpPr>
          <p:spPr bwMode="auto">
            <a:xfrm>
              <a:off x="4283" y="2209"/>
              <a:ext cx="11" cy="15"/>
            </a:xfrm>
            <a:custGeom>
              <a:avLst/>
              <a:gdLst/>
              <a:ahLst/>
              <a:cxnLst>
                <a:cxn ang="0">
                  <a:pos x="3" y="11"/>
                </a:cxn>
                <a:cxn ang="0">
                  <a:pos x="4" y="12"/>
                </a:cxn>
                <a:cxn ang="0">
                  <a:pos x="6" y="13"/>
                </a:cxn>
                <a:cxn ang="0">
                  <a:pos x="9" y="12"/>
                </a:cxn>
                <a:cxn ang="0">
                  <a:pos x="10" y="11"/>
                </a:cxn>
                <a:cxn ang="0">
                  <a:pos x="9" y="11"/>
                </a:cxn>
                <a:cxn ang="0">
                  <a:pos x="6" y="9"/>
                </a:cxn>
                <a:cxn ang="0">
                  <a:pos x="3" y="8"/>
                </a:cxn>
                <a:cxn ang="0">
                  <a:pos x="1" y="6"/>
                </a:cxn>
                <a:cxn ang="0">
                  <a:pos x="1" y="5"/>
                </a:cxn>
                <a:cxn ang="0">
                  <a:pos x="1" y="3"/>
                </a:cxn>
                <a:cxn ang="0">
                  <a:pos x="3" y="2"/>
                </a:cxn>
                <a:cxn ang="0">
                  <a:pos x="4" y="2"/>
                </a:cxn>
                <a:cxn ang="0">
                  <a:pos x="6" y="0"/>
                </a:cxn>
                <a:cxn ang="0">
                  <a:pos x="9" y="2"/>
                </a:cxn>
                <a:cxn ang="0">
                  <a:pos x="10" y="3"/>
                </a:cxn>
                <a:cxn ang="0">
                  <a:pos x="11" y="5"/>
                </a:cxn>
                <a:cxn ang="0">
                  <a:pos x="9" y="5"/>
                </a:cxn>
                <a:cxn ang="0">
                  <a:pos x="7" y="3"/>
                </a:cxn>
                <a:cxn ang="0">
                  <a:pos x="4" y="3"/>
                </a:cxn>
                <a:cxn ang="0">
                  <a:pos x="3" y="5"/>
                </a:cxn>
                <a:cxn ang="0">
                  <a:pos x="3" y="5"/>
                </a:cxn>
                <a:cxn ang="0">
                  <a:pos x="4" y="6"/>
                </a:cxn>
                <a:cxn ang="0">
                  <a:pos x="4" y="6"/>
                </a:cxn>
                <a:cxn ang="0">
                  <a:pos x="9" y="8"/>
                </a:cxn>
                <a:cxn ang="0">
                  <a:pos x="10" y="8"/>
                </a:cxn>
                <a:cxn ang="0">
                  <a:pos x="11" y="9"/>
                </a:cxn>
                <a:cxn ang="0">
                  <a:pos x="11" y="12"/>
                </a:cxn>
                <a:cxn ang="0">
                  <a:pos x="10" y="13"/>
                </a:cxn>
                <a:cxn ang="0">
                  <a:pos x="7" y="15"/>
                </a:cxn>
                <a:cxn ang="0">
                  <a:pos x="4" y="15"/>
                </a:cxn>
                <a:cxn ang="0">
                  <a:pos x="1" y="13"/>
                </a:cxn>
              </a:cxnLst>
              <a:rect l="0" t="0" r="r" b="b"/>
              <a:pathLst>
                <a:path w="11" h="15">
                  <a:moveTo>
                    <a:pt x="0" y="11"/>
                  </a:moveTo>
                  <a:lnTo>
                    <a:pt x="3" y="11"/>
                  </a:lnTo>
                  <a:lnTo>
                    <a:pt x="3" y="12"/>
                  </a:lnTo>
                  <a:lnTo>
                    <a:pt x="4" y="12"/>
                  </a:lnTo>
                  <a:lnTo>
                    <a:pt x="6" y="13"/>
                  </a:lnTo>
                  <a:lnTo>
                    <a:pt x="6" y="13"/>
                  </a:lnTo>
                  <a:lnTo>
                    <a:pt x="7" y="13"/>
                  </a:lnTo>
                  <a:lnTo>
                    <a:pt x="9" y="12"/>
                  </a:lnTo>
                  <a:lnTo>
                    <a:pt x="9" y="12"/>
                  </a:lnTo>
                  <a:lnTo>
                    <a:pt x="10" y="11"/>
                  </a:lnTo>
                  <a:lnTo>
                    <a:pt x="9" y="11"/>
                  </a:lnTo>
                  <a:lnTo>
                    <a:pt x="9" y="11"/>
                  </a:lnTo>
                  <a:lnTo>
                    <a:pt x="7" y="9"/>
                  </a:lnTo>
                  <a:lnTo>
                    <a:pt x="6" y="9"/>
                  </a:lnTo>
                  <a:lnTo>
                    <a:pt x="4" y="9"/>
                  </a:lnTo>
                  <a:lnTo>
                    <a:pt x="3" y="8"/>
                  </a:lnTo>
                  <a:lnTo>
                    <a:pt x="1" y="8"/>
                  </a:lnTo>
                  <a:lnTo>
                    <a:pt x="1" y="6"/>
                  </a:lnTo>
                  <a:lnTo>
                    <a:pt x="1" y="6"/>
                  </a:lnTo>
                  <a:lnTo>
                    <a:pt x="1" y="5"/>
                  </a:lnTo>
                  <a:lnTo>
                    <a:pt x="1" y="3"/>
                  </a:lnTo>
                  <a:lnTo>
                    <a:pt x="1" y="3"/>
                  </a:lnTo>
                  <a:lnTo>
                    <a:pt x="1" y="2"/>
                  </a:lnTo>
                  <a:lnTo>
                    <a:pt x="3" y="2"/>
                  </a:lnTo>
                  <a:lnTo>
                    <a:pt x="3" y="2"/>
                  </a:lnTo>
                  <a:lnTo>
                    <a:pt x="4" y="2"/>
                  </a:lnTo>
                  <a:lnTo>
                    <a:pt x="4" y="0"/>
                  </a:lnTo>
                  <a:lnTo>
                    <a:pt x="6" y="0"/>
                  </a:lnTo>
                  <a:lnTo>
                    <a:pt x="7" y="0"/>
                  </a:lnTo>
                  <a:lnTo>
                    <a:pt x="9" y="2"/>
                  </a:lnTo>
                  <a:lnTo>
                    <a:pt x="10" y="2"/>
                  </a:lnTo>
                  <a:lnTo>
                    <a:pt x="10" y="3"/>
                  </a:lnTo>
                  <a:lnTo>
                    <a:pt x="10" y="3"/>
                  </a:lnTo>
                  <a:lnTo>
                    <a:pt x="11" y="5"/>
                  </a:lnTo>
                  <a:lnTo>
                    <a:pt x="9" y="5"/>
                  </a:lnTo>
                  <a:lnTo>
                    <a:pt x="9" y="5"/>
                  </a:lnTo>
                  <a:lnTo>
                    <a:pt x="7" y="3"/>
                  </a:lnTo>
                  <a:lnTo>
                    <a:pt x="7" y="3"/>
                  </a:lnTo>
                  <a:lnTo>
                    <a:pt x="6" y="3"/>
                  </a:lnTo>
                  <a:lnTo>
                    <a:pt x="4" y="3"/>
                  </a:lnTo>
                  <a:lnTo>
                    <a:pt x="4" y="3"/>
                  </a:lnTo>
                  <a:lnTo>
                    <a:pt x="3" y="5"/>
                  </a:lnTo>
                  <a:lnTo>
                    <a:pt x="3" y="5"/>
                  </a:lnTo>
                  <a:lnTo>
                    <a:pt x="3" y="5"/>
                  </a:lnTo>
                  <a:lnTo>
                    <a:pt x="3" y="5"/>
                  </a:lnTo>
                  <a:lnTo>
                    <a:pt x="4" y="6"/>
                  </a:lnTo>
                  <a:lnTo>
                    <a:pt x="4" y="6"/>
                  </a:lnTo>
                  <a:lnTo>
                    <a:pt x="4" y="6"/>
                  </a:lnTo>
                  <a:lnTo>
                    <a:pt x="6" y="6"/>
                  </a:lnTo>
                  <a:lnTo>
                    <a:pt x="9" y="8"/>
                  </a:lnTo>
                  <a:lnTo>
                    <a:pt x="10" y="8"/>
                  </a:lnTo>
                  <a:lnTo>
                    <a:pt x="10" y="8"/>
                  </a:lnTo>
                  <a:lnTo>
                    <a:pt x="11" y="9"/>
                  </a:lnTo>
                  <a:lnTo>
                    <a:pt x="11" y="9"/>
                  </a:lnTo>
                  <a:lnTo>
                    <a:pt x="11" y="11"/>
                  </a:lnTo>
                  <a:lnTo>
                    <a:pt x="11" y="12"/>
                  </a:lnTo>
                  <a:lnTo>
                    <a:pt x="11" y="13"/>
                  </a:lnTo>
                  <a:lnTo>
                    <a:pt x="10" y="13"/>
                  </a:lnTo>
                  <a:lnTo>
                    <a:pt x="9" y="15"/>
                  </a:lnTo>
                  <a:lnTo>
                    <a:pt x="7" y="15"/>
                  </a:lnTo>
                  <a:lnTo>
                    <a:pt x="6" y="15"/>
                  </a:lnTo>
                  <a:lnTo>
                    <a:pt x="4" y="15"/>
                  </a:lnTo>
                  <a:lnTo>
                    <a:pt x="3" y="15"/>
                  </a:lnTo>
                  <a:lnTo>
                    <a:pt x="1" y="13"/>
                  </a:lnTo>
                  <a:lnTo>
                    <a:pt x="0" y="11"/>
                  </a:lnTo>
                  <a:close/>
                </a:path>
              </a:pathLst>
            </a:custGeom>
            <a:solidFill>
              <a:srgbClr val="000000"/>
            </a:solidFill>
            <a:ln w="0">
              <a:solidFill>
                <a:srgbClr val="000000"/>
              </a:solidFill>
              <a:prstDash val="solid"/>
              <a:round/>
              <a:headEnd/>
              <a:tailEnd/>
            </a:ln>
          </p:spPr>
          <p:txBody>
            <a:bodyPr/>
            <a:lstStyle/>
            <a:p>
              <a:endParaRPr lang="en-US" dirty="0"/>
            </a:p>
          </p:txBody>
        </p:sp>
        <p:sp>
          <p:nvSpPr>
            <p:cNvPr id="21714" name="Freeform 210"/>
            <p:cNvSpPr>
              <a:spLocks noEditPoints="1"/>
            </p:cNvSpPr>
            <p:nvPr/>
          </p:nvSpPr>
          <p:spPr bwMode="auto">
            <a:xfrm>
              <a:off x="4297" y="2209"/>
              <a:ext cx="12" cy="15"/>
            </a:xfrm>
            <a:custGeom>
              <a:avLst/>
              <a:gdLst/>
              <a:ahLst/>
              <a:cxnLst>
                <a:cxn ang="0">
                  <a:pos x="11" y="11"/>
                </a:cxn>
                <a:cxn ang="0">
                  <a:pos x="12" y="11"/>
                </a:cxn>
                <a:cxn ang="0">
                  <a:pos x="12" y="13"/>
                </a:cxn>
                <a:cxn ang="0">
                  <a:pos x="11" y="15"/>
                </a:cxn>
                <a:cxn ang="0">
                  <a:pos x="9" y="15"/>
                </a:cxn>
                <a:cxn ang="0">
                  <a:pos x="6" y="15"/>
                </a:cxn>
                <a:cxn ang="0">
                  <a:pos x="3" y="15"/>
                </a:cxn>
                <a:cxn ang="0">
                  <a:pos x="2" y="13"/>
                </a:cxn>
                <a:cxn ang="0">
                  <a:pos x="0" y="11"/>
                </a:cxn>
                <a:cxn ang="0">
                  <a:pos x="0" y="8"/>
                </a:cxn>
                <a:cxn ang="0">
                  <a:pos x="0" y="5"/>
                </a:cxn>
                <a:cxn ang="0">
                  <a:pos x="2" y="3"/>
                </a:cxn>
                <a:cxn ang="0">
                  <a:pos x="3" y="2"/>
                </a:cxn>
                <a:cxn ang="0">
                  <a:pos x="6" y="0"/>
                </a:cxn>
                <a:cxn ang="0">
                  <a:pos x="9" y="2"/>
                </a:cxn>
                <a:cxn ang="0">
                  <a:pos x="11" y="3"/>
                </a:cxn>
                <a:cxn ang="0">
                  <a:pos x="12" y="5"/>
                </a:cxn>
                <a:cxn ang="0">
                  <a:pos x="12" y="8"/>
                </a:cxn>
                <a:cxn ang="0">
                  <a:pos x="12" y="8"/>
                </a:cxn>
                <a:cxn ang="0">
                  <a:pos x="12" y="9"/>
                </a:cxn>
                <a:cxn ang="0">
                  <a:pos x="2" y="9"/>
                </a:cxn>
                <a:cxn ang="0">
                  <a:pos x="3" y="11"/>
                </a:cxn>
                <a:cxn ang="0">
                  <a:pos x="3" y="12"/>
                </a:cxn>
                <a:cxn ang="0">
                  <a:pos x="5" y="13"/>
                </a:cxn>
                <a:cxn ang="0">
                  <a:pos x="6" y="13"/>
                </a:cxn>
                <a:cxn ang="0">
                  <a:pos x="8" y="13"/>
                </a:cxn>
                <a:cxn ang="0">
                  <a:pos x="9" y="12"/>
                </a:cxn>
                <a:cxn ang="0">
                  <a:pos x="9" y="12"/>
                </a:cxn>
                <a:cxn ang="0">
                  <a:pos x="11" y="11"/>
                </a:cxn>
                <a:cxn ang="0">
                  <a:pos x="2" y="6"/>
                </a:cxn>
                <a:cxn ang="0">
                  <a:pos x="11" y="6"/>
                </a:cxn>
                <a:cxn ang="0">
                  <a:pos x="9" y="5"/>
                </a:cxn>
                <a:cxn ang="0">
                  <a:pos x="9" y="5"/>
                </a:cxn>
                <a:cxn ang="0">
                  <a:pos x="8" y="3"/>
                </a:cxn>
                <a:cxn ang="0">
                  <a:pos x="6" y="3"/>
                </a:cxn>
                <a:cxn ang="0">
                  <a:pos x="5" y="3"/>
                </a:cxn>
                <a:cxn ang="0">
                  <a:pos x="3" y="3"/>
                </a:cxn>
                <a:cxn ang="0">
                  <a:pos x="3" y="5"/>
                </a:cxn>
                <a:cxn ang="0">
                  <a:pos x="2" y="6"/>
                </a:cxn>
              </a:cxnLst>
              <a:rect l="0" t="0" r="r" b="b"/>
              <a:pathLst>
                <a:path w="12" h="15">
                  <a:moveTo>
                    <a:pt x="11" y="11"/>
                  </a:moveTo>
                  <a:lnTo>
                    <a:pt x="12" y="11"/>
                  </a:lnTo>
                  <a:lnTo>
                    <a:pt x="12" y="13"/>
                  </a:lnTo>
                  <a:lnTo>
                    <a:pt x="11" y="15"/>
                  </a:lnTo>
                  <a:lnTo>
                    <a:pt x="9" y="15"/>
                  </a:lnTo>
                  <a:lnTo>
                    <a:pt x="6" y="15"/>
                  </a:lnTo>
                  <a:lnTo>
                    <a:pt x="3" y="15"/>
                  </a:lnTo>
                  <a:lnTo>
                    <a:pt x="2" y="13"/>
                  </a:lnTo>
                  <a:lnTo>
                    <a:pt x="0" y="11"/>
                  </a:lnTo>
                  <a:lnTo>
                    <a:pt x="0" y="8"/>
                  </a:lnTo>
                  <a:lnTo>
                    <a:pt x="0" y="5"/>
                  </a:lnTo>
                  <a:lnTo>
                    <a:pt x="2" y="3"/>
                  </a:lnTo>
                  <a:lnTo>
                    <a:pt x="3" y="2"/>
                  </a:lnTo>
                  <a:lnTo>
                    <a:pt x="6" y="0"/>
                  </a:lnTo>
                  <a:lnTo>
                    <a:pt x="9" y="2"/>
                  </a:lnTo>
                  <a:lnTo>
                    <a:pt x="11" y="3"/>
                  </a:lnTo>
                  <a:lnTo>
                    <a:pt x="12" y="5"/>
                  </a:lnTo>
                  <a:lnTo>
                    <a:pt x="12" y="8"/>
                  </a:lnTo>
                  <a:lnTo>
                    <a:pt x="12" y="8"/>
                  </a:lnTo>
                  <a:lnTo>
                    <a:pt x="12" y="9"/>
                  </a:lnTo>
                  <a:lnTo>
                    <a:pt x="2" y="9"/>
                  </a:lnTo>
                  <a:lnTo>
                    <a:pt x="3" y="11"/>
                  </a:lnTo>
                  <a:lnTo>
                    <a:pt x="3" y="12"/>
                  </a:lnTo>
                  <a:lnTo>
                    <a:pt x="5" y="13"/>
                  </a:lnTo>
                  <a:lnTo>
                    <a:pt x="6" y="13"/>
                  </a:lnTo>
                  <a:lnTo>
                    <a:pt x="8" y="13"/>
                  </a:lnTo>
                  <a:lnTo>
                    <a:pt x="9" y="12"/>
                  </a:lnTo>
                  <a:lnTo>
                    <a:pt x="9" y="12"/>
                  </a:lnTo>
                  <a:lnTo>
                    <a:pt x="11" y="11"/>
                  </a:lnTo>
                  <a:close/>
                  <a:moveTo>
                    <a:pt x="2" y="6"/>
                  </a:moveTo>
                  <a:lnTo>
                    <a:pt x="11" y="6"/>
                  </a:lnTo>
                  <a:lnTo>
                    <a:pt x="9" y="5"/>
                  </a:lnTo>
                  <a:lnTo>
                    <a:pt x="9" y="5"/>
                  </a:lnTo>
                  <a:lnTo>
                    <a:pt x="8" y="3"/>
                  </a:lnTo>
                  <a:lnTo>
                    <a:pt x="6" y="3"/>
                  </a:lnTo>
                  <a:lnTo>
                    <a:pt x="5" y="3"/>
                  </a:lnTo>
                  <a:lnTo>
                    <a:pt x="3" y="3"/>
                  </a:lnTo>
                  <a:lnTo>
                    <a:pt x="3" y="5"/>
                  </a:lnTo>
                  <a:lnTo>
                    <a:pt x="2"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715" name="Freeform 211"/>
            <p:cNvSpPr>
              <a:spLocks/>
            </p:cNvSpPr>
            <p:nvPr/>
          </p:nvSpPr>
          <p:spPr bwMode="auto">
            <a:xfrm>
              <a:off x="4314" y="2205"/>
              <a:ext cx="7" cy="19"/>
            </a:xfrm>
            <a:custGeom>
              <a:avLst/>
              <a:gdLst/>
              <a:ahLst/>
              <a:cxnLst>
                <a:cxn ang="0">
                  <a:pos x="7" y="19"/>
                </a:cxn>
                <a:cxn ang="0">
                  <a:pos x="4" y="19"/>
                </a:cxn>
                <a:cxn ang="0">
                  <a:pos x="4" y="4"/>
                </a:cxn>
                <a:cxn ang="0">
                  <a:pos x="3" y="4"/>
                </a:cxn>
                <a:cxn ang="0">
                  <a:pos x="3" y="6"/>
                </a:cxn>
                <a:cxn ang="0">
                  <a:pos x="1" y="6"/>
                </a:cxn>
                <a:cxn ang="0">
                  <a:pos x="0" y="7"/>
                </a:cxn>
                <a:cxn ang="0">
                  <a:pos x="0" y="4"/>
                </a:cxn>
                <a:cxn ang="0">
                  <a:pos x="1" y="3"/>
                </a:cxn>
                <a:cxn ang="0">
                  <a:pos x="3" y="3"/>
                </a:cxn>
                <a:cxn ang="0">
                  <a:pos x="4" y="1"/>
                </a:cxn>
                <a:cxn ang="0">
                  <a:pos x="5" y="0"/>
                </a:cxn>
                <a:cxn ang="0">
                  <a:pos x="7" y="0"/>
                </a:cxn>
                <a:cxn ang="0">
                  <a:pos x="7" y="19"/>
                </a:cxn>
              </a:cxnLst>
              <a:rect l="0" t="0" r="r" b="b"/>
              <a:pathLst>
                <a:path w="7" h="19">
                  <a:moveTo>
                    <a:pt x="7" y="19"/>
                  </a:moveTo>
                  <a:lnTo>
                    <a:pt x="4" y="19"/>
                  </a:lnTo>
                  <a:lnTo>
                    <a:pt x="4" y="4"/>
                  </a:lnTo>
                  <a:lnTo>
                    <a:pt x="3" y="4"/>
                  </a:lnTo>
                  <a:lnTo>
                    <a:pt x="3" y="6"/>
                  </a:lnTo>
                  <a:lnTo>
                    <a:pt x="1" y="6"/>
                  </a:lnTo>
                  <a:lnTo>
                    <a:pt x="0" y="7"/>
                  </a:lnTo>
                  <a:lnTo>
                    <a:pt x="0" y="4"/>
                  </a:lnTo>
                  <a:lnTo>
                    <a:pt x="1" y="3"/>
                  </a:lnTo>
                  <a:lnTo>
                    <a:pt x="3" y="3"/>
                  </a:lnTo>
                  <a:lnTo>
                    <a:pt x="4" y="1"/>
                  </a:lnTo>
                  <a:lnTo>
                    <a:pt x="5" y="0"/>
                  </a:lnTo>
                  <a:lnTo>
                    <a:pt x="7" y="0"/>
                  </a:lnTo>
                  <a:lnTo>
                    <a:pt x="7"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716" name="Line 212"/>
            <p:cNvSpPr>
              <a:spLocks noChangeShapeType="1"/>
            </p:cNvSpPr>
            <p:nvPr/>
          </p:nvSpPr>
          <p:spPr bwMode="auto">
            <a:xfrm>
              <a:off x="4170" y="2214"/>
              <a:ext cx="66" cy="1"/>
            </a:xfrm>
            <a:prstGeom prst="line">
              <a:avLst/>
            </a:prstGeom>
            <a:noFill/>
            <a:ln w="6350">
              <a:solidFill>
                <a:srgbClr val="0B12FF"/>
              </a:solidFill>
              <a:round/>
              <a:headEnd/>
              <a:tailEnd/>
            </a:ln>
          </p:spPr>
          <p:txBody>
            <a:bodyPr/>
            <a:lstStyle/>
            <a:p>
              <a:endParaRPr lang="en-US" dirty="0"/>
            </a:p>
          </p:txBody>
        </p:sp>
        <p:sp>
          <p:nvSpPr>
            <p:cNvPr id="21717" name="Freeform 213"/>
            <p:cNvSpPr>
              <a:spLocks/>
            </p:cNvSpPr>
            <p:nvPr/>
          </p:nvSpPr>
          <p:spPr bwMode="auto">
            <a:xfrm>
              <a:off x="4246" y="2237"/>
              <a:ext cx="15" cy="19"/>
            </a:xfrm>
            <a:custGeom>
              <a:avLst/>
              <a:gdLst/>
              <a:ahLst/>
              <a:cxnLst>
                <a:cxn ang="0">
                  <a:pos x="1" y="13"/>
                </a:cxn>
                <a:cxn ang="0">
                  <a:pos x="3" y="15"/>
                </a:cxn>
                <a:cxn ang="0">
                  <a:pos x="4" y="16"/>
                </a:cxn>
                <a:cxn ang="0">
                  <a:pos x="7" y="18"/>
                </a:cxn>
                <a:cxn ang="0">
                  <a:pos x="10" y="18"/>
                </a:cxn>
                <a:cxn ang="0">
                  <a:pos x="12" y="16"/>
                </a:cxn>
                <a:cxn ang="0">
                  <a:pos x="12" y="13"/>
                </a:cxn>
                <a:cxn ang="0">
                  <a:pos x="12" y="12"/>
                </a:cxn>
                <a:cxn ang="0">
                  <a:pos x="10" y="12"/>
                </a:cxn>
                <a:cxn ang="0">
                  <a:pos x="6" y="10"/>
                </a:cxn>
                <a:cxn ang="0">
                  <a:pos x="3" y="9"/>
                </a:cxn>
                <a:cxn ang="0">
                  <a:pos x="1" y="7"/>
                </a:cxn>
                <a:cxn ang="0">
                  <a:pos x="0" y="5"/>
                </a:cxn>
                <a:cxn ang="0">
                  <a:pos x="1" y="2"/>
                </a:cxn>
                <a:cxn ang="0">
                  <a:pos x="3" y="0"/>
                </a:cxn>
                <a:cxn ang="0">
                  <a:pos x="7" y="0"/>
                </a:cxn>
                <a:cxn ang="0">
                  <a:pos x="10" y="0"/>
                </a:cxn>
                <a:cxn ang="0">
                  <a:pos x="13" y="3"/>
                </a:cxn>
                <a:cxn ang="0">
                  <a:pos x="13" y="6"/>
                </a:cxn>
                <a:cxn ang="0">
                  <a:pos x="10" y="5"/>
                </a:cxn>
                <a:cxn ang="0">
                  <a:pos x="9" y="2"/>
                </a:cxn>
                <a:cxn ang="0">
                  <a:pos x="4" y="2"/>
                </a:cxn>
                <a:cxn ang="0">
                  <a:pos x="3" y="3"/>
                </a:cxn>
                <a:cxn ang="0">
                  <a:pos x="3" y="6"/>
                </a:cxn>
                <a:cxn ang="0">
                  <a:pos x="4" y="7"/>
                </a:cxn>
                <a:cxn ang="0">
                  <a:pos x="10" y="9"/>
                </a:cxn>
                <a:cxn ang="0">
                  <a:pos x="13" y="10"/>
                </a:cxn>
                <a:cxn ang="0">
                  <a:pos x="15" y="12"/>
                </a:cxn>
                <a:cxn ang="0">
                  <a:pos x="15" y="15"/>
                </a:cxn>
                <a:cxn ang="0">
                  <a:pos x="13" y="18"/>
                </a:cxn>
                <a:cxn ang="0">
                  <a:pos x="9" y="19"/>
                </a:cxn>
                <a:cxn ang="0">
                  <a:pos x="4" y="19"/>
                </a:cxn>
                <a:cxn ang="0">
                  <a:pos x="1" y="18"/>
                </a:cxn>
                <a:cxn ang="0">
                  <a:pos x="0" y="15"/>
                </a:cxn>
              </a:cxnLst>
              <a:rect l="0" t="0" r="r" b="b"/>
              <a:pathLst>
                <a:path w="15" h="19">
                  <a:moveTo>
                    <a:pt x="0" y="13"/>
                  </a:moveTo>
                  <a:lnTo>
                    <a:pt x="1" y="13"/>
                  </a:lnTo>
                  <a:lnTo>
                    <a:pt x="1" y="15"/>
                  </a:lnTo>
                  <a:lnTo>
                    <a:pt x="3" y="15"/>
                  </a:lnTo>
                  <a:lnTo>
                    <a:pt x="3" y="16"/>
                  </a:lnTo>
                  <a:lnTo>
                    <a:pt x="4" y="16"/>
                  </a:lnTo>
                  <a:lnTo>
                    <a:pt x="6" y="18"/>
                  </a:lnTo>
                  <a:lnTo>
                    <a:pt x="7" y="18"/>
                  </a:lnTo>
                  <a:lnTo>
                    <a:pt x="9" y="18"/>
                  </a:lnTo>
                  <a:lnTo>
                    <a:pt x="10" y="18"/>
                  </a:lnTo>
                  <a:lnTo>
                    <a:pt x="10" y="16"/>
                  </a:lnTo>
                  <a:lnTo>
                    <a:pt x="12" y="16"/>
                  </a:lnTo>
                  <a:lnTo>
                    <a:pt x="12" y="15"/>
                  </a:lnTo>
                  <a:lnTo>
                    <a:pt x="12" y="13"/>
                  </a:lnTo>
                  <a:lnTo>
                    <a:pt x="12" y="13"/>
                  </a:lnTo>
                  <a:lnTo>
                    <a:pt x="12" y="12"/>
                  </a:lnTo>
                  <a:lnTo>
                    <a:pt x="10" y="12"/>
                  </a:lnTo>
                  <a:lnTo>
                    <a:pt x="10" y="12"/>
                  </a:lnTo>
                  <a:lnTo>
                    <a:pt x="9" y="10"/>
                  </a:lnTo>
                  <a:lnTo>
                    <a:pt x="6" y="10"/>
                  </a:lnTo>
                  <a:lnTo>
                    <a:pt x="4" y="10"/>
                  </a:lnTo>
                  <a:lnTo>
                    <a:pt x="3" y="9"/>
                  </a:lnTo>
                  <a:lnTo>
                    <a:pt x="1" y="9"/>
                  </a:lnTo>
                  <a:lnTo>
                    <a:pt x="1" y="7"/>
                  </a:lnTo>
                  <a:lnTo>
                    <a:pt x="0" y="6"/>
                  </a:lnTo>
                  <a:lnTo>
                    <a:pt x="0" y="5"/>
                  </a:lnTo>
                  <a:lnTo>
                    <a:pt x="0" y="3"/>
                  </a:lnTo>
                  <a:lnTo>
                    <a:pt x="1" y="2"/>
                  </a:lnTo>
                  <a:lnTo>
                    <a:pt x="1" y="2"/>
                  </a:lnTo>
                  <a:lnTo>
                    <a:pt x="3" y="0"/>
                  </a:lnTo>
                  <a:lnTo>
                    <a:pt x="4" y="0"/>
                  </a:lnTo>
                  <a:lnTo>
                    <a:pt x="7" y="0"/>
                  </a:lnTo>
                  <a:lnTo>
                    <a:pt x="9" y="0"/>
                  </a:lnTo>
                  <a:lnTo>
                    <a:pt x="10" y="0"/>
                  </a:lnTo>
                  <a:lnTo>
                    <a:pt x="12" y="2"/>
                  </a:lnTo>
                  <a:lnTo>
                    <a:pt x="13" y="3"/>
                  </a:lnTo>
                  <a:lnTo>
                    <a:pt x="13" y="5"/>
                  </a:lnTo>
                  <a:lnTo>
                    <a:pt x="13" y="6"/>
                  </a:lnTo>
                  <a:lnTo>
                    <a:pt x="12" y="6"/>
                  </a:lnTo>
                  <a:lnTo>
                    <a:pt x="10" y="5"/>
                  </a:lnTo>
                  <a:lnTo>
                    <a:pt x="10" y="3"/>
                  </a:lnTo>
                  <a:lnTo>
                    <a:pt x="9" y="2"/>
                  </a:lnTo>
                  <a:lnTo>
                    <a:pt x="7" y="2"/>
                  </a:lnTo>
                  <a:lnTo>
                    <a:pt x="4" y="2"/>
                  </a:lnTo>
                  <a:lnTo>
                    <a:pt x="4" y="3"/>
                  </a:lnTo>
                  <a:lnTo>
                    <a:pt x="3" y="3"/>
                  </a:lnTo>
                  <a:lnTo>
                    <a:pt x="3" y="5"/>
                  </a:lnTo>
                  <a:lnTo>
                    <a:pt x="3" y="6"/>
                  </a:lnTo>
                  <a:lnTo>
                    <a:pt x="3" y="6"/>
                  </a:lnTo>
                  <a:lnTo>
                    <a:pt x="4" y="7"/>
                  </a:lnTo>
                  <a:lnTo>
                    <a:pt x="7" y="7"/>
                  </a:lnTo>
                  <a:lnTo>
                    <a:pt x="10" y="9"/>
                  </a:lnTo>
                  <a:lnTo>
                    <a:pt x="12" y="9"/>
                  </a:lnTo>
                  <a:lnTo>
                    <a:pt x="13" y="10"/>
                  </a:lnTo>
                  <a:lnTo>
                    <a:pt x="13" y="12"/>
                  </a:lnTo>
                  <a:lnTo>
                    <a:pt x="15" y="12"/>
                  </a:lnTo>
                  <a:lnTo>
                    <a:pt x="15" y="13"/>
                  </a:lnTo>
                  <a:lnTo>
                    <a:pt x="15" y="15"/>
                  </a:lnTo>
                  <a:lnTo>
                    <a:pt x="13" y="16"/>
                  </a:lnTo>
                  <a:lnTo>
                    <a:pt x="13" y="18"/>
                  </a:lnTo>
                  <a:lnTo>
                    <a:pt x="12" y="19"/>
                  </a:lnTo>
                  <a:lnTo>
                    <a:pt x="9" y="19"/>
                  </a:lnTo>
                  <a:lnTo>
                    <a:pt x="7" y="19"/>
                  </a:lnTo>
                  <a:lnTo>
                    <a:pt x="4" y="19"/>
                  </a:lnTo>
                  <a:lnTo>
                    <a:pt x="3" y="19"/>
                  </a:lnTo>
                  <a:lnTo>
                    <a:pt x="1" y="18"/>
                  </a:lnTo>
                  <a:lnTo>
                    <a:pt x="0" y="16"/>
                  </a:lnTo>
                  <a:lnTo>
                    <a:pt x="0" y="15"/>
                  </a:lnTo>
                  <a:lnTo>
                    <a:pt x="0" y="13"/>
                  </a:lnTo>
                  <a:close/>
                </a:path>
              </a:pathLst>
            </a:custGeom>
            <a:solidFill>
              <a:srgbClr val="000000"/>
            </a:solidFill>
            <a:ln w="0">
              <a:solidFill>
                <a:srgbClr val="000000"/>
              </a:solidFill>
              <a:prstDash val="solid"/>
              <a:round/>
              <a:headEnd/>
              <a:tailEnd/>
            </a:ln>
          </p:spPr>
          <p:txBody>
            <a:bodyPr/>
            <a:lstStyle/>
            <a:p>
              <a:endParaRPr lang="en-US" dirty="0"/>
            </a:p>
          </p:txBody>
        </p:sp>
        <p:sp>
          <p:nvSpPr>
            <p:cNvPr id="21718" name="Freeform 214"/>
            <p:cNvSpPr>
              <a:spLocks noEditPoints="1"/>
            </p:cNvSpPr>
            <p:nvPr/>
          </p:nvSpPr>
          <p:spPr bwMode="auto">
            <a:xfrm>
              <a:off x="4264" y="2242"/>
              <a:ext cx="11" cy="14"/>
            </a:xfrm>
            <a:custGeom>
              <a:avLst/>
              <a:gdLst/>
              <a:ahLst/>
              <a:cxnLst>
                <a:cxn ang="0">
                  <a:pos x="0" y="7"/>
                </a:cxn>
                <a:cxn ang="0">
                  <a:pos x="0" y="4"/>
                </a:cxn>
                <a:cxn ang="0">
                  <a:pos x="1" y="1"/>
                </a:cxn>
                <a:cxn ang="0">
                  <a:pos x="3" y="1"/>
                </a:cxn>
                <a:cxn ang="0">
                  <a:pos x="6" y="0"/>
                </a:cxn>
                <a:cxn ang="0">
                  <a:pos x="8" y="1"/>
                </a:cxn>
                <a:cxn ang="0">
                  <a:pos x="10" y="2"/>
                </a:cxn>
                <a:cxn ang="0">
                  <a:pos x="11" y="4"/>
                </a:cxn>
                <a:cxn ang="0">
                  <a:pos x="11" y="7"/>
                </a:cxn>
                <a:cxn ang="0">
                  <a:pos x="11" y="10"/>
                </a:cxn>
                <a:cxn ang="0">
                  <a:pos x="11" y="11"/>
                </a:cxn>
                <a:cxn ang="0">
                  <a:pos x="10" y="13"/>
                </a:cxn>
                <a:cxn ang="0">
                  <a:pos x="8" y="14"/>
                </a:cxn>
                <a:cxn ang="0">
                  <a:pos x="7" y="14"/>
                </a:cxn>
                <a:cxn ang="0">
                  <a:pos x="6" y="14"/>
                </a:cxn>
                <a:cxn ang="0">
                  <a:pos x="3" y="14"/>
                </a:cxn>
                <a:cxn ang="0">
                  <a:pos x="1" y="13"/>
                </a:cxn>
                <a:cxn ang="0">
                  <a:pos x="0" y="10"/>
                </a:cxn>
                <a:cxn ang="0">
                  <a:pos x="0" y="7"/>
                </a:cxn>
                <a:cxn ang="0">
                  <a:pos x="1" y="7"/>
                </a:cxn>
                <a:cxn ang="0">
                  <a:pos x="1" y="10"/>
                </a:cxn>
                <a:cxn ang="0">
                  <a:pos x="3" y="11"/>
                </a:cxn>
                <a:cxn ang="0">
                  <a:pos x="4" y="13"/>
                </a:cxn>
                <a:cxn ang="0">
                  <a:pos x="6" y="13"/>
                </a:cxn>
                <a:cxn ang="0">
                  <a:pos x="7" y="13"/>
                </a:cxn>
                <a:cxn ang="0">
                  <a:pos x="8" y="11"/>
                </a:cxn>
                <a:cxn ang="0">
                  <a:pos x="8" y="10"/>
                </a:cxn>
                <a:cxn ang="0">
                  <a:pos x="8" y="7"/>
                </a:cxn>
                <a:cxn ang="0">
                  <a:pos x="8" y="5"/>
                </a:cxn>
                <a:cxn ang="0">
                  <a:pos x="8" y="4"/>
                </a:cxn>
                <a:cxn ang="0">
                  <a:pos x="7" y="2"/>
                </a:cxn>
                <a:cxn ang="0">
                  <a:pos x="6" y="2"/>
                </a:cxn>
                <a:cxn ang="0">
                  <a:pos x="4" y="2"/>
                </a:cxn>
                <a:cxn ang="0">
                  <a:pos x="3" y="4"/>
                </a:cxn>
                <a:cxn ang="0">
                  <a:pos x="1" y="5"/>
                </a:cxn>
                <a:cxn ang="0">
                  <a:pos x="1" y="7"/>
                </a:cxn>
              </a:cxnLst>
              <a:rect l="0" t="0" r="r" b="b"/>
              <a:pathLst>
                <a:path w="11" h="14">
                  <a:moveTo>
                    <a:pt x="0" y="7"/>
                  </a:moveTo>
                  <a:lnTo>
                    <a:pt x="0" y="4"/>
                  </a:lnTo>
                  <a:lnTo>
                    <a:pt x="1" y="1"/>
                  </a:lnTo>
                  <a:lnTo>
                    <a:pt x="3" y="1"/>
                  </a:lnTo>
                  <a:lnTo>
                    <a:pt x="6" y="0"/>
                  </a:lnTo>
                  <a:lnTo>
                    <a:pt x="8" y="1"/>
                  </a:lnTo>
                  <a:lnTo>
                    <a:pt x="10" y="2"/>
                  </a:lnTo>
                  <a:lnTo>
                    <a:pt x="11" y="4"/>
                  </a:lnTo>
                  <a:lnTo>
                    <a:pt x="11" y="7"/>
                  </a:lnTo>
                  <a:lnTo>
                    <a:pt x="11" y="10"/>
                  </a:lnTo>
                  <a:lnTo>
                    <a:pt x="11" y="11"/>
                  </a:lnTo>
                  <a:lnTo>
                    <a:pt x="10" y="13"/>
                  </a:lnTo>
                  <a:lnTo>
                    <a:pt x="8" y="14"/>
                  </a:lnTo>
                  <a:lnTo>
                    <a:pt x="7" y="14"/>
                  </a:lnTo>
                  <a:lnTo>
                    <a:pt x="6" y="14"/>
                  </a:lnTo>
                  <a:lnTo>
                    <a:pt x="3" y="14"/>
                  </a:lnTo>
                  <a:lnTo>
                    <a:pt x="1" y="13"/>
                  </a:lnTo>
                  <a:lnTo>
                    <a:pt x="0" y="10"/>
                  </a:lnTo>
                  <a:lnTo>
                    <a:pt x="0" y="7"/>
                  </a:lnTo>
                  <a:close/>
                  <a:moveTo>
                    <a:pt x="1" y="7"/>
                  </a:moveTo>
                  <a:lnTo>
                    <a:pt x="1" y="10"/>
                  </a:lnTo>
                  <a:lnTo>
                    <a:pt x="3" y="11"/>
                  </a:lnTo>
                  <a:lnTo>
                    <a:pt x="4" y="13"/>
                  </a:lnTo>
                  <a:lnTo>
                    <a:pt x="6" y="13"/>
                  </a:lnTo>
                  <a:lnTo>
                    <a:pt x="7" y="13"/>
                  </a:lnTo>
                  <a:lnTo>
                    <a:pt x="8" y="11"/>
                  </a:lnTo>
                  <a:lnTo>
                    <a:pt x="8" y="10"/>
                  </a:lnTo>
                  <a:lnTo>
                    <a:pt x="8" y="7"/>
                  </a:lnTo>
                  <a:lnTo>
                    <a:pt x="8" y="5"/>
                  </a:lnTo>
                  <a:lnTo>
                    <a:pt x="8" y="4"/>
                  </a:lnTo>
                  <a:lnTo>
                    <a:pt x="7" y="2"/>
                  </a:lnTo>
                  <a:lnTo>
                    <a:pt x="6" y="2"/>
                  </a:lnTo>
                  <a:lnTo>
                    <a:pt x="4" y="2"/>
                  </a:lnTo>
                  <a:lnTo>
                    <a:pt x="3" y="4"/>
                  </a:lnTo>
                  <a:lnTo>
                    <a:pt x="1" y="5"/>
                  </a:lnTo>
                  <a:lnTo>
                    <a:pt x="1" y="7"/>
                  </a:lnTo>
                  <a:close/>
                </a:path>
              </a:pathLst>
            </a:custGeom>
            <a:solidFill>
              <a:srgbClr val="000000"/>
            </a:solidFill>
            <a:ln w="0">
              <a:solidFill>
                <a:srgbClr val="000000"/>
              </a:solidFill>
              <a:prstDash val="solid"/>
              <a:round/>
              <a:headEnd/>
              <a:tailEnd/>
            </a:ln>
          </p:spPr>
          <p:txBody>
            <a:bodyPr/>
            <a:lstStyle/>
            <a:p>
              <a:endParaRPr lang="en-US" dirty="0"/>
            </a:p>
          </p:txBody>
        </p:sp>
        <p:sp>
          <p:nvSpPr>
            <p:cNvPr id="21719" name="Freeform 215"/>
            <p:cNvSpPr>
              <a:spLocks/>
            </p:cNvSpPr>
            <p:nvPr/>
          </p:nvSpPr>
          <p:spPr bwMode="auto">
            <a:xfrm>
              <a:off x="4278" y="2242"/>
              <a:ext cx="19" cy="14"/>
            </a:xfrm>
            <a:custGeom>
              <a:avLst/>
              <a:gdLst/>
              <a:ahLst/>
              <a:cxnLst>
                <a:cxn ang="0">
                  <a:pos x="0" y="14"/>
                </a:cxn>
                <a:cxn ang="0">
                  <a:pos x="0" y="1"/>
                </a:cxn>
                <a:cxn ang="0">
                  <a:pos x="3" y="1"/>
                </a:cxn>
                <a:cxn ang="0">
                  <a:pos x="3" y="2"/>
                </a:cxn>
                <a:cxn ang="0">
                  <a:pos x="3" y="1"/>
                </a:cxn>
                <a:cxn ang="0">
                  <a:pos x="5" y="1"/>
                </a:cxn>
                <a:cxn ang="0">
                  <a:pos x="6" y="0"/>
                </a:cxn>
                <a:cxn ang="0">
                  <a:pos x="8" y="0"/>
                </a:cxn>
                <a:cxn ang="0">
                  <a:pos x="8" y="0"/>
                </a:cxn>
                <a:cxn ang="0">
                  <a:pos x="9" y="1"/>
                </a:cxn>
                <a:cxn ang="0">
                  <a:pos x="11" y="1"/>
                </a:cxn>
                <a:cxn ang="0">
                  <a:pos x="11" y="2"/>
                </a:cxn>
                <a:cxn ang="0">
                  <a:pos x="12" y="1"/>
                </a:cxn>
                <a:cxn ang="0">
                  <a:pos x="15" y="0"/>
                </a:cxn>
                <a:cxn ang="0">
                  <a:pos x="16" y="1"/>
                </a:cxn>
                <a:cxn ang="0">
                  <a:pos x="18" y="1"/>
                </a:cxn>
                <a:cxn ang="0">
                  <a:pos x="19" y="2"/>
                </a:cxn>
                <a:cxn ang="0">
                  <a:pos x="19" y="5"/>
                </a:cxn>
                <a:cxn ang="0">
                  <a:pos x="19" y="14"/>
                </a:cxn>
                <a:cxn ang="0">
                  <a:pos x="16" y="14"/>
                </a:cxn>
                <a:cxn ang="0">
                  <a:pos x="16" y="5"/>
                </a:cxn>
                <a:cxn ang="0">
                  <a:pos x="16" y="4"/>
                </a:cxn>
                <a:cxn ang="0">
                  <a:pos x="16" y="4"/>
                </a:cxn>
                <a:cxn ang="0">
                  <a:pos x="16" y="2"/>
                </a:cxn>
                <a:cxn ang="0">
                  <a:pos x="16" y="2"/>
                </a:cxn>
                <a:cxn ang="0">
                  <a:pos x="15" y="2"/>
                </a:cxn>
                <a:cxn ang="0">
                  <a:pos x="15" y="2"/>
                </a:cxn>
                <a:cxn ang="0">
                  <a:pos x="14" y="2"/>
                </a:cxn>
                <a:cxn ang="0">
                  <a:pos x="12" y="4"/>
                </a:cxn>
                <a:cxn ang="0">
                  <a:pos x="12" y="4"/>
                </a:cxn>
                <a:cxn ang="0">
                  <a:pos x="11" y="7"/>
                </a:cxn>
                <a:cxn ang="0">
                  <a:pos x="11" y="14"/>
                </a:cxn>
                <a:cxn ang="0">
                  <a:pos x="9" y="14"/>
                </a:cxn>
                <a:cxn ang="0">
                  <a:pos x="9" y="5"/>
                </a:cxn>
                <a:cxn ang="0">
                  <a:pos x="9" y="4"/>
                </a:cxn>
                <a:cxn ang="0">
                  <a:pos x="8" y="2"/>
                </a:cxn>
                <a:cxn ang="0">
                  <a:pos x="8" y="2"/>
                </a:cxn>
                <a:cxn ang="0">
                  <a:pos x="6" y="2"/>
                </a:cxn>
                <a:cxn ang="0">
                  <a:pos x="5" y="2"/>
                </a:cxn>
                <a:cxn ang="0">
                  <a:pos x="5" y="2"/>
                </a:cxn>
                <a:cxn ang="0">
                  <a:pos x="3" y="4"/>
                </a:cxn>
                <a:cxn ang="0">
                  <a:pos x="3" y="4"/>
                </a:cxn>
                <a:cxn ang="0">
                  <a:pos x="3" y="5"/>
                </a:cxn>
                <a:cxn ang="0">
                  <a:pos x="3" y="7"/>
                </a:cxn>
                <a:cxn ang="0">
                  <a:pos x="3" y="14"/>
                </a:cxn>
                <a:cxn ang="0">
                  <a:pos x="0" y="14"/>
                </a:cxn>
              </a:cxnLst>
              <a:rect l="0" t="0" r="r" b="b"/>
              <a:pathLst>
                <a:path w="19" h="14">
                  <a:moveTo>
                    <a:pt x="0" y="14"/>
                  </a:moveTo>
                  <a:lnTo>
                    <a:pt x="0" y="1"/>
                  </a:lnTo>
                  <a:lnTo>
                    <a:pt x="3" y="1"/>
                  </a:lnTo>
                  <a:lnTo>
                    <a:pt x="3" y="2"/>
                  </a:lnTo>
                  <a:lnTo>
                    <a:pt x="3" y="1"/>
                  </a:lnTo>
                  <a:lnTo>
                    <a:pt x="5" y="1"/>
                  </a:lnTo>
                  <a:lnTo>
                    <a:pt x="6" y="0"/>
                  </a:lnTo>
                  <a:lnTo>
                    <a:pt x="8" y="0"/>
                  </a:lnTo>
                  <a:lnTo>
                    <a:pt x="8" y="0"/>
                  </a:lnTo>
                  <a:lnTo>
                    <a:pt x="9" y="1"/>
                  </a:lnTo>
                  <a:lnTo>
                    <a:pt x="11" y="1"/>
                  </a:lnTo>
                  <a:lnTo>
                    <a:pt x="11" y="2"/>
                  </a:lnTo>
                  <a:lnTo>
                    <a:pt x="12" y="1"/>
                  </a:lnTo>
                  <a:lnTo>
                    <a:pt x="15" y="0"/>
                  </a:lnTo>
                  <a:lnTo>
                    <a:pt x="16" y="1"/>
                  </a:lnTo>
                  <a:lnTo>
                    <a:pt x="18" y="1"/>
                  </a:lnTo>
                  <a:lnTo>
                    <a:pt x="19" y="2"/>
                  </a:lnTo>
                  <a:lnTo>
                    <a:pt x="19" y="5"/>
                  </a:lnTo>
                  <a:lnTo>
                    <a:pt x="19" y="14"/>
                  </a:lnTo>
                  <a:lnTo>
                    <a:pt x="16" y="14"/>
                  </a:lnTo>
                  <a:lnTo>
                    <a:pt x="16" y="5"/>
                  </a:lnTo>
                  <a:lnTo>
                    <a:pt x="16" y="4"/>
                  </a:lnTo>
                  <a:lnTo>
                    <a:pt x="16" y="4"/>
                  </a:lnTo>
                  <a:lnTo>
                    <a:pt x="16" y="2"/>
                  </a:lnTo>
                  <a:lnTo>
                    <a:pt x="16" y="2"/>
                  </a:lnTo>
                  <a:lnTo>
                    <a:pt x="15" y="2"/>
                  </a:lnTo>
                  <a:lnTo>
                    <a:pt x="15" y="2"/>
                  </a:lnTo>
                  <a:lnTo>
                    <a:pt x="14" y="2"/>
                  </a:lnTo>
                  <a:lnTo>
                    <a:pt x="12" y="4"/>
                  </a:lnTo>
                  <a:lnTo>
                    <a:pt x="12" y="4"/>
                  </a:lnTo>
                  <a:lnTo>
                    <a:pt x="11" y="7"/>
                  </a:lnTo>
                  <a:lnTo>
                    <a:pt x="11" y="14"/>
                  </a:lnTo>
                  <a:lnTo>
                    <a:pt x="9" y="14"/>
                  </a:lnTo>
                  <a:lnTo>
                    <a:pt x="9" y="5"/>
                  </a:lnTo>
                  <a:lnTo>
                    <a:pt x="9" y="4"/>
                  </a:lnTo>
                  <a:lnTo>
                    <a:pt x="8" y="2"/>
                  </a:lnTo>
                  <a:lnTo>
                    <a:pt x="8" y="2"/>
                  </a:lnTo>
                  <a:lnTo>
                    <a:pt x="6" y="2"/>
                  </a:lnTo>
                  <a:lnTo>
                    <a:pt x="5" y="2"/>
                  </a:lnTo>
                  <a:lnTo>
                    <a:pt x="5" y="2"/>
                  </a:lnTo>
                  <a:lnTo>
                    <a:pt x="3" y="4"/>
                  </a:lnTo>
                  <a:lnTo>
                    <a:pt x="3" y="4"/>
                  </a:lnTo>
                  <a:lnTo>
                    <a:pt x="3" y="5"/>
                  </a:lnTo>
                  <a:lnTo>
                    <a:pt x="3" y="7"/>
                  </a:lnTo>
                  <a:lnTo>
                    <a:pt x="3" y="14"/>
                  </a:lnTo>
                  <a:lnTo>
                    <a:pt x="0" y="14"/>
                  </a:lnTo>
                  <a:close/>
                </a:path>
              </a:pathLst>
            </a:custGeom>
            <a:solidFill>
              <a:srgbClr val="000000"/>
            </a:solidFill>
            <a:ln w="0">
              <a:solidFill>
                <a:srgbClr val="000000"/>
              </a:solidFill>
              <a:prstDash val="solid"/>
              <a:round/>
              <a:headEnd/>
              <a:tailEnd/>
            </a:ln>
          </p:spPr>
          <p:txBody>
            <a:bodyPr/>
            <a:lstStyle/>
            <a:p>
              <a:endParaRPr lang="en-US" dirty="0"/>
            </a:p>
          </p:txBody>
        </p:sp>
        <p:sp>
          <p:nvSpPr>
            <p:cNvPr id="21720" name="Freeform 216"/>
            <p:cNvSpPr>
              <a:spLocks/>
            </p:cNvSpPr>
            <p:nvPr/>
          </p:nvSpPr>
          <p:spPr bwMode="auto">
            <a:xfrm>
              <a:off x="4302" y="2242"/>
              <a:ext cx="19" cy="14"/>
            </a:xfrm>
            <a:custGeom>
              <a:avLst/>
              <a:gdLst/>
              <a:ahLst/>
              <a:cxnLst>
                <a:cxn ang="0">
                  <a:pos x="0" y="14"/>
                </a:cxn>
                <a:cxn ang="0">
                  <a:pos x="0" y="1"/>
                </a:cxn>
                <a:cxn ang="0">
                  <a:pos x="1" y="1"/>
                </a:cxn>
                <a:cxn ang="0">
                  <a:pos x="1" y="2"/>
                </a:cxn>
                <a:cxn ang="0">
                  <a:pos x="3" y="1"/>
                </a:cxn>
                <a:cxn ang="0">
                  <a:pos x="3" y="1"/>
                </a:cxn>
                <a:cxn ang="0">
                  <a:pos x="4" y="0"/>
                </a:cxn>
                <a:cxn ang="0">
                  <a:pos x="6" y="0"/>
                </a:cxn>
                <a:cxn ang="0">
                  <a:pos x="7" y="0"/>
                </a:cxn>
                <a:cxn ang="0">
                  <a:pos x="9" y="1"/>
                </a:cxn>
                <a:cxn ang="0">
                  <a:pos x="9" y="1"/>
                </a:cxn>
                <a:cxn ang="0">
                  <a:pos x="10" y="2"/>
                </a:cxn>
                <a:cxn ang="0">
                  <a:pos x="12" y="1"/>
                </a:cxn>
                <a:cxn ang="0">
                  <a:pos x="15" y="0"/>
                </a:cxn>
                <a:cxn ang="0">
                  <a:pos x="16" y="1"/>
                </a:cxn>
                <a:cxn ang="0">
                  <a:pos x="17" y="1"/>
                </a:cxn>
                <a:cxn ang="0">
                  <a:pos x="19" y="2"/>
                </a:cxn>
                <a:cxn ang="0">
                  <a:pos x="19" y="5"/>
                </a:cxn>
                <a:cxn ang="0">
                  <a:pos x="19" y="14"/>
                </a:cxn>
                <a:cxn ang="0">
                  <a:pos x="16" y="14"/>
                </a:cxn>
                <a:cxn ang="0">
                  <a:pos x="16" y="5"/>
                </a:cxn>
                <a:cxn ang="0">
                  <a:pos x="16" y="4"/>
                </a:cxn>
                <a:cxn ang="0">
                  <a:pos x="16" y="4"/>
                </a:cxn>
                <a:cxn ang="0">
                  <a:pos x="16" y="2"/>
                </a:cxn>
                <a:cxn ang="0">
                  <a:pos x="15" y="2"/>
                </a:cxn>
                <a:cxn ang="0">
                  <a:pos x="15" y="2"/>
                </a:cxn>
                <a:cxn ang="0">
                  <a:pos x="13" y="2"/>
                </a:cxn>
                <a:cxn ang="0">
                  <a:pos x="12" y="2"/>
                </a:cxn>
                <a:cxn ang="0">
                  <a:pos x="12" y="4"/>
                </a:cxn>
                <a:cxn ang="0">
                  <a:pos x="10" y="4"/>
                </a:cxn>
                <a:cxn ang="0">
                  <a:pos x="10" y="7"/>
                </a:cxn>
                <a:cxn ang="0">
                  <a:pos x="10" y="14"/>
                </a:cxn>
                <a:cxn ang="0">
                  <a:pos x="7" y="14"/>
                </a:cxn>
                <a:cxn ang="0">
                  <a:pos x="7" y="5"/>
                </a:cxn>
                <a:cxn ang="0">
                  <a:pos x="7" y="4"/>
                </a:cxn>
                <a:cxn ang="0">
                  <a:pos x="7" y="2"/>
                </a:cxn>
                <a:cxn ang="0">
                  <a:pos x="6" y="2"/>
                </a:cxn>
                <a:cxn ang="0">
                  <a:pos x="6" y="2"/>
                </a:cxn>
                <a:cxn ang="0">
                  <a:pos x="4" y="2"/>
                </a:cxn>
                <a:cxn ang="0">
                  <a:pos x="3" y="2"/>
                </a:cxn>
                <a:cxn ang="0">
                  <a:pos x="3" y="4"/>
                </a:cxn>
                <a:cxn ang="0">
                  <a:pos x="3" y="4"/>
                </a:cxn>
                <a:cxn ang="0">
                  <a:pos x="1" y="5"/>
                </a:cxn>
                <a:cxn ang="0">
                  <a:pos x="1" y="7"/>
                </a:cxn>
                <a:cxn ang="0">
                  <a:pos x="1" y="14"/>
                </a:cxn>
                <a:cxn ang="0">
                  <a:pos x="0" y="14"/>
                </a:cxn>
              </a:cxnLst>
              <a:rect l="0" t="0" r="r" b="b"/>
              <a:pathLst>
                <a:path w="19" h="14">
                  <a:moveTo>
                    <a:pt x="0" y="14"/>
                  </a:moveTo>
                  <a:lnTo>
                    <a:pt x="0" y="1"/>
                  </a:lnTo>
                  <a:lnTo>
                    <a:pt x="1" y="1"/>
                  </a:lnTo>
                  <a:lnTo>
                    <a:pt x="1" y="2"/>
                  </a:lnTo>
                  <a:lnTo>
                    <a:pt x="3" y="1"/>
                  </a:lnTo>
                  <a:lnTo>
                    <a:pt x="3" y="1"/>
                  </a:lnTo>
                  <a:lnTo>
                    <a:pt x="4" y="0"/>
                  </a:lnTo>
                  <a:lnTo>
                    <a:pt x="6" y="0"/>
                  </a:lnTo>
                  <a:lnTo>
                    <a:pt x="7" y="0"/>
                  </a:lnTo>
                  <a:lnTo>
                    <a:pt x="9" y="1"/>
                  </a:lnTo>
                  <a:lnTo>
                    <a:pt x="9" y="1"/>
                  </a:lnTo>
                  <a:lnTo>
                    <a:pt x="10" y="2"/>
                  </a:lnTo>
                  <a:lnTo>
                    <a:pt x="12" y="1"/>
                  </a:lnTo>
                  <a:lnTo>
                    <a:pt x="15" y="0"/>
                  </a:lnTo>
                  <a:lnTo>
                    <a:pt x="16" y="1"/>
                  </a:lnTo>
                  <a:lnTo>
                    <a:pt x="17" y="1"/>
                  </a:lnTo>
                  <a:lnTo>
                    <a:pt x="19" y="2"/>
                  </a:lnTo>
                  <a:lnTo>
                    <a:pt x="19" y="5"/>
                  </a:lnTo>
                  <a:lnTo>
                    <a:pt x="19" y="14"/>
                  </a:lnTo>
                  <a:lnTo>
                    <a:pt x="16" y="14"/>
                  </a:lnTo>
                  <a:lnTo>
                    <a:pt x="16" y="5"/>
                  </a:lnTo>
                  <a:lnTo>
                    <a:pt x="16" y="4"/>
                  </a:lnTo>
                  <a:lnTo>
                    <a:pt x="16" y="4"/>
                  </a:lnTo>
                  <a:lnTo>
                    <a:pt x="16" y="2"/>
                  </a:lnTo>
                  <a:lnTo>
                    <a:pt x="15" y="2"/>
                  </a:lnTo>
                  <a:lnTo>
                    <a:pt x="15" y="2"/>
                  </a:lnTo>
                  <a:lnTo>
                    <a:pt x="13" y="2"/>
                  </a:lnTo>
                  <a:lnTo>
                    <a:pt x="12" y="2"/>
                  </a:lnTo>
                  <a:lnTo>
                    <a:pt x="12" y="4"/>
                  </a:lnTo>
                  <a:lnTo>
                    <a:pt x="10" y="4"/>
                  </a:lnTo>
                  <a:lnTo>
                    <a:pt x="10" y="7"/>
                  </a:lnTo>
                  <a:lnTo>
                    <a:pt x="10" y="14"/>
                  </a:lnTo>
                  <a:lnTo>
                    <a:pt x="7" y="14"/>
                  </a:lnTo>
                  <a:lnTo>
                    <a:pt x="7" y="5"/>
                  </a:lnTo>
                  <a:lnTo>
                    <a:pt x="7" y="4"/>
                  </a:lnTo>
                  <a:lnTo>
                    <a:pt x="7" y="2"/>
                  </a:lnTo>
                  <a:lnTo>
                    <a:pt x="6" y="2"/>
                  </a:lnTo>
                  <a:lnTo>
                    <a:pt x="6" y="2"/>
                  </a:lnTo>
                  <a:lnTo>
                    <a:pt x="4" y="2"/>
                  </a:lnTo>
                  <a:lnTo>
                    <a:pt x="3" y="2"/>
                  </a:lnTo>
                  <a:lnTo>
                    <a:pt x="3" y="4"/>
                  </a:lnTo>
                  <a:lnTo>
                    <a:pt x="3" y="4"/>
                  </a:lnTo>
                  <a:lnTo>
                    <a:pt x="1" y="5"/>
                  </a:lnTo>
                  <a:lnTo>
                    <a:pt x="1" y="7"/>
                  </a:lnTo>
                  <a:lnTo>
                    <a:pt x="1" y="14"/>
                  </a:lnTo>
                  <a:lnTo>
                    <a:pt x="0" y="14"/>
                  </a:lnTo>
                  <a:close/>
                </a:path>
              </a:pathLst>
            </a:custGeom>
            <a:solidFill>
              <a:srgbClr val="000000"/>
            </a:solidFill>
            <a:ln w="0">
              <a:solidFill>
                <a:srgbClr val="000000"/>
              </a:solidFill>
              <a:prstDash val="solid"/>
              <a:round/>
              <a:headEnd/>
              <a:tailEnd/>
            </a:ln>
          </p:spPr>
          <p:txBody>
            <a:bodyPr/>
            <a:lstStyle/>
            <a:p>
              <a:endParaRPr lang="en-US" dirty="0"/>
            </a:p>
          </p:txBody>
        </p:sp>
        <p:sp>
          <p:nvSpPr>
            <p:cNvPr id="21721" name="Freeform 217"/>
            <p:cNvSpPr>
              <a:spLocks noEditPoints="1"/>
            </p:cNvSpPr>
            <p:nvPr/>
          </p:nvSpPr>
          <p:spPr bwMode="auto">
            <a:xfrm>
              <a:off x="4324" y="2242"/>
              <a:ext cx="12" cy="14"/>
            </a:xfrm>
            <a:custGeom>
              <a:avLst/>
              <a:gdLst/>
              <a:ahLst/>
              <a:cxnLst>
                <a:cxn ang="0">
                  <a:pos x="10" y="10"/>
                </a:cxn>
                <a:cxn ang="0">
                  <a:pos x="12" y="10"/>
                </a:cxn>
                <a:cxn ang="0">
                  <a:pos x="12" y="13"/>
                </a:cxn>
                <a:cxn ang="0">
                  <a:pos x="10" y="14"/>
                </a:cxn>
                <a:cxn ang="0">
                  <a:pos x="9" y="14"/>
                </a:cxn>
                <a:cxn ang="0">
                  <a:pos x="6" y="14"/>
                </a:cxn>
                <a:cxn ang="0">
                  <a:pos x="3" y="14"/>
                </a:cxn>
                <a:cxn ang="0">
                  <a:pos x="1" y="13"/>
                </a:cxn>
                <a:cxn ang="0">
                  <a:pos x="0" y="11"/>
                </a:cxn>
                <a:cxn ang="0">
                  <a:pos x="0" y="7"/>
                </a:cxn>
                <a:cxn ang="0">
                  <a:pos x="0" y="4"/>
                </a:cxn>
                <a:cxn ang="0">
                  <a:pos x="1" y="2"/>
                </a:cxn>
                <a:cxn ang="0">
                  <a:pos x="3" y="1"/>
                </a:cxn>
                <a:cxn ang="0">
                  <a:pos x="6" y="0"/>
                </a:cxn>
                <a:cxn ang="0">
                  <a:pos x="9" y="1"/>
                </a:cxn>
                <a:cxn ang="0">
                  <a:pos x="10" y="2"/>
                </a:cxn>
                <a:cxn ang="0">
                  <a:pos x="12" y="4"/>
                </a:cxn>
                <a:cxn ang="0">
                  <a:pos x="12" y="7"/>
                </a:cxn>
                <a:cxn ang="0">
                  <a:pos x="12" y="7"/>
                </a:cxn>
                <a:cxn ang="0">
                  <a:pos x="12" y="8"/>
                </a:cxn>
                <a:cxn ang="0">
                  <a:pos x="1" y="8"/>
                </a:cxn>
                <a:cxn ang="0">
                  <a:pos x="3" y="10"/>
                </a:cxn>
                <a:cxn ang="0">
                  <a:pos x="3" y="11"/>
                </a:cxn>
                <a:cxn ang="0">
                  <a:pos x="4" y="13"/>
                </a:cxn>
                <a:cxn ang="0">
                  <a:pos x="6" y="13"/>
                </a:cxn>
                <a:cxn ang="0">
                  <a:pos x="7" y="13"/>
                </a:cxn>
                <a:cxn ang="0">
                  <a:pos x="9" y="11"/>
                </a:cxn>
                <a:cxn ang="0">
                  <a:pos x="9" y="11"/>
                </a:cxn>
                <a:cxn ang="0">
                  <a:pos x="10" y="10"/>
                </a:cxn>
                <a:cxn ang="0">
                  <a:pos x="1" y="5"/>
                </a:cxn>
                <a:cxn ang="0">
                  <a:pos x="10" y="5"/>
                </a:cxn>
                <a:cxn ang="0">
                  <a:pos x="9" y="4"/>
                </a:cxn>
                <a:cxn ang="0">
                  <a:pos x="9" y="4"/>
                </a:cxn>
                <a:cxn ang="0">
                  <a:pos x="7" y="2"/>
                </a:cxn>
                <a:cxn ang="0">
                  <a:pos x="6" y="2"/>
                </a:cxn>
                <a:cxn ang="0">
                  <a:pos x="4" y="2"/>
                </a:cxn>
                <a:cxn ang="0">
                  <a:pos x="3" y="4"/>
                </a:cxn>
                <a:cxn ang="0">
                  <a:pos x="3" y="4"/>
                </a:cxn>
                <a:cxn ang="0">
                  <a:pos x="1" y="5"/>
                </a:cxn>
              </a:cxnLst>
              <a:rect l="0" t="0" r="r" b="b"/>
              <a:pathLst>
                <a:path w="12" h="14">
                  <a:moveTo>
                    <a:pt x="10" y="10"/>
                  </a:moveTo>
                  <a:lnTo>
                    <a:pt x="12" y="10"/>
                  </a:lnTo>
                  <a:lnTo>
                    <a:pt x="12" y="13"/>
                  </a:lnTo>
                  <a:lnTo>
                    <a:pt x="10" y="14"/>
                  </a:lnTo>
                  <a:lnTo>
                    <a:pt x="9" y="14"/>
                  </a:lnTo>
                  <a:lnTo>
                    <a:pt x="6" y="14"/>
                  </a:lnTo>
                  <a:lnTo>
                    <a:pt x="3" y="14"/>
                  </a:lnTo>
                  <a:lnTo>
                    <a:pt x="1" y="13"/>
                  </a:lnTo>
                  <a:lnTo>
                    <a:pt x="0" y="11"/>
                  </a:lnTo>
                  <a:lnTo>
                    <a:pt x="0" y="7"/>
                  </a:lnTo>
                  <a:lnTo>
                    <a:pt x="0" y="4"/>
                  </a:lnTo>
                  <a:lnTo>
                    <a:pt x="1" y="2"/>
                  </a:lnTo>
                  <a:lnTo>
                    <a:pt x="3" y="1"/>
                  </a:lnTo>
                  <a:lnTo>
                    <a:pt x="6" y="0"/>
                  </a:lnTo>
                  <a:lnTo>
                    <a:pt x="9" y="1"/>
                  </a:lnTo>
                  <a:lnTo>
                    <a:pt x="10" y="2"/>
                  </a:lnTo>
                  <a:lnTo>
                    <a:pt x="12" y="4"/>
                  </a:lnTo>
                  <a:lnTo>
                    <a:pt x="12" y="7"/>
                  </a:lnTo>
                  <a:lnTo>
                    <a:pt x="12" y="7"/>
                  </a:lnTo>
                  <a:lnTo>
                    <a:pt x="12" y="8"/>
                  </a:lnTo>
                  <a:lnTo>
                    <a:pt x="1" y="8"/>
                  </a:lnTo>
                  <a:lnTo>
                    <a:pt x="3" y="10"/>
                  </a:lnTo>
                  <a:lnTo>
                    <a:pt x="3" y="11"/>
                  </a:lnTo>
                  <a:lnTo>
                    <a:pt x="4" y="13"/>
                  </a:lnTo>
                  <a:lnTo>
                    <a:pt x="6" y="13"/>
                  </a:lnTo>
                  <a:lnTo>
                    <a:pt x="7" y="13"/>
                  </a:lnTo>
                  <a:lnTo>
                    <a:pt x="9" y="11"/>
                  </a:lnTo>
                  <a:lnTo>
                    <a:pt x="9" y="11"/>
                  </a:lnTo>
                  <a:lnTo>
                    <a:pt x="10" y="10"/>
                  </a:lnTo>
                  <a:close/>
                  <a:moveTo>
                    <a:pt x="1" y="5"/>
                  </a:moveTo>
                  <a:lnTo>
                    <a:pt x="10" y="5"/>
                  </a:lnTo>
                  <a:lnTo>
                    <a:pt x="9" y="4"/>
                  </a:lnTo>
                  <a:lnTo>
                    <a:pt x="9" y="4"/>
                  </a:lnTo>
                  <a:lnTo>
                    <a:pt x="7" y="2"/>
                  </a:lnTo>
                  <a:lnTo>
                    <a:pt x="6" y="2"/>
                  </a:lnTo>
                  <a:lnTo>
                    <a:pt x="4" y="2"/>
                  </a:lnTo>
                  <a:lnTo>
                    <a:pt x="3" y="4"/>
                  </a:lnTo>
                  <a:lnTo>
                    <a:pt x="3" y="4"/>
                  </a:lnTo>
                  <a:lnTo>
                    <a:pt x="1" y="5"/>
                  </a:lnTo>
                  <a:close/>
                </a:path>
              </a:pathLst>
            </a:custGeom>
            <a:solidFill>
              <a:srgbClr val="000000"/>
            </a:solidFill>
            <a:ln w="0">
              <a:solidFill>
                <a:srgbClr val="000000"/>
              </a:solidFill>
              <a:prstDash val="solid"/>
              <a:round/>
              <a:headEnd/>
              <a:tailEnd/>
            </a:ln>
          </p:spPr>
          <p:txBody>
            <a:bodyPr/>
            <a:lstStyle/>
            <a:p>
              <a:endParaRPr lang="en-US" dirty="0"/>
            </a:p>
          </p:txBody>
        </p:sp>
        <p:sp>
          <p:nvSpPr>
            <p:cNvPr id="21722" name="Line 218"/>
            <p:cNvSpPr>
              <a:spLocks noChangeShapeType="1"/>
            </p:cNvSpPr>
            <p:nvPr/>
          </p:nvSpPr>
          <p:spPr bwMode="auto">
            <a:xfrm>
              <a:off x="4170" y="2247"/>
              <a:ext cx="66" cy="1"/>
            </a:xfrm>
            <a:prstGeom prst="line">
              <a:avLst/>
            </a:prstGeom>
            <a:noFill/>
            <a:ln w="6350">
              <a:solidFill>
                <a:srgbClr val="FC0A16"/>
              </a:solidFill>
              <a:round/>
              <a:headEnd/>
              <a:tailEnd/>
            </a:ln>
          </p:spPr>
          <p:txBody>
            <a:bodyPr/>
            <a:lstStyle/>
            <a:p>
              <a:endParaRPr lang="en-US" dirty="0"/>
            </a:p>
          </p:txBody>
        </p:sp>
        <p:sp>
          <p:nvSpPr>
            <p:cNvPr id="21723" name="Freeform 219"/>
            <p:cNvSpPr>
              <a:spLocks noEditPoints="1"/>
            </p:cNvSpPr>
            <p:nvPr/>
          </p:nvSpPr>
          <p:spPr bwMode="auto">
            <a:xfrm>
              <a:off x="4246" y="2268"/>
              <a:ext cx="15" cy="21"/>
            </a:xfrm>
            <a:custGeom>
              <a:avLst/>
              <a:gdLst/>
              <a:ahLst/>
              <a:cxnLst>
                <a:cxn ang="0">
                  <a:pos x="0" y="21"/>
                </a:cxn>
                <a:cxn ang="0">
                  <a:pos x="0" y="0"/>
                </a:cxn>
                <a:cxn ang="0">
                  <a:pos x="7" y="0"/>
                </a:cxn>
                <a:cxn ang="0">
                  <a:pos x="9" y="1"/>
                </a:cxn>
                <a:cxn ang="0">
                  <a:pos x="10" y="1"/>
                </a:cxn>
                <a:cxn ang="0">
                  <a:pos x="12" y="1"/>
                </a:cxn>
                <a:cxn ang="0">
                  <a:pos x="13" y="3"/>
                </a:cxn>
                <a:cxn ang="0">
                  <a:pos x="13" y="4"/>
                </a:cxn>
                <a:cxn ang="0">
                  <a:pos x="13" y="6"/>
                </a:cxn>
                <a:cxn ang="0">
                  <a:pos x="13" y="7"/>
                </a:cxn>
                <a:cxn ang="0">
                  <a:pos x="13" y="7"/>
                </a:cxn>
                <a:cxn ang="0">
                  <a:pos x="12" y="9"/>
                </a:cxn>
                <a:cxn ang="0">
                  <a:pos x="10" y="10"/>
                </a:cxn>
                <a:cxn ang="0">
                  <a:pos x="12" y="10"/>
                </a:cxn>
                <a:cxn ang="0">
                  <a:pos x="13" y="12"/>
                </a:cxn>
                <a:cxn ang="0">
                  <a:pos x="15" y="13"/>
                </a:cxn>
                <a:cxn ang="0">
                  <a:pos x="15" y="15"/>
                </a:cxn>
                <a:cxn ang="0">
                  <a:pos x="15" y="16"/>
                </a:cxn>
                <a:cxn ang="0">
                  <a:pos x="13" y="18"/>
                </a:cxn>
                <a:cxn ang="0">
                  <a:pos x="13" y="18"/>
                </a:cxn>
                <a:cxn ang="0">
                  <a:pos x="13" y="19"/>
                </a:cxn>
                <a:cxn ang="0">
                  <a:pos x="12" y="19"/>
                </a:cxn>
                <a:cxn ang="0">
                  <a:pos x="10" y="19"/>
                </a:cxn>
                <a:cxn ang="0">
                  <a:pos x="9" y="21"/>
                </a:cxn>
                <a:cxn ang="0">
                  <a:pos x="7" y="21"/>
                </a:cxn>
                <a:cxn ang="0">
                  <a:pos x="0" y="21"/>
                </a:cxn>
                <a:cxn ang="0">
                  <a:pos x="3" y="9"/>
                </a:cxn>
                <a:cxn ang="0">
                  <a:pos x="7" y="9"/>
                </a:cxn>
                <a:cxn ang="0">
                  <a:pos x="9" y="9"/>
                </a:cxn>
                <a:cxn ang="0">
                  <a:pos x="9" y="9"/>
                </a:cxn>
                <a:cxn ang="0">
                  <a:pos x="10" y="9"/>
                </a:cxn>
                <a:cxn ang="0">
                  <a:pos x="10" y="7"/>
                </a:cxn>
                <a:cxn ang="0">
                  <a:pos x="10" y="7"/>
                </a:cxn>
                <a:cxn ang="0">
                  <a:pos x="12" y="6"/>
                </a:cxn>
                <a:cxn ang="0">
                  <a:pos x="10" y="4"/>
                </a:cxn>
                <a:cxn ang="0">
                  <a:pos x="10" y="4"/>
                </a:cxn>
                <a:cxn ang="0">
                  <a:pos x="10" y="3"/>
                </a:cxn>
                <a:cxn ang="0">
                  <a:pos x="9" y="3"/>
                </a:cxn>
                <a:cxn ang="0">
                  <a:pos x="9" y="3"/>
                </a:cxn>
                <a:cxn ang="0">
                  <a:pos x="6" y="3"/>
                </a:cxn>
                <a:cxn ang="0">
                  <a:pos x="3" y="3"/>
                </a:cxn>
                <a:cxn ang="0">
                  <a:pos x="3" y="9"/>
                </a:cxn>
                <a:cxn ang="0">
                  <a:pos x="3" y="18"/>
                </a:cxn>
                <a:cxn ang="0">
                  <a:pos x="7" y="18"/>
                </a:cxn>
                <a:cxn ang="0">
                  <a:pos x="9" y="18"/>
                </a:cxn>
                <a:cxn ang="0">
                  <a:pos x="9" y="18"/>
                </a:cxn>
                <a:cxn ang="0">
                  <a:pos x="10" y="18"/>
                </a:cxn>
                <a:cxn ang="0">
                  <a:pos x="10" y="18"/>
                </a:cxn>
                <a:cxn ang="0">
                  <a:pos x="12" y="16"/>
                </a:cxn>
                <a:cxn ang="0">
                  <a:pos x="12" y="16"/>
                </a:cxn>
                <a:cxn ang="0">
                  <a:pos x="12" y="15"/>
                </a:cxn>
                <a:cxn ang="0">
                  <a:pos x="12" y="15"/>
                </a:cxn>
                <a:cxn ang="0">
                  <a:pos x="12" y="13"/>
                </a:cxn>
                <a:cxn ang="0">
                  <a:pos x="12" y="13"/>
                </a:cxn>
                <a:cxn ang="0">
                  <a:pos x="10" y="12"/>
                </a:cxn>
                <a:cxn ang="0">
                  <a:pos x="10" y="12"/>
                </a:cxn>
                <a:cxn ang="0">
                  <a:pos x="9" y="12"/>
                </a:cxn>
                <a:cxn ang="0">
                  <a:pos x="7" y="12"/>
                </a:cxn>
                <a:cxn ang="0">
                  <a:pos x="3" y="12"/>
                </a:cxn>
                <a:cxn ang="0">
                  <a:pos x="3" y="18"/>
                </a:cxn>
              </a:cxnLst>
              <a:rect l="0" t="0" r="r" b="b"/>
              <a:pathLst>
                <a:path w="15" h="21">
                  <a:moveTo>
                    <a:pt x="0" y="21"/>
                  </a:moveTo>
                  <a:lnTo>
                    <a:pt x="0" y="0"/>
                  </a:lnTo>
                  <a:lnTo>
                    <a:pt x="7" y="0"/>
                  </a:lnTo>
                  <a:lnTo>
                    <a:pt x="9" y="1"/>
                  </a:lnTo>
                  <a:lnTo>
                    <a:pt x="10" y="1"/>
                  </a:lnTo>
                  <a:lnTo>
                    <a:pt x="12" y="1"/>
                  </a:lnTo>
                  <a:lnTo>
                    <a:pt x="13" y="3"/>
                  </a:lnTo>
                  <a:lnTo>
                    <a:pt x="13" y="4"/>
                  </a:lnTo>
                  <a:lnTo>
                    <a:pt x="13" y="6"/>
                  </a:lnTo>
                  <a:lnTo>
                    <a:pt x="13" y="7"/>
                  </a:lnTo>
                  <a:lnTo>
                    <a:pt x="13" y="7"/>
                  </a:lnTo>
                  <a:lnTo>
                    <a:pt x="12" y="9"/>
                  </a:lnTo>
                  <a:lnTo>
                    <a:pt x="10" y="10"/>
                  </a:lnTo>
                  <a:lnTo>
                    <a:pt x="12" y="10"/>
                  </a:lnTo>
                  <a:lnTo>
                    <a:pt x="13" y="12"/>
                  </a:lnTo>
                  <a:lnTo>
                    <a:pt x="15" y="13"/>
                  </a:lnTo>
                  <a:lnTo>
                    <a:pt x="15" y="15"/>
                  </a:lnTo>
                  <a:lnTo>
                    <a:pt x="15" y="16"/>
                  </a:lnTo>
                  <a:lnTo>
                    <a:pt x="13" y="18"/>
                  </a:lnTo>
                  <a:lnTo>
                    <a:pt x="13" y="18"/>
                  </a:lnTo>
                  <a:lnTo>
                    <a:pt x="13" y="19"/>
                  </a:lnTo>
                  <a:lnTo>
                    <a:pt x="12" y="19"/>
                  </a:lnTo>
                  <a:lnTo>
                    <a:pt x="10" y="19"/>
                  </a:lnTo>
                  <a:lnTo>
                    <a:pt x="9" y="21"/>
                  </a:lnTo>
                  <a:lnTo>
                    <a:pt x="7" y="21"/>
                  </a:lnTo>
                  <a:lnTo>
                    <a:pt x="0" y="21"/>
                  </a:lnTo>
                  <a:close/>
                  <a:moveTo>
                    <a:pt x="3" y="9"/>
                  </a:moveTo>
                  <a:lnTo>
                    <a:pt x="7" y="9"/>
                  </a:lnTo>
                  <a:lnTo>
                    <a:pt x="9" y="9"/>
                  </a:lnTo>
                  <a:lnTo>
                    <a:pt x="9" y="9"/>
                  </a:lnTo>
                  <a:lnTo>
                    <a:pt x="10" y="9"/>
                  </a:lnTo>
                  <a:lnTo>
                    <a:pt x="10" y="7"/>
                  </a:lnTo>
                  <a:lnTo>
                    <a:pt x="10" y="7"/>
                  </a:lnTo>
                  <a:lnTo>
                    <a:pt x="12" y="6"/>
                  </a:lnTo>
                  <a:lnTo>
                    <a:pt x="10" y="4"/>
                  </a:lnTo>
                  <a:lnTo>
                    <a:pt x="10" y="4"/>
                  </a:lnTo>
                  <a:lnTo>
                    <a:pt x="10" y="3"/>
                  </a:lnTo>
                  <a:lnTo>
                    <a:pt x="9" y="3"/>
                  </a:lnTo>
                  <a:lnTo>
                    <a:pt x="9" y="3"/>
                  </a:lnTo>
                  <a:lnTo>
                    <a:pt x="6" y="3"/>
                  </a:lnTo>
                  <a:lnTo>
                    <a:pt x="3" y="3"/>
                  </a:lnTo>
                  <a:lnTo>
                    <a:pt x="3" y="9"/>
                  </a:lnTo>
                  <a:close/>
                  <a:moveTo>
                    <a:pt x="3" y="18"/>
                  </a:moveTo>
                  <a:lnTo>
                    <a:pt x="7" y="18"/>
                  </a:lnTo>
                  <a:lnTo>
                    <a:pt x="9" y="18"/>
                  </a:lnTo>
                  <a:lnTo>
                    <a:pt x="9" y="18"/>
                  </a:lnTo>
                  <a:lnTo>
                    <a:pt x="10" y="18"/>
                  </a:lnTo>
                  <a:lnTo>
                    <a:pt x="10" y="18"/>
                  </a:lnTo>
                  <a:lnTo>
                    <a:pt x="12" y="16"/>
                  </a:lnTo>
                  <a:lnTo>
                    <a:pt x="12" y="16"/>
                  </a:lnTo>
                  <a:lnTo>
                    <a:pt x="12" y="15"/>
                  </a:lnTo>
                  <a:lnTo>
                    <a:pt x="12" y="15"/>
                  </a:lnTo>
                  <a:lnTo>
                    <a:pt x="12" y="13"/>
                  </a:lnTo>
                  <a:lnTo>
                    <a:pt x="12" y="13"/>
                  </a:lnTo>
                  <a:lnTo>
                    <a:pt x="10" y="12"/>
                  </a:lnTo>
                  <a:lnTo>
                    <a:pt x="10" y="12"/>
                  </a:lnTo>
                  <a:lnTo>
                    <a:pt x="9" y="12"/>
                  </a:lnTo>
                  <a:lnTo>
                    <a:pt x="7" y="12"/>
                  </a:lnTo>
                  <a:lnTo>
                    <a:pt x="3" y="12"/>
                  </a:lnTo>
                  <a:lnTo>
                    <a:pt x="3"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724" name="Freeform 220"/>
            <p:cNvSpPr>
              <a:spLocks/>
            </p:cNvSpPr>
            <p:nvPr/>
          </p:nvSpPr>
          <p:spPr bwMode="auto">
            <a:xfrm>
              <a:off x="4264" y="2274"/>
              <a:ext cx="7" cy="15"/>
            </a:xfrm>
            <a:custGeom>
              <a:avLst/>
              <a:gdLst/>
              <a:ahLst/>
              <a:cxnLst>
                <a:cxn ang="0">
                  <a:pos x="0" y="15"/>
                </a:cxn>
                <a:cxn ang="0">
                  <a:pos x="0" y="0"/>
                </a:cxn>
                <a:cxn ang="0">
                  <a:pos x="3" y="0"/>
                </a:cxn>
                <a:cxn ang="0">
                  <a:pos x="3" y="1"/>
                </a:cxn>
                <a:cxn ang="0">
                  <a:pos x="3" y="1"/>
                </a:cxn>
                <a:cxn ang="0">
                  <a:pos x="4" y="0"/>
                </a:cxn>
                <a:cxn ang="0">
                  <a:pos x="4" y="0"/>
                </a:cxn>
                <a:cxn ang="0">
                  <a:pos x="6" y="0"/>
                </a:cxn>
                <a:cxn ang="0">
                  <a:pos x="6" y="0"/>
                </a:cxn>
                <a:cxn ang="0">
                  <a:pos x="7" y="0"/>
                </a:cxn>
                <a:cxn ang="0">
                  <a:pos x="7" y="3"/>
                </a:cxn>
                <a:cxn ang="0">
                  <a:pos x="6" y="3"/>
                </a:cxn>
                <a:cxn ang="0">
                  <a:pos x="4" y="1"/>
                </a:cxn>
                <a:cxn ang="0">
                  <a:pos x="4" y="3"/>
                </a:cxn>
                <a:cxn ang="0">
                  <a:pos x="4" y="3"/>
                </a:cxn>
                <a:cxn ang="0">
                  <a:pos x="3" y="3"/>
                </a:cxn>
                <a:cxn ang="0">
                  <a:pos x="3" y="4"/>
                </a:cxn>
                <a:cxn ang="0">
                  <a:pos x="3" y="6"/>
                </a:cxn>
                <a:cxn ang="0">
                  <a:pos x="3" y="7"/>
                </a:cxn>
                <a:cxn ang="0">
                  <a:pos x="3" y="15"/>
                </a:cxn>
                <a:cxn ang="0">
                  <a:pos x="0" y="15"/>
                </a:cxn>
              </a:cxnLst>
              <a:rect l="0" t="0" r="r" b="b"/>
              <a:pathLst>
                <a:path w="7" h="15">
                  <a:moveTo>
                    <a:pt x="0" y="15"/>
                  </a:moveTo>
                  <a:lnTo>
                    <a:pt x="0" y="0"/>
                  </a:lnTo>
                  <a:lnTo>
                    <a:pt x="3" y="0"/>
                  </a:lnTo>
                  <a:lnTo>
                    <a:pt x="3" y="1"/>
                  </a:lnTo>
                  <a:lnTo>
                    <a:pt x="3" y="1"/>
                  </a:lnTo>
                  <a:lnTo>
                    <a:pt x="4" y="0"/>
                  </a:lnTo>
                  <a:lnTo>
                    <a:pt x="4" y="0"/>
                  </a:lnTo>
                  <a:lnTo>
                    <a:pt x="6" y="0"/>
                  </a:lnTo>
                  <a:lnTo>
                    <a:pt x="6" y="0"/>
                  </a:lnTo>
                  <a:lnTo>
                    <a:pt x="7" y="0"/>
                  </a:lnTo>
                  <a:lnTo>
                    <a:pt x="7" y="3"/>
                  </a:lnTo>
                  <a:lnTo>
                    <a:pt x="6" y="3"/>
                  </a:lnTo>
                  <a:lnTo>
                    <a:pt x="4" y="1"/>
                  </a:lnTo>
                  <a:lnTo>
                    <a:pt x="4" y="3"/>
                  </a:lnTo>
                  <a:lnTo>
                    <a:pt x="4" y="3"/>
                  </a:lnTo>
                  <a:lnTo>
                    <a:pt x="3" y="3"/>
                  </a:lnTo>
                  <a:lnTo>
                    <a:pt x="3" y="4"/>
                  </a:lnTo>
                  <a:lnTo>
                    <a:pt x="3" y="6"/>
                  </a:lnTo>
                  <a:lnTo>
                    <a:pt x="3" y="7"/>
                  </a:lnTo>
                  <a:lnTo>
                    <a:pt x="3" y="15"/>
                  </a:lnTo>
                  <a:lnTo>
                    <a:pt x="0"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725" name="Freeform 221"/>
            <p:cNvSpPr>
              <a:spLocks/>
            </p:cNvSpPr>
            <p:nvPr/>
          </p:nvSpPr>
          <p:spPr bwMode="auto">
            <a:xfrm>
              <a:off x="4272" y="2274"/>
              <a:ext cx="12" cy="15"/>
            </a:xfrm>
            <a:custGeom>
              <a:avLst/>
              <a:gdLst/>
              <a:ahLst/>
              <a:cxnLst>
                <a:cxn ang="0">
                  <a:pos x="9" y="15"/>
                </a:cxn>
                <a:cxn ang="0">
                  <a:pos x="9" y="12"/>
                </a:cxn>
                <a:cxn ang="0">
                  <a:pos x="8" y="13"/>
                </a:cxn>
                <a:cxn ang="0">
                  <a:pos x="5" y="15"/>
                </a:cxn>
                <a:cxn ang="0">
                  <a:pos x="3" y="15"/>
                </a:cxn>
                <a:cxn ang="0">
                  <a:pos x="3" y="15"/>
                </a:cxn>
                <a:cxn ang="0">
                  <a:pos x="2" y="13"/>
                </a:cxn>
                <a:cxn ang="0">
                  <a:pos x="2" y="13"/>
                </a:cxn>
                <a:cxn ang="0">
                  <a:pos x="0" y="12"/>
                </a:cxn>
                <a:cxn ang="0">
                  <a:pos x="0" y="12"/>
                </a:cxn>
                <a:cxn ang="0">
                  <a:pos x="0" y="10"/>
                </a:cxn>
                <a:cxn ang="0">
                  <a:pos x="0" y="9"/>
                </a:cxn>
                <a:cxn ang="0">
                  <a:pos x="0" y="0"/>
                </a:cxn>
                <a:cxn ang="0">
                  <a:pos x="3" y="0"/>
                </a:cxn>
                <a:cxn ang="0">
                  <a:pos x="3" y="7"/>
                </a:cxn>
                <a:cxn ang="0">
                  <a:pos x="3" y="9"/>
                </a:cxn>
                <a:cxn ang="0">
                  <a:pos x="3" y="10"/>
                </a:cxn>
                <a:cxn ang="0">
                  <a:pos x="3" y="12"/>
                </a:cxn>
                <a:cxn ang="0">
                  <a:pos x="5" y="12"/>
                </a:cxn>
                <a:cxn ang="0">
                  <a:pos x="5" y="12"/>
                </a:cxn>
                <a:cxn ang="0">
                  <a:pos x="6" y="12"/>
                </a:cxn>
                <a:cxn ang="0">
                  <a:pos x="6" y="12"/>
                </a:cxn>
                <a:cxn ang="0">
                  <a:pos x="8" y="12"/>
                </a:cxn>
                <a:cxn ang="0">
                  <a:pos x="8" y="12"/>
                </a:cxn>
                <a:cxn ang="0">
                  <a:pos x="9" y="10"/>
                </a:cxn>
                <a:cxn ang="0">
                  <a:pos x="9" y="9"/>
                </a:cxn>
                <a:cxn ang="0">
                  <a:pos x="9" y="7"/>
                </a:cxn>
                <a:cxn ang="0">
                  <a:pos x="9" y="0"/>
                </a:cxn>
                <a:cxn ang="0">
                  <a:pos x="12" y="0"/>
                </a:cxn>
                <a:cxn ang="0">
                  <a:pos x="12" y="15"/>
                </a:cxn>
                <a:cxn ang="0">
                  <a:pos x="9" y="15"/>
                </a:cxn>
              </a:cxnLst>
              <a:rect l="0" t="0" r="r" b="b"/>
              <a:pathLst>
                <a:path w="12" h="15">
                  <a:moveTo>
                    <a:pt x="9" y="15"/>
                  </a:moveTo>
                  <a:lnTo>
                    <a:pt x="9" y="12"/>
                  </a:lnTo>
                  <a:lnTo>
                    <a:pt x="8" y="13"/>
                  </a:lnTo>
                  <a:lnTo>
                    <a:pt x="5" y="15"/>
                  </a:lnTo>
                  <a:lnTo>
                    <a:pt x="3" y="15"/>
                  </a:lnTo>
                  <a:lnTo>
                    <a:pt x="3" y="15"/>
                  </a:lnTo>
                  <a:lnTo>
                    <a:pt x="2" y="13"/>
                  </a:lnTo>
                  <a:lnTo>
                    <a:pt x="2" y="13"/>
                  </a:lnTo>
                  <a:lnTo>
                    <a:pt x="0" y="12"/>
                  </a:lnTo>
                  <a:lnTo>
                    <a:pt x="0" y="12"/>
                  </a:lnTo>
                  <a:lnTo>
                    <a:pt x="0" y="10"/>
                  </a:lnTo>
                  <a:lnTo>
                    <a:pt x="0" y="9"/>
                  </a:lnTo>
                  <a:lnTo>
                    <a:pt x="0" y="0"/>
                  </a:lnTo>
                  <a:lnTo>
                    <a:pt x="3" y="0"/>
                  </a:lnTo>
                  <a:lnTo>
                    <a:pt x="3" y="7"/>
                  </a:lnTo>
                  <a:lnTo>
                    <a:pt x="3" y="9"/>
                  </a:lnTo>
                  <a:lnTo>
                    <a:pt x="3" y="10"/>
                  </a:lnTo>
                  <a:lnTo>
                    <a:pt x="3" y="12"/>
                  </a:lnTo>
                  <a:lnTo>
                    <a:pt x="5" y="12"/>
                  </a:lnTo>
                  <a:lnTo>
                    <a:pt x="5" y="12"/>
                  </a:lnTo>
                  <a:lnTo>
                    <a:pt x="6" y="12"/>
                  </a:lnTo>
                  <a:lnTo>
                    <a:pt x="6" y="12"/>
                  </a:lnTo>
                  <a:lnTo>
                    <a:pt x="8" y="12"/>
                  </a:lnTo>
                  <a:lnTo>
                    <a:pt x="8" y="12"/>
                  </a:lnTo>
                  <a:lnTo>
                    <a:pt x="9" y="10"/>
                  </a:lnTo>
                  <a:lnTo>
                    <a:pt x="9" y="9"/>
                  </a:lnTo>
                  <a:lnTo>
                    <a:pt x="9" y="7"/>
                  </a:lnTo>
                  <a:lnTo>
                    <a:pt x="9" y="0"/>
                  </a:lnTo>
                  <a:lnTo>
                    <a:pt x="12" y="0"/>
                  </a:lnTo>
                  <a:lnTo>
                    <a:pt x="12" y="15"/>
                  </a:lnTo>
                  <a:lnTo>
                    <a:pt x="9"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726" name="Freeform 222"/>
            <p:cNvSpPr>
              <a:spLocks noEditPoints="1"/>
            </p:cNvSpPr>
            <p:nvPr/>
          </p:nvSpPr>
          <p:spPr bwMode="auto">
            <a:xfrm>
              <a:off x="4287" y="2268"/>
              <a:ext cx="3" cy="21"/>
            </a:xfrm>
            <a:custGeom>
              <a:avLst/>
              <a:gdLst/>
              <a:ahLst/>
              <a:cxnLst>
                <a:cxn ang="0">
                  <a:pos x="0" y="3"/>
                </a:cxn>
                <a:cxn ang="0">
                  <a:pos x="0" y="0"/>
                </a:cxn>
                <a:cxn ang="0">
                  <a:pos x="3" y="0"/>
                </a:cxn>
                <a:cxn ang="0">
                  <a:pos x="3" y="3"/>
                </a:cxn>
                <a:cxn ang="0">
                  <a:pos x="0" y="3"/>
                </a:cxn>
                <a:cxn ang="0">
                  <a:pos x="0" y="21"/>
                </a:cxn>
                <a:cxn ang="0">
                  <a:pos x="0" y="6"/>
                </a:cxn>
                <a:cxn ang="0">
                  <a:pos x="3" y="6"/>
                </a:cxn>
                <a:cxn ang="0">
                  <a:pos x="3" y="21"/>
                </a:cxn>
                <a:cxn ang="0">
                  <a:pos x="0" y="21"/>
                </a:cxn>
              </a:cxnLst>
              <a:rect l="0" t="0" r="r" b="b"/>
              <a:pathLst>
                <a:path w="3" h="21">
                  <a:moveTo>
                    <a:pt x="0" y="3"/>
                  </a:moveTo>
                  <a:lnTo>
                    <a:pt x="0" y="0"/>
                  </a:lnTo>
                  <a:lnTo>
                    <a:pt x="3" y="0"/>
                  </a:lnTo>
                  <a:lnTo>
                    <a:pt x="3" y="3"/>
                  </a:lnTo>
                  <a:lnTo>
                    <a:pt x="0" y="3"/>
                  </a:lnTo>
                  <a:close/>
                  <a:moveTo>
                    <a:pt x="0" y="21"/>
                  </a:moveTo>
                  <a:lnTo>
                    <a:pt x="0" y="6"/>
                  </a:lnTo>
                  <a:lnTo>
                    <a:pt x="3" y="6"/>
                  </a:lnTo>
                  <a:lnTo>
                    <a:pt x="3" y="21"/>
                  </a:lnTo>
                  <a:lnTo>
                    <a:pt x="0" y="21"/>
                  </a:lnTo>
                  <a:close/>
                </a:path>
              </a:pathLst>
            </a:custGeom>
            <a:solidFill>
              <a:srgbClr val="000000"/>
            </a:solidFill>
            <a:ln w="0">
              <a:solidFill>
                <a:srgbClr val="000000"/>
              </a:solidFill>
              <a:prstDash val="solid"/>
              <a:round/>
              <a:headEnd/>
              <a:tailEnd/>
            </a:ln>
          </p:spPr>
          <p:txBody>
            <a:bodyPr/>
            <a:lstStyle/>
            <a:p>
              <a:endParaRPr lang="en-US" dirty="0"/>
            </a:p>
          </p:txBody>
        </p:sp>
        <p:sp>
          <p:nvSpPr>
            <p:cNvPr id="21727" name="Freeform 223"/>
            <p:cNvSpPr>
              <a:spLocks/>
            </p:cNvSpPr>
            <p:nvPr/>
          </p:nvSpPr>
          <p:spPr bwMode="auto">
            <a:xfrm>
              <a:off x="4289" y="2269"/>
              <a:ext cx="7" cy="20"/>
            </a:xfrm>
            <a:custGeom>
              <a:avLst/>
              <a:gdLst/>
              <a:ahLst/>
              <a:cxnLst>
                <a:cxn ang="0">
                  <a:pos x="7" y="17"/>
                </a:cxn>
                <a:cxn ang="0">
                  <a:pos x="7" y="20"/>
                </a:cxn>
                <a:cxn ang="0">
                  <a:pos x="5" y="20"/>
                </a:cxn>
                <a:cxn ang="0">
                  <a:pos x="5" y="20"/>
                </a:cxn>
                <a:cxn ang="0">
                  <a:pos x="4" y="20"/>
                </a:cxn>
                <a:cxn ang="0">
                  <a:pos x="3" y="20"/>
                </a:cxn>
                <a:cxn ang="0">
                  <a:pos x="3" y="18"/>
                </a:cxn>
                <a:cxn ang="0">
                  <a:pos x="3" y="18"/>
                </a:cxn>
                <a:cxn ang="0">
                  <a:pos x="1" y="17"/>
                </a:cxn>
                <a:cxn ang="0">
                  <a:pos x="1" y="15"/>
                </a:cxn>
                <a:cxn ang="0">
                  <a:pos x="1" y="8"/>
                </a:cxn>
                <a:cxn ang="0">
                  <a:pos x="0" y="8"/>
                </a:cxn>
                <a:cxn ang="0">
                  <a:pos x="0" y="5"/>
                </a:cxn>
                <a:cxn ang="0">
                  <a:pos x="1" y="5"/>
                </a:cxn>
                <a:cxn ang="0">
                  <a:pos x="1" y="2"/>
                </a:cxn>
                <a:cxn ang="0">
                  <a:pos x="4" y="0"/>
                </a:cxn>
                <a:cxn ang="0">
                  <a:pos x="4" y="5"/>
                </a:cxn>
                <a:cxn ang="0">
                  <a:pos x="7" y="5"/>
                </a:cxn>
                <a:cxn ang="0">
                  <a:pos x="7" y="8"/>
                </a:cxn>
                <a:cxn ang="0">
                  <a:pos x="4" y="8"/>
                </a:cxn>
                <a:cxn ang="0">
                  <a:pos x="4" y="15"/>
                </a:cxn>
                <a:cxn ang="0">
                  <a:pos x="4" y="17"/>
                </a:cxn>
                <a:cxn ang="0">
                  <a:pos x="4" y="17"/>
                </a:cxn>
                <a:cxn ang="0">
                  <a:pos x="4" y="17"/>
                </a:cxn>
                <a:cxn ang="0">
                  <a:pos x="4" y="17"/>
                </a:cxn>
                <a:cxn ang="0">
                  <a:pos x="5" y="17"/>
                </a:cxn>
                <a:cxn ang="0">
                  <a:pos x="5" y="17"/>
                </a:cxn>
                <a:cxn ang="0">
                  <a:pos x="5" y="17"/>
                </a:cxn>
                <a:cxn ang="0">
                  <a:pos x="7" y="17"/>
                </a:cxn>
              </a:cxnLst>
              <a:rect l="0" t="0" r="r" b="b"/>
              <a:pathLst>
                <a:path w="7" h="20">
                  <a:moveTo>
                    <a:pt x="7" y="17"/>
                  </a:moveTo>
                  <a:lnTo>
                    <a:pt x="7" y="20"/>
                  </a:lnTo>
                  <a:lnTo>
                    <a:pt x="5" y="20"/>
                  </a:lnTo>
                  <a:lnTo>
                    <a:pt x="5" y="20"/>
                  </a:lnTo>
                  <a:lnTo>
                    <a:pt x="4" y="20"/>
                  </a:lnTo>
                  <a:lnTo>
                    <a:pt x="3" y="20"/>
                  </a:lnTo>
                  <a:lnTo>
                    <a:pt x="3" y="18"/>
                  </a:lnTo>
                  <a:lnTo>
                    <a:pt x="3" y="18"/>
                  </a:lnTo>
                  <a:lnTo>
                    <a:pt x="1" y="17"/>
                  </a:lnTo>
                  <a:lnTo>
                    <a:pt x="1" y="15"/>
                  </a:lnTo>
                  <a:lnTo>
                    <a:pt x="1" y="8"/>
                  </a:lnTo>
                  <a:lnTo>
                    <a:pt x="0" y="8"/>
                  </a:lnTo>
                  <a:lnTo>
                    <a:pt x="0" y="5"/>
                  </a:lnTo>
                  <a:lnTo>
                    <a:pt x="1" y="5"/>
                  </a:lnTo>
                  <a:lnTo>
                    <a:pt x="1" y="2"/>
                  </a:lnTo>
                  <a:lnTo>
                    <a:pt x="4" y="0"/>
                  </a:lnTo>
                  <a:lnTo>
                    <a:pt x="4" y="5"/>
                  </a:lnTo>
                  <a:lnTo>
                    <a:pt x="7" y="5"/>
                  </a:lnTo>
                  <a:lnTo>
                    <a:pt x="7" y="8"/>
                  </a:lnTo>
                  <a:lnTo>
                    <a:pt x="4" y="8"/>
                  </a:lnTo>
                  <a:lnTo>
                    <a:pt x="4" y="15"/>
                  </a:lnTo>
                  <a:lnTo>
                    <a:pt x="4" y="17"/>
                  </a:lnTo>
                  <a:lnTo>
                    <a:pt x="4" y="17"/>
                  </a:lnTo>
                  <a:lnTo>
                    <a:pt x="4" y="17"/>
                  </a:lnTo>
                  <a:lnTo>
                    <a:pt x="4" y="17"/>
                  </a:lnTo>
                  <a:lnTo>
                    <a:pt x="5" y="17"/>
                  </a:lnTo>
                  <a:lnTo>
                    <a:pt x="5" y="17"/>
                  </a:lnTo>
                  <a:lnTo>
                    <a:pt x="5" y="17"/>
                  </a:lnTo>
                  <a:lnTo>
                    <a:pt x="7" y="17"/>
                  </a:lnTo>
                  <a:close/>
                </a:path>
              </a:pathLst>
            </a:custGeom>
            <a:solidFill>
              <a:srgbClr val="000000"/>
            </a:solidFill>
            <a:ln w="0">
              <a:solidFill>
                <a:srgbClr val="000000"/>
              </a:solidFill>
              <a:prstDash val="solid"/>
              <a:round/>
              <a:headEnd/>
              <a:tailEnd/>
            </a:ln>
          </p:spPr>
          <p:txBody>
            <a:bodyPr/>
            <a:lstStyle/>
            <a:p>
              <a:endParaRPr lang="en-US" dirty="0"/>
            </a:p>
          </p:txBody>
        </p:sp>
        <p:sp>
          <p:nvSpPr>
            <p:cNvPr id="21728" name="Line 224"/>
            <p:cNvSpPr>
              <a:spLocks noChangeShapeType="1"/>
            </p:cNvSpPr>
            <p:nvPr/>
          </p:nvSpPr>
          <p:spPr bwMode="auto">
            <a:xfrm>
              <a:off x="4170" y="2280"/>
              <a:ext cx="66" cy="1"/>
            </a:xfrm>
            <a:prstGeom prst="line">
              <a:avLst/>
            </a:prstGeom>
            <a:noFill/>
            <a:ln w="6350">
              <a:solidFill>
                <a:srgbClr val="57FF36"/>
              </a:solidFill>
              <a:round/>
              <a:headEnd/>
              <a:tailEnd/>
            </a:ln>
          </p:spPr>
          <p:txBody>
            <a:bodyPr/>
            <a:lstStyle/>
            <a:p>
              <a:endParaRPr lang="en-US" dirty="0"/>
            </a:p>
          </p:txBody>
        </p:sp>
        <p:sp>
          <p:nvSpPr>
            <p:cNvPr id="21729" name="Freeform 225"/>
            <p:cNvSpPr>
              <a:spLocks/>
            </p:cNvSpPr>
            <p:nvPr/>
          </p:nvSpPr>
          <p:spPr bwMode="auto">
            <a:xfrm>
              <a:off x="4246" y="2300"/>
              <a:ext cx="15" cy="21"/>
            </a:xfrm>
            <a:custGeom>
              <a:avLst/>
              <a:gdLst/>
              <a:ahLst/>
              <a:cxnLst>
                <a:cxn ang="0">
                  <a:pos x="0" y="21"/>
                </a:cxn>
                <a:cxn ang="0">
                  <a:pos x="0" y="0"/>
                </a:cxn>
                <a:cxn ang="0">
                  <a:pos x="3" y="0"/>
                </a:cxn>
                <a:cxn ang="0">
                  <a:pos x="13" y="16"/>
                </a:cxn>
                <a:cxn ang="0">
                  <a:pos x="13" y="0"/>
                </a:cxn>
                <a:cxn ang="0">
                  <a:pos x="15" y="0"/>
                </a:cxn>
                <a:cxn ang="0">
                  <a:pos x="15" y="21"/>
                </a:cxn>
                <a:cxn ang="0">
                  <a:pos x="12" y="21"/>
                </a:cxn>
                <a:cxn ang="0">
                  <a:pos x="3" y="5"/>
                </a:cxn>
                <a:cxn ang="0">
                  <a:pos x="3" y="21"/>
                </a:cxn>
                <a:cxn ang="0">
                  <a:pos x="0" y="21"/>
                </a:cxn>
              </a:cxnLst>
              <a:rect l="0" t="0" r="r" b="b"/>
              <a:pathLst>
                <a:path w="15" h="21">
                  <a:moveTo>
                    <a:pt x="0" y="21"/>
                  </a:moveTo>
                  <a:lnTo>
                    <a:pt x="0" y="0"/>
                  </a:lnTo>
                  <a:lnTo>
                    <a:pt x="3" y="0"/>
                  </a:lnTo>
                  <a:lnTo>
                    <a:pt x="13" y="16"/>
                  </a:lnTo>
                  <a:lnTo>
                    <a:pt x="13" y="0"/>
                  </a:lnTo>
                  <a:lnTo>
                    <a:pt x="15" y="0"/>
                  </a:lnTo>
                  <a:lnTo>
                    <a:pt x="15" y="21"/>
                  </a:lnTo>
                  <a:lnTo>
                    <a:pt x="12" y="21"/>
                  </a:lnTo>
                  <a:lnTo>
                    <a:pt x="3" y="5"/>
                  </a:lnTo>
                  <a:lnTo>
                    <a:pt x="3" y="21"/>
                  </a:lnTo>
                  <a:lnTo>
                    <a:pt x="0" y="21"/>
                  </a:lnTo>
                  <a:close/>
                </a:path>
              </a:pathLst>
            </a:custGeom>
            <a:solidFill>
              <a:srgbClr val="000000"/>
            </a:solidFill>
            <a:ln w="0">
              <a:solidFill>
                <a:srgbClr val="000000"/>
              </a:solidFill>
              <a:prstDash val="solid"/>
              <a:round/>
              <a:headEnd/>
              <a:tailEnd/>
            </a:ln>
          </p:spPr>
          <p:txBody>
            <a:bodyPr/>
            <a:lstStyle/>
            <a:p>
              <a:endParaRPr lang="en-US" dirty="0"/>
            </a:p>
          </p:txBody>
        </p:sp>
        <p:sp>
          <p:nvSpPr>
            <p:cNvPr id="21730" name="Freeform 226"/>
            <p:cNvSpPr>
              <a:spLocks noEditPoints="1"/>
            </p:cNvSpPr>
            <p:nvPr/>
          </p:nvSpPr>
          <p:spPr bwMode="auto">
            <a:xfrm>
              <a:off x="4264" y="2306"/>
              <a:ext cx="13" cy="15"/>
            </a:xfrm>
            <a:custGeom>
              <a:avLst/>
              <a:gdLst/>
              <a:ahLst/>
              <a:cxnLst>
                <a:cxn ang="0">
                  <a:pos x="10" y="10"/>
                </a:cxn>
                <a:cxn ang="0">
                  <a:pos x="13" y="10"/>
                </a:cxn>
                <a:cxn ang="0">
                  <a:pos x="11" y="12"/>
                </a:cxn>
                <a:cxn ang="0">
                  <a:pos x="11" y="13"/>
                </a:cxn>
                <a:cxn ang="0">
                  <a:pos x="8" y="15"/>
                </a:cxn>
                <a:cxn ang="0">
                  <a:pos x="7" y="15"/>
                </a:cxn>
                <a:cxn ang="0">
                  <a:pos x="4" y="15"/>
                </a:cxn>
                <a:cxn ang="0">
                  <a:pos x="3" y="13"/>
                </a:cxn>
                <a:cxn ang="0">
                  <a:pos x="1" y="10"/>
                </a:cxn>
                <a:cxn ang="0">
                  <a:pos x="0" y="8"/>
                </a:cxn>
                <a:cxn ang="0">
                  <a:pos x="1" y="5"/>
                </a:cxn>
                <a:cxn ang="0">
                  <a:pos x="3" y="2"/>
                </a:cxn>
                <a:cxn ang="0">
                  <a:pos x="4" y="0"/>
                </a:cxn>
                <a:cxn ang="0">
                  <a:pos x="7" y="0"/>
                </a:cxn>
                <a:cxn ang="0">
                  <a:pos x="8" y="0"/>
                </a:cxn>
                <a:cxn ang="0">
                  <a:pos x="11" y="2"/>
                </a:cxn>
                <a:cxn ang="0">
                  <a:pos x="13" y="5"/>
                </a:cxn>
                <a:cxn ang="0">
                  <a:pos x="13" y="8"/>
                </a:cxn>
                <a:cxn ang="0">
                  <a:pos x="13" y="8"/>
                </a:cxn>
                <a:cxn ang="0">
                  <a:pos x="13" y="8"/>
                </a:cxn>
                <a:cxn ang="0">
                  <a:pos x="3" y="8"/>
                </a:cxn>
                <a:cxn ang="0">
                  <a:pos x="3" y="10"/>
                </a:cxn>
                <a:cxn ang="0">
                  <a:pos x="4" y="12"/>
                </a:cxn>
                <a:cxn ang="0">
                  <a:pos x="6" y="12"/>
                </a:cxn>
                <a:cxn ang="0">
                  <a:pos x="7" y="12"/>
                </a:cxn>
                <a:cxn ang="0">
                  <a:pos x="8" y="12"/>
                </a:cxn>
                <a:cxn ang="0">
                  <a:pos x="8" y="12"/>
                </a:cxn>
                <a:cxn ang="0">
                  <a:pos x="10" y="12"/>
                </a:cxn>
                <a:cxn ang="0">
                  <a:pos x="10" y="10"/>
                </a:cxn>
                <a:cxn ang="0">
                  <a:pos x="3" y="6"/>
                </a:cxn>
                <a:cxn ang="0">
                  <a:pos x="10" y="6"/>
                </a:cxn>
                <a:cxn ang="0">
                  <a:pos x="10" y="5"/>
                </a:cxn>
                <a:cxn ang="0">
                  <a:pos x="10" y="3"/>
                </a:cxn>
                <a:cxn ang="0">
                  <a:pos x="8" y="3"/>
                </a:cxn>
                <a:cxn ang="0">
                  <a:pos x="7" y="2"/>
                </a:cxn>
                <a:cxn ang="0">
                  <a:pos x="6" y="3"/>
                </a:cxn>
                <a:cxn ang="0">
                  <a:pos x="4" y="3"/>
                </a:cxn>
                <a:cxn ang="0">
                  <a:pos x="3" y="5"/>
                </a:cxn>
                <a:cxn ang="0">
                  <a:pos x="3" y="6"/>
                </a:cxn>
              </a:cxnLst>
              <a:rect l="0" t="0" r="r" b="b"/>
              <a:pathLst>
                <a:path w="13" h="15">
                  <a:moveTo>
                    <a:pt x="10" y="10"/>
                  </a:moveTo>
                  <a:lnTo>
                    <a:pt x="13" y="10"/>
                  </a:lnTo>
                  <a:lnTo>
                    <a:pt x="11" y="12"/>
                  </a:lnTo>
                  <a:lnTo>
                    <a:pt x="11" y="13"/>
                  </a:lnTo>
                  <a:lnTo>
                    <a:pt x="8" y="15"/>
                  </a:lnTo>
                  <a:lnTo>
                    <a:pt x="7" y="15"/>
                  </a:lnTo>
                  <a:lnTo>
                    <a:pt x="4" y="15"/>
                  </a:lnTo>
                  <a:lnTo>
                    <a:pt x="3" y="13"/>
                  </a:lnTo>
                  <a:lnTo>
                    <a:pt x="1" y="10"/>
                  </a:lnTo>
                  <a:lnTo>
                    <a:pt x="0" y="8"/>
                  </a:lnTo>
                  <a:lnTo>
                    <a:pt x="1" y="5"/>
                  </a:lnTo>
                  <a:lnTo>
                    <a:pt x="3" y="2"/>
                  </a:lnTo>
                  <a:lnTo>
                    <a:pt x="4" y="0"/>
                  </a:lnTo>
                  <a:lnTo>
                    <a:pt x="7" y="0"/>
                  </a:lnTo>
                  <a:lnTo>
                    <a:pt x="8" y="0"/>
                  </a:lnTo>
                  <a:lnTo>
                    <a:pt x="11" y="2"/>
                  </a:lnTo>
                  <a:lnTo>
                    <a:pt x="13" y="5"/>
                  </a:lnTo>
                  <a:lnTo>
                    <a:pt x="13" y="8"/>
                  </a:lnTo>
                  <a:lnTo>
                    <a:pt x="13" y="8"/>
                  </a:lnTo>
                  <a:lnTo>
                    <a:pt x="13" y="8"/>
                  </a:lnTo>
                  <a:lnTo>
                    <a:pt x="3" y="8"/>
                  </a:lnTo>
                  <a:lnTo>
                    <a:pt x="3" y="10"/>
                  </a:lnTo>
                  <a:lnTo>
                    <a:pt x="4" y="12"/>
                  </a:lnTo>
                  <a:lnTo>
                    <a:pt x="6" y="12"/>
                  </a:lnTo>
                  <a:lnTo>
                    <a:pt x="7" y="12"/>
                  </a:lnTo>
                  <a:lnTo>
                    <a:pt x="8" y="12"/>
                  </a:lnTo>
                  <a:lnTo>
                    <a:pt x="8" y="12"/>
                  </a:lnTo>
                  <a:lnTo>
                    <a:pt x="10" y="12"/>
                  </a:lnTo>
                  <a:lnTo>
                    <a:pt x="10" y="10"/>
                  </a:lnTo>
                  <a:close/>
                  <a:moveTo>
                    <a:pt x="3" y="6"/>
                  </a:moveTo>
                  <a:lnTo>
                    <a:pt x="10" y="6"/>
                  </a:lnTo>
                  <a:lnTo>
                    <a:pt x="10" y="5"/>
                  </a:lnTo>
                  <a:lnTo>
                    <a:pt x="10" y="3"/>
                  </a:lnTo>
                  <a:lnTo>
                    <a:pt x="8" y="3"/>
                  </a:lnTo>
                  <a:lnTo>
                    <a:pt x="7" y="2"/>
                  </a:lnTo>
                  <a:lnTo>
                    <a:pt x="6" y="3"/>
                  </a:lnTo>
                  <a:lnTo>
                    <a:pt x="4" y="3"/>
                  </a:lnTo>
                  <a:lnTo>
                    <a:pt x="3" y="5"/>
                  </a:lnTo>
                  <a:lnTo>
                    <a:pt x="3"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731" name="Freeform 227"/>
            <p:cNvSpPr>
              <a:spLocks/>
            </p:cNvSpPr>
            <p:nvPr/>
          </p:nvSpPr>
          <p:spPr bwMode="auto">
            <a:xfrm>
              <a:off x="4278" y="2306"/>
              <a:ext cx="19" cy="15"/>
            </a:xfrm>
            <a:custGeom>
              <a:avLst/>
              <a:gdLst/>
              <a:ahLst/>
              <a:cxnLst>
                <a:cxn ang="0">
                  <a:pos x="3" y="15"/>
                </a:cxn>
                <a:cxn ang="0">
                  <a:pos x="0" y="0"/>
                </a:cxn>
                <a:cxn ang="0">
                  <a:pos x="2" y="0"/>
                </a:cxn>
                <a:cxn ang="0">
                  <a:pos x="5" y="9"/>
                </a:cxn>
                <a:cxn ang="0">
                  <a:pos x="5" y="12"/>
                </a:cxn>
                <a:cxn ang="0">
                  <a:pos x="6" y="10"/>
                </a:cxn>
                <a:cxn ang="0">
                  <a:pos x="6" y="9"/>
                </a:cxn>
                <a:cxn ang="0">
                  <a:pos x="8" y="0"/>
                </a:cxn>
                <a:cxn ang="0">
                  <a:pos x="11" y="0"/>
                </a:cxn>
                <a:cxn ang="0">
                  <a:pos x="12" y="9"/>
                </a:cxn>
                <a:cxn ang="0">
                  <a:pos x="14" y="12"/>
                </a:cxn>
                <a:cxn ang="0">
                  <a:pos x="14" y="9"/>
                </a:cxn>
                <a:cxn ang="0">
                  <a:pos x="16" y="0"/>
                </a:cxn>
                <a:cxn ang="0">
                  <a:pos x="19" y="0"/>
                </a:cxn>
                <a:cxn ang="0">
                  <a:pos x="15" y="15"/>
                </a:cxn>
                <a:cxn ang="0">
                  <a:pos x="12" y="15"/>
                </a:cxn>
                <a:cxn ang="0">
                  <a:pos x="11" y="6"/>
                </a:cxn>
                <a:cxn ang="0">
                  <a:pos x="9" y="3"/>
                </a:cxn>
                <a:cxn ang="0">
                  <a:pos x="6" y="15"/>
                </a:cxn>
                <a:cxn ang="0">
                  <a:pos x="3" y="15"/>
                </a:cxn>
              </a:cxnLst>
              <a:rect l="0" t="0" r="r" b="b"/>
              <a:pathLst>
                <a:path w="19" h="15">
                  <a:moveTo>
                    <a:pt x="3" y="15"/>
                  </a:moveTo>
                  <a:lnTo>
                    <a:pt x="0" y="0"/>
                  </a:lnTo>
                  <a:lnTo>
                    <a:pt x="2" y="0"/>
                  </a:lnTo>
                  <a:lnTo>
                    <a:pt x="5" y="9"/>
                  </a:lnTo>
                  <a:lnTo>
                    <a:pt x="5" y="12"/>
                  </a:lnTo>
                  <a:lnTo>
                    <a:pt x="6" y="10"/>
                  </a:lnTo>
                  <a:lnTo>
                    <a:pt x="6" y="9"/>
                  </a:lnTo>
                  <a:lnTo>
                    <a:pt x="8" y="0"/>
                  </a:lnTo>
                  <a:lnTo>
                    <a:pt x="11" y="0"/>
                  </a:lnTo>
                  <a:lnTo>
                    <a:pt x="12" y="9"/>
                  </a:lnTo>
                  <a:lnTo>
                    <a:pt x="14" y="12"/>
                  </a:lnTo>
                  <a:lnTo>
                    <a:pt x="14" y="9"/>
                  </a:lnTo>
                  <a:lnTo>
                    <a:pt x="16" y="0"/>
                  </a:lnTo>
                  <a:lnTo>
                    <a:pt x="19" y="0"/>
                  </a:lnTo>
                  <a:lnTo>
                    <a:pt x="15" y="15"/>
                  </a:lnTo>
                  <a:lnTo>
                    <a:pt x="12" y="15"/>
                  </a:lnTo>
                  <a:lnTo>
                    <a:pt x="11" y="6"/>
                  </a:lnTo>
                  <a:lnTo>
                    <a:pt x="9" y="3"/>
                  </a:lnTo>
                  <a:lnTo>
                    <a:pt x="6" y="15"/>
                  </a:lnTo>
                  <a:lnTo>
                    <a:pt x="3" y="15"/>
                  </a:lnTo>
                  <a:close/>
                </a:path>
              </a:pathLst>
            </a:custGeom>
            <a:solidFill>
              <a:srgbClr val="000000"/>
            </a:solidFill>
            <a:ln w="0">
              <a:solidFill>
                <a:srgbClr val="000000"/>
              </a:solidFill>
              <a:prstDash val="solid"/>
              <a:round/>
              <a:headEnd/>
              <a:tailEnd/>
            </a:ln>
          </p:spPr>
          <p:txBody>
            <a:bodyPr/>
            <a:lstStyle/>
            <a:p>
              <a:endParaRPr lang="en-US" dirty="0"/>
            </a:p>
          </p:txBody>
        </p:sp>
        <p:sp>
          <p:nvSpPr>
            <p:cNvPr id="21732" name="Freeform 228"/>
            <p:cNvSpPr>
              <a:spLocks noEditPoints="1"/>
            </p:cNvSpPr>
            <p:nvPr/>
          </p:nvSpPr>
          <p:spPr bwMode="auto">
            <a:xfrm>
              <a:off x="4306" y="2300"/>
              <a:ext cx="15" cy="21"/>
            </a:xfrm>
            <a:custGeom>
              <a:avLst/>
              <a:gdLst/>
              <a:ahLst/>
              <a:cxnLst>
                <a:cxn ang="0">
                  <a:pos x="0" y="21"/>
                </a:cxn>
                <a:cxn ang="0">
                  <a:pos x="0" y="0"/>
                </a:cxn>
                <a:cxn ang="0">
                  <a:pos x="8" y="0"/>
                </a:cxn>
                <a:cxn ang="0">
                  <a:pos x="9" y="2"/>
                </a:cxn>
                <a:cxn ang="0">
                  <a:pos x="11" y="2"/>
                </a:cxn>
                <a:cxn ang="0">
                  <a:pos x="12" y="2"/>
                </a:cxn>
                <a:cxn ang="0">
                  <a:pos x="13" y="3"/>
                </a:cxn>
                <a:cxn ang="0">
                  <a:pos x="13" y="5"/>
                </a:cxn>
                <a:cxn ang="0">
                  <a:pos x="13" y="6"/>
                </a:cxn>
                <a:cxn ang="0">
                  <a:pos x="13" y="8"/>
                </a:cxn>
                <a:cxn ang="0">
                  <a:pos x="13" y="8"/>
                </a:cxn>
                <a:cxn ang="0">
                  <a:pos x="12" y="9"/>
                </a:cxn>
                <a:cxn ang="0">
                  <a:pos x="11" y="11"/>
                </a:cxn>
                <a:cxn ang="0">
                  <a:pos x="13" y="11"/>
                </a:cxn>
                <a:cxn ang="0">
                  <a:pos x="13" y="12"/>
                </a:cxn>
                <a:cxn ang="0">
                  <a:pos x="15" y="14"/>
                </a:cxn>
                <a:cxn ang="0">
                  <a:pos x="15" y="15"/>
                </a:cxn>
                <a:cxn ang="0">
                  <a:pos x="15" y="16"/>
                </a:cxn>
                <a:cxn ang="0">
                  <a:pos x="15" y="18"/>
                </a:cxn>
                <a:cxn ang="0">
                  <a:pos x="13" y="18"/>
                </a:cxn>
                <a:cxn ang="0">
                  <a:pos x="13" y="19"/>
                </a:cxn>
                <a:cxn ang="0">
                  <a:pos x="12" y="19"/>
                </a:cxn>
                <a:cxn ang="0">
                  <a:pos x="11" y="21"/>
                </a:cxn>
                <a:cxn ang="0">
                  <a:pos x="9" y="21"/>
                </a:cxn>
                <a:cxn ang="0">
                  <a:pos x="8" y="21"/>
                </a:cxn>
                <a:cxn ang="0">
                  <a:pos x="0" y="21"/>
                </a:cxn>
                <a:cxn ang="0">
                  <a:pos x="3" y="9"/>
                </a:cxn>
                <a:cxn ang="0">
                  <a:pos x="8" y="9"/>
                </a:cxn>
                <a:cxn ang="0">
                  <a:pos x="9" y="9"/>
                </a:cxn>
                <a:cxn ang="0">
                  <a:pos x="9" y="9"/>
                </a:cxn>
                <a:cxn ang="0">
                  <a:pos x="11" y="9"/>
                </a:cxn>
                <a:cxn ang="0">
                  <a:pos x="11" y="8"/>
                </a:cxn>
                <a:cxn ang="0">
                  <a:pos x="12" y="8"/>
                </a:cxn>
                <a:cxn ang="0">
                  <a:pos x="12" y="6"/>
                </a:cxn>
                <a:cxn ang="0">
                  <a:pos x="12" y="5"/>
                </a:cxn>
                <a:cxn ang="0">
                  <a:pos x="11" y="5"/>
                </a:cxn>
                <a:cxn ang="0">
                  <a:pos x="11" y="3"/>
                </a:cxn>
                <a:cxn ang="0">
                  <a:pos x="9" y="3"/>
                </a:cxn>
                <a:cxn ang="0">
                  <a:pos x="9" y="3"/>
                </a:cxn>
                <a:cxn ang="0">
                  <a:pos x="6" y="3"/>
                </a:cxn>
                <a:cxn ang="0">
                  <a:pos x="3" y="3"/>
                </a:cxn>
                <a:cxn ang="0">
                  <a:pos x="3" y="9"/>
                </a:cxn>
                <a:cxn ang="0">
                  <a:pos x="3" y="18"/>
                </a:cxn>
                <a:cxn ang="0">
                  <a:pos x="8" y="18"/>
                </a:cxn>
                <a:cxn ang="0">
                  <a:pos x="9" y="18"/>
                </a:cxn>
                <a:cxn ang="0">
                  <a:pos x="9" y="18"/>
                </a:cxn>
                <a:cxn ang="0">
                  <a:pos x="11" y="18"/>
                </a:cxn>
                <a:cxn ang="0">
                  <a:pos x="11" y="18"/>
                </a:cxn>
                <a:cxn ang="0">
                  <a:pos x="12" y="16"/>
                </a:cxn>
                <a:cxn ang="0">
                  <a:pos x="12" y="16"/>
                </a:cxn>
                <a:cxn ang="0">
                  <a:pos x="12" y="15"/>
                </a:cxn>
                <a:cxn ang="0">
                  <a:pos x="12" y="15"/>
                </a:cxn>
                <a:cxn ang="0">
                  <a:pos x="12" y="14"/>
                </a:cxn>
                <a:cxn ang="0">
                  <a:pos x="12" y="14"/>
                </a:cxn>
                <a:cxn ang="0">
                  <a:pos x="11" y="12"/>
                </a:cxn>
                <a:cxn ang="0">
                  <a:pos x="11" y="12"/>
                </a:cxn>
                <a:cxn ang="0">
                  <a:pos x="9" y="12"/>
                </a:cxn>
                <a:cxn ang="0">
                  <a:pos x="8" y="12"/>
                </a:cxn>
                <a:cxn ang="0">
                  <a:pos x="3" y="12"/>
                </a:cxn>
                <a:cxn ang="0">
                  <a:pos x="3" y="18"/>
                </a:cxn>
              </a:cxnLst>
              <a:rect l="0" t="0" r="r" b="b"/>
              <a:pathLst>
                <a:path w="15" h="21">
                  <a:moveTo>
                    <a:pt x="0" y="21"/>
                  </a:moveTo>
                  <a:lnTo>
                    <a:pt x="0" y="0"/>
                  </a:lnTo>
                  <a:lnTo>
                    <a:pt x="8" y="0"/>
                  </a:lnTo>
                  <a:lnTo>
                    <a:pt x="9" y="2"/>
                  </a:lnTo>
                  <a:lnTo>
                    <a:pt x="11" y="2"/>
                  </a:lnTo>
                  <a:lnTo>
                    <a:pt x="12" y="2"/>
                  </a:lnTo>
                  <a:lnTo>
                    <a:pt x="13" y="3"/>
                  </a:lnTo>
                  <a:lnTo>
                    <a:pt x="13" y="5"/>
                  </a:lnTo>
                  <a:lnTo>
                    <a:pt x="13" y="6"/>
                  </a:lnTo>
                  <a:lnTo>
                    <a:pt x="13" y="8"/>
                  </a:lnTo>
                  <a:lnTo>
                    <a:pt x="13" y="8"/>
                  </a:lnTo>
                  <a:lnTo>
                    <a:pt x="12" y="9"/>
                  </a:lnTo>
                  <a:lnTo>
                    <a:pt x="11" y="11"/>
                  </a:lnTo>
                  <a:lnTo>
                    <a:pt x="13" y="11"/>
                  </a:lnTo>
                  <a:lnTo>
                    <a:pt x="13" y="12"/>
                  </a:lnTo>
                  <a:lnTo>
                    <a:pt x="15" y="14"/>
                  </a:lnTo>
                  <a:lnTo>
                    <a:pt x="15" y="15"/>
                  </a:lnTo>
                  <a:lnTo>
                    <a:pt x="15" y="16"/>
                  </a:lnTo>
                  <a:lnTo>
                    <a:pt x="15" y="18"/>
                  </a:lnTo>
                  <a:lnTo>
                    <a:pt x="13" y="18"/>
                  </a:lnTo>
                  <a:lnTo>
                    <a:pt x="13" y="19"/>
                  </a:lnTo>
                  <a:lnTo>
                    <a:pt x="12" y="19"/>
                  </a:lnTo>
                  <a:lnTo>
                    <a:pt x="11" y="21"/>
                  </a:lnTo>
                  <a:lnTo>
                    <a:pt x="9" y="21"/>
                  </a:lnTo>
                  <a:lnTo>
                    <a:pt x="8" y="21"/>
                  </a:lnTo>
                  <a:lnTo>
                    <a:pt x="0" y="21"/>
                  </a:lnTo>
                  <a:close/>
                  <a:moveTo>
                    <a:pt x="3" y="9"/>
                  </a:moveTo>
                  <a:lnTo>
                    <a:pt x="8" y="9"/>
                  </a:lnTo>
                  <a:lnTo>
                    <a:pt x="9" y="9"/>
                  </a:lnTo>
                  <a:lnTo>
                    <a:pt x="9" y="9"/>
                  </a:lnTo>
                  <a:lnTo>
                    <a:pt x="11" y="9"/>
                  </a:lnTo>
                  <a:lnTo>
                    <a:pt x="11" y="8"/>
                  </a:lnTo>
                  <a:lnTo>
                    <a:pt x="12" y="8"/>
                  </a:lnTo>
                  <a:lnTo>
                    <a:pt x="12" y="6"/>
                  </a:lnTo>
                  <a:lnTo>
                    <a:pt x="12" y="5"/>
                  </a:lnTo>
                  <a:lnTo>
                    <a:pt x="11" y="5"/>
                  </a:lnTo>
                  <a:lnTo>
                    <a:pt x="11" y="3"/>
                  </a:lnTo>
                  <a:lnTo>
                    <a:pt x="9" y="3"/>
                  </a:lnTo>
                  <a:lnTo>
                    <a:pt x="9" y="3"/>
                  </a:lnTo>
                  <a:lnTo>
                    <a:pt x="6" y="3"/>
                  </a:lnTo>
                  <a:lnTo>
                    <a:pt x="3" y="3"/>
                  </a:lnTo>
                  <a:lnTo>
                    <a:pt x="3" y="9"/>
                  </a:lnTo>
                  <a:close/>
                  <a:moveTo>
                    <a:pt x="3" y="18"/>
                  </a:moveTo>
                  <a:lnTo>
                    <a:pt x="8" y="18"/>
                  </a:lnTo>
                  <a:lnTo>
                    <a:pt x="9" y="18"/>
                  </a:lnTo>
                  <a:lnTo>
                    <a:pt x="9" y="18"/>
                  </a:lnTo>
                  <a:lnTo>
                    <a:pt x="11" y="18"/>
                  </a:lnTo>
                  <a:lnTo>
                    <a:pt x="11" y="18"/>
                  </a:lnTo>
                  <a:lnTo>
                    <a:pt x="12" y="16"/>
                  </a:lnTo>
                  <a:lnTo>
                    <a:pt x="12" y="16"/>
                  </a:lnTo>
                  <a:lnTo>
                    <a:pt x="12" y="15"/>
                  </a:lnTo>
                  <a:lnTo>
                    <a:pt x="12" y="15"/>
                  </a:lnTo>
                  <a:lnTo>
                    <a:pt x="12" y="14"/>
                  </a:lnTo>
                  <a:lnTo>
                    <a:pt x="12" y="14"/>
                  </a:lnTo>
                  <a:lnTo>
                    <a:pt x="11" y="12"/>
                  </a:lnTo>
                  <a:lnTo>
                    <a:pt x="11" y="12"/>
                  </a:lnTo>
                  <a:lnTo>
                    <a:pt x="9" y="12"/>
                  </a:lnTo>
                  <a:lnTo>
                    <a:pt x="8" y="12"/>
                  </a:lnTo>
                  <a:lnTo>
                    <a:pt x="3" y="12"/>
                  </a:lnTo>
                  <a:lnTo>
                    <a:pt x="3" y="18"/>
                  </a:lnTo>
                  <a:close/>
                </a:path>
              </a:pathLst>
            </a:custGeom>
            <a:solidFill>
              <a:srgbClr val="000000"/>
            </a:solidFill>
            <a:ln w="0">
              <a:solidFill>
                <a:srgbClr val="000000"/>
              </a:solidFill>
              <a:prstDash val="solid"/>
              <a:round/>
              <a:headEnd/>
              <a:tailEnd/>
            </a:ln>
          </p:spPr>
          <p:txBody>
            <a:bodyPr/>
            <a:lstStyle/>
            <a:p>
              <a:endParaRPr lang="en-US" dirty="0"/>
            </a:p>
          </p:txBody>
        </p:sp>
        <p:sp>
          <p:nvSpPr>
            <p:cNvPr id="21733" name="Freeform 229"/>
            <p:cNvSpPr>
              <a:spLocks noEditPoints="1"/>
            </p:cNvSpPr>
            <p:nvPr/>
          </p:nvSpPr>
          <p:spPr bwMode="auto">
            <a:xfrm>
              <a:off x="4324" y="2306"/>
              <a:ext cx="12" cy="15"/>
            </a:xfrm>
            <a:custGeom>
              <a:avLst/>
              <a:gdLst/>
              <a:ahLst/>
              <a:cxnLst>
                <a:cxn ang="0">
                  <a:pos x="7" y="13"/>
                </a:cxn>
                <a:cxn ang="0">
                  <a:pos x="4" y="15"/>
                </a:cxn>
                <a:cxn ang="0">
                  <a:pos x="1" y="15"/>
                </a:cxn>
                <a:cxn ang="0">
                  <a:pos x="0" y="12"/>
                </a:cxn>
                <a:cxn ang="0">
                  <a:pos x="0" y="9"/>
                </a:cxn>
                <a:cxn ang="0">
                  <a:pos x="0" y="8"/>
                </a:cxn>
                <a:cxn ang="0">
                  <a:pos x="1" y="8"/>
                </a:cxn>
                <a:cxn ang="0">
                  <a:pos x="3" y="6"/>
                </a:cxn>
                <a:cxn ang="0">
                  <a:pos x="7" y="6"/>
                </a:cxn>
                <a:cxn ang="0">
                  <a:pos x="9" y="5"/>
                </a:cxn>
                <a:cxn ang="0">
                  <a:pos x="9" y="3"/>
                </a:cxn>
                <a:cxn ang="0">
                  <a:pos x="7" y="3"/>
                </a:cxn>
                <a:cxn ang="0">
                  <a:pos x="4" y="3"/>
                </a:cxn>
                <a:cxn ang="0">
                  <a:pos x="3" y="3"/>
                </a:cxn>
                <a:cxn ang="0">
                  <a:pos x="0" y="5"/>
                </a:cxn>
                <a:cxn ang="0">
                  <a:pos x="0" y="2"/>
                </a:cxn>
                <a:cxn ang="0">
                  <a:pos x="3" y="0"/>
                </a:cxn>
                <a:cxn ang="0">
                  <a:pos x="6" y="0"/>
                </a:cxn>
                <a:cxn ang="0">
                  <a:pos x="9" y="0"/>
                </a:cxn>
                <a:cxn ang="0">
                  <a:pos x="10" y="2"/>
                </a:cxn>
                <a:cxn ang="0">
                  <a:pos x="12" y="3"/>
                </a:cxn>
                <a:cxn ang="0">
                  <a:pos x="12" y="5"/>
                </a:cxn>
                <a:cxn ang="0">
                  <a:pos x="12" y="10"/>
                </a:cxn>
                <a:cxn ang="0">
                  <a:pos x="12" y="13"/>
                </a:cxn>
                <a:cxn ang="0">
                  <a:pos x="9" y="15"/>
                </a:cxn>
                <a:cxn ang="0">
                  <a:pos x="9" y="13"/>
                </a:cxn>
                <a:cxn ang="0">
                  <a:pos x="7" y="8"/>
                </a:cxn>
                <a:cxn ang="0">
                  <a:pos x="4" y="9"/>
                </a:cxn>
                <a:cxn ang="0">
                  <a:pos x="3" y="9"/>
                </a:cxn>
                <a:cxn ang="0">
                  <a:pos x="1" y="10"/>
                </a:cxn>
                <a:cxn ang="0">
                  <a:pos x="1" y="12"/>
                </a:cxn>
                <a:cxn ang="0">
                  <a:pos x="3" y="12"/>
                </a:cxn>
                <a:cxn ang="0">
                  <a:pos x="6" y="12"/>
                </a:cxn>
                <a:cxn ang="0">
                  <a:pos x="7" y="12"/>
                </a:cxn>
                <a:cxn ang="0">
                  <a:pos x="9" y="9"/>
                </a:cxn>
                <a:cxn ang="0">
                  <a:pos x="9" y="8"/>
                </a:cxn>
              </a:cxnLst>
              <a:rect l="0" t="0" r="r" b="b"/>
              <a:pathLst>
                <a:path w="12" h="15">
                  <a:moveTo>
                    <a:pt x="9" y="13"/>
                  </a:moveTo>
                  <a:lnTo>
                    <a:pt x="7" y="13"/>
                  </a:lnTo>
                  <a:lnTo>
                    <a:pt x="6" y="15"/>
                  </a:lnTo>
                  <a:lnTo>
                    <a:pt x="4" y="15"/>
                  </a:lnTo>
                  <a:lnTo>
                    <a:pt x="4" y="15"/>
                  </a:lnTo>
                  <a:lnTo>
                    <a:pt x="1" y="15"/>
                  </a:lnTo>
                  <a:lnTo>
                    <a:pt x="0" y="13"/>
                  </a:lnTo>
                  <a:lnTo>
                    <a:pt x="0" y="12"/>
                  </a:lnTo>
                  <a:lnTo>
                    <a:pt x="0" y="10"/>
                  </a:lnTo>
                  <a:lnTo>
                    <a:pt x="0" y="9"/>
                  </a:lnTo>
                  <a:lnTo>
                    <a:pt x="0" y="9"/>
                  </a:lnTo>
                  <a:lnTo>
                    <a:pt x="0" y="8"/>
                  </a:lnTo>
                  <a:lnTo>
                    <a:pt x="1" y="8"/>
                  </a:lnTo>
                  <a:lnTo>
                    <a:pt x="1" y="8"/>
                  </a:lnTo>
                  <a:lnTo>
                    <a:pt x="3" y="6"/>
                  </a:lnTo>
                  <a:lnTo>
                    <a:pt x="3" y="6"/>
                  </a:lnTo>
                  <a:lnTo>
                    <a:pt x="4" y="6"/>
                  </a:lnTo>
                  <a:lnTo>
                    <a:pt x="7" y="6"/>
                  </a:lnTo>
                  <a:lnTo>
                    <a:pt x="9" y="6"/>
                  </a:lnTo>
                  <a:lnTo>
                    <a:pt x="9" y="5"/>
                  </a:lnTo>
                  <a:lnTo>
                    <a:pt x="9" y="5"/>
                  </a:lnTo>
                  <a:lnTo>
                    <a:pt x="9" y="3"/>
                  </a:lnTo>
                  <a:lnTo>
                    <a:pt x="7" y="3"/>
                  </a:lnTo>
                  <a:lnTo>
                    <a:pt x="7" y="3"/>
                  </a:lnTo>
                  <a:lnTo>
                    <a:pt x="6" y="2"/>
                  </a:lnTo>
                  <a:lnTo>
                    <a:pt x="4" y="3"/>
                  </a:lnTo>
                  <a:lnTo>
                    <a:pt x="3" y="3"/>
                  </a:lnTo>
                  <a:lnTo>
                    <a:pt x="3" y="3"/>
                  </a:lnTo>
                  <a:lnTo>
                    <a:pt x="3" y="5"/>
                  </a:lnTo>
                  <a:lnTo>
                    <a:pt x="0" y="5"/>
                  </a:lnTo>
                  <a:lnTo>
                    <a:pt x="0" y="3"/>
                  </a:lnTo>
                  <a:lnTo>
                    <a:pt x="0" y="2"/>
                  </a:lnTo>
                  <a:lnTo>
                    <a:pt x="1" y="2"/>
                  </a:lnTo>
                  <a:lnTo>
                    <a:pt x="3" y="0"/>
                  </a:lnTo>
                  <a:lnTo>
                    <a:pt x="4" y="0"/>
                  </a:lnTo>
                  <a:lnTo>
                    <a:pt x="6" y="0"/>
                  </a:lnTo>
                  <a:lnTo>
                    <a:pt x="7" y="0"/>
                  </a:lnTo>
                  <a:lnTo>
                    <a:pt x="9" y="0"/>
                  </a:lnTo>
                  <a:lnTo>
                    <a:pt x="10" y="2"/>
                  </a:lnTo>
                  <a:lnTo>
                    <a:pt x="10" y="2"/>
                  </a:lnTo>
                  <a:lnTo>
                    <a:pt x="10" y="2"/>
                  </a:lnTo>
                  <a:lnTo>
                    <a:pt x="12" y="3"/>
                  </a:lnTo>
                  <a:lnTo>
                    <a:pt x="12" y="5"/>
                  </a:lnTo>
                  <a:lnTo>
                    <a:pt x="12" y="5"/>
                  </a:lnTo>
                  <a:lnTo>
                    <a:pt x="12" y="9"/>
                  </a:lnTo>
                  <a:lnTo>
                    <a:pt x="12" y="10"/>
                  </a:lnTo>
                  <a:lnTo>
                    <a:pt x="12" y="12"/>
                  </a:lnTo>
                  <a:lnTo>
                    <a:pt x="12" y="13"/>
                  </a:lnTo>
                  <a:lnTo>
                    <a:pt x="12" y="15"/>
                  </a:lnTo>
                  <a:lnTo>
                    <a:pt x="9" y="15"/>
                  </a:lnTo>
                  <a:lnTo>
                    <a:pt x="9" y="13"/>
                  </a:lnTo>
                  <a:lnTo>
                    <a:pt x="9" y="13"/>
                  </a:lnTo>
                  <a:close/>
                  <a:moveTo>
                    <a:pt x="9" y="8"/>
                  </a:moveTo>
                  <a:lnTo>
                    <a:pt x="7" y="8"/>
                  </a:lnTo>
                  <a:lnTo>
                    <a:pt x="4" y="9"/>
                  </a:lnTo>
                  <a:lnTo>
                    <a:pt x="4" y="9"/>
                  </a:lnTo>
                  <a:lnTo>
                    <a:pt x="3" y="9"/>
                  </a:lnTo>
                  <a:lnTo>
                    <a:pt x="3" y="9"/>
                  </a:lnTo>
                  <a:lnTo>
                    <a:pt x="3" y="9"/>
                  </a:lnTo>
                  <a:lnTo>
                    <a:pt x="1" y="10"/>
                  </a:lnTo>
                  <a:lnTo>
                    <a:pt x="1" y="10"/>
                  </a:lnTo>
                  <a:lnTo>
                    <a:pt x="1" y="12"/>
                  </a:lnTo>
                  <a:lnTo>
                    <a:pt x="3" y="12"/>
                  </a:lnTo>
                  <a:lnTo>
                    <a:pt x="3" y="12"/>
                  </a:lnTo>
                  <a:lnTo>
                    <a:pt x="4" y="12"/>
                  </a:lnTo>
                  <a:lnTo>
                    <a:pt x="6" y="12"/>
                  </a:lnTo>
                  <a:lnTo>
                    <a:pt x="6" y="12"/>
                  </a:lnTo>
                  <a:lnTo>
                    <a:pt x="7" y="12"/>
                  </a:lnTo>
                  <a:lnTo>
                    <a:pt x="7" y="10"/>
                  </a:lnTo>
                  <a:lnTo>
                    <a:pt x="9" y="9"/>
                  </a:lnTo>
                  <a:lnTo>
                    <a:pt x="9" y="9"/>
                  </a:lnTo>
                  <a:lnTo>
                    <a:pt x="9" y="8"/>
                  </a:lnTo>
                  <a:close/>
                </a:path>
              </a:pathLst>
            </a:custGeom>
            <a:solidFill>
              <a:srgbClr val="000000"/>
            </a:solidFill>
            <a:ln w="0">
              <a:solidFill>
                <a:srgbClr val="000000"/>
              </a:solidFill>
              <a:prstDash val="solid"/>
              <a:round/>
              <a:headEnd/>
              <a:tailEnd/>
            </a:ln>
          </p:spPr>
          <p:txBody>
            <a:bodyPr/>
            <a:lstStyle/>
            <a:p>
              <a:endParaRPr lang="en-US" dirty="0"/>
            </a:p>
          </p:txBody>
        </p:sp>
        <p:sp>
          <p:nvSpPr>
            <p:cNvPr id="21734" name="Freeform 230"/>
            <p:cNvSpPr>
              <a:spLocks/>
            </p:cNvSpPr>
            <p:nvPr/>
          </p:nvSpPr>
          <p:spPr bwMode="auto">
            <a:xfrm>
              <a:off x="4337" y="2306"/>
              <a:ext cx="12" cy="15"/>
            </a:xfrm>
            <a:custGeom>
              <a:avLst/>
              <a:gdLst/>
              <a:ahLst/>
              <a:cxnLst>
                <a:cxn ang="0">
                  <a:pos x="3" y="10"/>
                </a:cxn>
                <a:cxn ang="0">
                  <a:pos x="4" y="12"/>
                </a:cxn>
                <a:cxn ang="0">
                  <a:pos x="7" y="12"/>
                </a:cxn>
                <a:cxn ang="0">
                  <a:pos x="9" y="12"/>
                </a:cxn>
                <a:cxn ang="0">
                  <a:pos x="10" y="10"/>
                </a:cxn>
                <a:cxn ang="0">
                  <a:pos x="9" y="9"/>
                </a:cxn>
                <a:cxn ang="0">
                  <a:pos x="6" y="9"/>
                </a:cxn>
                <a:cxn ang="0">
                  <a:pos x="3" y="8"/>
                </a:cxn>
                <a:cxn ang="0">
                  <a:pos x="2" y="6"/>
                </a:cxn>
                <a:cxn ang="0">
                  <a:pos x="2" y="5"/>
                </a:cxn>
                <a:cxn ang="0">
                  <a:pos x="2" y="3"/>
                </a:cxn>
                <a:cxn ang="0">
                  <a:pos x="3" y="2"/>
                </a:cxn>
                <a:cxn ang="0">
                  <a:pos x="4" y="0"/>
                </a:cxn>
                <a:cxn ang="0">
                  <a:pos x="6" y="0"/>
                </a:cxn>
                <a:cxn ang="0">
                  <a:pos x="9" y="0"/>
                </a:cxn>
                <a:cxn ang="0">
                  <a:pos x="10" y="2"/>
                </a:cxn>
                <a:cxn ang="0">
                  <a:pos x="12" y="5"/>
                </a:cxn>
                <a:cxn ang="0">
                  <a:pos x="9" y="3"/>
                </a:cxn>
                <a:cxn ang="0">
                  <a:pos x="7" y="3"/>
                </a:cxn>
                <a:cxn ang="0">
                  <a:pos x="4" y="3"/>
                </a:cxn>
                <a:cxn ang="0">
                  <a:pos x="3" y="3"/>
                </a:cxn>
                <a:cxn ang="0">
                  <a:pos x="3" y="5"/>
                </a:cxn>
                <a:cxn ang="0">
                  <a:pos x="4" y="5"/>
                </a:cxn>
                <a:cxn ang="0">
                  <a:pos x="6" y="6"/>
                </a:cxn>
                <a:cxn ang="0">
                  <a:pos x="9" y="6"/>
                </a:cxn>
                <a:cxn ang="0">
                  <a:pos x="10" y="8"/>
                </a:cxn>
                <a:cxn ang="0">
                  <a:pos x="12" y="9"/>
                </a:cxn>
                <a:cxn ang="0">
                  <a:pos x="12" y="12"/>
                </a:cxn>
                <a:cxn ang="0">
                  <a:pos x="10" y="13"/>
                </a:cxn>
                <a:cxn ang="0">
                  <a:pos x="9" y="15"/>
                </a:cxn>
                <a:cxn ang="0">
                  <a:pos x="4" y="15"/>
                </a:cxn>
                <a:cxn ang="0">
                  <a:pos x="2" y="12"/>
                </a:cxn>
              </a:cxnLst>
              <a:rect l="0" t="0" r="r" b="b"/>
              <a:pathLst>
                <a:path w="12" h="15">
                  <a:moveTo>
                    <a:pt x="0" y="10"/>
                  </a:moveTo>
                  <a:lnTo>
                    <a:pt x="3" y="10"/>
                  </a:lnTo>
                  <a:lnTo>
                    <a:pt x="3" y="10"/>
                  </a:lnTo>
                  <a:lnTo>
                    <a:pt x="4" y="12"/>
                  </a:lnTo>
                  <a:lnTo>
                    <a:pt x="6" y="12"/>
                  </a:lnTo>
                  <a:lnTo>
                    <a:pt x="7" y="12"/>
                  </a:lnTo>
                  <a:lnTo>
                    <a:pt x="7" y="12"/>
                  </a:lnTo>
                  <a:lnTo>
                    <a:pt x="9" y="12"/>
                  </a:lnTo>
                  <a:lnTo>
                    <a:pt x="9" y="12"/>
                  </a:lnTo>
                  <a:lnTo>
                    <a:pt x="10" y="10"/>
                  </a:lnTo>
                  <a:lnTo>
                    <a:pt x="9" y="10"/>
                  </a:lnTo>
                  <a:lnTo>
                    <a:pt x="9" y="9"/>
                  </a:lnTo>
                  <a:lnTo>
                    <a:pt x="7" y="9"/>
                  </a:lnTo>
                  <a:lnTo>
                    <a:pt x="6" y="9"/>
                  </a:lnTo>
                  <a:lnTo>
                    <a:pt x="4" y="8"/>
                  </a:lnTo>
                  <a:lnTo>
                    <a:pt x="3" y="8"/>
                  </a:lnTo>
                  <a:lnTo>
                    <a:pt x="3" y="8"/>
                  </a:lnTo>
                  <a:lnTo>
                    <a:pt x="2" y="6"/>
                  </a:lnTo>
                  <a:lnTo>
                    <a:pt x="2" y="5"/>
                  </a:lnTo>
                  <a:lnTo>
                    <a:pt x="2" y="5"/>
                  </a:lnTo>
                  <a:lnTo>
                    <a:pt x="2" y="3"/>
                  </a:lnTo>
                  <a:lnTo>
                    <a:pt x="2" y="3"/>
                  </a:lnTo>
                  <a:lnTo>
                    <a:pt x="2" y="2"/>
                  </a:lnTo>
                  <a:lnTo>
                    <a:pt x="3" y="2"/>
                  </a:lnTo>
                  <a:lnTo>
                    <a:pt x="3" y="0"/>
                  </a:lnTo>
                  <a:lnTo>
                    <a:pt x="4" y="0"/>
                  </a:lnTo>
                  <a:lnTo>
                    <a:pt x="4" y="0"/>
                  </a:lnTo>
                  <a:lnTo>
                    <a:pt x="6" y="0"/>
                  </a:lnTo>
                  <a:lnTo>
                    <a:pt x="7" y="0"/>
                  </a:lnTo>
                  <a:lnTo>
                    <a:pt x="9" y="0"/>
                  </a:lnTo>
                  <a:lnTo>
                    <a:pt x="10" y="2"/>
                  </a:lnTo>
                  <a:lnTo>
                    <a:pt x="10" y="2"/>
                  </a:lnTo>
                  <a:lnTo>
                    <a:pt x="12" y="3"/>
                  </a:lnTo>
                  <a:lnTo>
                    <a:pt x="12" y="5"/>
                  </a:lnTo>
                  <a:lnTo>
                    <a:pt x="9" y="5"/>
                  </a:lnTo>
                  <a:lnTo>
                    <a:pt x="9" y="3"/>
                  </a:lnTo>
                  <a:lnTo>
                    <a:pt x="7" y="3"/>
                  </a:lnTo>
                  <a:lnTo>
                    <a:pt x="7" y="3"/>
                  </a:lnTo>
                  <a:lnTo>
                    <a:pt x="6" y="2"/>
                  </a:lnTo>
                  <a:lnTo>
                    <a:pt x="4" y="3"/>
                  </a:lnTo>
                  <a:lnTo>
                    <a:pt x="4" y="3"/>
                  </a:lnTo>
                  <a:lnTo>
                    <a:pt x="3" y="3"/>
                  </a:lnTo>
                  <a:lnTo>
                    <a:pt x="3" y="5"/>
                  </a:lnTo>
                  <a:lnTo>
                    <a:pt x="3" y="5"/>
                  </a:lnTo>
                  <a:lnTo>
                    <a:pt x="4" y="5"/>
                  </a:lnTo>
                  <a:lnTo>
                    <a:pt x="4" y="5"/>
                  </a:lnTo>
                  <a:lnTo>
                    <a:pt x="4" y="5"/>
                  </a:lnTo>
                  <a:lnTo>
                    <a:pt x="6" y="6"/>
                  </a:lnTo>
                  <a:lnTo>
                    <a:pt x="6" y="6"/>
                  </a:lnTo>
                  <a:lnTo>
                    <a:pt x="9" y="6"/>
                  </a:lnTo>
                  <a:lnTo>
                    <a:pt x="10" y="8"/>
                  </a:lnTo>
                  <a:lnTo>
                    <a:pt x="10" y="8"/>
                  </a:lnTo>
                  <a:lnTo>
                    <a:pt x="12" y="8"/>
                  </a:lnTo>
                  <a:lnTo>
                    <a:pt x="12" y="9"/>
                  </a:lnTo>
                  <a:lnTo>
                    <a:pt x="12" y="10"/>
                  </a:lnTo>
                  <a:lnTo>
                    <a:pt x="12" y="12"/>
                  </a:lnTo>
                  <a:lnTo>
                    <a:pt x="12" y="12"/>
                  </a:lnTo>
                  <a:lnTo>
                    <a:pt x="10" y="13"/>
                  </a:lnTo>
                  <a:lnTo>
                    <a:pt x="9" y="15"/>
                  </a:lnTo>
                  <a:lnTo>
                    <a:pt x="9" y="15"/>
                  </a:lnTo>
                  <a:lnTo>
                    <a:pt x="7" y="15"/>
                  </a:lnTo>
                  <a:lnTo>
                    <a:pt x="4" y="15"/>
                  </a:lnTo>
                  <a:lnTo>
                    <a:pt x="3" y="13"/>
                  </a:lnTo>
                  <a:lnTo>
                    <a:pt x="2" y="12"/>
                  </a:lnTo>
                  <a:lnTo>
                    <a:pt x="0" y="10"/>
                  </a:lnTo>
                  <a:close/>
                </a:path>
              </a:pathLst>
            </a:custGeom>
            <a:solidFill>
              <a:srgbClr val="000000"/>
            </a:solidFill>
            <a:ln w="0">
              <a:solidFill>
                <a:srgbClr val="000000"/>
              </a:solidFill>
              <a:prstDash val="solid"/>
              <a:round/>
              <a:headEnd/>
              <a:tailEnd/>
            </a:ln>
          </p:spPr>
          <p:txBody>
            <a:bodyPr/>
            <a:lstStyle/>
            <a:p>
              <a:endParaRPr lang="en-US" dirty="0"/>
            </a:p>
          </p:txBody>
        </p:sp>
        <p:sp>
          <p:nvSpPr>
            <p:cNvPr id="21735" name="Freeform 231"/>
            <p:cNvSpPr>
              <a:spLocks noEditPoints="1"/>
            </p:cNvSpPr>
            <p:nvPr/>
          </p:nvSpPr>
          <p:spPr bwMode="auto">
            <a:xfrm>
              <a:off x="4352" y="2306"/>
              <a:ext cx="12" cy="15"/>
            </a:xfrm>
            <a:custGeom>
              <a:avLst/>
              <a:gdLst/>
              <a:ahLst/>
              <a:cxnLst>
                <a:cxn ang="0">
                  <a:pos x="10" y="10"/>
                </a:cxn>
                <a:cxn ang="0">
                  <a:pos x="12" y="10"/>
                </a:cxn>
                <a:cxn ang="0">
                  <a:pos x="12" y="12"/>
                </a:cxn>
                <a:cxn ang="0">
                  <a:pos x="10" y="13"/>
                </a:cxn>
                <a:cxn ang="0">
                  <a:pos x="9" y="15"/>
                </a:cxn>
                <a:cxn ang="0">
                  <a:pos x="6" y="15"/>
                </a:cxn>
                <a:cxn ang="0">
                  <a:pos x="3" y="15"/>
                </a:cxn>
                <a:cxn ang="0">
                  <a:pos x="1" y="13"/>
                </a:cxn>
                <a:cxn ang="0">
                  <a:pos x="0" y="10"/>
                </a:cxn>
                <a:cxn ang="0">
                  <a:pos x="0" y="8"/>
                </a:cxn>
                <a:cxn ang="0">
                  <a:pos x="0" y="5"/>
                </a:cxn>
                <a:cxn ang="0">
                  <a:pos x="1" y="2"/>
                </a:cxn>
                <a:cxn ang="0">
                  <a:pos x="3" y="0"/>
                </a:cxn>
                <a:cxn ang="0">
                  <a:pos x="6" y="0"/>
                </a:cxn>
                <a:cxn ang="0">
                  <a:pos x="9" y="0"/>
                </a:cxn>
                <a:cxn ang="0">
                  <a:pos x="10" y="2"/>
                </a:cxn>
                <a:cxn ang="0">
                  <a:pos x="12" y="5"/>
                </a:cxn>
                <a:cxn ang="0">
                  <a:pos x="12" y="8"/>
                </a:cxn>
                <a:cxn ang="0">
                  <a:pos x="12" y="8"/>
                </a:cxn>
                <a:cxn ang="0">
                  <a:pos x="12" y="8"/>
                </a:cxn>
                <a:cxn ang="0">
                  <a:pos x="1" y="8"/>
                </a:cxn>
                <a:cxn ang="0">
                  <a:pos x="3" y="10"/>
                </a:cxn>
                <a:cxn ang="0">
                  <a:pos x="3" y="12"/>
                </a:cxn>
                <a:cxn ang="0">
                  <a:pos x="4" y="12"/>
                </a:cxn>
                <a:cxn ang="0">
                  <a:pos x="6" y="12"/>
                </a:cxn>
                <a:cxn ang="0">
                  <a:pos x="7" y="12"/>
                </a:cxn>
                <a:cxn ang="0">
                  <a:pos x="9" y="12"/>
                </a:cxn>
                <a:cxn ang="0">
                  <a:pos x="9" y="12"/>
                </a:cxn>
                <a:cxn ang="0">
                  <a:pos x="10" y="10"/>
                </a:cxn>
                <a:cxn ang="0">
                  <a:pos x="1" y="6"/>
                </a:cxn>
                <a:cxn ang="0">
                  <a:pos x="10" y="6"/>
                </a:cxn>
                <a:cxn ang="0">
                  <a:pos x="9" y="5"/>
                </a:cxn>
                <a:cxn ang="0">
                  <a:pos x="9" y="3"/>
                </a:cxn>
                <a:cxn ang="0">
                  <a:pos x="7" y="3"/>
                </a:cxn>
                <a:cxn ang="0">
                  <a:pos x="6" y="2"/>
                </a:cxn>
                <a:cxn ang="0">
                  <a:pos x="4" y="3"/>
                </a:cxn>
                <a:cxn ang="0">
                  <a:pos x="3" y="3"/>
                </a:cxn>
                <a:cxn ang="0">
                  <a:pos x="3" y="5"/>
                </a:cxn>
                <a:cxn ang="0">
                  <a:pos x="1" y="6"/>
                </a:cxn>
              </a:cxnLst>
              <a:rect l="0" t="0" r="r" b="b"/>
              <a:pathLst>
                <a:path w="12" h="15">
                  <a:moveTo>
                    <a:pt x="10" y="10"/>
                  </a:moveTo>
                  <a:lnTo>
                    <a:pt x="12" y="10"/>
                  </a:lnTo>
                  <a:lnTo>
                    <a:pt x="12" y="12"/>
                  </a:lnTo>
                  <a:lnTo>
                    <a:pt x="10" y="13"/>
                  </a:lnTo>
                  <a:lnTo>
                    <a:pt x="9" y="15"/>
                  </a:lnTo>
                  <a:lnTo>
                    <a:pt x="6" y="15"/>
                  </a:lnTo>
                  <a:lnTo>
                    <a:pt x="3" y="15"/>
                  </a:lnTo>
                  <a:lnTo>
                    <a:pt x="1" y="13"/>
                  </a:lnTo>
                  <a:lnTo>
                    <a:pt x="0" y="10"/>
                  </a:lnTo>
                  <a:lnTo>
                    <a:pt x="0" y="8"/>
                  </a:lnTo>
                  <a:lnTo>
                    <a:pt x="0" y="5"/>
                  </a:lnTo>
                  <a:lnTo>
                    <a:pt x="1" y="2"/>
                  </a:lnTo>
                  <a:lnTo>
                    <a:pt x="3" y="0"/>
                  </a:lnTo>
                  <a:lnTo>
                    <a:pt x="6" y="0"/>
                  </a:lnTo>
                  <a:lnTo>
                    <a:pt x="9" y="0"/>
                  </a:lnTo>
                  <a:lnTo>
                    <a:pt x="10" y="2"/>
                  </a:lnTo>
                  <a:lnTo>
                    <a:pt x="12" y="5"/>
                  </a:lnTo>
                  <a:lnTo>
                    <a:pt x="12" y="8"/>
                  </a:lnTo>
                  <a:lnTo>
                    <a:pt x="12" y="8"/>
                  </a:lnTo>
                  <a:lnTo>
                    <a:pt x="12" y="8"/>
                  </a:lnTo>
                  <a:lnTo>
                    <a:pt x="1" y="8"/>
                  </a:lnTo>
                  <a:lnTo>
                    <a:pt x="3" y="10"/>
                  </a:lnTo>
                  <a:lnTo>
                    <a:pt x="3" y="12"/>
                  </a:lnTo>
                  <a:lnTo>
                    <a:pt x="4" y="12"/>
                  </a:lnTo>
                  <a:lnTo>
                    <a:pt x="6" y="12"/>
                  </a:lnTo>
                  <a:lnTo>
                    <a:pt x="7" y="12"/>
                  </a:lnTo>
                  <a:lnTo>
                    <a:pt x="9" y="12"/>
                  </a:lnTo>
                  <a:lnTo>
                    <a:pt x="9" y="12"/>
                  </a:lnTo>
                  <a:lnTo>
                    <a:pt x="10" y="10"/>
                  </a:lnTo>
                  <a:close/>
                  <a:moveTo>
                    <a:pt x="1" y="6"/>
                  </a:moveTo>
                  <a:lnTo>
                    <a:pt x="10" y="6"/>
                  </a:lnTo>
                  <a:lnTo>
                    <a:pt x="9" y="5"/>
                  </a:lnTo>
                  <a:lnTo>
                    <a:pt x="9" y="3"/>
                  </a:lnTo>
                  <a:lnTo>
                    <a:pt x="7" y="3"/>
                  </a:lnTo>
                  <a:lnTo>
                    <a:pt x="6" y="2"/>
                  </a:lnTo>
                  <a:lnTo>
                    <a:pt x="4" y="3"/>
                  </a:lnTo>
                  <a:lnTo>
                    <a:pt x="3" y="3"/>
                  </a:lnTo>
                  <a:lnTo>
                    <a:pt x="3" y="5"/>
                  </a:lnTo>
                  <a:lnTo>
                    <a:pt x="1"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736" name="Line 232"/>
            <p:cNvSpPr>
              <a:spLocks noChangeShapeType="1"/>
            </p:cNvSpPr>
            <p:nvPr/>
          </p:nvSpPr>
          <p:spPr bwMode="auto">
            <a:xfrm>
              <a:off x="4170" y="2312"/>
              <a:ext cx="66" cy="1"/>
            </a:xfrm>
            <a:prstGeom prst="line">
              <a:avLst/>
            </a:prstGeom>
            <a:noFill/>
            <a:ln w="6350">
              <a:solidFill>
                <a:srgbClr val="000000"/>
              </a:solidFill>
              <a:round/>
              <a:headEnd/>
              <a:tailEnd/>
            </a:ln>
          </p:spPr>
          <p:txBody>
            <a:bodyPr/>
            <a:lstStyle/>
            <a:p>
              <a:endParaRPr lang="en-US" dirty="0"/>
            </a:p>
          </p:txBody>
        </p:sp>
        <p:sp>
          <p:nvSpPr>
            <p:cNvPr id="21737" name="Freeform 233"/>
            <p:cNvSpPr>
              <a:spLocks/>
            </p:cNvSpPr>
            <p:nvPr/>
          </p:nvSpPr>
          <p:spPr bwMode="auto">
            <a:xfrm>
              <a:off x="4246" y="2336"/>
              <a:ext cx="15" cy="19"/>
            </a:xfrm>
            <a:custGeom>
              <a:avLst/>
              <a:gdLst/>
              <a:ahLst/>
              <a:cxnLst>
                <a:cxn ang="0">
                  <a:pos x="0" y="19"/>
                </a:cxn>
                <a:cxn ang="0">
                  <a:pos x="0" y="0"/>
                </a:cxn>
                <a:cxn ang="0">
                  <a:pos x="3" y="0"/>
                </a:cxn>
                <a:cxn ang="0">
                  <a:pos x="13" y="14"/>
                </a:cxn>
                <a:cxn ang="0">
                  <a:pos x="13" y="0"/>
                </a:cxn>
                <a:cxn ang="0">
                  <a:pos x="15" y="0"/>
                </a:cxn>
                <a:cxn ang="0">
                  <a:pos x="15" y="19"/>
                </a:cxn>
                <a:cxn ang="0">
                  <a:pos x="12" y="19"/>
                </a:cxn>
                <a:cxn ang="0">
                  <a:pos x="3" y="4"/>
                </a:cxn>
                <a:cxn ang="0">
                  <a:pos x="3" y="19"/>
                </a:cxn>
                <a:cxn ang="0">
                  <a:pos x="0" y="19"/>
                </a:cxn>
              </a:cxnLst>
              <a:rect l="0" t="0" r="r" b="b"/>
              <a:pathLst>
                <a:path w="15" h="19">
                  <a:moveTo>
                    <a:pt x="0" y="19"/>
                  </a:moveTo>
                  <a:lnTo>
                    <a:pt x="0" y="0"/>
                  </a:lnTo>
                  <a:lnTo>
                    <a:pt x="3" y="0"/>
                  </a:lnTo>
                  <a:lnTo>
                    <a:pt x="13" y="14"/>
                  </a:lnTo>
                  <a:lnTo>
                    <a:pt x="13" y="0"/>
                  </a:lnTo>
                  <a:lnTo>
                    <a:pt x="15" y="0"/>
                  </a:lnTo>
                  <a:lnTo>
                    <a:pt x="15" y="19"/>
                  </a:lnTo>
                  <a:lnTo>
                    <a:pt x="12" y="19"/>
                  </a:lnTo>
                  <a:lnTo>
                    <a:pt x="3" y="4"/>
                  </a:lnTo>
                  <a:lnTo>
                    <a:pt x="3" y="19"/>
                  </a:lnTo>
                  <a:lnTo>
                    <a:pt x="0"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738" name="Freeform 234"/>
            <p:cNvSpPr>
              <a:spLocks noEditPoints="1"/>
            </p:cNvSpPr>
            <p:nvPr/>
          </p:nvSpPr>
          <p:spPr bwMode="auto">
            <a:xfrm>
              <a:off x="4264" y="2340"/>
              <a:ext cx="13" cy="15"/>
            </a:xfrm>
            <a:custGeom>
              <a:avLst/>
              <a:gdLst/>
              <a:ahLst/>
              <a:cxnLst>
                <a:cxn ang="0">
                  <a:pos x="10" y="10"/>
                </a:cxn>
                <a:cxn ang="0">
                  <a:pos x="13" y="12"/>
                </a:cxn>
                <a:cxn ang="0">
                  <a:pos x="11" y="13"/>
                </a:cxn>
                <a:cxn ang="0">
                  <a:pos x="11" y="15"/>
                </a:cxn>
                <a:cxn ang="0">
                  <a:pos x="8" y="15"/>
                </a:cxn>
                <a:cxn ang="0">
                  <a:pos x="7" y="15"/>
                </a:cxn>
                <a:cxn ang="0">
                  <a:pos x="4" y="15"/>
                </a:cxn>
                <a:cxn ang="0">
                  <a:pos x="3" y="13"/>
                </a:cxn>
                <a:cxn ang="0">
                  <a:pos x="1" y="12"/>
                </a:cxn>
                <a:cxn ang="0">
                  <a:pos x="0" y="9"/>
                </a:cxn>
                <a:cxn ang="0">
                  <a:pos x="1" y="4"/>
                </a:cxn>
                <a:cxn ang="0">
                  <a:pos x="3" y="3"/>
                </a:cxn>
                <a:cxn ang="0">
                  <a:pos x="4" y="1"/>
                </a:cxn>
                <a:cxn ang="0">
                  <a:pos x="7" y="0"/>
                </a:cxn>
                <a:cxn ang="0">
                  <a:pos x="8" y="1"/>
                </a:cxn>
                <a:cxn ang="0">
                  <a:pos x="11" y="3"/>
                </a:cxn>
                <a:cxn ang="0">
                  <a:pos x="13" y="4"/>
                </a:cxn>
                <a:cxn ang="0">
                  <a:pos x="13" y="7"/>
                </a:cxn>
                <a:cxn ang="0">
                  <a:pos x="13" y="9"/>
                </a:cxn>
                <a:cxn ang="0">
                  <a:pos x="13" y="9"/>
                </a:cxn>
                <a:cxn ang="0">
                  <a:pos x="3" y="9"/>
                </a:cxn>
                <a:cxn ang="0">
                  <a:pos x="3" y="10"/>
                </a:cxn>
                <a:cxn ang="0">
                  <a:pos x="4" y="12"/>
                </a:cxn>
                <a:cxn ang="0">
                  <a:pos x="6" y="13"/>
                </a:cxn>
                <a:cxn ang="0">
                  <a:pos x="7" y="13"/>
                </a:cxn>
                <a:cxn ang="0">
                  <a:pos x="8" y="13"/>
                </a:cxn>
                <a:cxn ang="0">
                  <a:pos x="8" y="13"/>
                </a:cxn>
                <a:cxn ang="0">
                  <a:pos x="10" y="12"/>
                </a:cxn>
                <a:cxn ang="0">
                  <a:pos x="10" y="10"/>
                </a:cxn>
                <a:cxn ang="0">
                  <a:pos x="3" y="6"/>
                </a:cxn>
                <a:cxn ang="0">
                  <a:pos x="10" y="6"/>
                </a:cxn>
                <a:cxn ang="0">
                  <a:pos x="10" y="4"/>
                </a:cxn>
                <a:cxn ang="0">
                  <a:pos x="10" y="4"/>
                </a:cxn>
                <a:cxn ang="0">
                  <a:pos x="8" y="3"/>
                </a:cxn>
                <a:cxn ang="0">
                  <a:pos x="7" y="3"/>
                </a:cxn>
                <a:cxn ang="0">
                  <a:pos x="6" y="3"/>
                </a:cxn>
                <a:cxn ang="0">
                  <a:pos x="4" y="4"/>
                </a:cxn>
                <a:cxn ang="0">
                  <a:pos x="3" y="4"/>
                </a:cxn>
                <a:cxn ang="0">
                  <a:pos x="3" y="6"/>
                </a:cxn>
              </a:cxnLst>
              <a:rect l="0" t="0" r="r" b="b"/>
              <a:pathLst>
                <a:path w="13" h="15">
                  <a:moveTo>
                    <a:pt x="10" y="10"/>
                  </a:moveTo>
                  <a:lnTo>
                    <a:pt x="13" y="12"/>
                  </a:lnTo>
                  <a:lnTo>
                    <a:pt x="11" y="13"/>
                  </a:lnTo>
                  <a:lnTo>
                    <a:pt x="11" y="15"/>
                  </a:lnTo>
                  <a:lnTo>
                    <a:pt x="8" y="15"/>
                  </a:lnTo>
                  <a:lnTo>
                    <a:pt x="7" y="15"/>
                  </a:lnTo>
                  <a:lnTo>
                    <a:pt x="4" y="15"/>
                  </a:lnTo>
                  <a:lnTo>
                    <a:pt x="3" y="13"/>
                  </a:lnTo>
                  <a:lnTo>
                    <a:pt x="1" y="12"/>
                  </a:lnTo>
                  <a:lnTo>
                    <a:pt x="0" y="9"/>
                  </a:lnTo>
                  <a:lnTo>
                    <a:pt x="1" y="4"/>
                  </a:lnTo>
                  <a:lnTo>
                    <a:pt x="3" y="3"/>
                  </a:lnTo>
                  <a:lnTo>
                    <a:pt x="4" y="1"/>
                  </a:lnTo>
                  <a:lnTo>
                    <a:pt x="7" y="0"/>
                  </a:lnTo>
                  <a:lnTo>
                    <a:pt x="8" y="1"/>
                  </a:lnTo>
                  <a:lnTo>
                    <a:pt x="11" y="3"/>
                  </a:lnTo>
                  <a:lnTo>
                    <a:pt x="13" y="4"/>
                  </a:lnTo>
                  <a:lnTo>
                    <a:pt x="13" y="7"/>
                  </a:lnTo>
                  <a:lnTo>
                    <a:pt x="13" y="9"/>
                  </a:lnTo>
                  <a:lnTo>
                    <a:pt x="13" y="9"/>
                  </a:lnTo>
                  <a:lnTo>
                    <a:pt x="3" y="9"/>
                  </a:lnTo>
                  <a:lnTo>
                    <a:pt x="3" y="10"/>
                  </a:lnTo>
                  <a:lnTo>
                    <a:pt x="4" y="12"/>
                  </a:lnTo>
                  <a:lnTo>
                    <a:pt x="6" y="13"/>
                  </a:lnTo>
                  <a:lnTo>
                    <a:pt x="7" y="13"/>
                  </a:lnTo>
                  <a:lnTo>
                    <a:pt x="8" y="13"/>
                  </a:lnTo>
                  <a:lnTo>
                    <a:pt x="8" y="13"/>
                  </a:lnTo>
                  <a:lnTo>
                    <a:pt x="10" y="12"/>
                  </a:lnTo>
                  <a:lnTo>
                    <a:pt x="10" y="10"/>
                  </a:lnTo>
                  <a:close/>
                  <a:moveTo>
                    <a:pt x="3" y="6"/>
                  </a:moveTo>
                  <a:lnTo>
                    <a:pt x="10" y="6"/>
                  </a:lnTo>
                  <a:lnTo>
                    <a:pt x="10" y="4"/>
                  </a:lnTo>
                  <a:lnTo>
                    <a:pt x="10" y="4"/>
                  </a:lnTo>
                  <a:lnTo>
                    <a:pt x="8" y="3"/>
                  </a:lnTo>
                  <a:lnTo>
                    <a:pt x="7" y="3"/>
                  </a:lnTo>
                  <a:lnTo>
                    <a:pt x="6" y="3"/>
                  </a:lnTo>
                  <a:lnTo>
                    <a:pt x="4" y="4"/>
                  </a:lnTo>
                  <a:lnTo>
                    <a:pt x="3" y="4"/>
                  </a:lnTo>
                  <a:lnTo>
                    <a:pt x="3"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739" name="Freeform 235"/>
            <p:cNvSpPr>
              <a:spLocks/>
            </p:cNvSpPr>
            <p:nvPr/>
          </p:nvSpPr>
          <p:spPr bwMode="auto">
            <a:xfrm>
              <a:off x="4278" y="2341"/>
              <a:ext cx="19" cy="14"/>
            </a:xfrm>
            <a:custGeom>
              <a:avLst/>
              <a:gdLst/>
              <a:ahLst/>
              <a:cxnLst>
                <a:cxn ang="0">
                  <a:pos x="3" y="14"/>
                </a:cxn>
                <a:cxn ang="0">
                  <a:pos x="0" y="0"/>
                </a:cxn>
                <a:cxn ang="0">
                  <a:pos x="2" y="0"/>
                </a:cxn>
                <a:cxn ang="0">
                  <a:pos x="5" y="8"/>
                </a:cxn>
                <a:cxn ang="0">
                  <a:pos x="5" y="11"/>
                </a:cxn>
                <a:cxn ang="0">
                  <a:pos x="6" y="11"/>
                </a:cxn>
                <a:cxn ang="0">
                  <a:pos x="6" y="8"/>
                </a:cxn>
                <a:cxn ang="0">
                  <a:pos x="8" y="0"/>
                </a:cxn>
                <a:cxn ang="0">
                  <a:pos x="11" y="0"/>
                </a:cxn>
                <a:cxn ang="0">
                  <a:pos x="12" y="8"/>
                </a:cxn>
                <a:cxn ang="0">
                  <a:pos x="14" y="11"/>
                </a:cxn>
                <a:cxn ang="0">
                  <a:pos x="14" y="8"/>
                </a:cxn>
                <a:cxn ang="0">
                  <a:pos x="16" y="0"/>
                </a:cxn>
                <a:cxn ang="0">
                  <a:pos x="19" y="0"/>
                </a:cxn>
                <a:cxn ang="0">
                  <a:pos x="15" y="14"/>
                </a:cxn>
                <a:cxn ang="0">
                  <a:pos x="12" y="14"/>
                </a:cxn>
                <a:cxn ang="0">
                  <a:pos x="11" y="6"/>
                </a:cxn>
                <a:cxn ang="0">
                  <a:pos x="9" y="3"/>
                </a:cxn>
                <a:cxn ang="0">
                  <a:pos x="6" y="14"/>
                </a:cxn>
                <a:cxn ang="0">
                  <a:pos x="3" y="14"/>
                </a:cxn>
              </a:cxnLst>
              <a:rect l="0" t="0" r="r" b="b"/>
              <a:pathLst>
                <a:path w="19" h="14">
                  <a:moveTo>
                    <a:pt x="3" y="14"/>
                  </a:moveTo>
                  <a:lnTo>
                    <a:pt x="0" y="0"/>
                  </a:lnTo>
                  <a:lnTo>
                    <a:pt x="2" y="0"/>
                  </a:lnTo>
                  <a:lnTo>
                    <a:pt x="5" y="8"/>
                  </a:lnTo>
                  <a:lnTo>
                    <a:pt x="5" y="11"/>
                  </a:lnTo>
                  <a:lnTo>
                    <a:pt x="6" y="11"/>
                  </a:lnTo>
                  <a:lnTo>
                    <a:pt x="6" y="8"/>
                  </a:lnTo>
                  <a:lnTo>
                    <a:pt x="8" y="0"/>
                  </a:lnTo>
                  <a:lnTo>
                    <a:pt x="11" y="0"/>
                  </a:lnTo>
                  <a:lnTo>
                    <a:pt x="12" y="8"/>
                  </a:lnTo>
                  <a:lnTo>
                    <a:pt x="14" y="11"/>
                  </a:lnTo>
                  <a:lnTo>
                    <a:pt x="14" y="8"/>
                  </a:lnTo>
                  <a:lnTo>
                    <a:pt x="16" y="0"/>
                  </a:lnTo>
                  <a:lnTo>
                    <a:pt x="19" y="0"/>
                  </a:lnTo>
                  <a:lnTo>
                    <a:pt x="15" y="14"/>
                  </a:lnTo>
                  <a:lnTo>
                    <a:pt x="12" y="14"/>
                  </a:lnTo>
                  <a:lnTo>
                    <a:pt x="11" y="6"/>
                  </a:lnTo>
                  <a:lnTo>
                    <a:pt x="9" y="3"/>
                  </a:lnTo>
                  <a:lnTo>
                    <a:pt x="6" y="14"/>
                  </a:lnTo>
                  <a:lnTo>
                    <a:pt x="3" y="14"/>
                  </a:lnTo>
                  <a:close/>
                </a:path>
              </a:pathLst>
            </a:custGeom>
            <a:solidFill>
              <a:srgbClr val="000000"/>
            </a:solidFill>
            <a:ln w="0">
              <a:solidFill>
                <a:srgbClr val="000000"/>
              </a:solidFill>
              <a:prstDash val="solid"/>
              <a:round/>
              <a:headEnd/>
              <a:tailEnd/>
            </a:ln>
          </p:spPr>
          <p:txBody>
            <a:bodyPr/>
            <a:lstStyle/>
            <a:p>
              <a:endParaRPr lang="en-US" dirty="0"/>
            </a:p>
          </p:txBody>
        </p:sp>
        <p:sp>
          <p:nvSpPr>
            <p:cNvPr id="21740" name="Freeform 236"/>
            <p:cNvSpPr>
              <a:spLocks/>
            </p:cNvSpPr>
            <p:nvPr/>
          </p:nvSpPr>
          <p:spPr bwMode="auto">
            <a:xfrm>
              <a:off x="4306" y="2336"/>
              <a:ext cx="15" cy="19"/>
            </a:xfrm>
            <a:custGeom>
              <a:avLst/>
              <a:gdLst/>
              <a:ahLst/>
              <a:cxnLst>
                <a:cxn ang="0">
                  <a:pos x="2" y="13"/>
                </a:cxn>
                <a:cxn ang="0">
                  <a:pos x="3" y="14"/>
                </a:cxn>
                <a:cxn ang="0">
                  <a:pos x="5" y="17"/>
                </a:cxn>
                <a:cxn ang="0">
                  <a:pos x="8" y="17"/>
                </a:cxn>
                <a:cxn ang="0">
                  <a:pos x="11" y="17"/>
                </a:cxn>
                <a:cxn ang="0">
                  <a:pos x="12" y="16"/>
                </a:cxn>
                <a:cxn ang="0">
                  <a:pos x="12" y="14"/>
                </a:cxn>
                <a:cxn ang="0">
                  <a:pos x="12" y="13"/>
                </a:cxn>
                <a:cxn ang="0">
                  <a:pos x="11" y="11"/>
                </a:cxn>
                <a:cxn ang="0">
                  <a:pos x="6" y="10"/>
                </a:cxn>
                <a:cxn ang="0">
                  <a:pos x="3" y="8"/>
                </a:cxn>
                <a:cxn ang="0">
                  <a:pos x="2" y="7"/>
                </a:cxn>
                <a:cxn ang="0">
                  <a:pos x="0" y="4"/>
                </a:cxn>
                <a:cxn ang="0">
                  <a:pos x="2" y="2"/>
                </a:cxn>
                <a:cxn ang="0">
                  <a:pos x="3" y="0"/>
                </a:cxn>
                <a:cxn ang="0">
                  <a:pos x="8" y="0"/>
                </a:cxn>
                <a:cxn ang="0">
                  <a:pos x="11" y="0"/>
                </a:cxn>
                <a:cxn ang="0">
                  <a:pos x="13" y="2"/>
                </a:cxn>
                <a:cxn ang="0">
                  <a:pos x="15" y="5"/>
                </a:cxn>
                <a:cxn ang="0">
                  <a:pos x="12" y="4"/>
                </a:cxn>
                <a:cxn ang="0">
                  <a:pos x="9" y="2"/>
                </a:cxn>
                <a:cxn ang="0">
                  <a:pos x="5" y="2"/>
                </a:cxn>
                <a:cxn ang="0">
                  <a:pos x="3" y="4"/>
                </a:cxn>
                <a:cxn ang="0">
                  <a:pos x="3" y="5"/>
                </a:cxn>
                <a:cxn ang="0">
                  <a:pos x="5" y="7"/>
                </a:cxn>
                <a:cxn ang="0">
                  <a:pos x="11" y="8"/>
                </a:cxn>
                <a:cxn ang="0">
                  <a:pos x="13" y="10"/>
                </a:cxn>
                <a:cxn ang="0">
                  <a:pos x="15" y="13"/>
                </a:cxn>
                <a:cxn ang="0">
                  <a:pos x="15" y="16"/>
                </a:cxn>
                <a:cxn ang="0">
                  <a:pos x="13" y="17"/>
                </a:cxn>
                <a:cxn ang="0">
                  <a:pos x="9" y="19"/>
                </a:cxn>
                <a:cxn ang="0">
                  <a:pos x="6" y="19"/>
                </a:cxn>
                <a:cxn ang="0">
                  <a:pos x="2" y="17"/>
                </a:cxn>
                <a:cxn ang="0">
                  <a:pos x="0" y="14"/>
                </a:cxn>
              </a:cxnLst>
              <a:rect l="0" t="0" r="r" b="b"/>
              <a:pathLst>
                <a:path w="15" h="19">
                  <a:moveTo>
                    <a:pt x="0" y="13"/>
                  </a:moveTo>
                  <a:lnTo>
                    <a:pt x="2" y="13"/>
                  </a:lnTo>
                  <a:lnTo>
                    <a:pt x="3" y="14"/>
                  </a:lnTo>
                  <a:lnTo>
                    <a:pt x="3" y="14"/>
                  </a:lnTo>
                  <a:lnTo>
                    <a:pt x="3" y="16"/>
                  </a:lnTo>
                  <a:lnTo>
                    <a:pt x="5" y="17"/>
                  </a:lnTo>
                  <a:lnTo>
                    <a:pt x="6" y="17"/>
                  </a:lnTo>
                  <a:lnTo>
                    <a:pt x="8" y="17"/>
                  </a:lnTo>
                  <a:lnTo>
                    <a:pt x="9" y="17"/>
                  </a:lnTo>
                  <a:lnTo>
                    <a:pt x="11" y="17"/>
                  </a:lnTo>
                  <a:lnTo>
                    <a:pt x="11" y="16"/>
                  </a:lnTo>
                  <a:lnTo>
                    <a:pt x="12" y="16"/>
                  </a:lnTo>
                  <a:lnTo>
                    <a:pt x="12" y="14"/>
                  </a:lnTo>
                  <a:lnTo>
                    <a:pt x="12" y="14"/>
                  </a:lnTo>
                  <a:lnTo>
                    <a:pt x="12" y="13"/>
                  </a:lnTo>
                  <a:lnTo>
                    <a:pt x="12" y="13"/>
                  </a:lnTo>
                  <a:lnTo>
                    <a:pt x="11" y="11"/>
                  </a:lnTo>
                  <a:lnTo>
                    <a:pt x="11" y="11"/>
                  </a:lnTo>
                  <a:lnTo>
                    <a:pt x="9" y="11"/>
                  </a:lnTo>
                  <a:lnTo>
                    <a:pt x="6" y="10"/>
                  </a:lnTo>
                  <a:lnTo>
                    <a:pt x="5" y="10"/>
                  </a:lnTo>
                  <a:lnTo>
                    <a:pt x="3" y="8"/>
                  </a:lnTo>
                  <a:lnTo>
                    <a:pt x="2" y="8"/>
                  </a:lnTo>
                  <a:lnTo>
                    <a:pt x="2" y="7"/>
                  </a:lnTo>
                  <a:lnTo>
                    <a:pt x="0" y="5"/>
                  </a:lnTo>
                  <a:lnTo>
                    <a:pt x="0" y="4"/>
                  </a:lnTo>
                  <a:lnTo>
                    <a:pt x="0" y="4"/>
                  </a:lnTo>
                  <a:lnTo>
                    <a:pt x="2" y="2"/>
                  </a:lnTo>
                  <a:lnTo>
                    <a:pt x="2" y="1"/>
                  </a:lnTo>
                  <a:lnTo>
                    <a:pt x="3" y="0"/>
                  </a:lnTo>
                  <a:lnTo>
                    <a:pt x="5" y="0"/>
                  </a:lnTo>
                  <a:lnTo>
                    <a:pt x="8" y="0"/>
                  </a:lnTo>
                  <a:lnTo>
                    <a:pt x="9" y="0"/>
                  </a:lnTo>
                  <a:lnTo>
                    <a:pt x="11" y="0"/>
                  </a:lnTo>
                  <a:lnTo>
                    <a:pt x="12" y="1"/>
                  </a:lnTo>
                  <a:lnTo>
                    <a:pt x="13" y="2"/>
                  </a:lnTo>
                  <a:lnTo>
                    <a:pt x="13" y="4"/>
                  </a:lnTo>
                  <a:lnTo>
                    <a:pt x="15" y="5"/>
                  </a:lnTo>
                  <a:lnTo>
                    <a:pt x="12" y="5"/>
                  </a:lnTo>
                  <a:lnTo>
                    <a:pt x="12" y="4"/>
                  </a:lnTo>
                  <a:lnTo>
                    <a:pt x="11" y="2"/>
                  </a:lnTo>
                  <a:lnTo>
                    <a:pt x="9" y="2"/>
                  </a:lnTo>
                  <a:lnTo>
                    <a:pt x="8" y="1"/>
                  </a:lnTo>
                  <a:lnTo>
                    <a:pt x="5" y="2"/>
                  </a:lnTo>
                  <a:lnTo>
                    <a:pt x="5" y="2"/>
                  </a:lnTo>
                  <a:lnTo>
                    <a:pt x="3" y="4"/>
                  </a:lnTo>
                  <a:lnTo>
                    <a:pt x="3" y="4"/>
                  </a:lnTo>
                  <a:lnTo>
                    <a:pt x="3" y="5"/>
                  </a:lnTo>
                  <a:lnTo>
                    <a:pt x="3" y="7"/>
                  </a:lnTo>
                  <a:lnTo>
                    <a:pt x="5" y="7"/>
                  </a:lnTo>
                  <a:lnTo>
                    <a:pt x="8" y="7"/>
                  </a:lnTo>
                  <a:lnTo>
                    <a:pt x="11" y="8"/>
                  </a:lnTo>
                  <a:lnTo>
                    <a:pt x="12" y="8"/>
                  </a:lnTo>
                  <a:lnTo>
                    <a:pt x="13" y="10"/>
                  </a:lnTo>
                  <a:lnTo>
                    <a:pt x="13" y="11"/>
                  </a:lnTo>
                  <a:lnTo>
                    <a:pt x="15" y="13"/>
                  </a:lnTo>
                  <a:lnTo>
                    <a:pt x="15" y="14"/>
                  </a:lnTo>
                  <a:lnTo>
                    <a:pt x="15" y="16"/>
                  </a:lnTo>
                  <a:lnTo>
                    <a:pt x="13" y="17"/>
                  </a:lnTo>
                  <a:lnTo>
                    <a:pt x="13" y="17"/>
                  </a:lnTo>
                  <a:lnTo>
                    <a:pt x="12" y="19"/>
                  </a:lnTo>
                  <a:lnTo>
                    <a:pt x="9" y="19"/>
                  </a:lnTo>
                  <a:lnTo>
                    <a:pt x="8" y="19"/>
                  </a:lnTo>
                  <a:lnTo>
                    <a:pt x="6" y="19"/>
                  </a:lnTo>
                  <a:lnTo>
                    <a:pt x="3" y="19"/>
                  </a:lnTo>
                  <a:lnTo>
                    <a:pt x="2" y="17"/>
                  </a:lnTo>
                  <a:lnTo>
                    <a:pt x="0" y="16"/>
                  </a:lnTo>
                  <a:lnTo>
                    <a:pt x="0" y="14"/>
                  </a:lnTo>
                  <a:lnTo>
                    <a:pt x="0" y="13"/>
                  </a:lnTo>
                  <a:close/>
                </a:path>
              </a:pathLst>
            </a:custGeom>
            <a:solidFill>
              <a:srgbClr val="000000"/>
            </a:solidFill>
            <a:ln w="0">
              <a:solidFill>
                <a:srgbClr val="000000"/>
              </a:solidFill>
              <a:prstDash val="solid"/>
              <a:round/>
              <a:headEnd/>
              <a:tailEnd/>
            </a:ln>
          </p:spPr>
          <p:txBody>
            <a:bodyPr/>
            <a:lstStyle/>
            <a:p>
              <a:endParaRPr lang="en-US" dirty="0"/>
            </a:p>
          </p:txBody>
        </p:sp>
        <p:sp>
          <p:nvSpPr>
            <p:cNvPr id="21741" name="Freeform 237"/>
            <p:cNvSpPr>
              <a:spLocks/>
            </p:cNvSpPr>
            <p:nvPr/>
          </p:nvSpPr>
          <p:spPr bwMode="auto">
            <a:xfrm>
              <a:off x="4324" y="2336"/>
              <a:ext cx="12" cy="19"/>
            </a:xfrm>
            <a:custGeom>
              <a:avLst/>
              <a:gdLst/>
              <a:ahLst/>
              <a:cxnLst>
                <a:cxn ang="0">
                  <a:pos x="0" y="19"/>
                </a:cxn>
                <a:cxn ang="0">
                  <a:pos x="0" y="0"/>
                </a:cxn>
                <a:cxn ang="0">
                  <a:pos x="3" y="0"/>
                </a:cxn>
                <a:cxn ang="0">
                  <a:pos x="3" y="7"/>
                </a:cxn>
                <a:cxn ang="0">
                  <a:pos x="4" y="5"/>
                </a:cxn>
                <a:cxn ang="0">
                  <a:pos x="7" y="4"/>
                </a:cxn>
                <a:cxn ang="0">
                  <a:pos x="7" y="5"/>
                </a:cxn>
                <a:cxn ang="0">
                  <a:pos x="9" y="5"/>
                </a:cxn>
                <a:cxn ang="0">
                  <a:pos x="10" y="5"/>
                </a:cxn>
                <a:cxn ang="0">
                  <a:pos x="10" y="7"/>
                </a:cxn>
                <a:cxn ang="0">
                  <a:pos x="12" y="8"/>
                </a:cxn>
                <a:cxn ang="0">
                  <a:pos x="12" y="10"/>
                </a:cxn>
                <a:cxn ang="0">
                  <a:pos x="12" y="19"/>
                </a:cxn>
                <a:cxn ang="0">
                  <a:pos x="9" y="19"/>
                </a:cxn>
                <a:cxn ang="0">
                  <a:pos x="9" y="10"/>
                </a:cxn>
                <a:cxn ang="0">
                  <a:pos x="9" y="8"/>
                </a:cxn>
                <a:cxn ang="0">
                  <a:pos x="7" y="8"/>
                </a:cxn>
                <a:cxn ang="0">
                  <a:pos x="7" y="7"/>
                </a:cxn>
                <a:cxn ang="0">
                  <a:pos x="6" y="7"/>
                </a:cxn>
                <a:cxn ang="0">
                  <a:pos x="4" y="7"/>
                </a:cxn>
                <a:cxn ang="0">
                  <a:pos x="4" y="7"/>
                </a:cxn>
                <a:cxn ang="0">
                  <a:pos x="3" y="8"/>
                </a:cxn>
                <a:cxn ang="0">
                  <a:pos x="3" y="8"/>
                </a:cxn>
                <a:cxn ang="0">
                  <a:pos x="3" y="10"/>
                </a:cxn>
                <a:cxn ang="0">
                  <a:pos x="3" y="11"/>
                </a:cxn>
                <a:cxn ang="0">
                  <a:pos x="3" y="19"/>
                </a:cxn>
                <a:cxn ang="0">
                  <a:pos x="0" y="19"/>
                </a:cxn>
              </a:cxnLst>
              <a:rect l="0" t="0" r="r" b="b"/>
              <a:pathLst>
                <a:path w="12" h="19">
                  <a:moveTo>
                    <a:pt x="0" y="19"/>
                  </a:moveTo>
                  <a:lnTo>
                    <a:pt x="0" y="0"/>
                  </a:lnTo>
                  <a:lnTo>
                    <a:pt x="3" y="0"/>
                  </a:lnTo>
                  <a:lnTo>
                    <a:pt x="3" y="7"/>
                  </a:lnTo>
                  <a:lnTo>
                    <a:pt x="4" y="5"/>
                  </a:lnTo>
                  <a:lnTo>
                    <a:pt x="7" y="4"/>
                  </a:lnTo>
                  <a:lnTo>
                    <a:pt x="7" y="5"/>
                  </a:lnTo>
                  <a:lnTo>
                    <a:pt x="9" y="5"/>
                  </a:lnTo>
                  <a:lnTo>
                    <a:pt x="10" y="5"/>
                  </a:lnTo>
                  <a:lnTo>
                    <a:pt x="10" y="7"/>
                  </a:lnTo>
                  <a:lnTo>
                    <a:pt x="12" y="8"/>
                  </a:lnTo>
                  <a:lnTo>
                    <a:pt x="12" y="10"/>
                  </a:lnTo>
                  <a:lnTo>
                    <a:pt x="12" y="19"/>
                  </a:lnTo>
                  <a:lnTo>
                    <a:pt x="9" y="19"/>
                  </a:lnTo>
                  <a:lnTo>
                    <a:pt x="9" y="10"/>
                  </a:lnTo>
                  <a:lnTo>
                    <a:pt x="9" y="8"/>
                  </a:lnTo>
                  <a:lnTo>
                    <a:pt x="7" y="8"/>
                  </a:lnTo>
                  <a:lnTo>
                    <a:pt x="7" y="7"/>
                  </a:lnTo>
                  <a:lnTo>
                    <a:pt x="6" y="7"/>
                  </a:lnTo>
                  <a:lnTo>
                    <a:pt x="4" y="7"/>
                  </a:lnTo>
                  <a:lnTo>
                    <a:pt x="4" y="7"/>
                  </a:lnTo>
                  <a:lnTo>
                    <a:pt x="3" y="8"/>
                  </a:lnTo>
                  <a:lnTo>
                    <a:pt x="3" y="8"/>
                  </a:lnTo>
                  <a:lnTo>
                    <a:pt x="3" y="10"/>
                  </a:lnTo>
                  <a:lnTo>
                    <a:pt x="3" y="11"/>
                  </a:lnTo>
                  <a:lnTo>
                    <a:pt x="3" y="19"/>
                  </a:lnTo>
                  <a:lnTo>
                    <a:pt x="0" y="19"/>
                  </a:lnTo>
                  <a:close/>
                </a:path>
              </a:pathLst>
            </a:custGeom>
            <a:solidFill>
              <a:srgbClr val="000000"/>
            </a:solidFill>
            <a:ln w="0">
              <a:solidFill>
                <a:srgbClr val="000000"/>
              </a:solidFill>
              <a:prstDash val="solid"/>
              <a:round/>
              <a:headEnd/>
              <a:tailEnd/>
            </a:ln>
          </p:spPr>
          <p:txBody>
            <a:bodyPr/>
            <a:lstStyle/>
            <a:p>
              <a:endParaRPr lang="en-US" dirty="0"/>
            </a:p>
          </p:txBody>
        </p:sp>
        <p:sp>
          <p:nvSpPr>
            <p:cNvPr id="21742" name="Freeform 238"/>
            <p:cNvSpPr>
              <a:spLocks noEditPoints="1"/>
            </p:cNvSpPr>
            <p:nvPr/>
          </p:nvSpPr>
          <p:spPr bwMode="auto">
            <a:xfrm>
              <a:off x="4339" y="2340"/>
              <a:ext cx="11" cy="15"/>
            </a:xfrm>
            <a:custGeom>
              <a:avLst/>
              <a:gdLst/>
              <a:ahLst/>
              <a:cxnLst>
                <a:cxn ang="0">
                  <a:pos x="7" y="15"/>
                </a:cxn>
                <a:cxn ang="0">
                  <a:pos x="5" y="15"/>
                </a:cxn>
                <a:cxn ang="0">
                  <a:pos x="1" y="15"/>
                </a:cxn>
                <a:cxn ang="0">
                  <a:pos x="0" y="13"/>
                </a:cxn>
                <a:cxn ang="0">
                  <a:pos x="0" y="10"/>
                </a:cxn>
                <a:cxn ang="0">
                  <a:pos x="0" y="9"/>
                </a:cxn>
                <a:cxn ang="0">
                  <a:pos x="1" y="7"/>
                </a:cxn>
                <a:cxn ang="0">
                  <a:pos x="2" y="7"/>
                </a:cxn>
                <a:cxn ang="0">
                  <a:pos x="7" y="6"/>
                </a:cxn>
                <a:cxn ang="0">
                  <a:pos x="8" y="6"/>
                </a:cxn>
                <a:cxn ang="0">
                  <a:pos x="8" y="4"/>
                </a:cxn>
                <a:cxn ang="0">
                  <a:pos x="7" y="3"/>
                </a:cxn>
                <a:cxn ang="0">
                  <a:pos x="4" y="3"/>
                </a:cxn>
                <a:cxn ang="0">
                  <a:pos x="2" y="4"/>
                </a:cxn>
                <a:cxn ang="0">
                  <a:pos x="0" y="4"/>
                </a:cxn>
                <a:cxn ang="0">
                  <a:pos x="1" y="3"/>
                </a:cxn>
                <a:cxn ang="0">
                  <a:pos x="2" y="1"/>
                </a:cxn>
                <a:cxn ang="0">
                  <a:pos x="5" y="0"/>
                </a:cxn>
                <a:cxn ang="0">
                  <a:pos x="8" y="1"/>
                </a:cxn>
                <a:cxn ang="0">
                  <a:pos x="10" y="3"/>
                </a:cxn>
                <a:cxn ang="0">
                  <a:pos x="11" y="4"/>
                </a:cxn>
                <a:cxn ang="0">
                  <a:pos x="11" y="6"/>
                </a:cxn>
                <a:cxn ang="0">
                  <a:pos x="11" y="12"/>
                </a:cxn>
                <a:cxn ang="0">
                  <a:pos x="11" y="15"/>
                </a:cxn>
                <a:cxn ang="0">
                  <a:pos x="10" y="15"/>
                </a:cxn>
                <a:cxn ang="0">
                  <a:pos x="8" y="13"/>
                </a:cxn>
                <a:cxn ang="0">
                  <a:pos x="7" y="9"/>
                </a:cxn>
                <a:cxn ang="0">
                  <a:pos x="4" y="9"/>
                </a:cxn>
                <a:cxn ang="0">
                  <a:pos x="2" y="10"/>
                </a:cxn>
                <a:cxn ang="0">
                  <a:pos x="1" y="10"/>
                </a:cxn>
                <a:cxn ang="0">
                  <a:pos x="2" y="12"/>
                </a:cxn>
                <a:cxn ang="0">
                  <a:pos x="2" y="13"/>
                </a:cxn>
                <a:cxn ang="0">
                  <a:pos x="5" y="13"/>
                </a:cxn>
                <a:cxn ang="0">
                  <a:pos x="7" y="12"/>
                </a:cxn>
                <a:cxn ang="0">
                  <a:pos x="8" y="10"/>
                </a:cxn>
                <a:cxn ang="0">
                  <a:pos x="8" y="9"/>
                </a:cxn>
              </a:cxnLst>
              <a:rect l="0" t="0" r="r" b="b"/>
              <a:pathLst>
                <a:path w="11" h="15">
                  <a:moveTo>
                    <a:pt x="8" y="13"/>
                  </a:moveTo>
                  <a:lnTo>
                    <a:pt x="7" y="15"/>
                  </a:lnTo>
                  <a:lnTo>
                    <a:pt x="5" y="15"/>
                  </a:lnTo>
                  <a:lnTo>
                    <a:pt x="5" y="15"/>
                  </a:lnTo>
                  <a:lnTo>
                    <a:pt x="4" y="15"/>
                  </a:lnTo>
                  <a:lnTo>
                    <a:pt x="1" y="15"/>
                  </a:lnTo>
                  <a:lnTo>
                    <a:pt x="0" y="15"/>
                  </a:lnTo>
                  <a:lnTo>
                    <a:pt x="0" y="13"/>
                  </a:lnTo>
                  <a:lnTo>
                    <a:pt x="0" y="12"/>
                  </a:lnTo>
                  <a:lnTo>
                    <a:pt x="0" y="10"/>
                  </a:lnTo>
                  <a:lnTo>
                    <a:pt x="0" y="9"/>
                  </a:lnTo>
                  <a:lnTo>
                    <a:pt x="0" y="9"/>
                  </a:lnTo>
                  <a:lnTo>
                    <a:pt x="1" y="7"/>
                  </a:lnTo>
                  <a:lnTo>
                    <a:pt x="1" y="7"/>
                  </a:lnTo>
                  <a:lnTo>
                    <a:pt x="2" y="7"/>
                  </a:lnTo>
                  <a:lnTo>
                    <a:pt x="2" y="7"/>
                  </a:lnTo>
                  <a:lnTo>
                    <a:pt x="4" y="7"/>
                  </a:lnTo>
                  <a:lnTo>
                    <a:pt x="7" y="6"/>
                  </a:lnTo>
                  <a:lnTo>
                    <a:pt x="8" y="6"/>
                  </a:lnTo>
                  <a:lnTo>
                    <a:pt x="8" y="6"/>
                  </a:lnTo>
                  <a:lnTo>
                    <a:pt x="8" y="6"/>
                  </a:lnTo>
                  <a:lnTo>
                    <a:pt x="8" y="4"/>
                  </a:lnTo>
                  <a:lnTo>
                    <a:pt x="7" y="4"/>
                  </a:lnTo>
                  <a:lnTo>
                    <a:pt x="7" y="3"/>
                  </a:lnTo>
                  <a:lnTo>
                    <a:pt x="5" y="3"/>
                  </a:lnTo>
                  <a:lnTo>
                    <a:pt x="4" y="3"/>
                  </a:lnTo>
                  <a:lnTo>
                    <a:pt x="2" y="3"/>
                  </a:lnTo>
                  <a:lnTo>
                    <a:pt x="2" y="4"/>
                  </a:lnTo>
                  <a:lnTo>
                    <a:pt x="2" y="6"/>
                  </a:lnTo>
                  <a:lnTo>
                    <a:pt x="0" y="4"/>
                  </a:lnTo>
                  <a:lnTo>
                    <a:pt x="0" y="3"/>
                  </a:lnTo>
                  <a:lnTo>
                    <a:pt x="1" y="3"/>
                  </a:lnTo>
                  <a:lnTo>
                    <a:pt x="1" y="1"/>
                  </a:lnTo>
                  <a:lnTo>
                    <a:pt x="2" y="1"/>
                  </a:lnTo>
                  <a:lnTo>
                    <a:pt x="4" y="1"/>
                  </a:lnTo>
                  <a:lnTo>
                    <a:pt x="5" y="0"/>
                  </a:lnTo>
                  <a:lnTo>
                    <a:pt x="7" y="1"/>
                  </a:lnTo>
                  <a:lnTo>
                    <a:pt x="8" y="1"/>
                  </a:lnTo>
                  <a:lnTo>
                    <a:pt x="10" y="1"/>
                  </a:lnTo>
                  <a:lnTo>
                    <a:pt x="10" y="3"/>
                  </a:lnTo>
                  <a:lnTo>
                    <a:pt x="10" y="3"/>
                  </a:lnTo>
                  <a:lnTo>
                    <a:pt x="11" y="4"/>
                  </a:lnTo>
                  <a:lnTo>
                    <a:pt x="11" y="4"/>
                  </a:lnTo>
                  <a:lnTo>
                    <a:pt x="11" y="6"/>
                  </a:lnTo>
                  <a:lnTo>
                    <a:pt x="11" y="9"/>
                  </a:lnTo>
                  <a:lnTo>
                    <a:pt x="11" y="12"/>
                  </a:lnTo>
                  <a:lnTo>
                    <a:pt x="11" y="13"/>
                  </a:lnTo>
                  <a:lnTo>
                    <a:pt x="11" y="15"/>
                  </a:lnTo>
                  <a:lnTo>
                    <a:pt x="11" y="15"/>
                  </a:lnTo>
                  <a:lnTo>
                    <a:pt x="10" y="15"/>
                  </a:lnTo>
                  <a:lnTo>
                    <a:pt x="8" y="15"/>
                  </a:lnTo>
                  <a:lnTo>
                    <a:pt x="8" y="13"/>
                  </a:lnTo>
                  <a:close/>
                  <a:moveTo>
                    <a:pt x="8" y="9"/>
                  </a:moveTo>
                  <a:lnTo>
                    <a:pt x="7" y="9"/>
                  </a:lnTo>
                  <a:lnTo>
                    <a:pt x="4" y="9"/>
                  </a:lnTo>
                  <a:lnTo>
                    <a:pt x="4" y="9"/>
                  </a:lnTo>
                  <a:lnTo>
                    <a:pt x="2" y="10"/>
                  </a:lnTo>
                  <a:lnTo>
                    <a:pt x="2" y="10"/>
                  </a:lnTo>
                  <a:lnTo>
                    <a:pt x="2" y="10"/>
                  </a:lnTo>
                  <a:lnTo>
                    <a:pt x="1" y="10"/>
                  </a:lnTo>
                  <a:lnTo>
                    <a:pt x="1" y="12"/>
                  </a:lnTo>
                  <a:lnTo>
                    <a:pt x="2" y="12"/>
                  </a:lnTo>
                  <a:lnTo>
                    <a:pt x="2" y="13"/>
                  </a:lnTo>
                  <a:lnTo>
                    <a:pt x="2" y="13"/>
                  </a:lnTo>
                  <a:lnTo>
                    <a:pt x="4" y="13"/>
                  </a:lnTo>
                  <a:lnTo>
                    <a:pt x="5" y="13"/>
                  </a:lnTo>
                  <a:lnTo>
                    <a:pt x="7" y="13"/>
                  </a:lnTo>
                  <a:lnTo>
                    <a:pt x="7" y="12"/>
                  </a:lnTo>
                  <a:lnTo>
                    <a:pt x="8" y="12"/>
                  </a:lnTo>
                  <a:lnTo>
                    <a:pt x="8" y="10"/>
                  </a:lnTo>
                  <a:lnTo>
                    <a:pt x="8" y="9"/>
                  </a:lnTo>
                  <a:lnTo>
                    <a:pt x="8"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743" name="Freeform 239"/>
            <p:cNvSpPr>
              <a:spLocks noEditPoints="1"/>
            </p:cNvSpPr>
            <p:nvPr/>
          </p:nvSpPr>
          <p:spPr bwMode="auto">
            <a:xfrm>
              <a:off x="4353" y="2340"/>
              <a:ext cx="12" cy="21"/>
            </a:xfrm>
            <a:custGeom>
              <a:avLst/>
              <a:gdLst/>
              <a:ahLst/>
              <a:cxnLst>
                <a:cxn ang="0">
                  <a:pos x="0" y="21"/>
                </a:cxn>
                <a:cxn ang="0">
                  <a:pos x="0" y="1"/>
                </a:cxn>
                <a:cxn ang="0">
                  <a:pos x="3" y="1"/>
                </a:cxn>
                <a:cxn ang="0">
                  <a:pos x="3" y="3"/>
                </a:cxn>
                <a:cxn ang="0">
                  <a:pos x="3" y="1"/>
                </a:cxn>
                <a:cxn ang="0">
                  <a:pos x="5" y="1"/>
                </a:cxn>
                <a:cxn ang="0">
                  <a:pos x="6" y="1"/>
                </a:cxn>
                <a:cxn ang="0">
                  <a:pos x="6" y="0"/>
                </a:cxn>
                <a:cxn ang="0">
                  <a:pos x="9" y="1"/>
                </a:cxn>
                <a:cxn ang="0">
                  <a:pos x="11" y="1"/>
                </a:cxn>
                <a:cxn ang="0">
                  <a:pos x="11" y="3"/>
                </a:cxn>
                <a:cxn ang="0">
                  <a:pos x="12" y="4"/>
                </a:cxn>
                <a:cxn ang="0">
                  <a:pos x="12" y="6"/>
                </a:cxn>
                <a:cxn ang="0">
                  <a:pos x="12" y="7"/>
                </a:cxn>
                <a:cxn ang="0">
                  <a:pos x="12" y="10"/>
                </a:cxn>
                <a:cxn ang="0">
                  <a:pos x="12" y="12"/>
                </a:cxn>
                <a:cxn ang="0">
                  <a:pos x="11" y="13"/>
                </a:cxn>
                <a:cxn ang="0">
                  <a:pos x="9" y="15"/>
                </a:cxn>
                <a:cxn ang="0">
                  <a:pos x="8" y="15"/>
                </a:cxn>
                <a:cxn ang="0">
                  <a:pos x="6" y="15"/>
                </a:cxn>
                <a:cxn ang="0">
                  <a:pos x="6" y="15"/>
                </a:cxn>
                <a:cxn ang="0">
                  <a:pos x="5" y="15"/>
                </a:cxn>
                <a:cxn ang="0">
                  <a:pos x="3" y="15"/>
                </a:cxn>
                <a:cxn ang="0">
                  <a:pos x="3" y="13"/>
                </a:cxn>
                <a:cxn ang="0">
                  <a:pos x="3" y="21"/>
                </a:cxn>
                <a:cxn ang="0">
                  <a:pos x="0" y="21"/>
                </a:cxn>
                <a:cxn ang="0">
                  <a:pos x="3" y="9"/>
                </a:cxn>
                <a:cxn ang="0">
                  <a:pos x="3" y="10"/>
                </a:cxn>
                <a:cxn ang="0">
                  <a:pos x="5" y="12"/>
                </a:cxn>
                <a:cxn ang="0">
                  <a:pos x="5" y="13"/>
                </a:cxn>
                <a:cxn ang="0">
                  <a:pos x="6" y="13"/>
                </a:cxn>
                <a:cxn ang="0">
                  <a:pos x="8" y="13"/>
                </a:cxn>
                <a:cxn ang="0">
                  <a:pos x="9" y="12"/>
                </a:cxn>
                <a:cxn ang="0">
                  <a:pos x="9" y="10"/>
                </a:cxn>
                <a:cxn ang="0">
                  <a:pos x="11" y="7"/>
                </a:cxn>
                <a:cxn ang="0">
                  <a:pos x="9" y="6"/>
                </a:cxn>
                <a:cxn ang="0">
                  <a:pos x="9" y="4"/>
                </a:cxn>
                <a:cxn ang="0">
                  <a:pos x="8" y="3"/>
                </a:cxn>
                <a:cxn ang="0">
                  <a:pos x="6" y="3"/>
                </a:cxn>
                <a:cxn ang="0">
                  <a:pos x="5" y="3"/>
                </a:cxn>
                <a:cxn ang="0">
                  <a:pos x="5" y="4"/>
                </a:cxn>
                <a:cxn ang="0">
                  <a:pos x="3" y="6"/>
                </a:cxn>
                <a:cxn ang="0">
                  <a:pos x="3" y="9"/>
                </a:cxn>
              </a:cxnLst>
              <a:rect l="0" t="0" r="r" b="b"/>
              <a:pathLst>
                <a:path w="12" h="21">
                  <a:moveTo>
                    <a:pt x="0" y="21"/>
                  </a:moveTo>
                  <a:lnTo>
                    <a:pt x="0" y="1"/>
                  </a:lnTo>
                  <a:lnTo>
                    <a:pt x="3" y="1"/>
                  </a:lnTo>
                  <a:lnTo>
                    <a:pt x="3" y="3"/>
                  </a:lnTo>
                  <a:lnTo>
                    <a:pt x="3" y="1"/>
                  </a:lnTo>
                  <a:lnTo>
                    <a:pt x="5" y="1"/>
                  </a:lnTo>
                  <a:lnTo>
                    <a:pt x="6" y="1"/>
                  </a:lnTo>
                  <a:lnTo>
                    <a:pt x="6" y="0"/>
                  </a:lnTo>
                  <a:lnTo>
                    <a:pt x="9" y="1"/>
                  </a:lnTo>
                  <a:lnTo>
                    <a:pt x="11" y="1"/>
                  </a:lnTo>
                  <a:lnTo>
                    <a:pt x="11" y="3"/>
                  </a:lnTo>
                  <a:lnTo>
                    <a:pt x="12" y="4"/>
                  </a:lnTo>
                  <a:lnTo>
                    <a:pt x="12" y="6"/>
                  </a:lnTo>
                  <a:lnTo>
                    <a:pt x="12" y="7"/>
                  </a:lnTo>
                  <a:lnTo>
                    <a:pt x="12" y="10"/>
                  </a:lnTo>
                  <a:lnTo>
                    <a:pt x="12" y="12"/>
                  </a:lnTo>
                  <a:lnTo>
                    <a:pt x="11" y="13"/>
                  </a:lnTo>
                  <a:lnTo>
                    <a:pt x="9" y="15"/>
                  </a:lnTo>
                  <a:lnTo>
                    <a:pt x="8" y="15"/>
                  </a:lnTo>
                  <a:lnTo>
                    <a:pt x="6" y="15"/>
                  </a:lnTo>
                  <a:lnTo>
                    <a:pt x="6" y="15"/>
                  </a:lnTo>
                  <a:lnTo>
                    <a:pt x="5" y="15"/>
                  </a:lnTo>
                  <a:lnTo>
                    <a:pt x="3" y="15"/>
                  </a:lnTo>
                  <a:lnTo>
                    <a:pt x="3" y="13"/>
                  </a:lnTo>
                  <a:lnTo>
                    <a:pt x="3" y="21"/>
                  </a:lnTo>
                  <a:lnTo>
                    <a:pt x="0" y="21"/>
                  </a:lnTo>
                  <a:close/>
                  <a:moveTo>
                    <a:pt x="3" y="9"/>
                  </a:moveTo>
                  <a:lnTo>
                    <a:pt x="3" y="10"/>
                  </a:lnTo>
                  <a:lnTo>
                    <a:pt x="5" y="12"/>
                  </a:lnTo>
                  <a:lnTo>
                    <a:pt x="5" y="13"/>
                  </a:lnTo>
                  <a:lnTo>
                    <a:pt x="6" y="13"/>
                  </a:lnTo>
                  <a:lnTo>
                    <a:pt x="8" y="13"/>
                  </a:lnTo>
                  <a:lnTo>
                    <a:pt x="9" y="12"/>
                  </a:lnTo>
                  <a:lnTo>
                    <a:pt x="9" y="10"/>
                  </a:lnTo>
                  <a:lnTo>
                    <a:pt x="11" y="7"/>
                  </a:lnTo>
                  <a:lnTo>
                    <a:pt x="9" y="6"/>
                  </a:lnTo>
                  <a:lnTo>
                    <a:pt x="9" y="4"/>
                  </a:lnTo>
                  <a:lnTo>
                    <a:pt x="8" y="3"/>
                  </a:lnTo>
                  <a:lnTo>
                    <a:pt x="6" y="3"/>
                  </a:lnTo>
                  <a:lnTo>
                    <a:pt x="5" y="3"/>
                  </a:lnTo>
                  <a:lnTo>
                    <a:pt x="5" y="4"/>
                  </a:lnTo>
                  <a:lnTo>
                    <a:pt x="3" y="6"/>
                  </a:lnTo>
                  <a:lnTo>
                    <a:pt x="3" y="9"/>
                  </a:lnTo>
                  <a:close/>
                </a:path>
              </a:pathLst>
            </a:custGeom>
            <a:solidFill>
              <a:srgbClr val="000000"/>
            </a:solidFill>
            <a:ln w="0">
              <a:solidFill>
                <a:srgbClr val="000000"/>
              </a:solidFill>
              <a:prstDash val="solid"/>
              <a:round/>
              <a:headEnd/>
              <a:tailEnd/>
            </a:ln>
          </p:spPr>
          <p:txBody>
            <a:bodyPr/>
            <a:lstStyle/>
            <a:p>
              <a:endParaRPr lang="en-US" dirty="0"/>
            </a:p>
          </p:txBody>
        </p:sp>
        <p:sp>
          <p:nvSpPr>
            <p:cNvPr id="21744" name="Freeform 240"/>
            <p:cNvSpPr>
              <a:spLocks noEditPoints="1"/>
            </p:cNvSpPr>
            <p:nvPr/>
          </p:nvSpPr>
          <p:spPr bwMode="auto">
            <a:xfrm>
              <a:off x="4368" y="2340"/>
              <a:ext cx="12" cy="15"/>
            </a:xfrm>
            <a:custGeom>
              <a:avLst/>
              <a:gdLst/>
              <a:ahLst/>
              <a:cxnLst>
                <a:cxn ang="0">
                  <a:pos x="10" y="10"/>
                </a:cxn>
                <a:cxn ang="0">
                  <a:pos x="12" y="12"/>
                </a:cxn>
                <a:cxn ang="0">
                  <a:pos x="12" y="13"/>
                </a:cxn>
                <a:cxn ang="0">
                  <a:pos x="10" y="15"/>
                </a:cxn>
                <a:cxn ang="0">
                  <a:pos x="9" y="15"/>
                </a:cxn>
                <a:cxn ang="0">
                  <a:pos x="6" y="15"/>
                </a:cxn>
                <a:cxn ang="0">
                  <a:pos x="3" y="15"/>
                </a:cxn>
                <a:cxn ang="0">
                  <a:pos x="1" y="13"/>
                </a:cxn>
                <a:cxn ang="0">
                  <a:pos x="0" y="12"/>
                </a:cxn>
                <a:cxn ang="0">
                  <a:pos x="0" y="9"/>
                </a:cxn>
                <a:cxn ang="0">
                  <a:pos x="0" y="4"/>
                </a:cxn>
                <a:cxn ang="0">
                  <a:pos x="1" y="3"/>
                </a:cxn>
                <a:cxn ang="0">
                  <a:pos x="3" y="1"/>
                </a:cxn>
                <a:cxn ang="0">
                  <a:pos x="6" y="0"/>
                </a:cxn>
                <a:cxn ang="0">
                  <a:pos x="9" y="1"/>
                </a:cxn>
                <a:cxn ang="0">
                  <a:pos x="10" y="3"/>
                </a:cxn>
                <a:cxn ang="0">
                  <a:pos x="12" y="4"/>
                </a:cxn>
                <a:cxn ang="0">
                  <a:pos x="12" y="7"/>
                </a:cxn>
                <a:cxn ang="0">
                  <a:pos x="12" y="9"/>
                </a:cxn>
                <a:cxn ang="0">
                  <a:pos x="12" y="9"/>
                </a:cxn>
                <a:cxn ang="0">
                  <a:pos x="1" y="9"/>
                </a:cxn>
                <a:cxn ang="0">
                  <a:pos x="3" y="10"/>
                </a:cxn>
                <a:cxn ang="0">
                  <a:pos x="3" y="12"/>
                </a:cxn>
                <a:cxn ang="0">
                  <a:pos x="4" y="13"/>
                </a:cxn>
                <a:cxn ang="0">
                  <a:pos x="6" y="13"/>
                </a:cxn>
                <a:cxn ang="0">
                  <a:pos x="7" y="13"/>
                </a:cxn>
                <a:cxn ang="0">
                  <a:pos x="9" y="13"/>
                </a:cxn>
                <a:cxn ang="0">
                  <a:pos x="9" y="12"/>
                </a:cxn>
                <a:cxn ang="0">
                  <a:pos x="10" y="10"/>
                </a:cxn>
                <a:cxn ang="0">
                  <a:pos x="1" y="6"/>
                </a:cxn>
                <a:cxn ang="0">
                  <a:pos x="10" y="6"/>
                </a:cxn>
                <a:cxn ang="0">
                  <a:pos x="9" y="4"/>
                </a:cxn>
                <a:cxn ang="0">
                  <a:pos x="9" y="4"/>
                </a:cxn>
                <a:cxn ang="0">
                  <a:pos x="7" y="3"/>
                </a:cxn>
                <a:cxn ang="0">
                  <a:pos x="6" y="3"/>
                </a:cxn>
                <a:cxn ang="0">
                  <a:pos x="4" y="3"/>
                </a:cxn>
                <a:cxn ang="0">
                  <a:pos x="3" y="4"/>
                </a:cxn>
                <a:cxn ang="0">
                  <a:pos x="3" y="4"/>
                </a:cxn>
                <a:cxn ang="0">
                  <a:pos x="1" y="6"/>
                </a:cxn>
              </a:cxnLst>
              <a:rect l="0" t="0" r="r" b="b"/>
              <a:pathLst>
                <a:path w="12" h="15">
                  <a:moveTo>
                    <a:pt x="10" y="10"/>
                  </a:moveTo>
                  <a:lnTo>
                    <a:pt x="12" y="12"/>
                  </a:lnTo>
                  <a:lnTo>
                    <a:pt x="12" y="13"/>
                  </a:lnTo>
                  <a:lnTo>
                    <a:pt x="10" y="15"/>
                  </a:lnTo>
                  <a:lnTo>
                    <a:pt x="9" y="15"/>
                  </a:lnTo>
                  <a:lnTo>
                    <a:pt x="6" y="15"/>
                  </a:lnTo>
                  <a:lnTo>
                    <a:pt x="3" y="15"/>
                  </a:lnTo>
                  <a:lnTo>
                    <a:pt x="1" y="13"/>
                  </a:lnTo>
                  <a:lnTo>
                    <a:pt x="0" y="12"/>
                  </a:lnTo>
                  <a:lnTo>
                    <a:pt x="0" y="9"/>
                  </a:lnTo>
                  <a:lnTo>
                    <a:pt x="0" y="4"/>
                  </a:lnTo>
                  <a:lnTo>
                    <a:pt x="1" y="3"/>
                  </a:lnTo>
                  <a:lnTo>
                    <a:pt x="3" y="1"/>
                  </a:lnTo>
                  <a:lnTo>
                    <a:pt x="6" y="0"/>
                  </a:lnTo>
                  <a:lnTo>
                    <a:pt x="9" y="1"/>
                  </a:lnTo>
                  <a:lnTo>
                    <a:pt x="10" y="3"/>
                  </a:lnTo>
                  <a:lnTo>
                    <a:pt x="12" y="4"/>
                  </a:lnTo>
                  <a:lnTo>
                    <a:pt x="12" y="7"/>
                  </a:lnTo>
                  <a:lnTo>
                    <a:pt x="12" y="9"/>
                  </a:lnTo>
                  <a:lnTo>
                    <a:pt x="12" y="9"/>
                  </a:lnTo>
                  <a:lnTo>
                    <a:pt x="1" y="9"/>
                  </a:lnTo>
                  <a:lnTo>
                    <a:pt x="3" y="10"/>
                  </a:lnTo>
                  <a:lnTo>
                    <a:pt x="3" y="12"/>
                  </a:lnTo>
                  <a:lnTo>
                    <a:pt x="4" y="13"/>
                  </a:lnTo>
                  <a:lnTo>
                    <a:pt x="6" y="13"/>
                  </a:lnTo>
                  <a:lnTo>
                    <a:pt x="7" y="13"/>
                  </a:lnTo>
                  <a:lnTo>
                    <a:pt x="9" y="13"/>
                  </a:lnTo>
                  <a:lnTo>
                    <a:pt x="9" y="12"/>
                  </a:lnTo>
                  <a:lnTo>
                    <a:pt x="10" y="10"/>
                  </a:lnTo>
                  <a:close/>
                  <a:moveTo>
                    <a:pt x="1" y="6"/>
                  </a:moveTo>
                  <a:lnTo>
                    <a:pt x="10" y="6"/>
                  </a:lnTo>
                  <a:lnTo>
                    <a:pt x="9" y="4"/>
                  </a:lnTo>
                  <a:lnTo>
                    <a:pt x="9" y="4"/>
                  </a:lnTo>
                  <a:lnTo>
                    <a:pt x="7" y="3"/>
                  </a:lnTo>
                  <a:lnTo>
                    <a:pt x="6" y="3"/>
                  </a:lnTo>
                  <a:lnTo>
                    <a:pt x="4" y="3"/>
                  </a:lnTo>
                  <a:lnTo>
                    <a:pt x="3" y="4"/>
                  </a:lnTo>
                  <a:lnTo>
                    <a:pt x="3" y="4"/>
                  </a:lnTo>
                  <a:lnTo>
                    <a:pt x="1" y="6"/>
                  </a:lnTo>
                  <a:close/>
                </a:path>
              </a:pathLst>
            </a:custGeom>
            <a:solidFill>
              <a:srgbClr val="000000"/>
            </a:solidFill>
            <a:ln w="0">
              <a:solidFill>
                <a:srgbClr val="000000"/>
              </a:solidFill>
              <a:prstDash val="solid"/>
              <a:round/>
              <a:headEnd/>
              <a:tailEnd/>
            </a:ln>
          </p:spPr>
          <p:txBody>
            <a:bodyPr/>
            <a:lstStyle/>
            <a:p>
              <a:endParaRPr lang="en-US" dirty="0"/>
            </a:p>
          </p:txBody>
        </p:sp>
        <p:sp>
          <p:nvSpPr>
            <p:cNvPr id="21745" name="Line 241"/>
            <p:cNvSpPr>
              <a:spLocks noChangeShapeType="1"/>
            </p:cNvSpPr>
            <p:nvPr/>
          </p:nvSpPr>
          <p:spPr bwMode="auto">
            <a:xfrm>
              <a:off x="4170" y="2346"/>
              <a:ext cx="66" cy="1"/>
            </a:xfrm>
            <a:prstGeom prst="line">
              <a:avLst/>
            </a:prstGeom>
            <a:noFill/>
            <a:ln w="6350">
              <a:solidFill>
                <a:srgbClr val="000000"/>
              </a:solidFill>
              <a:round/>
              <a:headEnd/>
              <a:tailEnd/>
            </a:ln>
          </p:spPr>
          <p:txBody>
            <a:bodyPr/>
            <a:lstStyle/>
            <a:p>
              <a:endParaRPr lang="en-US" dirty="0"/>
            </a:p>
          </p:txBody>
        </p:sp>
      </p:grpSp>
      <p:sp>
        <p:nvSpPr>
          <p:cNvPr id="21747" name="Rectangle 243"/>
          <p:cNvSpPr>
            <a:spLocks noGrp="1" noChangeArrowheads="1"/>
          </p:cNvSpPr>
          <p:nvPr>
            <p:ph type="title"/>
          </p:nvPr>
        </p:nvSpPr>
        <p:spPr>
          <a:xfrm>
            <a:off x="457200" y="-152400"/>
            <a:ext cx="8229600" cy="1143000"/>
          </a:xfrm>
          <a:noFill/>
          <a:ln/>
        </p:spPr>
        <p:txBody>
          <a:bodyPr/>
          <a:lstStyle/>
          <a:p>
            <a:r>
              <a:rPr lang="fr-FR" dirty="0" smtClean="0"/>
              <a:t>Pile up events</a:t>
            </a:r>
            <a:endParaRPr lang="fr-FR" dirty="0"/>
          </a:p>
        </p:txBody>
      </p:sp>
      <p:sp>
        <p:nvSpPr>
          <p:cNvPr id="21748" name="Text Box 244"/>
          <p:cNvSpPr txBox="1">
            <a:spLocks noChangeArrowheads="1"/>
          </p:cNvSpPr>
          <p:nvPr/>
        </p:nvSpPr>
        <p:spPr bwMode="auto">
          <a:xfrm>
            <a:off x="533400" y="1752600"/>
            <a:ext cx="3200400" cy="1014413"/>
          </a:xfrm>
          <a:prstGeom prst="rect">
            <a:avLst/>
          </a:prstGeom>
          <a:noFill/>
          <a:ln w="9525">
            <a:solidFill>
              <a:schemeClr val="tx1"/>
            </a:solidFill>
            <a:miter lim="800000"/>
            <a:headEnd/>
            <a:tailEnd/>
          </a:ln>
          <a:effectLst/>
        </p:spPr>
        <p:txBody>
          <a:bodyPr>
            <a:spAutoFit/>
          </a:bodyPr>
          <a:lstStyle/>
          <a:p>
            <a:pPr algn="ctr">
              <a:buFontTx/>
              <a:buNone/>
            </a:pPr>
            <a:r>
              <a:rPr lang="en-US" sz="2400" dirty="0">
                <a:latin typeface="Arial Unicode MS" pitchFamily="34" charset="-128"/>
              </a:rPr>
              <a:t>Resolve pile up at </a:t>
            </a:r>
          </a:p>
          <a:p>
            <a:pPr algn="ctr">
              <a:buFontTx/>
              <a:buNone/>
            </a:pPr>
            <a:r>
              <a:rPr lang="en-US" sz="2400" dirty="0">
                <a:latin typeface="Arial Unicode MS" pitchFamily="34" charset="-128"/>
              </a:rPr>
              <a:t>5 ns level </a:t>
            </a:r>
          </a:p>
        </p:txBody>
      </p:sp>
      <p:sp>
        <p:nvSpPr>
          <p:cNvPr id="21753" name="Text Box 249"/>
          <p:cNvSpPr txBox="1">
            <a:spLocks noChangeArrowheads="1"/>
          </p:cNvSpPr>
          <p:nvPr/>
        </p:nvSpPr>
        <p:spPr bwMode="auto">
          <a:xfrm>
            <a:off x="533400" y="4572000"/>
            <a:ext cx="3200400" cy="1014413"/>
          </a:xfrm>
          <a:prstGeom prst="rect">
            <a:avLst/>
          </a:prstGeom>
          <a:noFill/>
          <a:ln w="9525">
            <a:solidFill>
              <a:schemeClr val="tx1"/>
            </a:solidFill>
            <a:miter lim="800000"/>
            <a:headEnd/>
            <a:tailEnd/>
          </a:ln>
          <a:effectLst/>
        </p:spPr>
        <p:txBody>
          <a:bodyPr>
            <a:spAutoFit/>
          </a:bodyPr>
          <a:lstStyle/>
          <a:p>
            <a:pPr algn="ctr">
              <a:buFontTx/>
              <a:buNone/>
            </a:pPr>
            <a:r>
              <a:rPr lang="en-US" sz="2400" dirty="0">
                <a:latin typeface="Arial Unicode MS" pitchFamily="34" charset="-128"/>
              </a:rPr>
              <a:t>Timing resolution</a:t>
            </a:r>
          </a:p>
          <a:p>
            <a:pPr algn="ctr">
              <a:buFontTx/>
              <a:buNone/>
            </a:pPr>
            <a:r>
              <a:rPr lang="en-US" sz="2400" dirty="0">
                <a:latin typeface="Arial Unicode MS" pitchFamily="34" charset="-128"/>
              </a:rPr>
              <a:t>0.6 ns</a:t>
            </a:r>
          </a:p>
        </p:txBody>
      </p:sp>
      <p:sp>
        <p:nvSpPr>
          <p:cNvPr id="21754" name="Text Box 250"/>
          <p:cNvSpPr txBox="1">
            <a:spLocks noChangeArrowheads="1"/>
          </p:cNvSpPr>
          <p:nvPr/>
        </p:nvSpPr>
        <p:spPr bwMode="auto">
          <a:xfrm>
            <a:off x="533400" y="3200400"/>
            <a:ext cx="3200400" cy="831850"/>
          </a:xfrm>
          <a:prstGeom prst="rect">
            <a:avLst/>
          </a:prstGeom>
          <a:noFill/>
          <a:ln w="9525">
            <a:solidFill>
              <a:schemeClr val="tx1"/>
            </a:solidFill>
            <a:miter lim="800000"/>
            <a:headEnd/>
            <a:tailEnd/>
          </a:ln>
          <a:effectLst/>
        </p:spPr>
        <p:txBody>
          <a:bodyPr>
            <a:spAutoFit/>
          </a:bodyPr>
          <a:lstStyle/>
          <a:p>
            <a:pPr algn="ctr">
              <a:buFontTx/>
              <a:buNone/>
            </a:pPr>
            <a:r>
              <a:rPr lang="en-US" sz="2400" dirty="0">
                <a:latin typeface="Arial Unicode MS" pitchFamily="34" charset="-128"/>
              </a:rPr>
              <a:t>20% of events with pile-up</a:t>
            </a:r>
          </a:p>
        </p:txBody>
      </p:sp>
      <p:sp>
        <p:nvSpPr>
          <p:cNvPr id="21755" name="Text Box 251"/>
          <p:cNvSpPr txBox="1">
            <a:spLocks noChangeArrowheads="1"/>
          </p:cNvSpPr>
          <p:nvPr/>
        </p:nvSpPr>
        <p:spPr bwMode="auto">
          <a:xfrm>
            <a:off x="4191000" y="5257800"/>
            <a:ext cx="4114800" cy="822325"/>
          </a:xfrm>
          <a:prstGeom prst="rect">
            <a:avLst/>
          </a:prstGeom>
          <a:noFill/>
          <a:ln w="9525">
            <a:noFill/>
            <a:miter lim="800000"/>
            <a:headEnd/>
            <a:tailEnd/>
          </a:ln>
          <a:effectLst/>
        </p:spPr>
        <p:txBody>
          <a:bodyPr>
            <a:spAutoFit/>
          </a:bodyPr>
          <a:lstStyle/>
          <a:p>
            <a:pPr algn="ctr">
              <a:buFontTx/>
              <a:buNone/>
            </a:pPr>
            <a:r>
              <a:rPr lang="en-US" sz="2400" dirty="0">
                <a:latin typeface="Times" pitchFamily="18" charset="0"/>
              </a:rPr>
              <a:t>Singles rate in one block up to 1 MHz</a:t>
            </a:r>
          </a:p>
        </p:txBody>
      </p:sp>
    </p:spTree>
  </p:cSld>
  <p:clrMapOvr>
    <a:masterClrMapping/>
  </p:clrMapOvr>
  <p:transition advTm="4609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first DVCS experiment</a:t>
            </a:r>
            <a:endParaRPr lang="en-US" dirty="0"/>
          </a:p>
        </p:txBody>
      </p:sp>
      <p:sp>
        <p:nvSpPr>
          <p:cNvPr id="3" name="Content Placeholder 2"/>
          <p:cNvSpPr>
            <a:spLocks noGrp="1"/>
          </p:cNvSpPr>
          <p:nvPr>
            <p:ph idx="1"/>
          </p:nvPr>
        </p:nvSpPr>
        <p:spPr/>
        <p:txBody>
          <a:bodyPr/>
          <a:lstStyle/>
          <a:p>
            <a:r>
              <a:rPr lang="en-US" dirty="0" smtClean="0"/>
              <a:t>Luminosity </a:t>
            </a:r>
          </a:p>
          <a:p>
            <a:pPr lvl="2"/>
            <a:r>
              <a:rPr lang="en-US" dirty="0" smtClean="0"/>
              <a:t>was limited by proton array</a:t>
            </a:r>
          </a:p>
          <a:p>
            <a:pPr lvl="2"/>
            <a:r>
              <a:rPr lang="en-US" dirty="0" smtClean="0"/>
              <a:t>DC current from low energy background draws current</a:t>
            </a:r>
          </a:p>
          <a:p>
            <a:pPr lvl="2"/>
            <a:endParaRPr lang="en-US" dirty="0" smtClean="0"/>
          </a:p>
          <a:p>
            <a:r>
              <a:rPr lang="en-US" dirty="0" smtClean="0"/>
              <a:t>2010 experiment</a:t>
            </a:r>
          </a:p>
          <a:p>
            <a:pPr lvl="1"/>
            <a:r>
              <a:rPr lang="en-US" dirty="0" smtClean="0"/>
              <a:t>Calorimeter only</a:t>
            </a:r>
          </a:p>
          <a:p>
            <a:pPr lvl="1"/>
            <a:r>
              <a:rPr lang="en-US" dirty="0" smtClean="0"/>
              <a:t>Limited by pile up and DC current</a:t>
            </a:r>
          </a:p>
          <a:p>
            <a:pPr lvl="1"/>
            <a:r>
              <a:rPr lang="en-US" dirty="0" smtClean="0"/>
              <a:t>Calorimeter crystal radiation damage</a:t>
            </a:r>
          </a:p>
          <a:p>
            <a:pPr lvl="2"/>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amsonne\My Documents\SBS\SBSH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371601"/>
            <a:ext cx="5562600" cy="4908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Double DVCS with SuperBigBite</a:t>
            </a:r>
            <a:endParaRPr lang="en-US" dirty="0"/>
          </a:p>
        </p:txBody>
      </p:sp>
    </p:spTree>
    <p:extLst>
      <p:ext uri="{BB962C8B-B14F-4D97-AF65-F5344CB8AC3E}">
        <p14:creationId xmlns:p14="http://schemas.microsoft.com/office/powerpoint/2010/main" val="3042707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DVCS with SuperBigBite</a:t>
            </a:r>
            <a:endParaRPr lang="en-US" dirty="0"/>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2" cstate="print"/>
          <a:srcRect/>
          <a:stretch>
            <a:fillRect/>
          </a:stretch>
        </p:blipFill>
        <p:spPr bwMode="auto">
          <a:xfrm>
            <a:off x="914400" y="1524000"/>
            <a:ext cx="7543800" cy="4813439"/>
          </a:xfrm>
          <a:prstGeom prst="rect">
            <a:avLst/>
          </a:prstGeom>
          <a:noFill/>
          <a:ln w="9525">
            <a:noFill/>
            <a:miter lim="800000"/>
            <a:headEnd/>
            <a:tailEnd/>
          </a:ln>
        </p:spPr>
      </p:pic>
      <p:sp>
        <p:nvSpPr>
          <p:cNvPr id="5" name="TextBox 4"/>
          <p:cNvSpPr txBox="1"/>
          <p:nvPr/>
        </p:nvSpPr>
        <p:spPr>
          <a:xfrm>
            <a:off x="5181600" y="1143000"/>
            <a:ext cx="1422377" cy="369332"/>
          </a:xfrm>
          <a:prstGeom prst="rect">
            <a:avLst/>
          </a:prstGeom>
          <a:noFill/>
        </p:spPr>
        <p:txBody>
          <a:bodyPr wrap="none" rtlCol="0">
            <a:spAutoFit/>
          </a:bodyPr>
          <a:lstStyle/>
          <a:p>
            <a:r>
              <a:rPr lang="en-US" dirty="0" smtClean="0"/>
              <a:t>SRC lead wall</a:t>
            </a:r>
            <a:endParaRPr lang="en-US" dirty="0"/>
          </a:p>
        </p:txBody>
      </p:sp>
      <p:sp>
        <p:nvSpPr>
          <p:cNvPr id="6" name="Down Arrow 5"/>
          <p:cNvSpPr/>
          <p:nvPr/>
        </p:nvSpPr>
        <p:spPr>
          <a:xfrm rot="2750188">
            <a:off x="4852180" y="1572433"/>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24200" y="6324600"/>
            <a:ext cx="683200" cy="369332"/>
          </a:xfrm>
          <a:prstGeom prst="rect">
            <a:avLst/>
          </a:prstGeom>
          <a:noFill/>
        </p:spPr>
        <p:txBody>
          <a:bodyPr wrap="none" rtlCol="0">
            <a:spAutoFit/>
          </a:bodyPr>
          <a:lstStyle/>
          <a:p>
            <a:r>
              <a:rPr lang="en-US" dirty="0" smtClean="0"/>
              <a:t>HCAL</a:t>
            </a:r>
            <a:endParaRPr lang="en-US" dirty="0"/>
          </a:p>
        </p:txBody>
      </p:sp>
      <p:sp>
        <p:nvSpPr>
          <p:cNvPr id="8" name="Right Arrow 7"/>
          <p:cNvSpPr/>
          <p:nvPr/>
        </p:nvSpPr>
        <p:spPr>
          <a:xfrm rot="17362360">
            <a:off x="3121182" y="5438995"/>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743200" y="1143000"/>
            <a:ext cx="811441" cy="369332"/>
          </a:xfrm>
          <a:prstGeom prst="rect">
            <a:avLst/>
          </a:prstGeom>
          <a:noFill/>
        </p:spPr>
        <p:txBody>
          <a:bodyPr wrap="none" rtlCol="0">
            <a:spAutoFit/>
          </a:bodyPr>
          <a:lstStyle/>
          <a:p>
            <a:r>
              <a:rPr lang="en-US" dirty="0" smtClean="0"/>
              <a:t>Big Cal</a:t>
            </a:r>
            <a:endParaRPr lang="en-US" dirty="0"/>
          </a:p>
        </p:txBody>
      </p:sp>
      <p:sp>
        <p:nvSpPr>
          <p:cNvPr id="10" name="Down Arrow 9"/>
          <p:cNvSpPr/>
          <p:nvPr/>
        </p:nvSpPr>
        <p:spPr>
          <a:xfrm>
            <a:off x="2895600" y="1676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47800" y="1143000"/>
            <a:ext cx="537263" cy="369332"/>
          </a:xfrm>
          <a:prstGeom prst="rect">
            <a:avLst/>
          </a:prstGeom>
          <a:noFill/>
        </p:spPr>
        <p:txBody>
          <a:bodyPr wrap="none" rtlCol="0">
            <a:spAutoFit/>
          </a:bodyPr>
          <a:lstStyle/>
          <a:p>
            <a:r>
              <a:rPr lang="en-US" dirty="0" smtClean="0"/>
              <a:t>LAC</a:t>
            </a:r>
            <a:endParaRPr lang="en-US" dirty="0"/>
          </a:p>
        </p:txBody>
      </p:sp>
      <p:sp>
        <p:nvSpPr>
          <p:cNvPr id="12" name="Down Arrow 11"/>
          <p:cNvSpPr/>
          <p:nvPr/>
        </p:nvSpPr>
        <p:spPr>
          <a:xfrm rot="20334812">
            <a:off x="1890626" y="1640674"/>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562600" y="6488668"/>
            <a:ext cx="729687" cy="369332"/>
          </a:xfrm>
          <a:prstGeom prst="rect">
            <a:avLst/>
          </a:prstGeom>
          <a:noFill/>
        </p:spPr>
        <p:txBody>
          <a:bodyPr wrap="none" rtlCol="0">
            <a:spAutoFit/>
          </a:bodyPr>
          <a:lstStyle/>
          <a:p>
            <a:r>
              <a:rPr lang="en-US" dirty="0" smtClean="0"/>
              <a:t>GEMs</a:t>
            </a:r>
            <a:endParaRPr lang="en-US" dirty="0"/>
          </a:p>
        </p:txBody>
      </p:sp>
      <p:sp>
        <p:nvSpPr>
          <p:cNvPr id="14" name="Down Arrow 13"/>
          <p:cNvSpPr/>
          <p:nvPr/>
        </p:nvSpPr>
        <p:spPr>
          <a:xfrm rot="10210489">
            <a:off x="5275210" y="5066329"/>
            <a:ext cx="533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143000" y="6324600"/>
            <a:ext cx="1648208" cy="369332"/>
          </a:xfrm>
          <a:prstGeom prst="rect">
            <a:avLst/>
          </a:prstGeom>
          <a:noFill/>
        </p:spPr>
        <p:txBody>
          <a:bodyPr wrap="none" rtlCol="0">
            <a:spAutoFit/>
          </a:bodyPr>
          <a:lstStyle/>
          <a:p>
            <a:r>
              <a:rPr lang="en-US" dirty="0" smtClean="0"/>
              <a:t>2D Micromegas</a:t>
            </a:r>
            <a:endParaRPr lang="en-US" dirty="0"/>
          </a:p>
        </p:txBody>
      </p:sp>
      <p:cxnSp>
        <p:nvCxnSpPr>
          <p:cNvPr id="17" name="Straight Arrow Connector 16"/>
          <p:cNvCxnSpPr/>
          <p:nvPr/>
        </p:nvCxnSpPr>
        <p:spPr>
          <a:xfrm flipV="1">
            <a:off x="1752600" y="5334000"/>
            <a:ext cx="22860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05000" y="5334000"/>
            <a:ext cx="22860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09800" y="5334000"/>
            <a:ext cx="76200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362200" y="5486400"/>
            <a:ext cx="76200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14600" y="5334000"/>
            <a:ext cx="1371600" cy="1219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5562600"/>
            <a:ext cx="1676400" cy="1143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DVCS with SuperBigBite</a:t>
            </a:r>
            <a:endParaRPr lang="en-US" dirty="0"/>
          </a:p>
        </p:txBody>
      </p:sp>
      <p:sp>
        <p:nvSpPr>
          <p:cNvPr id="3" name="Content Placeholder 2"/>
          <p:cNvSpPr>
            <a:spLocks noGrp="1"/>
          </p:cNvSpPr>
          <p:nvPr>
            <p:ph idx="1"/>
          </p:nvPr>
        </p:nvSpPr>
        <p:spPr/>
        <p:txBody>
          <a:bodyPr>
            <a:normAutofit fontScale="92500"/>
          </a:bodyPr>
          <a:lstStyle/>
          <a:p>
            <a:r>
              <a:rPr lang="en-US" dirty="0" smtClean="0"/>
              <a:t>Trigger on dimuons events which go through all the detector</a:t>
            </a:r>
          </a:p>
          <a:p>
            <a:endParaRPr lang="en-US" dirty="0" smtClean="0"/>
          </a:p>
          <a:p>
            <a:r>
              <a:rPr lang="en-US" dirty="0" smtClean="0"/>
              <a:t>Can add a lot of absorber in front of the calorimeter</a:t>
            </a:r>
          </a:p>
          <a:p>
            <a:r>
              <a:rPr lang="en-US" dirty="0" smtClean="0"/>
              <a:t>Need to have good resolution on moment</a:t>
            </a:r>
          </a:p>
          <a:p>
            <a:pPr lvl="1"/>
            <a:r>
              <a:rPr lang="en-US" dirty="0" smtClean="0"/>
              <a:t>Minimum shielding for the trackers</a:t>
            </a:r>
          </a:p>
          <a:p>
            <a:pPr lvl="1"/>
            <a:r>
              <a:rPr lang="en-US" dirty="0" smtClean="0"/>
              <a:t>Trackers limiting factor , currently plan to use GEM</a:t>
            </a:r>
            <a:r>
              <a:rPr lang="en-US" dirty="0"/>
              <a:t> </a:t>
            </a:r>
            <a:r>
              <a:rPr lang="en-US" dirty="0" smtClean="0"/>
              <a:t>(timing resolution about 1ns, rate up to 10 KHz / cm</a:t>
            </a:r>
            <a:r>
              <a:rPr lang="en-US" baseline="30000" dirty="0" smtClean="0"/>
              <a:t>2</a:t>
            </a:r>
            <a:r>
              <a:rPr lang="en-US" dirty="0" smtClean="0"/>
              <a:t> )</a:t>
            </a:r>
          </a:p>
        </p:txBody>
      </p:sp>
    </p:spTree>
    <p:extLst>
      <p:ext uri="{BB962C8B-B14F-4D97-AF65-F5344CB8AC3E}">
        <p14:creationId xmlns:p14="http://schemas.microsoft.com/office/powerpoint/2010/main" val="283212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DDVCS layout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47800" y="1447800"/>
            <a:ext cx="6487297" cy="4800600"/>
          </a:xfrm>
          <a:prstGeom prst="rect">
            <a:avLst/>
          </a:prstGeom>
          <a:noFill/>
          <a:ln w="9525">
            <a:noFill/>
            <a:miter lim="800000"/>
            <a:headEnd/>
            <a:tailEnd/>
          </a:ln>
        </p:spPr>
      </p:pic>
      <p:sp>
        <p:nvSpPr>
          <p:cNvPr id="27" name="Rectangle 26"/>
          <p:cNvSpPr/>
          <p:nvPr/>
        </p:nvSpPr>
        <p:spPr>
          <a:xfrm>
            <a:off x="7467600" y="1752600"/>
            <a:ext cx="152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467600" y="4038600"/>
            <a:ext cx="152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772400" y="1752600"/>
            <a:ext cx="152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772400" y="4038600"/>
            <a:ext cx="152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8001000" y="1752600"/>
            <a:ext cx="152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8001000" y="4038600"/>
            <a:ext cx="152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8229600" y="1752600"/>
            <a:ext cx="152400" cy="190500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229600" y="4038600"/>
            <a:ext cx="152400" cy="190500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7620000" y="1752600"/>
            <a:ext cx="15240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7620000" y="4038600"/>
            <a:ext cx="15240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924800" y="1752600"/>
            <a:ext cx="7620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7924800" y="4038600"/>
            <a:ext cx="7620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7467600" y="1371600"/>
            <a:ext cx="1769908" cy="646331"/>
          </a:xfrm>
          <a:prstGeom prst="rect">
            <a:avLst/>
          </a:prstGeom>
          <a:noFill/>
        </p:spPr>
        <p:txBody>
          <a:bodyPr wrap="none" rtlCol="0">
            <a:spAutoFit/>
          </a:bodyPr>
          <a:lstStyle/>
          <a:p>
            <a:r>
              <a:rPr lang="en-US" dirty="0" smtClean="0"/>
              <a:t>Scintillator +</a:t>
            </a:r>
          </a:p>
          <a:p>
            <a:r>
              <a:rPr lang="en-US" dirty="0"/>
              <a:t> </a:t>
            </a:r>
            <a:r>
              <a:rPr lang="en-US" dirty="0" smtClean="0"/>
              <a:t>               trackers</a:t>
            </a:r>
            <a:endParaRPr lang="en-US" dirty="0"/>
          </a:p>
        </p:txBody>
      </p:sp>
      <p:sp>
        <p:nvSpPr>
          <p:cNvPr id="40" name="TextBox 39"/>
          <p:cNvSpPr txBox="1"/>
          <p:nvPr/>
        </p:nvSpPr>
        <p:spPr>
          <a:xfrm>
            <a:off x="7543800" y="6096000"/>
            <a:ext cx="1371600" cy="646331"/>
          </a:xfrm>
          <a:prstGeom prst="rect">
            <a:avLst/>
          </a:prstGeom>
          <a:noFill/>
        </p:spPr>
        <p:txBody>
          <a:bodyPr wrap="square" rtlCol="0">
            <a:spAutoFit/>
          </a:bodyPr>
          <a:lstStyle/>
          <a:p>
            <a:r>
              <a:rPr lang="en-US" dirty="0" smtClean="0"/>
              <a:t>Muon ID and trigger</a:t>
            </a:r>
            <a:endParaRPr lang="en-US"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17</a:t>
            </a:fld>
            <a:endParaRPr lang="en-US" dirty="0"/>
          </a:p>
        </p:txBody>
      </p:sp>
    </p:spTree>
    <p:extLst>
      <p:ext uri="{BB962C8B-B14F-4D97-AF65-F5344CB8AC3E}">
        <p14:creationId xmlns:p14="http://schemas.microsoft.com/office/powerpoint/2010/main" val="2144728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aging</a:t>
            </a:r>
            <a:endParaRPr lang="en-US" dirty="0"/>
          </a:p>
        </p:txBody>
      </p:sp>
      <p:sp>
        <p:nvSpPr>
          <p:cNvPr id="3" name="Content Placeholder 2"/>
          <p:cNvSpPr>
            <a:spLocks noGrp="1"/>
          </p:cNvSpPr>
          <p:nvPr>
            <p:ph idx="1"/>
          </p:nvPr>
        </p:nvSpPr>
        <p:spPr/>
        <p:txBody>
          <a:bodyPr/>
          <a:lstStyle/>
          <a:p>
            <a:r>
              <a:rPr lang="en-US" dirty="0" smtClean="0"/>
              <a:t>Most detector based on ionization ( GEM, PMTs, silicon detector ) and charge multiplication have aging</a:t>
            </a:r>
          </a:p>
          <a:p>
            <a:pPr lvl="2"/>
            <a:r>
              <a:rPr lang="en-US" dirty="0" smtClean="0"/>
              <a:t>Photocathode damage</a:t>
            </a:r>
          </a:p>
          <a:p>
            <a:pPr lvl="2"/>
            <a:r>
              <a:rPr lang="en-US" dirty="0" smtClean="0"/>
              <a:t>Surface contamination reduces multiplication</a:t>
            </a:r>
          </a:p>
          <a:p>
            <a:r>
              <a:rPr lang="en-US" dirty="0" smtClean="0"/>
              <a:t>Radiation damage</a:t>
            </a:r>
          </a:p>
          <a:p>
            <a:pPr lvl="1"/>
            <a:r>
              <a:rPr lang="en-US" dirty="0" smtClean="0"/>
              <a:t>Semiconductor junction can be damaged by radiation</a:t>
            </a:r>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needed for detector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Shorter pulse : fastest PMT ~ 10 ns</a:t>
            </a:r>
            <a:br>
              <a:rPr lang="en-US" dirty="0" smtClean="0"/>
            </a:br>
            <a:r>
              <a:rPr lang="en-US" dirty="0" smtClean="0"/>
              <a:t>( MCP PMT : 1 ns but expensive )</a:t>
            </a:r>
          </a:p>
          <a:p>
            <a:r>
              <a:rPr lang="en-US" dirty="0" smtClean="0"/>
              <a:t>Good timing resolution (reduce pile-up and improve particle identification )</a:t>
            </a:r>
          </a:p>
          <a:p>
            <a:pPr lvl="1"/>
            <a:r>
              <a:rPr lang="en-US" dirty="0" smtClean="0"/>
              <a:t>PMTs and scintillator : 100 ps</a:t>
            </a:r>
          </a:p>
          <a:p>
            <a:pPr lvl="1"/>
            <a:r>
              <a:rPr lang="en-US" dirty="0" smtClean="0"/>
              <a:t>MRPC : 80 to 50 ps</a:t>
            </a:r>
          </a:p>
          <a:p>
            <a:pPr lvl="1"/>
            <a:r>
              <a:rPr lang="en-US" dirty="0" smtClean="0"/>
              <a:t>Silicon strip : few ns</a:t>
            </a:r>
          </a:p>
          <a:p>
            <a:r>
              <a:rPr lang="en-US" dirty="0" smtClean="0"/>
              <a:t>Radiation hardness</a:t>
            </a:r>
          </a:p>
          <a:p>
            <a:r>
              <a:rPr lang="en-US" dirty="0" smtClean="0"/>
              <a:t>Long lifetime</a:t>
            </a:r>
          </a:p>
          <a:p>
            <a:r>
              <a:rPr lang="en-US" dirty="0" smtClean="0"/>
              <a:t>Costs ( silicon detector are expensive )</a:t>
            </a:r>
          </a:p>
          <a:p>
            <a:r>
              <a:rPr lang="en-US" dirty="0" smtClean="0"/>
              <a:t>Operation at cryogenic temperatures for close to target measurement</a:t>
            </a:r>
            <a:endParaRPr lang="en-US" dirty="0"/>
          </a:p>
        </p:txBody>
      </p:sp>
    </p:spTree>
    <p:extLst>
      <p:ext uri="{BB962C8B-B14F-4D97-AF65-F5344CB8AC3E}">
        <p14:creationId xmlns:p14="http://schemas.microsoft.com/office/powerpoint/2010/main" val="150946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990600"/>
            <a:ext cx="8305800" cy="5486400"/>
          </a:xfrm>
        </p:spPr>
        <p:txBody>
          <a:bodyPr>
            <a:normAutofit fontScale="55000" lnSpcReduction="20000"/>
          </a:bodyPr>
          <a:lstStyle/>
          <a:p>
            <a:pPr>
              <a:buNone/>
            </a:pPr>
            <a:endParaRPr lang="en-US" dirty="0" smtClean="0"/>
          </a:p>
          <a:p>
            <a:r>
              <a:rPr lang="en-US" dirty="0" smtClean="0"/>
              <a:t>Experiments and experimental requirements </a:t>
            </a:r>
          </a:p>
          <a:p>
            <a:r>
              <a:rPr lang="en-US" dirty="0" smtClean="0"/>
              <a:t>Superconductivity quick overview</a:t>
            </a:r>
          </a:p>
          <a:p>
            <a:r>
              <a:rPr lang="en-US" dirty="0" smtClean="0"/>
              <a:t>Superconducting detector</a:t>
            </a:r>
          </a:p>
          <a:p>
            <a:pPr lvl="1"/>
            <a:r>
              <a:rPr lang="en-US" dirty="0" smtClean="0"/>
              <a:t>Overview superconducting detectors</a:t>
            </a:r>
          </a:p>
          <a:p>
            <a:pPr lvl="1"/>
            <a:r>
              <a:rPr lang="en-US" dirty="0" smtClean="0"/>
              <a:t>Superconducting Nanowire technique</a:t>
            </a:r>
          </a:p>
          <a:p>
            <a:pPr lvl="2"/>
            <a:r>
              <a:rPr lang="en-US" dirty="0" smtClean="0"/>
              <a:t>Superconducting nanowire Single  Photon detector</a:t>
            </a:r>
          </a:p>
          <a:p>
            <a:pPr lvl="2"/>
            <a:r>
              <a:rPr lang="en-US" dirty="0" smtClean="0"/>
              <a:t>Superconducting nanowire avalanche photodiode</a:t>
            </a:r>
          </a:p>
          <a:p>
            <a:pPr lvl="1"/>
            <a:r>
              <a:rPr lang="en-US" dirty="0" smtClean="0"/>
              <a:t>Properties of superconducting nanowire</a:t>
            </a:r>
          </a:p>
          <a:p>
            <a:r>
              <a:rPr lang="en-US" dirty="0" smtClean="0"/>
              <a:t>Superconducting electronics</a:t>
            </a:r>
          </a:p>
          <a:p>
            <a:pPr lvl="1"/>
            <a:r>
              <a:rPr lang="en-US" dirty="0" smtClean="0"/>
              <a:t>Discriminator</a:t>
            </a:r>
          </a:p>
          <a:p>
            <a:pPr lvl="1"/>
            <a:r>
              <a:rPr lang="en-US" dirty="0" smtClean="0"/>
              <a:t>Rapid Single Quantum Flux electronics and Josephson Junction : Clock, ADC, TDC, memory</a:t>
            </a:r>
          </a:p>
          <a:p>
            <a:r>
              <a:rPr lang="en-US" dirty="0" smtClean="0"/>
              <a:t>Fabrication</a:t>
            </a:r>
          </a:p>
          <a:p>
            <a:pPr lvl="1"/>
            <a:r>
              <a:rPr lang="en-US" dirty="0" smtClean="0"/>
              <a:t>Metallization process</a:t>
            </a:r>
          </a:p>
          <a:p>
            <a:pPr lvl="1"/>
            <a:r>
              <a:rPr lang="en-US" dirty="0" smtClean="0"/>
              <a:t>Lithography process</a:t>
            </a:r>
          </a:p>
          <a:p>
            <a:r>
              <a:rPr lang="en-US" dirty="0" smtClean="0"/>
              <a:t>Possible applications</a:t>
            </a:r>
          </a:p>
          <a:p>
            <a:pPr lvl="1"/>
            <a:r>
              <a:rPr lang="en-US" dirty="0" smtClean="0"/>
              <a:t>Ring Imaging Cherenkov and time of flight</a:t>
            </a:r>
          </a:p>
          <a:p>
            <a:pPr lvl="1"/>
            <a:r>
              <a:rPr lang="en-US" dirty="0" smtClean="0"/>
              <a:t>Photosensor</a:t>
            </a:r>
          </a:p>
          <a:p>
            <a:pPr lvl="1"/>
            <a:r>
              <a:rPr lang="en-US" dirty="0" smtClean="0"/>
              <a:t>Tracker</a:t>
            </a:r>
          </a:p>
          <a:p>
            <a:r>
              <a:rPr lang="en-US" dirty="0" smtClean="0"/>
              <a:t>R&amp;D </a:t>
            </a:r>
          </a:p>
          <a:p>
            <a:r>
              <a:rPr lang="en-US" dirty="0" smtClean="0"/>
              <a:t>Conclusion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Superconductor</a:t>
            </a:r>
            <a:endParaRPr lang="en-US" dirty="0"/>
          </a:p>
        </p:txBody>
      </p:sp>
      <p:sp>
        <p:nvSpPr>
          <p:cNvPr id="3" name="Content Placeholder 2"/>
          <p:cNvSpPr>
            <a:spLocks noGrp="1"/>
          </p:cNvSpPr>
          <p:nvPr>
            <p:ph idx="1"/>
          </p:nvPr>
        </p:nvSpPr>
        <p:spPr>
          <a:xfrm>
            <a:off x="381000" y="1219200"/>
            <a:ext cx="8382000" cy="5257800"/>
          </a:xfrm>
        </p:spPr>
        <p:txBody>
          <a:bodyPr>
            <a:normAutofit fontScale="85000" lnSpcReduction="20000"/>
          </a:bodyPr>
          <a:lstStyle/>
          <a:p>
            <a:r>
              <a:rPr lang="en-US" dirty="0" smtClean="0"/>
              <a:t>When cooled down under critical Temperature Tc, electron tend to pair and can . Current can flow without seeing resistivity ( no joule effect )</a:t>
            </a:r>
          </a:p>
          <a:p>
            <a:r>
              <a:rPr lang="en-US" dirty="0" smtClean="0"/>
              <a:t>Critical current : maximum current that can be carried by the superconductor. Transition to conductor above current (Magnet quench )</a:t>
            </a:r>
          </a:p>
          <a:p>
            <a:r>
              <a:rPr lang="en-US" dirty="0" smtClean="0"/>
              <a:t>Temperatures from 4 K to 70 K</a:t>
            </a:r>
          </a:p>
          <a:p>
            <a:r>
              <a:rPr lang="en-US" dirty="0" smtClean="0"/>
              <a:t>Typically used at Jefferson Laboratory</a:t>
            </a:r>
          </a:p>
          <a:p>
            <a:pPr lvl="1"/>
            <a:r>
              <a:rPr lang="en-US" dirty="0" smtClean="0"/>
              <a:t>Superconducting RF cavities</a:t>
            </a:r>
          </a:p>
          <a:p>
            <a:pPr lvl="1"/>
            <a:r>
              <a:rPr lang="en-US" dirty="0" smtClean="0"/>
              <a:t>Superconducting magnets</a:t>
            </a:r>
          </a:p>
          <a:p>
            <a:pPr lvl="1"/>
            <a:endParaRPr lang="en-US" dirty="0" smtClean="0"/>
          </a:p>
          <a:p>
            <a:pPr lvl="1"/>
            <a:r>
              <a:rPr lang="en-US" dirty="0" smtClean="0"/>
              <a:t>Superconducting electronics ( superconducting processor )</a:t>
            </a:r>
          </a:p>
          <a:p>
            <a:pPr lvl="1"/>
            <a:endParaRPr lang="en-US" dirty="0" smtClean="0"/>
          </a:p>
          <a:p>
            <a:pPr lvl="1"/>
            <a:r>
              <a:rPr lang="en-US" dirty="0" smtClean="0"/>
              <a:t>Superconducting detectors</a:t>
            </a:r>
          </a:p>
          <a:p>
            <a:endParaRPr lang="en-US" dirty="0" smtClean="0"/>
          </a:p>
          <a:p>
            <a:endParaRPr lang="en-US" dirty="0"/>
          </a:p>
        </p:txBody>
      </p:sp>
    </p:spTree>
    <p:extLst>
      <p:ext uri="{BB962C8B-B14F-4D97-AF65-F5344CB8AC3E}">
        <p14:creationId xmlns:p14="http://schemas.microsoft.com/office/powerpoint/2010/main" val="253478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Superconducting detectors</a:t>
            </a:r>
            <a:endParaRPr lang="en-US" dirty="0"/>
          </a:p>
        </p:txBody>
      </p:sp>
      <p:sp>
        <p:nvSpPr>
          <p:cNvPr id="3" name="Content Placeholder 2"/>
          <p:cNvSpPr>
            <a:spLocks noGrp="1"/>
          </p:cNvSpPr>
          <p:nvPr>
            <p:ph idx="1"/>
          </p:nvPr>
        </p:nvSpPr>
        <p:spPr/>
        <p:txBody>
          <a:bodyPr/>
          <a:lstStyle/>
          <a:p>
            <a:r>
              <a:rPr lang="en-US" dirty="0" smtClean="0"/>
              <a:t>Transition Edge Sensor</a:t>
            </a:r>
          </a:p>
          <a:p>
            <a:pPr lvl="1"/>
            <a:r>
              <a:rPr lang="en-US" dirty="0" smtClean="0"/>
              <a:t>Place at Tc and measure variation of resistivity</a:t>
            </a:r>
          </a:p>
          <a:p>
            <a:pPr lvl="1"/>
            <a:r>
              <a:rPr lang="en-US" dirty="0" smtClean="0"/>
              <a:t>Very good energy resolution</a:t>
            </a:r>
          </a:p>
          <a:p>
            <a:pPr lvl="1">
              <a:buNone/>
            </a:pPr>
            <a:endParaRPr lang="en-US" dirty="0" smtClean="0"/>
          </a:p>
          <a:p>
            <a:r>
              <a:rPr lang="en-US" dirty="0" smtClean="0"/>
              <a:t>Superconducting Quantum Interference Device : loop with two Josephson Junction, act as magnetometer</a:t>
            </a:r>
          </a:p>
        </p:txBody>
      </p:sp>
    </p:spTree>
    <p:extLst>
      <p:ext uri="{BB962C8B-B14F-4D97-AF65-F5344CB8AC3E}">
        <p14:creationId xmlns:p14="http://schemas.microsoft.com/office/powerpoint/2010/main" val="362144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Superconducting Nanowire Photon Detectors (SNSPD)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 y="1981200"/>
            <a:ext cx="4648200" cy="3291643"/>
          </a:xfrm>
          <a:prstGeom prst="rect">
            <a:avLst/>
          </a:prstGeom>
          <a:noFill/>
          <a:ln w="9525">
            <a:noFill/>
            <a:miter lim="800000"/>
            <a:headEnd/>
            <a:tailEnd/>
          </a:ln>
        </p:spPr>
      </p:pic>
      <p:sp>
        <p:nvSpPr>
          <p:cNvPr id="6" name="TextBox 5"/>
          <p:cNvSpPr txBox="1"/>
          <p:nvPr/>
        </p:nvSpPr>
        <p:spPr>
          <a:xfrm>
            <a:off x="5181600" y="1676400"/>
            <a:ext cx="3505200" cy="3785652"/>
          </a:xfrm>
          <a:prstGeom prst="rect">
            <a:avLst/>
          </a:prstGeom>
          <a:noFill/>
        </p:spPr>
        <p:txBody>
          <a:bodyPr wrap="square" rtlCol="0">
            <a:spAutoFit/>
          </a:bodyPr>
          <a:lstStyle/>
          <a:p>
            <a:pPr>
              <a:buFont typeface="Arial" pitchFamily="34" charset="0"/>
              <a:buChar char="•"/>
            </a:pPr>
            <a:r>
              <a:rPr lang="en-US" sz="2000" dirty="0" smtClean="0"/>
              <a:t>Thin superconducting stripe of 5 to 10 nm thickness </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Meander geometry to maximize surface, typical width of strip 10 nm and length about 100 nm</a:t>
            </a:r>
          </a:p>
          <a:p>
            <a:pPr>
              <a:buFont typeface="Arial" pitchFamily="34" charset="0"/>
              <a:buChar char="•"/>
            </a:pPr>
            <a:endParaRPr lang="en-US" sz="2000" dirty="0" smtClean="0"/>
          </a:p>
          <a:p>
            <a:pPr>
              <a:buFont typeface="Arial" pitchFamily="34" charset="0"/>
              <a:buChar char="•"/>
            </a:pPr>
            <a:r>
              <a:rPr lang="en-US" sz="2000" dirty="0" smtClean="0"/>
              <a:t>Signal speed depends on material, substrate and geometry</a:t>
            </a:r>
          </a:p>
        </p:txBody>
      </p:sp>
      <p:sp>
        <p:nvSpPr>
          <p:cNvPr id="7" name="TextBox 6"/>
          <p:cNvSpPr txBox="1"/>
          <p:nvPr/>
        </p:nvSpPr>
        <p:spPr>
          <a:xfrm>
            <a:off x="457200" y="5791200"/>
            <a:ext cx="7924800" cy="646331"/>
          </a:xfrm>
          <a:prstGeom prst="rect">
            <a:avLst/>
          </a:prstGeom>
          <a:noFill/>
        </p:spPr>
        <p:txBody>
          <a:bodyPr wrap="square" rtlCol="0">
            <a:spAutoFit/>
          </a:bodyPr>
          <a:lstStyle/>
          <a:p>
            <a:pPr>
              <a:buFont typeface="Arial" pitchFamily="34" charset="0"/>
              <a:buChar char="•"/>
            </a:pPr>
            <a:r>
              <a:rPr lang="en-US" dirty="0" smtClean="0"/>
              <a:t>Mostly developed for astrophysics with IR sensitivity : Nasa Jet Propulsion Laboratory, Lincoln Laboratory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Superconducting Nanowire Photon Detectors (SNSPD) </a:t>
            </a:r>
            <a:endParaRPr lang="en-US" dirty="0"/>
          </a:p>
        </p:txBody>
      </p:sp>
      <p:sp>
        <p:nvSpPr>
          <p:cNvPr id="3" name="Content Placeholder 2"/>
          <p:cNvSpPr>
            <a:spLocks noGrp="1"/>
          </p:cNvSpPr>
          <p:nvPr>
            <p:ph idx="1"/>
          </p:nvPr>
        </p:nvSpPr>
        <p:spPr/>
        <p:txBody>
          <a:bodyPr>
            <a:normAutofit/>
          </a:bodyPr>
          <a:lstStyle/>
          <a:p>
            <a:r>
              <a:rPr lang="fr-FR" sz="2000" dirty="0" smtClean="0"/>
              <a:t>Review : Chandra M Natarajan </a:t>
            </a:r>
            <a:r>
              <a:rPr lang="fr-FR" sz="2000" i="1" dirty="0" smtClean="0"/>
              <a:t>et al</a:t>
            </a:r>
            <a:r>
              <a:rPr lang="fr-FR" sz="2000" dirty="0" smtClean="0"/>
              <a:t> 2012 </a:t>
            </a:r>
            <a:r>
              <a:rPr lang="fr-FR" sz="2000" i="1" dirty="0" smtClean="0"/>
              <a:t>Supercond. Sci. Technol.</a:t>
            </a:r>
            <a:r>
              <a:rPr lang="fr-FR" sz="2000" dirty="0" smtClean="0"/>
              <a:t> </a:t>
            </a:r>
            <a:r>
              <a:rPr lang="fr-FR" sz="2000" b="1" dirty="0" smtClean="0"/>
              <a:t>25</a:t>
            </a:r>
            <a:r>
              <a:rPr lang="fr-FR" sz="2000" dirty="0" smtClean="0"/>
              <a:t> 063001 </a:t>
            </a:r>
            <a:r>
              <a:rPr lang="fr-FR" sz="2000" dirty="0" smtClean="0">
                <a:hlinkClick r:id="rId2"/>
              </a:rPr>
              <a:t>doi:10.1088/0953-2048/25/6/063001</a:t>
            </a:r>
            <a:endParaRPr lang="fr-FR" sz="2000" dirty="0" smtClean="0"/>
          </a:p>
          <a:p>
            <a:endParaRPr lang="fr-FR" sz="2000" dirty="0" smtClean="0"/>
          </a:p>
          <a:p>
            <a:endParaRPr lang="en-US" sz="2000" dirty="0"/>
          </a:p>
        </p:txBody>
      </p:sp>
      <p:pic>
        <p:nvPicPr>
          <p:cNvPr id="2050" name="Picture 2"/>
          <p:cNvPicPr>
            <a:picLocks noChangeAspect="1" noChangeArrowheads="1"/>
          </p:cNvPicPr>
          <p:nvPr/>
        </p:nvPicPr>
        <p:blipFill>
          <a:blip r:embed="rId3" cstate="print"/>
          <a:srcRect/>
          <a:stretch>
            <a:fillRect/>
          </a:stretch>
        </p:blipFill>
        <p:spPr bwMode="auto">
          <a:xfrm>
            <a:off x="0" y="2514600"/>
            <a:ext cx="9092921" cy="3687414"/>
          </a:xfrm>
          <a:prstGeom prst="rect">
            <a:avLst/>
          </a:prstGeom>
          <a:noFill/>
          <a:ln w="9525">
            <a:noFill/>
            <a:miter lim="800000"/>
            <a:headEnd/>
            <a:tailEnd/>
          </a:ln>
        </p:spPr>
      </p:pic>
    </p:spTree>
    <p:extLst>
      <p:ext uri="{BB962C8B-B14F-4D97-AF65-F5344CB8AC3E}">
        <p14:creationId xmlns:p14="http://schemas.microsoft.com/office/powerpoint/2010/main" val="233991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features of SNSPD</a:t>
            </a:r>
            <a:endParaRPr lang="en-US" dirty="0"/>
          </a:p>
        </p:txBody>
      </p:sp>
      <p:sp>
        <p:nvSpPr>
          <p:cNvPr id="3" name="Content Placeholder 2"/>
          <p:cNvSpPr>
            <a:spLocks noGrp="1"/>
          </p:cNvSpPr>
          <p:nvPr>
            <p:ph idx="1"/>
          </p:nvPr>
        </p:nvSpPr>
        <p:spPr/>
        <p:txBody>
          <a:bodyPr>
            <a:normAutofit lnSpcReduction="10000"/>
          </a:bodyPr>
          <a:lstStyle/>
          <a:p>
            <a:r>
              <a:rPr lang="en-US" dirty="0" smtClean="0"/>
              <a:t>Fast</a:t>
            </a:r>
          </a:p>
          <a:p>
            <a:endParaRPr lang="en-US" dirty="0" smtClean="0"/>
          </a:p>
          <a:p>
            <a:r>
              <a:rPr lang="en-US" dirty="0" smtClean="0"/>
              <a:t>Not based on ionization</a:t>
            </a:r>
          </a:p>
          <a:p>
            <a:endParaRPr lang="en-US" dirty="0" smtClean="0"/>
          </a:p>
          <a:p>
            <a:r>
              <a:rPr lang="en-US" dirty="0" smtClean="0"/>
              <a:t>Sensitivity can be tuned be varying thickness and width of the strip ( X-ray sensitivity to IR )</a:t>
            </a:r>
          </a:p>
          <a:p>
            <a:endParaRPr lang="en-US" dirty="0" smtClean="0"/>
          </a:p>
          <a:p>
            <a:r>
              <a:rPr lang="en-US" dirty="0" smtClean="0"/>
              <a:t>Very good timing resolution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SNSPD typical properties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99740" y="1066800"/>
            <a:ext cx="7399308" cy="5294795"/>
          </a:xfrm>
          <a:prstGeom prst="rect">
            <a:avLst/>
          </a:prstGeom>
          <a:noFill/>
          <a:ln w="9525">
            <a:noFill/>
            <a:miter lim="800000"/>
            <a:headEnd/>
            <a:tailEnd/>
          </a:ln>
        </p:spPr>
      </p:pic>
    </p:spTree>
    <p:extLst>
      <p:ext uri="{BB962C8B-B14F-4D97-AF65-F5344CB8AC3E}">
        <p14:creationId xmlns:p14="http://schemas.microsoft.com/office/powerpoint/2010/main" val="269761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Superconductors properties</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L Parlato </a:t>
            </a:r>
            <a:r>
              <a:rPr lang="en-US" i="1" dirty="0" smtClean="0"/>
              <a:t>et al</a:t>
            </a:r>
            <a:r>
              <a:rPr lang="en-US" dirty="0" smtClean="0"/>
              <a:t> 2005 </a:t>
            </a:r>
            <a:r>
              <a:rPr lang="en-US" i="1" dirty="0" smtClean="0"/>
              <a:t>Supercond. Sci. Technol.</a:t>
            </a:r>
            <a:r>
              <a:rPr lang="en-US" dirty="0" smtClean="0"/>
              <a:t> </a:t>
            </a:r>
            <a:r>
              <a:rPr lang="en-US" b="1" dirty="0" smtClean="0"/>
              <a:t>18</a:t>
            </a:r>
            <a:r>
              <a:rPr lang="en-US" dirty="0" smtClean="0"/>
              <a:t> 1244 </a:t>
            </a:r>
            <a:r>
              <a:rPr lang="en-US" dirty="0" smtClean="0">
                <a:hlinkClick r:id="rId2"/>
              </a:rPr>
              <a:t>doi:10.1088/0953-2048/18/9/018</a:t>
            </a:r>
            <a:endParaRPr lang="en-US" dirty="0" smtClean="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57" y="2286000"/>
            <a:ext cx="3790950" cy="365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2397" y="2273397"/>
            <a:ext cx="31623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2397" y="3429000"/>
            <a:ext cx="32670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782" y="5945817"/>
            <a:ext cx="31623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678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YBaCuO</a:t>
            </a:r>
            <a:endParaRPr lang="en-US" dirty="0"/>
          </a:p>
        </p:txBody>
      </p:sp>
      <p:sp>
        <p:nvSpPr>
          <p:cNvPr id="3" name="Content Placeholder 2"/>
          <p:cNvSpPr>
            <a:spLocks noGrp="1"/>
          </p:cNvSpPr>
          <p:nvPr>
            <p:ph idx="1"/>
          </p:nvPr>
        </p:nvSpPr>
        <p:spPr>
          <a:xfrm>
            <a:off x="457200" y="1219200"/>
            <a:ext cx="3810000" cy="4525963"/>
          </a:xfrm>
        </p:spPr>
        <p:txBody>
          <a:bodyPr>
            <a:normAutofit/>
          </a:bodyPr>
          <a:lstStyle/>
          <a:p>
            <a:r>
              <a:rPr lang="en-US" sz="1600" b="1" dirty="0"/>
              <a:t>Nonbolometric photoresponse of YBa2Cu3O7 films</a:t>
            </a:r>
          </a:p>
          <a:p>
            <a:pPr marL="0" indent="0">
              <a:buNone/>
            </a:pPr>
            <a:r>
              <a:rPr lang="en-US" sz="1600" dirty="0"/>
              <a:t>Mark Johnson</a:t>
            </a:r>
          </a:p>
          <a:p>
            <a:pPr marL="0" indent="0">
              <a:buNone/>
            </a:pPr>
            <a:r>
              <a:rPr lang="en-US" sz="1600" dirty="0"/>
              <a:t>Citation: Applied Physics Letters </a:t>
            </a:r>
            <a:r>
              <a:rPr lang="en-US" sz="1600" b="1" dirty="0"/>
              <a:t>59</a:t>
            </a:r>
            <a:r>
              <a:rPr lang="en-US" sz="1600" dirty="0"/>
              <a:t>, 1371 (1991); doi: </a:t>
            </a:r>
            <a:r>
              <a:rPr lang="en-US" sz="1600" dirty="0" smtClean="0"/>
              <a:t>10.1063/1.105312</a:t>
            </a:r>
          </a:p>
          <a:p>
            <a:pPr marL="0" indent="0">
              <a:buNone/>
            </a:pPr>
            <a:endParaRPr lang="en-US" sz="1600" dirty="0"/>
          </a:p>
          <a:p>
            <a:pPr marL="0" indent="0">
              <a:buNone/>
            </a:pPr>
            <a:endParaRPr lang="en-US"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59" y="3124200"/>
            <a:ext cx="315177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1219200"/>
            <a:ext cx="4419600" cy="1600438"/>
          </a:xfrm>
          <a:prstGeom prst="rect">
            <a:avLst/>
          </a:prstGeom>
        </p:spPr>
        <p:txBody>
          <a:bodyPr wrap="square">
            <a:spAutoFit/>
          </a:bodyPr>
          <a:lstStyle/>
          <a:p>
            <a:pPr marL="285750" indent="-285750">
              <a:buFont typeface="Arial" panose="020B0604020202020204" pitchFamily="34" charset="0"/>
              <a:buChar char="•"/>
            </a:pPr>
            <a:r>
              <a:rPr lang="en-US" sz="1400" b="1" dirty="0"/>
              <a:t>Intrinsic picosecond response times of Y–Ba–Cu–O superconducting photodetectors</a:t>
            </a:r>
          </a:p>
          <a:p>
            <a:r>
              <a:rPr lang="en-US" sz="1400" dirty="0"/>
              <a:t>M. Lindgren, M. Currie, C. Williams, T. Y. Hsiang, P. M. Fauchet, Roman Sobolewski, S. H. Moffat, R. A. Hughes</a:t>
            </a:r>
          </a:p>
          <a:p>
            <a:r>
              <a:rPr lang="en-US" sz="1400" dirty="0"/>
              <a:t>, J. S. Preston, and F. A. Hegmann</a:t>
            </a:r>
            <a:endParaRPr lang="en-US" sz="1400" dirty="0" smtClean="0"/>
          </a:p>
          <a:p>
            <a:r>
              <a:rPr lang="en-US" sz="1400" dirty="0" smtClean="0"/>
              <a:t>Applied </a:t>
            </a:r>
            <a:r>
              <a:rPr lang="en-US" sz="1400" dirty="0"/>
              <a:t>Physics Letters </a:t>
            </a:r>
            <a:r>
              <a:rPr lang="en-US" sz="1400" b="1" dirty="0"/>
              <a:t>74</a:t>
            </a:r>
            <a:r>
              <a:rPr lang="en-US" sz="1400" dirty="0"/>
              <a:t>, 853 (1999); doi: 10.1063/1.123388</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200400"/>
            <a:ext cx="374867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49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lstStyle/>
          <a:p>
            <a:pPr marL="0" indent="0"/>
            <a:r>
              <a:rPr lang="en-US" b="1" dirty="0" smtClean="0"/>
              <a:t>High-Speed Y–Ba–Cu–O Direct Detection System for Monitoring Picosecond THz Pulses </a:t>
            </a:r>
          </a:p>
          <a:p>
            <a:pPr marL="0" indent="0"/>
            <a:endParaRPr lang="en-US" b="1" dirty="0" smtClean="0"/>
          </a:p>
          <a:p>
            <a:pPr marL="0" indent="0">
              <a:buNone/>
            </a:pPr>
            <a:endParaRPr lang="en-US" b="1" dirty="0" smtClean="0"/>
          </a:p>
          <a:p>
            <a:pPr marL="0" indent="0"/>
            <a:r>
              <a:rPr lang="en-US" b="1" dirty="0" smtClean="0"/>
              <a:t>Reached 30 ps timing resolution with YBaCuO limited by readout electronics</a:t>
            </a:r>
          </a:p>
          <a:p>
            <a:pPr marL="0" indent="0">
              <a:buNone/>
            </a:pPr>
            <a:endParaRPr lang="en-US" dirty="0"/>
          </a:p>
        </p:txBody>
      </p:sp>
      <p:sp>
        <p:nvSpPr>
          <p:cNvPr id="5" name="Title 1"/>
          <p:cNvSpPr>
            <a:spLocks noGrp="1"/>
          </p:cNvSpPr>
          <p:nvPr>
            <p:ph type="title"/>
          </p:nvPr>
        </p:nvSpPr>
        <p:spPr/>
        <p:txBody>
          <a:bodyPr/>
          <a:lstStyle/>
          <a:p>
            <a:r>
              <a:rPr lang="en-US" dirty="0" smtClean="0"/>
              <a:t>YBaCuO</a:t>
            </a:r>
            <a:endParaRPr lang="en-US" dirty="0"/>
          </a:p>
        </p:txBody>
      </p:sp>
    </p:spTree>
    <p:extLst>
      <p:ext uri="{BB962C8B-B14F-4D97-AF65-F5344CB8AC3E}">
        <p14:creationId xmlns:p14="http://schemas.microsoft.com/office/powerpoint/2010/main" val="72861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Fabrication process</a:t>
            </a:r>
            <a:endParaRPr lang="en-US" dirty="0"/>
          </a:p>
        </p:txBody>
      </p:sp>
      <p:sp>
        <p:nvSpPr>
          <p:cNvPr id="3" name="Content Placeholder 2"/>
          <p:cNvSpPr>
            <a:spLocks noGrp="1"/>
          </p:cNvSpPr>
          <p:nvPr>
            <p:ph idx="1"/>
          </p:nvPr>
        </p:nvSpPr>
        <p:spPr/>
        <p:txBody>
          <a:bodyPr/>
          <a:lstStyle/>
          <a:p>
            <a:r>
              <a:rPr lang="en-US" dirty="0" smtClean="0"/>
              <a:t>Similar to microelectronics </a:t>
            </a:r>
          </a:p>
          <a:p>
            <a:pPr lvl="1"/>
            <a:endParaRPr lang="en-US" dirty="0" smtClean="0"/>
          </a:p>
          <a:p>
            <a:pPr lvl="1"/>
            <a:r>
              <a:rPr lang="en-US" dirty="0" smtClean="0"/>
              <a:t>Metal deposition</a:t>
            </a:r>
          </a:p>
          <a:p>
            <a:pPr lvl="1"/>
            <a:endParaRPr lang="en-US" dirty="0" smtClean="0"/>
          </a:p>
          <a:p>
            <a:pPr lvl="1"/>
            <a:r>
              <a:rPr lang="en-US" dirty="0" smtClean="0"/>
              <a:t>Lithography</a:t>
            </a:r>
          </a:p>
          <a:p>
            <a:pPr lvl="1"/>
            <a:endParaRPr lang="en-US" dirty="0" smtClean="0"/>
          </a:p>
          <a:p>
            <a:pPr lvl="1"/>
            <a:r>
              <a:rPr lang="en-US" dirty="0" smtClean="0"/>
              <a:t>Etching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Laboratory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Superconducting accelerator</a:t>
            </a:r>
          </a:p>
          <a:p>
            <a:pPr lvl="1"/>
            <a:r>
              <a:rPr lang="en-US" dirty="0" smtClean="0"/>
              <a:t>1499 MHz bunch continuous wave</a:t>
            </a:r>
          </a:p>
          <a:p>
            <a:pPr lvl="1"/>
            <a:r>
              <a:rPr lang="en-US" dirty="0" smtClean="0"/>
              <a:t>2.2 to 11 GeV in Hall A,B,C</a:t>
            </a:r>
          </a:p>
          <a:p>
            <a:pPr lvl="1"/>
            <a:r>
              <a:rPr lang="en-US" dirty="0" smtClean="0"/>
              <a:t>Up to 80 uA</a:t>
            </a:r>
          </a:p>
          <a:p>
            <a:pPr lvl="1"/>
            <a:endParaRPr lang="en-US" dirty="0" smtClean="0"/>
          </a:p>
          <a:p>
            <a:r>
              <a:rPr lang="en-US" dirty="0" smtClean="0"/>
              <a:t>Cryogenic target</a:t>
            </a:r>
          </a:p>
          <a:p>
            <a:pPr lvl="1"/>
            <a:r>
              <a:rPr lang="en-US" dirty="0" smtClean="0"/>
              <a:t>15 cm to 1 m target</a:t>
            </a:r>
          </a:p>
          <a:p>
            <a:pPr lvl="1"/>
            <a:endParaRPr lang="en-US" dirty="0" smtClean="0"/>
          </a:p>
          <a:p>
            <a:r>
              <a:rPr lang="en-US" dirty="0" smtClean="0"/>
              <a:t>Maximum luminosity around 2x10</a:t>
            </a:r>
            <a:r>
              <a:rPr lang="en-US" baseline="30000" dirty="0" smtClean="0"/>
              <a:t>39</a:t>
            </a:r>
            <a:r>
              <a:rPr lang="en-US" dirty="0" smtClean="0"/>
              <a:t> cm</a:t>
            </a:r>
            <a:r>
              <a:rPr lang="en-US" baseline="30000" dirty="0" smtClean="0"/>
              <a:t>-2</a:t>
            </a:r>
            <a:r>
              <a:rPr lang="en-US" dirty="0" smtClean="0"/>
              <a:t>s</a:t>
            </a:r>
            <a:r>
              <a:rPr lang="en-US" baseline="30000" dirty="0" smtClean="0"/>
              <a:t>-1 </a:t>
            </a:r>
            <a:br>
              <a:rPr lang="en-US" baseline="30000" dirty="0" smtClean="0"/>
            </a:br>
            <a:r>
              <a:rPr lang="en-US" dirty="0" smtClean="0"/>
              <a:t> (LHC 5x10</a:t>
            </a:r>
            <a:r>
              <a:rPr lang="en-US" baseline="30000" dirty="0" smtClean="0"/>
              <a:t>34</a:t>
            </a:r>
            <a:r>
              <a:rPr lang="en-US" dirty="0" smtClean="0"/>
              <a:t> cm</a:t>
            </a:r>
            <a:r>
              <a:rPr lang="en-US" baseline="30000" dirty="0" smtClean="0"/>
              <a:t>-2</a:t>
            </a:r>
            <a:r>
              <a:rPr lang="en-US" dirty="0" smtClean="0"/>
              <a:t>s</a:t>
            </a:r>
            <a:r>
              <a:rPr lang="en-US" baseline="30000" dirty="0" smtClean="0"/>
              <a:t>-1 </a:t>
            </a:r>
            <a:r>
              <a:rPr lang="en-US" dirty="0" smtClean="0"/>
              <a:t>)</a:t>
            </a:r>
          </a:p>
          <a:p>
            <a:endParaRPr lang="en-US" baseline="30000" dirty="0" smtClean="0"/>
          </a:p>
          <a:p>
            <a:pPr>
              <a:buNone/>
            </a:pPr>
            <a:endParaRPr lang="en-US" baseline="30000" dirty="0" smtClean="0"/>
          </a:p>
          <a:p>
            <a:pPr lvl="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deposition</a:t>
            </a:r>
            <a:endParaRPr lang="en-US" dirty="0"/>
          </a:p>
        </p:txBody>
      </p:sp>
      <p:sp>
        <p:nvSpPr>
          <p:cNvPr id="3" name="Content Placeholder 2"/>
          <p:cNvSpPr>
            <a:spLocks noGrp="1"/>
          </p:cNvSpPr>
          <p:nvPr>
            <p:ph idx="1"/>
          </p:nvPr>
        </p:nvSpPr>
        <p:spPr/>
        <p:txBody>
          <a:bodyPr/>
          <a:lstStyle/>
          <a:p>
            <a:r>
              <a:rPr lang="en-US" dirty="0" smtClean="0"/>
              <a:t>Sputtering process</a:t>
            </a:r>
          </a:p>
          <a:p>
            <a:endParaRPr lang="en-US" dirty="0" smtClean="0"/>
          </a:p>
          <a:p>
            <a:r>
              <a:rPr lang="en-US" dirty="0" smtClean="0"/>
              <a:t>Process being developed at Jefferson Laboratory</a:t>
            </a:r>
          </a:p>
          <a:p>
            <a:endParaRPr lang="en-US" dirty="0" smtClean="0"/>
          </a:p>
          <a:p>
            <a:r>
              <a:rPr lang="en-US" dirty="0" smtClean="0"/>
              <a:t> ( Superconducting Radio Frequency group ) Anne-Marie Valente Feliciano</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0"/>
            <a:ext cx="9170715"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1947446"/>
            <a:ext cx="2135969" cy="338554"/>
          </a:xfrm>
          <a:prstGeom prst="rect">
            <a:avLst/>
          </a:prstGeom>
          <a:noFill/>
        </p:spPr>
        <p:txBody>
          <a:bodyPr wrap="none" rtlCol="0">
            <a:spAutoFit/>
          </a:bodyPr>
          <a:lstStyle/>
          <a:p>
            <a:r>
              <a:rPr lang="en-US" sz="1600" b="1" dirty="0" smtClean="0">
                <a:solidFill>
                  <a:srgbClr val="C00000"/>
                </a:solidFill>
              </a:rPr>
              <a:t>MATERIAL PROPERTIES</a:t>
            </a:r>
            <a:endParaRPr lang="en-US" sz="1600" b="1" dirty="0">
              <a:solidFill>
                <a:srgbClr val="C00000"/>
              </a:solidFill>
            </a:endParaRPr>
          </a:p>
        </p:txBody>
      </p:sp>
      <p:pic>
        <p:nvPicPr>
          <p:cNvPr id="11" name="Picture 4" descr="SICAssembly29Jan07 012"/>
          <p:cNvPicPr>
            <a:picLocks noChangeAspect="1" noChangeArrowheads="1"/>
          </p:cNvPicPr>
          <p:nvPr/>
        </p:nvPicPr>
        <p:blipFill>
          <a:blip r:embed="rId2" cstate="print"/>
          <a:srcRect/>
          <a:stretch>
            <a:fillRect/>
          </a:stretch>
        </p:blipFill>
        <p:spPr bwMode="auto">
          <a:xfrm>
            <a:off x="381000" y="609600"/>
            <a:ext cx="3529473" cy="5304905"/>
          </a:xfrm>
          <a:prstGeom prst="rect">
            <a:avLst/>
          </a:prstGeom>
          <a:noFill/>
          <a:scene3d>
            <a:camera prst="perspectiveRight"/>
            <a:lightRig rig="chilly" dir="t"/>
          </a:scene3d>
          <a:sp3d prstMaterial="dkEdge">
            <a:bevelT w="127000"/>
          </a:sp3d>
        </p:spPr>
      </p:pic>
      <p:pic>
        <p:nvPicPr>
          <p:cNvPr id="13" name="Picture 12" descr="RsvsT-TF-JLAB-ECR-Nb-Cu-024a-1.jpg"/>
          <p:cNvPicPr>
            <a:picLocks noChangeAspect="1"/>
          </p:cNvPicPr>
          <p:nvPr/>
        </p:nvPicPr>
        <p:blipFill>
          <a:blip r:embed="rId3" cstate="print"/>
          <a:stretch>
            <a:fillRect/>
          </a:stretch>
        </p:blipFill>
        <p:spPr>
          <a:xfrm>
            <a:off x="5410200" y="3733800"/>
            <a:ext cx="3111902" cy="2424859"/>
          </a:xfrm>
          <a:prstGeom prst="rect">
            <a:avLst/>
          </a:prstGeom>
          <a:ln w="25400">
            <a:noFill/>
          </a:ln>
          <a:scene3d>
            <a:camera prst="perspectiveFront"/>
            <a:lightRig rig="threePt" dir="t"/>
          </a:scene3d>
          <a:sp3d z="127000"/>
        </p:spPr>
      </p:pic>
      <p:sp>
        <p:nvSpPr>
          <p:cNvPr id="14" name="TextBox 13"/>
          <p:cNvSpPr txBox="1"/>
          <p:nvPr/>
        </p:nvSpPr>
        <p:spPr>
          <a:xfrm>
            <a:off x="4038600" y="609600"/>
            <a:ext cx="4876800" cy="3539430"/>
          </a:xfrm>
          <a:prstGeom prst="rect">
            <a:avLst/>
          </a:prstGeom>
          <a:noFill/>
        </p:spPr>
        <p:txBody>
          <a:bodyPr wrap="square" rtlCol="0">
            <a:spAutoFit/>
          </a:bodyPr>
          <a:lstStyle/>
          <a:p>
            <a:pPr>
              <a:buClr>
                <a:srgbClr val="FF0000"/>
              </a:buClr>
              <a:buSzPct val="150000"/>
              <a:buFont typeface="Wingdings" pitchFamily="2" charset="2"/>
              <a:buChar char="§"/>
            </a:pPr>
            <a:r>
              <a:rPr lang="en-US" sz="1600" dirty="0" smtClean="0"/>
              <a:t>Measurement with the SIC cavity </a:t>
            </a:r>
          </a:p>
          <a:p>
            <a:pPr>
              <a:buClr>
                <a:srgbClr val="FF0000"/>
              </a:buClr>
              <a:buFont typeface="Wingdings" pitchFamily="2" charset="2"/>
              <a:buChar char="ü"/>
            </a:pPr>
            <a:r>
              <a:rPr lang="en-US" sz="1600" dirty="0" smtClean="0"/>
              <a:t>(TE</a:t>
            </a:r>
            <a:r>
              <a:rPr lang="en-US" sz="1600" baseline="-25000" dirty="0" smtClean="0"/>
              <a:t>011</a:t>
            </a:r>
            <a:r>
              <a:rPr lang="en-US" sz="1600" dirty="0" smtClean="0"/>
              <a:t> sapphire-loaded cylindrical Nb cavity) Surface impedance as a function of magnetic field and temperature from 1.9 K to 4.8 K.</a:t>
            </a:r>
          </a:p>
          <a:p>
            <a:pPr algn="l">
              <a:buClr>
                <a:srgbClr val="FF0000"/>
              </a:buClr>
              <a:buFont typeface="Wingdings" pitchFamily="2" charset="2"/>
              <a:buChar char="ü"/>
            </a:pPr>
            <a:r>
              <a:rPr lang="en-US" sz="1600" dirty="0" smtClean="0"/>
              <a:t>Normal state surface impedance at 10 K, from which the surface value of electronic mean free path and surface H</a:t>
            </a:r>
            <a:r>
              <a:rPr lang="en-US" baseline="-25000" dirty="0" smtClean="0"/>
              <a:t>c1</a:t>
            </a:r>
            <a:r>
              <a:rPr lang="en-US" sz="1600" dirty="0" smtClean="0"/>
              <a:t> can be determined.</a:t>
            </a:r>
          </a:p>
          <a:p>
            <a:pPr algn="l">
              <a:buClr>
                <a:srgbClr val="FF0000"/>
              </a:buClr>
              <a:buFont typeface="Wingdings" pitchFamily="2" charset="2"/>
              <a:buChar char="ü"/>
            </a:pPr>
            <a:r>
              <a:rPr lang="en-US" sz="1600" dirty="0" smtClean="0"/>
              <a:t>Superconducting penetration depth, λ, at low field will be measured by carefully tracking the cavity frequency with temperature as the sample temperature is swept slowly back and forth across the transition temperature (SIC sensitivity: 30 Hz/nm) while the rest of the cavity is held at 2 K.</a:t>
            </a:r>
          </a:p>
          <a:p>
            <a:pPr algn="l">
              <a:buNone/>
            </a:pPr>
            <a:endParaRPr lang="en-US" sz="1600" dirty="0" smtClean="0"/>
          </a:p>
        </p:txBody>
      </p:sp>
      <p:sp>
        <p:nvSpPr>
          <p:cNvPr id="15" name="Rectangle 14"/>
          <p:cNvSpPr/>
          <p:nvPr/>
        </p:nvSpPr>
        <p:spPr>
          <a:xfrm>
            <a:off x="0" y="6150114"/>
            <a:ext cx="9144000" cy="707886"/>
          </a:xfrm>
          <a:prstGeom prst="rect">
            <a:avLst/>
          </a:prstGeom>
        </p:spPr>
        <p:txBody>
          <a:bodyPr wrap="square">
            <a:spAutoFit/>
          </a:bodyPr>
          <a:lstStyle/>
          <a:p>
            <a:pPr>
              <a:buClr>
                <a:srgbClr val="FF0000"/>
              </a:buClr>
              <a:buFont typeface="Wingdings" pitchFamily="2" charset="2"/>
              <a:buChar char="§"/>
            </a:pPr>
            <a:r>
              <a:rPr lang="en-US" sz="2000" dirty="0" smtClean="0"/>
              <a:t> </a:t>
            </a:r>
            <a:r>
              <a:rPr lang="en-US" sz="2000" b="1" dirty="0" smtClean="0"/>
              <a:t>Tc</a:t>
            </a:r>
            <a:r>
              <a:rPr lang="en-US" sz="2000" dirty="0" smtClean="0"/>
              <a:t> – easy coarse measure of intragrain quality of the film </a:t>
            </a:r>
          </a:p>
          <a:p>
            <a:pPr>
              <a:buClr>
                <a:srgbClr val="FF0000"/>
              </a:buClr>
              <a:buFont typeface="Wingdings" pitchFamily="2" charset="2"/>
              <a:buChar char="§"/>
            </a:pPr>
            <a:r>
              <a:rPr lang="en-US" sz="2000" b="1" dirty="0" smtClean="0"/>
              <a:t>RRR </a:t>
            </a:r>
            <a:r>
              <a:rPr lang="en-US" sz="2000" dirty="0" smtClean="0"/>
              <a:t>– convenient assessment of aggregate defect density</a:t>
            </a:r>
          </a:p>
        </p:txBody>
      </p:sp>
      <p:sp>
        <p:nvSpPr>
          <p:cNvPr id="10" name="Title 2"/>
          <p:cNvSpPr>
            <a:spLocks noGrp="1"/>
          </p:cNvSpPr>
          <p:nvPr>
            <p:ph type="title"/>
          </p:nvPr>
        </p:nvSpPr>
        <p:spPr>
          <a:xfrm>
            <a:off x="0" y="0"/>
            <a:ext cx="9144000" cy="609600"/>
          </a:xfrm>
        </p:spPr>
        <p:txBody>
          <a:bodyPr>
            <a:normAutofit fontScale="90000"/>
          </a:bodyPr>
          <a:lstStyle/>
          <a:p>
            <a:pPr algn="ctr"/>
            <a:r>
              <a:rPr lang="en-US" sz="3200" b="1" dirty="0" smtClean="0"/>
              <a:t>Connecting Structure &amp; Performance for SRF Surfaces </a:t>
            </a:r>
            <a:endParaRPr lang="en-US"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5334000"/>
            <a:ext cx="7696200" cy="1323439"/>
          </a:xfrm>
          <a:prstGeom prst="rect">
            <a:avLst/>
          </a:prstGeom>
          <a:noFill/>
        </p:spPr>
        <p:txBody>
          <a:bodyPr wrap="square" rtlCol="0">
            <a:spAutoFit/>
          </a:bodyPr>
          <a:lstStyle/>
          <a:p>
            <a:pPr algn="ctr"/>
            <a:r>
              <a:rPr lang="en-US" sz="2000" b="1" dirty="0" smtClean="0">
                <a:solidFill>
                  <a:srgbClr val="FFC000"/>
                </a:solidFill>
              </a:rPr>
              <a:t>NbTiN, NbN, Mo</a:t>
            </a:r>
            <a:r>
              <a:rPr lang="en-US" sz="2000" b="1" baseline="-25000" dirty="0" smtClean="0">
                <a:solidFill>
                  <a:srgbClr val="FFC000"/>
                </a:solidFill>
              </a:rPr>
              <a:t>3</a:t>
            </a:r>
            <a:r>
              <a:rPr lang="en-US" sz="2000" b="1" dirty="0" smtClean="0">
                <a:solidFill>
                  <a:srgbClr val="FFC000"/>
                </a:solidFill>
              </a:rPr>
              <a:t>Re, V</a:t>
            </a:r>
            <a:r>
              <a:rPr lang="en-US" sz="2000" b="1" baseline="-25000" dirty="0" smtClean="0">
                <a:solidFill>
                  <a:srgbClr val="FFC000"/>
                </a:solidFill>
              </a:rPr>
              <a:t>3</a:t>
            </a:r>
            <a:r>
              <a:rPr lang="en-US" sz="2000" b="1" dirty="0" smtClean="0">
                <a:solidFill>
                  <a:srgbClr val="FFC000"/>
                </a:solidFill>
              </a:rPr>
              <a:t>Si coatings</a:t>
            </a:r>
          </a:p>
          <a:p>
            <a:pPr algn="ctr"/>
            <a:r>
              <a:rPr lang="en-US" sz="2000" b="1" dirty="0" smtClean="0">
                <a:solidFill>
                  <a:srgbClr val="FFC000"/>
                </a:solidFill>
              </a:rPr>
              <a:t> with Reactive Sputtering and</a:t>
            </a:r>
          </a:p>
          <a:p>
            <a:pPr algn="ctr"/>
            <a:r>
              <a:rPr lang="en-US" sz="2000" b="1" dirty="0" smtClean="0">
                <a:solidFill>
                  <a:srgbClr val="FFC000"/>
                </a:solidFill>
              </a:rPr>
              <a:t> High Power Pulse Magnetron Sputtering in self-sputtering mode </a:t>
            </a:r>
          </a:p>
          <a:p>
            <a:pPr algn="ctr"/>
            <a:r>
              <a:rPr lang="en-US" sz="2000" b="1" dirty="0" smtClean="0">
                <a:solidFill>
                  <a:srgbClr val="FFC000"/>
                </a:solidFill>
              </a:rPr>
              <a:t>&amp; MgO coating with RF sputtering</a:t>
            </a:r>
          </a:p>
        </p:txBody>
      </p:sp>
      <p:pic>
        <p:nvPicPr>
          <p:cNvPr id="23" name="Picture 22" descr="IMG_4185.JPG"/>
          <p:cNvPicPr>
            <a:picLocks noChangeAspect="1"/>
          </p:cNvPicPr>
          <p:nvPr/>
        </p:nvPicPr>
        <p:blipFill>
          <a:blip r:embed="rId2" cstate="print">
            <a:lum bright="-14000" contrast="21000"/>
          </a:blip>
          <a:stretch>
            <a:fillRect/>
          </a:stretch>
        </p:blipFill>
        <p:spPr>
          <a:xfrm>
            <a:off x="3200400" y="2057400"/>
            <a:ext cx="5181600" cy="3886200"/>
          </a:xfrm>
          <a:prstGeom prst="rect">
            <a:avLst/>
          </a:prstGeom>
          <a:scene3d>
            <a:camera prst="perspectiveRelaxedModerately">
              <a:rot lat="18600000" lon="0" rev="0"/>
            </a:camera>
            <a:lightRig rig="threePt" dir="t"/>
          </a:scene3d>
        </p:spPr>
      </p:pic>
      <p:pic>
        <p:nvPicPr>
          <p:cNvPr id="31" name="Picture 206"/>
          <p:cNvPicPr>
            <a:picLocks noChangeArrowheads="1"/>
          </p:cNvPicPr>
          <p:nvPr/>
        </p:nvPicPr>
        <p:blipFill>
          <a:blip r:embed="rId3" cstate="print"/>
          <a:srcRect/>
          <a:stretch>
            <a:fillRect/>
          </a:stretch>
        </p:blipFill>
        <p:spPr bwMode="auto">
          <a:xfrm>
            <a:off x="37871400" y="28803600"/>
            <a:ext cx="2286000" cy="2286000"/>
          </a:xfrm>
          <a:prstGeom prst="rect">
            <a:avLst/>
          </a:prstGeom>
          <a:noFill/>
          <a:ln w="9525">
            <a:noFill/>
            <a:miter lim="800000"/>
            <a:headEnd/>
            <a:tailEnd/>
          </a:ln>
        </p:spPr>
      </p:pic>
      <p:sp>
        <p:nvSpPr>
          <p:cNvPr id="8" name="TextBox 7"/>
          <p:cNvSpPr txBox="1"/>
          <p:nvPr/>
        </p:nvSpPr>
        <p:spPr>
          <a:xfrm>
            <a:off x="0" y="0"/>
            <a:ext cx="8839200" cy="615553"/>
          </a:xfrm>
          <a:prstGeom prst="rect">
            <a:avLst/>
          </a:prstGeom>
          <a:noFill/>
        </p:spPr>
        <p:txBody>
          <a:bodyPr wrap="square" rtlCol="0">
            <a:spAutoFit/>
          </a:bodyPr>
          <a:lstStyle/>
          <a:p>
            <a:r>
              <a:rPr lang="en-US" sz="2000" b="1" dirty="0" smtClean="0"/>
              <a:t>New UHV Multi-technique deposition system under commissioning @ JLab</a:t>
            </a:r>
          </a:p>
          <a:p>
            <a:endParaRPr lang="en-US" sz="1400" b="1" dirty="0">
              <a:solidFill>
                <a:srgbClr val="0033CC"/>
              </a:solidFill>
            </a:endParaRPr>
          </a:p>
        </p:txBody>
      </p:sp>
      <p:pic>
        <p:nvPicPr>
          <p:cNvPr id="9" name="Picture 8" descr="uhv-sampleholder.jpg"/>
          <p:cNvPicPr>
            <a:picLocks noChangeAspect="1"/>
          </p:cNvPicPr>
          <p:nvPr/>
        </p:nvPicPr>
        <p:blipFill>
          <a:blip r:embed="rId4" cstate="print"/>
          <a:stretch>
            <a:fillRect/>
          </a:stretch>
        </p:blipFill>
        <p:spPr>
          <a:xfrm>
            <a:off x="228600" y="2362200"/>
            <a:ext cx="2590800" cy="2503347"/>
          </a:xfrm>
          <a:prstGeom prst="rect">
            <a:avLst/>
          </a:prstGeom>
          <a:scene3d>
            <a:camera prst="perspectiveRight"/>
            <a:lightRig rig="chilly" dir="t"/>
          </a:scene3d>
          <a:sp3d prstMaterial="dkEdge">
            <a:bevelT w="88900"/>
          </a:sp3d>
        </p:spPr>
      </p:pic>
      <p:sp>
        <p:nvSpPr>
          <p:cNvPr id="10" name="Rectangle 10"/>
          <p:cNvSpPr>
            <a:spLocks noChangeArrowheads="1"/>
          </p:cNvSpPr>
          <p:nvPr/>
        </p:nvSpPr>
        <p:spPr bwMode="auto">
          <a:xfrm>
            <a:off x="0" y="457200"/>
            <a:ext cx="9144000" cy="2062103"/>
          </a:xfrm>
          <a:prstGeom prst="rect">
            <a:avLst/>
          </a:prstGeom>
          <a:noFill/>
          <a:ln w="9525">
            <a:noFill/>
            <a:miter lim="800000"/>
            <a:headEnd/>
            <a:tailEnd/>
          </a:ln>
          <a:effectLst/>
        </p:spPr>
        <p:txBody>
          <a:bodyPr wrap="square" anchor="ctr">
            <a:spAutoFit/>
          </a:bodyPr>
          <a:lstStyle/>
          <a:p>
            <a:pPr algn="ctr">
              <a:buNone/>
            </a:pPr>
            <a:r>
              <a:rPr lang="en-US" sz="2000" b="1" dirty="0" smtClean="0">
                <a:solidFill>
                  <a:srgbClr val="FF0000"/>
                </a:solidFill>
              </a:rPr>
              <a:t>A unique, versatile thin film deposition system  </a:t>
            </a:r>
          </a:p>
          <a:p>
            <a:pPr algn="ctr">
              <a:buNone/>
            </a:pPr>
            <a:r>
              <a:rPr lang="en-US" sz="2000" b="1" dirty="0" smtClean="0">
                <a:solidFill>
                  <a:srgbClr val="FF0000"/>
                </a:solidFill>
              </a:rPr>
              <a:t>enabling multiple coating techniques in-situ</a:t>
            </a:r>
          </a:p>
          <a:p>
            <a:pPr>
              <a:buNone/>
            </a:pPr>
            <a:endParaRPr lang="en-US" sz="800" b="1" dirty="0" smtClean="0">
              <a:solidFill>
                <a:srgbClr val="FF0000"/>
              </a:solidFill>
            </a:endParaRPr>
          </a:p>
          <a:p>
            <a:pPr algn="ctr">
              <a:buNone/>
            </a:pPr>
            <a:r>
              <a:rPr lang="en-US" sz="1600" b="1" dirty="0" smtClean="0"/>
              <a:t>Designed to enable rapid exploration of the production parameter space of:</a:t>
            </a:r>
          </a:p>
          <a:p>
            <a:pPr algn="ctr">
              <a:buNone/>
            </a:pPr>
            <a:endParaRPr lang="en-US" sz="1600" b="1" dirty="0" smtClean="0"/>
          </a:p>
          <a:p>
            <a:pPr lvl="7">
              <a:buClr>
                <a:srgbClr val="FF0000"/>
              </a:buClr>
              <a:buFont typeface="Wingdings" pitchFamily="2" charset="2"/>
              <a:buChar char="§"/>
            </a:pPr>
            <a:r>
              <a:rPr lang="en-US" sz="1600" b="1" dirty="0" smtClean="0"/>
              <a:t>Nb films</a:t>
            </a:r>
          </a:p>
          <a:p>
            <a:pPr lvl="7">
              <a:buClr>
                <a:srgbClr val="FF0000"/>
              </a:buClr>
              <a:buFont typeface="Wingdings" pitchFamily="2" charset="2"/>
              <a:buChar char="§"/>
            </a:pPr>
            <a:r>
              <a:rPr lang="en-US" sz="1600" b="1" dirty="0" smtClean="0"/>
              <a:t>Alternative material films like NbN, NbTiN</a:t>
            </a:r>
          </a:p>
          <a:p>
            <a:pPr lvl="7">
              <a:buClr>
                <a:srgbClr val="FF0000"/>
              </a:buClr>
              <a:buFont typeface="Wingdings" pitchFamily="2" charset="2"/>
              <a:buChar char="§"/>
            </a:pPr>
            <a:r>
              <a:rPr lang="en-US" sz="1600" b="1" dirty="0" smtClean="0"/>
              <a:t>S-I-S multilayer structures  based on these compounds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609600"/>
          </a:xfrm>
        </p:spPr>
        <p:txBody>
          <a:bodyPr>
            <a:normAutofit fontScale="90000"/>
          </a:bodyPr>
          <a:lstStyle/>
          <a:p>
            <a:r>
              <a:rPr lang="en-US" dirty="0" smtClean="0"/>
              <a:t>Superconducting Thin Films</a:t>
            </a:r>
            <a:endParaRPr lang="en-US" dirty="0"/>
          </a:p>
        </p:txBody>
      </p:sp>
      <p:sp>
        <p:nvSpPr>
          <p:cNvPr id="14" name="TextBox 13"/>
          <p:cNvSpPr txBox="1"/>
          <p:nvPr/>
        </p:nvSpPr>
        <p:spPr>
          <a:xfrm>
            <a:off x="685800" y="1752600"/>
            <a:ext cx="1207382" cy="369332"/>
          </a:xfrm>
          <a:prstGeom prst="rect">
            <a:avLst/>
          </a:prstGeom>
          <a:noFill/>
        </p:spPr>
        <p:txBody>
          <a:bodyPr wrap="none" rtlCol="0">
            <a:spAutoFit/>
          </a:bodyPr>
          <a:lstStyle/>
          <a:p>
            <a:r>
              <a:rPr lang="en-US" dirty="0" smtClean="0"/>
              <a:t>Substrates</a:t>
            </a:r>
            <a:endParaRPr lang="en-US" dirty="0"/>
          </a:p>
        </p:txBody>
      </p:sp>
      <p:pic>
        <p:nvPicPr>
          <p:cNvPr id="8" name="Picture 7" descr="CIMG3599.JPG"/>
          <p:cNvPicPr>
            <a:picLocks noChangeAspect="1"/>
          </p:cNvPicPr>
          <p:nvPr/>
        </p:nvPicPr>
        <p:blipFill>
          <a:blip r:embed="rId2" cstate="print"/>
          <a:stretch>
            <a:fillRect/>
          </a:stretch>
        </p:blipFill>
        <p:spPr>
          <a:xfrm>
            <a:off x="2209800" y="685800"/>
            <a:ext cx="4281714" cy="6096000"/>
          </a:xfrm>
          <a:prstGeom prst="rect">
            <a:avLst/>
          </a:prstGeom>
          <a:scene3d>
            <a:camera prst="orthographicFront"/>
            <a:lightRig rig="chilly" dir="t"/>
          </a:scene3d>
          <a:sp3d prstMaterial="dkEdge">
            <a:bevelT w="127000"/>
          </a:sp3d>
        </p:spPr>
      </p:pic>
      <p:pic>
        <p:nvPicPr>
          <p:cNvPr id="6" name="Picture 5" descr="CIMG3592.JPG"/>
          <p:cNvPicPr>
            <a:picLocks noChangeAspect="1"/>
          </p:cNvPicPr>
          <p:nvPr/>
        </p:nvPicPr>
        <p:blipFill>
          <a:blip r:embed="rId3" cstate="print"/>
          <a:stretch>
            <a:fillRect/>
          </a:stretch>
        </p:blipFill>
        <p:spPr>
          <a:xfrm>
            <a:off x="-819150" y="1302656"/>
            <a:ext cx="3537857" cy="4717143"/>
          </a:xfrm>
          <a:prstGeom prst="rect">
            <a:avLst/>
          </a:prstGeom>
          <a:scene3d>
            <a:camera prst="perspectiveContrastingLeftFacing" fov="4500000">
              <a:rot lat="0" lon="3600000" rev="21594000"/>
            </a:camera>
            <a:lightRig rig="chilly" dir="t"/>
          </a:scene3d>
          <a:sp3d prstMaterial="softEdge">
            <a:bevelT w="38100"/>
          </a:sp3d>
        </p:spPr>
      </p:pic>
      <p:pic>
        <p:nvPicPr>
          <p:cNvPr id="7" name="Picture 6" descr="CIMG3598.JPG"/>
          <p:cNvPicPr>
            <a:picLocks noChangeAspect="1"/>
          </p:cNvPicPr>
          <p:nvPr/>
        </p:nvPicPr>
        <p:blipFill>
          <a:blip r:embed="rId4" cstate="print"/>
          <a:stretch>
            <a:fillRect/>
          </a:stretch>
        </p:blipFill>
        <p:spPr>
          <a:xfrm>
            <a:off x="6477001" y="1513114"/>
            <a:ext cx="3359020" cy="4354286"/>
          </a:xfrm>
          <a:prstGeom prst="rect">
            <a:avLst/>
          </a:prstGeom>
          <a:scene3d>
            <a:camera prst="perspectiveContrastingRightFacing" fov="6000000">
              <a:rot lat="0" lon="18600000" rev="0"/>
            </a:camera>
            <a:lightRig rig="chilly" dir="t"/>
          </a:scene3d>
          <a:sp3d prstMaterial="dkEdge">
            <a:bevelT w="38100"/>
          </a:sp3d>
        </p:spPr>
      </p:pic>
      <p:sp>
        <p:nvSpPr>
          <p:cNvPr id="10" name="Rectangle 9"/>
          <p:cNvSpPr/>
          <p:nvPr/>
        </p:nvSpPr>
        <p:spPr>
          <a:xfrm>
            <a:off x="2209800" y="685800"/>
            <a:ext cx="4191000" cy="3170099"/>
          </a:xfrm>
          <a:prstGeom prst="rect">
            <a:avLst/>
          </a:prstGeom>
          <a:noFill/>
          <a:scene3d>
            <a:camera prst="orthographicFront"/>
            <a:lightRig rig="balanced" dir="t">
              <a:rot lat="0" lon="0" rev="2100000"/>
            </a:lightRig>
          </a:scene3d>
          <a:sp3d z="127000"/>
        </p:spPr>
        <p:txBody>
          <a:bodyPr wrap="square" lIns="91440" tIns="45720" rIns="91440" bIns="45720">
            <a:spAutoFit/>
            <a:sp3d extrusionH="57150" prstMaterial="metal">
              <a:bevelT w="38100" h="25400"/>
              <a:contourClr>
                <a:schemeClr val="bg2"/>
              </a:contourClr>
            </a:sp3d>
          </a:bodyPr>
          <a:lstStyle/>
          <a:p>
            <a:r>
              <a:rPr lang="en-US" sz="2000" b="1" dirty="0" smtClean="0">
                <a:solidFill>
                  <a:schemeClr val="bg1"/>
                </a:solidFill>
                <a:effectLst>
                  <a:outerShdw blurRad="50800" dist="38100" dir="2700000" algn="tl" rotWithShape="0">
                    <a:schemeClr val="tx1">
                      <a:alpha val="40000"/>
                    </a:schemeClr>
                  </a:outerShdw>
                </a:effectLst>
              </a:rPr>
              <a:t>Base pressure without baking </a:t>
            </a:r>
          </a:p>
          <a:p>
            <a:r>
              <a:rPr lang="en-US" sz="2000" b="1" dirty="0" smtClean="0">
                <a:solidFill>
                  <a:schemeClr val="bg1"/>
                </a:solidFill>
                <a:effectLst>
                  <a:outerShdw blurRad="50800" dist="38100" dir="2700000" algn="tl" rotWithShape="0">
                    <a:schemeClr val="tx1">
                      <a:alpha val="40000"/>
                    </a:schemeClr>
                  </a:outerShdw>
                </a:effectLst>
              </a:rPr>
              <a:t>2x10</a:t>
            </a:r>
            <a:r>
              <a:rPr lang="en-US" sz="2000" b="1" baseline="30000" dirty="0" smtClean="0">
                <a:solidFill>
                  <a:schemeClr val="bg1"/>
                </a:solidFill>
                <a:effectLst>
                  <a:outerShdw blurRad="50800" dist="38100" dir="2700000" algn="tl" rotWithShape="0">
                    <a:schemeClr val="tx1">
                      <a:alpha val="40000"/>
                    </a:schemeClr>
                  </a:outerShdw>
                </a:effectLst>
              </a:rPr>
              <a:t>-9</a:t>
            </a:r>
            <a:r>
              <a:rPr lang="en-US" sz="2000" b="1" dirty="0" smtClean="0">
                <a:solidFill>
                  <a:schemeClr val="bg1"/>
                </a:solidFill>
                <a:effectLst>
                  <a:outerShdw blurRad="50800" dist="38100" dir="2700000" algn="tl" rotWithShape="0">
                    <a:schemeClr val="tx1">
                      <a:alpha val="40000"/>
                    </a:schemeClr>
                  </a:outerShdw>
                </a:effectLst>
              </a:rPr>
              <a:t>Torr</a:t>
            </a:r>
          </a:p>
          <a:p>
            <a:r>
              <a:rPr lang="en-US" sz="2000" b="1" dirty="0" smtClean="0">
                <a:solidFill>
                  <a:schemeClr val="bg1"/>
                </a:solidFill>
                <a:effectLst>
                  <a:outerShdw blurRad="50800" dist="38100" dir="2700000" algn="tl" rotWithShape="0">
                    <a:schemeClr val="tx1">
                      <a:alpha val="40000"/>
                    </a:schemeClr>
                  </a:outerShdw>
                </a:effectLst>
              </a:rPr>
              <a:t>UV desorption system</a:t>
            </a:r>
          </a:p>
          <a:p>
            <a:r>
              <a:rPr lang="en-US" sz="2000" b="1" dirty="0" smtClean="0">
                <a:solidFill>
                  <a:schemeClr val="bg1"/>
                </a:solidFill>
                <a:effectLst>
                  <a:outerShdw blurRad="50800" dist="38100" dir="2700000" algn="tl" rotWithShape="0">
                    <a:schemeClr val="tx1">
                      <a:alpha val="40000"/>
                    </a:schemeClr>
                  </a:outerShdw>
                </a:effectLst>
              </a:rPr>
              <a:t>NEG chamber</a:t>
            </a:r>
          </a:p>
          <a:p>
            <a:r>
              <a:rPr lang="en-US" sz="2000" b="1" dirty="0" smtClean="0">
                <a:solidFill>
                  <a:schemeClr val="bg1"/>
                </a:solidFill>
                <a:effectLst>
                  <a:outerShdw blurRad="50800" dist="38100" dir="2700000" algn="tl" rotWithShape="0">
                    <a:schemeClr val="tx1">
                      <a:alpha val="40000"/>
                    </a:schemeClr>
                  </a:outerShdw>
                </a:effectLst>
              </a:rPr>
              <a:t>3 magnetrons (DC, RF)</a:t>
            </a:r>
          </a:p>
          <a:p>
            <a:r>
              <a:rPr lang="en-US" sz="2000" b="1" dirty="0" smtClean="0">
                <a:solidFill>
                  <a:schemeClr val="bg1"/>
                </a:solidFill>
                <a:effectLst>
                  <a:outerShdw blurRad="50800" dist="38100" dir="2700000" algn="tl" rotWithShape="0">
                    <a:schemeClr val="tx1">
                      <a:alpha val="40000"/>
                    </a:schemeClr>
                  </a:outerShdw>
                </a:effectLst>
              </a:rPr>
              <a:t>Self-sputtered magnetron</a:t>
            </a:r>
          </a:p>
          <a:p>
            <a:r>
              <a:rPr lang="en-US" sz="2000" b="1" dirty="0" smtClean="0">
                <a:solidFill>
                  <a:schemeClr val="bg1"/>
                </a:solidFill>
                <a:effectLst>
                  <a:outerShdw blurRad="50800" dist="38100" dir="2700000" algn="tl" rotWithShape="0">
                    <a:schemeClr val="tx1">
                      <a:alpha val="40000"/>
                    </a:schemeClr>
                  </a:outerShdw>
                </a:effectLst>
              </a:rPr>
              <a:t>Ion source</a:t>
            </a:r>
          </a:p>
          <a:p>
            <a:r>
              <a:rPr lang="en-US" sz="2000" b="1" dirty="0" smtClean="0">
                <a:solidFill>
                  <a:schemeClr val="bg1"/>
                </a:solidFill>
                <a:effectLst>
                  <a:outerShdw blurRad="50800" dist="38100" dir="2700000" algn="tl" rotWithShape="0">
                    <a:schemeClr val="tx1">
                      <a:alpha val="40000"/>
                    </a:schemeClr>
                  </a:outerShdw>
                </a:effectLst>
              </a:rPr>
              <a:t>RGA chamber with differential pumping</a:t>
            </a:r>
          </a:p>
          <a:p>
            <a:r>
              <a:rPr lang="en-US" sz="2000" b="1" dirty="0" smtClean="0">
                <a:solidFill>
                  <a:schemeClr val="bg1"/>
                </a:solidFill>
                <a:effectLst>
                  <a:outerShdw blurRad="50800" dist="38100" dir="2700000" algn="tl" rotWithShape="0">
                    <a:schemeClr val="tx1">
                      <a:alpha val="40000"/>
                    </a:schemeClr>
                  </a:outerShdw>
                </a:effectLst>
              </a:rPr>
              <a:t>Thickness monitors</a:t>
            </a:r>
            <a:endParaRPr lang="en-US" sz="2000" b="1" dirty="0">
              <a:solidFill>
                <a:schemeClr val="bg1"/>
              </a:solidFill>
              <a:effectLst>
                <a:outerShdw blurRad="50800" dist="38100" dir="2700000" algn="tl" rotWithShape="0">
                  <a:schemeClr val="tx1">
                    <a:alpha val="40000"/>
                  </a:scheme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Lithography techniques</a:t>
            </a:r>
            <a:endParaRPr lang="en-US" dirty="0"/>
          </a:p>
        </p:txBody>
      </p:sp>
      <p:sp>
        <p:nvSpPr>
          <p:cNvPr id="3" name="TextBox 2"/>
          <p:cNvSpPr txBox="1"/>
          <p:nvPr/>
        </p:nvSpPr>
        <p:spPr>
          <a:xfrm>
            <a:off x="533400" y="1752600"/>
            <a:ext cx="3962400" cy="1200329"/>
          </a:xfrm>
          <a:prstGeom prst="rect">
            <a:avLst/>
          </a:prstGeom>
          <a:noFill/>
        </p:spPr>
        <p:txBody>
          <a:bodyPr wrap="square" rtlCol="0">
            <a:spAutoFit/>
          </a:bodyPr>
          <a:lstStyle/>
          <a:p>
            <a:pPr>
              <a:buFont typeface="Arial" pitchFamily="34" charset="0"/>
              <a:buChar char="•"/>
            </a:pPr>
            <a:r>
              <a:rPr lang="en-US" dirty="0" smtClean="0"/>
              <a:t>Visible / UV optical lithography</a:t>
            </a:r>
          </a:p>
          <a:p>
            <a:pPr>
              <a:buFont typeface="Arial" pitchFamily="34" charset="0"/>
              <a:buChar char="•"/>
            </a:pPr>
            <a:r>
              <a:rPr lang="en-US" dirty="0" smtClean="0"/>
              <a:t>Electron beam lithography</a:t>
            </a:r>
          </a:p>
          <a:p>
            <a:pPr>
              <a:buFont typeface="Arial" pitchFamily="34" charset="0"/>
              <a:buChar char="•"/>
            </a:pPr>
            <a:endParaRPr lang="en-US" dirty="0" smtClean="0"/>
          </a:p>
          <a:p>
            <a:pPr>
              <a:buFont typeface="Arial" pitchFamily="34" charset="0"/>
              <a:buChar char="•"/>
            </a:pPr>
            <a:endParaRPr lang="en-US" dirty="0" smtClean="0"/>
          </a:p>
        </p:txBody>
      </p:sp>
      <p:sp>
        <p:nvSpPr>
          <p:cNvPr id="23554" name="AutoShape 2" descr="data:image/png;base64,iVBORw0KGgoAAAANSUhEUgAAAW0AAAB8CAMAAACVIhGaAAAAhFBMVEX///8AAAD+/v67u7uDg4Ozs7PJycl8fHyHh4fp6enl5eXz8/PPz8+NjY37+/vGxsba2trv7++urq4LCwt2dnZpaWkUFBTW1taamppfX1/AwMBOTk4pKSk6OjpaWlojIyOioqKcnJympqZISEhTU1MSEhJubm53d3c2NjYwMDBCQkIbGxtB3iZbAAAUwklEQVR4nO1dh3qkKhRGsNIhGtuMsa1T8v7vd0HHaZkks5syKff/NisDB8Tf4+FQRAD+x3OA478pBOEz6fA87pDrJO5b4t3rDY8PcPqD8y+4T3pC4CHPpfTj/B9Q6Y/GTmMuqdibC356OCL/+SzXlf3tmAYndf6A6gtm/uODPC3+hCvR8GMbcVmVT6IR4wftlky9b5U/HIQQyM3fe5crVbG2R/2UkMO5UMnP4+BFwUOxBTzcMNzjd6jpZ4ImjJDY469L/hVUV6RligihRKbCN8UrKpH0C8ClkMQ3YVpw0RcFwVRI6ac8TYsUKirs7bEHSH0JUpMZIwx9H2FOfYolwDSFEaWc06LE38yowHYbHZ7IQ+P0RvrVRqRbFGuylU2OqhSAtERBXHSUar+nVcvyoiz8rVdpvc2yIa2kO7QJYX5oDBBnNNMF85OIDV6HsoB0Aatw59ZFjEPspY2sqM6K5bfSbftU8tWqIeaommyQOqTUVdyLUKvfVnQn0w54DHZpG/DYNzagV8IFK1bXRRYlUiYkbvye00FXgFC9pYzhSvbCntjPjYWLMXAbHYIyMlmTFpR+7kM5kCpWKKeN6EiUfye2p4dQPrT2wEMXaaEr1aXKo0nkv027t5ZtxECZti5fGbZxRfwQBIx5gPMEG9pWhm0oQy8HNCCVb9jO5VIB85z5CwJUXgBWa1MCkZVlO6E5BSYbZz1LbLWj78X2pNsFW4+GJNNAFW4OaoYkYT19W9Fbr1jDNlBLvxlIggw7HUYxHzK6bltcpbRSA0tzv/VRB72cbj3XxR1eVbVpB3mQt8KrKIuYa2wR7VTiCqa2BRAJbenKr1grw8rr5Huw8JkQCIQrq8eNBxlCOcAlM8+xqN6mN4WQSKUiMq2hIKb5AxHCqVAF5UWDFZKyUKbxpDrlRk5pX1DhKxSp1iMmt2oRgYWWQPhRITHiSVBEBJlWs8CFToFsfE5ar/huHqBeUoAcRgBJBs6q8AGDVgAa1yF5c9mzrwyf+7lrjA/+9qmDwQ+RfX0Q4+Dcgf82UIQDws1/xukGMOKKyNpcgErf4Sqe6a08GwOfFeReerGb/+3hZ+kHlAqPFfoK8Z/C5muA79PRmQyAQuaBka+UOPJK0oPlOh63sWGC+Zn0/7gA3LLBtLrX3D9Zng2oHAEFx23Ij6L7nR5iToy/0DJu/OelaRmU+SPQthG2fKII0Jqbo20ulJWFHI5S5pmwMdCO3oxpRpTGWNlM3ES8ve3+YngX5dEeQzAcjBuplkBqL4yajLiSe6Z0nHmhGgKCPObjWA91nRAcYNxmtgPL4zqoiYuLDMdeYtI4rbKeStTWeGDsvUd0bon3ekxxx4sN15YbteUMgVwXHRg86SkqsU7XUa1Jr4pOmc5mrnKKKxwIKSIqQYdQT8oU5biUzaBKSXNZD6xpK1n6rzUCt8NL3tZ18v+MtgR8E6FsZJuYLnfDQFewxFPZpid10UWtJ0uO1yrHRQAGP0rw1jhDzUOvekp7UqVFgvPIC0Ge0phHZS6NKenIO9fz4/AvlfzXC4vWUubWbhu215xlPPRAu1XDyiZ6pkMv64ZsKU2iXqIYJCKq8GqQnk3uqF+SSrQ57rEOQGWkFMrYgIuoi95Qp0/Amyag3nBdutEp9LRhO2IKM2RcQewBMY6+yJUOhB9EqNEyyiLRklqoDEfxYJM5SyUzRqhucKYKTRqqMs9TOMiFYvJrcf2kMu82Z/qXnWXjS0AIx9lfCHg0TQPvHB7jhXCo9jIG3KbyyU7AMdJ4ILu0XXYeAfhOnYGPwTvq6t/lhhd/PTvPfk35F+fSbo4XKwNfurxrLuMvL/UF8SPL9VKhJwbuSxE9IfL2Q9NUR3OwQHO/QHliL6r3YyK+N4uSAoG9qH8Q3Y8lp/rvB2OfTqv/NXNfkGoD3xnmYODs2douZrboYz9HCiecryG5m+9BtH2Y01MnOYhmsyhzrp5FOydZsvGAa/5Fyftr+HfxHDxiu1zu2V5Ue1GH7dl+8HcEROViTk//PGEb/hXbE/D+WcAT22n3YzrgR2y7zkzhMdub59ieEJWbOT29/1fdhqksFBWcUxSppYYRkkBSSiIQFQLK3rL9I7T7Zd2GL+j2hBfZtn/XsE0WdRJ7FfXdbCUXGQ2zUiZVhpY880qE+5+o2zu2rdd7jSWZcML2vgn4W0uylV4FGk95dc97WgeiiQIG8BZQkTcj2z9Ctd9gtye8zLYh6Sq2O6lzUCOvFhUpaTYAAizbHWFy1fxo3bZ4N7av023epYbtzHNXeonzJl2WgdVtWcoS5aEso1dL+Cb4EmwTobDPU6k0FUQWXNYpoClUglCUisgu9vvfkli8C9u/Bl+J7W+67OMv8EXY9sW8ymb/7se+Z/l935l5gq/Btlw7tgd5PO70lQeX/hlfg+3K+VHztc/iS7CdOfl3WxH5b7gt25OQdrbfbrHvv+HGum2HCeTWES+I/CTc3pKQxGE/qy18Hre3JMyJf8w4yGu4KdtWpnDyHzMM8iomtkdqgqtmE0aJN7O9Nxxy8/DGd3a+E0a2p97albpt/15i26ZfYPvylL0aHPZel/INQO9Wc9B19lpW7t/kTDf5XtTJ5uCwV0jVW7ZH7uRBt6lTz8HM8Z5/ywNmzvJN1f9W0EHiLBnDdsaVbZ3ErU2kDMLFYxzYlQteEN9vWGjSee0mTheyyC4eY+s/Q2ipp0GwuA+DwgRFMNytmZsaJ6MxoqU7rupzWefk4SX1HW8Acja/poUEIHQs7AvguByD1ojLMeS0wPY7LOxyB+iOwd70+fB2L0onUcs2GkMbo/N8J2oiySRaPXN6fPdYfNalfgHgkYzRQEzEW4VWuQ3dWVvCx8jx1QpxP4vybIy1PRI+srm2omRMT6yovrPB2qaz/d24AJL/kuGRGY+Gi/vRsCIbdMbIduRt5KG3wbGZIwsbHM01+mNCj+Oyg5HNcBQdJoqnzqHBaCJ8S/zDhdVSPFPGpFe/iuxRoyf/Q1mKktGe+ouZYuMNm/Tp7cNRdEzH9h64oyNjTckd2os+TK5MbM3TGIrsc+Iec7prMMX9Q3D38IuMtoWcKLZwd9YBApUY6zDxhg3xA5jugUlnB9FijIwM8bshpWiy1ZZNvbtbcFJ+BM7mZeDOtnsA/JY++wi13F3zyObDbtzTGOZkClobvvP7+MKZXUTPUDxZB240Ptilb3eGxFidP87jznoUD459Z+NksawJp+vRWslfRfbY4u0ohs40YGEuXzw6zSF95A3a3o+zSzfEB7ugMff1FAK148xvMXZOv3sLwzgwwck632nqa2ponfJ3DGvvAE0zlkwBa5j9mZV+c+hLlrMwdeLZAMfGOuxXXc6R8j6fioLGhmfzutTwvOduo/GO7B+zCOpK4G5PhthTDJh9I3fkQfXNHBl1e0+Orvei8d6Zjqp6DqpHsW8OFxcGnSaPPP4xqymvBT8sZlft5CJYH67ds9Du00mzp5iwvSjar5bn3lH6odTw7IwmDxnJZr/MIzGw7zDvQruXgkYre9gJhO/dN/sq9D64V8pDOtgXZdIPKnvGqU0YHfr2d/na55jXSZ5vZglPDge5f7YCkXGEHtDrcj8NFymDx3yeLZ05zgDhSead+PHPZ87p3Tvb3zITeQIInrJ5vnzmaZZD4JTe81VNl8shK6f7iD1kvh0uMH8ac8GcvJjl0i2jd8vf1z7+Pa4y068K8Tj/Be3jV3FssftLZn154d0e9bfacvINUOWdc2vcbeiXecw+Fmr76IbuG/G2AsLlfrr+p8OwHe7gBk/hhntcSH0t+ZB6qew5mf0itsvjR/qP4/y5d5x7e7R/p0/8nzsjMScZsTMbdD/F/rk3YvdnWY3wrtyxbCtylLb4Lat1YIR3kKVDl03cJkMwFCu2FGW2uO/oLj3CTknXeiG6rBTbOBFuFT46sdplVpkztL1XNlvdeeviXneod5xizhyFTsuCLsiysPeWWUc32rnvZYRVU6oIR7/A/zsD6f90DZGJKyM3lySrKNfO0YcFnIdSc1RlXFQsknmMo8A5DOa1znagMEsEzyoNvDyDtHQO3cPM2bpYruJIuYlPst7jrVPZDk31+FusyIS5L016J3NTj7meCBtEg6aV4RHb0NlmoWSNm9ZNUOgm9ETuuPuOfuvkmcYua6SbsShkLm6XzmE+LHNcVrQu8/0ga1K3YXJ1Vylgx0dWJ9sM/xYYtsN1v43Lbde723IZbvrFCdvrcFMtwm25dpfbpZuvywfL9g6t08XLfDts8mWwSR5MeH0/6za0bA9Jt6iSvutWi96UXT06hm07ubzwdzI/Hsdje6S74Aof3sfglzzlYM5sZyCf4mBJ2IXUUgFhj+6P2dnlNcyXyVWL/Au9PHFov9DT1HnzIju1qy/k3s/mAHkh1edqWqXmPxl3vDFeq8u/1XXOpXy2yW8wCIeHePEnGfRxXW6I12ZD4OVRzqPszyQdR8s6ebDvy33+9XLCq0XKb+7/HRtU8MqNv+J2PJ8H+snGPMwVBrdRr3zaHOz9vyv3QZjmS/6ptiQNpz5fMi8s+PSLzhcH239DHD6j+Ko5AVfo8AVgPey8g1vY7B32bN8WsLWDB6idNihtnh8BhtnzvTHyQr7dunfrx0W306zZktxWtyEYanOQu/Ga/miOlKenqiieZ5S89EUl27UYySY3vNQvottglfkURBKSQmCYe9PGnREqeFFino7b4yEfawwkBhhR27Bj30dcRlwSST2KdcRzrZXJRDlO0UnTb/il47p3O9ZxQ716ke3RjHJlv4IQEUDsfx+FYNClQgNMaN2rqg7HpZABWmla4rYRPWYD2rThiidaBnT8xGi7LnrpMlhRFqOFDgLes7DCrFh7LGanPp7Sd045dQdv+RC/rNt28azWcS1DHRDG4uHD5i/j2n5pbgU7jAJYpbSPGMNpEYTRQEoKggZlxsCInLteloFIZYyiHLA0Y2CgugadLBK7BX7HAlHTpj5ZYgPo4Ky9aO24N17m+KolwXnEVhjJTcrcaPA+phYQxK1lOwZN62OQS78ndRO5hkyckK0A4ci2FAkPPJYAHulGGrbDlO3YLiUa2e5ZwIHKThfxsgenl+cfgrkFXmEbAuIWgSCt6CirQVt/lGLENUkkjXleDa1hTdhF03ytV5UsaZvIkDQZqKioSKDxsg9sU6lzGArRoxI1DbAfxSAJKjLVl0PasIObyOm9s2lPL+pW6v2qJSFZZshmRsEY4+yjBsM5lcSPMMUZQq6mUTQOEFGUFlxIIIwjkqZGILKb5gHZjnXGlFMMPEpxKomIsA9wQSHArQ9SCmaLgZmx1s9/+Ohz8Srb0RDHsTe0YcGqQn/0o0irVv/D7uDPwyudNbr50MSMV+22dHGUpYpwyDL14dXmsvH+uSWGp02jgQqMYt9qUOQCXmU7ChJGx/H32H1Z8h3xwkDIxZRn1pJ6xu3bzZV8Dbqv793wD6/0yRAgJqcJ8Cpnn8sp9ygcOIv5ZYsvQvdrbMOz44fimO68OD4rNEbh+SXPh/c21PRKHFlZYS8RVyxe/0y81pc8oftzajydpTx7U4IMzw+C4MNb+2rKnY9Oya3d6ye41pJ8pmqorNGgioeGIy8DhQ5wmoW1GyYZpIhh7a4ogFkThkVCeVZnPB+U0AyjMKCuojpDIPma65G+yqjUMaguOlLV6UbElMqY1InYCrHSctuuRKXr3rjZMGB4ITUjmdyquo7yYmiKRERLjKge/mf7ehCte1J5YNBer5ELSIdyTmIKhjxJU9WO+wkxDbZQMKhFqVpd9JhGwvQguwhrHf/P9vUIG1qSHoEqjfDS32Kc04orQ2CSbVOF63F8MNRgCUSjXdLjusUPUsmRbemm/mDt9pdoFs/w9diGAOVZlbasLVRo7HbbZJgmEdfMK4BeJJG2q2gg01GC/UyWWdLSXLaLSnnM3JO0TbKE2k2hvojXd4yvxzawn/jj0/f9SDT+ml7YVda5sx+uHx0+aOI4t18r5uPHim3C9NG/yAbmvcO/Fr4k2z8WX2Ne8rdgYvt/sj8He93+H5+A2W5/m8VS3xdRUy8fw2baKOx/fDCiccNBx/uf60+B3i9C/O44GqqEJ9GHQdvjKYe/HdF8ZW+H67JHleM83bf10jLpy7Mjz9foswFnMuE5MfOq78vVO1vEfPITgpduy6XzHf88Duxuens3bzMIzvbeeHqKs3LOhJ5fq/4J+C6WsHr8uy13Timf9wG6vUcDgcre+gL7h4OV175mH+57QWdKrbRL9pd8I9gTTxsD/xR4lw0MYf4LS6o/DRDg7t4r0KYu/CoohJsIUZcIoa1GRcdQkbCiCKsCtVvkodJE5kwUweAXbEmLeu0jtG5N1liIJBFFvUVILFskTFaRuEXBKoS0Kcuz5eWhKSsRiHXCRBYIdZkQQ27K6/2iXSPkL001tmHhx0NRNCarV3qmKjUqKhcVLClQZk6gOxPZNyZrIAq39It6gQpvjQq/+3O0BBALQimXmHsU0E6DyJMAp+K25gR3TuCGD7HLtpUb5l0Yxks3cDdBEK4TNywT1823YbDamMiliexMRFUyN1kwN16wwF3YrH0Ylh0LByPFFquArZOAlbnrJls3CExZwWYVuJ2JyDsWJGtmygsDdz3YbGFYLZm7Wpism8Flm9xlfRm6g826NmfcxEG4tWV1oZusQxNpqrK1WavQzU3W+DF0g4WxOJs779A8yqVd8tjSWK9UutRRjfooSG74jXdbMdzf393dPf65u7s3gT/279FGzJF/psi7OfJ+lnycJXcR9/dHEU+zHkU8zXp8xuOqXMx6Uo37x+PIBTpYEc50tKaCC5ngKMFtpROR3fp7rFygH4TdDscjirzNcsEbf4WjXGYB4ITdlu2bO0UfCFUVeCvJg5foqJRywzIV1Det0cHdf9K7OexXuZeA4LxXsj/Ak+FnuJe/wtWF+xOe5p4znpzxtPNz9ObtXv4gLjmhBNa150V1CooYQa+45eQUBLsKn1cAXpDbBeEh19MlYfDA8ZNrutTxO1+UNec7Kh6eSp4lPFPy85TedE7ixY75ScQ1lTy5cdcxfjH7S6d7ndqXJOBt6f4f/+Pr4T+g14aa8yRau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56" name="AutoShape 4" descr="data:image/png;base64,iVBORw0KGgoAAAANSUhEUgAAAW0AAAB8CAMAAACVIhGaAAAAhFBMVEX///8AAAD+/v67u7uDg4Ozs7PJycl8fHyHh4fp6enl5eXz8/PPz8+NjY37+/vGxsba2trv7++urq4LCwt2dnZpaWkUFBTW1taamppfX1/AwMBOTk4pKSk6OjpaWlojIyOioqKcnJympqZISEhTU1MSEhJubm53d3c2NjYwMDBCQkIbGxtB3iZbAAAUwklEQVR4nO1dh3qkKhRGsNIhGtuMsa1T8v7vd0HHaZkks5syKff/NisDB8Tf4+FQRAD+x3OA478pBOEz6fA87pDrJO5b4t3rDY8PcPqD8y+4T3pC4CHPpfTj/B9Q6Y/GTmMuqdibC356OCL/+SzXlf3tmAYndf6A6gtm/uODPC3+hCvR8GMbcVmVT6IR4wftlky9b5U/HIQQyM3fe5crVbG2R/2UkMO5UMnP4+BFwUOxBTzcMNzjd6jpZ4ImjJDY469L/hVUV6RligihRKbCN8UrKpH0C8ClkMQ3YVpw0RcFwVRI6ac8TYsUKirs7bEHSH0JUpMZIwx9H2FOfYolwDSFEaWc06LE38yowHYbHZ7IQ+P0RvrVRqRbFGuylU2OqhSAtERBXHSUar+nVcvyoiz8rVdpvc2yIa2kO7QJYX5oDBBnNNMF85OIDV6HsoB0Aatw59ZFjEPspY2sqM6K5bfSbftU8tWqIeaommyQOqTUVdyLUKvfVnQn0w54DHZpG/DYNzagV8IFK1bXRRYlUiYkbvye00FXgFC9pYzhSvbCntjPjYWLMXAbHYIyMlmTFpR+7kM5kCpWKKeN6EiUfye2p4dQPrT2wEMXaaEr1aXKo0nkv027t5ZtxECZti5fGbZxRfwQBIx5gPMEG9pWhm0oQy8HNCCVb9jO5VIB85z5CwJUXgBWa1MCkZVlO6E5BSYbZz1LbLWj78X2pNsFW4+GJNNAFW4OaoYkYT19W9Fbr1jDNlBLvxlIggw7HUYxHzK6bltcpbRSA0tzv/VRB72cbj3XxR1eVbVpB3mQt8KrKIuYa2wR7VTiCqa2BRAJbenKr1grw8rr5Huw8JkQCIQrq8eNBxlCOcAlM8+xqN6mN4WQSKUiMq2hIKb5AxHCqVAF5UWDFZKyUKbxpDrlRk5pX1DhKxSp1iMmt2oRgYWWQPhRITHiSVBEBJlWs8CFToFsfE5ar/huHqBeUoAcRgBJBs6q8AGDVgAa1yF5c9mzrwyf+7lrjA/+9qmDwQ+RfX0Q4+Dcgf82UIQDws1/xukGMOKKyNpcgErf4Sqe6a08GwOfFeReerGb/+3hZ+kHlAqPFfoK8Z/C5muA79PRmQyAQuaBka+UOPJK0oPlOh63sWGC+Zn0/7gA3LLBtLrX3D9Zng2oHAEFx23Ij6L7nR5iToy/0DJu/OelaRmU+SPQthG2fKII0Jqbo20ulJWFHI5S5pmwMdCO3oxpRpTGWNlM3ES8ve3+YngX5dEeQzAcjBuplkBqL4yajLiSe6Z0nHmhGgKCPObjWA91nRAcYNxmtgPL4zqoiYuLDMdeYtI4rbKeStTWeGDsvUd0bon3ekxxx4sN15YbteUMgVwXHRg86SkqsU7XUa1Jr4pOmc5mrnKKKxwIKSIqQYdQT8oU5biUzaBKSXNZD6xpK1n6rzUCt8NL3tZ18v+MtgR8E6FsZJuYLnfDQFewxFPZpid10UWtJ0uO1yrHRQAGP0rw1jhDzUOvekp7UqVFgvPIC0Ge0phHZS6NKenIO9fz4/AvlfzXC4vWUubWbhu215xlPPRAu1XDyiZ6pkMv64ZsKU2iXqIYJCKq8GqQnk3uqF+SSrQ57rEOQGWkFMrYgIuoi95Qp0/Amyag3nBdutEp9LRhO2IKM2RcQewBMY6+yJUOhB9EqNEyyiLRklqoDEfxYJM5SyUzRqhucKYKTRqqMs9TOMiFYvJrcf2kMu82Z/qXnWXjS0AIx9lfCHg0TQPvHB7jhXCo9jIG3KbyyU7AMdJ4ILu0XXYeAfhOnYGPwTvq6t/lhhd/PTvPfk35F+fSbo4XKwNfurxrLuMvL/UF8SPL9VKhJwbuSxE9IfL2Q9NUR3OwQHO/QHliL6r3YyK+N4uSAoG9qH8Q3Y8lp/rvB2OfTqv/NXNfkGoD3xnmYODs2douZrboYz9HCiecryG5m+9BtH2Y01MnOYhmsyhzrp5FOydZsvGAa/5Fyftr+HfxHDxiu1zu2V5Ue1GH7dl+8HcEROViTk//PGEb/hXbE/D+WcAT22n3YzrgR2y7zkzhMdub59ieEJWbOT29/1fdhqksFBWcUxSppYYRkkBSSiIQFQLK3rL9I7T7Zd2GL+j2hBfZtn/XsE0WdRJ7FfXdbCUXGQ2zUiZVhpY880qE+5+o2zu2rdd7jSWZcML2vgn4W0uylV4FGk95dc97WgeiiQIG8BZQkTcj2z9Ctd9gtye8zLYh6Sq2O6lzUCOvFhUpaTYAAizbHWFy1fxo3bZ4N7av023epYbtzHNXeonzJl2WgdVtWcoS5aEso1dL+Cb4EmwTobDPU6k0FUQWXNYpoClUglCUisgu9vvfkli8C9u/Bl+J7W+67OMv8EXY9sW8ymb/7se+Z/l935l5gq/Btlw7tgd5PO70lQeX/hlfg+3K+VHztc/iS7CdOfl3WxH5b7gt25OQdrbfbrHvv+HGum2HCeTWES+I/CTc3pKQxGE/qy18Hre3JMyJf8w4yGu4KdtWpnDyHzMM8iomtkdqgqtmE0aJN7O9Nxxy8/DGd3a+E0a2p97albpt/15i26ZfYPvylL0aHPZel/INQO9Wc9B19lpW7t/kTDf5XtTJ5uCwV0jVW7ZH7uRBt6lTz8HM8Z5/ywNmzvJN1f9W0EHiLBnDdsaVbZ3ErU2kDMLFYxzYlQteEN9vWGjSee0mTheyyC4eY+s/Q2ipp0GwuA+DwgRFMNytmZsaJ6MxoqU7rupzWefk4SX1HW8Acja/poUEIHQs7AvguByD1ojLMeS0wPY7LOxyB+iOwd70+fB2L0onUcs2GkMbo/N8J2oiySRaPXN6fPdYfNalfgHgkYzRQEzEW4VWuQ3dWVvCx8jx1QpxP4vybIy1PRI+srm2omRMT6yovrPB2qaz/d24AJL/kuGRGY+Gi/vRsCIbdMbIduRt5KG3wbGZIwsbHM01+mNCj+Oyg5HNcBQdJoqnzqHBaCJ8S/zDhdVSPFPGpFe/iuxRoyf/Q1mKktGe+ouZYuMNm/Tp7cNRdEzH9h64oyNjTckd2os+TK5MbM3TGIrsc+Iec7prMMX9Q3D38IuMtoWcKLZwd9YBApUY6zDxhg3xA5jugUlnB9FijIwM8bshpWiy1ZZNvbtbcFJ+BM7mZeDOtnsA/JY++wi13F3zyObDbtzTGOZkClobvvP7+MKZXUTPUDxZB240Ptilb3eGxFidP87jznoUD459Z+NksawJp+vRWslfRfbY4u0ohs40YGEuXzw6zSF95A3a3o+zSzfEB7ugMff1FAK148xvMXZOv3sLwzgwwck632nqa2ponfJ3DGvvAE0zlkwBa5j9mZV+c+hLlrMwdeLZAMfGOuxXXc6R8j6fioLGhmfzutTwvOduo/GO7B+zCOpK4G5PhthTDJh9I3fkQfXNHBl1e0+Orvei8d6Zjqp6DqpHsW8OFxcGnSaPPP4xqymvBT8sZlft5CJYH67ds9Du00mzp5iwvSjar5bn3lH6odTw7IwmDxnJZr/MIzGw7zDvQruXgkYre9gJhO/dN/sq9D64V8pDOtgXZdIPKnvGqU0YHfr2d/na55jXSZ5vZglPDge5f7YCkXGEHtDrcj8NFymDx3yeLZ05zgDhSead+PHPZ87p3Tvb3zITeQIInrJ5vnzmaZZD4JTe81VNl8shK6f7iD1kvh0uMH8ac8GcvJjl0i2jd8vf1z7+Pa4y068K8Tj/Be3jV3FssftLZn154d0e9bfacvINUOWdc2vcbeiXecw+Fmr76IbuG/G2AsLlfrr+p8OwHe7gBk/hhntcSH0t+ZB6qew5mf0itsvjR/qP4/y5d5x7e7R/p0/8nzsjMScZsTMbdD/F/rk3YvdnWY3wrtyxbCtylLb4Lat1YIR3kKVDl03cJkMwFCu2FGW2uO/oLj3CTknXeiG6rBTbOBFuFT46sdplVpkztL1XNlvdeeviXneod5xizhyFTsuCLsiysPeWWUc32rnvZYRVU6oIR7/A/zsD6f90DZGJKyM3lySrKNfO0YcFnIdSc1RlXFQsknmMo8A5DOa1znagMEsEzyoNvDyDtHQO3cPM2bpYruJIuYlPst7jrVPZDk31+FusyIS5L016J3NTj7meCBtEg6aV4RHb0NlmoWSNm9ZNUOgm9ETuuPuOfuvkmcYua6SbsShkLm6XzmE+LHNcVrQu8/0ga1K3YXJ1Vylgx0dWJ9sM/xYYtsN1v43Lbde723IZbvrFCdvrcFMtwm25dpfbpZuvywfL9g6t08XLfDts8mWwSR5MeH0/6za0bA9Jt6iSvutWi96UXT06hm07ubzwdzI/Hsdje6S74Aof3sfglzzlYM5sZyCf4mBJ2IXUUgFhj+6P2dnlNcyXyVWL/Au9PHFov9DT1HnzIju1qy/k3s/mAHkh1edqWqXmPxl3vDFeq8u/1XXOpXy2yW8wCIeHePEnGfRxXW6I12ZD4OVRzqPszyQdR8s6ebDvy33+9XLCq0XKb+7/HRtU8MqNv+J2PJ8H+snGPMwVBrdRr3zaHOz9vyv3QZjmS/6ptiQNpz5fMi8s+PSLzhcH239DHD6j+Ko5AVfo8AVgPey8g1vY7B32bN8WsLWDB6idNihtnh8BhtnzvTHyQr7dunfrx0W306zZktxWtyEYanOQu/Ga/miOlKenqiieZ5S89EUl27UYySY3vNQvottglfkURBKSQmCYe9PGnREqeFFino7b4yEfawwkBhhR27Bj30dcRlwSST2KdcRzrZXJRDlO0UnTb/il47p3O9ZxQ716ke3RjHJlv4IQEUDsfx+FYNClQgNMaN2rqg7HpZABWmla4rYRPWYD2rThiidaBnT8xGi7LnrpMlhRFqOFDgLes7DCrFh7LGanPp7Sd045dQdv+RC/rNt28azWcS1DHRDG4uHD5i/j2n5pbgU7jAJYpbSPGMNpEYTRQEoKggZlxsCInLteloFIZYyiHLA0Y2CgugadLBK7BX7HAlHTpj5ZYgPo4Ky9aO24N17m+KolwXnEVhjJTcrcaPA+phYQxK1lOwZN62OQS78ndRO5hkyckK0A4ci2FAkPPJYAHulGGrbDlO3YLiUa2e5ZwIHKThfxsgenl+cfgrkFXmEbAuIWgSCt6CirQVt/lGLENUkkjXleDa1hTdhF03ytV5UsaZvIkDQZqKioSKDxsg9sU6lzGArRoxI1DbAfxSAJKjLVl0PasIObyOm9s2lPL+pW6v2qJSFZZshmRsEY4+yjBsM5lcSPMMUZQq6mUTQOEFGUFlxIIIwjkqZGILKb5gHZjnXGlFMMPEpxKomIsA9wQSHArQ9SCmaLgZmx1s9/+Ohz8Srb0RDHsTe0YcGqQn/0o0irVv/D7uDPwyudNbr50MSMV+22dHGUpYpwyDL14dXmsvH+uSWGp02jgQqMYt9qUOQCXmU7ChJGx/H32H1Z8h3xwkDIxZRn1pJ6xu3bzZV8Dbqv793wD6/0yRAgJqcJ8Cpnn8sp9ygcOIv5ZYsvQvdrbMOz44fimO68OD4rNEbh+SXPh/c21PRKHFlZYS8RVyxe/0y81pc8oftzajydpTx7U4IMzw+C4MNb+2rKnY9Oya3d6ye41pJ8pmqorNGgioeGIy8DhQ5wmoW1GyYZpIhh7a4ogFkThkVCeVZnPB+U0AyjMKCuojpDIPma65G+yqjUMaguOlLV6UbElMqY1InYCrHSctuuRKXr3rjZMGB4ITUjmdyquo7yYmiKRERLjKge/mf7ehCte1J5YNBer5ELSIdyTmIKhjxJU9WO+wkxDbZQMKhFqVpd9JhGwvQguwhrHf/P9vUIG1qSHoEqjfDS32Kc04orQ2CSbVOF63F8MNRgCUSjXdLjusUPUsmRbemm/mDt9pdoFs/w9diGAOVZlbasLVRo7HbbZJgmEdfMK4BeJJG2q2gg01GC/UyWWdLSXLaLSnnM3JO0TbKE2k2hvojXd4yvxzawn/jj0/f9SDT+ml7YVda5sx+uHx0+aOI4t18r5uPHim3C9NG/yAbmvcO/Fr4k2z8WX2Ne8rdgYvt/sj8He93+H5+A2W5/m8VS3xdRUy8fw2baKOx/fDCiccNBx/uf60+B3i9C/O44GqqEJ9GHQdvjKYe/HdF8ZW+H67JHleM83bf10jLpy7Mjz9foswFnMuE5MfOq78vVO1vEfPITgpduy6XzHf88Duxuens3bzMIzvbeeHqKs3LOhJ5fq/4J+C6WsHr8uy13Timf9wG6vUcDgcre+gL7h4OV175mH+57QWdKrbRL9pd8I9gTTxsD/xR4lw0MYf4LS6o/DRDg7t4r0KYu/CoohJsIUZcIoa1GRcdQkbCiCKsCtVvkodJE5kwUweAXbEmLeu0jtG5N1liIJBFFvUVILFskTFaRuEXBKoS0Kcuz5eWhKSsRiHXCRBYIdZkQQ27K6/2iXSPkL001tmHhx0NRNCarV3qmKjUqKhcVLClQZk6gOxPZNyZrIAq39It6gQpvjQq/+3O0BBALQimXmHsU0E6DyJMAp+K25gR3TuCGD7HLtpUb5l0Yxks3cDdBEK4TNywT1823YbDamMiliexMRFUyN1kwN16wwF3YrH0Ylh0LByPFFquArZOAlbnrJls3CExZwWYVuJ2JyDsWJGtmygsDdz3YbGFYLZm7Wpism8Flm9xlfRm6g826NmfcxEG4tWV1oZusQxNpqrK1WavQzU3W+DF0g4WxOJs779A8yqVd8tjSWK9UutRRjfooSG74jXdbMdzf393dPf65u7s3gT/279FGzJF/psi7OfJ+lnycJXcR9/dHEU+zHkU8zXp8xuOqXMx6Uo37x+PIBTpYEc50tKaCC5ngKMFtpROR3fp7rFygH4TdDscjirzNcsEbf4WjXGYB4ITdlu2bO0UfCFUVeCvJg5foqJRywzIV1Det0cHdf9K7OexXuZeA4LxXsj/Ak+FnuJe/wtWF+xOe5p4znpzxtPNz9ObtXv4gLjmhBNa150V1CooYQa+45eQUBLsKn1cAXpDbBeEh19MlYfDA8ZNrutTxO1+UNec7Kh6eSp4lPFPy85TedE7ixY75ScQ1lTy5cdcxfjH7S6d7ndqXJOBt6f4f/+Pr4T+g14aa8yRau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3558" name="Picture 6" descr="http://www.intechopen.com/source/html/44825/media/image7_w.jpg"/>
          <p:cNvPicPr>
            <a:picLocks noChangeAspect="1" noChangeArrowheads="1"/>
          </p:cNvPicPr>
          <p:nvPr/>
        </p:nvPicPr>
        <p:blipFill>
          <a:blip r:embed="rId2" cstate="print"/>
          <a:srcRect/>
          <a:stretch>
            <a:fillRect/>
          </a:stretch>
        </p:blipFill>
        <p:spPr bwMode="auto">
          <a:xfrm>
            <a:off x="685800" y="3048000"/>
            <a:ext cx="7620000" cy="2933701"/>
          </a:xfrm>
          <a:prstGeom prst="rect">
            <a:avLst/>
          </a:prstGeom>
          <a:noFill/>
        </p:spPr>
      </p:pic>
      <p:sp>
        <p:nvSpPr>
          <p:cNvPr id="7" name="TextBox 6"/>
          <p:cNvSpPr txBox="1"/>
          <p:nvPr/>
        </p:nvSpPr>
        <p:spPr>
          <a:xfrm>
            <a:off x="4724400" y="1524000"/>
            <a:ext cx="3962400" cy="1200329"/>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r>
              <a:rPr lang="en-US" dirty="0" smtClean="0"/>
              <a:t>X-ray lithography</a:t>
            </a:r>
          </a:p>
          <a:p>
            <a:pPr>
              <a:buFont typeface="Arial" pitchFamily="34" charset="0"/>
              <a:buChar char="•"/>
            </a:pPr>
            <a:endParaRPr lang="en-US" dirty="0" smtClean="0"/>
          </a:p>
          <a:p>
            <a:pPr>
              <a:buFont typeface="Arial" pitchFamily="34" charset="0"/>
              <a:buChar char="•"/>
            </a:pPr>
            <a:r>
              <a:rPr lang="en-US" dirty="0" smtClean="0"/>
              <a:t>X-ray diffraction lithography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X ray sources at JLAB</a:t>
            </a:r>
            <a:endParaRPr lang="en-US" dirty="0"/>
          </a:p>
        </p:txBody>
      </p:sp>
      <p:sp>
        <p:nvSpPr>
          <p:cNvPr id="3" name="TextBox 2"/>
          <p:cNvSpPr txBox="1"/>
          <p:nvPr/>
        </p:nvSpPr>
        <p:spPr>
          <a:xfrm>
            <a:off x="762000" y="1981200"/>
            <a:ext cx="7467600" cy="3693319"/>
          </a:xfrm>
          <a:prstGeom prst="rect">
            <a:avLst/>
          </a:prstGeom>
          <a:noFill/>
        </p:spPr>
        <p:txBody>
          <a:bodyPr wrap="square" rtlCol="0">
            <a:spAutoFit/>
          </a:bodyPr>
          <a:lstStyle/>
          <a:p>
            <a:pPr>
              <a:buFont typeface="Arial" pitchFamily="34" charset="0"/>
              <a:buChar char="•"/>
            </a:pPr>
            <a:r>
              <a:rPr lang="en-US" dirty="0" smtClean="0"/>
              <a:t> 1keV X-rays</a:t>
            </a:r>
          </a:p>
          <a:p>
            <a:pPr>
              <a:buFont typeface="Arial" pitchFamily="34" charset="0"/>
              <a:buChar char="•"/>
            </a:pPr>
            <a:r>
              <a:rPr lang="en-US" dirty="0" smtClean="0"/>
              <a:t>1.5 GeV electrons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FEL</a:t>
            </a:r>
          </a:p>
          <a:p>
            <a:pPr>
              <a:buFont typeface="Arial" pitchFamily="34" charset="0"/>
              <a:buChar char="•"/>
            </a:pPr>
            <a:endParaRPr lang="en-US" dirty="0" smtClean="0"/>
          </a:p>
          <a:p>
            <a:pPr>
              <a:buFont typeface="Arial" pitchFamily="34" charset="0"/>
              <a:buChar char="•"/>
            </a:pPr>
            <a:r>
              <a:rPr lang="en-US" dirty="0" smtClean="0"/>
              <a:t>Accelerator ARC magnets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smtClean="0"/>
          </a:p>
          <a:p>
            <a:pPr>
              <a:buFont typeface="Arial" pitchFamily="34" charset="0"/>
              <a:buChar char="•"/>
            </a:pPr>
            <a:r>
              <a:rPr lang="en-US" dirty="0" smtClean="0"/>
              <a:t>Synchrotron Light Source facilities ( SNLS at BNL )</a:t>
            </a:r>
            <a:endParaRPr lang="en-US" dirty="0"/>
          </a:p>
        </p:txBody>
      </p:sp>
      <p:sp>
        <p:nvSpPr>
          <p:cNvPr id="6" name="Arc 5"/>
          <p:cNvSpPr/>
          <p:nvPr/>
        </p:nvSpPr>
        <p:spPr>
          <a:xfrm>
            <a:off x="6248400" y="2971800"/>
            <a:ext cx="1524000" cy="1295400"/>
          </a:xfrm>
          <a:prstGeom prst="arc">
            <a:avLst>
              <a:gd name="adj1" fmla="val 16200000"/>
              <a:gd name="adj2" fmla="val 52636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Arc 6"/>
          <p:cNvSpPr/>
          <p:nvPr/>
        </p:nvSpPr>
        <p:spPr>
          <a:xfrm rot="10800000">
            <a:off x="3657600" y="2971800"/>
            <a:ext cx="1524000" cy="1295400"/>
          </a:xfrm>
          <a:prstGeom prst="arc">
            <a:avLst>
              <a:gd name="adj1" fmla="val 16200000"/>
              <a:gd name="adj2" fmla="val 52636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Connector 8"/>
          <p:cNvCxnSpPr>
            <a:stCxn id="7" idx="2"/>
          </p:cNvCxnSpPr>
          <p:nvPr/>
        </p:nvCxnSpPr>
        <p:spPr>
          <a:xfrm flipV="1">
            <a:off x="4393912" y="2971800"/>
            <a:ext cx="2616488" cy="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19600" y="4267200"/>
            <a:ext cx="2616488" cy="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772400" y="38100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81600" y="28956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181600" y="41910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Superconducting electronics</a:t>
            </a:r>
            <a:endParaRPr lang="en-US" dirty="0"/>
          </a:p>
        </p:txBody>
      </p:sp>
      <p:sp>
        <p:nvSpPr>
          <p:cNvPr id="3" name="Content Placeholder 2"/>
          <p:cNvSpPr>
            <a:spLocks noGrp="1"/>
          </p:cNvSpPr>
          <p:nvPr>
            <p:ph idx="1"/>
          </p:nvPr>
        </p:nvSpPr>
        <p:spPr/>
        <p:txBody>
          <a:bodyPr/>
          <a:lstStyle/>
          <a:p>
            <a:r>
              <a:rPr lang="en-US" sz="1800" dirty="0" smtClean="0"/>
              <a:t>Detector are fast, need fast electronics to take advantage</a:t>
            </a:r>
          </a:p>
          <a:p>
            <a:endParaRPr lang="en-US" sz="1800" dirty="0" smtClean="0"/>
          </a:p>
          <a:p>
            <a:endParaRPr lang="en-US" sz="1800" dirty="0" smtClean="0"/>
          </a:p>
          <a:p>
            <a:r>
              <a:rPr lang="en-US" sz="1800" dirty="0" smtClean="0"/>
              <a:t>Detector will be in Helium bath, integrated superconducting electronics can reduce</a:t>
            </a:r>
          </a:p>
          <a:p>
            <a:endParaRPr lang="en-US" sz="1800" dirty="0" smtClean="0"/>
          </a:p>
          <a:p>
            <a:endParaRPr lang="en-US" sz="1800" dirty="0" smtClean="0"/>
          </a:p>
          <a:p>
            <a:r>
              <a:rPr lang="en-US" sz="1800" dirty="0" smtClean="0"/>
              <a:t>Need to redevelop standard electronics tools</a:t>
            </a:r>
          </a:p>
          <a:p>
            <a:pPr lvl="1"/>
            <a:r>
              <a:rPr lang="en-US" sz="1400" dirty="0" smtClean="0"/>
              <a:t>Amplifier</a:t>
            </a:r>
          </a:p>
          <a:p>
            <a:pPr lvl="1"/>
            <a:r>
              <a:rPr lang="en-US" sz="1400" dirty="0" smtClean="0"/>
              <a:t>Discriminator</a:t>
            </a:r>
          </a:p>
          <a:p>
            <a:pPr lvl="1"/>
            <a:r>
              <a:rPr lang="en-US" sz="1400" dirty="0" smtClean="0"/>
              <a:t>Logic</a:t>
            </a:r>
          </a:p>
          <a:p>
            <a:pPr lvl="1"/>
            <a:r>
              <a:rPr lang="en-US" sz="1400" dirty="0" smtClean="0"/>
              <a:t>Analog to Digital Converter</a:t>
            </a:r>
          </a:p>
          <a:p>
            <a:pPr lvl="1"/>
            <a:r>
              <a:rPr lang="en-US" sz="1400" dirty="0" smtClean="0"/>
              <a:t>Time to Digital Converter</a:t>
            </a:r>
          </a:p>
          <a:p>
            <a:pPr lvl="1"/>
            <a:endParaRPr lang="en-US" sz="1400" dirty="0"/>
          </a:p>
        </p:txBody>
      </p:sp>
    </p:spTree>
    <p:extLst>
      <p:ext uri="{BB962C8B-B14F-4D97-AF65-F5344CB8AC3E}">
        <p14:creationId xmlns:p14="http://schemas.microsoft.com/office/powerpoint/2010/main" val="2156332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Discriminator</a:t>
            </a:r>
            <a:endParaRPr lang="en-US" dirty="0"/>
          </a:p>
        </p:txBody>
      </p:sp>
      <p:sp>
        <p:nvSpPr>
          <p:cNvPr id="3" name="Content Placeholder 2"/>
          <p:cNvSpPr>
            <a:spLocks noGrp="1"/>
          </p:cNvSpPr>
          <p:nvPr>
            <p:ph idx="1"/>
          </p:nvPr>
        </p:nvSpPr>
        <p:spPr>
          <a:xfrm>
            <a:off x="457200" y="1295400"/>
            <a:ext cx="4114800" cy="4525963"/>
          </a:xfrm>
        </p:spPr>
        <p:txBody>
          <a:bodyPr>
            <a:normAutofit/>
          </a:bodyPr>
          <a:lstStyle/>
          <a:p>
            <a:r>
              <a:rPr lang="en-US" sz="2000" b="1" dirty="0" smtClean="0"/>
              <a:t>Characterization of superconducting pulse discriminators based on parallel NbN nanostriplines</a:t>
            </a:r>
          </a:p>
          <a:p>
            <a:pPr marL="0" indent="0">
              <a:buNone/>
            </a:pPr>
            <a:r>
              <a:rPr lang="en-US" sz="2000" dirty="0" smtClean="0"/>
              <a:t>M Ejrnaes </a:t>
            </a:r>
            <a:r>
              <a:rPr lang="en-US" sz="2000" i="1" dirty="0" smtClean="0"/>
              <a:t>et al</a:t>
            </a:r>
            <a:r>
              <a:rPr lang="en-US" sz="2000" dirty="0" smtClean="0"/>
              <a:t> 2011 </a:t>
            </a:r>
            <a:r>
              <a:rPr lang="en-US" sz="2000" i="1" dirty="0" smtClean="0"/>
              <a:t>Supercond. Sci. Technol.</a:t>
            </a:r>
            <a:r>
              <a:rPr lang="en-US" sz="2000" dirty="0" smtClean="0"/>
              <a:t> </a:t>
            </a:r>
            <a:r>
              <a:rPr lang="en-US" sz="2000" b="1" dirty="0" smtClean="0"/>
              <a:t>24</a:t>
            </a:r>
            <a:r>
              <a:rPr lang="en-US" sz="2000" dirty="0" smtClean="0"/>
              <a:t> 035018 </a:t>
            </a:r>
            <a:r>
              <a:rPr lang="en-US" sz="2000" dirty="0" smtClean="0">
                <a:hlinkClick r:id="rId2"/>
              </a:rPr>
              <a:t>doi:10.1088/0953-2048/24/3/035018</a:t>
            </a:r>
            <a:endParaRPr lang="en-US" sz="2000" dirty="0" smtClean="0"/>
          </a:p>
        </p:txBody>
      </p:sp>
      <p:pic>
        <p:nvPicPr>
          <p:cNvPr id="8194" name="Picture 2"/>
          <p:cNvPicPr>
            <a:picLocks noChangeAspect="1" noChangeArrowheads="1"/>
          </p:cNvPicPr>
          <p:nvPr/>
        </p:nvPicPr>
        <p:blipFill>
          <a:blip r:embed="rId3" cstate="print"/>
          <a:srcRect/>
          <a:stretch>
            <a:fillRect/>
          </a:stretch>
        </p:blipFill>
        <p:spPr bwMode="auto">
          <a:xfrm>
            <a:off x="5651368" y="1143001"/>
            <a:ext cx="3035431" cy="35052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0" y="4343400"/>
            <a:ext cx="6096000" cy="1954774"/>
          </a:xfrm>
          <a:prstGeom prst="rect">
            <a:avLst/>
          </a:prstGeom>
          <a:noFill/>
          <a:ln w="9525">
            <a:noFill/>
            <a:miter lim="800000"/>
            <a:headEnd/>
            <a:tailEnd/>
          </a:ln>
        </p:spPr>
      </p:pic>
    </p:spTree>
    <p:extLst>
      <p:ext uri="{BB962C8B-B14F-4D97-AF65-F5344CB8AC3E}">
        <p14:creationId xmlns:p14="http://schemas.microsoft.com/office/powerpoint/2010/main" val="3362518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Josephson junction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When  current is sent on the superconductor loop interrupted by a non superconducting material or insulator it  goes through the insulator by tunnel effect</a:t>
            </a:r>
          </a:p>
          <a:p>
            <a:r>
              <a:rPr lang="en-US" dirty="0" smtClean="0"/>
              <a:t>An AC voltage appears when current is above critical current</a:t>
            </a:r>
          </a:p>
          <a:p>
            <a:pPr>
              <a:buNone/>
            </a:pPr>
            <a:endParaRPr lang="en-US" dirty="0" smtClean="0"/>
          </a:p>
          <a:p>
            <a:pPr>
              <a:buNone/>
            </a:pPr>
            <a:endParaRPr lang="en-US" dirty="0" smtClean="0"/>
          </a:p>
          <a:p>
            <a:r>
              <a:rPr lang="en-US" dirty="0" smtClean="0"/>
              <a:t>Very accurate Voltage to Frequency converter</a:t>
            </a:r>
            <a:endParaRPr lang="en-US" dirty="0"/>
          </a:p>
        </p:txBody>
      </p:sp>
      <p:sp>
        <p:nvSpPr>
          <p:cNvPr id="4" name="Rectangle 3"/>
          <p:cNvSpPr/>
          <p:nvPr/>
        </p:nvSpPr>
        <p:spPr>
          <a:xfrm>
            <a:off x="3733800" y="4648200"/>
            <a:ext cx="457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191000" y="4648200"/>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43400" y="4648200"/>
            <a:ext cx="457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a:off x="2743200" y="5105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76800" y="5105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DVCS</a:t>
            </a:r>
            <a:r>
              <a:rPr kumimoji="0" lang="en-US" sz="4400" b="0" i="0" u="none" strike="noStrike" kern="1200" cap="none" spc="0" normalizeH="0" noProof="0" dirty="0" smtClean="0">
                <a:ln>
                  <a:noFill/>
                </a:ln>
                <a:solidFill>
                  <a:schemeClr val="tx1"/>
                </a:solidFill>
                <a:effectLst/>
                <a:uLnTx/>
                <a:uFillTx/>
                <a:latin typeface="+mj-lt"/>
                <a:ea typeface="+mj-ea"/>
                <a:cs typeface="+mj-cs"/>
              </a:rPr>
              <a:t> /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Double DVCS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447800" y="2286000"/>
            <a:ext cx="2057400" cy="707886"/>
          </a:xfrm>
          <a:prstGeom prst="rect">
            <a:avLst/>
          </a:prstGeom>
          <a:noFill/>
        </p:spPr>
        <p:txBody>
          <a:bodyPr wrap="square" rtlCol="0">
            <a:spAutoFit/>
          </a:bodyPr>
          <a:lstStyle/>
          <a:p>
            <a:r>
              <a:rPr lang="en-US" altLang="ko-KR" sz="4000" dirty="0" smtClean="0">
                <a:latin typeface="Symbol" pitchFamily="18" charset="2"/>
              </a:rPr>
              <a:t>g</a:t>
            </a:r>
            <a:r>
              <a:rPr lang="en-US" altLang="ko-KR" sz="4000" baseline="30000" dirty="0" smtClean="0">
                <a:latin typeface="Symbol" pitchFamily="18" charset="2"/>
              </a:rPr>
              <a:t>* </a:t>
            </a:r>
            <a:r>
              <a:rPr lang="en-US" altLang="ko-KR" sz="4000" dirty="0" smtClean="0">
                <a:latin typeface="Symbol" pitchFamily="18" charset="2"/>
              </a:rPr>
              <a:t>+ </a:t>
            </a:r>
            <a:r>
              <a:rPr lang="en-US" altLang="ko-KR" sz="3600" dirty="0" smtClean="0">
                <a:latin typeface="Arial Unicode MS" pitchFamily="50" charset="-127"/>
                <a:ea typeface="Arial Unicode MS" pitchFamily="50" charset="-127"/>
                <a:cs typeface="Arial Unicode MS" pitchFamily="50" charset="-127"/>
              </a:rPr>
              <a:t>p</a:t>
            </a:r>
            <a:endParaRPr lang="ko-KR" altLang="en-US" sz="3600" dirty="0">
              <a:latin typeface="Arial Unicode MS" pitchFamily="50" charset="-127"/>
              <a:ea typeface="Arial Unicode MS" pitchFamily="50" charset="-127"/>
              <a:cs typeface="Arial Unicode MS" pitchFamily="50" charset="-127"/>
            </a:endParaRPr>
          </a:p>
        </p:txBody>
      </p:sp>
      <p:sp>
        <p:nvSpPr>
          <p:cNvPr id="6" name="TextBox 5"/>
          <p:cNvSpPr txBox="1"/>
          <p:nvPr/>
        </p:nvSpPr>
        <p:spPr>
          <a:xfrm>
            <a:off x="4800600" y="2362200"/>
            <a:ext cx="2286000" cy="707886"/>
          </a:xfrm>
          <a:prstGeom prst="rect">
            <a:avLst/>
          </a:prstGeom>
          <a:noFill/>
        </p:spPr>
        <p:txBody>
          <a:bodyPr wrap="square" rtlCol="0">
            <a:spAutoFit/>
          </a:bodyPr>
          <a:lstStyle/>
          <a:p>
            <a:r>
              <a:rPr lang="en-US" altLang="ko-KR" sz="4000" dirty="0" smtClean="0">
                <a:latin typeface="Symbol" pitchFamily="18" charset="2"/>
              </a:rPr>
              <a:t>g</a:t>
            </a:r>
            <a:r>
              <a:rPr lang="en-US" altLang="ko-KR" sz="4000" dirty="0" smtClean="0">
                <a:latin typeface="+mj-lt"/>
              </a:rPr>
              <a:t>‘(</a:t>
            </a:r>
            <a:r>
              <a:rPr lang="en-US" altLang="ko-KR" sz="4000" dirty="0" smtClean="0">
                <a:latin typeface="Symbol" pitchFamily="18" charset="2"/>
              </a:rPr>
              <a:t>*) + </a:t>
            </a:r>
            <a:r>
              <a:rPr lang="en-US" altLang="ko-KR" sz="3600" dirty="0" smtClean="0">
                <a:latin typeface="Arial Unicode MS" pitchFamily="50" charset="-127"/>
                <a:ea typeface="Arial Unicode MS" pitchFamily="50" charset="-127"/>
                <a:cs typeface="Arial Unicode MS" pitchFamily="50" charset="-127"/>
              </a:rPr>
              <a:t>p’</a:t>
            </a:r>
            <a:endParaRPr lang="ko-KR" altLang="en-US" sz="3600" dirty="0">
              <a:latin typeface="Arial Unicode MS" pitchFamily="50" charset="-127"/>
              <a:ea typeface="Arial Unicode MS" pitchFamily="50" charset="-127"/>
              <a:cs typeface="Arial Unicode MS" pitchFamily="50" charset="-127"/>
            </a:endParaRPr>
          </a:p>
        </p:txBody>
      </p:sp>
      <p:cxnSp>
        <p:nvCxnSpPr>
          <p:cNvPr id="8" name="직선 화살표 연결선 7"/>
          <p:cNvCxnSpPr/>
          <p:nvPr/>
        </p:nvCxnSpPr>
        <p:spPr>
          <a:xfrm>
            <a:off x="2971800" y="27432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a:off x="5105400" y="39624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5105400" y="3124200"/>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48400" y="3581400"/>
            <a:ext cx="2286000" cy="707886"/>
          </a:xfrm>
          <a:prstGeom prst="rect">
            <a:avLst/>
          </a:prstGeom>
          <a:noFill/>
        </p:spPr>
        <p:txBody>
          <a:bodyPr wrap="square" rtlCol="0">
            <a:spAutoFit/>
          </a:bodyPr>
          <a:lstStyle/>
          <a:p>
            <a:r>
              <a:rPr lang="en-US" altLang="ko-KR" sz="4000" dirty="0" smtClean="0">
                <a:latin typeface="+mj-lt"/>
              </a:rPr>
              <a:t>l</a:t>
            </a:r>
            <a:r>
              <a:rPr lang="en-US" altLang="ko-KR" sz="4000" baseline="30000" dirty="0" smtClean="0">
                <a:latin typeface="+mj-lt"/>
              </a:rPr>
              <a:t>+ </a:t>
            </a:r>
            <a:r>
              <a:rPr lang="en-US" altLang="ko-KR" sz="4000" dirty="0" smtClean="0">
                <a:latin typeface="+mj-lt"/>
              </a:rPr>
              <a:t>+</a:t>
            </a:r>
            <a:r>
              <a:rPr lang="en-US" altLang="ko-KR" sz="4000" baseline="30000" dirty="0" smtClean="0">
                <a:latin typeface="+mj-lt"/>
              </a:rPr>
              <a:t> </a:t>
            </a:r>
            <a:r>
              <a:rPr lang="en-US" altLang="ko-KR" sz="4000" dirty="0" smtClean="0">
                <a:latin typeface="+mj-lt"/>
              </a:rPr>
              <a:t>l</a:t>
            </a:r>
            <a:r>
              <a:rPr lang="en-US" altLang="ko-KR" sz="4000" baseline="30000" dirty="0" smtClean="0">
                <a:latin typeface="+mj-lt"/>
              </a:rPr>
              <a:t>-</a:t>
            </a:r>
            <a:endParaRPr lang="ko-KR" altLang="en-US" sz="3600" baseline="30000" dirty="0">
              <a:latin typeface="+mj-lt"/>
              <a:ea typeface="Arial Unicode MS" pitchFamily="50" charset="-127"/>
              <a:cs typeface="Arial Unicode MS" pitchFamily="50" charset="-127"/>
            </a:endParaRPr>
          </a:p>
        </p:txBody>
      </p:sp>
      <p:sp>
        <p:nvSpPr>
          <p:cNvPr id="2" name="TextBox 1"/>
          <p:cNvSpPr txBox="1"/>
          <p:nvPr/>
        </p:nvSpPr>
        <p:spPr>
          <a:xfrm>
            <a:off x="838200" y="4876800"/>
            <a:ext cx="6934200" cy="1200329"/>
          </a:xfrm>
          <a:prstGeom prst="rect">
            <a:avLst/>
          </a:prstGeom>
          <a:noFill/>
        </p:spPr>
        <p:txBody>
          <a:bodyPr wrap="square" rtlCol="0">
            <a:spAutoFit/>
          </a:bodyPr>
          <a:lstStyle/>
          <a:p>
            <a:r>
              <a:rPr lang="en-US" dirty="0" smtClean="0"/>
              <a:t>Guidal and Vanderhaegen  : Double </a:t>
            </a:r>
            <a:r>
              <a:rPr lang="en-US" dirty="0"/>
              <a:t>deeply virtual Compton scattering off the </a:t>
            </a:r>
            <a:r>
              <a:rPr lang="en-US" dirty="0" smtClean="0"/>
              <a:t>nucleon</a:t>
            </a:r>
            <a:r>
              <a:rPr lang="en-US" dirty="0"/>
              <a:t> </a:t>
            </a:r>
            <a:r>
              <a:rPr lang="en-US" dirty="0" smtClean="0"/>
              <a:t>(arXiv:hep-ph/0208275v1 </a:t>
            </a:r>
            <a:r>
              <a:rPr lang="en-US" dirty="0"/>
              <a:t>30 Aug </a:t>
            </a:r>
            <a:r>
              <a:rPr lang="en-US" dirty="0" smtClean="0"/>
              <a:t>2002)</a:t>
            </a:r>
          </a:p>
          <a:p>
            <a:r>
              <a:rPr lang="en-US" dirty="0" smtClean="0"/>
              <a:t>Belitsky Radyushkin  : </a:t>
            </a:r>
            <a:r>
              <a:rPr lang="en-US" dirty="0"/>
              <a:t>Unraveling hadron structure with generalized parton </a:t>
            </a:r>
            <a:r>
              <a:rPr lang="en-US" dirty="0" smtClean="0"/>
              <a:t>distributions</a:t>
            </a:r>
            <a:r>
              <a:rPr lang="en-US" dirty="0"/>
              <a:t> </a:t>
            </a:r>
            <a:r>
              <a:rPr lang="en-US" dirty="0" smtClean="0"/>
              <a:t>(arXiv:hep-ph/0504030v3 </a:t>
            </a:r>
            <a:r>
              <a:rPr lang="en-US" dirty="0"/>
              <a:t>27 Jun </a:t>
            </a:r>
            <a:r>
              <a:rPr lang="en-US" dirty="0" smtClean="0"/>
              <a:t>2005)</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Flux Single Quantum electronics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a superconducting loop, magnetic flux is quantized hence the current, those unit are used as based to RFSQ electronics</a:t>
            </a:r>
            <a:endParaRPr lang="en-US" dirty="0" smtClean="0">
              <a:hlinkClick r:id="rId2"/>
            </a:endParaRPr>
          </a:p>
          <a:p>
            <a:r>
              <a:rPr lang="en-US" dirty="0" smtClean="0">
                <a:hlinkClick r:id="rId2"/>
              </a:rPr>
              <a:t>http://www.hypres.com</a:t>
            </a:r>
            <a:endParaRPr lang="en-US" dirty="0" smtClean="0"/>
          </a:p>
          <a:p>
            <a:pPr lvl="1"/>
            <a:r>
              <a:rPr lang="en-US" dirty="0" smtClean="0"/>
              <a:t>Clock</a:t>
            </a:r>
          </a:p>
          <a:p>
            <a:pPr lvl="1">
              <a:buNone/>
            </a:pPr>
            <a:r>
              <a:rPr lang="en-US" sz="2300" dirty="0" smtClean="0"/>
              <a:t>Dmitri E. Kirichenko and Igor V. Vernik, “High Quality On-Chip Long Annular Josephson Junction Clock Source for Digital Superconducting Electronics,” IEEE Trans. Appl. Supercond., 15, 296-299, June 2005</a:t>
            </a:r>
          </a:p>
          <a:p>
            <a:pPr lvl="1"/>
            <a:endParaRPr lang="en-US" dirty="0" smtClean="0"/>
          </a:p>
          <a:p>
            <a:pPr lvl="1"/>
            <a:r>
              <a:rPr lang="en-US" dirty="0" smtClean="0"/>
              <a:t>ADC</a:t>
            </a:r>
          </a:p>
          <a:p>
            <a:pPr lvl="1">
              <a:buNone/>
            </a:pPr>
            <a:r>
              <a:rPr lang="en-US" sz="2300" dirty="0" smtClean="0"/>
              <a:t>O. A. Mukhanov, V. K. Semenov, I. V. Vernik, A. M. Kadin, D. Gupta, D. K. Brock, I. Rochwarger, T. V. Filippov, and Y. A. Polyakov, “High resolution ADC operating up to 19.6 GHz clock frequency,” Supercond. Sci. Technolol. 14, 1065-1070, 2001</a:t>
            </a:r>
            <a:r>
              <a:rPr lang="en-US" dirty="0" smtClean="0"/>
              <a:t>.</a:t>
            </a:r>
          </a:p>
          <a:p>
            <a:pPr lvl="1">
              <a:buNone/>
            </a:pPr>
            <a:endParaRPr lang="en-US" dirty="0" smtClean="0"/>
          </a:p>
          <a:p>
            <a:pPr lvl="1"/>
            <a:r>
              <a:rPr lang="en-US" dirty="0" smtClean="0"/>
              <a:t>TDCs</a:t>
            </a:r>
          </a:p>
          <a:p>
            <a:pPr lvl="2">
              <a:buNone/>
            </a:pPr>
            <a:r>
              <a:rPr lang="en-US" dirty="0" smtClean="0"/>
              <a:t>A. F. Kirichenko, S. Sarwana, O. A. Mukhanov, I. V. Vernik, Y. Zhang, J. H. Kang, and J. M. Vogt, “RSFQ Time Digitizing System,” IEEE Trans. Appl. Supercond., vol. 11, no. 1, pp. 978-981, Mar. 2001.</a:t>
            </a:r>
            <a:endParaRPr lang="en-US" dirty="0"/>
          </a:p>
        </p:txBody>
      </p:sp>
    </p:spTree>
    <p:extLst>
      <p:ext uri="{BB962C8B-B14F-4D97-AF65-F5344CB8AC3E}">
        <p14:creationId xmlns:p14="http://schemas.microsoft.com/office/powerpoint/2010/main" val="2193982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to Digital Converter</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860370" y="1524000"/>
            <a:ext cx="4283630" cy="3156976"/>
          </a:xfrm>
          <a:prstGeom prst="rect">
            <a:avLst/>
          </a:prstGeom>
          <a:noFill/>
          <a:ln w="9525">
            <a:noFill/>
            <a:miter lim="800000"/>
            <a:headEnd/>
            <a:tailEnd/>
          </a:ln>
        </p:spPr>
      </p:pic>
      <p:pic>
        <p:nvPicPr>
          <p:cNvPr id="6147" name="Picture 3"/>
          <p:cNvPicPr>
            <a:picLocks noGrp="1" noChangeAspect="1" noChangeArrowheads="1"/>
          </p:cNvPicPr>
          <p:nvPr>
            <p:ph idx="1"/>
          </p:nvPr>
        </p:nvPicPr>
        <p:blipFill>
          <a:blip r:embed="rId3" cstate="print"/>
          <a:srcRect/>
          <a:stretch>
            <a:fillRect/>
          </a:stretch>
        </p:blipFill>
        <p:spPr bwMode="auto">
          <a:xfrm>
            <a:off x="609600" y="1371600"/>
            <a:ext cx="3962400" cy="202247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0" y="3733800"/>
            <a:ext cx="5076825" cy="2752725"/>
          </a:xfrm>
          <a:prstGeom prst="rect">
            <a:avLst/>
          </a:prstGeom>
          <a:noFill/>
          <a:ln w="9525">
            <a:noFill/>
            <a:miter lim="800000"/>
            <a:headEnd/>
            <a:tailEnd/>
          </a:ln>
        </p:spPr>
      </p:pic>
    </p:spTree>
    <p:extLst>
      <p:ext uri="{BB962C8B-B14F-4D97-AF65-F5344CB8AC3E}">
        <p14:creationId xmlns:p14="http://schemas.microsoft.com/office/powerpoint/2010/main" val="3616850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Ferromagnetic superconducting memory</a:t>
            </a:r>
            <a:endParaRPr lang="en-US" dirty="0"/>
          </a:p>
        </p:txBody>
      </p:sp>
      <p:sp>
        <p:nvSpPr>
          <p:cNvPr id="3" name="Content Placeholder 2"/>
          <p:cNvSpPr>
            <a:spLocks noGrp="1"/>
          </p:cNvSpPr>
          <p:nvPr>
            <p:ph idx="1"/>
          </p:nvPr>
        </p:nvSpPr>
        <p:spPr/>
        <p:txBody>
          <a:bodyPr>
            <a:normAutofit/>
          </a:bodyPr>
          <a:lstStyle/>
          <a:p>
            <a:r>
              <a:rPr lang="en-US" sz="2000" b="1" dirty="0"/>
              <a:t>New Memory Concept for Superconducting </a:t>
            </a:r>
            <a:r>
              <a:rPr lang="en-US" sz="2000" b="1" dirty="0" smtClean="0"/>
              <a:t>Electronics ( R. Held )</a:t>
            </a:r>
          </a:p>
          <a:p>
            <a:pPr marL="0" indent="0">
              <a:buNone/>
            </a:pPr>
            <a:endParaRPr lang="en-US" sz="2000" dirty="0"/>
          </a:p>
        </p:txBody>
      </p:sp>
      <p:pic>
        <p:nvPicPr>
          <p:cNvPr id="50177" name="Picture 1"/>
          <p:cNvPicPr>
            <a:picLocks noChangeAspect="1" noChangeArrowheads="1"/>
          </p:cNvPicPr>
          <p:nvPr/>
        </p:nvPicPr>
        <p:blipFill>
          <a:blip r:embed="rId2" cstate="print"/>
          <a:srcRect/>
          <a:stretch>
            <a:fillRect/>
          </a:stretch>
        </p:blipFill>
        <p:spPr bwMode="auto">
          <a:xfrm>
            <a:off x="0" y="2438400"/>
            <a:ext cx="3701286" cy="3962400"/>
          </a:xfrm>
          <a:prstGeom prst="rect">
            <a:avLst/>
          </a:prstGeom>
          <a:noFill/>
          <a:ln w="9525">
            <a:noFill/>
            <a:miter lim="800000"/>
            <a:headEnd/>
            <a:tailEnd/>
          </a:ln>
        </p:spPr>
      </p:pic>
      <p:pic>
        <p:nvPicPr>
          <p:cNvPr id="50178" name="Picture 2"/>
          <p:cNvPicPr>
            <a:picLocks noChangeAspect="1" noChangeArrowheads="1"/>
          </p:cNvPicPr>
          <p:nvPr/>
        </p:nvPicPr>
        <p:blipFill>
          <a:blip r:embed="rId3" cstate="print"/>
          <a:srcRect/>
          <a:stretch>
            <a:fillRect/>
          </a:stretch>
        </p:blipFill>
        <p:spPr bwMode="auto">
          <a:xfrm>
            <a:off x="3505200" y="2971800"/>
            <a:ext cx="5295900" cy="2905125"/>
          </a:xfrm>
          <a:prstGeom prst="rect">
            <a:avLst/>
          </a:prstGeom>
          <a:noFill/>
          <a:ln w="9525">
            <a:noFill/>
            <a:miter lim="800000"/>
            <a:headEnd/>
            <a:tailEnd/>
          </a:ln>
        </p:spPr>
      </p:pic>
    </p:spTree>
    <p:extLst>
      <p:ext uri="{BB962C8B-B14F-4D97-AF65-F5344CB8AC3E}">
        <p14:creationId xmlns:p14="http://schemas.microsoft.com/office/powerpoint/2010/main" val="3084871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Detectors application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Cerenkov based detectors : RICH and time of flight</a:t>
            </a:r>
          </a:p>
          <a:p>
            <a:r>
              <a:rPr lang="en-US" dirty="0" smtClean="0"/>
              <a:t>PMT replacement </a:t>
            </a:r>
          </a:p>
          <a:p>
            <a:r>
              <a:rPr lang="en-US" dirty="0" smtClean="0"/>
              <a:t>Scintillator based detectors</a:t>
            </a:r>
          </a:p>
          <a:p>
            <a:endParaRPr lang="en-US" dirty="0" smtClean="0"/>
          </a:p>
          <a:p>
            <a:r>
              <a:rPr lang="en-US" dirty="0" smtClean="0"/>
              <a:t>Minimum ionizing particle tracker</a:t>
            </a:r>
          </a:p>
          <a:p>
            <a:endParaRPr lang="en-US" dirty="0" smtClean="0"/>
          </a:p>
          <a:p>
            <a:r>
              <a:rPr lang="en-US" dirty="0" smtClean="0"/>
              <a:t>Liquid Helium detector</a:t>
            </a:r>
          </a:p>
          <a:p>
            <a:endParaRPr lang="en-US" dirty="0" smtClean="0"/>
          </a:p>
          <a:p>
            <a:pPr>
              <a:buNone/>
            </a:pPr>
            <a:endParaRPr lang="en-US" dirty="0" smtClean="0"/>
          </a:p>
        </p:txBody>
      </p:sp>
    </p:spTree>
    <p:extLst>
      <p:ext uri="{BB962C8B-B14F-4D97-AF65-F5344CB8AC3E}">
        <p14:creationId xmlns:p14="http://schemas.microsoft.com/office/powerpoint/2010/main" val="3410350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and time of flight</a:t>
            </a:r>
            <a:endParaRPr lang="en-US" dirty="0"/>
          </a:p>
        </p:txBody>
      </p:sp>
      <p:sp>
        <p:nvSpPr>
          <p:cNvPr id="3" name="Content Placeholder 2"/>
          <p:cNvSpPr>
            <a:spLocks noGrp="1"/>
          </p:cNvSpPr>
          <p:nvPr>
            <p:ph idx="1"/>
          </p:nvPr>
        </p:nvSpPr>
        <p:spPr/>
        <p:txBody>
          <a:bodyPr/>
          <a:lstStyle/>
          <a:p>
            <a:r>
              <a:rPr lang="en-US" dirty="0" smtClean="0"/>
              <a:t>Proximity focusing RICH</a:t>
            </a:r>
            <a:endParaRPr lang="en-US" dirty="0"/>
          </a:p>
        </p:txBody>
      </p:sp>
      <p:sp>
        <p:nvSpPr>
          <p:cNvPr id="4" name="Rectangle 3"/>
          <p:cNvSpPr/>
          <p:nvPr/>
        </p:nvSpPr>
        <p:spPr>
          <a:xfrm>
            <a:off x="1752600" y="2819400"/>
            <a:ext cx="6096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3581400" y="2362200"/>
            <a:ext cx="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90600" y="41148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2514600"/>
            <a:ext cx="2743200" cy="2862322"/>
          </a:xfrm>
          <a:prstGeom prst="rect">
            <a:avLst/>
          </a:prstGeom>
          <a:noFill/>
        </p:spPr>
        <p:txBody>
          <a:bodyPr wrap="square" rtlCol="0">
            <a:spAutoFit/>
          </a:bodyPr>
          <a:lstStyle/>
          <a:p>
            <a:pPr>
              <a:buFont typeface="Arial" pitchFamily="34" charset="0"/>
              <a:buChar char="•"/>
            </a:pPr>
            <a:r>
              <a:rPr lang="en-US" dirty="0" smtClean="0"/>
              <a:t>Usually based on CsI photocathodes</a:t>
            </a:r>
          </a:p>
          <a:p>
            <a:pPr>
              <a:buFont typeface="Arial" pitchFamily="34" charset="0"/>
              <a:buChar char="•"/>
            </a:pPr>
            <a:endParaRPr lang="en-US" dirty="0" smtClean="0"/>
          </a:p>
          <a:p>
            <a:pPr>
              <a:buFont typeface="Arial" pitchFamily="34" charset="0"/>
              <a:buChar char="•"/>
            </a:pPr>
            <a:r>
              <a:rPr lang="en-US" dirty="0" smtClean="0"/>
              <a:t>Usually 10 ns timing resolution with current ASICs</a:t>
            </a:r>
          </a:p>
          <a:p>
            <a:pPr>
              <a:buFont typeface="Arial" pitchFamily="34" charset="0"/>
              <a:buChar char="•"/>
            </a:pPr>
            <a:endParaRPr lang="en-US" dirty="0" smtClean="0"/>
          </a:p>
          <a:p>
            <a:pPr>
              <a:buFont typeface="Arial" pitchFamily="34" charset="0"/>
              <a:buChar char="•"/>
            </a:pPr>
            <a:r>
              <a:rPr lang="en-US" dirty="0" smtClean="0"/>
              <a:t>Low rate capability</a:t>
            </a:r>
          </a:p>
          <a:p>
            <a:pPr>
              <a:buFont typeface="Arial" pitchFamily="34" charset="0"/>
              <a:buChar char="•"/>
            </a:pPr>
            <a:endParaRPr lang="en-US" dirty="0" smtClean="0"/>
          </a:p>
          <a:p>
            <a:pPr>
              <a:buFont typeface="Arial" pitchFamily="34" charset="0"/>
              <a:buChar char="•"/>
            </a:pPr>
            <a:endParaRPr lang="en-US" dirty="0"/>
          </a:p>
        </p:txBody>
      </p:sp>
      <p:cxnSp>
        <p:nvCxnSpPr>
          <p:cNvPr id="11" name="Straight Arrow Connector 10"/>
          <p:cNvCxnSpPr>
            <a:stCxn id="4" idx="1"/>
          </p:cNvCxnSpPr>
          <p:nvPr/>
        </p:nvCxnSpPr>
        <p:spPr>
          <a:xfrm flipV="1">
            <a:off x="1752600" y="3429000"/>
            <a:ext cx="1828800" cy="6096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1"/>
          </p:cNvCxnSpPr>
          <p:nvPr/>
        </p:nvCxnSpPr>
        <p:spPr>
          <a:xfrm>
            <a:off x="1752600" y="4038600"/>
            <a:ext cx="1828800" cy="8382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Photocounting sensor</a:t>
            </a:r>
            <a:endParaRPr lang="en-US" dirty="0"/>
          </a:p>
        </p:txBody>
      </p:sp>
      <p:sp>
        <p:nvSpPr>
          <p:cNvPr id="3" name="Content Placeholder 2"/>
          <p:cNvSpPr>
            <a:spLocks noGrp="1"/>
          </p:cNvSpPr>
          <p:nvPr>
            <p:ph idx="1"/>
          </p:nvPr>
        </p:nvSpPr>
        <p:spPr>
          <a:xfrm>
            <a:off x="457200" y="1295400"/>
            <a:ext cx="8305800" cy="5257800"/>
          </a:xfrm>
        </p:spPr>
        <p:txBody>
          <a:bodyPr>
            <a:normAutofit fontScale="92500"/>
          </a:bodyPr>
          <a:lstStyle/>
          <a:p>
            <a:r>
              <a:rPr lang="en-US" dirty="0" smtClean="0"/>
              <a:t>Similar to silicon PMT</a:t>
            </a:r>
          </a:p>
          <a:p>
            <a:r>
              <a:rPr lang="en-US" dirty="0" smtClean="0"/>
              <a:t>Very dense array of single photo sensor : number of photons simply equal to number of cells firing</a:t>
            </a:r>
          </a:p>
          <a:p>
            <a:r>
              <a:rPr lang="en-US" dirty="0" smtClean="0"/>
              <a:t>Multipixel SNSPD</a:t>
            </a:r>
          </a:p>
          <a:p>
            <a:pPr lvl="1"/>
            <a:r>
              <a:rPr lang="en-US" dirty="0" smtClean="0"/>
              <a:t>8 x8 produced</a:t>
            </a:r>
          </a:p>
          <a:p>
            <a:pPr lvl="1"/>
            <a:endParaRPr lang="en-US" dirty="0" smtClean="0"/>
          </a:p>
          <a:p>
            <a:pPr lvl="1"/>
            <a:endParaRPr lang="en-US" dirty="0" smtClean="0"/>
          </a:p>
          <a:p>
            <a:pPr lvl="1"/>
            <a:endParaRPr lang="en-US" dirty="0" smtClean="0"/>
          </a:p>
          <a:p>
            <a:pPr lvl="1"/>
            <a:endParaRPr lang="en-US" dirty="0" smtClean="0"/>
          </a:p>
          <a:p>
            <a:r>
              <a:rPr lang="en-US" dirty="0" smtClean="0"/>
              <a:t>Ideally 256x256 with digital readout electronics</a:t>
            </a:r>
            <a:endParaRPr lang="en-US" dirty="0"/>
          </a:p>
        </p:txBody>
      </p:sp>
      <p:sp>
        <p:nvSpPr>
          <p:cNvPr id="4" name="Rectangle 3"/>
          <p:cNvSpPr/>
          <p:nvPr/>
        </p:nvSpPr>
        <p:spPr>
          <a:xfrm>
            <a:off x="609600" y="3886200"/>
            <a:ext cx="4572000" cy="1631216"/>
          </a:xfrm>
          <a:prstGeom prst="rect">
            <a:avLst/>
          </a:prstGeom>
        </p:spPr>
        <p:txBody>
          <a:bodyPr>
            <a:spAutoFit/>
          </a:bodyPr>
          <a:lstStyle/>
          <a:p>
            <a:endParaRPr lang="en-US" dirty="0" smtClean="0"/>
          </a:p>
          <a:p>
            <a:r>
              <a:rPr lang="en-US" dirty="0" smtClean="0"/>
              <a:t> </a:t>
            </a:r>
            <a:r>
              <a:rPr lang="en-US" b="1" dirty="0" smtClean="0"/>
              <a:t>64-pixel NbTiN superconducting nanowire single-photon detector array for spatially resolved photon detection </a:t>
            </a:r>
          </a:p>
          <a:p>
            <a:r>
              <a:rPr lang="en-US" sz="1400" b="1" dirty="0" smtClean="0"/>
              <a:t>Shigehito Miki,1,* Taro Yamashita,1 Zhen Wang,1,2 and Hirotaka Terai1 </a:t>
            </a:r>
            <a:endParaRPr lang="en-US" sz="1400" dirty="0"/>
          </a:p>
        </p:txBody>
      </p:sp>
      <p:pic>
        <p:nvPicPr>
          <p:cNvPr id="7170" name="Picture 2"/>
          <p:cNvPicPr>
            <a:picLocks noChangeAspect="1" noChangeArrowheads="1"/>
          </p:cNvPicPr>
          <p:nvPr/>
        </p:nvPicPr>
        <p:blipFill>
          <a:blip r:embed="rId2" cstate="print"/>
          <a:srcRect/>
          <a:stretch>
            <a:fillRect/>
          </a:stretch>
        </p:blipFill>
        <p:spPr bwMode="auto">
          <a:xfrm>
            <a:off x="5334000" y="3048000"/>
            <a:ext cx="2590800" cy="24098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Helium detector</a:t>
            </a:r>
            <a:endParaRPr lang="en-US" dirty="0"/>
          </a:p>
        </p:txBody>
      </p:sp>
      <p:sp>
        <p:nvSpPr>
          <p:cNvPr id="3" name="Content Placeholder 2"/>
          <p:cNvSpPr>
            <a:spLocks noGrp="1"/>
          </p:cNvSpPr>
          <p:nvPr>
            <p:ph idx="1"/>
          </p:nvPr>
        </p:nvSpPr>
        <p:spPr/>
        <p:txBody>
          <a:bodyPr/>
          <a:lstStyle/>
          <a:p>
            <a:r>
              <a:rPr lang="en-US" dirty="0" smtClean="0"/>
              <a:t>Helium has very fast UV scintillation and slower component</a:t>
            </a:r>
            <a:endParaRPr lang="en-US" dirty="0"/>
          </a:p>
        </p:txBody>
      </p:sp>
      <p:sp>
        <p:nvSpPr>
          <p:cNvPr id="4" name="Rectangle 3"/>
          <p:cNvSpPr/>
          <p:nvPr/>
        </p:nvSpPr>
        <p:spPr>
          <a:xfrm>
            <a:off x="3124200" y="4267200"/>
            <a:ext cx="2362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5410200" y="43434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62200" y="4724400"/>
            <a:ext cx="487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3048000" y="32766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4724400" y="51816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4495800" y="4343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72000" y="47244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419600" y="47244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62400" y="3733800"/>
            <a:ext cx="2646302" cy="369332"/>
          </a:xfrm>
          <a:prstGeom prst="rect">
            <a:avLst/>
          </a:prstGeom>
          <a:noFill/>
        </p:spPr>
        <p:txBody>
          <a:bodyPr wrap="none" rtlCol="0">
            <a:spAutoFit/>
          </a:bodyPr>
          <a:lstStyle/>
          <a:p>
            <a:r>
              <a:rPr lang="en-US" dirty="0" smtClean="0"/>
              <a:t>Ionization and scintillation</a:t>
            </a:r>
            <a:endParaRPr lang="en-US" dirty="0"/>
          </a:p>
        </p:txBody>
      </p:sp>
      <p:sp>
        <p:nvSpPr>
          <p:cNvPr id="25" name="TextBox 24"/>
          <p:cNvSpPr txBox="1"/>
          <p:nvPr/>
        </p:nvSpPr>
        <p:spPr>
          <a:xfrm>
            <a:off x="3657600" y="3352800"/>
            <a:ext cx="1918217" cy="369332"/>
          </a:xfrm>
          <a:prstGeom prst="rect">
            <a:avLst/>
          </a:prstGeom>
          <a:noFill/>
        </p:spPr>
        <p:txBody>
          <a:bodyPr wrap="none" rtlCol="0">
            <a:spAutoFit/>
          </a:bodyPr>
          <a:lstStyle/>
          <a:p>
            <a:r>
              <a:rPr lang="en-US" dirty="0" smtClean="0"/>
              <a:t>Liquid helium flow</a:t>
            </a:r>
            <a:endParaRPr lang="en-US" dirty="0"/>
          </a:p>
        </p:txBody>
      </p:sp>
      <p:sp>
        <p:nvSpPr>
          <p:cNvPr id="26" name="TextBox 25"/>
          <p:cNvSpPr txBox="1"/>
          <p:nvPr/>
        </p:nvSpPr>
        <p:spPr>
          <a:xfrm>
            <a:off x="6934200" y="4267200"/>
            <a:ext cx="1336200" cy="369332"/>
          </a:xfrm>
          <a:prstGeom prst="rect">
            <a:avLst/>
          </a:prstGeom>
          <a:noFill/>
        </p:spPr>
        <p:txBody>
          <a:bodyPr wrap="none" rtlCol="0">
            <a:spAutoFit/>
          </a:bodyPr>
          <a:lstStyle/>
          <a:p>
            <a:r>
              <a:rPr lang="en-US" dirty="0" smtClean="0"/>
              <a:t>SNSPD array</a:t>
            </a:r>
            <a:endParaRPr lang="en-US" dirty="0"/>
          </a:p>
        </p:txBody>
      </p:sp>
      <p:cxnSp>
        <p:nvCxnSpPr>
          <p:cNvPr id="28" name="Straight Arrow Connector 27"/>
          <p:cNvCxnSpPr>
            <a:stCxn id="26" idx="1"/>
          </p:cNvCxnSpPr>
          <p:nvPr/>
        </p:nvCxnSpPr>
        <p:spPr>
          <a:xfrm flipH="1">
            <a:off x="5486400" y="4451866"/>
            <a:ext cx="14478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Superconducting strip detector</a:t>
            </a:r>
            <a:endParaRPr lang="en-US" dirty="0"/>
          </a:p>
        </p:txBody>
      </p:sp>
      <p:sp>
        <p:nvSpPr>
          <p:cNvPr id="3" name="Content Placeholder 2"/>
          <p:cNvSpPr>
            <a:spLocks noGrp="1"/>
          </p:cNvSpPr>
          <p:nvPr>
            <p:ph idx="1"/>
          </p:nvPr>
        </p:nvSpPr>
        <p:spPr/>
        <p:txBody>
          <a:bodyPr/>
          <a:lstStyle/>
          <a:p>
            <a:r>
              <a:rPr lang="en-US" dirty="0" smtClean="0"/>
              <a:t>Superconducting NbN Microstrip Detectors (1999 ) </a:t>
            </a:r>
            <a:r>
              <a:rPr lang="en-US" sz="1600" i="1" dirty="0" smtClean="0"/>
              <a:t>RD 39 Collaboration </a:t>
            </a:r>
            <a:r>
              <a:rPr lang="en-US" sz="1600" dirty="0" smtClean="0"/>
              <a:t>R. Wedenig and T.O. Niinikoski </a:t>
            </a:r>
            <a:r>
              <a:rPr lang="en-US" sz="1600" i="1" dirty="0" smtClean="0"/>
              <a:t>CERN et al</a:t>
            </a:r>
            <a:endParaRPr lang="en-US" sz="1600" dirty="0"/>
          </a:p>
        </p:txBody>
      </p:sp>
      <p:pic>
        <p:nvPicPr>
          <p:cNvPr id="13313" name="Picture 1"/>
          <p:cNvPicPr>
            <a:picLocks noChangeAspect="1" noChangeArrowheads="1"/>
          </p:cNvPicPr>
          <p:nvPr/>
        </p:nvPicPr>
        <p:blipFill>
          <a:blip r:embed="rId2" cstate="print"/>
          <a:srcRect/>
          <a:stretch>
            <a:fillRect/>
          </a:stretch>
        </p:blipFill>
        <p:spPr bwMode="auto">
          <a:xfrm>
            <a:off x="1828800" y="3810000"/>
            <a:ext cx="2568710" cy="2547033"/>
          </a:xfrm>
          <a:prstGeom prst="rect">
            <a:avLst/>
          </a:prstGeom>
          <a:noFill/>
          <a:ln w="9525">
            <a:noFill/>
            <a:miter lim="800000"/>
            <a:headEnd/>
            <a:tailEnd/>
          </a:ln>
        </p:spPr>
      </p:pic>
      <p:sp>
        <p:nvSpPr>
          <p:cNvPr id="5" name="TextBox 4"/>
          <p:cNvSpPr txBox="1"/>
          <p:nvPr/>
        </p:nvSpPr>
        <p:spPr>
          <a:xfrm>
            <a:off x="381000" y="2743200"/>
            <a:ext cx="5334000" cy="923330"/>
          </a:xfrm>
          <a:prstGeom prst="rect">
            <a:avLst/>
          </a:prstGeom>
          <a:noFill/>
        </p:spPr>
        <p:txBody>
          <a:bodyPr wrap="square" rtlCol="0">
            <a:spAutoFit/>
          </a:bodyPr>
          <a:lstStyle/>
          <a:p>
            <a:pPr>
              <a:buFont typeface="Arial" pitchFamily="34" charset="0"/>
              <a:buChar char="•"/>
            </a:pPr>
            <a:r>
              <a:rPr lang="en-US" dirty="0" smtClean="0"/>
              <a:t> Could see charged alpha</a:t>
            </a:r>
          </a:p>
          <a:p>
            <a:pPr>
              <a:buFont typeface="Arial" pitchFamily="34" charset="0"/>
              <a:buChar char="•"/>
            </a:pPr>
            <a:r>
              <a:rPr lang="en-US" dirty="0" smtClean="0"/>
              <a:t>But could not detect minimum ionizing particle at that time because of electronics sensitivity</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5638800" y="2667000"/>
            <a:ext cx="2881312" cy="372698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Recoil detector for coherent DVCS</a:t>
            </a:r>
            <a:endParaRPr lang="en-US" dirty="0"/>
          </a:p>
        </p:txBody>
      </p:sp>
      <p:sp>
        <p:nvSpPr>
          <p:cNvPr id="3" name="Content Placeholder 2"/>
          <p:cNvSpPr>
            <a:spLocks noGrp="1"/>
          </p:cNvSpPr>
          <p:nvPr>
            <p:ph idx="1"/>
          </p:nvPr>
        </p:nvSpPr>
        <p:spPr/>
        <p:txBody>
          <a:bodyPr/>
          <a:lstStyle/>
          <a:p>
            <a:r>
              <a:rPr lang="en-US" dirty="0" smtClean="0"/>
              <a:t>D + </a:t>
            </a:r>
            <a:r>
              <a:rPr lang="en-US" dirty="0" smtClean="0">
                <a:latin typeface="Symbol" pitchFamily="18" charset="2"/>
              </a:rPr>
              <a:t>g*</a:t>
            </a:r>
            <a:r>
              <a:rPr lang="en-US" dirty="0" smtClean="0"/>
              <a:t>  </a:t>
            </a:r>
          </a:p>
          <a:p>
            <a:r>
              <a:rPr lang="en-US" dirty="0" smtClean="0"/>
              <a:t>He4 +</a:t>
            </a:r>
            <a:r>
              <a:rPr lang="en-US" dirty="0" smtClean="0">
                <a:latin typeface="Symbol" pitchFamily="18" charset="2"/>
              </a:rPr>
              <a:t> g*</a:t>
            </a:r>
            <a:r>
              <a:rPr lang="en-US" dirty="0" smtClean="0"/>
              <a:t> -&gt;                              He4 + </a:t>
            </a:r>
            <a:r>
              <a:rPr lang="en-US" dirty="0" smtClean="0">
                <a:latin typeface="Symbol" pitchFamily="18" charset="2"/>
              </a:rPr>
              <a:t>g</a:t>
            </a:r>
            <a:endParaRPr lang="en-US" dirty="0"/>
          </a:p>
        </p:txBody>
      </p:sp>
      <p:sp>
        <p:nvSpPr>
          <p:cNvPr id="4" name="Rectangle 3"/>
          <p:cNvSpPr/>
          <p:nvPr/>
        </p:nvSpPr>
        <p:spPr>
          <a:xfrm>
            <a:off x="2819400" y="41910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1752600" y="4648200"/>
            <a:ext cx="2438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191000" y="3886200"/>
            <a:ext cx="2057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91000" y="4724400"/>
            <a:ext cx="1143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19400" y="4495800"/>
            <a:ext cx="2895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124200" y="5029200"/>
            <a:ext cx="2667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33800" y="5410200"/>
            <a:ext cx="25146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2667000" y="19812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57800" y="1600200"/>
            <a:ext cx="1905000" cy="584775"/>
          </a:xfrm>
          <a:prstGeom prst="rect">
            <a:avLst/>
          </a:prstGeom>
          <a:noFill/>
        </p:spPr>
        <p:txBody>
          <a:bodyPr wrap="square" rtlCol="0">
            <a:spAutoFit/>
          </a:bodyPr>
          <a:lstStyle/>
          <a:p>
            <a:r>
              <a:rPr lang="en-US" sz="3200" dirty="0" smtClean="0"/>
              <a:t>D + </a:t>
            </a:r>
            <a:r>
              <a:rPr lang="en-US" sz="3200" dirty="0" smtClean="0">
                <a:latin typeface="Symbol" pitchFamily="18" charset="2"/>
              </a:rPr>
              <a:t>g</a:t>
            </a:r>
            <a:r>
              <a:rPr lang="en-US" sz="3200" dirty="0" smtClean="0"/>
              <a:t>  </a:t>
            </a:r>
          </a:p>
        </p:txBody>
      </p:sp>
      <p:cxnSp>
        <p:nvCxnSpPr>
          <p:cNvPr id="18" name="Straight Arrow Connector 17"/>
          <p:cNvCxnSpPr/>
          <p:nvPr/>
        </p:nvCxnSpPr>
        <p:spPr>
          <a:xfrm>
            <a:off x="2743200" y="25146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4000" y="4114800"/>
            <a:ext cx="370614" cy="369332"/>
          </a:xfrm>
          <a:prstGeom prst="rect">
            <a:avLst/>
          </a:prstGeom>
          <a:noFill/>
        </p:spPr>
        <p:txBody>
          <a:bodyPr wrap="none" rtlCol="0">
            <a:spAutoFit/>
          </a:bodyPr>
          <a:lstStyle/>
          <a:p>
            <a:r>
              <a:rPr lang="en-US" dirty="0" smtClean="0"/>
              <a:t>e-</a:t>
            </a:r>
            <a:endParaRPr lang="en-US" dirty="0"/>
          </a:p>
        </p:txBody>
      </p:sp>
      <p:sp>
        <p:nvSpPr>
          <p:cNvPr id="23" name="TextBox 22"/>
          <p:cNvSpPr txBox="1"/>
          <p:nvPr/>
        </p:nvSpPr>
        <p:spPr>
          <a:xfrm>
            <a:off x="5410200" y="3505200"/>
            <a:ext cx="370614" cy="369332"/>
          </a:xfrm>
          <a:prstGeom prst="rect">
            <a:avLst/>
          </a:prstGeom>
          <a:noFill/>
        </p:spPr>
        <p:txBody>
          <a:bodyPr wrap="none" rtlCol="0">
            <a:spAutoFit/>
          </a:bodyPr>
          <a:lstStyle/>
          <a:p>
            <a:r>
              <a:rPr lang="en-US" dirty="0" smtClean="0"/>
              <a:t>e-</a:t>
            </a:r>
            <a:endParaRPr lang="en-US" dirty="0"/>
          </a:p>
        </p:txBody>
      </p:sp>
      <p:sp>
        <p:nvSpPr>
          <p:cNvPr id="24" name="TextBox 23"/>
          <p:cNvSpPr txBox="1"/>
          <p:nvPr/>
        </p:nvSpPr>
        <p:spPr>
          <a:xfrm>
            <a:off x="5410200" y="5715000"/>
            <a:ext cx="2470100" cy="369332"/>
          </a:xfrm>
          <a:prstGeom prst="rect">
            <a:avLst/>
          </a:prstGeom>
          <a:noFill/>
        </p:spPr>
        <p:txBody>
          <a:bodyPr wrap="none" rtlCol="0">
            <a:spAutoFit/>
          </a:bodyPr>
          <a:lstStyle/>
          <a:p>
            <a:r>
              <a:rPr lang="en-US" dirty="0" smtClean="0"/>
              <a:t>Recoil deuterium or He4</a:t>
            </a:r>
            <a:endParaRPr lang="en-US" dirty="0"/>
          </a:p>
        </p:txBody>
      </p:sp>
      <p:sp>
        <p:nvSpPr>
          <p:cNvPr id="25" name="TextBox 24"/>
          <p:cNvSpPr txBox="1"/>
          <p:nvPr/>
        </p:nvSpPr>
        <p:spPr>
          <a:xfrm>
            <a:off x="2438400" y="3581400"/>
            <a:ext cx="1544590" cy="369332"/>
          </a:xfrm>
          <a:prstGeom prst="rect">
            <a:avLst/>
          </a:prstGeom>
          <a:noFill/>
        </p:spPr>
        <p:txBody>
          <a:bodyPr wrap="none" rtlCol="0">
            <a:spAutoFit/>
          </a:bodyPr>
          <a:lstStyle/>
          <a:p>
            <a:r>
              <a:rPr lang="en-US" dirty="0" smtClean="0"/>
              <a:t>Cryotarget cell</a:t>
            </a:r>
            <a:endParaRPr lang="en-US" dirty="0"/>
          </a:p>
        </p:txBody>
      </p:sp>
      <p:cxnSp>
        <p:nvCxnSpPr>
          <p:cNvPr id="27" name="Straight Arrow Connector 26"/>
          <p:cNvCxnSpPr/>
          <p:nvPr/>
        </p:nvCxnSpPr>
        <p:spPr>
          <a:xfrm>
            <a:off x="3505200" y="40386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Production of large detectors</a:t>
            </a:r>
          </a:p>
          <a:p>
            <a:pPr lvl="1"/>
            <a:r>
              <a:rPr lang="en-US" dirty="0" smtClean="0"/>
              <a:t>X-ray diffraction lithography for producing large amount</a:t>
            </a:r>
          </a:p>
          <a:p>
            <a:r>
              <a:rPr lang="en-US" dirty="0" smtClean="0"/>
              <a:t>Test of substrates to reduce reset time : sapphire, graphene, kapton…</a:t>
            </a:r>
          </a:p>
          <a:p>
            <a:r>
              <a:rPr lang="en-US" dirty="0" smtClean="0"/>
              <a:t>Effect of magnetic field</a:t>
            </a:r>
          </a:p>
          <a:p>
            <a:r>
              <a:rPr lang="en-US" dirty="0" smtClean="0"/>
              <a:t>Gas and radiators working at cryogenic temperature </a:t>
            </a:r>
          </a:p>
          <a:p>
            <a:r>
              <a:rPr lang="en-US" dirty="0" smtClean="0"/>
              <a:t>Optimize thicknesses for UV and charged particles</a:t>
            </a:r>
          </a:p>
          <a:p>
            <a:r>
              <a:rPr lang="en-US" dirty="0" smtClean="0"/>
              <a:t>Test of superconductors properties</a:t>
            </a:r>
          </a:p>
          <a:p>
            <a:r>
              <a:rPr lang="en-US" dirty="0" smtClean="0"/>
              <a:t>Integrated electronics</a:t>
            </a:r>
          </a:p>
          <a:p>
            <a:pPr lvl="1"/>
            <a:r>
              <a:rPr lang="en-US" dirty="0" smtClean="0"/>
              <a:t>Photodetector</a:t>
            </a:r>
          </a:p>
          <a:p>
            <a:pPr lvl="1"/>
            <a:r>
              <a:rPr lang="en-US" dirty="0" smtClean="0"/>
              <a:t>High resolution timing and sampling</a:t>
            </a:r>
          </a:p>
          <a:p>
            <a:pPr lvl="1"/>
            <a:r>
              <a:rPr lang="en-US" dirty="0" smtClean="0"/>
              <a:t>Data reduction</a:t>
            </a:r>
          </a:p>
          <a:p>
            <a:pPr lvl="1"/>
            <a:endParaRPr lang="en-US" dirty="0" smtClean="0"/>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DDVCS cross section</a:t>
            </a:r>
            <a:endParaRPr lang="ko-KR" alt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304800" y="1219200"/>
            <a:ext cx="5811106" cy="5283695"/>
          </a:xfrm>
          <a:prstGeom prst="rect">
            <a:avLst/>
          </a:prstGeom>
          <a:noFill/>
          <a:ln w="9525">
            <a:noFill/>
            <a:miter lim="800000"/>
            <a:headEnd/>
            <a:tailEnd/>
          </a:ln>
        </p:spPr>
      </p:pic>
      <p:sp>
        <p:nvSpPr>
          <p:cNvPr id="5" name="Oval 4"/>
          <p:cNvSpPr/>
          <p:nvPr/>
        </p:nvSpPr>
        <p:spPr>
          <a:xfrm>
            <a:off x="4267200" y="4038600"/>
            <a:ext cx="1447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72200" y="1447800"/>
            <a:ext cx="2971800" cy="6124754"/>
          </a:xfrm>
          <a:prstGeom prst="rect">
            <a:avLst/>
          </a:prstGeom>
          <a:noFill/>
        </p:spPr>
        <p:txBody>
          <a:bodyPr wrap="square" rtlCol="0">
            <a:spAutoFit/>
          </a:bodyPr>
          <a:lstStyle/>
          <a:p>
            <a:pPr>
              <a:buFont typeface="Arial" pitchFamily="34" charset="0"/>
              <a:buChar char="•"/>
            </a:pPr>
            <a:r>
              <a:rPr lang="en-US" sz="2000" dirty="0" smtClean="0"/>
              <a:t>VGG model</a:t>
            </a:r>
          </a:p>
          <a:p>
            <a:pPr>
              <a:buFont typeface="Arial" pitchFamily="34" charset="0"/>
              <a:buChar char="•"/>
            </a:pPr>
            <a:endParaRPr lang="en-US" sz="2000" dirty="0" smtClean="0"/>
          </a:p>
          <a:p>
            <a:pPr>
              <a:buFont typeface="Arial" pitchFamily="34" charset="0"/>
              <a:buChar char="•"/>
            </a:pPr>
            <a:r>
              <a:rPr lang="en-US" sz="2000" dirty="0" smtClean="0"/>
              <a:t>Order of  </a:t>
            </a:r>
          </a:p>
          <a:p>
            <a:r>
              <a:rPr lang="en-US" sz="2000" dirty="0" smtClean="0"/>
              <a:t>~0.1 pb = 10</a:t>
            </a:r>
            <a:r>
              <a:rPr lang="en-US" sz="2000" baseline="30000" dirty="0" smtClean="0"/>
              <a:t>-36</a:t>
            </a:r>
            <a:r>
              <a:rPr lang="en-US" sz="2000" dirty="0" smtClean="0"/>
              <a:t>cm</a:t>
            </a:r>
            <a:r>
              <a:rPr lang="en-US" sz="2000" baseline="30000" dirty="0" smtClean="0"/>
              <a:t>2 </a:t>
            </a:r>
          </a:p>
          <a:p>
            <a:pPr>
              <a:buFont typeface="Arial" pitchFamily="34" charset="0"/>
              <a:buChar char="•"/>
            </a:pPr>
            <a:endParaRPr lang="en-US" sz="2000" dirty="0" smtClean="0"/>
          </a:p>
          <a:p>
            <a:pPr>
              <a:buFont typeface="Arial" pitchFamily="34" charset="0"/>
              <a:buChar char="•"/>
            </a:pPr>
            <a:r>
              <a:rPr lang="en-US" sz="2000" dirty="0" smtClean="0"/>
              <a:t>About 100 smaller than DVCS</a:t>
            </a:r>
            <a:endParaRPr lang="en-US" sz="2000" dirty="0"/>
          </a:p>
          <a:p>
            <a:pPr>
              <a:buFont typeface="Arial" pitchFamily="34" charset="0"/>
              <a:buChar char="•"/>
            </a:pPr>
            <a:endParaRPr lang="en-US" sz="2000" dirty="0" smtClean="0"/>
          </a:p>
          <a:p>
            <a:pPr>
              <a:buFont typeface="Arial" pitchFamily="34" charset="0"/>
              <a:buChar char="•"/>
            </a:pPr>
            <a:r>
              <a:rPr lang="en-US" sz="2000" dirty="0" smtClean="0"/>
              <a:t>Virtual Beth and Heitler</a:t>
            </a:r>
          </a:p>
          <a:p>
            <a:endParaRPr lang="en-US" sz="2000" dirty="0"/>
          </a:p>
          <a:p>
            <a:pPr>
              <a:buFont typeface="Arial" pitchFamily="34" charset="0"/>
              <a:buChar char="•"/>
            </a:pPr>
            <a:r>
              <a:rPr lang="en-US" sz="2000" dirty="0" smtClean="0"/>
              <a:t>Interference term enhanced by BH</a:t>
            </a:r>
          </a:p>
          <a:p>
            <a:pPr>
              <a:buFont typeface="Arial" pitchFamily="34" charset="0"/>
              <a:buChar char="•"/>
            </a:pPr>
            <a:endParaRPr lang="en-US" sz="2000" dirty="0"/>
          </a:p>
          <a:p>
            <a:pPr>
              <a:buFont typeface="Arial" pitchFamily="34" charset="0"/>
              <a:buChar char="•"/>
            </a:pPr>
            <a:r>
              <a:rPr lang="en-US" sz="2000" dirty="0" smtClean="0"/>
              <a:t>Contributions from mesons small when far from meson mass</a:t>
            </a:r>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7" name="Oval 6"/>
          <p:cNvSpPr/>
          <p:nvPr/>
        </p:nvSpPr>
        <p:spPr>
          <a:xfrm>
            <a:off x="1752600" y="2209800"/>
            <a:ext cx="1447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Superconducting detectors are a attractive for places where cryogenics is available</a:t>
            </a:r>
          </a:p>
          <a:p>
            <a:r>
              <a:rPr lang="en-US" dirty="0" smtClean="0"/>
              <a:t>They are very fast and have very good timing resolution ( potentially picosecond level )</a:t>
            </a:r>
          </a:p>
          <a:p>
            <a:r>
              <a:rPr lang="en-US" dirty="0" smtClean="0"/>
              <a:t>Could operate close from cryogenic target</a:t>
            </a:r>
          </a:p>
          <a:p>
            <a:r>
              <a:rPr lang="en-US" dirty="0" smtClean="0"/>
              <a:t>Radiation tolerance and aging have to be studied but potentially better than ionization detector for metal superconductors</a:t>
            </a:r>
          </a:p>
          <a:p>
            <a:r>
              <a:rPr lang="en-US" dirty="0" smtClean="0"/>
              <a:t>Jefferson Laboratory is a good place to do R&amp;D on superconducting detectors</a:t>
            </a:r>
          </a:p>
          <a:p>
            <a:r>
              <a:rPr lang="en-US" dirty="0" smtClean="0"/>
              <a:t>Could allow to take advantage of full luminosity available at Jefferson Laboratory</a:t>
            </a:r>
          </a:p>
          <a:p>
            <a:endParaRPr lang="en-US" dirty="0"/>
          </a:p>
        </p:txBody>
      </p:sp>
    </p:spTree>
    <p:extLst>
      <p:ext uri="{BB962C8B-B14F-4D97-AF65-F5344CB8AC3E}">
        <p14:creationId xmlns:p14="http://schemas.microsoft.com/office/powerpoint/2010/main" val="1771900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Double Deeply Virtual Compton Scattering</a:t>
            </a:r>
            <a:endParaRPr lang="en-US" dirty="0"/>
          </a:p>
        </p:txBody>
      </p:sp>
      <p:pic>
        <p:nvPicPr>
          <p:cNvPr id="1031" name="Picture 7" descr="K:\EarlyCarreer\DDVCS\unraveling\kinematicspair1.jpg"/>
          <p:cNvPicPr>
            <a:picLocks noChangeAspect="1" noChangeArrowheads="1"/>
          </p:cNvPicPr>
          <p:nvPr/>
        </p:nvPicPr>
        <p:blipFill>
          <a:blip r:embed="rId2" cstate="print"/>
          <a:srcRect/>
          <a:stretch>
            <a:fillRect/>
          </a:stretch>
        </p:blipFill>
        <p:spPr bwMode="auto">
          <a:xfrm>
            <a:off x="926549" y="1850178"/>
            <a:ext cx="5357812" cy="5002212"/>
          </a:xfrm>
          <a:prstGeom prst="rect">
            <a:avLst/>
          </a:prstGeom>
          <a:noFill/>
        </p:spPr>
      </p:pic>
      <p:sp>
        <p:nvSpPr>
          <p:cNvPr id="3" name="TextBox 2"/>
          <p:cNvSpPr txBox="1"/>
          <p:nvPr/>
        </p:nvSpPr>
        <p:spPr>
          <a:xfrm>
            <a:off x="469349" y="2737590"/>
            <a:ext cx="1888146" cy="369332"/>
          </a:xfrm>
          <a:prstGeom prst="rect">
            <a:avLst/>
          </a:prstGeom>
          <a:noFill/>
        </p:spPr>
        <p:txBody>
          <a:bodyPr wrap="none" rtlCol="0">
            <a:spAutoFit/>
          </a:bodyPr>
          <a:lstStyle/>
          <a:p>
            <a:r>
              <a:rPr lang="en-US" dirty="0"/>
              <a:t>s</a:t>
            </a:r>
            <a:r>
              <a:rPr lang="en-US" dirty="0" smtClean="0"/>
              <a:t>cattered electron</a:t>
            </a:r>
            <a:endParaRPr lang="en-US" dirty="0"/>
          </a:p>
        </p:txBody>
      </p:sp>
      <p:sp>
        <p:nvSpPr>
          <p:cNvPr id="6" name="TextBox 5"/>
          <p:cNvSpPr txBox="1"/>
          <p:nvPr/>
        </p:nvSpPr>
        <p:spPr>
          <a:xfrm>
            <a:off x="5041349" y="3804390"/>
            <a:ext cx="1748043" cy="369332"/>
          </a:xfrm>
          <a:prstGeom prst="rect">
            <a:avLst/>
          </a:prstGeom>
          <a:noFill/>
        </p:spPr>
        <p:txBody>
          <a:bodyPr wrap="none" rtlCol="0">
            <a:spAutoFit/>
          </a:bodyPr>
          <a:lstStyle/>
          <a:p>
            <a:r>
              <a:rPr lang="en-US" dirty="0"/>
              <a:t>s</a:t>
            </a:r>
            <a:r>
              <a:rPr lang="en-US" dirty="0" smtClean="0"/>
              <a:t>cattered proton</a:t>
            </a:r>
            <a:endParaRPr lang="en-US" dirty="0"/>
          </a:p>
        </p:txBody>
      </p:sp>
      <p:sp>
        <p:nvSpPr>
          <p:cNvPr id="7" name="TextBox 6"/>
          <p:cNvSpPr txBox="1"/>
          <p:nvPr/>
        </p:nvSpPr>
        <p:spPr>
          <a:xfrm>
            <a:off x="1186658" y="4635208"/>
            <a:ext cx="2437847" cy="369332"/>
          </a:xfrm>
          <a:prstGeom prst="rect">
            <a:avLst/>
          </a:prstGeom>
          <a:noFill/>
        </p:spPr>
        <p:txBody>
          <a:bodyPr wrap="none" rtlCol="0">
            <a:spAutoFit/>
          </a:bodyPr>
          <a:lstStyle/>
          <a:p>
            <a:r>
              <a:rPr lang="en-US" dirty="0" smtClean="0"/>
              <a:t>outgoing virtual photon</a:t>
            </a:r>
            <a:endParaRPr lang="en-US" dirty="0"/>
          </a:p>
        </p:txBody>
      </p:sp>
      <p:sp>
        <p:nvSpPr>
          <p:cNvPr id="8" name="TextBox 7"/>
          <p:cNvSpPr txBox="1"/>
          <p:nvPr/>
        </p:nvSpPr>
        <p:spPr>
          <a:xfrm>
            <a:off x="4431749" y="6166590"/>
            <a:ext cx="3105722" cy="369332"/>
          </a:xfrm>
          <a:prstGeom prst="rect">
            <a:avLst/>
          </a:prstGeom>
          <a:noFill/>
        </p:spPr>
        <p:txBody>
          <a:bodyPr wrap="none" rtlCol="0">
            <a:spAutoFit/>
          </a:bodyPr>
          <a:lstStyle/>
          <a:p>
            <a:r>
              <a:rPr lang="en-US" dirty="0" smtClean="0"/>
              <a:t>lepton pair from virtual photon</a:t>
            </a:r>
            <a:endParaRPr lang="en-US" dirty="0"/>
          </a:p>
        </p:txBody>
      </p:sp>
      <p:sp>
        <p:nvSpPr>
          <p:cNvPr id="9" name="TextBox 8"/>
          <p:cNvSpPr txBox="1"/>
          <p:nvPr/>
        </p:nvSpPr>
        <p:spPr>
          <a:xfrm>
            <a:off x="6448802" y="1614676"/>
            <a:ext cx="2057400" cy="369332"/>
          </a:xfrm>
          <a:prstGeom prst="rect">
            <a:avLst/>
          </a:prstGeom>
          <a:noFill/>
        </p:spPr>
        <p:txBody>
          <a:bodyPr wrap="square" rtlCol="0">
            <a:spAutoFit/>
          </a:bodyPr>
          <a:lstStyle/>
          <a:p>
            <a:r>
              <a:rPr lang="en-US" dirty="0" smtClean="0">
                <a:latin typeface="Symbol" pitchFamily="18" charset="2"/>
              </a:rPr>
              <a:t>D</a:t>
            </a:r>
            <a:r>
              <a:rPr lang="en-US" dirty="0" smtClean="0"/>
              <a:t> = p1-p2 = q2-q1</a:t>
            </a:r>
            <a:endParaRPr lang="en-US" dirty="0"/>
          </a:p>
        </p:txBody>
      </p:sp>
      <p:sp>
        <p:nvSpPr>
          <p:cNvPr id="11" name="TextBox 10"/>
          <p:cNvSpPr txBox="1"/>
          <p:nvPr/>
        </p:nvSpPr>
        <p:spPr>
          <a:xfrm>
            <a:off x="6698197" y="4380614"/>
            <a:ext cx="505031" cy="369332"/>
          </a:xfrm>
          <a:prstGeom prst="rect">
            <a:avLst/>
          </a:prstGeom>
          <a:noFill/>
        </p:spPr>
        <p:txBody>
          <a:bodyPr wrap="square" rtlCol="0">
            <a:spAutoFit/>
          </a:bodyPr>
          <a:lstStyle/>
          <a:p>
            <a:r>
              <a:rPr lang="en-US" dirty="0" smtClean="0">
                <a:latin typeface="Symbol" pitchFamily="18" charset="2"/>
              </a:rPr>
              <a:t>h</a:t>
            </a:r>
            <a:r>
              <a:rPr lang="en-US" dirty="0" smtClean="0"/>
              <a:t> =</a:t>
            </a:r>
            <a:endParaRPr lang="en-US" dirty="0"/>
          </a:p>
        </p:txBody>
      </p:sp>
      <p:sp>
        <p:nvSpPr>
          <p:cNvPr id="12" name="TextBox 11"/>
          <p:cNvSpPr txBox="1"/>
          <p:nvPr/>
        </p:nvSpPr>
        <p:spPr>
          <a:xfrm>
            <a:off x="7577192" y="5306310"/>
            <a:ext cx="607565" cy="369332"/>
          </a:xfrm>
          <a:prstGeom prst="rect">
            <a:avLst/>
          </a:prstGeom>
          <a:noFill/>
        </p:spPr>
        <p:txBody>
          <a:bodyPr wrap="square" rtlCol="0">
            <a:spAutoFit/>
          </a:bodyPr>
          <a:lstStyle/>
          <a:p>
            <a:r>
              <a:rPr lang="en-US" dirty="0" smtClean="0"/>
              <a:t>x</a:t>
            </a:r>
            <a:r>
              <a:rPr lang="en-US" baseline="-25000" dirty="0" smtClean="0"/>
              <a:t>bj</a:t>
            </a:r>
            <a:r>
              <a:rPr lang="en-US" dirty="0" smtClean="0"/>
              <a:t>=</a:t>
            </a:r>
            <a:endParaRPr lang="en-US" dirty="0"/>
          </a:p>
        </p:txBody>
      </p:sp>
      <p:sp>
        <p:nvSpPr>
          <p:cNvPr id="10" name="TextBox 9"/>
          <p:cNvSpPr txBox="1"/>
          <p:nvPr/>
        </p:nvSpPr>
        <p:spPr>
          <a:xfrm>
            <a:off x="6477348" y="2007832"/>
            <a:ext cx="1479892" cy="923330"/>
          </a:xfrm>
          <a:prstGeom prst="rect">
            <a:avLst/>
          </a:prstGeom>
          <a:noFill/>
        </p:spPr>
        <p:txBody>
          <a:bodyPr wrap="none" rtlCol="0">
            <a:spAutoFit/>
          </a:bodyPr>
          <a:lstStyle/>
          <a:p>
            <a:pPr algn="ctr"/>
            <a:r>
              <a:rPr lang="en-US" dirty="0" smtClean="0"/>
              <a:t>p = p1+p2</a:t>
            </a:r>
            <a:endParaRPr lang="en-US" dirty="0"/>
          </a:p>
          <a:p>
            <a:pPr algn="ctr"/>
            <a:r>
              <a:rPr lang="en-US" dirty="0" smtClean="0"/>
              <a:t>q </a:t>
            </a:r>
            <a:r>
              <a:rPr lang="en-US" dirty="0"/>
              <a:t>= ½ </a:t>
            </a:r>
            <a:r>
              <a:rPr lang="en-US" dirty="0" smtClean="0"/>
              <a:t>(q1+q2</a:t>
            </a:r>
            <a:r>
              <a:rPr lang="en-US" dirty="0"/>
              <a:t>)</a:t>
            </a:r>
          </a:p>
          <a:p>
            <a:endParaRPr lang="en-US" dirty="0"/>
          </a:p>
        </p:txBody>
      </p:sp>
      <p:sp>
        <p:nvSpPr>
          <p:cNvPr id="14" name="TextBox 13"/>
          <p:cNvSpPr txBox="1"/>
          <p:nvPr/>
        </p:nvSpPr>
        <p:spPr>
          <a:xfrm>
            <a:off x="7261085" y="4265876"/>
            <a:ext cx="505031" cy="369332"/>
          </a:xfrm>
          <a:prstGeom prst="rect">
            <a:avLst/>
          </a:prstGeom>
          <a:noFill/>
        </p:spPr>
        <p:txBody>
          <a:bodyPr wrap="square" rtlCol="0">
            <a:spAutoFit/>
          </a:bodyPr>
          <a:lstStyle/>
          <a:p>
            <a:r>
              <a:rPr lang="en-US" dirty="0" smtClean="0">
                <a:latin typeface="Symbol" pitchFamily="18" charset="2"/>
              </a:rPr>
              <a:t>D.</a:t>
            </a:r>
            <a:r>
              <a:rPr lang="en-US" dirty="0" smtClean="0"/>
              <a:t>q</a:t>
            </a:r>
            <a:endParaRPr lang="en-US" dirty="0"/>
          </a:p>
        </p:txBody>
      </p:sp>
      <p:cxnSp>
        <p:nvCxnSpPr>
          <p:cNvPr id="15" name="Straight Connector 14"/>
          <p:cNvCxnSpPr/>
          <p:nvPr/>
        </p:nvCxnSpPr>
        <p:spPr>
          <a:xfrm flipV="1">
            <a:off x="7261085" y="4631530"/>
            <a:ext cx="505031" cy="3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87532" y="4635208"/>
            <a:ext cx="505031" cy="369332"/>
          </a:xfrm>
          <a:prstGeom prst="rect">
            <a:avLst/>
          </a:prstGeom>
          <a:noFill/>
        </p:spPr>
        <p:txBody>
          <a:bodyPr wrap="square" rtlCol="0">
            <a:spAutoFit/>
          </a:bodyPr>
          <a:lstStyle/>
          <a:p>
            <a:r>
              <a:rPr lang="en-US" dirty="0" smtClean="0"/>
              <a:t>p</a:t>
            </a:r>
            <a:r>
              <a:rPr lang="en-US" dirty="0" smtClean="0">
                <a:latin typeface="Symbol" pitchFamily="18" charset="2"/>
              </a:rPr>
              <a:t>.</a:t>
            </a:r>
            <a:r>
              <a:rPr lang="en-US" dirty="0" smtClean="0"/>
              <a:t>q</a:t>
            </a:r>
            <a:endParaRPr lang="en-US" dirty="0"/>
          </a:p>
        </p:txBody>
      </p:sp>
      <p:sp>
        <p:nvSpPr>
          <p:cNvPr id="18" name="TextBox 17"/>
          <p:cNvSpPr txBox="1"/>
          <p:nvPr/>
        </p:nvSpPr>
        <p:spPr>
          <a:xfrm>
            <a:off x="8211204" y="5256521"/>
            <a:ext cx="505031" cy="369332"/>
          </a:xfrm>
          <a:prstGeom prst="rect">
            <a:avLst/>
          </a:prstGeom>
          <a:noFill/>
        </p:spPr>
        <p:txBody>
          <a:bodyPr wrap="square" rtlCol="0">
            <a:spAutoFit/>
          </a:bodyPr>
          <a:lstStyle/>
          <a:p>
            <a:r>
              <a:rPr lang="en-US" dirty="0" smtClean="0">
                <a:latin typeface="Andalus" pitchFamily="18" charset="-78"/>
                <a:cs typeface="Andalus" pitchFamily="18" charset="-78"/>
              </a:rPr>
              <a:t>Q</a:t>
            </a:r>
            <a:r>
              <a:rPr lang="en-US" baseline="30000" dirty="0" smtClean="0">
                <a:latin typeface="Symbol" pitchFamily="18" charset="2"/>
              </a:rPr>
              <a:t>2</a:t>
            </a:r>
            <a:endParaRPr lang="en-US" baseline="30000" dirty="0"/>
          </a:p>
        </p:txBody>
      </p:sp>
      <p:cxnSp>
        <p:nvCxnSpPr>
          <p:cNvPr id="19" name="Straight Connector 18"/>
          <p:cNvCxnSpPr/>
          <p:nvPr/>
        </p:nvCxnSpPr>
        <p:spPr>
          <a:xfrm flipV="1">
            <a:off x="8100453" y="5622175"/>
            <a:ext cx="505031" cy="3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50008" y="5627022"/>
            <a:ext cx="774527" cy="369332"/>
          </a:xfrm>
          <a:prstGeom prst="rect">
            <a:avLst/>
          </a:prstGeom>
          <a:noFill/>
        </p:spPr>
        <p:txBody>
          <a:bodyPr wrap="square" rtlCol="0">
            <a:spAutoFit/>
          </a:bodyPr>
          <a:lstStyle/>
          <a:p>
            <a:r>
              <a:rPr lang="en-US" dirty="0" smtClean="0"/>
              <a:t>2p</a:t>
            </a:r>
            <a:r>
              <a:rPr lang="en-US" baseline="-25000" dirty="0" smtClean="0"/>
              <a:t>1</a:t>
            </a:r>
            <a:r>
              <a:rPr lang="en-US" dirty="0" smtClean="0"/>
              <a:t>q</a:t>
            </a:r>
            <a:r>
              <a:rPr lang="en-US" baseline="-25000" dirty="0" smtClean="0"/>
              <a:t>1</a:t>
            </a:r>
            <a:endParaRPr lang="en-US" baseline="-25000" dirty="0"/>
          </a:p>
        </p:txBody>
      </p:sp>
      <p:sp>
        <p:nvSpPr>
          <p:cNvPr id="21" name="TextBox 20"/>
          <p:cNvSpPr txBox="1"/>
          <p:nvPr/>
        </p:nvSpPr>
        <p:spPr>
          <a:xfrm>
            <a:off x="6691742" y="3358410"/>
            <a:ext cx="505031" cy="369332"/>
          </a:xfrm>
          <a:prstGeom prst="rect">
            <a:avLst/>
          </a:prstGeom>
          <a:noFill/>
        </p:spPr>
        <p:txBody>
          <a:bodyPr wrap="square" rtlCol="0">
            <a:spAutoFit/>
          </a:bodyPr>
          <a:lstStyle/>
          <a:p>
            <a:r>
              <a:rPr lang="en-US" dirty="0" smtClean="0">
                <a:latin typeface="Symbol" pitchFamily="18" charset="2"/>
              </a:rPr>
              <a:t>x</a:t>
            </a:r>
            <a:r>
              <a:rPr lang="en-US" dirty="0" smtClean="0"/>
              <a:t> =</a:t>
            </a:r>
            <a:endParaRPr lang="en-US" dirty="0"/>
          </a:p>
        </p:txBody>
      </p:sp>
      <p:sp>
        <p:nvSpPr>
          <p:cNvPr id="22" name="TextBox 21"/>
          <p:cNvSpPr txBox="1"/>
          <p:nvPr/>
        </p:nvSpPr>
        <p:spPr>
          <a:xfrm>
            <a:off x="7254630" y="3243672"/>
            <a:ext cx="505031" cy="369332"/>
          </a:xfrm>
          <a:prstGeom prst="rect">
            <a:avLst/>
          </a:prstGeom>
          <a:noFill/>
        </p:spPr>
        <p:txBody>
          <a:bodyPr wrap="square" rtlCol="0">
            <a:spAutoFit/>
          </a:bodyPr>
          <a:lstStyle/>
          <a:p>
            <a:r>
              <a:rPr lang="en-US" dirty="0"/>
              <a:t>Q</a:t>
            </a:r>
            <a:r>
              <a:rPr lang="en-US" baseline="30000" dirty="0">
                <a:latin typeface="Symbol" pitchFamily="18" charset="2"/>
              </a:rPr>
              <a:t>2</a:t>
            </a:r>
            <a:endParaRPr lang="en-US" baseline="30000" dirty="0"/>
          </a:p>
        </p:txBody>
      </p:sp>
      <p:cxnSp>
        <p:nvCxnSpPr>
          <p:cNvPr id="23" name="Straight Connector 22"/>
          <p:cNvCxnSpPr/>
          <p:nvPr/>
        </p:nvCxnSpPr>
        <p:spPr>
          <a:xfrm flipV="1">
            <a:off x="7254630" y="3609326"/>
            <a:ext cx="505031" cy="3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55453" y="3613004"/>
            <a:ext cx="872323" cy="369332"/>
          </a:xfrm>
          <a:prstGeom prst="rect">
            <a:avLst/>
          </a:prstGeom>
          <a:noFill/>
        </p:spPr>
        <p:txBody>
          <a:bodyPr wrap="square" rtlCol="0">
            <a:spAutoFit/>
          </a:bodyPr>
          <a:lstStyle/>
          <a:p>
            <a:r>
              <a:rPr lang="en-US" dirty="0" smtClean="0"/>
              <a:t>2p</a:t>
            </a:r>
            <a:r>
              <a:rPr lang="en-US" dirty="0" smtClean="0">
                <a:latin typeface="Symbol" pitchFamily="18" charset="2"/>
              </a:rPr>
              <a:t>.</a:t>
            </a:r>
            <a:r>
              <a:rPr lang="en-US" dirty="0" smtClean="0"/>
              <a:t>q</a:t>
            </a:r>
            <a:endParaRPr lang="en-US" dirty="0"/>
          </a:p>
        </p:txBody>
      </p:sp>
      <p:sp>
        <p:nvSpPr>
          <p:cNvPr id="25" name="TextBox 24"/>
          <p:cNvSpPr txBox="1"/>
          <p:nvPr/>
        </p:nvSpPr>
        <p:spPr>
          <a:xfrm>
            <a:off x="6669240" y="2737590"/>
            <a:ext cx="1616524" cy="369332"/>
          </a:xfrm>
          <a:prstGeom prst="rect">
            <a:avLst/>
          </a:prstGeom>
          <a:noFill/>
        </p:spPr>
        <p:txBody>
          <a:bodyPr wrap="square" rtlCol="0">
            <a:spAutoFit/>
          </a:bodyPr>
          <a:lstStyle/>
          <a:p>
            <a:r>
              <a:rPr lang="en-US" dirty="0" smtClean="0"/>
              <a:t>Q</a:t>
            </a:r>
            <a:r>
              <a:rPr lang="en-US" baseline="30000" dirty="0" smtClean="0">
                <a:latin typeface="Symbol" pitchFamily="18" charset="2"/>
              </a:rPr>
              <a:t>2</a:t>
            </a:r>
            <a:r>
              <a:rPr lang="en-US" dirty="0" smtClean="0">
                <a:latin typeface="Symbol" pitchFamily="18" charset="2"/>
              </a:rPr>
              <a:t>= - </a:t>
            </a:r>
            <a:r>
              <a:rPr lang="en-US" dirty="0" smtClean="0"/>
              <a:t>q</a:t>
            </a:r>
            <a:r>
              <a:rPr lang="en-US" baseline="30000" dirty="0" smtClean="0"/>
              <a:t>2</a:t>
            </a:r>
            <a:endParaRPr lang="en-US" baseline="30000" dirty="0"/>
          </a:p>
        </p:txBody>
      </p:sp>
      <p:sp>
        <p:nvSpPr>
          <p:cNvPr id="5" name="Rectangle 4"/>
          <p:cNvSpPr/>
          <p:nvPr/>
        </p:nvSpPr>
        <p:spPr>
          <a:xfrm>
            <a:off x="5923711" y="5329809"/>
            <a:ext cx="1279517" cy="369332"/>
          </a:xfrm>
          <a:prstGeom prst="rect">
            <a:avLst/>
          </a:prstGeom>
        </p:spPr>
        <p:txBody>
          <a:bodyPr wrap="none">
            <a:spAutoFit/>
          </a:bodyPr>
          <a:lstStyle/>
          <a:p>
            <a:r>
              <a:rPr lang="en-US" dirty="0" smtClean="0">
                <a:latin typeface="Andalus" pitchFamily="18" charset="-78"/>
                <a:cs typeface="Andalus" pitchFamily="18" charset="-78"/>
              </a:rPr>
              <a:t>Q</a:t>
            </a:r>
            <a:r>
              <a:rPr lang="en-US" baseline="30000" dirty="0" smtClean="0">
                <a:latin typeface="Symbol" pitchFamily="18" charset="2"/>
              </a:rPr>
              <a:t>2</a:t>
            </a:r>
            <a:r>
              <a:rPr lang="en-US" dirty="0" smtClean="0">
                <a:latin typeface="Symbol" pitchFamily="18" charset="2"/>
              </a:rPr>
              <a:t>= </a:t>
            </a:r>
            <a:r>
              <a:rPr lang="en-US" dirty="0" smtClean="0"/>
              <a:t>-(k-k’)</a:t>
            </a:r>
            <a:r>
              <a:rPr lang="en-US" baseline="30000" dirty="0" smtClean="0"/>
              <a:t>2</a:t>
            </a:r>
            <a:endParaRPr lang="en-US" baseline="30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K:\EarlyCarreer\DDVCS\unraveling\surface.eps"/>
          <p:cNvPicPr>
            <a:picLocks noChangeAspect="1" noChangeArrowheads="1"/>
          </p:cNvPicPr>
          <p:nvPr/>
        </p:nvPicPr>
        <p:blipFill>
          <a:blip r:embed="rId2" cstate="print"/>
          <a:srcRect/>
          <a:stretch>
            <a:fillRect/>
          </a:stretch>
        </p:blipFill>
        <p:spPr bwMode="auto">
          <a:xfrm>
            <a:off x="1138074" y="1946604"/>
            <a:ext cx="4114800" cy="4320540"/>
          </a:xfrm>
          <a:prstGeom prst="rect">
            <a:avLst/>
          </a:prstGeom>
          <a:noFill/>
        </p:spPr>
      </p:pic>
      <p:cxnSp>
        <p:nvCxnSpPr>
          <p:cNvPr id="4" name="Straight Arrow Connector 3"/>
          <p:cNvCxnSpPr/>
          <p:nvPr/>
        </p:nvCxnSpPr>
        <p:spPr>
          <a:xfrm>
            <a:off x="757074" y="4689804"/>
            <a:ext cx="9906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662074" y="5680404"/>
            <a:ext cx="24384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20283" y="6082478"/>
            <a:ext cx="298480" cy="369332"/>
          </a:xfrm>
          <a:prstGeom prst="rect">
            <a:avLst/>
          </a:prstGeom>
          <a:noFill/>
        </p:spPr>
        <p:txBody>
          <a:bodyPr wrap="none" rtlCol="0">
            <a:spAutoFit/>
          </a:bodyPr>
          <a:lstStyle/>
          <a:p>
            <a:r>
              <a:rPr lang="en-US" dirty="0" smtClean="0">
                <a:latin typeface="Symbol" pitchFamily="18" charset="2"/>
              </a:rPr>
              <a:t>x</a:t>
            </a:r>
            <a:endParaRPr lang="en-US" dirty="0">
              <a:latin typeface="Symbol" pitchFamily="18" charset="2"/>
            </a:endParaRPr>
          </a:p>
        </p:txBody>
      </p:sp>
      <p:sp>
        <p:nvSpPr>
          <p:cNvPr id="10" name="TextBox 9"/>
          <p:cNvSpPr txBox="1"/>
          <p:nvPr/>
        </p:nvSpPr>
        <p:spPr>
          <a:xfrm>
            <a:off x="748598" y="5488807"/>
            <a:ext cx="324128" cy="369332"/>
          </a:xfrm>
          <a:prstGeom prst="rect">
            <a:avLst/>
          </a:prstGeom>
          <a:noFill/>
        </p:spPr>
        <p:txBody>
          <a:bodyPr wrap="none" rtlCol="0">
            <a:spAutoFit/>
          </a:bodyPr>
          <a:lstStyle/>
          <a:p>
            <a:r>
              <a:rPr lang="en-US" dirty="0" smtClean="0">
                <a:latin typeface="Symbol" pitchFamily="18" charset="2"/>
              </a:rPr>
              <a:t>h</a:t>
            </a:r>
            <a:endParaRPr lang="en-US" dirty="0">
              <a:latin typeface="Symbol" pitchFamily="18" charset="2"/>
            </a:endParaRPr>
          </a:p>
        </p:txBody>
      </p:sp>
      <p:sp>
        <p:nvSpPr>
          <p:cNvPr id="8" name="Title 1"/>
          <p:cNvSpPr>
            <a:spLocks noGrp="1"/>
          </p:cNvSpPr>
          <p:nvPr>
            <p:ph type="title"/>
          </p:nvPr>
        </p:nvSpPr>
        <p:spPr>
          <a:xfrm>
            <a:off x="651864" y="152400"/>
            <a:ext cx="8229600" cy="1143000"/>
          </a:xfrm>
        </p:spPr>
        <p:txBody>
          <a:bodyPr/>
          <a:lstStyle/>
          <a:p>
            <a:r>
              <a:rPr lang="en-US" dirty="0" smtClean="0"/>
              <a:t>Kinematical coverage</a:t>
            </a:r>
            <a:endParaRPr lang="en-US" dirty="0"/>
          </a:p>
        </p:txBody>
      </p:sp>
      <p:cxnSp>
        <p:nvCxnSpPr>
          <p:cNvPr id="11" name="직선 화살표 연결선 10"/>
          <p:cNvCxnSpPr/>
          <p:nvPr/>
        </p:nvCxnSpPr>
        <p:spPr>
          <a:xfrm flipH="1">
            <a:off x="2357274" y="2243784"/>
            <a:ext cx="324000" cy="13030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5691" y="1911324"/>
            <a:ext cx="712054" cy="646331"/>
          </a:xfrm>
          <a:prstGeom prst="rect">
            <a:avLst/>
          </a:prstGeom>
          <a:noFill/>
        </p:spPr>
        <p:txBody>
          <a:bodyPr wrap="none" rtlCol="0">
            <a:spAutoFit/>
          </a:bodyPr>
          <a:lstStyle/>
          <a:p>
            <a:r>
              <a:rPr lang="en-US" dirty="0" smtClean="0"/>
              <a:t>DVCS</a:t>
            </a:r>
          </a:p>
          <a:p>
            <a:r>
              <a:rPr lang="en-US" dirty="0"/>
              <a:t> </a:t>
            </a:r>
            <a:r>
              <a:rPr lang="en-US" dirty="0">
                <a:latin typeface="Symbol" pitchFamily="18" charset="2"/>
              </a:rPr>
              <a:t>h</a:t>
            </a:r>
            <a:r>
              <a:rPr lang="en-US" dirty="0" smtClean="0"/>
              <a:t> = </a:t>
            </a:r>
            <a:r>
              <a:rPr lang="en-US" dirty="0" smtClean="0">
                <a:latin typeface="Symbol" pitchFamily="18" charset="2"/>
              </a:rPr>
              <a:t>x</a:t>
            </a:r>
            <a:endParaRPr lang="en-US" dirty="0"/>
          </a:p>
        </p:txBody>
      </p:sp>
      <p:cxnSp>
        <p:nvCxnSpPr>
          <p:cNvPr id="12" name="Straight Arrow Connector 11"/>
          <p:cNvCxnSpPr/>
          <p:nvPr/>
        </p:nvCxnSpPr>
        <p:spPr>
          <a:xfrm flipH="1">
            <a:off x="2814474" y="1746525"/>
            <a:ext cx="1894500" cy="7334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08974" y="1377193"/>
            <a:ext cx="1321196" cy="369332"/>
          </a:xfrm>
          <a:prstGeom prst="rect">
            <a:avLst/>
          </a:prstGeom>
          <a:noFill/>
        </p:spPr>
        <p:txBody>
          <a:bodyPr wrap="none" rtlCol="0">
            <a:spAutoFit/>
          </a:bodyPr>
          <a:lstStyle/>
          <a:p>
            <a:r>
              <a:rPr lang="en-US" dirty="0" smtClean="0"/>
              <a:t>JLab 11 GeV</a:t>
            </a:r>
            <a:endParaRPr lang="en-US" dirty="0"/>
          </a:p>
        </p:txBody>
      </p:sp>
      <p:sp>
        <p:nvSpPr>
          <p:cNvPr id="14" name="TextBox 13"/>
          <p:cNvSpPr txBox="1"/>
          <p:nvPr/>
        </p:nvSpPr>
        <p:spPr>
          <a:xfrm>
            <a:off x="5120946" y="1700358"/>
            <a:ext cx="917239" cy="646331"/>
          </a:xfrm>
          <a:prstGeom prst="rect">
            <a:avLst/>
          </a:prstGeom>
          <a:noFill/>
        </p:spPr>
        <p:txBody>
          <a:bodyPr wrap="none" rtlCol="0">
            <a:spAutoFit/>
          </a:bodyPr>
          <a:lstStyle/>
          <a:p>
            <a:r>
              <a:rPr lang="en-US" dirty="0" smtClean="0"/>
              <a:t>25 GeV </a:t>
            </a:r>
          </a:p>
          <a:p>
            <a:r>
              <a:rPr lang="en-US" dirty="0" smtClean="0"/>
              <a:t>40 GeV </a:t>
            </a:r>
            <a:endParaRPr lang="en-US" dirty="0"/>
          </a:p>
        </p:txBody>
      </p:sp>
      <p:sp>
        <p:nvSpPr>
          <p:cNvPr id="15" name="Freeform 14"/>
          <p:cNvSpPr/>
          <p:nvPr/>
        </p:nvSpPr>
        <p:spPr>
          <a:xfrm>
            <a:off x="2357273" y="3546804"/>
            <a:ext cx="390525" cy="2505075"/>
          </a:xfrm>
          <a:custGeom>
            <a:avLst/>
            <a:gdLst>
              <a:gd name="connsiteX0" fmla="*/ 314325 w 352057"/>
              <a:gd name="connsiteY0" fmla="*/ 0 h 3752850"/>
              <a:gd name="connsiteX1" fmla="*/ 323850 w 352057"/>
              <a:gd name="connsiteY1" fmla="*/ 1647825 h 3752850"/>
              <a:gd name="connsiteX2" fmla="*/ 0 w 352057"/>
              <a:gd name="connsiteY2" fmla="*/ 3752850 h 3752850"/>
              <a:gd name="connsiteX3" fmla="*/ 0 w 352057"/>
              <a:gd name="connsiteY3" fmla="*/ 3752850 h 3752850"/>
              <a:gd name="connsiteX0" fmla="*/ 361950 w 379408"/>
              <a:gd name="connsiteY0" fmla="*/ 0 h 3771900"/>
              <a:gd name="connsiteX1" fmla="*/ 323850 w 379408"/>
              <a:gd name="connsiteY1" fmla="*/ 1666875 h 3771900"/>
              <a:gd name="connsiteX2" fmla="*/ 0 w 379408"/>
              <a:gd name="connsiteY2" fmla="*/ 3771900 h 3771900"/>
              <a:gd name="connsiteX3" fmla="*/ 0 w 379408"/>
              <a:gd name="connsiteY3" fmla="*/ 3771900 h 3771900"/>
              <a:gd name="connsiteX0" fmla="*/ 361950 w 379408"/>
              <a:gd name="connsiteY0" fmla="*/ 0 h 2514600"/>
              <a:gd name="connsiteX1" fmla="*/ 323850 w 379408"/>
              <a:gd name="connsiteY1" fmla="*/ 409575 h 2514600"/>
              <a:gd name="connsiteX2" fmla="*/ 0 w 379408"/>
              <a:gd name="connsiteY2" fmla="*/ 2514600 h 2514600"/>
              <a:gd name="connsiteX3" fmla="*/ 0 w 379408"/>
              <a:gd name="connsiteY3" fmla="*/ 2514600 h 2514600"/>
              <a:gd name="connsiteX0" fmla="*/ 361950 w 371771"/>
              <a:gd name="connsiteY0" fmla="*/ 0 h 2514600"/>
              <a:gd name="connsiteX1" fmla="*/ 285750 w 371771"/>
              <a:gd name="connsiteY1" fmla="*/ 876300 h 2514600"/>
              <a:gd name="connsiteX2" fmla="*/ 0 w 371771"/>
              <a:gd name="connsiteY2" fmla="*/ 2514600 h 2514600"/>
              <a:gd name="connsiteX3" fmla="*/ 0 w 371771"/>
              <a:gd name="connsiteY3" fmla="*/ 2514600 h 2514600"/>
              <a:gd name="connsiteX0" fmla="*/ 361950 w 369854"/>
              <a:gd name="connsiteY0" fmla="*/ 0 h 2514600"/>
              <a:gd name="connsiteX1" fmla="*/ 266700 w 369854"/>
              <a:gd name="connsiteY1" fmla="*/ 1181100 h 2514600"/>
              <a:gd name="connsiteX2" fmla="*/ 0 w 369854"/>
              <a:gd name="connsiteY2" fmla="*/ 2514600 h 2514600"/>
              <a:gd name="connsiteX3" fmla="*/ 0 w 369854"/>
              <a:gd name="connsiteY3" fmla="*/ 2514600 h 2514600"/>
              <a:gd name="connsiteX0" fmla="*/ 390525 w 396830"/>
              <a:gd name="connsiteY0" fmla="*/ 0 h 2505075"/>
              <a:gd name="connsiteX1" fmla="*/ 266700 w 396830"/>
              <a:gd name="connsiteY1" fmla="*/ 1171575 h 2505075"/>
              <a:gd name="connsiteX2" fmla="*/ 0 w 396830"/>
              <a:gd name="connsiteY2" fmla="*/ 2505075 h 2505075"/>
              <a:gd name="connsiteX3" fmla="*/ 0 w 396830"/>
              <a:gd name="connsiteY3" fmla="*/ 2505075 h 2505075"/>
              <a:gd name="connsiteX0" fmla="*/ 390525 w 390525"/>
              <a:gd name="connsiteY0" fmla="*/ 0 h 2505075"/>
              <a:gd name="connsiteX1" fmla="*/ 266700 w 390525"/>
              <a:gd name="connsiteY1" fmla="*/ 1171575 h 2505075"/>
              <a:gd name="connsiteX2" fmla="*/ 0 w 390525"/>
              <a:gd name="connsiteY2" fmla="*/ 2505075 h 2505075"/>
              <a:gd name="connsiteX3" fmla="*/ 0 w 390525"/>
              <a:gd name="connsiteY3" fmla="*/ 2505075 h 2505075"/>
            </a:gdLst>
            <a:ahLst/>
            <a:cxnLst>
              <a:cxn ang="0">
                <a:pos x="connsiteX0" y="connsiteY0"/>
              </a:cxn>
              <a:cxn ang="0">
                <a:pos x="connsiteX1" y="connsiteY1"/>
              </a:cxn>
              <a:cxn ang="0">
                <a:pos x="connsiteX2" y="connsiteY2"/>
              </a:cxn>
              <a:cxn ang="0">
                <a:pos x="connsiteX3" y="connsiteY3"/>
              </a:cxn>
            </a:cxnLst>
            <a:rect l="l" t="t" r="r" b="b"/>
            <a:pathLst>
              <a:path w="390525" h="2505075">
                <a:moveTo>
                  <a:pt x="390525" y="0"/>
                </a:moveTo>
                <a:cubicBezTo>
                  <a:pt x="373856" y="520700"/>
                  <a:pt x="331787" y="754063"/>
                  <a:pt x="266700" y="1171575"/>
                </a:cubicBezTo>
                <a:cubicBezTo>
                  <a:pt x="201613" y="1589087"/>
                  <a:pt x="44450" y="2282825"/>
                  <a:pt x="0" y="2505075"/>
                </a:cubicBezTo>
                <a:lnTo>
                  <a:pt x="0" y="25050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a:endCxn id="15" idx="2"/>
          </p:cNvCxnSpPr>
          <p:nvPr/>
        </p:nvCxnSpPr>
        <p:spPr>
          <a:xfrm flipH="1">
            <a:off x="2357273" y="5680404"/>
            <a:ext cx="76201" cy="3714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2719224" y="2260929"/>
            <a:ext cx="23755" cy="1350244"/>
          </a:xfrm>
          <a:custGeom>
            <a:avLst/>
            <a:gdLst>
              <a:gd name="connsiteX0" fmla="*/ 0 w 19050"/>
              <a:gd name="connsiteY0" fmla="*/ 0 h 1276350"/>
              <a:gd name="connsiteX1" fmla="*/ 19050 w 19050"/>
              <a:gd name="connsiteY1" fmla="*/ 1276350 h 1276350"/>
              <a:gd name="connsiteX2" fmla="*/ 19050 w 19050"/>
              <a:gd name="connsiteY2" fmla="*/ 1276350 h 1276350"/>
              <a:gd name="connsiteX0" fmla="*/ 0 w 31744"/>
              <a:gd name="connsiteY0" fmla="*/ 0 h 1276350"/>
              <a:gd name="connsiteX1" fmla="*/ 31744 w 31744"/>
              <a:gd name="connsiteY1" fmla="*/ 686393 h 1276350"/>
              <a:gd name="connsiteX2" fmla="*/ 19050 w 31744"/>
              <a:gd name="connsiteY2" fmla="*/ 1276350 h 1276350"/>
              <a:gd name="connsiteX3" fmla="*/ 19050 w 31744"/>
              <a:gd name="connsiteY3" fmla="*/ 1276350 h 1276350"/>
              <a:gd name="connsiteX0" fmla="*/ 0 w 31744"/>
              <a:gd name="connsiteY0" fmla="*/ 0 h 1317673"/>
              <a:gd name="connsiteX1" fmla="*/ 31744 w 31744"/>
              <a:gd name="connsiteY1" fmla="*/ 686393 h 1317673"/>
              <a:gd name="connsiteX2" fmla="*/ 19050 w 31744"/>
              <a:gd name="connsiteY2" fmla="*/ 1276350 h 1317673"/>
              <a:gd name="connsiteX3" fmla="*/ 19050 w 31744"/>
              <a:gd name="connsiteY3" fmla="*/ 1266896 h 1317673"/>
              <a:gd name="connsiteX0" fmla="*/ 0 w 20314"/>
              <a:gd name="connsiteY0" fmla="*/ 0 h 1317672"/>
              <a:gd name="connsiteX1" fmla="*/ 20314 w 20314"/>
              <a:gd name="connsiteY1" fmla="*/ 686393 h 1317672"/>
              <a:gd name="connsiteX2" fmla="*/ 19050 w 20314"/>
              <a:gd name="connsiteY2" fmla="*/ 1276350 h 1317672"/>
              <a:gd name="connsiteX3" fmla="*/ 19050 w 20314"/>
              <a:gd name="connsiteY3" fmla="*/ 1266896 h 1317672"/>
              <a:gd name="connsiteX0" fmla="*/ 11859 w 32776"/>
              <a:gd name="connsiteY0" fmla="*/ 0 h 1331427"/>
              <a:gd name="connsiteX1" fmla="*/ 32173 w 32776"/>
              <a:gd name="connsiteY1" fmla="*/ 686393 h 1331427"/>
              <a:gd name="connsiteX2" fmla="*/ 30909 w 32776"/>
              <a:gd name="connsiteY2" fmla="*/ 1276350 h 1331427"/>
              <a:gd name="connsiteX3" fmla="*/ 0 w 32776"/>
              <a:gd name="connsiteY3" fmla="*/ 1303848 h 1331427"/>
              <a:gd name="connsiteX0" fmla="*/ 12889 w 33879"/>
              <a:gd name="connsiteY0" fmla="*/ 0 h 1331427"/>
              <a:gd name="connsiteX1" fmla="*/ 33203 w 33879"/>
              <a:gd name="connsiteY1" fmla="*/ 686393 h 1331427"/>
              <a:gd name="connsiteX2" fmla="*/ 31939 w 33879"/>
              <a:gd name="connsiteY2" fmla="*/ 1276350 h 1331427"/>
              <a:gd name="connsiteX3" fmla="*/ 0 w 33879"/>
              <a:gd name="connsiteY3" fmla="*/ 1303849 h 1331427"/>
              <a:gd name="connsiteX0" fmla="*/ 12889 w 33879"/>
              <a:gd name="connsiteY0" fmla="*/ 0 h 1331428"/>
              <a:gd name="connsiteX1" fmla="*/ 33203 w 33879"/>
              <a:gd name="connsiteY1" fmla="*/ 686393 h 1331428"/>
              <a:gd name="connsiteX2" fmla="*/ 31939 w 33879"/>
              <a:gd name="connsiteY2" fmla="*/ 1276350 h 1331428"/>
              <a:gd name="connsiteX3" fmla="*/ 0 w 33879"/>
              <a:gd name="connsiteY3" fmla="*/ 1303850 h 1331428"/>
              <a:gd name="connsiteX0" fmla="*/ 12889 w 33879"/>
              <a:gd name="connsiteY0" fmla="*/ 0 h 1331428"/>
              <a:gd name="connsiteX1" fmla="*/ 33203 w 33879"/>
              <a:gd name="connsiteY1" fmla="*/ 686393 h 1331428"/>
              <a:gd name="connsiteX2" fmla="*/ 31939 w 33879"/>
              <a:gd name="connsiteY2" fmla="*/ 1276350 h 1331428"/>
              <a:gd name="connsiteX3" fmla="*/ 0 w 33879"/>
              <a:gd name="connsiteY3" fmla="*/ 1303850 h 1331428"/>
              <a:gd name="connsiteX0" fmla="*/ 12889 w 33203"/>
              <a:gd name="connsiteY0" fmla="*/ 0 h 1303883"/>
              <a:gd name="connsiteX1" fmla="*/ 33203 w 33203"/>
              <a:gd name="connsiteY1" fmla="*/ 686393 h 1303883"/>
              <a:gd name="connsiteX2" fmla="*/ 30909 w 33203"/>
              <a:gd name="connsiteY2" fmla="*/ 983369 h 1303883"/>
              <a:gd name="connsiteX3" fmla="*/ 0 w 33203"/>
              <a:gd name="connsiteY3" fmla="*/ 1303850 h 1303883"/>
              <a:gd name="connsiteX0" fmla="*/ 0 w 20314"/>
              <a:gd name="connsiteY0" fmla="*/ 0 h 1343472"/>
              <a:gd name="connsiteX1" fmla="*/ 20314 w 20314"/>
              <a:gd name="connsiteY1" fmla="*/ 686393 h 1343472"/>
              <a:gd name="connsiteX2" fmla="*/ 18020 w 20314"/>
              <a:gd name="connsiteY2" fmla="*/ 983369 h 1343472"/>
              <a:gd name="connsiteX3" fmla="*/ 10808 w 20314"/>
              <a:gd name="connsiteY3" fmla="*/ 1343443 h 1343472"/>
              <a:gd name="connsiteX0" fmla="*/ 0 w 18029"/>
              <a:gd name="connsiteY0" fmla="*/ 0 h 1343472"/>
              <a:gd name="connsiteX1" fmla="*/ 8884 w 18029"/>
              <a:gd name="connsiteY1" fmla="*/ 686393 h 1343472"/>
              <a:gd name="connsiteX2" fmla="*/ 18020 w 18029"/>
              <a:gd name="connsiteY2" fmla="*/ 983369 h 1343472"/>
              <a:gd name="connsiteX3" fmla="*/ 10808 w 18029"/>
              <a:gd name="connsiteY3" fmla="*/ 1343443 h 1343472"/>
              <a:gd name="connsiteX0" fmla="*/ 0 w 10808"/>
              <a:gd name="connsiteY0" fmla="*/ 0 h 1343478"/>
              <a:gd name="connsiteX1" fmla="*/ 8884 w 10808"/>
              <a:gd name="connsiteY1" fmla="*/ 686393 h 1343478"/>
              <a:gd name="connsiteX2" fmla="*/ 6590 w 10808"/>
              <a:gd name="connsiteY2" fmla="*/ 1032171 h 1343478"/>
              <a:gd name="connsiteX3" fmla="*/ 10808 w 10808"/>
              <a:gd name="connsiteY3" fmla="*/ 1343443 h 1343478"/>
              <a:gd name="connsiteX0" fmla="*/ 0 w 12114"/>
              <a:gd name="connsiteY0" fmla="*/ 0 h 1407054"/>
              <a:gd name="connsiteX1" fmla="*/ 8884 w 12114"/>
              <a:gd name="connsiteY1" fmla="*/ 686393 h 1407054"/>
              <a:gd name="connsiteX2" fmla="*/ 6590 w 12114"/>
              <a:gd name="connsiteY2" fmla="*/ 1032171 h 1407054"/>
              <a:gd name="connsiteX3" fmla="*/ 12114 w 12114"/>
              <a:gd name="connsiteY3" fmla="*/ 1407026 h 1407054"/>
              <a:gd name="connsiteX0" fmla="*/ 0 w 9502"/>
              <a:gd name="connsiteY0" fmla="*/ 0 h 1383631"/>
              <a:gd name="connsiteX1" fmla="*/ 8884 w 9502"/>
              <a:gd name="connsiteY1" fmla="*/ 686393 h 1383631"/>
              <a:gd name="connsiteX2" fmla="*/ 6590 w 9502"/>
              <a:gd name="connsiteY2" fmla="*/ 1032171 h 1383631"/>
              <a:gd name="connsiteX3" fmla="*/ 9502 w 9502"/>
              <a:gd name="connsiteY3" fmla="*/ 1383601 h 1383631"/>
            </a:gdLst>
            <a:ahLst/>
            <a:cxnLst>
              <a:cxn ang="0">
                <a:pos x="connsiteX0" y="connsiteY0"/>
              </a:cxn>
              <a:cxn ang="0">
                <a:pos x="connsiteX1" y="connsiteY1"/>
              </a:cxn>
              <a:cxn ang="0">
                <a:pos x="connsiteX2" y="connsiteY2"/>
              </a:cxn>
              <a:cxn ang="0">
                <a:pos x="connsiteX3" y="connsiteY3"/>
              </a:cxn>
            </a:cxnLst>
            <a:rect l="l" t="t" r="r" b="b"/>
            <a:pathLst>
              <a:path w="9502" h="1383631">
                <a:moveTo>
                  <a:pt x="0" y="0"/>
                </a:moveTo>
                <a:cubicBezTo>
                  <a:pt x="2961" y="216192"/>
                  <a:pt x="5923" y="470201"/>
                  <a:pt x="8884" y="686393"/>
                </a:cubicBezTo>
                <a:cubicBezTo>
                  <a:pt x="4653" y="883045"/>
                  <a:pt x="6487" y="915970"/>
                  <a:pt x="6590" y="1032171"/>
                </a:cubicBezTo>
                <a:cubicBezTo>
                  <a:pt x="6693" y="1148372"/>
                  <a:pt x="9502" y="1386752"/>
                  <a:pt x="9502" y="1383601"/>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p:nvPr/>
        </p:nvCxnSpPr>
        <p:spPr>
          <a:xfrm>
            <a:off x="1278955" y="2480004"/>
            <a:ext cx="1240319" cy="4152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66874" y="1946604"/>
            <a:ext cx="2133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119274" y="2289504"/>
            <a:ext cx="1981200" cy="6057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434" y="3028614"/>
            <a:ext cx="2133600" cy="369332"/>
          </a:xfrm>
          <a:prstGeom prst="rect">
            <a:avLst/>
          </a:prstGeom>
          <a:noFill/>
        </p:spPr>
        <p:txBody>
          <a:bodyPr wrap="square" rtlCol="0">
            <a:spAutoFit/>
          </a:bodyPr>
          <a:lstStyle/>
          <a:p>
            <a:r>
              <a:rPr lang="en-US" dirty="0" smtClean="0"/>
              <a:t>H</a:t>
            </a:r>
            <a:r>
              <a:rPr lang="en-US" baseline="30000" dirty="0" smtClean="0"/>
              <a:t>u</a:t>
            </a:r>
            <a:r>
              <a:rPr lang="en-US" dirty="0" smtClean="0"/>
              <a:t>(</a:t>
            </a:r>
            <a:r>
              <a:rPr lang="en-US" dirty="0" smtClean="0">
                <a:latin typeface="Symbol" pitchFamily="18" charset="2"/>
              </a:rPr>
              <a:t>h </a:t>
            </a:r>
            <a:r>
              <a:rPr lang="en-US" dirty="0" smtClean="0"/>
              <a:t>,</a:t>
            </a:r>
            <a:r>
              <a:rPr lang="en-US" dirty="0" smtClean="0">
                <a:latin typeface="Symbol" pitchFamily="18" charset="2"/>
              </a:rPr>
              <a:t> x</a:t>
            </a:r>
            <a:r>
              <a:rPr lang="en-US" dirty="0" smtClean="0"/>
              <a:t>)</a:t>
            </a:r>
            <a:endParaRPr lang="en-US" dirty="0"/>
          </a:p>
        </p:txBody>
      </p:sp>
      <mc:AlternateContent xmlns:mc="http://schemas.openxmlformats.org/markup-compatibility/2006" xmlns:a14="http://schemas.microsoft.com/office/drawing/2010/main">
        <mc:Choice Requires="a14">
          <p:sp>
            <p:nvSpPr>
              <p:cNvPr id="24" name="TextBox 23"/>
              <p:cNvSpPr txBox="1"/>
              <p:nvPr/>
            </p:nvSpPr>
            <p:spPr>
              <a:xfrm>
                <a:off x="2323208" y="3104532"/>
                <a:ext cx="1334262" cy="293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a:rPr>
                          </m:ctrlPr>
                        </m:sSupPr>
                        <m:e>
                          <m:r>
                            <a:rPr lang="en-US" sz="1200" b="0" i="1" smtClean="0">
                              <a:latin typeface="Cambria Math"/>
                            </a:rPr>
                            <m:t>𝑄</m:t>
                          </m:r>
                        </m:e>
                        <m:sup>
                          <m:r>
                            <a:rPr lang="en-US" sz="1200" b="0" i="1" smtClean="0">
                              <a:latin typeface="Cambria Math"/>
                            </a:rPr>
                            <m:t>2</m:t>
                          </m:r>
                        </m:sup>
                      </m:sSup>
                      <m:r>
                        <a:rPr lang="en-US" sz="1200" b="0" i="1" smtClean="0">
                          <a:latin typeface="Cambria Math"/>
                        </a:rPr>
                        <m:t>&gt;</m:t>
                      </m:r>
                      <m:sSubSup>
                        <m:sSubSupPr>
                          <m:ctrlPr>
                            <a:rPr lang="en-US" sz="1200" b="0" i="1" smtClean="0">
                              <a:latin typeface="Cambria Math"/>
                            </a:rPr>
                          </m:ctrlPr>
                        </m:sSubSupPr>
                        <m:e>
                          <m:r>
                            <a:rPr lang="en-US" sz="1200" b="0" i="1" smtClean="0">
                              <a:latin typeface="Cambria Math"/>
                            </a:rPr>
                            <m:t>𝑀</m:t>
                          </m:r>
                        </m:e>
                        <m:sub>
                          <m:sSup>
                            <m:sSupPr>
                              <m:ctrlPr>
                                <a:rPr lang="en-US" sz="1200" b="0" i="1" smtClean="0">
                                  <a:latin typeface="Cambria Math"/>
                                </a:rPr>
                              </m:ctrlPr>
                            </m:sSupPr>
                            <m:e>
                              <m:r>
                                <a:rPr lang="en-US" sz="1200" b="0" i="1" smtClean="0">
                                  <a:latin typeface="Cambria Math"/>
                                </a:rPr>
                                <m:t>𝑙</m:t>
                              </m:r>
                            </m:e>
                            <m:sup>
                              <m:r>
                                <a:rPr lang="en-US" sz="1200" b="0" i="1" smtClean="0">
                                  <a:latin typeface="Cambria Math"/>
                                </a:rPr>
                                <m:t>+</m:t>
                              </m:r>
                            </m:sup>
                          </m:sSup>
                          <m:sSup>
                            <m:sSupPr>
                              <m:ctrlPr>
                                <a:rPr lang="en-US" sz="1200" b="0" i="1" smtClean="0">
                                  <a:latin typeface="Cambria Math"/>
                                </a:rPr>
                              </m:ctrlPr>
                            </m:sSupPr>
                            <m:e>
                              <m:r>
                                <a:rPr lang="en-US" sz="1200" b="0" i="1" smtClean="0">
                                  <a:latin typeface="Cambria Math"/>
                                </a:rPr>
                                <m:t>𝑙</m:t>
                              </m:r>
                            </m:e>
                            <m:sup>
                              <m:r>
                                <a:rPr lang="en-US" sz="1200" b="0" i="1" smtClean="0">
                                  <a:latin typeface="Cambria Math"/>
                                </a:rPr>
                                <m:t>−</m:t>
                              </m:r>
                            </m:sup>
                          </m:sSup>
                        </m:sub>
                        <m:sup/>
                      </m:sSubSup>
                    </m:oMath>
                  </m:oMathPara>
                </a14:m>
                <a:endParaRPr lang="en-US"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323208" y="3104532"/>
                <a:ext cx="1334262" cy="293414"/>
              </a:xfrm>
              <a:prstGeom prst="rect">
                <a:avLst/>
              </a:prstGeom>
              <a:blipFill rotWithShape="1">
                <a:blip r:embed="rId3" cstate="print"/>
                <a:stretch>
                  <a:fillRect/>
                </a:stretch>
              </a:blipFill>
            </p:spPr>
            <p:txBody>
              <a:bodyPr/>
              <a:lstStyle/>
              <a:p>
                <a:r>
                  <a:rPr lang="en-US" dirty="0">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487349" y="2957825"/>
                <a:ext cx="1334262" cy="293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a:rPr>
                          </m:ctrlPr>
                        </m:sSupPr>
                        <m:e>
                          <m:r>
                            <a:rPr lang="en-US" sz="1200" b="0" i="1" smtClean="0">
                              <a:latin typeface="Cambria Math"/>
                            </a:rPr>
                            <m:t>𝑄</m:t>
                          </m:r>
                        </m:e>
                        <m:sup>
                          <m:r>
                            <a:rPr lang="en-US" sz="1200" b="0" i="1" smtClean="0">
                              <a:latin typeface="Cambria Math"/>
                            </a:rPr>
                            <m:t>2</m:t>
                          </m:r>
                        </m:sup>
                      </m:sSup>
                      <m:r>
                        <a:rPr lang="en-US" sz="1200" b="0" i="1" smtClean="0">
                          <a:latin typeface="Cambria Math"/>
                        </a:rPr>
                        <m:t>&lt;</m:t>
                      </m:r>
                      <m:sSubSup>
                        <m:sSubSupPr>
                          <m:ctrlPr>
                            <a:rPr lang="en-US" sz="1200" b="0" i="1" smtClean="0">
                              <a:latin typeface="Cambria Math"/>
                            </a:rPr>
                          </m:ctrlPr>
                        </m:sSubSupPr>
                        <m:e>
                          <m:r>
                            <a:rPr lang="en-US" sz="1200" b="0" i="1" smtClean="0">
                              <a:latin typeface="Cambria Math"/>
                            </a:rPr>
                            <m:t>𝑀</m:t>
                          </m:r>
                        </m:e>
                        <m:sub>
                          <m:sSup>
                            <m:sSupPr>
                              <m:ctrlPr>
                                <a:rPr lang="en-US" sz="1200" b="0" i="1" smtClean="0">
                                  <a:latin typeface="Cambria Math"/>
                                </a:rPr>
                              </m:ctrlPr>
                            </m:sSupPr>
                            <m:e>
                              <m:r>
                                <a:rPr lang="en-US" sz="1200" b="0" i="1" smtClean="0">
                                  <a:latin typeface="Cambria Math"/>
                                </a:rPr>
                                <m:t>𝑙</m:t>
                              </m:r>
                            </m:e>
                            <m:sup>
                              <m:r>
                                <a:rPr lang="en-US" sz="1200" b="0" i="1" smtClean="0">
                                  <a:latin typeface="Cambria Math"/>
                                </a:rPr>
                                <m:t>+</m:t>
                              </m:r>
                            </m:sup>
                          </m:sSup>
                          <m:sSup>
                            <m:sSupPr>
                              <m:ctrlPr>
                                <a:rPr lang="en-US" sz="1200" b="0" i="1" smtClean="0">
                                  <a:latin typeface="Cambria Math"/>
                                </a:rPr>
                              </m:ctrlPr>
                            </m:sSupPr>
                            <m:e>
                              <m:r>
                                <a:rPr lang="en-US" sz="1200" b="0" i="1" smtClean="0">
                                  <a:latin typeface="Cambria Math"/>
                                </a:rPr>
                                <m:t>𝑙</m:t>
                              </m:r>
                            </m:e>
                            <m:sup>
                              <m:r>
                                <a:rPr lang="en-US" sz="1200" b="0" i="1" smtClean="0">
                                  <a:latin typeface="Cambria Math"/>
                                </a:rPr>
                                <m:t>−</m:t>
                              </m:r>
                            </m:sup>
                          </m:sSup>
                        </m:sub>
                        <m:sup/>
                      </m:sSubSup>
                    </m:oMath>
                  </m:oMathPara>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487349" y="2957825"/>
                <a:ext cx="1334262" cy="293414"/>
              </a:xfrm>
              <a:prstGeom prst="rect">
                <a:avLst/>
              </a:prstGeom>
              <a:blipFill rotWithShape="1">
                <a:blip r:embed="rId4" cstate="print"/>
                <a:stretch>
                  <a:fillRect/>
                </a:stretch>
              </a:blipFill>
            </p:spPr>
            <p:txBody>
              <a:bodyPr/>
              <a:lstStyle/>
              <a:p>
                <a:r>
                  <a:rPr lang="en-US" dirty="0">
                    <a:noFill/>
                  </a:rPr>
                  <a:t> </a:t>
                </a:r>
              </a:p>
            </p:txBody>
          </p:sp>
        </mc:Fallback>
      </mc:AlternateContent>
      <p:sp>
        <p:nvSpPr>
          <p:cNvPr id="25" name="TextBox 24"/>
          <p:cNvSpPr txBox="1"/>
          <p:nvPr/>
        </p:nvSpPr>
        <p:spPr>
          <a:xfrm>
            <a:off x="3063867" y="3028614"/>
            <a:ext cx="263214" cy="276999"/>
          </a:xfrm>
          <a:prstGeom prst="rect">
            <a:avLst/>
          </a:prstGeom>
          <a:noFill/>
        </p:spPr>
        <p:txBody>
          <a:bodyPr wrap="none" rtlCol="0">
            <a:spAutoFit/>
          </a:bodyPr>
          <a:lstStyle/>
          <a:p>
            <a:r>
              <a:rPr lang="en-US" sz="1200" dirty="0" smtClean="0"/>
              <a:t>2</a:t>
            </a:r>
            <a:endParaRPr lang="en-US" sz="1200" dirty="0"/>
          </a:p>
        </p:txBody>
      </p:sp>
      <p:sp>
        <p:nvSpPr>
          <p:cNvPr id="28" name="TextBox 27"/>
          <p:cNvSpPr txBox="1"/>
          <p:nvPr/>
        </p:nvSpPr>
        <p:spPr>
          <a:xfrm>
            <a:off x="4244423" y="2890114"/>
            <a:ext cx="263214" cy="276999"/>
          </a:xfrm>
          <a:prstGeom prst="rect">
            <a:avLst/>
          </a:prstGeom>
          <a:noFill/>
        </p:spPr>
        <p:txBody>
          <a:bodyPr wrap="none" rtlCol="0">
            <a:spAutoFit/>
          </a:bodyPr>
          <a:lstStyle/>
          <a:p>
            <a:r>
              <a:rPr lang="en-US" sz="1200" dirty="0" smtClean="0"/>
              <a:t>2</a:t>
            </a:r>
            <a:endParaRPr lang="en-US" sz="1200" dirty="0"/>
          </a:p>
        </p:txBody>
      </p:sp>
      <p:sp>
        <p:nvSpPr>
          <p:cNvPr id="29" name="TextBox 28"/>
          <p:cNvSpPr txBox="1"/>
          <p:nvPr/>
        </p:nvSpPr>
        <p:spPr>
          <a:xfrm>
            <a:off x="5828190" y="3305613"/>
            <a:ext cx="2858610" cy="3416320"/>
          </a:xfrm>
          <a:prstGeom prst="rect">
            <a:avLst/>
          </a:prstGeom>
          <a:noFill/>
        </p:spPr>
        <p:txBody>
          <a:bodyPr wrap="square" rtlCol="0">
            <a:spAutoFit/>
          </a:bodyPr>
          <a:lstStyle/>
          <a:p>
            <a:pPr marL="285750" indent="-285750">
              <a:buFont typeface="Arial" pitchFamily="34" charset="0"/>
              <a:buChar char="•"/>
            </a:pPr>
            <a:r>
              <a:rPr lang="en-US" dirty="0" smtClean="0"/>
              <a:t>DVCS only probes  </a:t>
            </a:r>
            <a:r>
              <a:rPr lang="en-US" dirty="0">
                <a:latin typeface="Symbol" pitchFamily="18" charset="2"/>
              </a:rPr>
              <a:t>h</a:t>
            </a:r>
            <a:r>
              <a:rPr lang="en-US" dirty="0"/>
              <a:t> = </a:t>
            </a:r>
            <a:r>
              <a:rPr lang="en-US" dirty="0">
                <a:latin typeface="Symbol" pitchFamily="18" charset="2"/>
              </a:rPr>
              <a:t>x</a:t>
            </a:r>
            <a:endParaRPr lang="en-US" dirty="0"/>
          </a:p>
          <a:p>
            <a:r>
              <a:rPr lang="en-US" dirty="0" smtClean="0"/>
              <a:t>      line</a:t>
            </a:r>
          </a:p>
          <a:p>
            <a:pPr marL="285750" indent="-285750">
              <a:buFont typeface="Arial" pitchFamily="34" charset="0"/>
              <a:buChar char="•"/>
            </a:pPr>
            <a:endParaRPr lang="en-US" dirty="0" smtClean="0"/>
          </a:p>
          <a:p>
            <a:pPr marL="285750" indent="-285750">
              <a:buFont typeface="Arial" pitchFamily="34" charset="0"/>
              <a:buChar char="•"/>
            </a:pPr>
            <a:r>
              <a:rPr lang="en-US" dirty="0" smtClean="0"/>
              <a:t>Example with  model of GPD H for up quark</a:t>
            </a:r>
          </a:p>
          <a:p>
            <a:pPr marL="285750" indent="-285750">
              <a:buFont typeface="Arial" pitchFamily="34" charset="0"/>
              <a:buChar char="•"/>
            </a:pPr>
            <a:endParaRPr lang="en-US" dirty="0"/>
          </a:p>
          <a:p>
            <a:pPr marL="285750" indent="-285750">
              <a:buFont typeface="Arial" pitchFamily="34" charset="0"/>
              <a:buChar char="•"/>
            </a:pPr>
            <a:r>
              <a:rPr lang="en-US" dirty="0" smtClean="0"/>
              <a:t>Jlab  : Q</a:t>
            </a:r>
            <a:r>
              <a:rPr lang="en-US" baseline="30000" dirty="0" smtClean="0"/>
              <a:t>2</a:t>
            </a:r>
            <a:r>
              <a:rPr lang="en-US" dirty="0" smtClean="0"/>
              <a:t>&gt;0</a:t>
            </a:r>
          </a:p>
          <a:p>
            <a:pPr marL="285750" indent="-285750">
              <a:buFont typeface="Arial" pitchFamily="34" charset="0"/>
              <a:buChar char="•"/>
            </a:pPr>
            <a:endParaRPr lang="en-US" dirty="0"/>
          </a:p>
          <a:p>
            <a:pPr marL="285750" indent="-285750">
              <a:buFont typeface="Arial" pitchFamily="34" charset="0"/>
              <a:buChar char="•"/>
            </a:pPr>
            <a:r>
              <a:rPr lang="en-US" dirty="0" smtClean="0"/>
              <a:t>Kinematical range increases with beam energy ( larger dilepton mass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fld id="{018DBBBB-947B-489F-AE92-6BD3DA018B1C}" type="slidenum">
              <a:rPr lang="en-US"/>
              <a:pPr/>
              <a:t>8</a:t>
            </a:fld>
            <a:endParaRPr lang="en-US" dirty="0"/>
          </a:p>
        </p:txBody>
      </p:sp>
      <p:pic>
        <p:nvPicPr>
          <p:cNvPr id="29698" name="Picture 2" descr="final1"/>
          <p:cNvPicPr>
            <a:picLocks noChangeAspect="1" noChangeArrowheads="1"/>
          </p:cNvPicPr>
          <p:nvPr/>
        </p:nvPicPr>
        <p:blipFill>
          <a:blip r:embed="rId3" cstate="print"/>
          <a:srcRect/>
          <a:stretch>
            <a:fillRect/>
          </a:stretch>
        </p:blipFill>
        <p:spPr bwMode="auto">
          <a:xfrm>
            <a:off x="533400" y="1066800"/>
            <a:ext cx="4038600" cy="3028950"/>
          </a:xfrm>
          <a:prstGeom prst="rect">
            <a:avLst/>
          </a:prstGeom>
          <a:noFill/>
        </p:spPr>
      </p:pic>
      <p:sp>
        <p:nvSpPr>
          <p:cNvPr id="29699" name="Text Box 3"/>
          <p:cNvSpPr txBox="1">
            <a:spLocks noChangeArrowheads="1"/>
          </p:cNvSpPr>
          <p:nvPr/>
        </p:nvSpPr>
        <p:spPr bwMode="auto">
          <a:xfrm>
            <a:off x="5181600" y="914400"/>
            <a:ext cx="3505200" cy="1803400"/>
          </a:xfrm>
          <a:prstGeom prst="rect">
            <a:avLst/>
          </a:prstGeom>
          <a:noFill/>
          <a:ln w="9525">
            <a:noFill/>
            <a:miter lim="800000"/>
            <a:headEnd/>
            <a:tailEnd/>
          </a:ln>
          <a:effectLst/>
        </p:spPr>
        <p:txBody>
          <a:bodyPr>
            <a:spAutoFit/>
          </a:bodyPr>
          <a:lstStyle/>
          <a:p>
            <a:pPr eaLnBrk="1" hangingPunct="1">
              <a:buFontTx/>
              <a:buNone/>
            </a:pPr>
            <a:r>
              <a:rPr lang="fr-FR" sz="1600" dirty="0"/>
              <a:t>11x12 = 132 blocks</a:t>
            </a:r>
          </a:p>
          <a:p>
            <a:pPr eaLnBrk="1" hangingPunct="1">
              <a:buFontTx/>
              <a:buNone/>
            </a:pPr>
            <a:r>
              <a:rPr lang="fr-FR" sz="1600" dirty="0"/>
              <a:t>3cmx3cmx18.6cm</a:t>
            </a:r>
          </a:p>
          <a:p>
            <a:pPr eaLnBrk="1" hangingPunct="1">
              <a:buFontTx/>
              <a:buNone/>
            </a:pPr>
            <a:r>
              <a:rPr lang="fr-FR" sz="1600" dirty="0"/>
              <a:t>110 cm from the target </a:t>
            </a:r>
          </a:p>
          <a:p>
            <a:pPr eaLnBrk="1" hangingPunct="1">
              <a:buFontTx/>
              <a:buNone/>
            </a:pPr>
            <a:r>
              <a:rPr lang="fr-FR" sz="1600" dirty="0"/>
              <a:t>1msr per block</a:t>
            </a:r>
          </a:p>
          <a:p>
            <a:pPr eaLnBrk="1" hangingPunct="1">
              <a:buFontTx/>
              <a:buNone/>
            </a:pPr>
            <a:endParaRPr lang="fr-FR" sz="1600" dirty="0"/>
          </a:p>
        </p:txBody>
      </p:sp>
      <p:sp>
        <p:nvSpPr>
          <p:cNvPr id="29700" name="Text Box 4"/>
          <p:cNvSpPr txBox="1">
            <a:spLocks noChangeArrowheads="1"/>
          </p:cNvSpPr>
          <p:nvPr/>
        </p:nvSpPr>
        <p:spPr bwMode="auto">
          <a:xfrm>
            <a:off x="0" y="4267200"/>
            <a:ext cx="3581400" cy="2017713"/>
          </a:xfrm>
          <a:prstGeom prst="rect">
            <a:avLst/>
          </a:prstGeom>
          <a:noFill/>
          <a:ln w="9525">
            <a:noFill/>
            <a:miter lim="800000"/>
            <a:headEnd/>
            <a:tailEnd/>
          </a:ln>
          <a:effectLst/>
        </p:spPr>
        <p:txBody>
          <a:bodyPr>
            <a:spAutoFit/>
          </a:bodyPr>
          <a:lstStyle/>
          <a:p>
            <a:pPr eaLnBrk="1" hangingPunct="1">
              <a:buFontTx/>
              <a:buChar char="•"/>
            </a:pPr>
            <a:r>
              <a:rPr lang="fr-FR" sz="1800" dirty="0"/>
              <a:t>PMT R7700 Hamamatsu</a:t>
            </a:r>
          </a:p>
          <a:p>
            <a:pPr lvl="1" eaLnBrk="1" hangingPunct="1">
              <a:buFontTx/>
              <a:buChar char="•"/>
            </a:pPr>
            <a:r>
              <a:rPr lang="fr-FR" sz="1800" dirty="0"/>
              <a:t>8 stages</a:t>
            </a:r>
          </a:p>
          <a:p>
            <a:pPr lvl="1" eaLnBrk="1" hangingPunct="1">
              <a:buFontTx/>
              <a:buChar char="•"/>
            </a:pPr>
            <a:r>
              <a:rPr lang="fr-FR" sz="1800" dirty="0"/>
              <a:t>Gain : 10</a:t>
            </a:r>
            <a:r>
              <a:rPr lang="fr-FR" sz="1800" baseline="30000" dirty="0"/>
              <a:t>4</a:t>
            </a:r>
            <a:r>
              <a:rPr lang="fr-FR" sz="1800" dirty="0"/>
              <a:t> </a:t>
            </a:r>
          </a:p>
          <a:p>
            <a:pPr lvl="1" eaLnBrk="1" hangingPunct="1">
              <a:buFontTx/>
              <a:buChar char="•"/>
            </a:pPr>
            <a:r>
              <a:rPr lang="fr-FR" sz="1800" dirty="0"/>
              <a:t>Rise time 2 ns</a:t>
            </a:r>
          </a:p>
          <a:p>
            <a:pPr lvl="1" eaLnBrk="1" hangingPunct="1">
              <a:buFontTx/>
              <a:buChar char="•"/>
            </a:pPr>
            <a:r>
              <a:rPr lang="fr-FR" sz="1800" dirty="0"/>
              <a:t>FWHM 6 ns </a:t>
            </a:r>
          </a:p>
        </p:txBody>
      </p:sp>
      <p:sp>
        <p:nvSpPr>
          <p:cNvPr id="29701" name="Text Box 5"/>
          <p:cNvSpPr txBox="1">
            <a:spLocks noChangeArrowheads="1"/>
          </p:cNvSpPr>
          <p:nvPr/>
        </p:nvSpPr>
        <p:spPr bwMode="auto">
          <a:xfrm>
            <a:off x="5029200" y="2286000"/>
            <a:ext cx="4114800" cy="2292350"/>
          </a:xfrm>
          <a:prstGeom prst="rect">
            <a:avLst/>
          </a:prstGeom>
          <a:noFill/>
          <a:ln w="9525">
            <a:noFill/>
            <a:miter lim="800000"/>
            <a:headEnd/>
            <a:tailEnd/>
          </a:ln>
          <a:effectLst/>
        </p:spPr>
        <p:txBody>
          <a:bodyPr lIns="45720">
            <a:spAutoFit/>
          </a:bodyPr>
          <a:lstStyle/>
          <a:p>
            <a:pPr eaLnBrk="1" hangingPunct="1">
              <a:buFontTx/>
              <a:buChar char="•"/>
            </a:pPr>
            <a:r>
              <a:rPr lang="fr-FR" sz="1600" dirty="0"/>
              <a:t>Lead fluoride </a:t>
            </a:r>
          </a:p>
          <a:p>
            <a:pPr lvl="1" eaLnBrk="1" hangingPunct="1">
              <a:buFontTx/>
              <a:buChar char="•"/>
            </a:pPr>
            <a:r>
              <a:rPr lang="fr-FR" sz="1600" dirty="0"/>
              <a:t>Pure Cerenkov : not sensitive to charged hadronic background</a:t>
            </a:r>
          </a:p>
          <a:p>
            <a:pPr lvl="1" eaLnBrk="1" hangingPunct="1">
              <a:buFontTx/>
              <a:buChar char="•"/>
            </a:pPr>
            <a:r>
              <a:rPr lang="fr-FR" sz="1600" dirty="0"/>
              <a:t>density 7.77 g.cm</a:t>
            </a:r>
            <a:r>
              <a:rPr lang="fr-FR" sz="1600" baseline="30000" dirty="0"/>
              <a:t>3   </a:t>
            </a:r>
          </a:p>
          <a:p>
            <a:pPr lvl="1" eaLnBrk="1" hangingPunct="1">
              <a:buFontTx/>
              <a:buChar char="•"/>
            </a:pPr>
            <a:r>
              <a:rPr lang="fr-FR" sz="1600" dirty="0"/>
              <a:t>X</a:t>
            </a:r>
            <a:r>
              <a:rPr lang="fr-FR" sz="1600" baseline="-25000" dirty="0"/>
              <a:t>0</a:t>
            </a:r>
            <a:r>
              <a:rPr lang="fr-FR" sz="1600" dirty="0"/>
              <a:t>=0.93 cm length=20X</a:t>
            </a:r>
            <a:r>
              <a:rPr lang="fr-FR" sz="1600" baseline="-25000" dirty="0"/>
              <a:t>0</a:t>
            </a:r>
            <a:r>
              <a:rPr lang="fr-FR" sz="1600" dirty="0"/>
              <a:t/>
            </a:r>
            <a:br>
              <a:rPr lang="fr-FR" sz="1600" dirty="0"/>
            </a:br>
            <a:r>
              <a:rPr lang="fr-FR" sz="1600" dirty="0"/>
              <a:t> Molière radius = 2.2 cm</a:t>
            </a:r>
          </a:p>
          <a:p>
            <a:pPr lvl="1" eaLnBrk="1" hangingPunct="1">
              <a:buFontTx/>
              <a:buChar char="•"/>
            </a:pPr>
            <a:r>
              <a:rPr lang="fr-FR" sz="1600" dirty="0"/>
              <a:t>Good radiation hardness</a:t>
            </a:r>
          </a:p>
        </p:txBody>
      </p:sp>
      <p:pic>
        <p:nvPicPr>
          <p:cNvPr id="29702" name="Picture 6" descr="calorimeter"/>
          <p:cNvPicPr>
            <a:picLocks noChangeAspect="1" noChangeArrowheads="1"/>
          </p:cNvPicPr>
          <p:nvPr/>
        </p:nvPicPr>
        <p:blipFill>
          <a:blip r:embed="rId4" cstate="print"/>
          <a:srcRect/>
          <a:stretch>
            <a:fillRect/>
          </a:stretch>
        </p:blipFill>
        <p:spPr bwMode="auto">
          <a:xfrm>
            <a:off x="2438400" y="4876800"/>
            <a:ext cx="2162175" cy="1371600"/>
          </a:xfrm>
          <a:prstGeom prst="rect">
            <a:avLst/>
          </a:prstGeom>
          <a:noFill/>
        </p:spPr>
      </p:pic>
      <p:sp>
        <p:nvSpPr>
          <p:cNvPr id="29703" name="Rectangle 7"/>
          <p:cNvSpPr>
            <a:spLocks noGrp="1" noChangeArrowheads="1"/>
          </p:cNvSpPr>
          <p:nvPr>
            <p:ph type="title"/>
          </p:nvPr>
        </p:nvSpPr>
        <p:spPr>
          <a:xfrm>
            <a:off x="0" y="76200"/>
            <a:ext cx="9144000" cy="762000"/>
          </a:xfrm>
          <a:noFill/>
          <a:ln/>
        </p:spPr>
        <p:txBody>
          <a:bodyPr/>
          <a:lstStyle/>
          <a:p>
            <a:r>
              <a:rPr lang="en-US" dirty="0" smtClean="0"/>
              <a:t>DVCS experiment in Hall A (2005)</a:t>
            </a:r>
            <a:endParaRPr lang="en-US" dirty="0"/>
          </a:p>
        </p:txBody>
      </p:sp>
      <p:sp>
        <p:nvSpPr>
          <p:cNvPr id="29704" name="Text Box 8"/>
          <p:cNvSpPr txBox="1">
            <a:spLocks noChangeArrowheads="1"/>
          </p:cNvSpPr>
          <p:nvPr/>
        </p:nvSpPr>
        <p:spPr bwMode="auto">
          <a:xfrm>
            <a:off x="5486400" y="4114800"/>
            <a:ext cx="3352800" cy="2492990"/>
          </a:xfrm>
          <a:prstGeom prst="rect">
            <a:avLst/>
          </a:prstGeom>
          <a:noFill/>
          <a:ln w="9525">
            <a:solidFill>
              <a:schemeClr val="tx1"/>
            </a:solidFill>
            <a:miter lim="800000"/>
            <a:headEnd/>
            <a:tailEnd/>
          </a:ln>
          <a:effectLst/>
        </p:spPr>
        <p:txBody>
          <a:bodyPr>
            <a:spAutoFit/>
          </a:bodyPr>
          <a:lstStyle/>
          <a:p>
            <a:pPr lvl="1">
              <a:spcBef>
                <a:spcPct val="0"/>
              </a:spcBef>
              <a:buFontTx/>
              <a:buChar char="•"/>
            </a:pPr>
            <a:r>
              <a:rPr lang="fr-FR" sz="2000" dirty="0"/>
              <a:t>1 Photoelectron per MeV,</a:t>
            </a:r>
          </a:p>
          <a:p>
            <a:pPr lvl="1">
              <a:spcBef>
                <a:spcPct val="0"/>
              </a:spcBef>
              <a:buFontTx/>
              <a:buChar char="•"/>
            </a:pPr>
            <a:r>
              <a:rPr lang="fr-FR" sz="2000" dirty="0"/>
              <a:t>Energy resolution  4 .2GeV :   </a:t>
            </a:r>
            <a:br>
              <a:rPr lang="fr-FR" sz="2000" dirty="0"/>
            </a:br>
            <a:r>
              <a:rPr lang="fr-FR" sz="2000" dirty="0"/>
              <a:t>                   2.4 %</a:t>
            </a:r>
          </a:p>
          <a:p>
            <a:pPr lvl="1">
              <a:spcBef>
                <a:spcPct val="0"/>
              </a:spcBef>
              <a:buFontTx/>
              <a:buChar char="•"/>
            </a:pPr>
            <a:r>
              <a:rPr lang="fr-FR" sz="2000" dirty="0"/>
              <a:t>Position resolution:  </a:t>
            </a:r>
          </a:p>
          <a:p>
            <a:pPr lvl="1">
              <a:spcBef>
                <a:spcPct val="0"/>
              </a:spcBef>
              <a:buFontTx/>
              <a:buNone/>
            </a:pPr>
            <a:r>
              <a:rPr lang="fr-FR" sz="2000" dirty="0"/>
              <a:t>                  2 mm </a:t>
            </a:r>
          </a:p>
          <a:p>
            <a:pPr lvl="1">
              <a:spcBef>
                <a:spcPct val="0"/>
              </a:spcBef>
              <a:buFontTx/>
              <a:buChar char="•"/>
            </a:pPr>
            <a:endParaRPr lang="en-US" sz="1600" dirty="0"/>
          </a:p>
        </p:txBody>
      </p:sp>
    </p:spTree>
  </p:cSld>
  <p:clrMapOvr>
    <a:masterClrMapping/>
  </p:clrMapOvr>
  <p:transition advTm="707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ox(out)">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4"/>
          <p:cNvSpPr>
            <a:spLocks noGrp="1"/>
          </p:cNvSpPr>
          <p:nvPr>
            <p:ph type="sldNum" sz="quarter" idx="11"/>
          </p:nvPr>
        </p:nvSpPr>
        <p:spPr/>
        <p:txBody>
          <a:bodyPr/>
          <a:lstStyle/>
          <a:p>
            <a:fld id="{1BCCA7D3-F834-42C0-8E37-BEA3ADA346E9}" type="slidenum">
              <a:rPr lang="en-US"/>
              <a:pPr/>
              <a:t>9</a:t>
            </a:fld>
            <a:endParaRPr lang="en-US" dirty="0"/>
          </a:p>
        </p:txBody>
      </p:sp>
      <p:sp>
        <p:nvSpPr>
          <p:cNvPr id="25615" name="Oval 15"/>
          <p:cNvSpPr>
            <a:spLocks noChangeArrowheads="1"/>
          </p:cNvSpPr>
          <p:nvPr/>
        </p:nvSpPr>
        <p:spPr bwMode="auto">
          <a:xfrm>
            <a:off x="2133600" y="2133600"/>
            <a:ext cx="2209800" cy="2209800"/>
          </a:xfrm>
          <a:prstGeom prst="ellipse">
            <a:avLst/>
          </a:prstGeom>
          <a:solidFill>
            <a:schemeClr val="bg1"/>
          </a:solidFill>
          <a:ln w="76200" algn="ctr">
            <a:solidFill>
              <a:schemeClr val="tx1"/>
            </a:solidFill>
            <a:round/>
            <a:headEnd/>
            <a:tailEnd/>
          </a:ln>
          <a:effectLst/>
        </p:spPr>
        <p:txBody>
          <a:bodyPr anchor="ctr">
            <a:spAutoFit/>
          </a:bodyPr>
          <a:lstStyle/>
          <a:p>
            <a:pPr algn="ctr" eaLnBrk="1" hangingPunct="1">
              <a:spcBef>
                <a:spcPct val="0"/>
              </a:spcBef>
              <a:buFontTx/>
              <a:buNone/>
            </a:pPr>
            <a:endParaRPr lang="fr-FR" sz="2400" dirty="0"/>
          </a:p>
        </p:txBody>
      </p:sp>
      <p:sp>
        <p:nvSpPr>
          <p:cNvPr id="25645" name="AutoShape 45"/>
          <p:cNvSpPr>
            <a:spLocks noChangeArrowheads="1"/>
          </p:cNvSpPr>
          <p:nvPr/>
        </p:nvSpPr>
        <p:spPr bwMode="auto">
          <a:xfrm rot="-5400000">
            <a:off x="4102894" y="3124994"/>
            <a:ext cx="273050" cy="306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bg1"/>
            </a:solidFill>
            <a:miter lim="800000"/>
            <a:headEnd/>
            <a:tailEnd/>
          </a:ln>
          <a:effectLst/>
        </p:spPr>
        <p:txBody>
          <a:bodyPr wrap="none" anchor="ctr"/>
          <a:lstStyle/>
          <a:p>
            <a:endParaRPr lang="en-US" dirty="0"/>
          </a:p>
        </p:txBody>
      </p:sp>
      <p:sp>
        <p:nvSpPr>
          <p:cNvPr id="25603" name="Rectangle 3"/>
          <p:cNvSpPr>
            <a:spLocks noGrp="1" noChangeArrowheads="1"/>
          </p:cNvSpPr>
          <p:nvPr>
            <p:ph type="body" idx="1"/>
          </p:nvPr>
        </p:nvSpPr>
        <p:spPr/>
        <p:txBody>
          <a:bodyPr/>
          <a:lstStyle/>
          <a:p>
            <a:pPr>
              <a:buFontTx/>
              <a:buNone/>
            </a:pPr>
            <a:endParaRPr lang="en-US" dirty="0"/>
          </a:p>
          <a:p>
            <a:endParaRPr lang="en-US" dirty="0"/>
          </a:p>
          <a:p>
            <a:pPr>
              <a:buFontTx/>
              <a:buNone/>
            </a:pPr>
            <a:endParaRPr lang="en-US" dirty="0"/>
          </a:p>
        </p:txBody>
      </p:sp>
      <p:sp>
        <p:nvSpPr>
          <p:cNvPr id="25607" name="Rectangle 7"/>
          <p:cNvSpPr>
            <a:spLocks noGrp="1" noChangeArrowheads="1"/>
          </p:cNvSpPr>
          <p:nvPr>
            <p:ph type="title"/>
          </p:nvPr>
        </p:nvSpPr>
        <p:spPr>
          <a:xfrm>
            <a:off x="381000" y="0"/>
            <a:ext cx="8229600" cy="1143000"/>
          </a:xfrm>
          <a:noFill/>
          <a:ln/>
        </p:spPr>
        <p:txBody>
          <a:bodyPr/>
          <a:lstStyle/>
          <a:p>
            <a:r>
              <a:rPr lang="en-US" dirty="0" smtClean="0"/>
              <a:t>Experimental setup</a:t>
            </a:r>
            <a:endParaRPr lang="en-US" dirty="0"/>
          </a:p>
        </p:txBody>
      </p:sp>
      <p:sp>
        <p:nvSpPr>
          <p:cNvPr id="25610" name="Text Box 10"/>
          <p:cNvSpPr txBox="1">
            <a:spLocks noChangeArrowheads="1"/>
          </p:cNvSpPr>
          <p:nvPr/>
        </p:nvSpPr>
        <p:spPr bwMode="auto">
          <a:xfrm>
            <a:off x="3429000" y="5029200"/>
            <a:ext cx="2438400" cy="457200"/>
          </a:xfrm>
          <a:prstGeom prst="rect">
            <a:avLst/>
          </a:prstGeom>
          <a:noFill/>
          <a:ln w="9525" algn="ctr">
            <a:noFill/>
            <a:miter lim="800000"/>
            <a:headEnd/>
            <a:tailEnd/>
          </a:ln>
          <a:effectLst/>
        </p:spPr>
        <p:txBody>
          <a:bodyPr>
            <a:spAutoFit/>
          </a:bodyPr>
          <a:lstStyle/>
          <a:p>
            <a:pPr algn="ctr" eaLnBrk="1" hangingPunct="1">
              <a:buFontTx/>
              <a:buNone/>
            </a:pPr>
            <a:endParaRPr lang="fr-FR" sz="2400" dirty="0"/>
          </a:p>
        </p:txBody>
      </p:sp>
      <p:sp>
        <p:nvSpPr>
          <p:cNvPr id="25611" name="Line 11"/>
          <p:cNvSpPr>
            <a:spLocks noChangeShapeType="1"/>
          </p:cNvSpPr>
          <p:nvPr/>
        </p:nvSpPr>
        <p:spPr bwMode="auto">
          <a:xfrm flipV="1">
            <a:off x="685800" y="2895600"/>
            <a:ext cx="5562600" cy="609600"/>
          </a:xfrm>
          <a:prstGeom prst="line">
            <a:avLst/>
          </a:prstGeom>
          <a:noFill/>
          <a:ln w="9525">
            <a:solidFill>
              <a:schemeClr val="bg1"/>
            </a:solidFill>
            <a:round/>
            <a:headEnd/>
            <a:tailEnd type="triangle" w="med" len="med"/>
          </a:ln>
          <a:effectLst/>
        </p:spPr>
        <p:txBody>
          <a:bodyPr/>
          <a:lstStyle/>
          <a:p>
            <a:endParaRPr lang="en-US" dirty="0"/>
          </a:p>
        </p:txBody>
      </p:sp>
      <p:sp>
        <p:nvSpPr>
          <p:cNvPr id="25612" name="Line 12"/>
          <p:cNvSpPr>
            <a:spLocks noChangeShapeType="1"/>
          </p:cNvSpPr>
          <p:nvPr/>
        </p:nvSpPr>
        <p:spPr bwMode="auto">
          <a:xfrm>
            <a:off x="838200" y="3200400"/>
            <a:ext cx="1295400" cy="0"/>
          </a:xfrm>
          <a:prstGeom prst="line">
            <a:avLst/>
          </a:prstGeom>
          <a:noFill/>
          <a:ln w="38100">
            <a:solidFill>
              <a:schemeClr val="tx1"/>
            </a:solidFill>
            <a:round/>
            <a:headEnd/>
            <a:tailEnd/>
          </a:ln>
          <a:effectLst/>
        </p:spPr>
        <p:txBody>
          <a:bodyPr anchor="ctr" anchorCtr="1">
            <a:spAutoFit/>
          </a:bodyPr>
          <a:lstStyle/>
          <a:p>
            <a:endParaRPr lang="en-US" dirty="0"/>
          </a:p>
        </p:txBody>
      </p:sp>
      <p:sp>
        <p:nvSpPr>
          <p:cNvPr id="25613" name="Line 13"/>
          <p:cNvSpPr>
            <a:spLocks noChangeShapeType="1"/>
          </p:cNvSpPr>
          <p:nvPr/>
        </p:nvSpPr>
        <p:spPr bwMode="auto">
          <a:xfrm>
            <a:off x="830263" y="3348038"/>
            <a:ext cx="1336675" cy="0"/>
          </a:xfrm>
          <a:prstGeom prst="line">
            <a:avLst/>
          </a:prstGeom>
          <a:noFill/>
          <a:ln w="38100">
            <a:solidFill>
              <a:schemeClr val="tx1"/>
            </a:solidFill>
            <a:round/>
            <a:headEnd/>
            <a:tailEnd/>
          </a:ln>
          <a:effectLst/>
        </p:spPr>
        <p:txBody>
          <a:bodyPr anchor="ctr" anchorCtr="1">
            <a:spAutoFit/>
          </a:bodyPr>
          <a:lstStyle/>
          <a:p>
            <a:endParaRPr lang="en-US" dirty="0"/>
          </a:p>
        </p:txBody>
      </p:sp>
      <p:sp>
        <p:nvSpPr>
          <p:cNvPr id="25617" name="Line 17"/>
          <p:cNvSpPr>
            <a:spLocks noChangeShapeType="1"/>
          </p:cNvSpPr>
          <p:nvPr/>
        </p:nvSpPr>
        <p:spPr bwMode="auto">
          <a:xfrm>
            <a:off x="4267200" y="2971800"/>
            <a:ext cx="4419600" cy="0"/>
          </a:xfrm>
          <a:prstGeom prst="line">
            <a:avLst/>
          </a:prstGeom>
          <a:noFill/>
          <a:ln w="38100">
            <a:solidFill>
              <a:schemeClr val="tx1"/>
            </a:solidFill>
            <a:round/>
            <a:headEnd/>
            <a:tailEnd/>
          </a:ln>
          <a:effectLst/>
        </p:spPr>
        <p:txBody>
          <a:bodyPr anchor="ctr" anchorCtr="1">
            <a:spAutoFit/>
          </a:bodyPr>
          <a:lstStyle/>
          <a:p>
            <a:endParaRPr lang="en-US" dirty="0"/>
          </a:p>
        </p:txBody>
      </p:sp>
      <p:sp>
        <p:nvSpPr>
          <p:cNvPr id="25618" name="Line 18"/>
          <p:cNvSpPr>
            <a:spLocks noChangeShapeType="1"/>
          </p:cNvSpPr>
          <p:nvPr/>
        </p:nvSpPr>
        <p:spPr bwMode="auto">
          <a:xfrm flipV="1">
            <a:off x="4267200" y="3581400"/>
            <a:ext cx="4419600" cy="0"/>
          </a:xfrm>
          <a:prstGeom prst="line">
            <a:avLst/>
          </a:prstGeom>
          <a:noFill/>
          <a:ln w="38100">
            <a:solidFill>
              <a:schemeClr val="tx1"/>
            </a:solidFill>
            <a:round/>
            <a:headEnd/>
            <a:tailEnd/>
          </a:ln>
          <a:effectLst/>
        </p:spPr>
        <p:txBody>
          <a:bodyPr anchor="ctr" anchorCtr="1">
            <a:spAutoFit/>
          </a:bodyPr>
          <a:lstStyle/>
          <a:p>
            <a:endParaRPr lang="en-US" dirty="0"/>
          </a:p>
        </p:txBody>
      </p:sp>
      <p:sp>
        <p:nvSpPr>
          <p:cNvPr id="25619" name="Rectangle 19"/>
          <p:cNvSpPr>
            <a:spLocks noChangeArrowheads="1"/>
          </p:cNvSpPr>
          <p:nvPr/>
        </p:nvSpPr>
        <p:spPr bwMode="auto">
          <a:xfrm>
            <a:off x="2895600" y="3162300"/>
            <a:ext cx="762000" cy="228600"/>
          </a:xfrm>
          <a:prstGeom prst="rect">
            <a:avLst/>
          </a:prstGeom>
          <a:solidFill>
            <a:schemeClr val="bg1"/>
          </a:solidFill>
          <a:ln w="38100" algn="ctr">
            <a:solidFill>
              <a:schemeClr val="tx1"/>
            </a:solidFill>
            <a:miter lim="800000"/>
            <a:headEnd/>
            <a:tailEnd/>
          </a:ln>
          <a:effectLst/>
        </p:spPr>
        <p:txBody>
          <a:bodyPr wrap="none" anchor="ctr">
            <a:spAutoFit/>
          </a:bodyPr>
          <a:lstStyle/>
          <a:p>
            <a:endParaRPr lang="en-US" dirty="0"/>
          </a:p>
        </p:txBody>
      </p:sp>
      <p:sp>
        <p:nvSpPr>
          <p:cNvPr id="25620" name="Rectangle 20"/>
          <p:cNvSpPr>
            <a:spLocks noChangeArrowheads="1"/>
          </p:cNvSpPr>
          <p:nvPr/>
        </p:nvSpPr>
        <p:spPr bwMode="auto">
          <a:xfrm>
            <a:off x="1781175" y="3219450"/>
            <a:ext cx="990600" cy="104775"/>
          </a:xfrm>
          <a:prstGeom prst="rect">
            <a:avLst/>
          </a:prstGeom>
          <a:solidFill>
            <a:schemeClr val="bg1"/>
          </a:solidFill>
          <a:ln w="3175" algn="ctr">
            <a:solidFill>
              <a:schemeClr val="bg1"/>
            </a:solidFill>
            <a:miter lim="800000"/>
            <a:headEnd/>
            <a:tailEnd/>
          </a:ln>
          <a:effectLst/>
        </p:spPr>
        <p:txBody>
          <a:bodyPr anchor="ctr">
            <a:spAutoFit/>
          </a:bodyPr>
          <a:lstStyle/>
          <a:p>
            <a:endParaRPr lang="en-US" dirty="0"/>
          </a:p>
        </p:txBody>
      </p:sp>
      <p:sp>
        <p:nvSpPr>
          <p:cNvPr id="25621" name="Line 21"/>
          <p:cNvSpPr>
            <a:spLocks noChangeShapeType="1"/>
          </p:cNvSpPr>
          <p:nvPr/>
        </p:nvSpPr>
        <p:spPr bwMode="auto">
          <a:xfrm>
            <a:off x="914400" y="3276600"/>
            <a:ext cx="2743200" cy="0"/>
          </a:xfrm>
          <a:prstGeom prst="line">
            <a:avLst/>
          </a:prstGeom>
          <a:noFill/>
          <a:ln w="38100">
            <a:solidFill>
              <a:srgbClr val="6600FF"/>
            </a:solidFill>
            <a:round/>
            <a:headEnd/>
            <a:tailEnd type="triangle" w="med" len="med"/>
          </a:ln>
          <a:effectLst/>
        </p:spPr>
        <p:txBody>
          <a:bodyPr anchor="ctr" anchorCtr="1">
            <a:spAutoFit/>
          </a:bodyPr>
          <a:lstStyle/>
          <a:p>
            <a:endParaRPr lang="en-US" dirty="0"/>
          </a:p>
        </p:txBody>
      </p:sp>
      <p:sp>
        <p:nvSpPr>
          <p:cNvPr id="25622" name="AutoShape 22"/>
          <p:cNvSpPr>
            <a:spLocks noChangeArrowheads="1"/>
          </p:cNvSpPr>
          <p:nvPr/>
        </p:nvSpPr>
        <p:spPr bwMode="auto">
          <a:xfrm rot="16200000">
            <a:off x="3770313" y="3022600"/>
            <a:ext cx="850900" cy="4857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38100" algn="ctr">
            <a:solidFill>
              <a:schemeClr val="bg1"/>
            </a:solidFill>
            <a:miter lim="800000"/>
            <a:headEnd/>
            <a:tailEnd/>
          </a:ln>
          <a:effectLst/>
        </p:spPr>
        <p:txBody>
          <a:bodyPr vert="eaVert" anchor="ctr">
            <a:spAutoFit/>
          </a:bodyPr>
          <a:lstStyle/>
          <a:p>
            <a:pPr algn="ctr" eaLnBrk="1" hangingPunct="1">
              <a:spcBef>
                <a:spcPct val="0"/>
              </a:spcBef>
              <a:buFontTx/>
              <a:buNone/>
            </a:pPr>
            <a:endParaRPr lang="fr-FR" sz="2400" dirty="0"/>
          </a:p>
        </p:txBody>
      </p:sp>
      <p:sp>
        <p:nvSpPr>
          <p:cNvPr id="25623" name="Line 23"/>
          <p:cNvSpPr>
            <a:spLocks noChangeShapeType="1"/>
          </p:cNvSpPr>
          <p:nvPr/>
        </p:nvSpPr>
        <p:spPr bwMode="auto">
          <a:xfrm flipV="1">
            <a:off x="3657600" y="3124200"/>
            <a:ext cx="3200400" cy="152400"/>
          </a:xfrm>
          <a:prstGeom prst="line">
            <a:avLst/>
          </a:prstGeom>
          <a:noFill/>
          <a:ln w="38100">
            <a:solidFill>
              <a:srgbClr val="6600FF"/>
            </a:solidFill>
            <a:round/>
            <a:headEnd/>
            <a:tailEnd/>
          </a:ln>
          <a:effectLst/>
        </p:spPr>
        <p:txBody>
          <a:bodyPr anchor="ctr" anchorCtr="1">
            <a:spAutoFit/>
          </a:bodyPr>
          <a:lstStyle/>
          <a:p>
            <a:endParaRPr lang="en-US" dirty="0"/>
          </a:p>
        </p:txBody>
      </p:sp>
      <p:sp>
        <p:nvSpPr>
          <p:cNvPr id="25624" name="Line 24"/>
          <p:cNvSpPr>
            <a:spLocks noChangeShapeType="1"/>
          </p:cNvSpPr>
          <p:nvPr/>
        </p:nvSpPr>
        <p:spPr bwMode="auto">
          <a:xfrm>
            <a:off x="3657600" y="3276600"/>
            <a:ext cx="3200400" cy="152400"/>
          </a:xfrm>
          <a:prstGeom prst="line">
            <a:avLst/>
          </a:prstGeom>
          <a:noFill/>
          <a:ln w="38100">
            <a:solidFill>
              <a:srgbClr val="6600FF"/>
            </a:solidFill>
            <a:round/>
            <a:headEnd/>
            <a:tailEnd/>
          </a:ln>
          <a:effectLst/>
        </p:spPr>
        <p:txBody>
          <a:bodyPr anchor="ctr" anchorCtr="1">
            <a:spAutoFit/>
          </a:bodyPr>
          <a:lstStyle/>
          <a:p>
            <a:endParaRPr lang="en-US" dirty="0"/>
          </a:p>
        </p:txBody>
      </p:sp>
      <p:sp>
        <p:nvSpPr>
          <p:cNvPr id="25625" name="Line 25"/>
          <p:cNvSpPr>
            <a:spLocks noChangeShapeType="1"/>
          </p:cNvSpPr>
          <p:nvPr/>
        </p:nvSpPr>
        <p:spPr bwMode="auto">
          <a:xfrm>
            <a:off x="4343400" y="2971800"/>
            <a:ext cx="1588" cy="609600"/>
          </a:xfrm>
          <a:prstGeom prst="line">
            <a:avLst/>
          </a:prstGeom>
          <a:noFill/>
          <a:ln w="38100">
            <a:solidFill>
              <a:srgbClr val="6600FF"/>
            </a:solidFill>
            <a:round/>
            <a:headEnd type="arrow" w="med" len="med"/>
            <a:tailEnd type="arrow" w="med" len="med"/>
          </a:ln>
          <a:effectLst/>
        </p:spPr>
        <p:txBody>
          <a:bodyPr anchor="ctr" anchorCtr="1">
            <a:spAutoFit/>
          </a:bodyPr>
          <a:lstStyle/>
          <a:p>
            <a:endParaRPr lang="en-US" dirty="0"/>
          </a:p>
        </p:txBody>
      </p:sp>
      <p:sp>
        <p:nvSpPr>
          <p:cNvPr id="25626" name="Text Box 26"/>
          <p:cNvSpPr txBox="1">
            <a:spLocks noChangeArrowheads="1"/>
          </p:cNvSpPr>
          <p:nvPr/>
        </p:nvSpPr>
        <p:spPr bwMode="auto">
          <a:xfrm>
            <a:off x="2846388" y="2587625"/>
            <a:ext cx="806450" cy="366713"/>
          </a:xfrm>
          <a:prstGeom prst="rect">
            <a:avLst/>
          </a:prstGeom>
          <a:noFill/>
          <a:ln w="38100" algn="ctr">
            <a:noFill/>
            <a:miter lim="800000"/>
            <a:headEnd/>
            <a:tailEnd/>
          </a:ln>
          <a:effectLst/>
        </p:spPr>
        <p:txBody>
          <a:bodyPr wrap="none" anchorCtr="1">
            <a:spAutoFit/>
          </a:bodyPr>
          <a:lstStyle/>
          <a:p>
            <a:pPr eaLnBrk="1" hangingPunct="1">
              <a:spcBef>
                <a:spcPct val="0"/>
              </a:spcBef>
              <a:buFontTx/>
              <a:buNone/>
            </a:pPr>
            <a:r>
              <a:rPr lang="fr-FR" sz="1800" dirty="0"/>
              <a:t>15 cm</a:t>
            </a:r>
          </a:p>
        </p:txBody>
      </p:sp>
      <p:sp>
        <p:nvSpPr>
          <p:cNvPr id="25627" name="Line 27"/>
          <p:cNvSpPr>
            <a:spLocks noChangeShapeType="1"/>
          </p:cNvSpPr>
          <p:nvPr/>
        </p:nvSpPr>
        <p:spPr bwMode="auto">
          <a:xfrm flipV="1">
            <a:off x="838200" y="3200400"/>
            <a:ext cx="1588" cy="152400"/>
          </a:xfrm>
          <a:prstGeom prst="line">
            <a:avLst/>
          </a:prstGeom>
          <a:noFill/>
          <a:ln w="6350">
            <a:solidFill>
              <a:srgbClr val="6600FF"/>
            </a:solidFill>
            <a:round/>
            <a:headEnd type="arrow" w="med" len="med"/>
            <a:tailEnd type="arrow" w="med" len="med"/>
          </a:ln>
          <a:effectLst/>
        </p:spPr>
        <p:txBody>
          <a:bodyPr anchor="ctr" anchorCtr="1">
            <a:spAutoFit/>
          </a:bodyPr>
          <a:lstStyle/>
          <a:p>
            <a:endParaRPr lang="en-US" dirty="0"/>
          </a:p>
        </p:txBody>
      </p:sp>
      <p:sp>
        <p:nvSpPr>
          <p:cNvPr id="25628" name="Text Box 28"/>
          <p:cNvSpPr txBox="1">
            <a:spLocks noChangeArrowheads="1"/>
          </p:cNvSpPr>
          <p:nvPr/>
        </p:nvSpPr>
        <p:spPr bwMode="auto">
          <a:xfrm>
            <a:off x="415925" y="3392488"/>
            <a:ext cx="844550" cy="457200"/>
          </a:xfrm>
          <a:prstGeom prst="rect">
            <a:avLst/>
          </a:prstGeom>
          <a:noFill/>
          <a:ln w="38100" algn="ctr">
            <a:noFill/>
            <a:miter lim="800000"/>
            <a:headEnd/>
            <a:tailEnd/>
          </a:ln>
          <a:effectLst/>
        </p:spPr>
        <p:txBody>
          <a:bodyPr wrap="none" anchorCtr="1">
            <a:spAutoFit/>
          </a:bodyPr>
          <a:lstStyle/>
          <a:p>
            <a:pPr eaLnBrk="1" hangingPunct="1">
              <a:spcBef>
                <a:spcPct val="0"/>
              </a:spcBef>
              <a:buFontTx/>
              <a:buNone/>
            </a:pPr>
            <a:r>
              <a:rPr lang="fr-FR" sz="2400" dirty="0"/>
              <a:t>5 cm</a:t>
            </a:r>
          </a:p>
        </p:txBody>
      </p:sp>
      <p:sp>
        <p:nvSpPr>
          <p:cNvPr id="25630" name="Rectangle 30"/>
          <p:cNvSpPr>
            <a:spLocks noChangeArrowheads="1"/>
          </p:cNvSpPr>
          <p:nvPr/>
        </p:nvSpPr>
        <p:spPr bwMode="auto">
          <a:xfrm rot="-3792237">
            <a:off x="4546600" y="3848100"/>
            <a:ext cx="990600" cy="838200"/>
          </a:xfrm>
          <a:prstGeom prst="rect">
            <a:avLst/>
          </a:prstGeom>
          <a:solidFill>
            <a:schemeClr val="bg1"/>
          </a:solidFill>
          <a:ln w="38100" algn="ctr">
            <a:solidFill>
              <a:srgbClr val="6600FF"/>
            </a:solidFill>
            <a:miter lim="800000"/>
            <a:headEnd/>
            <a:tailEnd/>
          </a:ln>
          <a:effectLst/>
        </p:spPr>
        <p:txBody>
          <a:bodyPr wrap="none" anchor="ctr">
            <a:spAutoFit/>
          </a:bodyPr>
          <a:lstStyle/>
          <a:p>
            <a:endParaRPr lang="en-US" dirty="0"/>
          </a:p>
        </p:txBody>
      </p:sp>
      <p:grpSp>
        <p:nvGrpSpPr>
          <p:cNvPr id="2" name="Group 46"/>
          <p:cNvGrpSpPr>
            <a:grpSpLocks/>
          </p:cNvGrpSpPr>
          <p:nvPr/>
        </p:nvGrpSpPr>
        <p:grpSpPr bwMode="auto">
          <a:xfrm>
            <a:off x="533400" y="3702050"/>
            <a:ext cx="5867400" cy="1936750"/>
            <a:chOff x="336" y="2332"/>
            <a:chExt cx="3696" cy="1220"/>
          </a:xfrm>
        </p:grpSpPr>
        <p:sp>
          <p:nvSpPr>
            <p:cNvPr id="25609" name="Text Box 9"/>
            <p:cNvSpPr txBox="1">
              <a:spLocks noChangeArrowheads="1"/>
            </p:cNvSpPr>
            <p:nvPr/>
          </p:nvSpPr>
          <p:spPr bwMode="auto">
            <a:xfrm>
              <a:off x="336" y="3264"/>
              <a:ext cx="3696" cy="288"/>
            </a:xfrm>
            <a:prstGeom prst="rect">
              <a:avLst/>
            </a:prstGeom>
            <a:noFill/>
            <a:ln w="9525">
              <a:noFill/>
              <a:miter lim="800000"/>
              <a:headEnd/>
              <a:tailEnd/>
            </a:ln>
            <a:effectLst/>
          </p:spPr>
          <p:txBody>
            <a:bodyPr>
              <a:spAutoFit/>
            </a:bodyPr>
            <a:lstStyle/>
            <a:p>
              <a:pPr eaLnBrk="1" hangingPunct="1">
                <a:buFontTx/>
                <a:buChar char="•"/>
              </a:pPr>
              <a:r>
                <a:rPr lang="fr-FR" sz="2400" dirty="0"/>
                <a:t>Scattering chamber 1 cm Al as shielding</a:t>
              </a:r>
            </a:p>
          </p:txBody>
        </p:sp>
        <p:sp>
          <p:nvSpPr>
            <p:cNvPr id="25631" name="Line 31"/>
            <p:cNvSpPr>
              <a:spLocks noChangeShapeType="1"/>
            </p:cNvSpPr>
            <p:nvPr/>
          </p:nvSpPr>
          <p:spPr bwMode="auto">
            <a:xfrm flipV="1">
              <a:off x="974" y="3010"/>
              <a:ext cx="1" cy="144"/>
            </a:xfrm>
            <a:prstGeom prst="line">
              <a:avLst/>
            </a:prstGeom>
            <a:noFill/>
            <a:ln w="38100">
              <a:solidFill>
                <a:srgbClr val="6600FF"/>
              </a:solidFill>
              <a:round/>
              <a:headEnd/>
              <a:tailEnd/>
            </a:ln>
            <a:effectLst/>
          </p:spPr>
          <p:txBody>
            <a:bodyPr anchor="ctr" anchorCtr="1">
              <a:spAutoFit/>
            </a:bodyPr>
            <a:lstStyle/>
            <a:p>
              <a:endParaRPr lang="en-US" dirty="0"/>
            </a:p>
          </p:txBody>
        </p:sp>
        <p:sp>
          <p:nvSpPr>
            <p:cNvPr id="25632" name="Line 32"/>
            <p:cNvSpPr>
              <a:spLocks noChangeShapeType="1"/>
            </p:cNvSpPr>
            <p:nvPr/>
          </p:nvSpPr>
          <p:spPr bwMode="auto">
            <a:xfrm flipV="1">
              <a:off x="988" y="2563"/>
              <a:ext cx="576" cy="432"/>
            </a:xfrm>
            <a:prstGeom prst="line">
              <a:avLst/>
            </a:prstGeom>
            <a:noFill/>
            <a:ln w="38100">
              <a:solidFill>
                <a:srgbClr val="6600FF"/>
              </a:solidFill>
              <a:round/>
              <a:headEnd/>
              <a:tailEnd type="triangle" w="med" len="med"/>
            </a:ln>
            <a:effectLst/>
          </p:spPr>
          <p:txBody>
            <a:bodyPr anchor="ctr" anchorCtr="1">
              <a:spAutoFit/>
            </a:bodyPr>
            <a:lstStyle/>
            <a:p>
              <a:endParaRPr lang="en-US" dirty="0"/>
            </a:p>
          </p:txBody>
        </p:sp>
        <p:sp>
          <p:nvSpPr>
            <p:cNvPr id="25633" name="Line 33"/>
            <p:cNvSpPr>
              <a:spLocks noChangeShapeType="1"/>
            </p:cNvSpPr>
            <p:nvPr/>
          </p:nvSpPr>
          <p:spPr bwMode="auto">
            <a:xfrm flipH="1">
              <a:off x="1590" y="2332"/>
              <a:ext cx="240" cy="192"/>
            </a:xfrm>
            <a:prstGeom prst="line">
              <a:avLst/>
            </a:prstGeom>
            <a:noFill/>
            <a:ln w="38100">
              <a:solidFill>
                <a:srgbClr val="6600FF"/>
              </a:solidFill>
              <a:round/>
              <a:headEnd/>
              <a:tailEnd type="triangle" w="med" len="med"/>
            </a:ln>
            <a:effectLst/>
          </p:spPr>
          <p:txBody>
            <a:bodyPr anchor="ctr" anchorCtr="1">
              <a:spAutoFit/>
            </a:bodyPr>
            <a:lstStyle/>
            <a:p>
              <a:endParaRPr lang="en-US" dirty="0"/>
            </a:p>
          </p:txBody>
        </p:sp>
      </p:grpSp>
      <p:sp>
        <p:nvSpPr>
          <p:cNvPr id="25634" name="Text Box 34"/>
          <p:cNvSpPr txBox="1">
            <a:spLocks noChangeArrowheads="1"/>
          </p:cNvSpPr>
          <p:nvPr/>
        </p:nvSpPr>
        <p:spPr bwMode="auto">
          <a:xfrm>
            <a:off x="7543800" y="3810000"/>
            <a:ext cx="1066800" cy="1187450"/>
          </a:xfrm>
          <a:prstGeom prst="rect">
            <a:avLst/>
          </a:prstGeom>
          <a:noFill/>
          <a:ln w="38100" algn="ctr">
            <a:noFill/>
            <a:miter lim="800000"/>
            <a:headEnd/>
            <a:tailEnd/>
          </a:ln>
          <a:effectLst/>
        </p:spPr>
        <p:txBody>
          <a:bodyPr anchorCtr="1">
            <a:spAutoFit/>
          </a:bodyPr>
          <a:lstStyle/>
          <a:p>
            <a:pPr eaLnBrk="1" hangingPunct="1">
              <a:spcBef>
                <a:spcPct val="0"/>
              </a:spcBef>
              <a:buFontTx/>
              <a:buNone/>
            </a:pPr>
            <a:r>
              <a:rPr lang="fr-FR" sz="2400" dirty="0"/>
              <a:t>beam dump</a:t>
            </a:r>
          </a:p>
          <a:p>
            <a:pPr eaLnBrk="1" hangingPunct="1">
              <a:spcBef>
                <a:spcPct val="0"/>
              </a:spcBef>
              <a:buFontTx/>
              <a:buNone/>
            </a:pPr>
            <a:endParaRPr lang="fr-FR" sz="2400" dirty="0"/>
          </a:p>
        </p:txBody>
      </p:sp>
      <p:sp>
        <p:nvSpPr>
          <p:cNvPr id="25635" name="Text Box 35"/>
          <p:cNvSpPr txBox="1">
            <a:spLocks noChangeArrowheads="1"/>
          </p:cNvSpPr>
          <p:nvPr/>
        </p:nvSpPr>
        <p:spPr bwMode="auto">
          <a:xfrm>
            <a:off x="1981200" y="2819400"/>
            <a:ext cx="2743200" cy="1152525"/>
          </a:xfrm>
          <a:prstGeom prst="rect">
            <a:avLst/>
          </a:prstGeom>
          <a:noFill/>
          <a:ln w="38100" algn="ctr">
            <a:noFill/>
            <a:miter lim="800000"/>
            <a:headEnd/>
            <a:tailEnd/>
          </a:ln>
          <a:effectLst/>
        </p:spPr>
        <p:txBody>
          <a:bodyPr anchorCtr="1">
            <a:spAutoFit/>
          </a:bodyPr>
          <a:lstStyle/>
          <a:p>
            <a:pPr eaLnBrk="1" hangingPunct="1">
              <a:buFontTx/>
              <a:buNone/>
            </a:pPr>
            <a:r>
              <a:rPr lang="fr-FR" dirty="0"/>
              <a:t>Liquid H</a:t>
            </a:r>
            <a:r>
              <a:rPr lang="fr-FR" baseline="-25000" dirty="0"/>
              <a:t>2 </a:t>
            </a:r>
          </a:p>
          <a:p>
            <a:pPr eaLnBrk="1" hangingPunct="1">
              <a:buFontTx/>
              <a:buNone/>
            </a:pPr>
            <a:endParaRPr lang="fr-FR" baseline="-25000" dirty="0"/>
          </a:p>
          <a:p>
            <a:pPr eaLnBrk="1" hangingPunct="1">
              <a:buFontTx/>
              <a:buNone/>
            </a:pPr>
            <a:r>
              <a:rPr lang="fr-FR" dirty="0"/>
              <a:t>target</a:t>
            </a:r>
          </a:p>
        </p:txBody>
      </p:sp>
      <p:sp>
        <p:nvSpPr>
          <p:cNvPr id="25636" name="Line 36"/>
          <p:cNvSpPr>
            <a:spLocks noChangeShapeType="1"/>
          </p:cNvSpPr>
          <p:nvPr/>
        </p:nvSpPr>
        <p:spPr bwMode="auto">
          <a:xfrm flipH="1" flipV="1">
            <a:off x="3276600" y="3276600"/>
            <a:ext cx="1371600" cy="762000"/>
          </a:xfrm>
          <a:prstGeom prst="line">
            <a:avLst/>
          </a:prstGeom>
          <a:noFill/>
          <a:ln w="38100">
            <a:solidFill>
              <a:srgbClr val="6600FF"/>
            </a:solidFill>
            <a:round/>
            <a:headEnd type="triangle" w="med" len="med"/>
            <a:tailEnd type="triangle" w="med" len="med"/>
          </a:ln>
          <a:effectLst/>
        </p:spPr>
        <p:txBody>
          <a:bodyPr anchor="ctr" anchorCtr="1">
            <a:spAutoFit/>
          </a:bodyPr>
          <a:lstStyle/>
          <a:p>
            <a:endParaRPr lang="en-US" dirty="0"/>
          </a:p>
        </p:txBody>
      </p:sp>
      <p:sp>
        <p:nvSpPr>
          <p:cNvPr id="25637" name="Text Box 37"/>
          <p:cNvSpPr txBox="1">
            <a:spLocks noChangeArrowheads="1"/>
          </p:cNvSpPr>
          <p:nvPr/>
        </p:nvSpPr>
        <p:spPr bwMode="auto">
          <a:xfrm rot="1935478">
            <a:off x="3495675" y="3806825"/>
            <a:ext cx="1143000" cy="336550"/>
          </a:xfrm>
          <a:prstGeom prst="rect">
            <a:avLst/>
          </a:prstGeom>
          <a:noFill/>
          <a:ln w="9525">
            <a:noFill/>
            <a:miter lim="800000"/>
            <a:headEnd/>
            <a:tailEnd/>
          </a:ln>
          <a:effectLst/>
        </p:spPr>
        <p:txBody>
          <a:bodyPr>
            <a:spAutoFit/>
          </a:bodyPr>
          <a:lstStyle/>
          <a:p>
            <a:pPr>
              <a:buFontTx/>
              <a:buNone/>
            </a:pPr>
            <a:r>
              <a:rPr lang="en-US" sz="1600" dirty="0">
                <a:latin typeface="Times" pitchFamily="18" charset="0"/>
              </a:rPr>
              <a:t>110 cm</a:t>
            </a:r>
          </a:p>
        </p:txBody>
      </p:sp>
      <p:sp>
        <p:nvSpPr>
          <p:cNvPr id="25638" name="Text Box 38"/>
          <p:cNvSpPr txBox="1">
            <a:spLocks noChangeArrowheads="1"/>
          </p:cNvSpPr>
          <p:nvPr/>
        </p:nvSpPr>
        <p:spPr bwMode="auto">
          <a:xfrm>
            <a:off x="1066800" y="990600"/>
            <a:ext cx="7162800" cy="457200"/>
          </a:xfrm>
          <a:prstGeom prst="rect">
            <a:avLst/>
          </a:prstGeom>
          <a:noFill/>
          <a:ln w="9525">
            <a:noFill/>
            <a:miter lim="800000"/>
            <a:headEnd/>
            <a:tailEnd/>
          </a:ln>
          <a:effectLst/>
        </p:spPr>
        <p:txBody>
          <a:bodyPr>
            <a:spAutoFit/>
          </a:bodyPr>
          <a:lstStyle/>
          <a:p>
            <a:pPr>
              <a:buFontTx/>
              <a:buNone/>
            </a:pPr>
            <a:r>
              <a:rPr lang="en-US" sz="2400" dirty="0">
                <a:latin typeface="Times" pitchFamily="18" charset="0"/>
              </a:rPr>
              <a:t>High luminosity running possible by</a:t>
            </a:r>
          </a:p>
        </p:txBody>
      </p:sp>
      <p:sp>
        <p:nvSpPr>
          <p:cNvPr id="25639" name="Text Box 39"/>
          <p:cNvSpPr txBox="1">
            <a:spLocks noChangeArrowheads="1"/>
          </p:cNvSpPr>
          <p:nvPr/>
        </p:nvSpPr>
        <p:spPr bwMode="auto">
          <a:xfrm>
            <a:off x="4572000" y="1524000"/>
            <a:ext cx="3505200" cy="1187450"/>
          </a:xfrm>
          <a:prstGeom prst="rect">
            <a:avLst/>
          </a:prstGeom>
          <a:noFill/>
          <a:ln w="9525">
            <a:noFill/>
            <a:miter lim="800000"/>
            <a:headEnd/>
            <a:tailEnd/>
          </a:ln>
          <a:effectLst/>
        </p:spPr>
        <p:txBody>
          <a:bodyPr>
            <a:spAutoFit/>
          </a:bodyPr>
          <a:lstStyle/>
          <a:p>
            <a:pPr>
              <a:buFontTx/>
              <a:buChar char="•"/>
            </a:pPr>
            <a:r>
              <a:rPr lang="en-US" sz="2400" dirty="0">
                <a:latin typeface="Times" pitchFamily="18" charset="0"/>
              </a:rPr>
              <a:t> reducing secondary background source with an increased exit beam pipe</a:t>
            </a:r>
          </a:p>
        </p:txBody>
      </p:sp>
      <p:sp>
        <p:nvSpPr>
          <p:cNvPr id="25640" name="Text Box 40"/>
          <p:cNvSpPr txBox="1">
            <a:spLocks noChangeArrowheads="1"/>
          </p:cNvSpPr>
          <p:nvPr/>
        </p:nvSpPr>
        <p:spPr bwMode="auto">
          <a:xfrm>
            <a:off x="4640263" y="4046538"/>
            <a:ext cx="777875" cy="457200"/>
          </a:xfrm>
          <a:prstGeom prst="rect">
            <a:avLst/>
          </a:prstGeom>
          <a:noFill/>
          <a:ln w="9525">
            <a:noFill/>
            <a:miter lim="800000"/>
            <a:headEnd/>
            <a:tailEnd/>
          </a:ln>
          <a:effectLst/>
        </p:spPr>
        <p:txBody>
          <a:bodyPr wrap="none">
            <a:spAutoFit/>
          </a:bodyPr>
          <a:lstStyle/>
          <a:p>
            <a:pPr>
              <a:spcBef>
                <a:spcPct val="0"/>
              </a:spcBef>
              <a:buFontTx/>
              <a:buNone/>
            </a:pPr>
            <a:r>
              <a:rPr lang="en-US" sz="2400" dirty="0">
                <a:solidFill>
                  <a:schemeClr val="accent2"/>
                </a:solidFill>
                <a:latin typeface="Times" pitchFamily="18" charset="0"/>
              </a:rPr>
              <a:t>PbF</a:t>
            </a:r>
            <a:r>
              <a:rPr lang="en-US" sz="2400" baseline="-25000" dirty="0">
                <a:solidFill>
                  <a:schemeClr val="accent2"/>
                </a:solidFill>
                <a:latin typeface="Times" pitchFamily="18" charset="0"/>
              </a:rPr>
              <a:t>2</a:t>
            </a:r>
          </a:p>
        </p:txBody>
      </p:sp>
      <p:sp>
        <p:nvSpPr>
          <p:cNvPr id="25642" name="Line 42"/>
          <p:cNvSpPr>
            <a:spLocks noChangeShapeType="1"/>
          </p:cNvSpPr>
          <p:nvPr/>
        </p:nvSpPr>
        <p:spPr bwMode="auto">
          <a:xfrm>
            <a:off x="4378325" y="3195638"/>
            <a:ext cx="4418013" cy="0"/>
          </a:xfrm>
          <a:prstGeom prst="line">
            <a:avLst/>
          </a:prstGeom>
          <a:noFill/>
          <a:ln w="38100">
            <a:solidFill>
              <a:schemeClr val="tx1"/>
            </a:solidFill>
            <a:round/>
            <a:headEnd/>
            <a:tailEnd/>
          </a:ln>
          <a:effectLst/>
        </p:spPr>
        <p:txBody>
          <a:bodyPr anchor="ctr" anchorCtr="1">
            <a:spAutoFit/>
          </a:bodyPr>
          <a:lstStyle/>
          <a:p>
            <a:endParaRPr lang="en-US" dirty="0"/>
          </a:p>
        </p:txBody>
      </p:sp>
      <p:sp>
        <p:nvSpPr>
          <p:cNvPr id="25643" name="Line 43"/>
          <p:cNvSpPr>
            <a:spLocks noChangeShapeType="1"/>
          </p:cNvSpPr>
          <p:nvPr/>
        </p:nvSpPr>
        <p:spPr bwMode="auto">
          <a:xfrm>
            <a:off x="4373563" y="3373438"/>
            <a:ext cx="4418012" cy="0"/>
          </a:xfrm>
          <a:prstGeom prst="line">
            <a:avLst/>
          </a:prstGeom>
          <a:noFill/>
          <a:ln w="38100">
            <a:solidFill>
              <a:schemeClr val="tx1"/>
            </a:solidFill>
            <a:round/>
            <a:headEnd/>
            <a:tailEnd/>
          </a:ln>
          <a:effectLst/>
        </p:spPr>
        <p:txBody>
          <a:bodyPr anchor="ctr" anchorCtr="1">
            <a:spAutoFit/>
          </a:bodyPr>
          <a:lstStyle/>
          <a:p>
            <a:endParaRPr lang="en-US" dirty="0"/>
          </a:p>
        </p:txBody>
      </p:sp>
    </p:spTree>
    <p:custDataLst>
      <p:tags r:id="rId1"/>
    </p:custDataLst>
  </p:cSld>
  <p:clrMapOvr>
    <a:masterClrMapping/>
  </p:clrMapOvr>
  <p:transition advTm="39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22"/>
                                        </p:tgtEl>
                                        <p:attrNameLst>
                                          <p:attrName>style.visibility</p:attrName>
                                        </p:attrNameLst>
                                      </p:cBhvr>
                                      <p:to>
                                        <p:strVal val="visible"/>
                                      </p:to>
                                    </p:set>
                                    <p:animEffect transition="in" filter="blinds(horizontal)">
                                      <p:cBhvr>
                                        <p:cTn id="7" dur="500"/>
                                        <p:tgtEl>
                                          <p:spTgt spid="2562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5617"/>
                                        </p:tgtEl>
                                        <p:attrNameLst>
                                          <p:attrName>style.visibility</p:attrName>
                                        </p:attrNameLst>
                                      </p:cBhvr>
                                      <p:to>
                                        <p:strVal val="visible"/>
                                      </p:to>
                                    </p:set>
                                    <p:animEffect transition="in" filter="blinds(vertical)">
                                      <p:cBhvr>
                                        <p:cTn id="10" dur="500"/>
                                        <p:tgtEl>
                                          <p:spTgt spid="25617"/>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25618"/>
                                        </p:tgtEl>
                                        <p:attrNameLst>
                                          <p:attrName>style.visibility</p:attrName>
                                        </p:attrNameLst>
                                      </p:cBhvr>
                                      <p:to>
                                        <p:strVal val="visible"/>
                                      </p:to>
                                    </p:set>
                                    <p:animEffect transition="in" filter="blinds(vertical)">
                                      <p:cBhvr>
                                        <p:cTn id="13" dur="500"/>
                                        <p:tgtEl>
                                          <p:spTgt spid="25618"/>
                                        </p:tgtEl>
                                      </p:cBhvr>
                                    </p:animEffect>
                                  </p:childTnLst>
                                </p:cTn>
                              </p:par>
                              <p:par>
                                <p:cTn id="14" presetID="3" presetClass="exit" presetSubtype="5" fill="hold" grpId="0" nodeType="withEffect">
                                  <p:stCondLst>
                                    <p:cond delay="0"/>
                                  </p:stCondLst>
                                  <p:childTnLst>
                                    <p:animEffect transition="out" filter="blinds(vertical)">
                                      <p:cBhvr>
                                        <p:cTn id="15" dur="500"/>
                                        <p:tgtEl>
                                          <p:spTgt spid="25642"/>
                                        </p:tgtEl>
                                      </p:cBhvr>
                                    </p:animEffect>
                                    <p:set>
                                      <p:cBhvr>
                                        <p:cTn id="16" dur="1" fill="hold">
                                          <p:stCondLst>
                                            <p:cond delay="499"/>
                                          </p:stCondLst>
                                        </p:cTn>
                                        <p:tgtEl>
                                          <p:spTgt spid="25642"/>
                                        </p:tgtEl>
                                        <p:attrNameLst>
                                          <p:attrName>style.visibility</p:attrName>
                                        </p:attrNameLst>
                                      </p:cBhvr>
                                      <p:to>
                                        <p:strVal val="hidden"/>
                                      </p:to>
                                    </p:set>
                                  </p:childTnLst>
                                </p:cTn>
                              </p:par>
                              <p:par>
                                <p:cTn id="17" presetID="3" presetClass="exit" presetSubtype="5" fill="hold" grpId="0" nodeType="withEffect">
                                  <p:stCondLst>
                                    <p:cond delay="0"/>
                                  </p:stCondLst>
                                  <p:childTnLst>
                                    <p:animEffect transition="out" filter="blinds(vertical)">
                                      <p:cBhvr>
                                        <p:cTn id="18" dur="500"/>
                                        <p:tgtEl>
                                          <p:spTgt spid="25643"/>
                                        </p:tgtEl>
                                      </p:cBhvr>
                                    </p:animEffect>
                                    <p:set>
                                      <p:cBhvr>
                                        <p:cTn id="19" dur="1" fill="hold">
                                          <p:stCondLst>
                                            <p:cond delay="499"/>
                                          </p:stCondLst>
                                        </p:cTn>
                                        <p:tgtEl>
                                          <p:spTgt spid="25643"/>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25639"/>
                                        </p:tgtEl>
                                        <p:attrNameLst>
                                          <p:attrName>style.visibility</p:attrName>
                                        </p:attrNameLst>
                                      </p:cBhvr>
                                      <p:to>
                                        <p:strVal val="visible"/>
                                      </p:to>
                                    </p:set>
                                    <p:animEffect transition="in" filter="blinds(horizontal)">
                                      <p:cBhvr>
                                        <p:cTn id="22" dur="500"/>
                                        <p:tgtEl>
                                          <p:spTgt spid="256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7" grpId="0" animBg="1"/>
      <p:bldP spid="25618" grpId="0" animBg="1"/>
      <p:bldP spid="25622" grpId="0" animBg="1"/>
      <p:bldP spid="25639" grpId="0"/>
      <p:bldP spid="25642" grpId="0" animBg="1"/>
      <p:bldP spid="256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2075</Words>
  <Application>Microsoft Office PowerPoint</Application>
  <PresentationFormat>On-screen Show (4:3)</PresentationFormat>
  <Paragraphs>442</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Superconducting detectors and electronics</vt:lpstr>
      <vt:lpstr>Outline</vt:lpstr>
      <vt:lpstr>Jefferson Laboratory</vt:lpstr>
      <vt:lpstr>PowerPoint Presentation</vt:lpstr>
      <vt:lpstr>DDVCS cross section</vt:lpstr>
      <vt:lpstr>Double Deeply Virtual Compton Scattering</vt:lpstr>
      <vt:lpstr>Kinematical coverage</vt:lpstr>
      <vt:lpstr>DVCS experiment in Hall A (2005)</vt:lpstr>
      <vt:lpstr>Experimental setup</vt:lpstr>
      <vt:lpstr>DVCS in Hall A</vt:lpstr>
      <vt:lpstr>PMT detector signal</vt:lpstr>
      <vt:lpstr>Pile up events</vt:lpstr>
      <vt:lpstr>From first DVCS experiment</vt:lpstr>
      <vt:lpstr>Double DVCS with SuperBigBite</vt:lpstr>
      <vt:lpstr>Double DVCS with SuperBigBite</vt:lpstr>
      <vt:lpstr>Double DVCS with SuperBigBite</vt:lpstr>
      <vt:lpstr>SoLID DDVCS layout</vt:lpstr>
      <vt:lpstr>Detector aging</vt:lpstr>
      <vt:lpstr>Improvement needed for detector</vt:lpstr>
      <vt:lpstr>Superconductor</vt:lpstr>
      <vt:lpstr>Superconducting detectors</vt:lpstr>
      <vt:lpstr>Single Superconducting Nanowire Photon Detectors (SNSPD) </vt:lpstr>
      <vt:lpstr>Single Superconducting Nanowire Photon Detectors (SNSPD) </vt:lpstr>
      <vt:lpstr>Nice features of SNSPD</vt:lpstr>
      <vt:lpstr>SNSPD typical properties</vt:lpstr>
      <vt:lpstr>Superconductors properties</vt:lpstr>
      <vt:lpstr>YBaCuO</vt:lpstr>
      <vt:lpstr>YBaCuO</vt:lpstr>
      <vt:lpstr>Fabrication process</vt:lpstr>
      <vt:lpstr>Metal deposition</vt:lpstr>
      <vt:lpstr>PowerPoint Presentation</vt:lpstr>
      <vt:lpstr>Connecting Structure &amp; Performance for SRF Surfaces </vt:lpstr>
      <vt:lpstr>PowerPoint Presentation</vt:lpstr>
      <vt:lpstr>Superconducting Thin Films</vt:lpstr>
      <vt:lpstr>Lithography techniques</vt:lpstr>
      <vt:lpstr>Possible X ray sources at JLAB</vt:lpstr>
      <vt:lpstr>Superconducting electronics</vt:lpstr>
      <vt:lpstr>Discriminator</vt:lpstr>
      <vt:lpstr>Josephson junction</vt:lpstr>
      <vt:lpstr>Rapid Flux Single Quantum electronics</vt:lpstr>
      <vt:lpstr>Analog to Digital Converter</vt:lpstr>
      <vt:lpstr>Ferromagnetic superconducting memory</vt:lpstr>
      <vt:lpstr>Detectors application</vt:lpstr>
      <vt:lpstr>RICH and time of flight</vt:lpstr>
      <vt:lpstr>Photocounting sensor</vt:lpstr>
      <vt:lpstr>Liquid Helium detector</vt:lpstr>
      <vt:lpstr>Superconducting strip detector</vt:lpstr>
      <vt:lpstr>Recoil detector for coherent DVCS</vt:lpstr>
      <vt:lpstr>R&amp;D</vt:lpstr>
      <vt:lpstr>Conclusion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camsonne</dc:creator>
  <cp:lastModifiedBy>areti</cp:lastModifiedBy>
  <cp:revision>76</cp:revision>
  <dcterms:created xsi:type="dcterms:W3CDTF">2014-09-23T14:55:00Z</dcterms:created>
  <dcterms:modified xsi:type="dcterms:W3CDTF">2014-09-24T15:57:24Z</dcterms:modified>
</cp:coreProperties>
</file>