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2"/>
    <p:sldId id="290" r:id="rId3"/>
    <p:sldId id="435" r:id="rId4"/>
    <p:sldId id="432" r:id="rId5"/>
    <p:sldId id="445" r:id="rId6"/>
    <p:sldId id="367" r:id="rId7"/>
    <p:sldId id="434" r:id="rId8"/>
    <p:sldId id="444" r:id="rId9"/>
    <p:sldId id="436" r:id="rId10"/>
    <p:sldId id="437" r:id="rId11"/>
    <p:sldId id="438" r:id="rId12"/>
    <p:sldId id="439" r:id="rId13"/>
    <p:sldId id="440" r:id="rId14"/>
    <p:sldId id="334" r:id="rId15"/>
    <p:sldId id="330" r:id="rId16"/>
    <p:sldId id="441" r:id="rId17"/>
    <p:sldId id="443" r:id="rId18"/>
    <p:sldId id="421" r:id="rId19"/>
    <p:sldId id="407" r:id="rId20"/>
    <p:sldId id="420" r:id="rId21"/>
    <p:sldId id="446" r:id="rId22"/>
    <p:sldId id="427" r:id="rId23"/>
    <p:sldId id="423" r:id="rId24"/>
    <p:sldId id="431" r:id="rId25"/>
    <p:sldId id="424" r:id="rId26"/>
    <p:sldId id="428" r:id="rId27"/>
    <p:sldId id="425" r:id="rId28"/>
    <p:sldId id="42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1" autoAdjust="0"/>
    <p:restoredTop sz="94660"/>
  </p:normalViewPr>
  <p:slideViewPr>
    <p:cSldViewPr snapToObjects="1">
      <p:cViewPr>
        <p:scale>
          <a:sx n="100" d="100"/>
          <a:sy n="100" d="100"/>
        </p:scale>
        <p:origin x="-1398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95F08-BF35-C84B-8E3E-8261DEB4346D}" type="datetimeFigureOut">
              <a:rPr lang="en-US" smtClean="0"/>
              <a:pPr/>
              <a:t>7/30/2014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7BF63-151A-AD48-8783-D6609CCBEC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4964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881E2-7B08-DD49-A6FB-7AABB3232958}" type="datetimeFigureOut">
              <a:rPr lang="en-US" smtClean="0"/>
              <a:pPr/>
              <a:t>7/30/2014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ADE16-447A-DB44-B65B-31857D027F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0368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Renaissance_Technologies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DE16-447A-DB44-B65B-31857D027FCD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8263" y="914400"/>
            <a:ext cx="4179887" cy="31353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95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3" tooltip="Renaissance Technologies"/>
              </a:rPr>
              <a:t>Renaissance Technologies</a:t>
            </a:r>
            <a:r>
              <a:rPr lang="en-US" dirty="0" smtClean="0"/>
              <a:t>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0E6A2-4A69-A545-B14B-FE8AA0D76932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Trieste 2008: Short-Range Structure of Nuclei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Trieste 2008: Short-Range Structure of Nuclei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Trieste 2008: Short-Range Structure of Nuclei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July 12, 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Idaykis</a:t>
            </a:r>
            <a:r>
              <a:rPr lang="en-US" dirty="0"/>
              <a:t> Rodriguez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3F9E2579-0AD2-1A45-BE87-AAEC8FEDC4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Trieste 2008: Short-Range Structure of Nuclei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Trieste 2008: Short-Range Structure of Nuclei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Trieste 2008: Short-Range Structure of Nuclei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Trieste 2008: Short-Range Structure of Nuclei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Trieste 2008: Short-Range Structure of Nuclei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Trieste 2008: Short-Range Structure of Nuclei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Trieste 2008: Short-Range Structure of Nuclei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Trieste 2008: Short-Range Structure of Nuclei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JLab_logo_white2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24800" y="6504039"/>
            <a:ext cx="1219200" cy="35396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2514600" y="6504039"/>
            <a:ext cx="448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chemeClr val="tx1"/>
                </a:solidFill>
              </a:rPr>
              <a:t>The Life Cycle of a Jefferson Lab Nuclear</a:t>
            </a:r>
            <a:r>
              <a:rPr lang="en-US" sz="1400" b="0" baseline="0" dirty="0" smtClean="0">
                <a:solidFill>
                  <a:schemeClr val="tx1"/>
                </a:solidFill>
              </a:rPr>
              <a:t> Physics Experiment</a:t>
            </a:r>
            <a:endParaRPr lang="en-US" sz="1400" b="0" dirty="0">
              <a:solidFill>
                <a:schemeClr val="tx1"/>
              </a:solidFill>
            </a:endParaRPr>
          </a:p>
        </p:txBody>
      </p:sp>
      <p:pic>
        <p:nvPicPr>
          <p:cNvPr id="6" name="Picture 5" descr="molecule_white_bg2.jp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4775" y="6488431"/>
            <a:ext cx="412425" cy="3695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.pd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56675Art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228600"/>
            <a:ext cx="8610600" cy="6208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4344159"/>
            <a:ext cx="7200900" cy="8382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25400" dist="88900" dir="2700000" algn="br">
                    <a:srgbClr val="000000">
                      <a:alpha val="43000"/>
                    </a:srgbClr>
                  </a:outerShdw>
                </a:effectLst>
              </a:rPr>
              <a:t>Life Cycle of a Nuclear Physics Experiment</a:t>
            </a:r>
            <a:endParaRPr lang="en-US" sz="3600" dirty="0">
              <a:solidFill>
                <a:schemeClr val="bg1"/>
              </a:solidFill>
              <a:effectLst>
                <a:outerShdw blurRad="25400" dist="88900" dir="2700000" algn="br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5182359"/>
            <a:ext cx="4343400" cy="106831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  <a:effectLst>
                  <a:outerShdw blurRad="25400" dist="76200" dir="2700000">
                    <a:srgbClr val="000000">
                      <a:alpha val="43000"/>
                    </a:srgbClr>
                  </a:outerShdw>
                </a:effectLst>
              </a:rPr>
              <a:t>b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25400" dist="76200" dir="2700000">
                    <a:srgbClr val="000000">
                      <a:alpha val="43000"/>
                    </a:srgbClr>
                  </a:outerShdw>
                </a:effectLst>
              </a:rPr>
              <a:t>y</a:t>
            </a:r>
          </a:p>
          <a:p>
            <a:r>
              <a:rPr lang="en-US" sz="2400" dirty="0" smtClean="0">
                <a:solidFill>
                  <a:srgbClr val="FFFFFF"/>
                </a:solidFill>
                <a:effectLst>
                  <a:outerShdw blurRad="25400" dist="88900" dir="2700000">
                    <a:srgbClr val="000000">
                      <a:alpha val="43000"/>
                    </a:srgbClr>
                  </a:outerShdw>
                </a:effectLst>
              </a:rPr>
              <a:t>Douglas W. Higinbotham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Realistic Momentum Distribution</a:t>
            </a: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990600"/>
            <a:ext cx="4038600" cy="5717285"/>
          </a:xfrm>
          <a:prstGeom prst="rect">
            <a:avLst/>
          </a:prstGeom>
          <a:noFill/>
          <a:ln w="18360">
            <a:noFill/>
            <a:round/>
            <a:headEnd/>
            <a:tailEnd type="triangle" w="med" len="med"/>
          </a:ln>
        </p:spPr>
      </p:pic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381000" y="762000"/>
            <a:ext cx="45881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latin typeface="Calibri" charset="0"/>
              </a:rPr>
              <a:t>Benhar</a:t>
            </a:r>
            <a:r>
              <a:rPr lang="en-US" sz="2000" dirty="0">
                <a:latin typeface="Calibri" charset="0"/>
              </a:rPr>
              <a:t> et al., Phys. </a:t>
            </a:r>
            <a:r>
              <a:rPr lang="en-US" sz="2000" dirty="0" err="1">
                <a:latin typeface="Calibri" charset="0"/>
              </a:rPr>
              <a:t>Lett</a:t>
            </a:r>
            <a:r>
              <a:rPr lang="en-US" sz="2000" dirty="0">
                <a:latin typeface="Calibri" charset="0"/>
              </a:rPr>
              <a:t>. </a:t>
            </a:r>
            <a:r>
              <a:rPr lang="en-US" sz="2000" b="1" dirty="0">
                <a:latin typeface="Calibri" charset="0"/>
              </a:rPr>
              <a:t>B</a:t>
            </a:r>
            <a:r>
              <a:rPr lang="en-US" sz="2000" dirty="0">
                <a:latin typeface="Calibri" charset="0"/>
              </a:rPr>
              <a:t> 177 (1986) 135.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  Momentum Distributions </a:t>
            </a:r>
          </a:p>
        </p:txBody>
      </p:sp>
      <p:pic>
        <p:nvPicPr>
          <p:cNvPr id="26627" name="Content Placeholder 3" descr="Untitled 3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7941" r="-17941"/>
          <a:stretch>
            <a:fillRect/>
          </a:stretch>
        </p:blipFill>
        <p:spPr>
          <a:xfrm>
            <a:off x="228600" y="1066800"/>
            <a:ext cx="8729663" cy="4800600"/>
          </a:xfrm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381000" y="685800"/>
            <a:ext cx="655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dirty="0">
                <a:solidFill>
                  <a:srgbClr val="000000"/>
                </a:solidFill>
                <a:ea typeface="msmincho" charset="0"/>
                <a:cs typeface="msmincho" charset="0"/>
              </a:rPr>
              <a:t>C. </a:t>
            </a:r>
            <a:r>
              <a:rPr lang="en-GB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Ciofi</a:t>
            </a:r>
            <a:r>
              <a:rPr lang="en-GB" dirty="0">
                <a:solidFill>
                  <a:srgbClr val="000000"/>
                </a:solidFill>
                <a:ea typeface="msmincho" charset="0"/>
                <a:cs typeface="msmincho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degli</a:t>
            </a:r>
            <a:r>
              <a:rPr lang="en-GB" dirty="0">
                <a:solidFill>
                  <a:srgbClr val="000000"/>
                </a:solidFill>
                <a:ea typeface="msmincho" charset="0"/>
                <a:cs typeface="msmincho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Att</a:t>
            </a:r>
            <a:r>
              <a:rPr lang="en-GB" dirty="0">
                <a:solidFill>
                  <a:srgbClr val="000000"/>
                </a:solidFill>
                <a:ea typeface="msmincho" charset="0"/>
                <a:cs typeface="msmincho" charset="0"/>
              </a:rPr>
              <a:t> and S. </a:t>
            </a:r>
            <a:r>
              <a:rPr lang="en-GB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Simula</a:t>
            </a:r>
            <a:r>
              <a:rPr lang="en-GB" i="1" dirty="0">
                <a:solidFill>
                  <a:srgbClr val="000000"/>
                </a:solidFill>
                <a:ea typeface="msmincho" charset="0"/>
                <a:cs typeface="msmincho" charset="0"/>
              </a:rPr>
              <a:t>, </a:t>
            </a:r>
            <a:r>
              <a:rPr lang="en-GB" dirty="0">
                <a:solidFill>
                  <a:srgbClr val="000000"/>
                </a:solidFill>
                <a:ea typeface="msmincho" charset="0"/>
                <a:cs typeface="msmincho" charset="0"/>
              </a:rPr>
              <a:t>Phys. Rev. C </a:t>
            </a:r>
            <a:r>
              <a:rPr lang="en-GB" b="1" dirty="0">
                <a:solidFill>
                  <a:srgbClr val="000000"/>
                </a:solidFill>
                <a:ea typeface="msmincho" charset="0"/>
                <a:cs typeface="msmincho" charset="0"/>
              </a:rPr>
              <a:t> 53 </a:t>
            </a:r>
            <a:r>
              <a:rPr lang="en-GB" dirty="0">
                <a:solidFill>
                  <a:srgbClr val="000000"/>
                </a:solidFill>
                <a:ea typeface="msmincho" charset="0"/>
                <a:cs typeface="msmincho" charset="0"/>
              </a:rPr>
              <a:t>(1996) 1689.</a:t>
            </a:r>
          </a:p>
        </p:txBody>
      </p:sp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1752600" y="5862935"/>
            <a:ext cx="56502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At high </a:t>
            </a:r>
            <a:r>
              <a:rPr lang="en-US" sz="2400" i="1" dirty="0" smtClean="0"/>
              <a:t>initial </a:t>
            </a:r>
            <a:r>
              <a:rPr lang="en-US" sz="2400" dirty="0" smtClean="0"/>
              <a:t>momentums </a:t>
            </a:r>
            <a:r>
              <a:rPr lang="en-US" sz="2400" b="1" dirty="0" err="1" smtClean="0"/>
              <a:t>n</a:t>
            </a:r>
            <a:r>
              <a:rPr lang="en-US" sz="2400" b="1" baseline="-25000" dirty="0" err="1" smtClean="0"/>
              <a:t>A</a:t>
            </a:r>
            <a:r>
              <a:rPr lang="en-US" sz="2400" b="1" dirty="0" err="1" smtClean="0"/>
              <a:t>(p</a:t>
            </a:r>
            <a:r>
              <a:rPr lang="en-US" sz="2400" b="1" dirty="0" smtClean="0"/>
              <a:t>) </a:t>
            </a:r>
            <a:r>
              <a:rPr lang="en-US" sz="2400" b="1" dirty="0"/>
              <a:t>=</a:t>
            </a:r>
            <a:r>
              <a:rPr lang="en-US" sz="2400" b="1" dirty="0" smtClean="0"/>
              <a:t> N * </a:t>
            </a:r>
            <a:r>
              <a:rPr lang="en-US" sz="2400" b="1" dirty="0" err="1" smtClean="0"/>
              <a:t>n</a:t>
            </a:r>
            <a:r>
              <a:rPr lang="en-US" sz="2400" b="1" baseline="-25000" dirty="0" err="1" smtClean="0"/>
              <a:t>D</a:t>
            </a:r>
            <a:r>
              <a:rPr lang="en-US" sz="2400" b="1" dirty="0" err="1" smtClean="0"/>
              <a:t>(p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3"/>
          <p:cNvSpPr>
            <a:spLocks noChangeArrowheads="1"/>
          </p:cNvSpPr>
          <p:nvPr/>
        </p:nvSpPr>
        <p:spPr bwMode="auto">
          <a:xfrm>
            <a:off x="1524000" y="1524000"/>
            <a:ext cx="4343400" cy="1524000"/>
          </a:xfrm>
          <a:prstGeom prst="parallelogram">
            <a:avLst>
              <a:gd name="adj" fmla="val 71250"/>
            </a:avLst>
          </a:prstGeom>
          <a:solidFill>
            <a:srgbClr val="FFFF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7" name="AutoShape 4"/>
          <p:cNvSpPr>
            <a:spLocks noChangeArrowheads="1"/>
          </p:cNvSpPr>
          <p:nvPr/>
        </p:nvSpPr>
        <p:spPr bwMode="auto">
          <a:xfrm>
            <a:off x="5029200" y="1066800"/>
            <a:ext cx="1981200" cy="2819400"/>
          </a:xfrm>
          <a:prstGeom prst="parallelogram">
            <a:avLst>
              <a:gd name="adj" fmla="val 25000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 flipV="1">
            <a:off x="1981200" y="2133600"/>
            <a:ext cx="1066800" cy="6858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 flipH="1" flipV="1">
            <a:off x="2667000" y="1600200"/>
            <a:ext cx="304800" cy="5334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 flipV="1">
            <a:off x="2971800" y="2133600"/>
            <a:ext cx="2362200" cy="304800"/>
            <a:chOff x="480" y="2304"/>
            <a:chExt cx="3360" cy="1824"/>
          </a:xfrm>
        </p:grpSpPr>
        <p:sp>
          <p:nvSpPr>
            <p:cNvPr id="16440" name="Freeform 8"/>
            <p:cNvSpPr>
              <a:spLocks/>
            </p:cNvSpPr>
            <p:nvPr/>
          </p:nvSpPr>
          <p:spPr bwMode="auto">
            <a:xfrm>
              <a:off x="864" y="2304"/>
              <a:ext cx="2592" cy="1824"/>
            </a:xfrm>
            <a:custGeom>
              <a:avLst/>
              <a:gdLst>
                <a:gd name="T0" fmla="*/ 0 w 2304"/>
                <a:gd name="T1" fmla="*/ 912 h 1680"/>
                <a:gd name="T2" fmla="*/ 108 w 2304"/>
                <a:gd name="T3" fmla="*/ 130 h 1680"/>
                <a:gd name="T4" fmla="*/ 324 w 2304"/>
                <a:gd name="T5" fmla="*/ 1694 h 1680"/>
                <a:gd name="T6" fmla="*/ 540 w 2304"/>
                <a:gd name="T7" fmla="*/ 130 h 1680"/>
                <a:gd name="T8" fmla="*/ 756 w 2304"/>
                <a:gd name="T9" fmla="*/ 1694 h 1680"/>
                <a:gd name="T10" fmla="*/ 972 w 2304"/>
                <a:gd name="T11" fmla="*/ 130 h 1680"/>
                <a:gd name="T12" fmla="*/ 1188 w 2304"/>
                <a:gd name="T13" fmla="*/ 1694 h 1680"/>
                <a:gd name="T14" fmla="*/ 1404 w 2304"/>
                <a:gd name="T15" fmla="*/ 130 h 1680"/>
                <a:gd name="T16" fmla="*/ 1620 w 2304"/>
                <a:gd name="T17" fmla="*/ 1694 h 1680"/>
                <a:gd name="T18" fmla="*/ 1836 w 2304"/>
                <a:gd name="T19" fmla="*/ 130 h 1680"/>
                <a:gd name="T20" fmla="*/ 2052 w 2304"/>
                <a:gd name="T21" fmla="*/ 1694 h 1680"/>
                <a:gd name="T22" fmla="*/ 2268 w 2304"/>
                <a:gd name="T23" fmla="*/ 130 h 1680"/>
                <a:gd name="T24" fmla="*/ 2484 w 2304"/>
                <a:gd name="T25" fmla="*/ 1694 h 1680"/>
                <a:gd name="T26" fmla="*/ 2592 w 2304"/>
                <a:gd name="T27" fmla="*/ 912 h 16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04"/>
                <a:gd name="T43" fmla="*/ 0 h 1680"/>
                <a:gd name="T44" fmla="*/ 2304 w 2304"/>
                <a:gd name="T45" fmla="*/ 1680 h 16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04" h="1680">
                  <a:moveTo>
                    <a:pt x="0" y="840"/>
                  </a:moveTo>
                  <a:cubicBezTo>
                    <a:pt x="24" y="420"/>
                    <a:pt x="48" y="0"/>
                    <a:pt x="96" y="120"/>
                  </a:cubicBezTo>
                  <a:cubicBezTo>
                    <a:pt x="144" y="240"/>
                    <a:pt x="224" y="1560"/>
                    <a:pt x="288" y="1560"/>
                  </a:cubicBezTo>
                  <a:cubicBezTo>
                    <a:pt x="352" y="1560"/>
                    <a:pt x="416" y="120"/>
                    <a:pt x="480" y="120"/>
                  </a:cubicBezTo>
                  <a:cubicBezTo>
                    <a:pt x="544" y="120"/>
                    <a:pt x="608" y="1560"/>
                    <a:pt x="672" y="1560"/>
                  </a:cubicBezTo>
                  <a:cubicBezTo>
                    <a:pt x="736" y="1560"/>
                    <a:pt x="800" y="120"/>
                    <a:pt x="864" y="120"/>
                  </a:cubicBezTo>
                  <a:cubicBezTo>
                    <a:pt x="928" y="120"/>
                    <a:pt x="992" y="1560"/>
                    <a:pt x="1056" y="1560"/>
                  </a:cubicBezTo>
                  <a:cubicBezTo>
                    <a:pt x="1120" y="1560"/>
                    <a:pt x="1184" y="120"/>
                    <a:pt x="1248" y="120"/>
                  </a:cubicBezTo>
                  <a:cubicBezTo>
                    <a:pt x="1312" y="120"/>
                    <a:pt x="1376" y="1560"/>
                    <a:pt x="1440" y="1560"/>
                  </a:cubicBezTo>
                  <a:cubicBezTo>
                    <a:pt x="1504" y="1560"/>
                    <a:pt x="1568" y="120"/>
                    <a:pt x="1632" y="120"/>
                  </a:cubicBezTo>
                  <a:cubicBezTo>
                    <a:pt x="1696" y="120"/>
                    <a:pt x="1760" y="1560"/>
                    <a:pt x="1824" y="1560"/>
                  </a:cubicBezTo>
                  <a:cubicBezTo>
                    <a:pt x="1888" y="1560"/>
                    <a:pt x="1952" y="120"/>
                    <a:pt x="2016" y="120"/>
                  </a:cubicBezTo>
                  <a:cubicBezTo>
                    <a:pt x="2080" y="120"/>
                    <a:pt x="2160" y="1440"/>
                    <a:pt x="2208" y="1560"/>
                  </a:cubicBezTo>
                  <a:cubicBezTo>
                    <a:pt x="2256" y="1680"/>
                    <a:pt x="2280" y="1260"/>
                    <a:pt x="2304" y="84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1" name="Line 9"/>
            <p:cNvSpPr>
              <a:spLocks noChangeShapeType="1"/>
            </p:cNvSpPr>
            <p:nvPr/>
          </p:nvSpPr>
          <p:spPr bwMode="auto">
            <a:xfrm>
              <a:off x="480" y="3168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2" name="Line 10"/>
            <p:cNvSpPr>
              <a:spLocks noChangeShapeType="1"/>
            </p:cNvSpPr>
            <p:nvPr/>
          </p:nvSpPr>
          <p:spPr bwMode="auto">
            <a:xfrm>
              <a:off x="3456" y="3216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391" name="Line 11"/>
          <p:cNvSpPr>
            <a:spLocks noChangeShapeType="1"/>
          </p:cNvSpPr>
          <p:nvPr/>
        </p:nvSpPr>
        <p:spPr bwMode="auto">
          <a:xfrm flipV="1">
            <a:off x="5334000" y="1295400"/>
            <a:ext cx="1066800" cy="10318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2" name="Line 12"/>
          <p:cNvSpPr>
            <a:spLocks noChangeShapeType="1"/>
          </p:cNvSpPr>
          <p:nvPr/>
        </p:nvSpPr>
        <p:spPr bwMode="auto">
          <a:xfrm>
            <a:off x="5334000" y="2362200"/>
            <a:ext cx="1066800" cy="609600"/>
          </a:xfrm>
          <a:prstGeom prst="line">
            <a:avLst/>
          </a:prstGeom>
          <a:noFill/>
          <a:ln w="28575">
            <a:solidFill>
              <a:srgbClr val="FF6600"/>
            </a:solidFill>
            <a:prstDash val="sysDot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3" name="Line 13"/>
          <p:cNvSpPr>
            <a:spLocks noChangeShapeType="1"/>
          </p:cNvSpPr>
          <p:nvPr/>
        </p:nvSpPr>
        <p:spPr bwMode="auto">
          <a:xfrm>
            <a:off x="5334000" y="2362200"/>
            <a:ext cx="1600200" cy="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4" name="Text Box 14"/>
          <p:cNvSpPr txBox="1">
            <a:spLocks noChangeArrowheads="1"/>
          </p:cNvSpPr>
          <p:nvPr/>
        </p:nvSpPr>
        <p:spPr bwMode="auto">
          <a:xfrm>
            <a:off x="2286000" y="25146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000099"/>
                </a:solidFill>
                <a:latin typeface="Times New Roman" charset="0"/>
              </a:rPr>
              <a:t>e</a:t>
            </a:r>
          </a:p>
        </p:txBody>
      </p:sp>
      <p:sp>
        <p:nvSpPr>
          <p:cNvPr id="16395" name="Text Box 15"/>
          <p:cNvSpPr txBox="1">
            <a:spLocks noChangeArrowheads="1"/>
          </p:cNvSpPr>
          <p:nvPr/>
        </p:nvSpPr>
        <p:spPr bwMode="auto">
          <a:xfrm>
            <a:off x="2819400" y="1524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000099"/>
                </a:solidFill>
                <a:latin typeface="Times New Roman" charset="0"/>
              </a:rPr>
              <a:t>e</a:t>
            </a:r>
            <a:r>
              <a:rPr lang="en-US" sz="2800" i="1">
                <a:solidFill>
                  <a:srgbClr val="000099"/>
                </a:solidFill>
                <a:latin typeface="Times New Roman" charset="0"/>
                <a:ea typeface="Times New Roman" charset="0"/>
                <a:cs typeface="Times New Roman" charset="0"/>
              </a:rPr>
              <a:t>'</a:t>
            </a:r>
            <a:endParaRPr lang="en-US" sz="2800" i="1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16396" name="Text Box 16"/>
          <p:cNvSpPr txBox="1">
            <a:spLocks noChangeArrowheads="1"/>
          </p:cNvSpPr>
          <p:nvPr/>
        </p:nvSpPr>
        <p:spPr bwMode="auto">
          <a:xfrm>
            <a:off x="4648200" y="30480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000099"/>
                </a:solidFill>
                <a:latin typeface="Times New Roman" charset="0"/>
                <a:sym typeface="Symbol" charset="2"/>
              </a:rPr>
              <a:t></a:t>
            </a:r>
            <a:r>
              <a:rPr lang="en-US" sz="2800" baseline="-25000">
                <a:solidFill>
                  <a:srgbClr val="000099"/>
                </a:solidFill>
                <a:latin typeface="Times New Roman" charset="0"/>
                <a:sym typeface="Symbol" charset="2"/>
              </a:rPr>
              <a:t>x</a:t>
            </a:r>
            <a:endParaRPr lang="en-US" sz="2800" baseline="-25000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16397" name="Text Box 17"/>
          <p:cNvSpPr txBox="1">
            <a:spLocks noChangeArrowheads="1"/>
          </p:cNvSpPr>
          <p:nvPr/>
        </p:nvSpPr>
        <p:spPr bwMode="auto">
          <a:xfrm>
            <a:off x="5486400" y="2667000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000099"/>
                </a:solidFill>
                <a:latin typeface="Times New Roman" charset="0"/>
              </a:rPr>
              <a:t>p</a:t>
            </a:r>
            <a:r>
              <a:rPr lang="en-US" sz="2800" baseline="-25000">
                <a:solidFill>
                  <a:srgbClr val="000099"/>
                </a:solidFill>
                <a:latin typeface="Times New Roman" charset="0"/>
              </a:rPr>
              <a:t>A</a:t>
            </a:r>
            <a:r>
              <a:rPr lang="en-US" sz="2800" baseline="-25000">
                <a:solidFill>
                  <a:srgbClr val="000099"/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sz="2800" baseline="-25000">
                <a:solidFill>
                  <a:srgbClr val="000099"/>
                </a:solidFill>
                <a:latin typeface="Times New Roman" charset="0"/>
              </a:rPr>
              <a:t>1</a:t>
            </a:r>
          </a:p>
        </p:txBody>
      </p:sp>
      <p:sp>
        <p:nvSpPr>
          <p:cNvPr id="16398" name="Text Box 18"/>
          <p:cNvSpPr txBox="1">
            <a:spLocks noChangeArrowheads="1"/>
          </p:cNvSpPr>
          <p:nvPr/>
        </p:nvSpPr>
        <p:spPr bwMode="auto">
          <a:xfrm>
            <a:off x="6172200" y="1676400"/>
            <a:ext cx="838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000099"/>
                </a:solidFill>
                <a:latin typeface="Times New Roman" charset="0"/>
                <a:sym typeface="Symbol" charset="2"/>
              </a:rPr>
              <a:t></a:t>
            </a:r>
            <a:r>
              <a:rPr lang="en-US" sz="2800" baseline="-25000">
                <a:solidFill>
                  <a:srgbClr val="000099"/>
                </a:solidFill>
                <a:latin typeface="Times New Roman" charset="0"/>
                <a:sym typeface="Symbol" charset="2"/>
              </a:rPr>
              <a:t>pq</a:t>
            </a:r>
            <a:endParaRPr lang="en-US" sz="2800" baseline="-25000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16399" name="Text Box 19"/>
          <p:cNvSpPr txBox="1">
            <a:spLocks noChangeArrowheads="1"/>
          </p:cNvSpPr>
          <p:nvPr/>
        </p:nvSpPr>
        <p:spPr bwMode="auto">
          <a:xfrm>
            <a:off x="5715000" y="1219200"/>
            <a:ext cx="60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000099"/>
                </a:solidFill>
                <a:latin typeface="Times New Roman" charset="0"/>
              </a:rPr>
              <a:t>p</a:t>
            </a:r>
          </a:p>
        </p:txBody>
      </p:sp>
      <p:sp>
        <p:nvSpPr>
          <p:cNvPr id="16400" name="Arc 20"/>
          <p:cNvSpPr>
            <a:spLocks/>
          </p:cNvSpPr>
          <p:nvPr/>
        </p:nvSpPr>
        <p:spPr bwMode="auto">
          <a:xfrm rot="10089417">
            <a:off x="4886325" y="2741613"/>
            <a:ext cx="295275" cy="377825"/>
          </a:xfrm>
          <a:custGeom>
            <a:avLst/>
            <a:gdLst>
              <a:gd name="T0" fmla="*/ 341446 w 20951"/>
              <a:gd name="T1" fmla="*/ 0 h 21531"/>
              <a:gd name="T2" fmla="*/ 4161488 w 20951"/>
              <a:gd name="T3" fmla="*/ 5012503 h 21531"/>
              <a:gd name="T4" fmla="*/ 0 w 20951"/>
              <a:gd name="T5" fmla="*/ 6630056 h 21531"/>
              <a:gd name="T6" fmla="*/ 0 60000 65536"/>
              <a:gd name="T7" fmla="*/ 0 60000 65536"/>
              <a:gd name="T8" fmla="*/ 0 60000 65536"/>
              <a:gd name="T9" fmla="*/ 0 w 20951"/>
              <a:gd name="T10" fmla="*/ 0 h 21531"/>
              <a:gd name="T11" fmla="*/ 20951 w 20951"/>
              <a:gd name="T12" fmla="*/ 21531 h 215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951" h="21531" fill="none" extrusionOk="0">
                <a:moveTo>
                  <a:pt x="1719" y="-1"/>
                </a:moveTo>
                <a:cubicBezTo>
                  <a:pt x="10958" y="737"/>
                  <a:pt x="18697" y="7287"/>
                  <a:pt x="20951" y="16277"/>
                </a:cubicBezTo>
              </a:path>
              <a:path w="20951" h="21531" stroke="0" extrusionOk="0">
                <a:moveTo>
                  <a:pt x="1719" y="-1"/>
                </a:moveTo>
                <a:cubicBezTo>
                  <a:pt x="10958" y="737"/>
                  <a:pt x="18697" y="7287"/>
                  <a:pt x="20951" y="16277"/>
                </a:cubicBezTo>
                <a:lnTo>
                  <a:pt x="0" y="21531"/>
                </a:ln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6401" name="Arc 21"/>
          <p:cNvSpPr>
            <a:spLocks/>
          </p:cNvSpPr>
          <p:nvPr/>
        </p:nvSpPr>
        <p:spPr bwMode="auto">
          <a:xfrm>
            <a:off x="5943600" y="1754188"/>
            <a:ext cx="228600" cy="619125"/>
          </a:xfrm>
          <a:custGeom>
            <a:avLst/>
            <a:gdLst>
              <a:gd name="T0" fmla="*/ 0 w 21600"/>
              <a:gd name="T1" fmla="*/ 0 h 25406"/>
              <a:gd name="T2" fmla="*/ 2381493 w 21600"/>
              <a:gd name="T3" fmla="*/ 15087608 h 25406"/>
              <a:gd name="T4" fmla="*/ 0 w 21600"/>
              <a:gd name="T5" fmla="*/ 12827385 h 25406"/>
              <a:gd name="T6" fmla="*/ 0 60000 65536"/>
              <a:gd name="T7" fmla="*/ 0 60000 65536"/>
              <a:gd name="T8" fmla="*/ 0 60000 65536"/>
              <a:gd name="T9" fmla="*/ 0 w 21600"/>
              <a:gd name="T10" fmla="*/ 0 h 25406"/>
              <a:gd name="T11" fmla="*/ 21600 w 21600"/>
              <a:gd name="T12" fmla="*/ 25406 h 254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406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6"/>
                  <a:pt x="21486" y="24149"/>
                  <a:pt x="21262" y="25406"/>
                </a:cubicBezTo>
              </a:path>
              <a:path w="21600" h="25406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6"/>
                  <a:pt x="21486" y="24149"/>
                  <a:pt x="21262" y="25406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2" name="Text Box 22"/>
          <p:cNvSpPr txBox="1">
            <a:spLocks noChangeArrowheads="1"/>
          </p:cNvSpPr>
          <p:nvPr/>
        </p:nvSpPr>
        <p:spPr bwMode="auto">
          <a:xfrm>
            <a:off x="3429000" y="24384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000099"/>
                </a:solidFill>
                <a:latin typeface="Times New Roman" charset="0"/>
              </a:rPr>
              <a:t>(</a:t>
            </a:r>
            <a:r>
              <a:rPr lang="en-US" sz="2800" i="1">
                <a:solidFill>
                  <a:srgbClr val="000099"/>
                </a:solidFill>
                <a:latin typeface="Times New Roman" charset="0"/>
                <a:sym typeface="Symbol" charset="2"/>
              </a:rPr>
              <a:t>,</a:t>
            </a:r>
            <a:r>
              <a:rPr lang="en-US" sz="2800" b="1" i="1">
                <a:solidFill>
                  <a:srgbClr val="000099"/>
                </a:solidFill>
                <a:latin typeface="Times New Roman" charset="0"/>
                <a:sym typeface="Symbol" charset="2"/>
              </a:rPr>
              <a:t>q</a:t>
            </a:r>
            <a:r>
              <a:rPr lang="en-US" sz="2800" i="1">
                <a:solidFill>
                  <a:srgbClr val="000099"/>
                </a:solidFill>
                <a:latin typeface="Times New Roman" charset="0"/>
                <a:sym typeface="Symbol" charset="2"/>
              </a:rPr>
              <a:t>)</a:t>
            </a:r>
            <a:endParaRPr lang="en-US" sz="2800" i="1">
              <a:solidFill>
                <a:srgbClr val="000099"/>
              </a:solidFill>
              <a:latin typeface="Times New Roman" charset="0"/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2971800" y="2133600"/>
            <a:ext cx="2336800" cy="393700"/>
            <a:chOff x="1008" y="1392"/>
            <a:chExt cx="1968" cy="192"/>
          </a:xfrm>
        </p:grpSpPr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1738" y="1392"/>
              <a:ext cx="730" cy="192"/>
              <a:chOff x="2112" y="3744"/>
              <a:chExt cx="2304" cy="432"/>
            </a:xfrm>
          </p:grpSpPr>
          <p:grpSp>
            <p:nvGrpSpPr>
              <p:cNvPr id="5" name="Group 25"/>
              <p:cNvGrpSpPr>
                <a:grpSpLocks/>
              </p:cNvGrpSpPr>
              <p:nvPr/>
            </p:nvGrpSpPr>
            <p:grpSpPr bwMode="auto">
              <a:xfrm>
                <a:off x="3264" y="3744"/>
                <a:ext cx="1152" cy="432"/>
                <a:chOff x="2016" y="3648"/>
                <a:chExt cx="1152" cy="432"/>
              </a:xfrm>
            </p:grpSpPr>
            <p:grpSp>
              <p:nvGrpSpPr>
                <p:cNvPr id="6" name="Group 26"/>
                <p:cNvGrpSpPr>
                  <a:grpSpLocks/>
                </p:cNvGrpSpPr>
                <p:nvPr/>
              </p:nvGrpSpPr>
              <p:grpSpPr bwMode="auto">
                <a:xfrm flipV="1">
                  <a:off x="2592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16438" name="Arc 27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39" name="Arc 28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" name="Group 29"/>
                <p:cNvGrpSpPr>
                  <a:grpSpLocks/>
                </p:cNvGrpSpPr>
                <p:nvPr/>
              </p:nvGrpSpPr>
              <p:grpSpPr bwMode="auto">
                <a:xfrm>
                  <a:off x="2016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16436" name="Arc 30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37" name="Arc 31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" name="Group 32"/>
              <p:cNvGrpSpPr>
                <a:grpSpLocks/>
              </p:cNvGrpSpPr>
              <p:nvPr/>
            </p:nvGrpSpPr>
            <p:grpSpPr bwMode="auto">
              <a:xfrm>
                <a:off x="2112" y="3744"/>
                <a:ext cx="1152" cy="432"/>
                <a:chOff x="2016" y="3648"/>
                <a:chExt cx="1152" cy="432"/>
              </a:xfrm>
            </p:grpSpPr>
            <p:grpSp>
              <p:nvGrpSpPr>
                <p:cNvPr id="9" name="Group 33"/>
                <p:cNvGrpSpPr>
                  <a:grpSpLocks/>
                </p:cNvGrpSpPr>
                <p:nvPr/>
              </p:nvGrpSpPr>
              <p:grpSpPr bwMode="auto">
                <a:xfrm flipV="1">
                  <a:off x="2592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16432" name="Arc 34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33" name="Arc 35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" name="Group 36"/>
                <p:cNvGrpSpPr>
                  <a:grpSpLocks/>
                </p:cNvGrpSpPr>
                <p:nvPr/>
              </p:nvGrpSpPr>
              <p:grpSpPr bwMode="auto">
                <a:xfrm>
                  <a:off x="2016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16430" name="Arc 37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31" name="Arc 38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1" name="Group 39"/>
            <p:cNvGrpSpPr>
              <a:grpSpLocks/>
            </p:cNvGrpSpPr>
            <p:nvPr/>
          </p:nvGrpSpPr>
          <p:grpSpPr bwMode="auto">
            <a:xfrm>
              <a:off x="1373" y="1392"/>
              <a:ext cx="365" cy="192"/>
              <a:chOff x="2016" y="3648"/>
              <a:chExt cx="1152" cy="432"/>
            </a:xfrm>
          </p:grpSpPr>
          <p:grpSp>
            <p:nvGrpSpPr>
              <p:cNvPr id="12" name="Group 40"/>
              <p:cNvGrpSpPr>
                <a:grpSpLocks/>
              </p:cNvGrpSpPr>
              <p:nvPr/>
            </p:nvGrpSpPr>
            <p:grpSpPr bwMode="auto">
              <a:xfrm flipV="1">
                <a:off x="2592" y="3648"/>
                <a:ext cx="576" cy="432"/>
                <a:chOff x="1920" y="3552"/>
                <a:chExt cx="576" cy="432"/>
              </a:xfrm>
            </p:grpSpPr>
            <p:sp>
              <p:nvSpPr>
                <p:cNvPr id="16424" name="Arc 41"/>
                <p:cNvSpPr>
                  <a:spLocks/>
                </p:cNvSpPr>
                <p:nvPr/>
              </p:nvSpPr>
              <p:spPr bwMode="auto">
                <a:xfrm>
                  <a:off x="1920" y="3552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4 w 21600"/>
                    <a:gd name="T3" fmla="*/ 3 h 21600"/>
                    <a:gd name="T4" fmla="*/ 0 w 21600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25" name="Arc 42"/>
                <p:cNvSpPr>
                  <a:spLocks/>
                </p:cNvSpPr>
                <p:nvPr/>
              </p:nvSpPr>
              <p:spPr bwMode="auto">
                <a:xfrm flipH="1" flipV="1">
                  <a:off x="2208" y="3744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4 w 21600"/>
                    <a:gd name="T3" fmla="*/ 3 h 21600"/>
                    <a:gd name="T4" fmla="*/ 0 w 21600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43"/>
              <p:cNvGrpSpPr>
                <a:grpSpLocks/>
              </p:cNvGrpSpPr>
              <p:nvPr/>
            </p:nvGrpSpPr>
            <p:grpSpPr bwMode="auto">
              <a:xfrm>
                <a:off x="2016" y="3648"/>
                <a:ext cx="576" cy="432"/>
                <a:chOff x="1920" y="3552"/>
                <a:chExt cx="576" cy="432"/>
              </a:xfrm>
            </p:grpSpPr>
            <p:sp>
              <p:nvSpPr>
                <p:cNvPr id="16422" name="Arc 44"/>
                <p:cNvSpPr>
                  <a:spLocks/>
                </p:cNvSpPr>
                <p:nvPr/>
              </p:nvSpPr>
              <p:spPr bwMode="auto">
                <a:xfrm>
                  <a:off x="1920" y="3552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4 w 21600"/>
                    <a:gd name="T3" fmla="*/ 3 h 21600"/>
                    <a:gd name="T4" fmla="*/ 0 w 21600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23" name="Arc 45"/>
                <p:cNvSpPr>
                  <a:spLocks/>
                </p:cNvSpPr>
                <p:nvPr/>
              </p:nvSpPr>
              <p:spPr bwMode="auto">
                <a:xfrm flipH="1" flipV="1">
                  <a:off x="2208" y="3744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4 w 21600"/>
                    <a:gd name="T3" fmla="*/ 3 h 21600"/>
                    <a:gd name="T4" fmla="*/ 0 w 21600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4" name="Group 46"/>
            <p:cNvGrpSpPr>
              <a:grpSpLocks/>
            </p:cNvGrpSpPr>
            <p:nvPr/>
          </p:nvGrpSpPr>
          <p:grpSpPr bwMode="auto">
            <a:xfrm flipV="1">
              <a:off x="1191" y="1392"/>
              <a:ext cx="182" cy="192"/>
              <a:chOff x="1920" y="3552"/>
              <a:chExt cx="576" cy="432"/>
            </a:xfrm>
          </p:grpSpPr>
          <p:sp>
            <p:nvSpPr>
              <p:cNvPr id="16418" name="Arc 47"/>
              <p:cNvSpPr>
                <a:spLocks/>
              </p:cNvSpPr>
              <p:nvPr/>
            </p:nvSpPr>
            <p:spPr bwMode="auto">
              <a:xfrm>
                <a:off x="1920" y="3552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4 w 21600"/>
                  <a:gd name="T3" fmla="*/ 3 h 21600"/>
                  <a:gd name="T4" fmla="*/ 0 w 21600"/>
                  <a:gd name="T5" fmla="*/ 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19" name="Arc 48"/>
              <p:cNvSpPr>
                <a:spLocks/>
              </p:cNvSpPr>
              <p:nvPr/>
            </p:nvSpPr>
            <p:spPr bwMode="auto">
              <a:xfrm flipH="1" flipV="1">
                <a:off x="2208" y="3744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4 w 21600"/>
                  <a:gd name="T3" fmla="*/ 3 h 21600"/>
                  <a:gd name="T4" fmla="*/ 0 w 21600"/>
                  <a:gd name="T5" fmla="*/ 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49"/>
            <p:cNvGrpSpPr>
              <a:grpSpLocks/>
            </p:cNvGrpSpPr>
            <p:nvPr/>
          </p:nvGrpSpPr>
          <p:grpSpPr bwMode="auto">
            <a:xfrm>
              <a:off x="1008" y="1392"/>
              <a:ext cx="183" cy="192"/>
              <a:chOff x="1920" y="3552"/>
              <a:chExt cx="576" cy="432"/>
            </a:xfrm>
          </p:grpSpPr>
          <p:sp>
            <p:nvSpPr>
              <p:cNvPr id="16416" name="Arc 50"/>
              <p:cNvSpPr>
                <a:spLocks/>
              </p:cNvSpPr>
              <p:nvPr/>
            </p:nvSpPr>
            <p:spPr bwMode="auto">
              <a:xfrm>
                <a:off x="1920" y="3552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4 w 21600"/>
                  <a:gd name="T3" fmla="*/ 3 h 21600"/>
                  <a:gd name="T4" fmla="*/ 0 w 21600"/>
                  <a:gd name="T5" fmla="*/ 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17" name="Arc 51"/>
              <p:cNvSpPr>
                <a:spLocks/>
              </p:cNvSpPr>
              <p:nvPr/>
            </p:nvSpPr>
            <p:spPr bwMode="auto">
              <a:xfrm flipH="1" flipV="1">
                <a:off x="2208" y="3744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4 w 21600"/>
                  <a:gd name="T3" fmla="*/ 3 h 21600"/>
                  <a:gd name="T4" fmla="*/ 0 w 21600"/>
                  <a:gd name="T5" fmla="*/ 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414" name="Arc 52"/>
            <p:cNvSpPr>
              <a:spLocks/>
            </p:cNvSpPr>
            <p:nvPr/>
          </p:nvSpPr>
          <p:spPr bwMode="auto">
            <a:xfrm>
              <a:off x="2468" y="1392"/>
              <a:ext cx="64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5" name="Line 53"/>
            <p:cNvSpPr>
              <a:spLocks noChangeShapeType="1"/>
            </p:cNvSpPr>
            <p:nvPr/>
          </p:nvSpPr>
          <p:spPr bwMode="auto">
            <a:xfrm>
              <a:off x="2532" y="1488"/>
              <a:ext cx="4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404" name="Text Box 54"/>
          <p:cNvSpPr txBox="1">
            <a:spLocks noChangeArrowheads="1"/>
          </p:cNvSpPr>
          <p:nvPr/>
        </p:nvSpPr>
        <p:spPr bwMode="auto">
          <a:xfrm>
            <a:off x="755650" y="4252913"/>
            <a:ext cx="80518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Energy transfer:                    </a:t>
            </a:r>
            <a:r>
              <a:rPr lang="en-US" sz="2400" dirty="0" smtClean="0">
                <a:solidFill>
                  <a:srgbClr val="000099"/>
                </a:solidFill>
                <a:sym typeface="Symbol" charset="2"/>
              </a:rPr>
              <a:t>  </a:t>
            </a:r>
            <a:r>
              <a:rPr lang="en-US" sz="2400" i="1" dirty="0" err="1" smtClean="0">
                <a:solidFill>
                  <a:srgbClr val="000099"/>
                </a:solidFill>
                <a:sym typeface="Symbol" charset="2"/>
              </a:rPr>
              <a:t></a:t>
            </a:r>
            <a:r>
              <a:rPr lang="en-US" sz="2400" i="1" dirty="0" smtClean="0">
                <a:solidFill>
                  <a:srgbClr val="000099"/>
                </a:solidFill>
                <a:sym typeface="Symbol" charset="2"/>
              </a:rPr>
              <a:t> </a:t>
            </a:r>
            <a:r>
              <a:rPr lang="en-US" sz="2400" dirty="0" smtClean="0">
                <a:solidFill>
                  <a:srgbClr val="000099"/>
                </a:solidFill>
                <a:ea typeface="Times New Roman" charset="0"/>
                <a:cs typeface="Times New Roman" charset="0"/>
                <a:sym typeface="Symbol" charset="2"/>
              </a:rPr>
              <a:t> = </a:t>
            </a:r>
            <a:r>
              <a:rPr lang="en-US" sz="2400" dirty="0" err="1" smtClean="0">
                <a:solidFill>
                  <a:srgbClr val="000099"/>
                </a:solidFill>
                <a:ea typeface="Times New Roman" charset="0"/>
                <a:cs typeface="Times New Roman" charset="0"/>
                <a:sym typeface="Symbol" charset="2"/>
              </a:rPr>
              <a:t>e</a:t>
            </a:r>
            <a:r>
              <a:rPr lang="en-US" sz="2400" dirty="0" smtClean="0">
                <a:solidFill>
                  <a:srgbClr val="000099"/>
                </a:solidFill>
                <a:ea typeface="Times New Roman" charset="0"/>
                <a:cs typeface="Times New Roman" charset="0"/>
                <a:sym typeface="Symbol" charset="2"/>
              </a:rPr>
              <a:t> – </a:t>
            </a:r>
            <a:r>
              <a:rPr lang="en-US" sz="2400" dirty="0" err="1" smtClean="0">
                <a:solidFill>
                  <a:srgbClr val="000099"/>
                </a:solidFill>
                <a:ea typeface="Times New Roman" charset="0"/>
                <a:cs typeface="Times New Roman" charset="0"/>
                <a:sym typeface="Symbol" charset="2"/>
              </a:rPr>
              <a:t>e</a:t>
            </a:r>
            <a:r>
              <a:rPr lang="en-US" sz="2400" dirty="0" smtClean="0">
                <a:solidFill>
                  <a:srgbClr val="000099"/>
                </a:solidFill>
                <a:ea typeface="Times New Roman" charset="0"/>
                <a:cs typeface="Times New Roman" charset="0"/>
                <a:sym typeface="Symbol" charset="2"/>
              </a:rPr>
              <a:t>’</a:t>
            </a:r>
            <a:endParaRPr lang="en-US" sz="2400" baseline="-25000" dirty="0" smtClean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dirty="0" smtClean="0"/>
              <a:t>Four</a:t>
            </a:r>
            <a:r>
              <a:rPr lang="en-US" sz="2400" dirty="0"/>
              <a:t>-momentum transfer:    </a:t>
            </a:r>
            <a:r>
              <a:rPr lang="en-US" sz="2400" i="1" dirty="0">
                <a:solidFill>
                  <a:srgbClr val="000099"/>
                </a:solidFill>
              </a:rPr>
              <a:t>Q</a:t>
            </a:r>
            <a:r>
              <a:rPr lang="en-US" sz="2400" baseline="30000" dirty="0">
                <a:solidFill>
                  <a:srgbClr val="000099"/>
                </a:solidFill>
              </a:rPr>
              <a:t>2 </a:t>
            </a:r>
            <a:r>
              <a:rPr lang="en-US" sz="2400" dirty="0" err="1">
                <a:solidFill>
                  <a:srgbClr val="000099"/>
                </a:solidFill>
                <a:sym typeface="Symbol" charset="2"/>
              </a:rPr>
              <a:t>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>
                <a:solidFill>
                  <a:srgbClr val="000099"/>
                </a:solidFill>
                <a:ea typeface="Times New Roman" charset="0"/>
                <a:cs typeface="Times New Roman" charset="0"/>
              </a:rPr>
              <a:t>–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i="1" dirty="0" err="1">
                <a:solidFill>
                  <a:srgbClr val="000099"/>
                </a:solidFill>
              </a:rPr>
              <a:t>q</a:t>
            </a:r>
            <a:r>
              <a:rPr lang="en-US" sz="2400" baseline="-25000" dirty="0" err="1">
                <a:solidFill>
                  <a:srgbClr val="000099"/>
                </a:solidFill>
                <a:sym typeface="Symbol" charset="2"/>
              </a:rPr>
              <a:t></a:t>
            </a:r>
            <a:r>
              <a:rPr lang="en-US" sz="2400" i="1" dirty="0" err="1">
                <a:solidFill>
                  <a:srgbClr val="000099"/>
                </a:solidFill>
                <a:sym typeface="Symbol" charset="2"/>
              </a:rPr>
              <a:t>q</a:t>
            </a:r>
            <a:r>
              <a:rPr lang="en-US" sz="2400" baseline="30000" dirty="0">
                <a:solidFill>
                  <a:srgbClr val="000099"/>
                </a:solidFill>
                <a:sym typeface="Symbol" charset="2"/>
              </a:rPr>
              <a:t> </a:t>
            </a:r>
            <a:r>
              <a:rPr lang="en-US" sz="2400" baseline="30000" dirty="0" err="1">
                <a:solidFill>
                  <a:srgbClr val="000099"/>
                </a:solidFill>
                <a:sym typeface="Symbol" charset="2"/>
              </a:rPr>
              <a:t></a:t>
            </a:r>
            <a:r>
              <a:rPr lang="en-US" sz="2400" baseline="30000" dirty="0">
                <a:solidFill>
                  <a:srgbClr val="000099"/>
                </a:solidFill>
                <a:sym typeface="Symbol" charset="2"/>
              </a:rPr>
              <a:t> </a:t>
            </a:r>
            <a:r>
              <a:rPr lang="en-US" sz="2400" dirty="0">
                <a:solidFill>
                  <a:srgbClr val="000099"/>
                </a:solidFill>
                <a:sym typeface="Symbol" charset="2"/>
              </a:rPr>
              <a:t>= </a:t>
            </a:r>
            <a:r>
              <a:rPr lang="en-US" sz="2400" b="1" i="1" dirty="0">
                <a:solidFill>
                  <a:srgbClr val="000099"/>
                </a:solidFill>
                <a:sym typeface="Symbol" charset="2"/>
              </a:rPr>
              <a:t>q</a:t>
            </a:r>
            <a:r>
              <a:rPr lang="en-US" sz="2400" baseline="30000" dirty="0">
                <a:solidFill>
                  <a:srgbClr val="000099"/>
                </a:solidFill>
              </a:rPr>
              <a:t>2 </a:t>
            </a:r>
            <a:r>
              <a:rPr lang="en-US" sz="2400" dirty="0">
                <a:solidFill>
                  <a:srgbClr val="000099"/>
                </a:solidFill>
                <a:ea typeface="Times New Roman" charset="0"/>
                <a:cs typeface="Times New Roman" charset="0"/>
              </a:rPr>
              <a:t>–</a:t>
            </a:r>
            <a:r>
              <a:rPr lang="en-US" sz="2400" i="1" dirty="0" err="1">
                <a:solidFill>
                  <a:srgbClr val="000099"/>
                </a:solidFill>
                <a:sym typeface="Symbol" charset="2"/>
              </a:rPr>
              <a:t></a:t>
            </a:r>
            <a:r>
              <a:rPr lang="en-US" sz="2400" i="1" dirty="0">
                <a:solidFill>
                  <a:srgbClr val="000099"/>
                </a:solidFill>
                <a:sym typeface="Symbol" charset="2"/>
              </a:rPr>
              <a:t> </a:t>
            </a:r>
            <a:r>
              <a:rPr lang="en-US" sz="2400" baseline="30000" dirty="0">
                <a:solidFill>
                  <a:srgbClr val="000099"/>
                </a:solidFill>
              </a:rPr>
              <a:t>2 </a:t>
            </a:r>
            <a:endParaRPr lang="en-US" sz="2400" dirty="0">
              <a:solidFill>
                <a:srgbClr val="000099"/>
              </a:solidFill>
              <a:sym typeface="Symbol" charset="2"/>
            </a:endParaRPr>
          </a:p>
          <a:p>
            <a:pPr>
              <a:spcBef>
                <a:spcPct val="50000"/>
              </a:spcBef>
            </a:pPr>
            <a:r>
              <a:rPr lang="en-US" sz="2400" dirty="0"/>
              <a:t>Missing momentum:</a:t>
            </a:r>
            <a:r>
              <a:rPr lang="en-US" sz="2400" b="1" i="1" dirty="0"/>
              <a:t>            </a:t>
            </a:r>
            <a:r>
              <a:rPr lang="en-US" sz="2400" b="1" i="1" dirty="0" smtClean="0"/>
              <a:t>  </a:t>
            </a:r>
            <a:r>
              <a:rPr lang="en-US" sz="2400" b="1" i="1" dirty="0" smtClean="0">
                <a:solidFill>
                  <a:srgbClr val="000099"/>
                </a:solidFill>
              </a:rPr>
              <a:t>p</a:t>
            </a:r>
            <a:r>
              <a:rPr lang="en-US" sz="2400" baseline="-25000" dirty="0" smtClean="0">
                <a:solidFill>
                  <a:srgbClr val="000099"/>
                </a:solidFill>
              </a:rPr>
              <a:t>m </a:t>
            </a:r>
            <a:r>
              <a:rPr lang="en-US" sz="2400" dirty="0">
                <a:solidFill>
                  <a:srgbClr val="000099"/>
                </a:solidFill>
              </a:rPr>
              <a:t>= </a:t>
            </a:r>
            <a:r>
              <a:rPr lang="en-US" sz="2400" b="1" i="1" dirty="0" err="1">
                <a:solidFill>
                  <a:srgbClr val="000099"/>
                </a:solidFill>
              </a:rPr>
              <a:t>q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>
                <a:solidFill>
                  <a:srgbClr val="000099"/>
                </a:solidFill>
                <a:ea typeface="Times New Roman" charset="0"/>
                <a:cs typeface="Times New Roman" charset="0"/>
              </a:rPr>
              <a:t>–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</a:rPr>
              <a:t>p</a:t>
            </a:r>
            <a:r>
              <a:rPr lang="en-US" sz="2400" b="1" i="1" dirty="0">
                <a:solidFill>
                  <a:srgbClr val="000099"/>
                </a:solidFill>
              </a:rPr>
              <a:t>  = </a:t>
            </a:r>
            <a:r>
              <a:rPr lang="en-US" sz="2400" b="1" i="1" dirty="0" err="1">
                <a:solidFill>
                  <a:srgbClr val="000099"/>
                </a:solidFill>
              </a:rPr>
              <a:t>p</a:t>
            </a:r>
            <a:r>
              <a:rPr lang="en-US" sz="2400" baseline="-25000" dirty="0" err="1">
                <a:solidFill>
                  <a:srgbClr val="000099"/>
                </a:solidFill>
              </a:rPr>
              <a:t>A</a:t>
            </a:r>
            <a:r>
              <a:rPr lang="en-US" sz="2400" baseline="-25000" dirty="0">
                <a:solidFill>
                  <a:srgbClr val="000099"/>
                </a:solidFill>
                <a:ea typeface="Times New Roman" charset="0"/>
                <a:cs typeface="Times New Roman" charset="0"/>
              </a:rPr>
              <a:t>–</a:t>
            </a:r>
            <a:r>
              <a:rPr lang="en-US" sz="2400" baseline="-25000" dirty="0">
                <a:solidFill>
                  <a:srgbClr val="000099"/>
                </a:solidFill>
              </a:rPr>
              <a:t>1</a:t>
            </a:r>
            <a:endParaRPr lang="en-US" sz="2400" i="1" baseline="-25000" dirty="0" smtClean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endParaRPr lang="en-US" sz="2800" baseline="-25000" dirty="0" smtClean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endParaRPr lang="en-US" sz="2800" baseline="-25000" dirty="0">
              <a:solidFill>
                <a:srgbClr val="000099"/>
              </a:solidFill>
            </a:endParaRPr>
          </a:p>
        </p:txBody>
      </p:sp>
      <p:sp>
        <p:nvSpPr>
          <p:cNvPr id="16405" name="Text Box 55"/>
          <p:cNvSpPr txBox="1">
            <a:spLocks noChangeArrowheads="1"/>
          </p:cNvSpPr>
          <p:nvPr/>
        </p:nvSpPr>
        <p:spPr bwMode="auto">
          <a:xfrm>
            <a:off x="533400" y="1600200"/>
            <a:ext cx="1905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accent2"/>
                </a:solidFill>
              </a:rPr>
              <a:t>scattering plane</a:t>
            </a:r>
          </a:p>
        </p:txBody>
      </p:sp>
      <p:sp>
        <p:nvSpPr>
          <p:cNvPr id="16406" name="Text Box 56"/>
          <p:cNvSpPr txBox="1">
            <a:spLocks noChangeArrowheads="1"/>
          </p:cNvSpPr>
          <p:nvPr/>
        </p:nvSpPr>
        <p:spPr bwMode="auto">
          <a:xfrm>
            <a:off x="685800" y="35052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“out-of-plane” angle</a:t>
            </a:r>
          </a:p>
        </p:txBody>
      </p:sp>
      <p:sp>
        <p:nvSpPr>
          <p:cNvPr id="16407" name="Line 57"/>
          <p:cNvSpPr>
            <a:spLocks noChangeShapeType="1"/>
          </p:cNvSpPr>
          <p:nvPr/>
        </p:nvSpPr>
        <p:spPr bwMode="auto">
          <a:xfrm flipV="1">
            <a:off x="3048000" y="3429000"/>
            <a:ext cx="1524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8" name="Text Box 58"/>
          <p:cNvSpPr txBox="1">
            <a:spLocks noChangeArrowheads="1"/>
          </p:cNvSpPr>
          <p:nvPr/>
        </p:nvSpPr>
        <p:spPr bwMode="auto">
          <a:xfrm>
            <a:off x="7086600" y="2057400"/>
            <a:ext cx="1676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reaction plane</a:t>
            </a:r>
          </a:p>
        </p:txBody>
      </p:sp>
      <p:sp>
        <p:nvSpPr>
          <p:cNvPr id="16409" name="Title 6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Quasi-Elastic Electron Scattering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Where to do the experiment?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226080" y="67688"/>
            <a:ext cx="8674560" cy="769441"/>
          </a:xfrm>
          <a:ln/>
        </p:spPr>
        <p:txBody>
          <a:bodyPr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dirty="0"/>
              <a:t>Jefferson Lab's Hall A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160" y="718636"/>
            <a:ext cx="8608320" cy="5674196"/>
          </a:xfrm>
          <a:prstGeom prst="rect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0"/>
            <a:ext cx="8627461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Jefferson Lab’s Hall A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14400"/>
            <a:ext cx="8475061" cy="5457825"/>
          </a:xfrm>
          <a:prstGeom prst="rect">
            <a:avLst/>
          </a:prstGeom>
          <a:noFill/>
          <a:ln w="18360">
            <a:noFill/>
            <a:round/>
            <a:headEnd/>
            <a:tailEnd type="triangl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Proposal and defense . . .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NEXT WEEK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Planning, Scheduling, &amp; Running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86200"/>
            <a:ext cx="7162800" cy="1752600"/>
          </a:xfrm>
        </p:spPr>
        <p:txBody>
          <a:bodyPr/>
          <a:lstStyle/>
          <a:p>
            <a:r>
              <a:rPr lang="en-US" dirty="0" smtClean="0"/>
              <a:t>If not approved at Jefferson Lab experiment would likely move to Mainz where it could be done but not as well.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Analysis, Analysis,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or Three Ph.D. Students</a:t>
            </a:r>
          </a:p>
          <a:p>
            <a:r>
              <a:rPr lang="en-US" dirty="0" smtClean="0"/>
              <a:t>Two Years Of Work</a:t>
            </a:r>
          </a:p>
          <a:p>
            <a:pPr lvl="1"/>
            <a:r>
              <a:rPr lang="en-US" dirty="0" smtClean="0"/>
              <a:t>Taking Information about passage of particles through matter.</a:t>
            </a:r>
          </a:p>
          <a:p>
            <a:pPr lvl="1"/>
            <a:r>
              <a:rPr lang="en-US" dirty="0" smtClean="0"/>
              <a:t>Determining Physics Quantities at the Vertex.</a:t>
            </a:r>
          </a:p>
          <a:p>
            <a:pPr lvl="1"/>
            <a:r>
              <a:rPr lang="en-US" dirty="0" smtClean="0"/>
              <a:t>Comparing with Theory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Publications</a:t>
            </a:r>
            <a:endParaRPr lang="en-US" sz="311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3907" y="3124200"/>
            <a:ext cx="79797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While explaining your work to others is the last step,</a:t>
            </a:r>
          </a:p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 in many ways it is the most important!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Life Cycle of Nuclear Physics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5344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Idea (questions)</a:t>
            </a:r>
          </a:p>
          <a:p>
            <a:r>
              <a:rPr lang="en-US" dirty="0" smtClean="0"/>
              <a:t>Proposal </a:t>
            </a:r>
          </a:p>
          <a:p>
            <a:r>
              <a:rPr lang="en-US" dirty="0" smtClean="0"/>
              <a:t>Defense (only 1/3 of proposals past this point)</a:t>
            </a:r>
          </a:p>
          <a:p>
            <a:r>
              <a:rPr lang="en-US" dirty="0" smtClean="0"/>
              <a:t>Jeopardy after 3 years (i.e. defend again)</a:t>
            </a:r>
          </a:p>
          <a:p>
            <a:r>
              <a:rPr lang="en-US" dirty="0" smtClean="0"/>
              <a:t>Funding (no money, no experiment)</a:t>
            </a:r>
          </a:p>
          <a:p>
            <a:r>
              <a:rPr lang="en-US" dirty="0" smtClean="0"/>
              <a:t>Construction </a:t>
            </a:r>
          </a:p>
          <a:p>
            <a:r>
              <a:rPr lang="en-US" dirty="0" smtClean="0"/>
              <a:t>Readiness Reviews</a:t>
            </a:r>
          </a:p>
          <a:p>
            <a:r>
              <a:rPr lang="en-US" dirty="0" smtClean="0"/>
              <a:t>Running </a:t>
            </a:r>
          </a:p>
          <a:p>
            <a:r>
              <a:rPr lang="en-US" dirty="0" smtClean="0"/>
              <a:t>Analysis (generates Ph.D.’s in nuclear physics)</a:t>
            </a:r>
          </a:p>
          <a:p>
            <a:r>
              <a:rPr lang="en-US" dirty="0" smtClean="0"/>
              <a:t>Publications (new questions)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Example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6388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Ar(e,e’p</a:t>
            </a:r>
            <a:r>
              <a:rPr lang="en-US" dirty="0" smtClean="0"/>
              <a:t>) Experiment (</a:t>
            </a:r>
            <a:r>
              <a:rPr lang="en-US" dirty="0" smtClean="0">
                <a:solidFill>
                  <a:srgbClr val="3366FF"/>
                </a:solidFill>
              </a:rPr>
              <a:t>what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Upcoming neutrino exp. will use </a:t>
            </a:r>
            <a:r>
              <a:rPr lang="en-US" dirty="0" err="1" smtClean="0"/>
              <a:t>Ar</a:t>
            </a:r>
            <a:r>
              <a:rPr lang="en-US" dirty="0" smtClean="0"/>
              <a:t> target</a:t>
            </a:r>
          </a:p>
          <a:p>
            <a:pPr lvl="1"/>
            <a:r>
              <a:rPr lang="en-US" dirty="0" smtClean="0"/>
              <a:t>IDEA:  We really should understand the nuclear physics of nucleons in </a:t>
            </a:r>
            <a:r>
              <a:rPr lang="en-US" dirty="0" err="1" smtClean="0"/>
              <a:t>Ar</a:t>
            </a:r>
            <a:r>
              <a:rPr lang="en-US" dirty="0" smtClean="0"/>
              <a:t> before using it as a effective nucleon target. (</a:t>
            </a:r>
            <a:r>
              <a:rPr lang="en-US" dirty="0" smtClean="0">
                <a:solidFill>
                  <a:srgbClr val="3366FF"/>
                </a:solidFill>
              </a:rPr>
              <a:t>why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Collaboration Formed (</a:t>
            </a:r>
            <a:r>
              <a:rPr lang="en-US" dirty="0" smtClean="0">
                <a:solidFill>
                  <a:srgbClr val="3366FF"/>
                </a:solidFill>
              </a:rPr>
              <a:t>who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Best Facility for doing the exp. Picked (</a:t>
            </a:r>
            <a:r>
              <a:rPr lang="en-US" dirty="0" smtClean="0">
                <a:solidFill>
                  <a:srgbClr val="3366FF"/>
                </a:solidFill>
              </a:rPr>
              <a:t>where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PAC Defense Next Week (</a:t>
            </a:r>
            <a:r>
              <a:rPr lang="en-US" dirty="0" smtClean="0">
                <a:solidFill>
                  <a:srgbClr val="3366FF"/>
                </a:solidFill>
              </a:rPr>
              <a:t>to what extent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If approved, start planning for experiment (</a:t>
            </a:r>
            <a:r>
              <a:rPr lang="en-US" dirty="0" smtClean="0">
                <a:solidFill>
                  <a:srgbClr val="3366FF"/>
                </a:solidFill>
              </a:rPr>
              <a:t>when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Run Experiment and Analyze Data (</a:t>
            </a:r>
            <a:r>
              <a:rPr lang="en-US" dirty="0" smtClean="0">
                <a:solidFill>
                  <a:srgbClr val="3366FF"/>
                </a:solidFill>
              </a:rPr>
              <a:t>how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Publish Results (</a:t>
            </a:r>
            <a:r>
              <a:rPr lang="en-US" dirty="0" smtClean="0">
                <a:solidFill>
                  <a:srgbClr val="3366FF"/>
                </a:solidFill>
              </a:rPr>
              <a:t>to what effect</a:t>
            </a:r>
            <a:r>
              <a:rPr lang="en-US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2582" y="3015734"/>
            <a:ext cx="755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And now time for hardest question </a:t>
            </a:r>
            <a:r>
              <a:rPr lang="en-US" smtClean="0">
                <a:solidFill>
                  <a:schemeClr val="bg1"/>
                </a:solidFill>
              </a:rPr>
              <a:t>you can </a:t>
            </a:r>
            <a:r>
              <a:rPr lang="en-US" dirty="0" smtClean="0">
                <a:solidFill>
                  <a:schemeClr val="bg1"/>
                </a:solidFill>
              </a:rPr>
              <a:t>ask some who does basic research.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eepingStuden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733800"/>
            <a:ext cx="7772400" cy="1470025"/>
          </a:xfrm>
        </p:spPr>
        <p:txBody>
          <a:bodyPr>
            <a:normAutofit/>
          </a:bodyPr>
          <a:lstStyle/>
          <a:p>
            <a:r>
              <a:rPr lang="en-US" sz="64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Who Cares?!</a:t>
            </a:r>
            <a:endParaRPr lang="en-US" sz="6400" dirty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Kathy McCormick Cares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kathy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0915" r="-40915"/>
          <a:stretch>
            <a:fillRect/>
          </a:stretch>
        </p:blipFill>
        <p:spPr>
          <a:xfrm>
            <a:off x="6858000" y="152400"/>
            <a:ext cx="2667000" cy="1466747"/>
          </a:xfrm>
        </p:spPr>
      </p:pic>
      <p:sp>
        <p:nvSpPr>
          <p:cNvPr id="6" name="TextBox 5"/>
          <p:cNvSpPr txBox="1"/>
          <p:nvPr/>
        </p:nvSpPr>
        <p:spPr>
          <a:xfrm>
            <a:off x="2888472" y="5602069"/>
            <a:ext cx="3740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Homeland Security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Gordon Cates cares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cates.jpg"/>
          <p:cNvPicPr>
            <a:picLocks noGrp="1" noChangeAspect="1"/>
          </p:cNvPicPr>
          <p:nvPr>
            <p:ph idx="1"/>
          </p:nvPr>
        </p:nvPicPr>
        <p:blipFill>
          <a:blip r:embed="rId3"/>
          <a:srcRect l="-31818" r="-31818"/>
          <a:stretch>
            <a:fillRect/>
          </a:stretch>
        </p:blipFill>
        <p:spPr>
          <a:xfrm>
            <a:off x="6324600" y="304800"/>
            <a:ext cx="3241964" cy="1981200"/>
          </a:xfrm>
        </p:spPr>
      </p:pic>
      <p:pic>
        <p:nvPicPr>
          <p:cNvPr id="5" name="Picture 4" descr="web-nob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285240"/>
            <a:ext cx="4191000" cy="20675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10429" y="5733365"/>
            <a:ext cx="4523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MRI Imaging The Lungs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il-Handshak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err="1" smtClean="0">
                <a:solidFill>
                  <a:srgbClr val="FFFF00"/>
                </a:solidFill>
              </a:rPr>
              <a:t>Tancredi</a:t>
            </a:r>
            <a:r>
              <a:rPr lang="en-US" sz="4800" dirty="0" smtClean="0">
                <a:solidFill>
                  <a:srgbClr val="FFFF00"/>
                </a:solidFill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</a:rPr>
              <a:t>Botto</a:t>
            </a:r>
            <a:r>
              <a:rPr lang="en-US" sz="4800" dirty="0" smtClean="0">
                <a:solidFill>
                  <a:srgbClr val="FFFF00"/>
                </a:solidFill>
              </a:rPr>
              <a:t> Cares 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5849034"/>
            <a:ext cx="5549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FF00"/>
                </a:solidFill>
              </a:rPr>
              <a:t>Schumburger</a:t>
            </a:r>
            <a:r>
              <a:rPr lang="en-US" sz="3600" dirty="0" smtClean="0">
                <a:solidFill>
                  <a:srgbClr val="FFFF00"/>
                </a:solidFill>
              </a:rPr>
              <a:t> Oil Exploration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antry_treatment_room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957" b="-1957"/>
          <a:stretch>
            <a:fillRect/>
          </a:stretch>
        </p:blipFill>
        <p:spPr>
          <a:xfrm>
            <a:off x="-1600200" y="-228600"/>
            <a:ext cx="11970328" cy="7315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Cynthia Keppel Cares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02815" y="5736103"/>
            <a:ext cx="4938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FF00"/>
                </a:solidFill>
              </a:rPr>
              <a:t>Hampton Proton Therapy </a:t>
            </a:r>
          </a:p>
        </p:txBody>
      </p:sp>
      <p:pic>
        <p:nvPicPr>
          <p:cNvPr id="6" name="Picture 5" descr="thi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228600"/>
            <a:ext cx="1551281" cy="184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ree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193" y="0"/>
            <a:ext cx="91681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7339144" cy="1143000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James Simons Cares</a:t>
            </a:r>
            <a:br>
              <a:rPr lang="en-US" sz="4800" dirty="0" smtClean="0">
                <a:solidFill>
                  <a:srgbClr val="FFFF00"/>
                </a:solidFill>
              </a:rPr>
            </a:br>
            <a:r>
              <a:rPr lang="en-US" sz="4000" dirty="0" smtClean="0">
                <a:solidFill>
                  <a:srgbClr val="FFFF00"/>
                </a:solidFill>
              </a:rPr>
              <a:t>88</a:t>
            </a:r>
            <a:r>
              <a:rPr lang="en-US" sz="4000" baseline="30000" dirty="0" smtClean="0">
                <a:solidFill>
                  <a:srgbClr val="FFFF00"/>
                </a:solidFill>
              </a:rPr>
              <a:t>th</a:t>
            </a:r>
            <a:r>
              <a:rPr lang="en-US" sz="4000" dirty="0" smtClean="0">
                <a:solidFill>
                  <a:srgbClr val="FFFF00"/>
                </a:solidFill>
              </a:rPr>
              <a:t> Richest Person In The Worl</a:t>
            </a:r>
            <a:r>
              <a:rPr lang="en-US" sz="4000" dirty="0">
                <a:solidFill>
                  <a:srgbClr val="FFFF00"/>
                </a:solidFill>
              </a:rPr>
              <a:t>d</a:t>
            </a:r>
          </a:p>
        </p:txBody>
      </p:sp>
      <p:pic>
        <p:nvPicPr>
          <p:cNvPr id="4" name="Content Placeholder 3" descr="simons.png"/>
          <p:cNvPicPr>
            <a:picLocks noGrp="1" noChangeAspect="1"/>
          </p:cNvPicPr>
          <p:nvPr>
            <p:ph idx="1"/>
          </p:nvPr>
        </p:nvPicPr>
        <p:blipFill>
          <a:blip r:embed="rId4"/>
          <a:srcRect l="-42982" r="-42982"/>
          <a:stretch>
            <a:fillRect/>
          </a:stretch>
        </p:blipFill>
        <p:spPr>
          <a:xfrm>
            <a:off x="6553200" y="152400"/>
            <a:ext cx="3048000" cy="1676283"/>
          </a:xfrm>
        </p:spPr>
      </p:pic>
      <p:sp>
        <p:nvSpPr>
          <p:cNvPr id="6" name="TextBox 5"/>
          <p:cNvSpPr txBox="1"/>
          <p:nvPr/>
        </p:nvSpPr>
        <p:spPr>
          <a:xfrm>
            <a:off x="2514600" y="5678269"/>
            <a:ext cx="5001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Renaissance Technologies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Hall-A-Collaboration-2008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22708" r="-22708"/>
          <a:stretch>
            <a:fillRect/>
          </a:stretch>
        </p:blipFill>
        <p:spPr>
          <a:xfrm>
            <a:off x="-2133600" y="0"/>
            <a:ext cx="134112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002268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/>
              <a:t>Time to wake-up and ask questions!</a:t>
            </a:r>
            <a:endParaRPr lang="en-US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838200"/>
            <a:ext cx="7379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or at least try to find the Dutch soccer fan in the Hall A collaboration below -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for an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Neutrino scientist want to use an Argon target to learn about neutrino via nucleon interactions</a:t>
            </a:r>
          </a:p>
          <a:p>
            <a:r>
              <a:rPr lang="en-US" dirty="0" smtClean="0"/>
              <a:t>BUT experiment says the nucleus cannot just be treated as free nucleons.</a:t>
            </a:r>
          </a:p>
          <a:p>
            <a:r>
              <a:rPr lang="en-US" dirty="0" smtClean="0"/>
              <a:t>Create an experiment to better understand Argon so that we can correctly extract information about neutrino-nucleon interactions!</a:t>
            </a:r>
          </a:p>
          <a:p>
            <a:r>
              <a:rPr lang="en-US" dirty="0" smtClean="0"/>
              <a:t>IDEA DEVELOPED OVER TIME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But why cannot we just treat nucleons in the nucleus as free?!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The nucleons in the nucleus  are just held together by </a:t>
            </a:r>
            <a:r>
              <a:rPr lang="en-US" dirty="0" err="1" smtClean="0"/>
              <a:t>MeV</a:t>
            </a:r>
            <a:r>
              <a:rPr lang="en-US" dirty="0" smtClean="0"/>
              <a:t> forces with masses of </a:t>
            </a:r>
            <a:r>
              <a:rPr lang="en-US" dirty="0" err="1" smtClean="0"/>
              <a:t>GeV</a:t>
            </a:r>
            <a:r>
              <a:rPr lang="en-US" dirty="0" smtClean="0"/>
              <a:t>, so cannot be all that important . . . 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9154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Measurement of nucleon knock-out</a:t>
            </a:r>
            <a:endParaRPr lang="en-US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1219200"/>
            <a:ext cx="3455653" cy="4953000"/>
          </a:xfrm>
          <a:prstGeom prst="rect">
            <a:avLst/>
          </a:prstGeom>
          <a:noFill/>
          <a:ln w="18360">
            <a:noFill/>
            <a:round/>
            <a:headEnd/>
            <a:tailEnd type="triangle" w="med" len="med"/>
          </a:ln>
          <a:effectLst/>
        </p:spPr>
      </p:pic>
      <p:sp>
        <p:nvSpPr>
          <p:cNvPr id="5" name="Rectangle 4"/>
          <p:cNvSpPr/>
          <p:nvPr/>
        </p:nvSpPr>
        <p:spPr>
          <a:xfrm flipH="1">
            <a:off x="5029200" y="1219200"/>
            <a:ext cx="685800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1416784"/>
            <a:ext cx="41529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000" dirty="0" smtClean="0">
                <a:solidFill>
                  <a:srgbClr val="FF0000"/>
                </a:solidFill>
                <a:ea typeface="msmincho" charset="0"/>
                <a:cs typeface="msmincho" charset="0"/>
              </a:rPr>
              <a:t>Independent-Particle Shell-Model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000" dirty="0" smtClean="0">
                <a:solidFill>
                  <a:srgbClr val="000000"/>
                </a:solidFill>
                <a:ea typeface="msmincho" charset="0"/>
                <a:cs typeface="msmincho" charset="0"/>
              </a:rPr>
              <a:t>is based upon the assumption that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000" dirty="0" smtClean="0">
                <a:solidFill>
                  <a:srgbClr val="000000"/>
                </a:solidFill>
                <a:ea typeface="msmincho" charset="0"/>
                <a:cs typeface="msmincho" charset="0"/>
              </a:rPr>
              <a:t>each nucleon moves independently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000" dirty="0" smtClean="0">
                <a:solidFill>
                  <a:srgbClr val="000000"/>
                </a:solidFill>
                <a:ea typeface="msmincho" charset="0"/>
                <a:cs typeface="msmincho" charset="0"/>
              </a:rPr>
              <a:t>in an average potential (mean field)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000" dirty="0" smtClean="0">
                <a:solidFill>
                  <a:srgbClr val="000000"/>
                </a:solidFill>
                <a:ea typeface="msmincho" charset="0"/>
                <a:cs typeface="msmincho" charset="0"/>
              </a:rPr>
              <a:t>induced by the surrounding nucleons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457200" y="3480137"/>
            <a:ext cx="4152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000" dirty="0" smtClean="0">
                <a:solidFill>
                  <a:srgbClr val="000000"/>
                </a:solidFill>
                <a:ea typeface="msmincho" charset="0"/>
                <a:cs typeface="msmincho" charset="0"/>
              </a:rPr>
              <a:t>Data shows that mean field alone isn’t good enough for doing precise measurements! </a:t>
            </a:r>
            <a:endParaRPr lang="en-GB" sz="2000" dirty="0">
              <a:solidFill>
                <a:srgbClr val="000000"/>
              </a:solidFill>
              <a:ea typeface="msmincho" charset="0"/>
              <a:cs typeface="msmincho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48047" y="6096000"/>
            <a:ext cx="1305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723900" algn="l"/>
                <a:tab pos="1447800" algn="l"/>
              </a:tabLst>
            </a:pPr>
            <a:r>
              <a:rPr lang="en-GB" dirty="0" smtClean="0">
                <a:solidFill>
                  <a:srgbClr val="000000"/>
                </a:solidFill>
                <a:ea typeface="msmincho" charset="0"/>
                <a:cs typeface="msmincho" charset="0"/>
              </a:rPr>
              <a:t>Target Mass</a:t>
            </a:r>
            <a:endParaRPr lang="en-GB" dirty="0">
              <a:solidFill>
                <a:srgbClr val="000000"/>
              </a:solidFill>
              <a:ea typeface="msmincho" charset="0"/>
              <a:cs typeface="msmincho" charset="0"/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3871013" y="3181551"/>
            <a:ext cx="2770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ea typeface="msmincho" charset="0"/>
                <a:cs typeface="msmincho" charset="0"/>
              </a:rPr>
              <a:t>SPECTROSCOPIC STRENGTH</a:t>
            </a:r>
            <a:endParaRPr lang="en-GB" dirty="0">
              <a:solidFill>
                <a:srgbClr val="000000"/>
              </a:solidFill>
              <a:ea typeface="msmincho" charset="0"/>
              <a:cs typeface="msmincho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r>
              <a:rPr lang="en-US" dirty="0" smtClean="0"/>
              <a:t>Deep Inelastic EMC Effect  </a:t>
            </a:r>
            <a:endParaRPr lang="en-US" dirty="0"/>
          </a:p>
        </p:txBody>
      </p:sp>
      <p:sp>
        <p:nvSpPr>
          <p:cNvPr id="6146" name="Rectangle 2"/>
          <p:cNvSpPr>
            <a:spLocks/>
          </p:cNvSpPr>
          <p:nvPr/>
        </p:nvSpPr>
        <p:spPr bwMode="auto">
          <a:xfrm>
            <a:off x="389334" y="741164"/>
            <a:ext cx="5325666" cy="47803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J. </a:t>
            </a:r>
            <a:r>
              <a:rPr lang="en-US" sz="2000" dirty="0" err="1" smtClean="0">
                <a:latin typeface="Times New Roman"/>
                <a:cs typeface="Times New Roman"/>
              </a:rPr>
              <a:t>Seely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i="1" dirty="0" smtClean="0">
                <a:latin typeface="Times New Roman"/>
                <a:cs typeface="Times New Roman"/>
              </a:rPr>
              <a:t>et al</a:t>
            </a:r>
            <a:r>
              <a:rPr lang="en-US" sz="2000" dirty="0" smtClean="0">
                <a:latin typeface="Times New Roman"/>
                <a:cs typeface="Times New Roman"/>
              </a:rPr>
              <a:t>., Phy</a:t>
            </a:r>
            <a:r>
              <a:rPr lang="en-US" sz="2000" dirty="0" smtClean="0">
                <a:latin typeface="Times New Roman"/>
                <a:ea typeface="Palatino" charset="0"/>
                <a:cs typeface="Times New Roman"/>
                <a:sym typeface="Palatino" charset="0"/>
              </a:rPr>
              <a:t>s, Rev. </a:t>
            </a:r>
            <a:r>
              <a:rPr lang="en-US" sz="2000" dirty="0" err="1" smtClean="0">
                <a:latin typeface="Times New Roman"/>
                <a:ea typeface="Palatino" charset="0"/>
                <a:cs typeface="Times New Roman"/>
                <a:sym typeface="Palatino" charset="0"/>
              </a:rPr>
              <a:t>Lett</a:t>
            </a:r>
            <a:r>
              <a:rPr lang="en-US" sz="2000" dirty="0" smtClean="0">
                <a:latin typeface="Times New Roman"/>
                <a:ea typeface="Palatino" charset="0"/>
                <a:cs typeface="Times New Roman"/>
                <a:sym typeface="Palatino" charset="0"/>
              </a:rPr>
              <a:t>. </a:t>
            </a:r>
            <a:r>
              <a:rPr lang="en-US" sz="2000" b="1" dirty="0" smtClean="0">
                <a:latin typeface="Times New Roman"/>
                <a:ea typeface="Palatino" charset="0"/>
                <a:cs typeface="Times New Roman"/>
                <a:sym typeface="Palatino" charset="0"/>
              </a:rPr>
              <a:t>103 </a:t>
            </a:r>
            <a:r>
              <a:rPr lang="en-US" sz="2000" dirty="0" smtClean="0">
                <a:latin typeface="Times New Roman"/>
                <a:ea typeface="Palatino" charset="0"/>
                <a:cs typeface="Times New Roman"/>
                <a:sym typeface="Palatino" charset="0"/>
              </a:rPr>
              <a:t>(2009) 202301.</a:t>
            </a:r>
            <a:endParaRPr lang="en-US" sz="2000" dirty="0">
              <a:latin typeface="Times New Roman"/>
              <a:ea typeface="Palatino" charset="0"/>
              <a:cs typeface="Times New Roman"/>
              <a:sym typeface="Palatino" charset="0"/>
            </a:endParaRPr>
          </a:p>
        </p:txBody>
      </p:sp>
      <p:pic>
        <p:nvPicPr>
          <p:cNvPr id="7" name="Picture 6" descr="q2dep_04_28_2009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" y="1219200"/>
            <a:ext cx="7391400" cy="51970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Neutrino Example</a:t>
            </a:r>
            <a:endParaRPr lang="en-US" dirty="0"/>
          </a:p>
        </p:txBody>
      </p:sp>
      <p:pic>
        <p:nvPicPr>
          <p:cNvPr id="5" name="Content Placeholder 4" descr="zeller-image.png"/>
          <p:cNvPicPr>
            <a:picLocks noGrp="1" noChangeAspect="1"/>
          </p:cNvPicPr>
          <p:nvPr>
            <p:ph idx="1"/>
          </p:nvPr>
        </p:nvPicPr>
        <p:blipFill>
          <a:blip r:embed="rId2"/>
          <a:srcRect t="-6397" b="-6397"/>
          <a:stretch>
            <a:fillRect/>
          </a:stretch>
        </p:blipFill>
        <p:spPr>
          <a:xfrm>
            <a:off x="457200" y="1295400"/>
            <a:ext cx="8229600" cy="5029200"/>
          </a:xfrm>
        </p:spPr>
      </p:pic>
      <p:sp>
        <p:nvSpPr>
          <p:cNvPr id="6" name="TextBox 5"/>
          <p:cNvSpPr txBox="1"/>
          <p:nvPr/>
        </p:nvSpPr>
        <p:spPr>
          <a:xfrm>
            <a:off x="228600" y="762000"/>
            <a:ext cx="5776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Correlations Effecting The Result of Neutrino Scattering Data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1295400"/>
            <a:ext cx="8458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4800" y="6248400"/>
            <a:ext cx="8458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0425"/>
            <a:ext cx="8839200" cy="1470025"/>
          </a:xfrm>
        </p:spPr>
        <p:txBody>
          <a:bodyPr/>
          <a:lstStyle/>
          <a:p>
            <a:pPr algn="ctr"/>
            <a:r>
              <a:rPr lang="en-US" dirty="0" smtClean="0"/>
              <a:t>How do you do the experiment?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21074</TotalTime>
  <Words>638</Words>
  <Application>Microsoft Office PowerPoint</Application>
  <PresentationFormat>On-screen Show (4:3)</PresentationFormat>
  <Paragraphs>98</Paragraphs>
  <Slides>28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Life Cycle of a Nuclear Physics Experiment</vt:lpstr>
      <vt:lpstr>Life Cycle of Nuclear Physics Experiment</vt:lpstr>
      <vt:lpstr>Example</vt:lpstr>
      <vt:lpstr>Idea for an experiment</vt:lpstr>
      <vt:lpstr>But why cannot we just treat nucleons in the nucleus as free?!</vt:lpstr>
      <vt:lpstr>Measurement of nucleon knock-out</vt:lpstr>
      <vt:lpstr>Deep Inelastic EMC Effect  </vt:lpstr>
      <vt:lpstr>Modern Neutrino Example</vt:lpstr>
      <vt:lpstr>How do you do the experiment?</vt:lpstr>
      <vt:lpstr>Realistic Momentum Distribution</vt:lpstr>
      <vt:lpstr>  Momentum Distributions </vt:lpstr>
      <vt:lpstr>Quasi-Elastic Electron Scattering  </vt:lpstr>
      <vt:lpstr>Where to do the experiment?</vt:lpstr>
      <vt:lpstr>Jefferson Lab's Hall A</vt:lpstr>
      <vt:lpstr>Jefferson Lab’s Hall A</vt:lpstr>
      <vt:lpstr>Proposal and defense . . . </vt:lpstr>
      <vt:lpstr>Planning, Scheduling, &amp; Running</vt:lpstr>
      <vt:lpstr>Analysis, Analysis, Analysis</vt:lpstr>
      <vt:lpstr>Publications</vt:lpstr>
      <vt:lpstr>2014 Example Review</vt:lpstr>
      <vt:lpstr>PowerPoint Presentation</vt:lpstr>
      <vt:lpstr>Who Cares?!</vt:lpstr>
      <vt:lpstr>Kathy McCormick Cares</vt:lpstr>
      <vt:lpstr>Gordon Cates cares</vt:lpstr>
      <vt:lpstr>Tancredi Botto Cares </vt:lpstr>
      <vt:lpstr>Cynthia Keppel Cares</vt:lpstr>
      <vt:lpstr>James Simons Cares 88th Richest Person In The World</vt:lpstr>
      <vt:lpstr>Time to wake-up and ask questions!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Douglas Higinbotham</dc:creator>
  <cp:lastModifiedBy>Lorelei Chopard</cp:lastModifiedBy>
  <cp:revision>234</cp:revision>
  <cp:lastPrinted>2010-07-13T13:22:41Z</cp:lastPrinted>
  <dcterms:created xsi:type="dcterms:W3CDTF">2014-07-22T13:11:17Z</dcterms:created>
  <dcterms:modified xsi:type="dcterms:W3CDTF">2014-07-30T15:01:32Z</dcterms:modified>
</cp:coreProperties>
</file>