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>
  <p:sldMasterIdLst>
    <p:sldMasterId id="2147483662" r:id="rId1"/>
  </p:sldMasterIdLst>
  <p:notesMasterIdLst>
    <p:notesMasterId r:id="rId32"/>
  </p:notesMasterIdLst>
  <p:handoutMasterIdLst>
    <p:handoutMasterId r:id="rId33"/>
  </p:handoutMasterIdLst>
  <p:sldIdLst>
    <p:sldId id="258" r:id="rId2"/>
    <p:sldId id="583" r:id="rId3"/>
    <p:sldId id="571" r:id="rId4"/>
    <p:sldId id="572" r:id="rId5"/>
    <p:sldId id="553" r:id="rId6"/>
    <p:sldId id="538" r:id="rId7"/>
    <p:sldId id="545" r:id="rId8"/>
    <p:sldId id="543" r:id="rId9"/>
    <p:sldId id="548" r:id="rId10"/>
    <p:sldId id="549" r:id="rId11"/>
    <p:sldId id="550" r:id="rId12"/>
    <p:sldId id="563" r:id="rId13"/>
    <p:sldId id="554" r:id="rId14"/>
    <p:sldId id="555" r:id="rId15"/>
    <p:sldId id="574" r:id="rId16"/>
    <p:sldId id="559" r:id="rId17"/>
    <p:sldId id="565" r:id="rId18"/>
    <p:sldId id="575" r:id="rId19"/>
    <p:sldId id="566" r:id="rId20"/>
    <p:sldId id="567" r:id="rId21"/>
    <p:sldId id="577" r:id="rId22"/>
    <p:sldId id="561" r:id="rId23"/>
    <p:sldId id="579" r:id="rId24"/>
    <p:sldId id="580" r:id="rId25"/>
    <p:sldId id="570" r:id="rId26"/>
    <p:sldId id="562" r:id="rId27"/>
    <p:sldId id="584" r:id="rId28"/>
    <p:sldId id="585" r:id="rId29"/>
    <p:sldId id="525" r:id="rId30"/>
    <p:sldId id="581" r:id="rId31"/>
  </p:sldIdLst>
  <p:sldSz cx="9144000" cy="6858000" type="screen4x3"/>
  <p:notesSz cx="7010400" cy="9396413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Times" panose="02020603050405020304" pitchFamily="18" charset="0"/>
      <p:regular r:id="rId38"/>
      <p:bold r:id="rId39"/>
      <p:italic r:id="rId40"/>
      <p:boldItalic r:id="rId41"/>
    </p:embeddedFont>
    <p:embeddedFont>
      <p:font typeface="ＭＳ Ｐゴシック" panose="020B0600070205080204" pitchFamily="34" charset="-128"/>
      <p:regular r:id="rId42"/>
    </p:embeddedFont>
    <p:embeddedFont>
      <p:font typeface="Trebuchet MS" panose="020B0603020202020204" pitchFamily="34" charset="0"/>
      <p:regular r:id="rId43"/>
      <p:bold r:id="rId44"/>
      <p:italic r:id="rId45"/>
      <p:boldItalic r:id="rId46"/>
    </p:embeddedFont>
    <p:embeddedFont>
      <p:font typeface="Garamond" panose="02020404030301010803" pitchFamily="18" charset="0"/>
      <p:regular r:id="rId47"/>
      <p:bold r:id="rId48"/>
      <p:italic r:id="rId4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  <a:srgbClr val="FF66FF"/>
    <a:srgbClr val="FFFF00"/>
    <a:srgbClr val="008000"/>
    <a:srgbClr val="CC0099"/>
    <a:srgbClr val="7410C6"/>
    <a:srgbClr val="99FF99"/>
    <a:srgbClr val="8000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39" autoAdjust="0"/>
    <p:restoredTop sz="99634" autoAdjust="0"/>
  </p:normalViewPr>
  <p:slideViewPr>
    <p:cSldViewPr snapToGrid="0">
      <p:cViewPr varScale="1">
        <p:scale>
          <a:sx n="101" d="100"/>
          <a:sy n="101" d="100"/>
        </p:scale>
        <p:origin x="-90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840" cy="46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46" tIns="46873" rIns="93746" bIns="46873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1"/>
            <a:ext cx="3037840" cy="46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46" tIns="46873" rIns="93746" bIns="4687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24962"/>
            <a:ext cx="3037840" cy="46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46" tIns="46873" rIns="93746" bIns="46873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924962"/>
            <a:ext cx="3037840" cy="46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46" tIns="46873" rIns="93746" bIns="4687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7E05F9-F29D-4F1C-8D0D-49BEF7252C3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641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840" cy="46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46" tIns="46873" rIns="93746" bIns="46873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1"/>
            <a:ext cx="3037840" cy="46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46" tIns="46873" rIns="93746" bIns="4687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1198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7288" y="704850"/>
            <a:ext cx="4695825" cy="3522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9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63297"/>
            <a:ext cx="5608320" cy="422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46" tIns="46873" rIns="93746" bIns="468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24962"/>
            <a:ext cx="3037840" cy="46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46" tIns="46873" rIns="93746" bIns="46873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924962"/>
            <a:ext cx="3037840" cy="46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46" tIns="46873" rIns="93746" bIns="4687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4BD3DE7-FC57-4980-9591-3F478B9FE9D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107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D3DE7-FC57-4980-9591-3F478B9FE9DD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D3DE7-FC57-4980-9591-3F478B9FE9DD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D3DE7-FC57-4980-9591-3F478B9FE9DD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D3DE7-FC57-4980-9591-3F478B9FE9DD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D3DE7-FC57-4980-9591-3F478B9FE9DD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7734748" y="6417850"/>
            <a:ext cx="365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CB66F2F-C2B0-4D67-B793-9A52888CE6E6}" type="slidenum">
              <a:rPr lang="en-US" sz="1200" smtClean="0">
                <a:latin typeface="Calibri" pitchFamily="34" charset="0"/>
              </a:rPr>
              <a:pPr/>
              <a:t>‹#›</a:t>
            </a:fld>
            <a:endParaRPr lang="en-US" sz="1200" dirty="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050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63505"/>
            <a:ext cx="4040188" cy="7420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055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3505"/>
            <a:ext cx="4041775" cy="7420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055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503613" y="661987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Presented by Grigory Eremeev</a:t>
            </a:r>
          </a:p>
        </p:txBody>
      </p:sp>
    </p:spTree>
    <p:extLst>
      <p:ext uri="{BB962C8B-B14F-4D97-AF65-F5344CB8AC3E}">
        <p14:creationId xmlns:p14="http://schemas.microsoft.com/office/powerpoint/2010/main" val="511334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77724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3075" y="889001"/>
            <a:ext cx="8370888" cy="544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9" r:id="rId6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•"/>
        <a:defRPr sz="24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4343CA"/>
        </a:buClr>
        <a:buFont typeface="Arial" charset="0"/>
        <a:buChar char="•"/>
        <a:defRPr sz="2400">
          <a:solidFill>
            <a:schemeClr val="tx1"/>
          </a:solidFill>
          <a:latin typeface="Calibri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660066"/>
        </a:buClr>
        <a:buChar char="•"/>
        <a:defRPr sz="2400">
          <a:solidFill>
            <a:schemeClr val="tx1"/>
          </a:solidFill>
          <a:latin typeface="Calibri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8000"/>
        </a:buClr>
        <a:buFont typeface="Arial" charset="0"/>
        <a:buChar char="•"/>
        <a:defRPr sz="2400">
          <a:solidFill>
            <a:schemeClr val="tx1"/>
          </a:solidFill>
          <a:latin typeface="Calibri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800">
          <a:solidFill>
            <a:schemeClr val="tx1"/>
          </a:solidFill>
          <a:latin typeface="Calibri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1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30.jpe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17" Type="http://schemas.openxmlformats.org/officeDocument/2006/relationships/image" Target="../media/image14.png"/><Relationship Id="rId25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20" Type="http://schemas.openxmlformats.org/officeDocument/2006/relationships/image" Target="../media/image29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24" Type="http://schemas.openxmlformats.org/officeDocument/2006/relationships/image" Target="../media/image33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2.jpeg"/><Relationship Id="rId10" Type="http://schemas.openxmlformats.org/officeDocument/2006/relationships/image" Target="../media/image21.png"/><Relationship Id="rId19" Type="http://schemas.openxmlformats.org/officeDocument/2006/relationships/image" Target="../media/image28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SRF Science and Technology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08375"/>
            <a:ext cx="6400800" cy="1371600"/>
          </a:xfrm>
        </p:spPr>
        <p:txBody>
          <a:bodyPr/>
          <a:lstStyle/>
          <a:p>
            <a:r>
              <a:rPr lang="en-US" dirty="0" err="1" smtClean="0"/>
              <a:t>Grigory</a:t>
            </a:r>
            <a:r>
              <a:rPr lang="en-US" dirty="0" smtClean="0"/>
              <a:t> </a:t>
            </a:r>
            <a:r>
              <a:rPr lang="en-US" dirty="0" err="1" smtClean="0"/>
              <a:t>Eremeev</a:t>
            </a:r>
            <a:endParaRPr lang="en-US" dirty="0" smtClean="0"/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 charset="0"/>
              </a:rPr>
              <a:t> 30 June  2015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75048" y="671868"/>
            <a:ext cx="8440737" cy="5300663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83" name="Rectangle 387"/>
          <p:cNvSpPr>
            <a:spLocks noChangeArrowheads="1"/>
          </p:cNvSpPr>
          <p:nvPr/>
        </p:nvSpPr>
        <p:spPr bwMode="auto">
          <a:xfrm>
            <a:off x="3018223" y="3927831"/>
            <a:ext cx="1044575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80" name="Rectangle 384"/>
          <p:cNvSpPr>
            <a:spLocks noChangeArrowheads="1"/>
          </p:cNvSpPr>
          <p:nvPr/>
        </p:nvSpPr>
        <p:spPr bwMode="auto">
          <a:xfrm>
            <a:off x="3018223" y="3110268"/>
            <a:ext cx="1044575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77" name="Rectangle 381"/>
          <p:cNvSpPr>
            <a:spLocks noChangeArrowheads="1"/>
          </p:cNvSpPr>
          <p:nvPr/>
        </p:nvSpPr>
        <p:spPr bwMode="auto">
          <a:xfrm>
            <a:off x="3018223" y="1476731"/>
            <a:ext cx="1044575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74" name="Rectangle 378"/>
          <p:cNvSpPr>
            <a:spLocks noChangeArrowheads="1"/>
          </p:cNvSpPr>
          <p:nvPr/>
        </p:nvSpPr>
        <p:spPr bwMode="auto">
          <a:xfrm>
            <a:off x="3018223" y="2292706"/>
            <a:ext cx="1044575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71" name="Rectangle 375"/>
          <p:cNvSpPr>
            <a:spLocks noChangeArrowheads="1"/>
          </p:cNvSpPr>
          <p:nvPr/>
        </p:nvSpPr>
        <p:spPr bwMode="auto">
          <a:xfrm>
            <a:off x="5108960" y="3927831"/>
            <a:ext cx="1046163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68" name="Rectangle 372"/>
          <p:cNvSpPr>
            <a:spLocks noChangeArrowheads="1"/>
          </p:cNvSpPr>
          <p:nvPr/>
        </p:nvSpPr>
        <p:spPr bwMode="auto">
          <a:xfrm>
            <a:off x="5108960" y="3110268"/>
            <a:ext cx="10461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65" name="Rectangle 369"/>
          <p:cNvSpPr>
            <a:spLocks noChangeArrowheads="1"/>
          </p:cNvSpPr>
          <p:nvPr/>
        </p:nvSpPr>
        <p:spPr bwMode="auto">
          <a:xfrm>
            <a:off x="5108960" y="2292706"/>
            <a:ext cx="104616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62" name="Rectangle 366"/>
          <p:cNvSpPr>
            <a:spLocks noChangeArrowheads="1"/>
          </p:cNvSpPr>
          <p:nvPr/>
        </p:nvSpPr>
        <p:spPr bwMode="auto">
          <a:xfrm>
            <a:off x="5108960" y="1476731"/>
            <a:ext cx="1046163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59" name="Rectangle 363"/>
          <p:cNvSpPr>
            <a:spLocks noChangeArrowheads="1"/>
          </p:cNvSpPr>
          <p:nvPr/>
        </p:nvSpPr>
        <p:spPr bwMode="auto">
          <a:xfrm>
            <a:off x="7199698" y="3927831"/>
            <a:ext cx="1046162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56" name="Rectangle 360"/>
          <p:cNvSpPr>
            <a:spLocks noChangeArrowheads="1"/>
          </p:cNvSpPr>
          <p:nvPr/>
        </p:nvSpPr>
        <p:spPr bwMode="auto">
          <a:xfrm>
            <a:off x="7199698" y="3110268"/>
            <a:ext cx="1046162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53" name="Rectangle 357"/>
          <p:cNvSpPr>
            <a:spLocks noChangeArrowheads="1"/>
          </p:cNvSpPr>
          <p:nvPr/>
        </p:nvSpPr>
        <p:spPr bwMode="auto">
          <a:xfrm>
            <a:off x="7199698" y="2292706"/>
            <a:ext cx="1046162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50" name="Rectangle 354"/>
          <p:cNvSpPr>
            <a:spLocks noChangeArrowheads="1"/>
          </p:cNvSpPr>
          <p:nvPr/>
        </p:nvSpPr>
        <p:spPr bwMode="auto">
          <a:xfrm>
            <a:off x="7199698" y="1476731"/>
            <a:ext cx="1046162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60" name="Rectangle 64"/>
          <p:cNvSpPr>
            <a:spLocks noChangeArrowheads="1"/>
          </p:cNvSpPr>
          <p:nvPr/>
        </p:nvSpPr>
        <p:spPr bwMode="auto">
          <a:xfrm>
            <a:off x="6155123" y="3927831"/>
            <a:ext cx="1044575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9" name="Rectangle 63"/>
          <p:cNvSpPr>
            <a:spLocks noChangeArrowheads="1"/>
          </p:cNvSpPr>
          <p:nvPr/>
        </p:nvSpPr>
        <p:spPr bwMode="auto">
          <a:xfrm>
            <a:off x="4062798" y="3927831"/>
            <a:ext cx="1046162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8" name="Rectangle 62"/>
          <p:cNvSpPr>
            <a:spLocks noChangeArrowheads="1"/>
          </p:cNvSpPr>
          <p:nvPr/>
        </p:nvSpPr>
        <p:spPr bwMode="auto">
          <a:xfrm>
            <a:off x="1972060" y="3927831"/>
            <a:ext cx="1046163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7" name="Rectangle 61"/>
          <p:cNvSpPr>
            <a:spLocks noChangeArrowheads="1"/>
          </p:cNvSpPr>
          <p:nvPr/>
        </p:nvSpPr>
        <p:spPr bwMode="auto">
          <a:xfrm>
            <a:off x="6155123" y="3110268"/>
            <a:ext cx="1044575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6" name="Rectangle 60"/>
          <p:cNvSpPr>
            <a:spLocks noChangeArrowheads="1"/>
          </p:cNvSpPr>
          <p:nvPr/>
        </p:nvSpPr>
        <p:spPr bwMode="auto">
          <a:xfrm>
            <a:off x="4062798" y="3110268"/>
            <a:ext cx="1046162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5" name="Rectangle 59"/>
          <p:cNvSpPr>
            <a:spLocks noChangeArrowheads="1"/>
          </p:cNvSpPr>
          <p:nvPr/>
        </p:nvSpPr>
        <p:spPr bwMode="auto">
          <a:xfrm>
            <a:off x="1972060" y="3110268"/>
            <a:ext cx="10461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4" name="Rectangle 58"/>
          <p:cNvSpPr>
            <a:spLocks noChangeArrowheads="1"/>
          </p:cNvSpPr>
          <p:nvPr/>
        </p:nvSpPr>
        <p:spPr bwMode="auto">
          <a:xfrm>
            <a:off x="6155123" y="2292706"/>
            <a:ext cx="1044575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3" name="Rectangle 57"/>
          <p:cNvSpPr>
            <a:spLocks noChangeArrowheads="1"/>
          </p:cNvSpPr>
          <p:nvPr/>
        </p:nvSpPr>
        <p:spPr bwMode="auto">
          <a:xfrm>
            <a:off x="4062798" y="2292706"/>
            <a:ext cx="1046162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2" name="Rectangle 56"/>
          <p:cNvSpPr>
            <a:spLocks noChangeArrowheads="1"/>
          </p:cNvSpPr>
          <p:nvPr/>
        </p:nvSpPr>
        <p:spPr bwMode="auto">
          <a:xfrm>
            <a:off x="1972060" y="2292706"/>
            <a:ext cx="104616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1" name="Rectangle 55"/>
          <p:cNvSpPr>
            <a:spLocks noChangeArrowheads="1"/>
          </p:cNvSpPr>
          <p:nvPr/>
        </p:nvSpPr>
        <p:spPr bwMode="auto">
          <a:xfrm>
            <a:off x="6155123" y="1476731"/>
            <a:ext cx="1044575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0" name="Rectangle 54"/>
          <p:cNvSpPr>
            <a:spLocks noChangeArrowheads="1"/>
          </p:cNvSpPr>
          <p:nvPr/>
        </p:nvSpPr>
        <p:spPr bwMode="auto">
          <a:xfrm>
            <a:off x="4062798" y="1476731"/>
            <a:ext cx="1046162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49" name="Rectangle 53"/>
          <p:cNvSpPr>
            <a:spLocks noChangeArrowheads="1"/>
          </p:cNvSpPr>
          <p:nvPr/>
        </p:nvSpPr>
        <p:spPr bwMode="auto">
          <a:xfrm>
            <a:off x="1972060" y="1476731"/>
            <a:ext cx="1046163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62" name="Line 66"/>
          <p:cNvSpPr>
            <a:spLocks noChangeShapeType="1"/>
          </p:cNvSpPr>
          <p:nvPr/>
        </p:nvSpPr>
        <p:spPr bwMode="auto">
          <a:xfrm>
            <a:off x="1972060" y="2292706"/>
            <a:ext cx="6273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3" name="Line 67"/>
          <p:cNvSpPr>
            <a:spLocks noChangeShapeType="1"/>
          </p:cNvSpPr>
          <p:nvPr/>
        </p:nvSpPr>
        <p:spPr bwMode="auto">
          <a:xfrm>
            <a:off x="1972060" y="3110268"/>
            <a:ext cx="6273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4" name="Line 68"/>
          <p:cNvSpPr>
            <a:spLocks noChangeShapeType="1"/>
          </p:cNvSpPr>
          <p:nvPr/>
        </p:nvSpPr>
        <p:spPr bwMode="auto">
          <a:xfrm>
            <a:off x="1972060" y="3927831"/>
            <a:ext cx="6273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7" name="Line 71"/>
          <p:cNvSpPr>
            <a:spLocks noChangeShapeType="1"/>
          </p:cNvSpPr>
          <p:nvPr/>
        </p:nvSpPr>
        <p:spPr bwMode="auto">
          <a:xfrm>
            <a:off x="4062798" y="1476731"/>
            <a:ext cx="0" cy="32670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8" name="Line 72"/>
          <p:cNvSpPr>
            <a:spLocks noChangeShapeType="1"/>
          </p:cNvSpPr>
          <p:nvPr/>
        </p:nvSpPr>
        <p:spPr bwMode="auto">
          <a:xfrm>
            <a:off x="6155123" y="1476731"/>
            <a:ext cx="0" cy="32670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1" name="Line 65"/>
          <p:cNvSpPr>
            <a:spLocks noChangeShapeType="1"/>
          </p:cNvSpPr>
          <p:nvPr/>
        </p:nvSpPr>
        <p:spPr bwMode="auto">
          <a:xfrm>
            <a:off x="1972060" y="1476731"/>
            <a:ext cx="6273800" cy="0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6" name="Line 70"/>
          <p:cNvSpPr>
            <a:spLocks noChangeShapeType="1"/>
          </p:cNvSpPr>
          <p:nvPr/>
        </p:nvSpPr>
        <p:spPr bwMode="auto">
          <a:xfrm>
            <a:off x="1972060" y="1476731"/>
            <a:ext cx="0" cy="3267075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9" name="Line 73"/>
          <p:cNvSpPr>
            <a:spLocks noChangeShapeType="1"/>
          </p:cNvSpPr>
          <p:nvPr/>
        </p:nvSpPr>
        <p:spPr bwMode="auto">
          <a:xfrm>
            <a:off x="8245860" y="1476731"/>
            <a:ext cx="0" cy="3267075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5" name="Line 69"/>
          <p:cNvSpPr>
            <a:spLocks noChangeShapeType="1"/>
          </p:cNvSpPr>
          <p:nvPr/>
        </p:nvSpPr>
        <p:spPr bwMode="auto">
          <a:xfrm>
            <a:off x="1972060" y="4743806"/>
            <a:ext cx="6273800" cy="0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051" name="Line 355"/>
          <p:cNvSpPr>
            <a:spLocks noChangeShapeType="1"/>
          </p:cNvSpPr>
          <p:nvPr/>
        </p:nvSpPr>
        <p:spPr bwMode="auto">
          <a:xfrm>
            <a:off x="7199698" y="1476731"/>
            <a:ext cx="0" cy="32670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063" name="Line 367"/>
          <p:cNvSpPr>
            <a:spLocks noChangeShapeType="1"/>
          </p:cNvSpPr>
          <p:nvPr/>
        </p:nvSpPr>
        <p:spPr bwMode="auto">
          <a:xfrm>
            <a:off x="5108960" y="1476731"/>
            <a:ext cx="0" cy="32670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078" name="Line 382"/>
          <p:cNvSpPr>
            <a:spLocks noChangeShapeType="1"/>
          </p:cNvSpPr>
          <p:nvPr/>
        </p:nvSpPr>
        <p:spPr bwMode="auto">
          <a:xfrm>
            <a:off x="3018223" y="1476731"/>
            <a:ext cx="0" cy="32670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087" name="Arc 391"/>
          <p:cNvSpPr>
            <a:spLocks/>
          </p:cNvSpPr>
          <p:nvPr/>
        </p:nvSpPr>
        <p:spPr bwMode="auto">
          <a:xfrm>
            <a:off x="2137160" y="2227618"/>
            <a:ext cx="5610225" cy="32702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565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15" y="0"/>
                  <a:pt x="21580" y="9649"/>
                  <a:pt x="21599" y="21565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15" y="0"/>
                  <a:pt x="21580" y="9649"/>
                  <a:pt x="21599" y="21565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rebuchet MS" pitchFamily="34" charset="0"/>
            </a:endParaRPr>
          </a:p>
        </p:txBody>
      </p:sp>
      <p:sp>
        <p:nvSpPr>
          <p:cNvPr id="30088" name="Text Box 392"/>
          <p:cNvSpPr txBox="1">
            <a:spLocks noChangeArrowheads="1"/>
          </p:cNvSpPr>
          <p:nvPr/>
        </p:nvSpPr>
        <p:spPr bwMode="auto">
          <a:xfrm>
            <a:off x="3953260" y="1997431"/>
            <a:ext cx="712054" cy="338554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66FF33"/>
                </a:solidFill>
                <a:latin typeface="Garamond" pitchFamily="18" charset="0"/>
              </a:rPr>
              <a:t>Ideal?</a:t>
            </a:r>
            <a:endParaRPr lang="en-US" sz="1600" b="1" dirty="0">
              <a:solidFill>
                <a:srgbClr val="66FF33"/>
              </a:solidFill>
              <a:latin typeface="Garamond" pitchFamily="18" charset="0"/>
            </a:endParaRPr>
          </a:p>
        </p:txBody>
      </p:sp>
      <p:sp>
        <p:nvSpPr>
          <p:cNvPr id="30093" name="Text Box 397"/>
          <p:cNvSpPr txBox="1">
            <a:spLocks noChangeArrowheads="1"/>
          </p:cNvSpPr>
          <p:nvPr/>
        </p:nvSpPr>
        <p:spPr bwMode="auto">
          <a:xfrm>
            <a:off x="1476760" y="3473806"/>
            <a:ext cx="292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latin typeface="Garamond" pitchFamily="18" charset="0"/>
              </a:rPr>
              <a:t>9</a:t>
            </a:r>
          </a:p>
        </p:txBody>
      </p:sp>
      <p:sp>
        <p:nvSpPr>
          <p:cNvPr id="30094" name="Rectangle 398"/>
          <p:cNvSpPr>
            <a:spLocks noChangeArrowheads="1"/>
          </p:cNvSpPr>
          <p:nvPr/>
        </p:nvSpPr>
        <p:spPr bwMode="auto">
          <a:xfrm>
            <a:off x="1078298" y="4381856"/>
            <a:ext cx="446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10</a:t>
            </a:r>
          </a:p>
        </p:txBody>
      </p:sp>
      <p:sp>
        <p:nvSpPr>
          <p:cNvPr id="30095" name="Text Box 399"/>
          <p:cNvSpPr txBox="1">
            <a:spLocks noChangeArrowheads="1"/>
          </p:cNvSpPr>
          <p:nvPr/>
        </p:nvSpPr>
        <p:spPr bwMode="auto">
          <a:xfrm>
            <a:off x="1476760" y="4199293"/>
            <a:ext cx="292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latin typeface="Garamond" pitchFamily="18" charset="0"/>
              </a:rPr>
              <a:t>8</a:t>
            </a:r>
          </a:p>
        </p:txBody>
      </p:sp>
      <p:sp>
        <p:nvSpPr>
          <p:cNvPr id="30098" name="Text Box 402"/>
          <p:cNvSpPr txBox="1">
            <a:spLocks noChangeArrowheads="1"/>
          </p:cNvSpPr>
          <p:nvPr/>
        </p:nvSpPr>
        <p:spPr bwMode="auto">
          <a:xfrm>
            <a:off x="1311660" y="2656243"/>
            <a:ext cx="3825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latin typeface="Garamond" pitchFamily="18" charset="0"/>
              </a:rPr>
              <a:t>10</a:t>
            </a:r>
          </a:p>
        </p:txBody>
      </p:sp>
      <p:sp>
        <p:nvSpPr>
          <p:cNvPr id="30100" name="Text Box 404"/>
          <p:cNvSpPr txBox="1">
            <a:spLocks noChangeArrowheads="1"/>
          </p:cNvSpPr>
          <p:nvPr/>
        </p:nvSpPr>
        <p:spPr bwMode="auto">
          <a:xfrm>
            <a:off x="1311660" y="1838681"/>
            <a:ext cx="3651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latin typeface="Garamond" pitchFamily="18" charset="0"/>
              </a:rPr>
              <a:t>11</a:t>
            </a:r>
          </a:p>
        </p:txBody>
      </p:sp>
      <p:sp>
        <p:nvSpPr>
          <p:cNvPr id="30101" name="Rectangle 405"/>
          <p:cNvSpPr>
            <a:spLocks noChangeArrowheads="1"/>
          </p:cNvSpPr>
          <p:nvPr/>
        </p:nvSpPr>
        <p:spPr bwMode="auto">
          <a:xfrm>
            <a:off x="1078298" y="2021243"/>
            <a:ext cx="446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10</a:t>
            </a:r>
          </a:p>
        </p:txBody>
      </p:sp>
      <p:sp>
        <p:nvSpPr>
          <p:cNvPr id="30102" name="Rectangle 406"/>
          <p:cNvSpPr>
            <a:spLocks noChangeArrowheads="1"/>
          </p:cNvSpPr>
          <p:nvPr/>
        </p:nvSpPr>
        <p:spPr bwMode="auto">
          <a:xfrm>
            <a:off x="1078298" y="2837218"/>
            <a:ext cx="446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10</a:t>
            </a:r>
          </a:p>
        </p:txBody>
      </p:sp>
      <p:sp>
        <p:nvSpPr>
          <p:cNvPr id="30103" name="Rectangle 407"/>
          <p:cNvSpPr>
            <a:spLocks noChangeArrowheads="1"/>
          </p:cNvSpPr>
          <p:nvPr/>
        </p:nvSpPr>
        <p:spPr bwMode="auto">
          <a:xfrm>
            <a:off x="1078298" y="3654781"/>
            <a:ext cx="446087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10</a:t>
            </a:r>
          </a:p>
        </p:txBody>
      </p:sp>
      <p:sp>
        <p:nvSpPr>
          <p:cNvPr id="30104" name="Rectangle 408"/>
          <p:cNvSpPr>
            <a:spLocks noChangeArrowheads="1"/>
          </p:cNvSpPr>
          <p:nvPr/>
        </p:nvSpPr>
        <p:spPr bwMode="auto">
          <a:xfrm>
            <a:off x="1830773" y="4835881"/>
            <a:ext cx="327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0</a:t>
            </a:r>
          </a:p>
        </p:txBody>
      </p:sp>
      <p:sp>
        <p:nvSpPr>
          <p:cNvPr id="30105" name="Rectangle 409"/>
          <p:cNvSpPr>
            <a:spLocks noChangeArrowheads="1"/>
          </p:cNvSpPr>
          <p:nvPr/>
        </p:nvSpPr>
        <p:spPr bwMode="auto">
          <a:xfrm>
            <a:off x="3729423" y="4835881"/>
            <a:ext cx="471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20</a:t>
            </a:r>
          </a:p>
        </p:txBody>
      </p:sp>
      <p:sp>
        <p:nvSpPr>
          <p:cNvPr id="30106" name="Rectangle 410"/>
          <p:cNvSpPr>
            <a:spLocks noChangeArrowheads="1"/>
          </p:cNvSpPr>
          <p:nvPr/>
        </p:nvSpPr>
        <p:spPr bwMode="auto">
          <a:xfrm>
            <a:off x="5851910" y="4835881"/>
            <a:ext cx="471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40</a:t>
            </a:r>
          </a:p>
        </p:txBody>
      </p:sp>
      <p:sp>
        <p:nvSpPr>
          <p:cNvPr id="30107" name="Rectangle 411"/>
          <p:cNvSpPr>
            <a:spLocks noChangeArrowheads="1"/>
          </p:cNvSpPr>
          <p:nvPr/>
        </p:nvSpPr>
        <p:spPr bwMode="auto">
          <a:xfrm>
            <a:off x="8022023" y="4835881"/>
            <a:ext cx="471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60</a:t>
            </a:r>
          </a:p>
        </p:txBody>
      </p:sp>
      <p:sp>
        <p:nvSpPr>
          <p:cNvPr id="30108" name="Rectangle 412"/>
          <p:cNvSpPr>
            <a:spLocks noChangeArrowheads="1"/>
          </p:cNvSpPr>
          <p:nvPr/>
        </p:nvSpPr>
        <p:spPr bwMode="auto">
          <a:xfrm>
            <a:off x="314710" y="2824518"/>
            <a:ext cx="1173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i="1">
                <a:latin typeface="Garamond" pitchFamily="18" charset="0"/>
              </a:rPr>
              <a:t>Q</a:t>
            </a:r>
            <a:r>
              <a:rPr lang="en-US" sz="2400" b="1" i="1" baseline="-25000">
                <a:latin typeface="Garamond" pitchFamily="18" charset="0"/>
              </a:rPr>
              <a:t>0</a:t>
            </a:r>
          </a:p>
        </p:txBody>
      </p:sp>
      <p:sp>
        <p:nvSpPr>
          <p:cNvPr id="30110" name="Text Box 414"/>
          <p:cNvSpPr txBox="1">
            <a:spLocks noChangeArrowheads="1"/>
          </p:cNvSpPr>
          <p:nvPr/>
        </p:nvSpPr>
        <p:spPr bwMode="auto">
          <a:xfrm>
            <a:off x="4558098" y="5277206"/>
            <a:ext cx="1751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Garamond" pitchFamily="18" charset="0"/>
              </a:rPr>
              <a:t>E</a:t>
            </a:r>
            <a:r>
              <a:rPr lang="en-US" sz="2400" b="1" baseline="-25000">
                <a:latin typeface="Garamond" pitchFamily="18" charset="0"/>
              </a:rPr>
              <a:t>acc</a:t>
            </a:r>
            <a:r>
              <a:rPr lang="en-US" sz="2400" b="1">
                <a:latin typeface="Garamond" pitchFamily="18" charset="0"/>
              </a:rPr>
              <a:t>, MV/m</a:t>
            </a:r>
          </a:p>
        </p:txBody>
      </p:sp>
      <p:sp>
        <p:nvSpPr>
          <p:cNvPr id="30123" name="Arc 427"/>
          <p:cNvSpPr>
            <a:spLocks/>
          </p:cNvSpPr>
          <p:nvPr/>
        </p:nvSpPr>
        <p:spPr bwMode="auto">
          <a:xfrm>
            <a:off x="2138748" y="2862618"/>
            <a:ext cx="2554287" cy="944563"/>
          </a:xfrm>
          <a:custGeom>
            <a:avLst/>
            <a:gdLst>
              <a:gd name="G0" fmla="+- 141 0 0"/>
              <a:gd name="G1" fmla="+- 21600 0 0"/>
              <a:gd name="G2" fmla="+- 21600 0 0"/>
              <a:gd name="T0" fmla="*/ 0 w 21674"/>
              <a:gd name="T1" fmla="*/ 0 h 21600"/>
              <a:gd name="T2" fmla="*/ 21674 w 21674"/>
              <a:gd name="T3" fmla="*/ 19899 h 21600"/>
              <a:gd name="T4" fmla="*/ 141 w 2167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74" h="21600" fill="none" extrusionOk="0">
                <a:moveTo>
                  <a:pt x="0" y="0"/>
                </a:moveTo>
                <a:cubicBezTo>
                  <a:pt x="47" y="0"/>
                  <a:pt x="94" y="-1"/>
                  <a:pt x="141" y="0"/>
                </a:cubicBezTo>
                <a:cubicBezTo>
                  <a:pt x="11410" y="0"/>
                  <a:pt x="20786" y="8664"/>
                  <a:pt x="21673" y="19899"/>
                </a:cubicBezTo>
              </a:path>
              <a:path w="21674" h="21600" stroke="0" extrusionOk="0">
                <a:moveTo>
                  <a:pt x="0" y="0"/>
                </a:moveTo>
                <a:cubicBezTo>
                  <a:pt x="47" y="0"/>
                  <a:pt x="94" y="-1"/>
                  <a:pt x="141" y="0"/>
                </a:cubicBezTo>
                <a:cubicBezTo>
                  <a:pt x="11410" y="0"/>
                  <a:pt x="20786" y="8664"/>
                  <a:pt x="21673" y="19899"/>
                </a:cubicBezTo>
                <a:lnTo>
                  <a:pt x="141" y="2160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rebuchet MS" pitchFamily="34" charset="0"/>
            </a:endParaRPr>
          </a:p>
        </p:txBody>
      </p:sp>
      <p:sp>
        <p:nvSpPr>
          <p:cNvPr id="30178" name="Text Box 482"/>
          <p:cNvSpPr txBox="1">
            <a:spLocks noChangeArrowheads="1"/>
          </p:cNvSpPr>
          <p:nvPr/>
        </p:nvSpPr>
        <p:spPr bwMode="auto">
          <a:xfrm>
            <a:off x="4118360" y="3315056"/>
            <a:ext cx="628650" cy="366712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66FF33"/>
                </a:solidFill>
              </a:rPr>
              <a:t>Real</a:t>
            </a:r>
          </a:p>
        </p:txBody>
      </p:sp>
      <p:sp>
        <p:nvSpPr>
          <p:cNvPr id="30181" name="Arc 485"/>
          <p:cNvSpPr>
            <a:spLocks/>
          </p:cNvSpPr>
          <p:nvPr/>
        </p:nvSpPr>
        <p:spPr bwMode="auto">
          <a:xfrm rot="12275229">
            <a:off x="1965710" y="2997556"/>
            <a:ext cx="1477963" cy="919162"/>
          </a:xfrm>
          <a:custGeom>
            <a:avLst/>
            <a:gdLst>
              <a:gd name="G0" fmla="+- 0 0 0"/>
              <a:gd name="G1" fmla="+- 21017 0 0"/>
              <a:gd name="G2" fmla="+- 21600 0 0"/>
              <a:gd name="T0" fmla="*/ 4985 w 19304"/>
              <a:gd name="T1" fmla="*/ 0 h 21017"/>
              <a:gd name="T2" fmla="*/ 19304 w 19304"/>
              <a:gd name="T3" fmla="*/ 11326 h 21017"/>
              <a:gd name="T4" fmla="*/ 0 w 19304"/>
              <a:gd name="T5" fmla="*/ 21017 h 2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304" h="21017" fill="none" extrusionOk="0">
                <a:moveTo>
                  <a:pt x="4984" y="0"/>
                </a:moveTo>
                <a:cubicBezTo>
                  <a:pt x="11197" y="1473"/>
                  <a:pt x="16439" y="5619"/>
                  <a:pt x="19304" y="11325"/>
                </a:cubicBezTo>
              </a:path>
              <a:path w="19304" h="21017" stroke="0" extrusionOk="0">
                <a:moveTo>
                  <a:pt x="4984" y="0"/>
                </a:moveTo>
                <a:cubicBezTo>
                  <a:pt x="11197" y="1473"/>
                  <a:pt x="16439" y="5619"/>
                  <a:pt x="19304" y="11325"/>
                </a:cubicBezTo>
                <a:lnTo>
                  <a:pt x="0" y="21017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sz="2400">
              <a:latin typeface="Trebuchet MS" pitchFamily="34" charset="0"/>
            </a:endParaRPr>
          </a:p>
        </p:txBody>
      </p:sp>
      <p:sp>
        <p:nvSpPr>
          <p:cNvPr id="30182" name="Text Box 486"/>
          <p:cNvSpPr txBox="1">
            <a:spLocks noChangeArrowheads="1"/>
          </p:cNvSpPr>
          <p:nvPr/>
        </p:nvSpPr>
        <p:spPr bwMode="auto">
          <a:xfrm>
            <a:off x="2180023" y="3440468"/>
            <a:ext cx="628650" cy="366713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66FF33"/>
                </a:solidFill>
              </a:rPr>
              <a:t>Real</a:t>
            </a:r>
          </a:p>
        </p:txBody>
      </p:sp>
      <p:sp>
        <p:nvSpPr>
          <p:cNvPr id="30183" name="Arc 487"/>
          <p:cNvSpPr>
            <a:spLocks/>
          </p:cNvSpPr>
          <p:nvPr/>
        </p:nvSpPr>
        <p:spPr bwMode="auto">
          <a:xfrm>
            <a:off x="2146685" y="2957868"/>
            <a:ext cx="1609725" cy="944563"/>
          </a:xfrm>
          <a:custGeom>
            <a:avLst/>
            <a:gdLst>
              <a:gd name="G0" fmla="+- 141 0 0"/>
              <a:gd name="G1" fmla="+- 21600 0 0"/>
              <a:gd name="G2" fmla="+- 21600 0 0"/>
              <a:gd name="T0" fmla="*/ 0 w 21674"/>
              <a:gd name="T1" fmla="*/ 0 h 21600"/>
              <a:gd name="T2" fmla="*/ 21674 w 21674"/>
              <a:gd name="T3" fmla="*/ 19899 h 21600"/>
              <a:gd name="T4" fmla="*/ 141 w 2167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74" h="21600" fill="none" extrusionOk="0">
                <a:moveTo>
                  <a:pt x="0" y="0"/>
                </a:moveTo>
                <a:cubicBezTo>
                  <a:pt x="47" y="0"/>
                  <a:pt x="94" y="-1"/>
                  <a:pt x="141" y="0"/>
                </a:cubicBezTo>
                <a:cubicBezTo>
                  <a:pt x="11410" y="0"/>
                  <a:pt x="20786" y="8664"/>
                  <a:pt x="21673" y="19899"/>
                </a:cubicBezTo>
              </a:path>
              <a:path w="21674" h="21600" stroke="0" extrusionOk="0">
                <a:moveTo>
                  <a:pt x="0" y="0"/>
                </a:moveTo>
                <a:cubicBezTo>
                  <a:pt x="47" y="0"/>
                  <a:pt x="94" y="-1"/>
                  <a:pt x="141" y="0"/>
                </a:cubicBezTo>
                <a:cubicBezTo>
                  <a:pt x="11410" y="0"/>
                  <a:pt x="20786" y="8664"/>
                  <a:pt x="21673" y="19899"/>
                </a:cubicBezTo>
                <a:lnTo>
                  <a:pt x="141" y="2160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rebuchet MS" pitchFamily="34" charset="0"/>
            </a:endParaRPr>
          </a:p>
        </p:txBody>
      </p:sp>
      <p:sp>
        <p:nvSpPr>
          <p:cNvPr id="30184" name="Text Box 488"/>
          <p:cNvSpPr txBox="1">
            <a:spLocks noChangeArrowheads="1"/>
          </p:cNvSpPr>
          <p:nvPr/>
        </p:nvSpPr>
        <p:spPr bwMode="auto">
          <a:xfrm>
            <a:off x="3124585" y="3410306"/>
            <a:ext cx="628650" cy="366712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66FF33"/>
                </a:solidFill>
              </a:rPr>
              <a:t>Real</a:t>
            </a:r>
          </a:p>
        </p:txBody>
      </p:sp>
    </p:spTree>
    <p:extLst>
      <p:ext uri="{BB962C8B-B14F-4D97-AF65-F5344CB8AC3E}">
        <p14:creationId xmlns:p14="http://schemas.microsoft.com/office/powerpoint/2010/main" val="214125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372175" y="658684"/>
            <a:ext cx="8610600" cy="5380038"/>
          </a:xfrm>
          <a:prstGeom prst="roundRect">
            <a:avLst>
              <a:gd name="adj" fmla="val 19530"/>
            </a:avLst>
          </a:prstGeom>
          <a:solidFill>
            <a:srgbClr val="3366F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660" tIns="8330" rIns="16660" bIns="8330" anchor="ctr"/>
          <a:lstStyle/>
          <a:p>
            <a:pPr algn="ctr" defTabSz="166688" eaLnBrk="1" hangingPunct="1"/>
            <a:endParaRPr lang="en-US" sz="400">
              <a:solidFill>
                <a:schemeClr val="tx1"/>
              </a:solidFill>
            </a:endParaRPr>
          </a:p>
        </p:txBody>
      </p:sp>
      <p:sp>
        <p:nvSpPr>
          <p:cNvPr id="30765" name="Rectangle 45"/>
          <p:cNvSpPr>
            <a:spLocks noChangeArrowheads="1"/>
          </p:cNvSpPr>
          <p:nvPr/>
        </p:nvSpPr>
        <p:spPr bwMode="auto">
          <a:xfrm>
            <a:off x="3775775" y="1585085"/>
            <a:ext cx="14112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High-purity Nb, sheet inspection, CBP, etc</a:t>
            </a:r>
          </a:p>
        </p:txBody>
      </p:sp>
      <p:sp>
        <p:nvSpPr>
          <p:cNvPr id="30764" name="Rectangle 44"/>
          <p:cNvSpPr>
            <a:spLocks noChangeArrowheads="1"/>
          </p:cNvSpPr>
          <p:nvPr/>
        </p:nvSpPr>
        <p:spPr bwMode="auto">
          <a:xfrm>
            <a:off x="2353375" y="4936298"/>
            <a:ext cx="15605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Improved cavity shape</a:t>
            </a:r>
          </a:p>
        </p:txBody>
      </p:sp>
      <p:sp>
        <p:nvSpPr>
          <p:cNvPr id="30758" name="Rectangle 38"/>
          <p:cNvSpPr>
            <a:spLocks noChangeArrowheads="1"/>
          </p:cNvSpPr>
          <p:nvPr/>
        </p:nvSpPr>
        <p:spPr bwMode="auto">
          <a:xfrm>
            <a:off x="2353375" y="3793298"/>
            <a:ext cx="1743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Electron multiplication</a:t>
            </a:r>
          </a:p>
        </p:txBody>
      </p:sp>
      <p:sp>
        <p:nvSpPr>
          <p:cNvPr id="30759" name="Rectangle 39"/>
          <p:cNvSpPr>
            <a:spLocks noChangeArrowheads="1"/>
          </p:cNvSpPr>
          <p:nvPr/>
        </p:nvSpPr>
        <p:spPr bwMode="auto">
          <a:xfrm>
            <a:off x="3604325" y="832610"/>
            <a:ext cx="16367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Thermal breakdown</a:t>
            </a:r>
          </a:p>
        </p:txBody>
      </p:sp>
      <p:sp>
        <p:nvSpPr>
          <p:cNvPr id="30760" name="Rectangle 40"/>
          <p:cNvSpPr>
            <a:spLocks noChangeArrowheads="1"/>
          </p:cNvSpPr>
          <p:nvPr/>
        </p:nvSpPr>
        <p:spPr bwMode="auto">
          <a:xfrm>
            <a:off x="5020375" y="3717098"/>
            <a:ext cx="1274763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Electron field emission</a:t>
            </a:r>
          </a:p>
        </p:txBody>
      </p:sp>
      <p:sp>
        <p:nvSpPr>
          <p:cNvPr id="30761" name="Rectangle 41"/>
          <p:cNvSpPr>
            <a:spLocks noChangeArrowheads="1"/>
          </p:cNvSpPr>
          <p:nvPr/>
        </p:nvSpPr>
        <p:spPr bwMode="auto">
          <a:xfrm>
            <a:off x="7001575" y="3869498"/>
            <a:ext cx="1752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Quench</a:t>
            </a:r>
          </a:p>
        </p:txBody>
      </p:sp>
      <p:sp>
        <p:nvSpPr>
          <p:cNvPr id="30766" name="Rectangle 46"/>
          <p:cNvSpPr>
            <a:spLocks noChangeArrowheads="1"/>
          </p:cNvSpPr>
          <p:nvPr/>
        </p:nvSpPr>
        <p:spPr bwMode="auto">
          <a:xfrm>
            <a:off x="4871150" y="4850573"/>
            <a:ext cx="17795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High-pressure rinsing, cleanroom procedures</a:t>
            </a:r>
          </a:p>
        </p:txBody>
      </p:sp>
      <p:sp>
        <p:nvSpPr>
          <p:cNvPr id="30767" name="Rectangle 47"/>
          <p:cNvSpPr>
            <a:spLocks noChangeArrowheads="1"/>
          </p:cNvSpPr>
          <p:nvPr/>
        </p:nvSpPr>
        <p:spPr bwMode="auto">
          <a:xfrm>
            <a:off x="5460113" y="1615248"/>
            <a:ext cx="230028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Electropolishing, </a:t>
            </a:r>
          </a:p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low temperature baking, …</a:t>
            </a:r>
          </a:p>
        </p:txBody>
      </p:sp>
      <p:sp>
        <p:nvSpPr>
          <p:cNvPr id="30762" name="Text Box 42"/>
          <p:cNvSpPr txBox="1">
            <a:spLocks noChangeArrowheads="1"/>
          </p:cNvSpPr>
          <p:nvPr/>
        </p:nvSpPr>
        <p:spPr bwMode="auto">
          <a:xfrm>
            <a:off x="600775" y="3945698"/>
            <a:ext cx="135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Limitation:</a:t>
            </a:r>
          </a:p>
        </p:txBody>
      </p:sp>
      <p:sp>
        <p:nvSpPr>
          <p:cNvPr id="30763" name="Text Box 43"/>
          <p:cNvSpPr txBox="1">
            <a:spLocks noChangeArrowheads="1"/>
          </p:cNvSpPr>
          <p:nvPr/>
        </p:nvSpPr>
        <p:spPr bwMode="auto">
          <a:xfrm>
            <a:off x="740475" y="5088698"/>
            <a:ext cx="117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Solution:</a:t>
            </a:r>
          </a:p>
        </p:txBody>
      </p:sp>
      <p:sp>
        <p:nvSpPr>
          <p:cNvPr id="30771" name="Text Box 51"/>
          <p:cNvSpPr txBox="1">
            <a:spLocks noChangeArrowheads="1"/>
          </p:cNvSpPr>
          <p:nvPr/>
        </p:nvSpPr>
        <p:spPr bwMode="auto">
          <a:xfrm>
            <a:off x="797625" y="816735"/>
            <a:ext cx="1352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Limitation:</a:t>
            </a:r>
          </a:p>
        </p:txBody>
      </p:sp>
      <p:sp>
        <p:nvSpPr>
          <p:cNvPr id="30772" name="Text Box 52"/>
          <p:cNvSpPr txBox="1">
            <a:spLocks noChangeArrowheads="1"/>
          </p:cNvSpPr>
          <p:nvPr/>
        </p:nvSpPr>
        <p:spPr bwMode="auto">
          <a:xfrm>
            <a:off x="937325" y="1959735"/>
            <a:ext cx="117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Solution:</a:t>
            </a:r>
          </a:p>
        </p:txBody>
      </p:sp>
      <p:grpSp>
        <p:nvGrpSpPr>
          <p:cNvPr id="30775" name="Group 55"/>
          <p:cNvGrpSpPr>
            <a:grpSpLocks/>
          </p:cNvGrpSpPr>
          <p:nvPr/>
        </p:nvGrpSpPr>
        <p:grpSpPr bwMode="auto">
          <a:xfrm>
            <a:off x="730950" y="2693160"/>
            <a:ext cx="8137525" cy="1071563"/>
            <a:chOff x="418" y="1796"/>
            <a:chExt cx="5126" cy="675"/>
          </a:xfrm>
        </p:grpSpPr>
        <p:grpSp>
          <p:nvGrpSpPr>
            <p:cNvPr id="30751" name="Group 31"/>
            <p:cNvGrpSpPr>
              <a:grpSpLocks/>
            </p:cNvGrpSpPr>
            <p:nvPr/>
          </p:nvGrpSpPr>
          <p:grpSpPr bwMode="auto">
            <a:xfrm>
              <a:off x="473" y="1796"/>
              <a:ext cx="5071" cy="270"/>
              <a:chOff x="581" y="855"/>
              <a:chExt cx="5071" cy="270"/>
            </a:xfrm>
          </p:grpSpPr>
          <p:sp>
            <p:nvSpPr>
              <p:cNvPr id="30743" name="AutoShape 23"/>
              <p:cNvSpPr>
                <a:spLocks noChangeArrowheads="1"/>
              </p:cNvSpPr>
              <p:nvPr/>
            </p:nvSpPr>
            <p:spPr bwMode="auto">
              <a:xfrm rot="2689">
                <a:off x="581" y="855"/>
                <a:ext cx="5071" cy="270"/>
              </a:xfrm>
              <a:prstGeom prst="rightArrow">
                <a:avLst>
                  <a:gd name="adj1" fmla="val 30685"/>
                  <a:gd name="adj2" fmla="val 113471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44" name="Line 24"/>
              <p:cNvSpPr>
                <a:spLocks noChangeShapeType="1"/>
              </p:cNvSpPr>
              <p:nvPr/>
            </p:nvSpPr>
            <p:spPr bwMode="auto">
              <a:xfrm rot="-31252">
                <a:off x="743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5" name="Line 25"/>
              <p:cNvSpPr>
                <a:spLocks noChangeShapeType="1"/>
              </p:cNvSpPr>
              <p:nvPr/>
            </p:nvSpPr>
            <p:spPr bwMode="auto">
              <a:xfrm rot="-31252">
                <a:off x="1448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6" name="Line 26"/>
              <p:cNvSpPr>
                <a:spLocks noChangeShapeType="1"/>
              </p:cNvSpPr>
              <p:nvPr/>
            </p:nvSpPr>
            <p:spPr bwMode="auto">
              <a:xfrm rot="-31252">
                <a:off x="2860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950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7" name="Line 27"/>
              <p:cNvSpPr>
                <a:spLocks noChangeShapeType="1"/>
              </p:cNvSpPr>
              <p:nvPr/>
            </p:nvSpPr>
            <p:spPr bwMode="auto">
              <a:xfrm rot="-31252">
                <a:off x="4271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FF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8" name="Line 28"/>
              <p:cNvSpPr>
                <a:spLocks noChangeShapeType="1"/>
              </p:cNvSpPr>
              <p:nvPr/>
            </p:nvSpPr>
            <p:spPr bwMode="auto">
              <a:xfrm rot="-31252">
                <a:off x="4977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9" name="Line 29"/>
              <p:cNvSpPr>
                <a:spLocks noChangeShapeType="1"/>
              </p:cNvSpPr>
              <p:nvPr/>
            </p:nvSpPr>
            <p:spPr bwMode="auto">
              <a:xfrm rot="-31252">
                <a:off x="2154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0" name="Line 30"/>
              <p:cNvSpPr>
                <a:spLocks noChangeShapeType="1"/>
              </p:cNvSpPr>
              <p:nvPr/>
            </p:nvSpPr>
            <p:spPr bwMode="auto">
              <a:xfrm rot="-31252">
                <a:off x="3565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950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52" name="Text Box 32"/>
            <p:cNvSpPr txBox="1">
              <a:spLocks noChangeArrowheads="1"/>
            </p:cNvSpPr>
            <p:nvPr/>
          </p:nvSpPr>
          <p:spPr bwMode="auto">
            <a:xfrm>
              <a:off x="418" y="2101"/>
              <a:ext cx="496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1975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3 MV/m</a:t>
              </a:r>
            </a:p>
          </p:txBody>
        </p:sp>
        <p:sp>
          <p:nvSpPr>
            <p:cNvPr id="30753" name="Text Box 33"/>
            <p:cNvSpPr txBox="1">
              <a:spLocks noChangeArrowheads="1"/>
            </p:cNvSpPr>
            <p:nvPr/>
          </p:nvSpPr>
          <p:spPr bwMode="auto">
            <a:xfrm>
              <a:off x="3194" y="2101"/>
              <a:ext cx="543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1995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25 MV/m</a:t>
              </a:r>
            </a:p>
          </p:txBody>
        </p:sp>
        <p:sp>
          <p:nvSpPr>
            <p:cNvPr id="30754" name="Text Box 34"/>
            <p:cNvSpPr txBox="1">
              <a:spLocks noChangeArrowheads="1"/>
            </p:cNvSpPr>
            <p:nvPr/>
          </p:nvSpPr>
          <p:spPr bwMode="auto">
            <a:xfrm>
              <a:off x="2512" y="2101"/>
              <a:ext cx="513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1990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15 MV/m</a:t>
              </a:r>
            </a:p>
          </p:txBody>
        </p:sp>
        <p:sp>
          <p:nvSpPr>
            <p:cNvPr id="30755" name="Text Box 35"/>
            <p:cNvSpPr txBox="1">
              <a:spLocks noChangeArrowheads="1"/>
            </p:cNvSpPr>
            <p:nvPr/>
          </p:nvSpPr>
          <p:spPr bwMode="auto">
            <a:xfrm>
              <a:off x="4549" y="2101"/>
              <a:ext cx="649" cy="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 dirty="0" smtClean="0">
                  <a:solidFill>
                    <a:schemeClr val="tx1"/>
                  </a:solidFill>
                  <a:latin typeface="Arial" charset="0"/>
                </a:rPr>
                <a:t>2010</a:t>
              </a:r>
              <a:endParaRPr lang="sv-SE" sz="1400" b="1" dirty="0">
                <a:solidFill>
                  <a:schemeClr val="tx1"/>
                </a:solidFill>
                <a:latin typeface="Arial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 dirty="0">
                  <a:latin typeface="Arial" charset="0"/>
                </a:rPr>
                <a:t>5</a:t>
              </a:r>
              <a:r>
                <a:rPr lang="sv-SE" sz="1400" b="1" dirty="0" smtClean="0">
                  <a:solidFill>
                    <a:schemeClr val="tx1"/>
                  </a:solidFill>
                  <a:latin typeface="Arial" charset="0"/>
                </a:rPr>
                <a:t>0 </a:t>
              </a:r>
              <a:r>
                <a:rPr lang="sv-SE" sz="1400" b="1" dirty="0">
                  <a:solidFill>
                    <a:schemeClr val="tx1"/>
                  </a:solidFill>
                  <a:latin typeface="Arial" charset="0"/>
                </a:rPr>
                <a:t>MV/m</a:t>
              </a:r>
            </a:p>
          </p:txBody>
        </p:sp>
        <p:sp>
          <p:nvSpPr>
            <p:cNvPr id="30756" name="Text Box 36"/>
            <p:cNvSpPr txBox="1">
              <a:spLocks noChangeArrowheads="1"/>
            </p:cNvSpPr>
            <p:nvPr/>
          </p:nvSpPr>
          <p:spPr bwMode="auto">
            <a:xfrm>
              <a:off x="1820" y="2101"/>
              <a:ext cx="449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1985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6 MV/m</a:t>
              </a:r>
            </a:p>
          </p:txBody>
        </p:sp>
        <p:sp>
          <p:nvSpPr>
            <p:cNvPr id="30773" name="Text Box 53"/>
            <p:cNvSpPr txBox="1">
              <a:spLocks noChangeArrowheads="1"/>
            </p:cNvSpPr>
            <p:nvPr/>
          </p:nvSpPr>
          <p:spPr bwMode="auto">
            <a:xfrm>
              <a:off x="3822" y="2114"/>
              <a:ext cx="649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2000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40 MV/m</a:t>
              </a:r>
            </a:p>
          </p:txBody>
        </p:sp>
      </p:grpSp>
      <p:sp>
        <p:nvSpPr>
          <p:cNvPr id="30776" name="Rectangle 56"/>
          <p:cNvSpPr>
            <a:spLocks noChangeArrowheads="1"/>
          </p:cNvSpPr>
          <p:nvPr/>
        </p:nvSpPr>
        <p:spPr bwMode="auto">
          <a:xfrm>
            <a:off x="5672838" y="843723"/>
            <a:ext cx="175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High field Q-reduction</a:t>
            </a:r>
          </a:p>
        </p:txBody>
      </p:sp>
      <p:sp>
        <p:nvSpPr>
          <p:cNvPr id="30778" name="Rectangle 58"/>
          <p:cNvSpPr>
            <a:spLocks noChangeArrowheads="1"/>
          </p:cNvSpPr>
          <p:nvPr/>
        </p:nvSpPr>
        <p:spPr bwMode="auto">
          <a:xfrm>
            <a:off x="6968238" y="4875973"/>
            <a:ext cx="206851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Further improved cavity shapes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568710" y="18588"/>
            <a:ext cx="8229600" cy="56356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9pPr>
          </a:lstStyle>
          <a:p>
            <a:pPr>
              <a:defRPr/>
            </a:pPr>
            <a:r>
              <a:rPr lang="en-US" sz="3200" b="1" kern="0" dirty="0" smtClean="0">
                <a:ea typeface="ＭＳ Ｐゴシック" pitchFamily="-107" charset="-128"/>
              </a:rPr>
              <a:t>“Physics of dirt”, Pauli 1933</a:t>
            </a:r>
          </a:p>
        </p:txBody>
      </p:sp>
    </p:spTree>
    <p:extLst>
      <p:ext uri="{BB962C8B-B14F-4D97-AF65-F5344CB8AC3E}">
        <p14:creationId xmlns:p14="http://schemas.microsoft.com/office/powerpoint/2010/main" val="180234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Residual resistance</a:t>
            </a:r>
            <a:endParaRPr lang="en-US" dirty="0"/>
          </a:p>
        </p:txBody>
      </p:sp>
      <p:pic>
        <p:nvPicPr>
          <p:cNvPr id="440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04" y="1020345"/>
            <a:ext cx="3524425" cy="485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037" y="1382751"/>
            <a:ext cx="4492296" cy="317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39629" y="4919125"/>
            <a:ext cx="413315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RF surface resistance of SRF cavities level off to a constant level at low temperatures, which is not predicted by BCS theory of superconductivity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1128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Residual resistance</a:t>
            </a:r>
            <a:endParaRPr lang="en-US" dirty="0"/>
          </a:p>
        </p:txBody>
      </p:sp>
      <p:pic>
        <p:nvPicPr>
          <p:cNvPr id="4413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252" y="798895"/>
            <a:ext cx="2261334" cy="209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13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2" y="673767"/>
            <a:ext cx="3359218" cy="278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13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182" y="725805"/>
            <a:ext cx="2755482" cy="25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13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636" y="3888415"/>
            <a:ext cx="24669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135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32" y="3547790"/>
            <a:ext cx="3149792" cy="215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56194" y="3002255"/>
            <a:ext cx="277878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Earth magnetic field = 0.5 Gauss =&gt; </a:t>
            </a:r>
            <a:r>
              <a:rPr lang="en-US" sz="1800" dirty="0" err="1" smtClean="0"/>
              <a:t>Rs</a:t>
            </a:r>
            <a:r>
              <a:rPr lang="en-US" sz="1800" dirty="0" smtClean="0"/>
              <a:t> ~ 100 </a:t>
            </a:r>
            <a:r>
              <a:rPr lang="en-US" sz="1800" dirty="0" err="1" smtClean="0"/>
              <a:t>nOhm</a:t>
            </a:r>
            <a:r>
              <a:rPr lang="en-US" sz="1800" dirty="0" smtClean="0"/>
              <a:t> =&gt; Q0 ~ 10</a:t>
            </a:r>
            <a:r>
              <a:rPr lang="en-US" sz="1800" baseline="30000" dirty="0" smtClean="0"/>
              <a:t>8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1903899" y="5541016"/>
            <a:ext cx="277878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Nb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O</a:t>
            </a:r>
            <a:r>
              <a:rPr lang="en-US" sz="1800" baseline="-25000" dirty="0" smtClean="0"/>
              <a:t>5</a:t>
            </a:r>
            <a:r>
              <a:rPr lang="en-US" sz="1800" dirty="0" smtClean="0"/>
              <a:t> oxide is a “good” dielectric, but NbO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and </a:t>
            </a:r>
            <a:r>
              <a:rPr lang="en-US" sz="1800" dirty="0" err="1" smtClean="0"/>
              <a:t>NbO</a:t>
            </a:r>
            <a:r>
              <a:rPr lang="en-US" sz="1800" dirty="0" smtClean="0"/>
              <a:t> are poor conductors/semiconductors.</a:t>
            </a:r>
            <a:endParaRPr lang="en-US" sz="1800" dirty="0"/>
          </a:p>
        </p:txBody>
      </p:sp>
      <p:sp>
        <p:nvSpPr>
          <p:cNvPr id="2" name="Rectangle 1"/>
          <p:cNvSpPr/>
          <p:nvPr/>
        </p:nvSpPr>
        <p:spPr>
          <a:xfrm>
            <a:off x="4924052" y="4913967"/>
            <a:ext cx="3803636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dirty="0" smtClean="0"/>
              <a:t>Hydrogen is readily absorbed by </a:t>
            </a:r>
            <a:r>
              <a:rPr lang="en-US" sz="1800" dirty="0" err="1" smtClean="0"/>
              <a:t>Nb</a:t>
            </a:r>
            <a:r>
              <a:rPr lang="en-US" sz="1800" dirty="0" smtClean="0"/>
              <a:t> at room temperature and has high diffusion rate even at low temperature, which leads to formation of </a:t>
            </a:r>
            <a:r>
              <a:rPr lang="en-US" sz="1800" dirty="0" err="1" smtClean="0"/>
              <a:t>lossy</a:t>
            </a:r>
            <a:r>
              <a:rPr lang="en-US" sz="1800" dirty="0" smtClean="0"/>
              <a:t> </a:t>
            </a:r>
            <a:r>
              <a:rPr lang="en-US" sz="1800" dirty="0" err="1" smtClean="0"/>
              <a:t>NbH</a:t>
            </a:r>
            <a:r>
              <a:rPr lang="en-US" sz="1800" dirty="0" smtClean="0"/>
              <a:t> clusters below 100 K.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4241930" y="2978829"/>
            <a:ext cx="19756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Lattice damage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6073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Residual resistance</a:t>
            </a:r>
            <a:endParaRPr lang="en-US" dirty="0"/>
          </a:p>
        </p:txBody>
      </p:sp>
      <p:pic>
        <p:nvPicPr>
          <p:cNvPr id="4423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822" y="693016"/>
            <a:ext cx="3954662" cy="418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C:\Documents and Settings\reece\My Documents\Tutorial stuff\JLabApril2010 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767" y="693016"/>
            <a:ext cx="4016680" cy="2670831"/>
          </a:xfrm>
          <a:prstGeom prst="rect">
            <a:avLst/>
          </a:prstGeom>
          <a:noFill/>
        </p:spPr>
      </p:pic>
      <p:pic>
        <p:nvPicPr>
          <p:cNvPr id="4423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79" y="3665030"/>
            <a:ext cx="4113381" cy="2444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37323" y="693016"/>
            <a:ext cx="2730305" cy="185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asrecievedSG_Nb_decompos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808" y="4542261"/>
            <a:ext cx="2842894" cy="217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9767" y="2764363"/>
            <a:ext cx="279523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Etch the damage layer and contamination with chemistry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6348761" y="2965833"/>
            <a:ext cx="279523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Pushing magnetic </a:t>
            </a:r>
            <a:r>
              <a:rPr lang="en-US" sz="1800" dirty="0" err="1" smtClean="0"/>
              <a:t>fluxiods</a:t>
            </a:r>
            <a:r>
              <a:rPr lang="en-US" sz="1800" dirty="0" smtClean="0"/>
              <a:t> from high current areas with thermal gradients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1980577" y="5848963"/>
            <a:ext cx="321589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High quality factors and low residual resistances &lt; 0.5 </a:t>
            </a:r>
            <a:r>
              <a:rPr lang="en-US" sz="1800" dirty="0" err="1" smtClean="0"/>
              <a:t>nOhm</a:t>
            </a:r>
            <a:r>
              <a:rPr lang="en-US" sz="1800" dirty="0" smtClean="0"/>
              <a:t> has been achieved.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6073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372175" y="651250"/>
            <a:ext cx="8610600" cy="5380038"/>
          </a:xfrm>
          <a:prstGeom prst="roundRect">
            <a:avLst>
              <a:gd name="adj" fmla="val 19530"/>
            </a:avLst>
          </a:prstGeom>
          <a:solidFill>
            <a:srgbClr val="3366F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660" tIns="8330" rIns="16660" bIns="8330" anchor="ctr"/>
          <a:lstStyle/>
          <a:p>
            <a:pPr algn="ctr" defTabSz="166688" eaLnBrk="1" hangingPunct="1"/>
            <a:endParaRPr lang="en-US" sz="400">
              <a:solidFill>
                <a:schemeClr val="tx1"/>
              </a:solidFill>
            </a:endParaRPr>
          </a:p>
        </p:txBody>
      </p:sp>
      <p:sp>
        <p:nvSpPr>
          <p:cNvPr id="30765" name="Rectangle 45"/>
          <p:cNvSpPr>
            <a:spLocks noChangeArrowheads="1"/>
          </p:cNvSpPr>
          <p:nvPr/>
        </p:nvSpPr>
        <p:spPr bwMode="auto">
          <a:xfrm>
            <a:off x="3775775" y="1473575"/>
            <a:ext cx="14112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High-purity Nb, sheet inspection, CBP, etc</a:t>
            </a:r>
          </a:p>
        </p:txBody>
      </p:sp>
      <p:sp>
        <p:nvSpPr>
          <p:cNvPr id="30764" name="Rectangle 44"/>
          <p:cNvSpPr>
            <a:spLocks noChangeArrowheads="1"/>
          </p:cNvSpPr>
          <p:nvPr/>
        </p:nvSpPr>
        <p:spPr bwMode="auto">
          <a:xfrm>
            <a:off x="2353375" y="4824788"/>
            <a:ext cx="15605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Improved cavity shape</a:t>
            </a:r>
          </a:p>
        </p:txBody>
      </p:sp>
      <p:sp>
        <p:nvSpPr>
          <p:cNvPr id="30758" name="Rectangle 38"/>
          <p:cNvSpPr>
            <a:spLocks noChangeArrowheads="1"/>
          </p:cNvSpPr>
          <p:nvPr/>
        </p:nvSpPr>
        <p:spPr bwMode="auto">
          <a:xfrm>
            <a:off x="2353375" y="3681788"/>
            <a:ext cx="1743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Electron multiplication</a:t>
            </a:r>
          </a:p>
        </p:txBody>
      </p:sp>
      <p:sp>
        <p:nvSpPr>
          <p:cNvPr id="30759" name="Rectangle 39"/>
          <p:cNvSpPr>
            <a:spLocks noChangeArrowheads="1"/>
          </p:cNvSpPr>
          <p:nvPr/>
        </p:nvSpPr>
        <p:spPr bwMode="auto">
          <a:xfrm>
            <a:off x="3604325" y="721100"/>
            <a:ext cx="16367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Thermal breakdown</a:t>
            </a:r>
          </a:p>
        </p:txBody>
      </p:sp>
      <p:sp>
        <p:nvSpPr>
          <p:cNvPr id="30760" name="Rectangle 40"/>
          <p:cNvSpPr>
            <a:spLocks noChangeArrowheads="1"/>
          </p:cNvSpPr>
          <p:nvPr/>
        </p:nvSpPr>
        <p:spPr bwMode="auto">
          <a:xfrm>
            <a:off x="5020375" y="3605588"/>
            <a:ext cx="1274763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Electron field emission</a:t>
            </a:r>
          </a:p>
        </p:txBody>
      </p:sp>
      <p:sp>
        <p:nvSpPr>
          <p:cNvPr id="30761" name="Rectangle 41"/>
          <p:cNvSpPr>
            <a:spLocks noChangeArrowheads="1"/>
          </p:cNvSpPr>
          <p:nvPr/>
        </p:nvSpPr>
        <p:spPr bwMode="auto">
          <a:xfrm>
            <a:off x="7001575" y="3757988"/>
            <a:ext cx="1752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Quench</a:t>
            </a:r>
          </a:p>
        </p:txBody>
      </p:sp>
      <p:sp>
        <p:nvSpPr>
          <p:cNvPr id="30766" name="Rectangle 46"/>
          <p:cNvSpPr>
            <a:spLocks noChangeArrowheads="1"/>
          </p:cNvSpPr>
          <p:nvPr/>
        </p:nvSpPr>
        <p:spPr bwMode="auto">
          <a:xfrm>
            <a:off x="4871150" y="4739063"/>
            <a:ext cx="17795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High-pressure rinsing, cleanroom procedures</a:t>
            </a:r>
          </a:p>
        </p:txBody>
      </p:sp>
      <p:sp>
        <p:nvSpPr>
          <p:cNvPr id="30767" name="Rectangle 47"/>
          <p:cNvSpPr>
            <a:spLocks noChangeArrowheads="1"/>
          </p:cNvSpPr>
          <p:nvPr/>
        </p:nvSpPr>
        <p:spPr bwMode="auto">
          <a:xfrm>
            <a:off x="5460113" y="1503738"/>
            <a:ext cx="230028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Electropolishing, </a:t>
            </a:r>
          </a:p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low temperature baking, …</a:t>
            </a:r>
          </a:p>
        </p:txBody>
      </p:sp>
      <p:sp>
        <p:nvSpPr>
          <p:cNvPr id="30762" name="Text Box 42"/>
          <p:cNvSpPr txBox="1">
            <a:spLocks noChangeArrowheads="1"/>
          </p:cNvSpPr>
          <p:nvPr/>
        </p:nvSpPr>
        <p:spPr bwMode="auto">
          <a:xfrm>
            <a:off x="600775" y="3834188"/>
            <a:ext cx="135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Limitation:</a:t>
            </a:r>
          </a:p>
        </p:txBody>
      </p:sp>
      <p:sp>
        <p:nvSpPr>
          <p:cNvPr id="30763" name="Text Box 43"/>
          <p:cNvSpPr txBox="1">
            <a:spLocks noChangeArrowheads="1"/>
          </p:cNvSpPr>
          <p:nvPr/>
        </p:nvSpPr>
        <p:spPr bwMode="auto">
          <a:xfrm>
            <a:off x="740475" y="4977188"/>
            <a:ext cx="117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Solution:</a:t>
            </a:r>
          </a:p>
        </p:txBody>
      </p:sp>
      <p:sp>
        <p:nvSpPr>
          <p:cNvPr id="30771" name="Text Box 51"/>
          <p:cNvSpPr txBox="1">
            <a:spLocks noChangeArrowheads="1"/>
          </p:cNvSpPr>
          <p:nvPr/>
        </p:nvSpPr>
        <p:spPr bwMode="auto">
          <a:xfrm>
            <a:off x="797625" y="705225"/>
            <a:ext cx="1352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Limitation:</a:t>
            </a:r>
          </a:p>
        </p:txBody>
      </p:sp>
      <p:sp>
        <p:nvSpPr>
          <p:cNvPr id="30772" name="Text Box 52"/>
          <p:cNvSpPr txBox="1">
            <a:spLocks noChangeArrowheads="1"/>
          </p:cNvSpPr>
          <p:nvPr/>
        </p:nvSpPr>
        <p:spPr bwMode="auto">
          <a:xfrm>
            <a:off x="937325" y="1848225"/>
            <a:ext cx="117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Solution:</a:t>
            </a:r>
          </a:p>
        </p:txBody>
      </p:sp>
      <p:grpSp>
        <p:nvGrpSpPr>
          <p:cNvPr id="30775" name="Group 55"/>
          <p:cNvGrpSpPr>
            <a:grpSpLocks/>
          </p:cNvGrpSpPr>
          <p:nvPr/>
        </p:nvGrpSpPr>
        <p:grpSpPr bwMode="auto">
          <a:xfrm>
            <a:off x="730950" y="2581650"/>
            <a:ext cx="8137525" cy="1071563"/>
            <a:chOff x="418" y="1796"/>
            <a:chExt cx="5126" cy="675"/>
          </a:xfrm>
        </p:grpSpPr>
        <p:grpSp>
          <p:nvGrpSpPr>
            <p:cNvPr id="30751" name="Group 31"/>
            <p:cNvGrpSpPr>
              <a:grpSpLocks/>
            </p:cNvGrpSpPr>
            <p:nvPr/>
          </p:nvGrpSpPr>
          <p:grpSpPr bwMode="auto">
            <a:xfrm>
              <a:off x="473" y="1796"/>
              <a:ext cx="5071" cy="270"/>
              <a:chOff x="581" y="855"/>
              <a:chExt cx="5071" cy="270"/>
            </a:xfrm>
          </p:grpSpPr>
          <p:sp>
            <p:nvSpPr>
              <p:cNvPr id="30743" name="AutoShape 23"/>
              <p:cNvSpPr>
                <a:spLocks noChangeArrowheads="1"/>
              </p:cNvSpPr>
              <p:nvPr/>
            </p:nvSpPr>
            <p:spPr bwMode="auto">
              <a:xfrm rot="2689">
                <a:off x="581" y="855"/>
                <a:ext cx="5071" cy="270"/>
              </a:xfrm>
              <a:prstGeom prst="rightArrow">
                <a:avLst>
                  <a:gd name="adj1" fmla="val 30685"/>
                  <a:gd name="adj2" fmla="val 113471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44" name="Line 24"/>
              <p:cNvSpPr>
                <a:spLocks noChangeShapeType="1"/>
              </p:cNvSpPr>
              <p:nvPr/>
            </p:nvSpPr>
            <p:spPr bwMode="auto">
              <a:xfrm rot="-31252">
                <a:off x="743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5" name="Line 25"/>
              <p:cNvSpPr>
                <a:spLocks noChangeShapeType="1"/>
              </p:cNvSpPr>
              <p:nvPr/>
            </p:nvSpPr>
            <p:spPr bwMode="auto">
              <a:xfrm rot="-31252">
                <a:off x="1448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6" name="Line 26"/>
              <p:cNvSpPr>
                <a:spLocks noChangeShapeType="1"/>
              </p:cNvSpPr>
              <p:nvPr/>
            </p:nvSpPr>
            <p:spPr bwMode="auto">
              <a:xfrm rot="-31252">
                <a:off x="2860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950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7" name="Line 27"/>
              <p:cNvSpPr>
                <a:spLocks noChangeShapeType="1"/>
              </p:cNvSpPr>
              <p:nvPr/>
            </p:nvSpPr>
            <p:spPr bwMode="auto">
              <a:xfrm rot="-31252">
                <a:off x="4271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FF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8" name="Line 28"/>
              <p:cNvSpPr>
                <a:spLocks noChangeShapeType="1"/>
              </p:cNvSpPr>
              <p:nvPr/>
            </p:nvSpPr>
            <p:spPr bwMode="auto">
              <a:xfrm rot="-31252">
                <a:off x="4977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9" name="Line 29"/>
              <p:cNvSpPr>
                <a:spLocks noChangeShapeType="1"/>
              </p:cNvSpPr>
              <p:nvPr/>
            </p:nvSpPr>
            <p:spPr bwMode="auto">
              <a:xfrm rot="-31252">
                <a:off x="2154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0" name="Line 30"/>
              <p:cNvSpPr>
                <a:spLocks noChangeShapeType="1"/>
              </p:cNvSpPr>
              <p:nvPr/>
            </p:nvSpPr>
            <p:spPr bwMode="auto">
              <a:xfrm rot="-31252">
                <a:off x="3565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950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52" name="Text Box 32"/>
            <p:cNvSpPr txBox="1">
              <a:spLocks noChangeArrowheads="1"/>
            </p:cNvSpPr>
            <p:nvPr/>
          </p:nvSpPr>
          <p:spPr bwMode="auto">
            <a:xfrm>
              <a:off x="418" y="2101"/>
              <a:ext cx="496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1975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3 MV/m</a:t>
              </a:r>
            </a:p>
          </p:txBody>
        </p:sp>
        <p:sp>
          <p:nvSpPr>
            <p:cNvPr id="30753" name="Text Box 33"/>
            <p:cNvSpPr txBox="1">
              <a:spLocks noChangeArrowheads="1"/>
            </p:cNvSpPr>
            <p:nvPr/>
          </p:nvSpPr>
          <p:spPr bwMode="auto">
            <a:xfrm>
              <a:off x="3194" y="2101"/>
              <a:ext cx="543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1995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25 MV/m</a:t>
              </a:r>
            </a:p>
          </p:txBody>
        </p:sp>
        <p:sp>
          <p:nvSpPr>
            <p:cNvPr id="30754" name="Text Box 34"/>
            <p:cNvSpPr txBox="1">
              <a:spLocks noChangeArrowheads="1"/>
            </p:cNvSpPr>
            <p:nvPr/>
          </p:nvSpPr>
          <p:spPr bwMode="auto">
            <a:xfrm>
              <a:off x="2512" y="2101"/>
              <a:ext cx="513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1990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15 MV/m</a:t>
              </a:r>
            </a:p>
          </p:txBody>
        </p:sp>
        <p:sp>
          <p:nvSpPr>
            <p:cNvPr id="30755" name="Text Box 35"/>
            <p:cNvSpPr txBox="1">
              <a:spLocks noChangeArrowheads="1"/>
            </p:cNvSpPr>
            <p:nvPr/>
          </p:nvSpPr>
          <p:spPr bwMode="auto">
            <a:xfrm>
              <a:off x="4549" y="2101"/>
              <a:ext cx="649" cy="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 dirty="0" smtClean="0">
                  <a:solidFill>
                    <a:schemeClr val="tx1"/>
                  </a:solidFill>
                  <a:latin typeface="Arial" charset="0"/>
                </a:rPr>
                <a:t>2010</a:t>
              </a:r>
              <a:endParaRPr lang="sv-SE" sz="1400" b="1" dirty="0">
                <a:solidFill>
                  <a:schemeClr val="tx1"/>
                </a:solidFill>
                <a:latin typeface="Arial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 dirty="0">
                  <a:latin typeface="Arial" charset="0"/>
                </a:rPr>
                <a:t>5</a:t>
              </a:r>
              <a:r>
                <a:rPr lang="sv-SE" sz="1400" b="1" dirty="0" smtClean="0">
                  <a:solidFill>
                    <a:schemeClr val="tx1"/>
                  </a:solidFill>
                  <a:latin typeface="Arial" charset="0"/>
                </a:rPr>
                <a:t>0 </a:t>
              </a:r>
              <a:r>
                <a:rPr lang="sv-SE" sz="1400" b="1" dirty="0">
                  <a:solidFill>
                    <a:schemeClr val="tx1"/>
                  </a:solidFill>
                  <a:latin typeface="Arial" charset="0"/>
                </a:rPr>
                <a:t>MV/m</a:t>
              </a:r>
            </a:p>
          </p:txBody>
        </p:sp>
        <p:sp>
          <p:nvSpPr>
            <p:cNvPr id="30756" name="Text Box 36"/>
            <p:cNvSpPr txBox="1">
              <a:spLocks noChangeArrowheads="1"/>
            </p:cNvSpPr>
            <p:nvPr/>
          </p:nvSpPr>
          <p:spPr bwMode="auto">
            <a:xfrm>
              <a:off x="1820" y="2101"/>
              <a:ext cx="449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1985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6 MV/m</a:t>
              </a:r>
            </a:p>
          </p:txBody>
        </p:sp>
        <p:sp>
          <p:nvSpPr>
            <p:cNvPr id="30773" name="Text Box 53"/>
            <p:cNvSpPr txBox="1">
              <a:spLocks noChangeArrowheads="1"/>
            </p:cNvSpPr>
            <p:nvPr/>
          </p:nvSpPr>
          <p:spPr bwMode="auto">
            <a:xfrm>
              <a:off x="3822" y="2114"/>
              <a:ext cx="649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2000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40 MV/m</a:t>
              </a:r>
            </a:p>
          </p:txBody>
        </p:sp>
      </p:grpSp>
      <p:sp>
        <p:nvSpPr>
          <p:cNvPr id="30776" name="Rectangle 56"/>
          <p:cNvSpPr>
            <a:spLocks noChangeArrowheads="1"/>
          </p:cNvSpPr>
          <p:nvPr/>
        </p:nvSpPr>
        <p:spPr bwMode="auto">
          <a:xfrm>
            <a:off x="5672838" y="732213"/>
            <a:ext cx="175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High field Q-reduction</a:t>
            </a:r>
          </a:p>
        </p:txBody>
      </p:sp>
      <p:sp>
        <p:nvSpPr>
          <p:cNvPr id="30777" name="Rectangle 57"/>
          <p:cNvSpPr>
            <a:spLocks noChangeArrowheads="1"/>
          </p:cNvSpPr>
          <p:nvPr/>
        </p:nvSpPr>
        <p:spPr bwMode="auto">
          <a:xfrm>
            <a:off x="8452550" y="7002838"/>
            <a:ext cx="175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High field Q-reduction</a:t>
            </a:r>
          </a:p>
        </p:txBody>
      </p:sp>
      <p:sp>
        <p:nvSpPr>
          <p:cNvPr id="30778" name="Rectangle 58"/>
          <p:cNvSpPr>
            <a:spLocks noChangeArrowheads="1"/>
          </p:cNvSpPr>
          <p:nvPr/>
        </p:nvSpPr>
        <p:spPr bwMode="auto">
          <a:xfrm>
            <a:off x="6968238" y="4764463"/>
            <a:ext cx="206851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Further improved cavity shapes</a:t>
            </a:r>
          </a:p>
        </p:txBody>
      </p:sp>
      <p:sp>
        <p:nvSpPr>
          <p:cNvPr id="34" name="Oval 33"/>
          <p:cNvSpPr/>
          <p:nvPr/>
        </p:nvSpPr>
        <p:spPr bwMode="auto">
          <a:xfrm>
            <a:off x="3562754" y="651250"/>
            <a:ext cx="1743075" cy="839787"/>
          </a:xfrm>
          <a:prstGeom prst="ellipse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05140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breakdown</a:t>
            </a:r>
            <a:endParaRPr lang="en-US" dirty="0"/>
          </a:p>
        </p:txBody>
      </p:sp>
      <p:pic>
        <p:nvPicPr>
          <p:cNvPr id="445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00" y="586384"/>
            <a:ext cx="2874853" cy="332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54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259" y="3140930"/>
            <a:ext cx="2613486" cy="293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54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332" y="969288"/>
            <a:ext cx="4892830" cy="170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9221" y="3867501"/>
            <a:ext cx="270603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Thermal breakdown occurs when the heat generated on RF surface exceeds the heat conduction capacity from RF surface through cavity wall and </a:t>
            </a:r>
            <a:r>
              <a:rPr lang="en-US" sz="1800" dirty="0" err="1" smtClean="0"/>
              <a:t>Nb</a:t>
            </a:r>
            <a:r>
              <a:rPr lang="en-US" sz="1800" dirty="0" smtClean="0"/>
              <a:t>-He interface to liquid helium bath</a:t>
            </a:r>
            <a:endParaRPr lang="en-US" sz="1800" dirty="0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491197" y="3425903"/>
            <a:ext cx="2430965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800" dirty="0" smtClean="0">
                <a:latin typeface="Times New Roman" pitchFamily="18" charset="0"/>
              </a:rPr>
              <a:t>Small size </a:t>
            </a:r>
            <a:r>
              <a:rPr lang="en-US" sz="1800" dirty="0">
                <a:latin typeface="Times New Roman" pitchFamily="18" charset="0"/>
              </a:rPr>
              <a:t>particles </a:t>
            </a:r>
            <a:r>
              <a:rPr lang="en-US" sz="1800" dirty="0" smtClean="0">
                <a:latin typeface="Times New Roman" pitchFamily="18" charset="0"/>
              </a:rPr>
              <a:t>on RF surface coupled with poor thermal conductivity of </a:t>
            </a:r>
            <a:r>
              <a:rPr lang="en-US" sz="1800" dirty="0" err="1" smtClean="0">
                <a:latin typeface="Times New Roman" pitchFamily="18" charset="0"/>
              </a:rPr>
              <a:t>Nb</a:t>
            </a:r>
            <a:r>
              <a:rPr lang="en-US" sz="1800" dirty="0" smtClean="0">
                <a:latin typeface="Times New Roman" pitchFamily="18" charset="0"/>
              </a:rPr>
              <a:t> wall at low temperatures can cause thermal breakdown </a:t>
            </a:r>
            <a:endParaRPr lang="en-US" sz="1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82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breakdown</a:t>
            </a:r>
            <a:endParaRPr lang="en-US" dirty="0"/>
          </a:p>
        </p:txBody>
      </p:sp>
      <p:pic>
        <p:nvPicPr>
          <p:cNvPr id="4464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237" y="596767"/>
            <a:ext cx="4345224" cy="367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64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14" y="4276222"/>
            <a:ext cx="3094496" cy="221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6468" name="Picture 4" descr="C:\Work\Presentations\Outreach\Summer2013_intern_talks\Cell#1 equator inspection r=151.5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14" y="2066661"/>
            <a:ext cx="2881957" cy="216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3220" y="596767"/>
            <a:ext cx="38623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Defects on niobium surface is a common occurrence especially close to the electron beam weld regions, where niobium melting (Tm=2700 K) and rapid solidification occur. </a:t>
            </a:r>
            <a:endParaRPr lang="en-US" sz="1800" dirty="0"/>
          </a:p>
        </p:txBody>
      </p:sp>
      <p:pic>
        <p:nvPicPr>
          <p:cNvPr id="45363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237" y="4646342"/>
            <a:ext cx="2685106" cy="175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363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343" y="4646342"/>
            <a:ext cx="1923624" cy="167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17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372175" y="651250"/>
            <a:ext cx="8610600" cy="5380038"/>
          </a:xfrm>
          <a:prstGeom prst="roundRect">
            <a:avLst>
              <a:gd name="adj" fmla="val 19530"/>
            </a:avLst>
          </a:prstGeom>
          <a:solidFill>
            <a:srgbClr val="3366F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660" tIns="8330" rIns="16660" bIns="8330" anchor="ctr"/>
          <a:lstStyle/>
          <a:p>
            <a:pPr algn="ctr" defTabSz="166688" eaLnBrk="1" hangingPunct="1"/>
            <a:endParaRPr lang="en-US" sz="400">
              <a:solidFill>
                <a:schemeClr val="tx1"/>
              </a:solidFill>
            </a:endParaRPr>
          </a:p>
        </p:txBody>
      </p:sp>
      <p:sp>
        <p:nvSpPr>
          <p:cNvPr id="30765" name="Rectangle 45"/>
          <p:cNvSpPr>
            <a:spLocks noChangeArrowheads="1"/>
          </p:cNvSpPr>
          <p:nvPr/>
        </p:nvSpPr>
        <p:spPr bwMode="auto">
          <a:xfrm>
            <a:off x="3775775" y="1473575"/>
            <a:ext cx="14112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High-purity Nb, sheet inspection, CBP, etc</a:t>
            </a:r>
          </a:p>
        </p:txBody>
      </p:sp>
      <p:sp>
        <p:nvSpPr>
          <p:cNvPr id="30764" name="Rectangle 44"/>
          <p:cNvSpPr>
            <a:spLocks noChangeArrowheads="1"/>
          </p:cNvSpPr>
          <p:nvPr/>
        </p:nvSpPr>
        <p:spPr bwMode="auto">
          <a:xfrm>
            <a:off x="2353375" y="4824788"/>
            <a:ext cx="15605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Improved cavity shape</a:t>
            </a:r>
          </a:p>
        </p:txBody>
      </p:sp>
      <p:sp>
        <p:nvSpPr>
          <p:cNvPr id="30758" name="Rectangle 38"/>
          <p:cNvSpPr>
            <a:spLocks noChangeArrowheads="1"/>
          </p:cNvSpPr>
          <p:nvPr/>
        </p:nvSpPr>
        <p:spPr bwMode="auto">
          <a:xfrm>
            <a:off x="2353375" y="3681788"/>
            <a:ext cx="1743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Electron multiplication</a:t>
            </a:r>
          </a:p>
        </p:txBody>
      </p:sp>
      <p:sp>
        <p:nvSpPr>
          <p:cNvPr id="30759" name="Rectangle 39"/>
          <p:cNvSpPr>
            <a:spLocks noChangeArrowheads="1"/>
          </p:cNvSpPr>
          <p:nvPr/>
        </p:nvSpPr>
        <p:spPr bwMode="auto">
          <a:xfrm>
            <a:off x="3604325" y="721100"/>
            <a:ext cx="16367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Thermal breakdown</a:t>
            </a:r>
          </a:p>
        </p:txBody>
      </p:sp>
      <p:sp>
        <p:nvSpPr>
          <p:cNvPr id="30760" name="Rectangle 40"/>
          <p:cNvSpPr>
            <a:spLocks noChangeArrowheads="1"/>
          </p:cNvSpPr>
          <p:nvPr/>
        </p:nvSpPr>
        <p:spPr bwMode="auto">
          <a:xfrm>
            <a:off x="5020375" y="3605588"/>
            <a:ext cx="1274763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Electron field emission</a:t>
            </a:r>
          </a:p>
        </p:txBody>
      </p:sp>
      <p:sp>
        <p:nvSpPr>
          <p:cNvPr id="30761" name="Rectangle 41"/>
          <p:cNvSpPr>
            <a:spLocks noChangeArrowheads="1"/>
          </p:cNvSpPr>
          <p:nvPr/>
        </p:nvSpPr>
        <p:spPr bwMode="auto">
          <a:xfrm>
            <a:off x="7001575" y="3757988"/>
            <a:ext cx="1752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Quench</a:t>
            </a:r>
          </a:p>
        </p:txBody>
      </p:sp>
      <p:sp>
        <p:nvSpPr>
          <p:cNvPr id="30766" name="Rectangle 46"/>
          <p:cNvSpPr>
            <a:spLocks noChangeArrowheads="1"/>
          </p:cNvSpPr>
          <p:nvPr/>
        </p:nvSpPr>
        <p:spPr bwMode="auto">
          <a:xfrm>
            <a:off x="4871150" y="4739063"/>
            <a:ext cx="17795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High-pressure rinsing, cleanroom procedures</a:t>
            </a:r>
          </a:p>
        </p:txBody>
      </p:sp>
      <p:sp>
        <p:nvSpPr>
          <p:cNvPr id="30767" name="Rectangle 47"/>
          <p:cNvSpPr>
            <a:spLocks noChangeArrowheads="1"/>
          </p:cNvSpPr>
          <p:nvPr/>
        </p:nvSpPr>
        <p:spPr bwMode="auto">
          <a:xfrm>
            <a:off x="5460113" y="1503738"/>
            <a:ext cx="230028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Electropolishing, </a:t>
            </a:r>
          </a:p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low temperature baking, …</a:t>
            </a:r>
          </a:p>
        </p:txBody>
      </p:sp>
      <p:sp>
        <p:nvSpPr>
          <p:cNvPr id="30762" name="Text Box 42"/>
          <p:cNvSpPr txBox="1">
            <a:spLocks noChangeArrowheads="1"/>
          </p:cNvSpPr>
          <p:nvPr/>
        </p:nvSpPr>
        <p:spPr bwMode="auto">
          <a:xfrm>
            <a:off x="600775" y="3834188"/>
            <a:ext cx="135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Limitation:</a:t>
            </a:r>
          </a:p>
        </p:txBody>
      </p:sp>
      <p:sp>
        <p:nvSpPr>
          <p:cNvPr id="30763" name="Text Box 43"/>
          <p:cNvSpPr txBox="1">
            <a:spLocks noChangeArrowheads="1"/>
          </p:cNvSpPr>
          <p:nvPr/>
        </p:nvSpPr>
        <p:spPr bwMode="auto">
          <a:xfrm>
            <a:off x="740475" y="4977188"/>
            <a:ext cx="117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Solution:</a:t>
            </a:r>
          </a:p>
        </p:txBody>
      </p:sp>
      <p:sp>
        <p:nvSpPr>
          <p:cNvPr id="30771" name="Text Box 51"/>
          <p:cNvSpPr txBox="1">
            <a:spLocks noChangeArrowheads="1"/>
          </p:cNvSpPr>
          <p:nvPr/>
        </p:nvSpPr>
        <p:spPr bwMode="auto">
          <a:xfrm>
            <a:off x="797625" y="705225"/>
            <a:ext cx="1352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Limitation:</a:t>
            </a:r>
          </a:p>
        </p:txBody>
      </p:sp>
      <p:sp>
        <p:nvSpPr>
          <p:cNvPr id="30772" name="Text Box 52"/>
          <p:cNvSpPr txBox="1">
            <a:spLocks noChangeArrowheads="1"/>
          </p:cNvSpPr>
          <p:nvPr/>
        </p:nvSpPr>
        <p:spPr bwMode="auto">
          <a:xfrm>
            <a:off x="937325" y="1848225"/>
            <a:ext cx="117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Solution:</a:t>
            </a:r>
          </a:p>
        </p:txBody>
      </p:sp>
      <p:grpSp>
        <p:nvGrpSpPr>
          <p:cNvPr id="30775" name="Group 55"/>
          <p:cNvGrpSpPr>
            <a:grpSpLocks/>
          </p:cNvGrpSpPr>
          <p:nvPr/>
        </p:nvGrpSpPr>
        <p:grpSpPr bwMode="auto">
          <a:xfrm>
            <a:off x="730950" y="2581650"/>
            <a:ext cx="8137525" cy="1071563"/>
            <a:chOff x="418" y="1796"/>
            <a:chExt cx="5126" cy="675"/>
          </a:xfrm>
        </p:grpSpPr>
        <p:grpSp>
          <p:nvGrpSpPr>
            <p:cNvPr id="30751" name="Group 31"/>
            <p:cNvGrpSpPr>
              <a:grpSpLocks/>
            </p:cNvGrpSpPr>
            <p:nvPr/>
          </p:nvGrpSpPr>
          <p:grpSpPr bwMode="auto">
            <a:xfrm>
              <a:off x="473" y="1796"/>
              <a:ext cx="5071" cy="270"/>
              <a:chOff x="581" y="855"/>
              <a:chExt cx="5071" cy="270"/>
            </a:xfrm>
          </p:grpSpPr>
          <p:sp>
            <p:nvSpPr>
              <p:cNvPr id="30743" name="AutoShape 23"/>
              <p:cNvSpPr>
                <a:spLocks noChangeArrowheads="1"/>
              </p:cNvSpPr>
              <p:nvPr/>
            </p:nvSpPr>
            <p:spPr bwMode="auto">
              <a:xfrm rot="2689">
                <a:off x="581" y="855"/>
                <a:ext cx="5071" cy="270"/>
              </a:xfrm>
              <a:prstGeom prst="rightArrow">
                <a:avLst>
                  <a:gd name="adj1" fmla="val 30685"/>
                  <a:gd name="adj2" fmla="val 113471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44" name="Line 24"/>
              <p:cNvSpPr>
                <a:spLocks noChangeShapeType="1"/>
              </p:cNvSpPr>
              <p:nvPr/>
            </p:nvSpPr>
            <p:spPr bwMode="auto">
              <a:xfrm rot="-31252">
                <a:off x="743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5" name="Line 25"/>
              <p:cNvSpPr>
                <a:spLocks noChangeShapeType="1"/>
              </p:cNvSpPr>
              <p:nvPr/>
            </p:nvSpPr>
            <p:spPr bwMode="auto">
              <a:xfrm rot="-31252">
                <a:off x="1448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6" name="Line 26"/>
              <p:cNvSpPr>
                <a:spLocks noChangeShapeType="1"/>
              </p:cNvSpPr>
              <p:nvPr/>
            </p:nvSpPr>
            <p:spPr bwMode="auto">
              <a:xfrm rot="-31252">
                <a:off x="2860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950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7" name="Line 27"/>
              <p:cNvSpPr>
                <a:spLocks noChangeShapeType="1"/>
              </p:cNvSpPr>
              <p:nvPr/>
            </p:nvSpPr>
            <p:spPr bwMode="auto">
              <a:xfrm rot="-31252">
                <a:off x="4271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FF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8" name="Line 28"/>
              <p:cNvSpPr>
                <a:spLocks noChangeShapeType="1"/>
              </p:cNvSpPr>
              <p:nvPr/>
            </p:nvSpPr>
            <p:spPr bwMode="auto">
              <a:xfrm rot="-31252">
                <a:off x="4977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9" name="Line 29"/>
              <p:cNvSpPr>
                <a:spLocks noChangeShapeType="1"/>
              </p:cNvSpPr>
              <p:nvPr/>
            </p:nvSpPr>
            <p:spPr bwMode="auto">
              <a:xfrm rot="-31252">
                <a:off x="2154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0" name="Line 30"/>
              <p:cNvSpPr>
                <a:spLocks noChangeShapeType="1"/>
              </p:cNvSpPr>
              <p:nvPr/>
            </p:nvSpPr>
            <p:spPr bwMode="auto">
              <a:xfrm rot="-31252">
                <a:off x="3565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950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52" name="Text Box 32"/>
            <p:cNvSpPr txBox="1">
              <a:spLocks noChangeArrowheads="1"/>
            </p:cNvSpPr>
            <p:nvPr/>
          </p:nvSpPr>
          <p:spPr bwMode="auto">
            <a:xfrm>
              <a:off x="418" y="2101"/>
              <a:ext cx="496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1975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3 MV/m</a:t>
              </a:r>
            </a:p>
          </p:txBody>
        </p:sp>
        <p:sp>
          <p:nvSpPr>
            <p:cNvPr id="30753" name="Text Box 33"/>
            <p:cNvSpPr txBox="1">
              <a:spLocks noChangeArrowheads="1"/>
            </p:cNvSpPr>
            <p:nvPr/>
          </p:nvSpPr>
          <p:spPr bwMode="auto">
            <a:xfrm>
              <a:off x="3194" y="2101"/>
              <a:ext cx="543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1995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25 MV/m</a:t>
              </a:r>
            </a:p>
          </p:txBody>
        </p:sp>
        <p:sp>
          <p:nvSpPr>
            <p:cNvPr id="30754" name="Text Box 34"/>
            <p:cNvSpPr txBox="1">
              <a:spLocks noChangeArrowheads="1"/>
            </p:cNvSpPr>
            <p:nvPr/>
          </p:nvSpPr>
          <p:spPr bwMode="auto">
            <a:xfrm>
              <a:off x="2512" y="2101"/>
              <a:ext cx="513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1990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15 MV/m</a:t>
              </a:r>
            </a:p>
          </p:txBody>
        </p:sp>
        <p:sp>
          <p:nvSpPr>
            <p:cNvPr id="30755" name="Text Box 35"/>
            <p:cNvSpPr txBox="1">
              <a:spLocks noChangeArrowheads="1"/>
            </p:cNvSpPr>
            <p:nvPr/>
          </p:nvSpPr>
          <p:spPr bwMode="auto">
            <a:xfrm>
              <a:off x="4549" y="2101"/>
              <a:ext cx="649" cy="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 dirty="0" smtClean="0">
                  <a:solidFill>
                    <a:schemeClr val="tx1"/>
                  </a:solidFill>
                  <a:latin typeface="Arial" charset="0"/>
                </a:rPr>
                <a:t>2010</a:t>
              </a:r>
              <a:endParaRPr lang="sv-SE" sz="1400" b="1" dirty="0">
                <a:solidFill>
                  <a:schemeClr val="tx1"/>
                </a:solidFill>
                <a:latin typeface="Arial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 dirty="0">
                  <a:latin typeface="Arial" charset="0"/>
                </a:rPr>
                <a:t>5</a:t>
              </a:r>
              <a:r>
                <a:rPr lang="sv-SE" sz="1400" b="1" dirty="0" smtClean="0">
                  <a:solidFill>
                    <a:schemeClr val="tx1"/>
                  </a:solidFill>
                  <a:latin typeface="Arial" charset="0"/>
                </a:rPr>
                <a:t>0 </a:t>
              </a:r>
              <a:r>
                <a:rPr lang="sv-SE" sz="1400" b="1" dirty="0">
                  <a:solidFill>
                    <a:schemeClr val="tx1"/>
                  </a:solidFill>
                  <a:latin typeface="Arial" charset="0"/>
                </a:rPr>
                <a:t>MV/m</a:t>
              </a:r>
            </a:p>
          </p:txBody>
        </p:sp>
        <p:sp>
          <p:nvSpPr>
            <p:cNvPr id="30756" name="Text Box 36"/>
            <p:cNvSpPr txBox="1">
              <a:spLocks noChangeArrowheads="1"/>
            </p:cNvSpPr>
            <p:nvPr/>
          </p:nvSpPr>
          <p:spPr bwMode="auto">
            <a:xfrm>
              <a:off x="1820" y="2101"/>
              <a:ext cx="449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1985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6 MV/m</a:t>
              </a:r>
            </a:p>
          </p:txBody>
        </p:sp>
        <p:sp>
          <p:nvSpPr>
            <p:cNvPr id="30773" name="Text Box 53"/>
            <p:cNvSpPr txBox="1">
              <a:spLocks noChangeArrowheads="1"/>
            </p:cNvSpPr>
            <p:nvPr/>
          </p:nvSpPr>
          <p:spPr bwMode="auto">
            <a:xfrm>
              <a:off x="3822" y="2114"/>
              <a:ext cx="649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2000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40 MV/m</a:t>
              </a:r>
            </a:p>
          </p:txBody>
        </p:sp>
      </p:grpSp>
      <p:sp>
        <p:nvSpPr>
          <p:cNvPr id="30776" name="Rectangle 56"/>
          <p:cNvSpPr>
            <a:spLocks noChangeArrowheads="1"/>
          </p:cNvSpPr>
          <p:nvPr/>
        </p:nvSpPr>
        <p:spPr bwMode="auto">
          <a:xfrm>
            <a:off x="5672838" y="732213"/>
            <a:ext cx="175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High field Q-reduction</a:t>
            </a:r>
          </a:p>
        </p:txBody>
      </p:sp>
      <p:sp>
        <p:nvSpPr>
          <p:cNvPr id="30777" name="Rectangle 57"/>
          <p:cNvSpPr>
            <a:spLocks noChangeArrowheads="1"/>
          </p:cNvSpPr>
          <p:nvPr/>
        </p:nvSpPr>
        <p:spPr bwMode="auto">
          <a:xfrm>
            <a:off x="8452550" y="7002838"/>
            <a:ext cx="175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High field Q-reduction</a:t>
            </a:r>
          </a:p>
        </p:txBody>
      </p:sp>
      <p:sp>
        <p:nvSpPr>
          <p:cNvPr id="30778" name="Rectangle 58"/>
          <p:cNvSpPr>
            <a:spLocks noChangeArrowheads="1"/>
          </p:cNvSpPr>
          <p:nvPr/>
        </p:nvSpPr>
        <p:spPr bwMode="auto">
          <a:xfrm>
            <a:off x="6968238" y="4764463"/>
            <a:ext cx="206851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Further improved cavity shapes</a:t>
            </a:r>
          </a:p>
        </p:txBody>
      </p:sp>
      <p:sp>
        <p:nvSpPr>
          <p:cNvPr id="34" name="Oval 33"/>
          <p:cNvSpPr/>
          <p:nvPr/>
        </p:nvSpPr>
        <p:spPr bwMode="auto">
          <a:xfrm>
            <a:off x="4756482" y="3593741"/>
            <a:ext cx="1743075" cy="1085850"/>
          </a:xfrm>
          <a:prstGeom prst="ellipse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05140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field emission</a:t>
            </a:r>
            <a:endParaRPr lang="en-US" dirty="0"/>
          </a:p>
        </p:txBody>
      </p:sp>
      <p:pic>
        <p:nvPicPr>
          <p:cNvPr id="447491" name="Picture 3" descr="C:\Work\9-cell cavities\TB9RI027\TB9RI027_Q0_vs_Eacc_for_RF_test_1_and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27" y="2486686"/>
            <a:ext cx="4446454" cy="340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434" y="4803025"/>
            <a:ext cx="4132195" cy="152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553" y="2349137"/>
            <a:ext cx="2790719" cy="216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74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83" y="673943"/>
            <a:ext cx="2638284" cy="172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75560" y="941201"/>
            <a:ext cx="4054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Electron current is not expected from </a:t>
            </a:r>
            <a:r>
              <a:rPr lang="en-US" sz="1800" dirty="0" err="1" smtClean="0"/>
              <a:t>Nb</a:t>
            </a:r>
            <a:r>
              <a:rPr lang="en-US" sz="1800" dirty="0" smtClean="0"/>
              <a:t> surface below GV/m. Experiments with single-crystal </a:t>
            </a:r>
            <a:r>
              <a:rPr lang="en-US" sz="1800" dirty="0" err="1" smtClean="0"/>
              <a:t>Nb</a:t>
            </a:r>
            <a:r>
              <a:rPr lang="en-US" sz="1800" dirty="0" smtClean="0"/>
              <a:t> samples show FE onset higher than 1 GV/m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5488360" y="4618359"/>
            <a:ext cx="1854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Tip-on-tip model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4978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314" y="0"/>
            <a:ext cx="7772400" cy="738187"/>
          </a:xfrm>
        </p:spPr>
        <p:txBody>
          <a:bodyPr/>
          <a:lstStyle/>
          <a:p>
            <a:r>
              <a:rPr lang="en-US" dirty="0" smtClean="0"/>
              <a:t>CEBAF 12 GeV Upgrade</a:t>
            </a:r>
            <a:endParaRPr lang="en-US" dirty="0"/>
          </a:p>
        </p:txBody>
      </p:sp>
      <p:pic>
        <p:nvPicPr>
          <p:cNvPr id="29" name="Picture 28"/>
          <p:cNvPicPr/>
          <p:nvPr/>
        </p:nvPicPr>
        <p:blipFill>
          <a:blip r:embed="rId3"/>
          <a:stretch>
            <a:fillRect/>
          </a:stretch>
        </p:blipFill>
        <p:spPr>
          <a:xfrm>
            <a:off x="152400" y="823017"/>
            <a:ext cx="5943600" cy="3925825"/>
          </a:xfrm>
          <a:prstGeom prst="rect">
            <a:avLst/>
          </a:prstGeom>
        </p:spPr>
      </p:pic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4261286" y="3408096"/>
            <a:ext cx="4882714" cy="30480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642D"/>
                </a:solidFill>
              </a:rPr>
              <a:t>Add </a:t>
            </a:r>
            <a:r>
              <a:rPr lang="en-US" sz="1600" dirty="0">
                <a:solidFill>
                  <a:srgbClr val="00642D"/>
                </a:solidFill>
              </a:rPr>
              <a:t>5 high performance cryomdules in each linac and their associated LLRF Systems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2D"/>
                </a:solidFill>
              </a:rPr>
              <a:t>Double the capacity of the Central Helium Liquefier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2D"/>
                </a:solidFill>
              </a:rPr>
              <a:t>Upgrade magnets and power supplies for recirculation arcs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2D"/>
                </a:solidFill>
              </a:rPr>
              <a:t>Upgrade Extraction, Instrumentation and Diagnostics, and Safety Systems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2D"/>
                </a:solidFill>
              </a:rPr>
              <a:t>Add new beamlines for Arc 10 and Hall 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2D"/>
                </a:solidFill>
              </a:rPr>
              <a:t>Add new experimental Hall D and upgrade existing Halls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00B05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68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field emission</a:t>
            </a:r>
          </a:p>
        </p:txBody>
      </p:sp>
      <p:pic>
        <p:nvPicPr>
          <p:cNvPr id="4485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036" y="4383011"/>
            <a:ext cx="66389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5682" name="Picture 2" descr="C:\Work\Presentations\Outreach\Summer2015_interns_talk\JLab pictures\IMG_20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19" y="916942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683" name="Picture 3" descr="C:\Work\Presentations\Outreach\Summer2015_interns_talk\JLab pictures\IMG_20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6942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49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372175" y="651250"/>
            <a:ext cx="8610600" cy="5380038"/>
          </a:xfrm>
          <a:prstGeom prst="roundRect">
            <a:avLst>
              <a:gd name="adj" fmla="val 19530"/>
            </a:avLst>
          </a:prstGeom>
          <a:solidFill>
            <a:srgbClr val="3366F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660" tIns="8330" rIns="16660" bIns="8330" anchor="ctr"/>
          <a:lstStyle/>
          <a:p>
            <a:pPr algn="ctr" defTabSz="166688" eaLnBrk="1" hangingPunct="1"/>
            <a:endParaRPr lang="en-US" sz="400">
              <a:solidFill>
                <a:schemeClr val="tx1"/>
              </a:solidFill>
            </a:endParaRPr>
          </a:p>
        </p:txBody>
      </p:sp>
      <p:sp>
        <p:nvSpPr>
          <p:cNvPr id="30765" name="Rectangle 45"/>
          <p:cNvSpPr>
            <a:spLocks noChangeArrowheads="1"/>
          </p:cNvSpPr>
          <p:nvPr/>
        </p:nvSpPr>
        <p:spPr bwMode="auto">
          <a:xfrm>
            <a:off x="3775775" y="1473575"/>
            <a:ext cx="14112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High-purity Nb, sheet inspection, CBP, etc</a:t>
            </a:r>
          </a:p>
        </p:txBody>
      </p:sp>
      <p:sp>
        <p:nvSpPr>
          <p:cNvPr id="30764" name="Rectangle 44"/>
          <p:cNvSpPr>
            <a:spLocks noChangeArrowheads="1"/>
          </p:cNvSpPr>
          <p:nvPr/>
        </p:nvSpPr>
        <p:spPr bwMode="auto">
          <a:xfrm>
            <a:off x="2353375" y="4824788"/>
            <a:ext cx="15605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Improved cavity shape</a:t>
            </a:r>
          </a:p>
        </p:txBody>
      </p:sp>
      <p:sp>
        <p:nvSpPr>
          <p:cNvPr id="30758" name="Rectangle 38"/>
          <p:cNvSpPr>
            <a:spLocks noChangeArrowheads="1"/>
          </p:cNvSpPr>
          <p:nvPr/>
        </p:nvSpPr>
        <p:spPr bwMode="auto">
          <a:xfrm>
            <a:off x="2353375" y="3681788"/>
            <a:ext cx="1743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 dirty="0">
                <a:solidFill>
                  <a:srgbClr val="FF0000"/>
                </a:solidFill>
                <a:latin typeface="Arial" charset="0"/>
              </a:rPr>
              <a:t>Electron multiplication</a:t>
            </a:r>
          </a:p>
        </p:txBody>
      </p:sp>
      <p:sp>
        <p:nvSpPr>
          <p:cNvPr id="30759" name="Rectangle 39"/>
          <p:cNvSpPr>
            <a:spLocks noChangeArrowheads="1"/>
          </p:cNvSpPr>
          <p:nvPr/>
        </p:nvSpPr>
        <p:spPr bwMode="auto">
          <a:xfrm>
            <a:off x="3604325" y="721100"/>
            <a:ext cx="16367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Thermal breakdown</a:t>
            </a:r>
          </a:p>
        </p:txBody>
      </p:sp>
      <p:sp>
        <p:nvSpPr>
          <p:cNvPr id="30760" name="Rectangle 40"/>
          <p:cNvSpPr>
            <a:spLocks noChangeArrowheads="1"/>
          </p:cNvSpPr>
          <p:nvPr/>
        </p:nvSpPr>
        <p:spPr bwMode="auto">
          <a:xfrm>
            <a:off x="5020375" y="3605588"/>
            <a:ext cx="1274763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Electron field emission</a:t>
            </a:r>
          </a:p>
        </p:txBody>
      </p:sp>
      <p:sp>
        <p:nvSpPr>
          <p:cNvPr id="30761" name="Rectangle 41"/>
          <p:cNvSpPr>
            <a:spLocks noChangeArrowheads="1"/>
          </p:cNvSpPr>
          <p:nvPr/>
        </p:nvSpPr>
        <p:spPr bwMode="auto">
          <a:xfrm>
            <a:off x="7001575" y="3757988"/>
            <a:ext cx="1752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Quench</a:t>
            </a:r>
          </a:p>
        </p:txBody>
      </p:sp>
      <p:sp>
        <p:nvSpPr>
          <p:cNvPr id="30766" name="Rectangle 46"/>
          <p:cNvSpPr>
            <a:spLocks noChangeArrowheads="1"/>
          </p:cNvSpPr>
          <p:nvPr/>
        </p:nvSpPr>
        <p:spPr bwMode="auto">
          <a:xfrm>
            <a:off x="4871150" y="4739063"/>
            <a:ext cx="17795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High-pressure rinsing, cleanroom procedures</a:t>
            </a:r>
          </a:p>
        </p:txBody>
      </p:sp>
      <p:sp>
        <p:nvSpPr>
          <p:cNvPr id="30767" name="Rectangle 47"/>
          <p:cNvSpPr>
            <a:spLocks noChangeArrowheads="1"/>
          </p:cNvSpPr>
          <p:nvPr/>
        </p:nvSpPr>
        <p:spPr bwMode="auto">
          <a:xfrm>
            <a:off x="5460113" y="1503738"/>
            <a:ext cx="230028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Electropolishing, </a:t>
            </a:r>
          </a:p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low temperature baking, …</a:t>
            </a:r>
          </a:p>
        </p:txBody>
      </p:sp>
      <p:sp>
        <p:nvSpPr>
          <p:cNvPr id="30762" name="Text Box 42"/>
          <p:cNvSpPr txBox="1">
            <a:spLocks noChangeArrowheads="1"/>
          </p:cNvSpPr>
          <p:nvPr/>
        </p:nvSpPr>
        <p:spPr bwMode="auto">
          <a:xfrm>
            <a:off x="600775" y="3834188"/>
            <a:ext cx="135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Limitation:</a:t>
            </a:r>
          </a:p>
        </p:txBody>
      </p:sp>
      <p:sp>
        <p:nvSpPr>
          <p:cNvPr id="30763" name="Text Box 43"/>
          <p:cNvSpPr txBox="1">
            <a:spLocks noChangeArrowheads="1"/>
          </p:cNvSpPr>
          <p:nvPr/>
        </p:nvSpPr>
        <p:spPr bwMode="auto">
          <a:xfrm>
            <a:off x="740475" y="4977188"/>
            <a:ext cx="117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Solution:</a:t>
            </a:r>
          </a:p>
        </p:txBody>
      </p:sp>
      <p:sp>
        <p:nvSpPr>
          <p:cNvPr id="30771" name="Text Box 51"/>
          <p:cNvSpPr txBox="1">
            <a:spLocks noChangeArrowheads="1"/>
          </p:cNvSpPr>
          <p:nvPr/>
        </p:nvSpPr>
        <p:spPr bwMode="auto">
          <a:xfrm>
            <a:off x="797625" y="705225"/>
            <a:ext cx="1352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Limitation:</a:t>
            </a:r>
          </a:p>
        </p:txBody>
      </p:sp>
      <p:sp>
        <p:nvSpPr>
          <p:cNvPr id="30772" name="Text Box 52"/>
          <p:cNvSpPr txBox="1">
            <a:spLocks noChangeArrowheads="1"/>
          </p:cNvSpPr>
          <p:nvPr/>
        </p:nvSpPr>
        <p:spPr bwMode="auto">
          <a:xfrm>
            <a:off x="937325" y="1848225"/>
            <a:ext cx="117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Solution:</a:t>
            </a:r>
          </a:p>
        </p:txBody>
      </p:sp>
      <p:grpSp>
        <p:nvGrpSpPr>
          <p:cNvPr id="30775" name="Group 55"/>
          <p:cNvGrpSpPr>
            <a:grpSpLocks/>
          </p:cNvGrpSpPr>
          <p:nvPr/>
        </p:nvGrpSpPr>
        <p:grpSpPr bwMode="auto">
          <a:xfrm>
            <a:off x="730950" y="2581650"/>
            <a:ext cx="8137525" cy="1071563"/>
            <a:chOff x="418" y="1796"/>
            <a:chExt cx="5126" cy="675"/>
          </a:xfrm>
        </p:grpSpPr>
        <p:grpSp>
          <p:nvGrpSpPr>
            <p:cNvPr id="30751" name="Group 31"/>
            <p:cNvGrpSpPr>
              <a:grpSpLocks/>
            </p:cNvGrpSpPr>
            <p:nvPr/>
          </p:nvGrpSpPr>
          <p:grpSpPr bwMode="auto">
            <a:xfrm>
              <a:off x="473" y="1796"/>
              <a:ext cx="5071" cy="270"/>
              <a:chOff x="581" y="855"/>
              <a:chExt cx="5071" cy="270"/>
            </a:xfrm>
          </p:grpSpPr>
          <p:sp>
            <p:nvSpPr>
              <p:cNvPr id="30743" name="AutoShape 23"/>
              <p:cNvSpPr>
                <a:spLocks noChangeArrowheads="1"/>
              </p:cNvSpPr>
              <p:nvPr/>
            </p:nvSpPr>
            <p:spPr bwMode="auto">
              <a:xfrm rot="2689">
                <a:off x="581" y="855"/>
                <a:ext cx="5071" cy="270"/>
              </a:xfrm>
              <a:prstGeom prst="rightArrow">
                <a:avLst>
                  <a:gd name="adj1" fmla="val 30685"/>
                  <a:gd name="adj2" fmla="val 113471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44" name="Line 24"/>
              <p:cNvSpPr>
                <a:spLocks noChangeShapeType="1"/>
              </p:cNvSpPr>
              <p:nvPr/>
            </p:nvSpPr>
            <p:spPr bwMode="auto">
              <a:xfrm rot="-31252">
                <a:off x="743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5" name="Line 25"/>
              <p:cNvSpPr>
                <a:spLocks noChangeShapeType="1"/>
              </p:cNvSpPr>
              <p:nvPr/>
            </p:nvSpPr>
            <p:spPr bwMode="auto">
              <a:xfrm rot="-31252">
                <a:off x="1448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6" name="Line 26"/>
              <p:cNvSpPr>
                <a:spLocks noChangeShapeType="1"/>
              </p:cNvSpPr>
              <p:nvPr/>
            </p:nvSpPr>
            <p:spPr bwMode="auto">
              <a:xfrm rot="-31252">
                <a:off x="2860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950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7" name="Line 27"/>
              <p:cNvSpPr>
                <a:spLocks noChangeShapeType="1"/>
              </p:cNvSpPr>
              <p:nvPr/>
            </p:nvSpPr>
            <p:spPr bwMode="auto">
              <a:xfrm rot="-31252">
                <a:off x="4271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FF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8" name="Line 28"/>
              <p:cNvSpPr>
                <a:spLocks noChangeShapeType="1"/>
              </p:cNvSpPr>
              <p:nvPr/>
            </p:nvSpPr>
            <p:spPr bwMode="auto">
              <a:xfrm rot="-31252">
                <a:off x="4977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9" name="Line 29"/>
              <p:cNvSpPr>
                <a:spLocks noChangeShapeType="1"/>
              </p:cNvSpPr>
              <p:nvPr/>
            </p:nvSpPr>
            <p:spPr bwMode="auto">
              <a:xfrm rot="-31252">
                <a:off x="2154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0" name="Line 30"/>
              <p:cNvSpPr>
                <a:spLocks noChangeShapeType="1"/>
              </p:cNvSpPr>
              <p:nvPr/>
            </p:nvSpPr>
            <p:spPr bwMode="auto">
              <a:xfrm rot="-31252">
                <a:off x="3565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950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52" name="Text Box 32"/>
            <p:cNvSpPr txBox="1">
              <a:spLocks noChangeArrowheads="1"/>
            </p:cNvSpPr>
            <p:nvPr/>
          </p:nvSpPr>
          <p:spPr bwMode="auto">
            <a:xfrm>
              <a:off x="418" y="2101"/>
              <a:ext cx="496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1975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3 MV/m</a:t>
              </a:r>
            </a:p>
          </p:txBody>
        </p:sp>
        <p:sp>
          <p:nvSpPr>
            <p:cNvPr id="30753" name="Text Box 33"/>
            <p:cNvSpPr txBox="1">
              <a:spLocks noChangeArrowheads="1"/>
            </p:cNvSpPr>
            <p:nvPr/>
          </p:nvSpPr>
          <p:spPr bwMode="auto">
            <a:xfrm>
              <a:off x="3194" y="2101"/>
              <a:ext cx="543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1995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25 MV/m</a:t>
              </a:r>
            </a:p>
          </p:txBody>
        </p:sp>
        <p:sp>
          <p:nvSpPr>
            <p:cNvPr id="30754" name="Text Box 34"/>
            <p:cNvSpPr txBox="1">
              <a:spLocks noChangeArrowheads="1"/>
            </p:cNvSpPr>
            <p:nvPr/>
          </p:nvSpPr>
          <p:spPr bwMode="auto">
            <a:xfrm>
              <a:off x="2512" y="2101"/>
              <a:ext cx="513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1990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15 MV/m</a:t>
              </a:r>
            </a:p>
          </p:txBody>
        </p:sp>
        <p:sp>
          <p:nvSpPr>
            <p:cNvPr id="30755" name="Text Box 35"/>
            <p:cNvSpPr txBox="1">
              <a:spLocks noChangeArrowheads="1"/>
            </p:cNvSpPr>
            <p:nvPr/>
          </p:nvSpPr>
          <p:spPr bwMode="auto">
            <a:xfrm>
              <a:off x="4549" y="2101"/>
              <a:ext cx="649" cy="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 dirty="0" smtClean="0">
                  <a:solidFill>
                    <a:schemeClr val="tx1"/>
                  </a:solidFill>
                  <a:latin typeface="Arial" charset="0"/>
                </a:rPr>
                <a:t>2010</a:t>
              </a:r>
              <a:endParaRPr lang="sv-SE" sz="1400" b="1" dirty="0">
                <a:solidFill>
                  <a:schemeClr val="tx1"/>
                </a:solidFill>
                <a:latin typeface="Arial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 dirty="0">
                  <a:latin typeface="Arial" charset="0"/>
                </a:rPr>
                <a:t>5</a:t>
              </a:r>
              <a:r>
                <a:rPr lang="sv-SE" sz="1400" b="1" dirty="0" smtClean="0">
                  <a:solidFill>
                    <a:schemeClr val="tx1"/>
                  </a:solidFill>
                  <a:latin typeface="Arial" charset="0"/>
                </a:rPr>
                <a:t>0 </a:t>
              </a:r>
              <a:r>
                <a:rPr lang="sv-SE" sz="1400" b="1" dirty="0">
                  <a:solidFill>
                    <a:schemeClr val="tx1"/>
                  </a:solidFill>
                  <a:latin typeface="Arial" charset="0"/>
                </a:rPr>
                <a:t>MV/m</a:t>
              </a:r>
            </a:p>
          </p:txBody>
        </p:sp>
        <p:sp>
          <p:nvSpPr>
            <p:cNvPr id="30756" name="Text Box 36"/>
            <p:cNvSpPr txBox="1">
              <a:spLocks noChangeArrowheads="1"/>
            </p:cNvSpPr>
            <p:nvPr/>
          </p:nvSpPr>
          <p:spPr bwMode="auto">
            <a:xfrm>
              <a:off x="1820" y="2101"/>
              <a:ext cx="449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1985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6 MV/m</a:t>
              </a:r>
            </a:p>
          </p:txBody>
        </p:sp>
        <p:sp>
          <p:nvSpPr>
            <p:cNvPr id="30773" name="Text Box 53"/>
            <p:cNvSpPr txBox="1">
              <a:spLocks noChangeArrowheads="1"/>
            </p:cNvSpPr>
            <p:nvPr/>
          </p:nvSpPr>
          <p:spPr bwMode="auto">
            <a:xfrm>
              <a:off x="3822" y="2114"/>
              <a:ext cx="649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2000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40 MV/m</a:t>
              </a:r>
            </a:p>
          </p:txBody>
        </p:sp>
      </p:grpSp>
      <p:sp>
        <p:nvSpPr>
          <p:cNvPr id="30776" name="Rectangle 56"/>
          <p:cNvSpPr>
            <a:spLocks noChangeArrowheads="1"/>
          </p:cNvSpPr>
          <p:nvPr/>
        </p:nvSpPr>
        <p:spPr bwMode="auto">
          <a:xfrm>
            <a:off x="5672838" y="732213"/>
            <a:ext cx="175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High field Q-reduction</a:t>
            </a:r>
          </a:p>
        </p:txBody>
      </p:sp>
      <p:sp>
        <p:nvSpPr>
          <p:cNvPr id="30778" name="Rectangle 58"/>
          <p:cNvSpPr>
            <a:spLocks noChangeArrowheads="1"/>
          </p:cNvSpPr>
          <p:nvPr/>
        </p:nvSpPr>
        <p:spPr bwMode="auto">
          <a:xfrm>
            <a:off x="6968238" y="4764463"/>
            <a:ext cx="206851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Further improved cavity shapes</a:t>
            </a:r>
          </a:p>
        </p:txBody>
      </p:sp>
      <p:sp>
        <p:nvSpPr>
          <p:cNvPr id="34" name="Oval 33"/>
          <p:cNvSpPr/>
          <p:nvPr/>
        </p:nvSpPr>
        <p:spPr bwMode="auto">
          <a:xfrm>
            <a:off x="7006337" y="3704806"/>
            <a:ext cx="1743075" cy="839787"/>
          </a:xfrm>
          <a:prstGeom prst="ellipse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05140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field quench</a:t>
            </a:r>
            <a:endParaRPr lang="en-US" dirty="0"/>
          </a:p>
        </p:txBody>
      </p:sp>
      <p:pic>
        <p:nvPicPr>
          <p:cNvPr id="5" name="Picture 2" descr="E&amp;H_colo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3011840"/>
            <a:ext cx="5005387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411662" y="957615"/>
            <a:ext cx="4732337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Reduction of surface magnetic field by increasing magnetic volume</a:t>
            </a:r>
          </a:p>
        </p:txBody>
      </p:sp>
      <p:pic>
        <p:nvPicPr>
          <p:cNvPr id="7" name="Picture 4" descr="3shap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82977"/>
            <a:ext cx="4271963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2628493"/>
              </p:ext>
            </p:extLst>
          </p:nvPr>
        </p:nvGraphicFramePr>
        <p:xfrm>
          <a:off x="357187" y="3221390"/>
          <a:ext cx="3003550" cy="285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39" name="Document" r:id="rId7" imgW="2921000" imgH="2774950" progId="Word.Document.8">
                  <p:embed/>
                </p:oleObj>
              </mc:Choice>
              <mc:Fallback>
                <p:oleObj name="Document" r:id="rId7" imgW="2921000" imgH="277495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7" y="3221390"/>
                        <a:ext cx="3003550" cy="2852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616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75048" y="671868"/>
            <a:ext cx="8440737" cy="5300663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83" name="Rectangle 387"/>
          <p:cNvSpPr>
            <a:spLocks noChangeArrowheads="1"/>
          </p:cNvSpPr>
          <p:nvPr/>
        </p:nvSpPr>
        <p:spPr bwMode="auto">
          <a:xfrm>
            <a:off x="3018223" y="3927831"/>
            <a:ext cx="1044575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80" name="Rectangle 384"/>
          <p:cNvSpPr>
            <a:spLocks noChangeArrowheads="1"/>
          </p:cNvSpPr>
          <p:nvPr/>
        </p:nvSpPr>
        <p:spPr bwMode="auto">
          <a:xfrm>
            <a:off x="3018223" y="3110268"/>
            <a:ext cx="1044575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77" name="Rectangle 381"/>
          <p:cNvSpPr>
            <a:spLocks noChangeArrowheads="1"/>
          </p:cNvSpPr>
          <p:nvPr/>
        </p:nvSpPr>
        <p:spPr bwMode="auto">
          <a:xfrm>
            <a:off x="3018223" y="1476731"/>
            <a:ext cx="1044575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74" name="Rectangle 378"/>
          <p:cNvSpPr>
            <a:spLocks noChangeArrowheads="1"/>
          </p:cNvSpPr>
          <p:nvPr/>
        </p:nvSpPr>
        <p:spPr bwMode="auto">
          <a:xfrm>
            <a:off x="3018223" y="2292706"/>
            <a:ext cx="1044575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71" name="Rectangle 375"/>
          <p:cNvSpPr>
            <a:spLocks noChangeArrowheads="1"/>
          </p:cNvSpPr>
          <p:nvPr/>
        </p:nvSpPr>
        <p:spPr bwMode="auto">
          <a:xfrm>
            <a:off x="5108960" y="3927831"/>
            <a:ext cx="1046163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68" name="Rectangle 372"/>
          <p:cNvSpPr>
            <a:spLocks noChangeArrowheads="1"/>
          </p:cNvSpPr>
          <p:nvPr/>
        </p:nvSpPr>
        <p:spPr bwMode="auto">
          <a:xfrm>
            <a:off x="5108960" y="3110268"/>
            <a:ext cx="10461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65" name="Rectangle 369"/>
          <p:cNvSpPr>
            <a:spLocks noChangeArrowheads="1"/>
          </p:cNvSpPr>
          <p:nvPr/>
        </p:nvSpPr>
        <p:spPr bwMode="auto">
          <a:xfrm>
            <a:off x="5108960" y="2292706"/>
            <a:ext cx="104616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62" name="Rectangle 366"/>
          <p:cNvSpPr>
            <a:spLocks noChangeArrowheads="1"/>
          </p:cNvSpPr>
          <p:nvPr/>
        </p:nvSpPr>
        <p:spPr bwMode="auto">
          <a:xfrm>
            <a:off x="5108960" y="1476731"/>
            <a:ext cx="1046163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59" name="Rectangle 363"/>
          <p:cNvSpPr>
            <a:spLocks noChangeArrowheads="1"/>
          </p:cNvSpPr>
          <p:nvPr/>
        </p:nvSpPr>
        <p:spPr bwMode="auto">
          <a:xfrm>
            <a:off x="7199698" y="3927831"/>
            <a:ext cx="1046162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56" name="Rectangle 360"/>
          <p:cNvSpPr>
            <a:spLocks noChangeArrowheads="1"/>
          </p:cNvSpPr>
          <p:nvPr/>
        </p:nvSpPr>
        <p:spPr bwMode="auto">
          <a:xfrm>
            <a:off x="7199698" y="3110268"/>
            <a:ext cx="1046162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53" name="Rectangle 357"/>
          <p:cNvSpPr>
            <a:spLocks noChangeArrowheads="1"/>
          </p:cNvSpPr>
          <p:nvPr/>
        </p:nvSpPr>
        <p:spPr bwMode="auto">
          <a:xfrm>
            <a:off x="7199698" y="2292706"/>
            <a:ext cx="1046162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50" name="Rectangle 354"/>
          <p:cNvSpPr>
            <a:spLocks noChangeArrowheads="1"/>
          </p:cNvSpPr>
          <p:nvPr/>
        </p:nvSpPr>
        <p:spPr bwMode="auto">
          <a:xfrm>
            <a:off x="7199698" y="1476731"/>
            <a:ext cx="1046162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60" name="Rectangle 64"/>
          <p:cNvSpPr>
            <a:spLocks noChangeArrowheads="1"/>
          </p:cNvSpPr>
          <p:nvPr/>
        </p:nvSpPr>
        <p:spPr bwMode="auto">
          <a:xfrm>
            <a:off x="6155123" y="3927831"/>
            <a:ext cx="1044575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9" name="Rectangle 63"/>
          <p:cNvSpPr>
            <a:spLocks noChangeArrowheads="1"/>
          </p:cNvSpPr>
          <p:nvPr/>
        </p:nvSpPr>
        <p:spPr bwMode="auto">
          <a:xfrm>
            <a:off x="4062798" y="3927831"/>
            <a:ext cx="1046162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8" name="Rectangle 62"/>
          <p:cNvSpPr>
            <a:spLocks noChangeArrowheads="1"/>
          </p:cNvSpPr>
          <p:nvPr/>
        </p:nvSpPr>
        <p:spPr bwMode="auto">
          <a:xfrm>
            <a:off x="1972060" y="3927831"/>
            <a:ext cx="1046163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7" name="Rectangle 61"/>
          <p:cNvSpPr>
            <a:spLocks noChangeArrowheads="1"/>
          </p:cNvSpPr>
          <p:nvPr/>
        </p:nvSpPr>
        <p:spPr bwMode="auto">
          <a:xfrm>
            <a:off x="6155123" y="3110268"/>
            <a:ext cx="1044575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6" name="Rectangle 60"/>
          <p:cNvSpPr>
            <a:spLocks noChangeArrowheads="1"/>
          </p:cNvSpPr>
          <p:nvPr/>
        </p:nvSpPr>
        <p:spPr bwMode="auto">
          <a:xfrm>
            <a:off x="4062798" y="3110268"/>
            <a:ext cx="1046162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5" name="Rectangle 59"/>
          <p:cNvSpPr>
            <a:spLocks noChangeArrowheads="1"/>
          </p:cNvSpPr>
          <p:nvPr/>
        </p:nvSpPr>
        <p:spPr bwMode="auto">
          <a:xfrm>
            <a:off x="1972060" y="3110268"/>
            <a:ext cx="10461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4" name="Rectangle 58"/>
          <p:cNvSpPr>
            <a:spLocks noChangeArrowheads="1"/>
          </p:cNvSpPr>
          <p:nvPr/>
        </p:nvSpPr>
        <p:spPr bwMode="auto">
          <a:xfrm>
            <a:off x="6155123" y="2292706"/>
            <a:ext cx="1044575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3" name="Rectangle 57"/>
          <p:cNvSpPr>
            <a:spLocks noChangeArrowheads="1"/>
          </p:cNvSpPr>
          <p:nvPr/>
        </p:nvSpPr>
        <p:spPr bwMode="auto">
          <a:xfrm>
            <a:off x="4062798" y="2292706"/>
            <a:ext cx="1046162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2" name="Rectangle 56"/>
          <p:cNvSpPr>
            <a:spLocks noChangeArrowheads="1"/>
          </p:cNvSpPr>
          <p:nvPr/>
        </p:nvSpPr>
        <p:spPr bwMode="auto">
          <a:xfrm>
            <a:off x="1972060" y="2292706"/>
            <a:ext cx="104616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1" name="Rectangle 55"/>
          <p:cNvSpPr>
            <a:spLocks noChangeArrowheads="1"/>
          </p:cNvSpPr>
          <p:nvPr/>
        </p:nvSpPr>
        <p:spPr bwMode="auto">
          <a:xfrm>
            <a:off x="6155123" y="1476731"/>
            <a:ext cx="1044575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0" name="Rectangle 54"/>
          <p:cNvSpPr>
            <a:spLocks noChangeArrowheads="1"/>
          </p:cNvSpPr>
          <p:nvPr/>
        </p:nvSpPr>
        <p:spPr bwMode="auto">
          <a:xfrm>
            <a:off x="4062798" y="1476731"/>
            <a:ext cx="1046162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49" name="Rectangle 53"/>
          <p:cNvSpPr>
            <a:spLocks noChangeArrowheads="1"/>
          </p:cNvSpPr>
          <p:nvPr/>
        </p:nvSpPr>
        <p:spPr bwMode="auto">
          <a:xfrm>
            <a:off x="1972060" y="1476731"/>
            <a:ext cx="1046163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62" name="Line 66"/>
          <p:cNvSpPr>
            <a:spLocks noChangeShapeType="1"/>
          </p:cNvSpPr>
          <p:nvPr/>
        </p:nvSpPr>
        <p:spPr bwMode="auto">
          <a:xfrm>
            <a:off x="1972060" y="2292706"/>
            <a:ext cx="6273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3" name="Line 67"/>
          <p:cNvSpPr>
            <a:spLocks noChangeShapeType="1"/>
          </p:cNvSpPr>
          <p:nvPr/>
        </p:nvSpPr>
        <p:spPr bwMode="auto">
          <a:xfrm>
            <a:off x="1972060" y="3110268"/>
            <a:ext cx="6273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4" name="Line 68"/>
          <p:cNvSpPr>
            <a:spLocks noChangeShapeType="1"/>
          </p:cNvSpPr>
          <p:nvPr/>
        </p:nvSpPr>
        <p:spPr bwMode="auto">
          <a:xfrm>
            <a:off x="1972060" y="3927831"/>
            <a:ext cx="6273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7" name="Line 71"/>
          <p:cNvSpPr>
            <a:spLocks noChangeShapeType="1"/>
          </p:cNvSpPr>
          <p:nvPr/>
        </p:nvSpPr>
        <p:spPr bwMode="auto">
          <a:xfrm>
            <a:off x="4062798" y="1476731"/>
            <a:ext cx="0" cy="32670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8" name="Line 72"/>
          <p:cNvSpPr>
            <a:spLocks noChangeShapeType="1"/>
          </p:cNvSpPr>
          <p:nvPr/>
        </p:nvSpPr>
        <p:spPr bwMode="auto">
          <a:xfrm>
            <a:off x="6155123" y="1476731"/>
            <a:ext cx="0" cy="32670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1" name="Line 65"/>
          <p:cNvSpPr>
            <a:spLocks noChangeShapeType="1"/>
          </p:cNvSpPr>
          <p:nvPr/>
        </p:nvSpPr>
        <p:spPr bwMode="auto">
          <a:xfrm>
            <a:off x="1972060" y="1476731"/>
            <a:ext cx="6273800" cy="0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6" name="Line 70"/>
          <p:cNvSpPr>
            <a:spLocks noChangeShapeType="1"/>
          </p:cNvSpPr>
          <p:nvPr/>
        </p:nvSpPr>
        <p:spPr bwMode="auto">
          <a:xfrm>
            <a:off x="1972060" y="1476731"/>
            <a:ext cx="0" cy="3267075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9" name="Line 73"/>
          <p:cNvSpPr>
            <a:spLocks noChangeShapeType="1"/>
          </p:cNvSpPr>
          <p:nvPr/>
        </p:nvSpPr>
        <p:spPr bwMode="auto">
          <a:xfrm>
            <a:off x="8245860" y="1476731"/>
            <a:ext cx="0" cy="3267075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5" name="Line 69"/>
          <p:cNvSpPr>
            <a:spLocks noChangeShapeType="1"/>
          </p:cNvSpPr>
          <p:nvPr/>
        </p:nvSpPr>
        <p:spPr bwMode="auto">
          <a:xfrm>
            <a:off x="1972060" y="4743806"/>
            <a:ext cx="6273800" cy="0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051" name="Line 355"/>
          <p:cNvSpPr>
            <a:spLocks noChangeShapeType="1"/>
          </p:cNvSpPr>
          <p:nvPr/>
        </p:nvSpPr>
        <p:spPr bwMode="auto">
          <a:xfrm>
            <a:off x="7199698" y="1476731"/>
            <a:ext cx="0" cy="32670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063" name="Line 367"/>
          <p:cNvSpPr>
            <a:spLocks noChangeShapeType="1"/>
          </p:cNvSpPr>
          <p:nvPr/>
        </p:nvSpPr>
        <p:spPr bwMode="auto">
          <a:xfrm>
            <a:off x="5108960" y="1476731"/>
            <a:ext cx="0" cy="32670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078" name="Line 382"/>
          <p:cNvSpPr>
            <a:spLocks noChangeShapeType="1"/>
          </p:cNvSpPr>
          <p:nvPr/>
        </p:nvSpPr>
        <p:spPr bwMode="auto">
          <a:xfrm>
            <a:off x="3018223" y="1476731"/>
            <a:ext cx="0" cy="32670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087" name="Arc 391"/>
          <p:cNvSpPr>
            <a:spLocks/>
          </p:cNvSpPr>
          <p:nvPr/>
        </p:nvSpPr>
        <p:spPr bwMode="auto">
          <a:xfrm>
            <a:off x="2137160" y="2227618"/>
            <a:ext cx="5610225" cy="32702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565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15" y="0"/>
                  <a:pt x="21580" y="9649"/>
                  <a:pt x="21599" y="21565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15" y="0"/>
                  <a:pt x="21580" y="9649"/>
                  <a:pt x="21599" y="21565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rebuchet MS" pitchFamily="34" charset="0"/>
            </a:endParaRPr>
          </a:p>
        </p:txBody>
      </p:sp>
      <p:sp>
        <p:nvSpPr>
          <p:cNvPr id="30088" name="Text Box 392"/>
          <p:cNvSpPr txBox="1">
            <a:spLocks noChangeArrowheads="1"/>
          </p:cNvSpPr>
          <p:nvPr/>
        </p:nvSpPr>
        <p:spPr bwMode="auto">
          <a:xfrm>
            <a:off x="3953260" y="1997431"/>
            <a:ext cx="712054" cy="338554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66FF33"/>
                </a:solidFill>
                <a:latin typeface="Garamond" pitchFamily="18" charset="0"/>
              </a:rPr>
              <a:t>Ideal?</a:t>
            </a:r>
            <a:endParaRPr lang="en-US" sz="1600" b="1" dirty="0">
              <a:solidFill>
                <a:srgbClr val="66FF33"/>
              </a:solidFill>
              <a:latin typeface="Garamond" pitchFamily="18" charset="0"/>
            </a:endParaRPr>
          </a:p>
        </p:txBody>
      </p:sp>
      <p:sp>
        <p:nvSpPr>
          <p:cNvPr id="30093" name="Text Box 397"/>
          <p:cNvSpPr txBox="1">
            <a:spLocks noChangeArrowheads="1"/>
          </p:cNvSpPr>
          <p:nvPr/>
        </p:nvSpPr>
        <p:spPr bwMode="auto">
          <a:xfrm>
            <a:off x="1476760" y="3473806"/>
            <a:ext cx="292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latin typeface="Garamond" pitchFamily="18" charset="0"/>
              </a:rPr>
              <a:t>9</a:t>
            </a:r>
          </a:p>
        </p:txBody>
      </p:sp>
      <p:sp>
        <p:nvSpPr>
          <p:cNvPr id="30094" name="Rectangle 398"/>
          <p:cNvSpPr>
            <a:spLocks noChangeArrowheads="1"/>
          </p:cNvSpPr>
          <p:nvPr/>
        </p:nvSpPr>
        <p:spPr bwMode="auto">
          <a:xfrm>
            <a:off x="1078298" y="4381856"/>
            <a:ext cx="446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10</a:t>
            </a:r>
          </a:p>
        </p:txBody>
      </p:sp>
      <p:sp>
        <p:nvSpPr>
          <p:cNvPr id="30095" name="Text Box 399"/>
          <p:cNvSpPr txBox="1">
            <a:spLocks noChangeArrowheads="1"/>
          </p:cNvSpPr>
          <p:nvPr/>
        </p:nvSpPr>
        <p:spPr bwMode="auto">
          <a:xfrm>
            <a:off x="1476760" y="4199293"/>
            <a:ext cx="292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latin typeface="Garamond" pitchFamily="18" charset="0"/>
              </a:rPr>
              <a:t>8</a:t>
            </a:r>
          </a:p>
        </p:txBody>
      </p:sp>
      <p:sp>
        <p:nvSpPr>
          <p:cNvPr id="30098" name="Text Box 402"/>
          <p:cNvSpPr txBox="1">
            <a:spLocks noChangeArrowheads="1"/>
          </p:cNvSpPr>
          <p:nvPr/>
        </p:nvSpPr>
        <p:spPr bwMode="auto">
          <a:xfrm>
            <a:off x="1311660" y="2656243"/>
            <a:ext cx="3825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latin typeface="Garamond" pitchFamily="18" charset="0"/>
              </a:rPr>
              <a:t>10</a:t>
            </a:r>
          </a:p>
        </p:txBody>
      </p:sp>
      <p:sp>
        <p:nvSpPr>
          <p:cNvPr id="30100" name="Text Box 404"/>
          <p:cNvSpPr txBox="1">
            <a:spLocks noChangeArrowheads="1"/>
          </p:cNvSpPr>
          <p:nvPr/>
        </p:nvSpPr>
        <p:spPr bwMode="auto">
          <a:xfrm>
            <a:off x="1311660" y="1838681"/>
            <a:ext cx="3651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latin typeface="Garamond" pitchFamily="18" charset="0"/>
              </a:rPr>
              <a:t>11</a:t>
            </a:r>
          </a:p>
        </p:txBody>
      </p:sp>
      <p:sp>
        <p:nvSpPr>
          <p:cNvPr id="30101" name="Rectangle 405"/>
          <p:cNvSpPr>
            <a:spLocks noChangeArrowheads="1"/>
          </p:cNvSpPr>
          <p:nvPr/>
        </p:nvSpPr>
        <p:spPr bwMode="auto">
          <a:xfrm>
            <a:off x="1078298" y="2021243"/>
            <a:ext cx="446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10</a:t>
            </a:r>
          </a:p>
        </p:txBody>
      </p:sp>
      <p:sp>
        <p:nvSpPr>
          <p:cNvPr id="30102" name="Rectangle 406"/>
          <p:cNvSpPr>
            <a:spLocks noChangeArrowheads="1"/>
          </p:cNvSpPr>
          <p:nvPr/>
        </p:nvSpPr>
        <p:spPr bwMode="auto">
          <a:xfrm>
            <a:off x="1078298" y="2837218"/>
            <a:ext cx="446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10</a:t>
            </a:r>
          </a:p>
        </p:txBody>
      </p:sp>
      <p:sp>
        <p:nvSpPr>
          <p:cNvPr id="30103" name="Rectangle 407"/>
          <p:cNvSpPr>
            <a:spLocks noChangeArrowheads="1"/>
          </p:cNvSpPr>
          <p:nvPr/>
        </p:nvSpPr>
        <p:spPr bwMode="auto">
          <a:xfrm>
            <a:off x="1078298" y="3654781"/>
            <a:ext cx="446087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10</a:t>
            </a:r>
          </a:p>
        </p:txBody>
      </p:sp>
      <p:sp>
        <p:nvSpPr>
          <p:cNvPr id="30104" name="Rectangle 408"/>
          <p:cNvSpPr>
            <a:spLocks noChangeArrowheads="1"/>
          </p:cNvSpPr>
          <p:nvPr/>
        </p:nvSpPr>
        <p:spPr bwMode="auto">
          <a:xfrm>
            <a:off x="1830773" y="4835881"/>
            <a:ext cx="327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0</a:t>
            </a:r>
          </a:p>
        </p:txBody>
      </p:sp>
      <p:sp>
        <p:nvSpPr>
          <p:cNvPr id="30105" name="Rectangle 409"/>
          <p:cNvSpPr>
            <a:spLocks noChangeArrowheads="1"/>
          </p:cNvSpPr>
          <p:nvPr/>
        </p:nvSpPr>
        <p:spPr bwMode="auto">
          <a:xfrm>
            <a:off x="3729423" y="4835881"/>
            <a:ext cx="471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20</a:t>
            </a:r>
          </a:p>
        </p:txBody>
      </p:sp>
      <p:sp>
        <p:nvSpPr>
          <p:cNvPr id="30106" name="Rectangle 410"/>
          <p:cNvSpPr>
            <a:spLocks noChangeArrowheads="1"/>
          </p:cNvSpPr>
          <p:nvPr/>
        </p:nvSpPr>
        <p:spPr bwMode="auto">
          <a:xfrm>
            <a:off x="5851910" y="4835881"/>
            <a:ext cx="471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40</a:t>
            </a:r>
          </a:p>
        </p:txBody>
      </p:sp>
      <p:sp>
        <p:nvSpPr>
          <p:cNvPr id="30107" name="Rectangle 411"/>
          <p:cNvSpPr>
            <a:spLocks noChangeArrowheads="1"/>
          </p:cNvSpPr>
          <p:nvPr/>
        </p:nvSpPr>
        <p:spPr bwMode="auto">
          <a:xfrm>
            <a:off x="8022023" y="4835881"/>
            <a:ext cx="471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60</a:t>
            </a:r>
          </a:p>
        </p:txBody>
      </p:sp>
      <p:sp>
        <p:nvSpPr>
          <p:cNvPr id="30108" name="Rectangle 412"/>
          <p:cNvSpPr>
            <a:spLocks noChangeArrowheads="1"/>
          </p:cNvSpPr>
          <p:nvPr/>
        </p:nvSpPr>
        <p:spPr bwMode="auto">
          <a:xfrm>
            <a:off x="314710" y="2824518"/>
            <a:ext cx="1173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i="1">
                <a:latin typeface="Garamond" pitchFamily="18" charset="0"/>
              </a:rPr>
              <a:t>Q</a:t>
            </a:r>
            <a:r>
              <a:rPr lang="en-US" sz="2400" b="1" i="1" baseline="-25000">
                <a:latin typeface="Garamond" pitchFamily="18" charset="0"/>
              </a:rPr>
              <a:t>0</a:t>
            </a:r>
          </a:p>
        </p:txBody>
      </p:sp>
      <p:sp>
        <p:nvSpPr>
          <p:cNvPr id="30110" name="Text Box 414"/>
          <p:cNvSpPr txBox="1">
            <a:spLocks noChangeArrowheads="1"/>
          </p:cNvSpPr>
          <p:nvPr/>
        </p:nvSpPr>
        <p:spPr bwMode="auto">
          <a:xfrm>
            <a:off x="4558098" y="5277206"/>
            <a:ext cx="1751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Garamond" pitchFamily="18" charset="0"/>
              </a:rPr>
              <a:t>E</a:t>
            </a:r>
            <a:r>
              <a:rPr lang="en-US" sz="2400" b="1" baseline="-25000">
                <a:latin typeface="Garamond" pitchFamily="18" charset="0"/>
              </a:rPr>
              <a:t>acc</a:t>
            </a:r>
            <a:r>
              <a:rPr lang="en-US" sz="2400" b="1">
                <a:latin typeface="Garamond" pitchFamily="18" charset="0"/>
              </a:rPr>
              <a:t>, MV/m</a:t>
            </a:r>
          </a:p>
        </p:txBody>
      </p:sp>
      <p:sp>
        <p:nvSpPr>
          <p:cNvPr id="30123" name="Arc 427"/>
          <p:cNvSpPr>
            <a:spLocks/>
          </p:cNvSpPr>
          <p:nvPr/>
        </p:nvSpPr>
        <p:spPr bwMode="auto">
          <a:xfrm>
            <a:off x="2138748" y="2862618"/>
            <a:ext cx="2554287" cy="944563"/>
          </a:xfrm>
          <a:custGeom>
            <a:avLst/>
            <a:gdLst>
              <a:gd name="G0" fmla="+- 141 0 0"/>
              <a:gd name="G1" fmla="+- 21600 0 0"/>
              <a:gd name="G2" fmla="+- 21600 0 0"/>
              <a:gd name="T0" fmla="*/ 0 w 21674"/>
              <a:gd name="T1" fmla="*/ 0 h 21600"/>
              <a:gd name="T2" fmla="*/ 21674 w 21674"/>
              <a:gd name="T3" fmla="*/ 19899 h 21600"/>
              <a:gd name="T4" fmla="*/ 141 w 2167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74" h="21600" fill="none" extrusionOk="0">
                <a:moveTo>
                  <a:pt x="0" y="0"/>
                </a:moveTo>
                <a:cubicBezTo>
                  <a:pt x="47" y="0"/>
                  <a:pt x="94" y="-1"/>
                  <a:pt x="141" y="0"/>
                </a:cubicBezTo>
                <a:cubicBezTo>
                  <a:pt x="11410" y="0"/>
                  <a:pt x="20786" y="8664"/>
                  <a:pt x="21673" y="19899"/>
                </a:cubicBezTo>
              </a:path>
              <a:path w="21674" h="21600" stroke="0" extrusionOk="0">
                <a:moveTo>
                  <a:pt x="0" y="0"/>
                </a:moveTo>
                <a:cubicBezTo>
                  <a:pt x="47" y="0"/>
                  <a:pt x="94" y="-1"/>
                  <a:pt x="141" y="0"/>
                </a:cubicBezTo>
                <a:cubicBezTo>
                  <a:pt x="11410" y="0"/>
                  <a:pt x="20786" y="8664"/>
                  <a:pt x="21673" y="19899"/>
                </a:cubicBezTo>
                <a:lnTo>
                  <a:pt x="141" y="2160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rebuchet MS" pitchFamily="34" charset="0"/>
            </a:endParaRPr>
          </a:p>
        </p:txBody>
      </p:sp>
      <p:sp>
        <p:nvSpPr>
          <p:cNvPr id="30178" name="Text Box 482"/>
          <p:cNvSpPr txBox="1">
            <a:spLocks noChangeArrowheads="1"/>
          </p:cNvSpPr>
          <p:nvPr/>
        </p:nvSpPr>
        <p:spPr bwMode="auto">
          <a:xfrm>
            <a:off x="4118360" y="3315056"/>
            <a:ext cx="628650" cy="366712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66FF33"/>
                </a:solidFill>
              </a:rPr>
              <a:t>Real</a:t>
            </a:r>
          </a:p>
        </p:txBody>
      </p:sp>
      <p:sp>
        <p:nvSpPr>
          <p:cNvPr id="30181" name="Arc 485"/>
          <p:cNvSpPr>
            <a:spLocks/>
          </p:cNvSpPr>
          <p:nvPr/>
        </p:nvSpPr>
        <p:spPr bwMode="auto">
          <a:xfrm rot="12275229">
            <a:off x="1965710" y="2997556"/>
            <a:ext cx="1477963" cy="919162"/>
          </a:xfrm>
          <a:custGeom>
            <a:avLst/>
            <a:gdLst>
              <a:gd name="G0" fmla="+- 0 0 0"/>
              <a:gd name="G1" fmla="+- 21017 0 0"/>
              <a:gd name="G2" fmla="+- 21600 0 0"/>
              <a:gd name="T0" fmla="*/ 4985 w 19304"/>
              <a:gd name="T1" fmla="*/ 0 h 21017"/>
              <a:gd name="T2" fmla="*/ 19304 w 19304"/>
              <a:gd name="T3" fmla="*/ 11326 h 21017"/>
              <a:gd name="T4" fmla="*/ 0 w 19304"/>
              <a:gd name="T5" fmla="*/ 21017 h 2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304" h="21017" fill="none" extrusionOk="0">
                <a:moveTo>
                  <a:pt x="4984" y="0"/>
                </a:moveTo>
                <a:cubicBezTo>
                  <a:pt x="11197" y="1473"/>
                  <a:pt x="16439" y="5619"/>
                  <a:pt x="19304" y="11325"/>
                </a:cubicBezTo>
              </a:path>
              <a:path w="19304" h="21017" stroke="0" extrusionOk="0">
                <a:moveTo>
                  <a:pt x="4984" y="0"/>
                </a:moveTo>
                <a:cubicBezTo>
                  <a:pt x="11197" y="1473"/>
                  <a:pt x="16439" y="5619"/>
                  <a:pt x="19304" y="11325"/>
                </a:cubicBezTo>
                <a:lnTo>
                  <a:pt x="0" y="21017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sz="2400">
              <a:latin typeface="Trebuchet MS" pitchFamily="34" charset="0"/>
            </a:endParaRPr>
          </a:p>
        </p:txBody>
      </p:sp>
      <p:sp>
        <p:nvSpPr>
          <p:cNvPr id="30182" name="Text Box 486"/>
          <p:cNvSpPr txBox="1">
            <a:spLocks noChangeArrowheads="1"/>
          </p:cNvSpPr>
          <p:nvPr/>
        </p:nvSpPr>
        <p:spPr bwMode="auto">
          <a:xfrm>
            <a:off x="2180023" y="3440468"/>
            <a:ext cx="628650" cy="366713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66FF33"/>
                </a:solidFill>
              </a:rPr>
              <a:t>Real</a:t>
            </a:r>
          </a:p>
        </p:txBody>
      </p:sp>
      <p:sp>
        <p:nvSpPr>
          <p:cNvPr id="30183" name="Arc 487"/>
          <p:cNvSpPr>
            <a:spLocks/>
          </p:cNvSpPr>
          <p:nvPr/>
        </p:nvSpPr>
        <p:spPr bwMode="auto">
          <a:xfrm>
            <a:off x="2146685" y="2957868"/>
            <a:ext cx="1609725" cy="944563"/>
          </a:xfrm>
          <a:custGeom>
            <a:avLst/>
            <a:gdLst>
              <a:gd name="G0" fmla="+- 141 0 0"/>
              <a:gd name="G1" fmla="+- 21600 0 0"/>
              <a:gd name="G2" fmla="+- 21600 0 0"/>
              <a:gd name="T0" fmla="*/ 0 w 21674"/>
              <a:gd name="T1" fmla="*/ 0 h 21600"/>
              <a:gd name="T2" fmla="*/ 21674 w 21674"/>
              <a:gd name="T3" fmla="*/ 19899 h 21600"/>
              <a:gd name="T4" fmla="*/ 141 w 2167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74" h="21600" fill="none" extrusionOk="0">
                <a:moveTo>
                  <a:pt x="0" y="0"/>
                </a:moveTo>
                <a:cubicBezTo>
                  <a:pt x="47" y="0"/>
                  <a:pt x="94" y="-1"/>
                  <a:pt x="141" y="0"/>
                </a:cubicBezTo>
                <a:cubicBezTo>
                  <a:pt x="11410" y="0"/>
                  <a:pt x="20786" y="8664"/>
                  <a:pt x="21673" y="19899"/>
                </a:cubicBezTo>
              </a:path>
              <a:path w="21674" h="21600" stroke="0" extrusionOk="0">
                <a:moveTo>
                  <a:pt x="0" y="0"/>
                </a:moveTo>
                <a:cubicBezTo>
                  <a:pt x="47" y="0"/>
                  <a:pt x="94" y="-1"/>
                  <a:pt x="141" y="0"/>
                </a:cubicBezTo>
                <a:cubicBezTo>
                  <a:pt x="11410" y="0"/>
                  <a:pt x="20786" y="8664"/>
                  <a:pt x="21673" y="19899"/>
                </a:cubicBezTo>
                <a:lnTo>
                  <a:pt x="141" y="2160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rebuchet MS" pitchFamily="34" charset="0"/>
            </a:endParaRPr>
          </a:p>
        </p:txBody>
      </p:sp>
      <p:sp>
        <p:nvSpPr>
          <p:cNvPr id="30184" name="Text Box 488"/>
          <p:cNvSpPr txBox="1">
            <a:spLocks noChangeArrowheads="1"/>
          </p:cNvSpPr>
          <p:nvPr/>
        </p:nvSpPr>
        <p:spPr bwMode="auto">
          <a:xfrm>
            <a:off x="3124585" y="3410306"/>
            <a:ext cx="628650" cy="366712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66FF33"/>
                </a:solidFill>
              </a:rPr>
              <a:t>Real</a:t>
            </a:r>
          </a:p>
        </p:txBody>
      </p:sp>
      <p:sp>
        <p:nvSpPr>
          <p:cNvPr id="61" name="Arc 391"/>
          <p:cNvSpPr>
            <a:spLocks/>
          </p:cNvSpPr>
          <p:nvPr/>
        </p:nvSpPr>
        <p:spPr bwMode="auto">
          <a:xfrm rot="20676008">
            <a:off x="2200902" y="1377210"/>
            <a:ext cx="5434694" cy="139140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565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15" y="0"/>
                  <a:pt x="21580" y="9649"/>
                  <a:pt x="21599" y="21565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15" y="0"/>
                  <a:pt x="21580" y="9649"/>
                  <a:pt x="21599" y="21565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rebuchet MS" pitchFamily="34" charset="0"/>
            </a:endParaRPr>
          </a:p>
        </p:txBody>
      </p:sp>
      <p:sp>
        <p:nvSpPr>
          <p:cNvPr id="62" name="Text Box 392"/>
          <p:cNvSpPr txBox="1">
            <a:spLocks noChangeArrowheads="1"/>
          </p:cNvSpPr>
          <p:nvPr/>
        </p:nvSpPr>
        <p:spPr bwMode="auto">
          <a:xfrm>
            <a:off x="5108960" y="1300000"/>
            <a:ext cx="712054" cy="338554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66FF33"/>
                </a:solidFill>
                <a:latin typeface="Garamond" pitchFamily="18" charset="0"/>
              </a:rPr>
              <a:t>Ideal?</a:t>
            </a:r>
            <a:endParaRPr lang="en-US" sz="1600" b="1" dirty="0">
              <a:solidFill>
                <a:srgbClr val="66FF33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0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370"/>
            <a:ext cx="4289508" cy="353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46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508" y="2820510"/>
            <a:ext cx="4147034" cy="35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 Box 3"/>
          <p:cNvSpPr txBox="1">
            <a:spLocks noChangeArrowheads="1"/>
          </p:cNvSpPr>
          <p:nvPr/>
        </p:nvSpPr>
        <p:spPr bwMode="auto">
          <a:xfrm>
            <a:off x="4477650" y="758280"/>
            <a:ext cx="434583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1800" dirty="0" smtClean="0"/>
              <a:t>Unexpectedly, a reduction in resistance (or inversely, an increase in Q) with field have been recently seen on a number of heat treated cavities.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54661" name="Picture 5" descr="https://news.slac.stanford.edu/sites/default/files/images/image/lcls2-8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87" y="3865296"/>
            <a:ext cx="3397750" cy="262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38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372175" y="651250"/>
            <a:ext cx="8610600" cy="5380038"/>
          </a:xfrm>
          <a:prstGeom prst="roundRect">
            <a:avLst>
              <a:gd name="adj" fmla="val 19530"/>
            </a:avLst>
          </a:prstGeom>
          <a:solidFill>
            <a:srgbClr val="3366F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660" tIns="8330" rIns="16660" bIns="8330" anchor="ctr"/>
          <a:lstStyle/>
          <a:p>
            <a:pPr algn="ctr" defTabSz="166688" eaLnBrk="1" hangingPunct="1"/>
            <a:endParaRPr lang="en-US" sz="400">
              <a:solidFill>
                <a:schemeClr val="tx1"/>
              </a:solidFill>
            </a:endParaRPr>
          </a:p>
        </p:txBody>
      </p:sp>
      <p:sp>
        <p:nvSpPr>
          <p:cNvPr id="30765" name="Rectangle 45"/>
          <p:cNvSpPr>
            <a:spLocks noChangeArrowheads="1"/>
          </p:cNvSpPr>
          <p:nvPr/>
        </p:nvSpPr>
        <p:spPr bwMode="auto">
          <a:xfrm>
            <a:off x="3775775" y="1473575"/>
            <a:ext cx="14112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High-purity Nb, sheet inspection, CBP, etc</a:t>
            </a:r>
          </a:p>
        </p:txBody>
      </p:sp>
      <p:sp>
        <p:nvSpPr>
          <p:cNvPr id="30764" name="Rectangle 44"/>
          <p:cNvSpPr>
            <a:spLocks noChangeArrowheads="1"/>
          </p:cNvSpPr>
          <p:nvPr/>
        </p:nvSpPr>
        <p:spPr bwMode="auto">
          <a:xfrm>
            <a:off x="2353375" y="4824788"/>
            <a:ext cx="15605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Improved cavity shape</a:t>
            </a:r>
          </a:p>
        </p:txBody>
      </p:sp>
      <p:sp>
        <p:nvSpPr>
          <p:cNvPr id="30758" name="Rectangle 38"/>
          <p:cNvSpPr>
            <a:spLocks noChangeArrowheads="1"/>
          </p:cNvSpPr>
          <p:nvPr/>
        </p:nvSpPr>
        <p:spPr bwMode="auto">
          <a:xfrm>
            <a:off x="2353375" y="3681788"/>
            <a:ext cx="1743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Electron multiplication</a:t>
            </a:r>
          </a:p>
        </p:txBody>
      </p:sp>
      <p:sp>
        <p:nvSpPr>
          <p:cNvPr id="30759" name="Rectangle 39"/>
          <p:cNvSpPr>
            <a:spLocks noChangeArrowheads="1"/>
          </p:cNvSpPr>
          <p:nvPr/>
        </p:nvSpPr>
        <p:spPr bwMode="auto">
          <a:xfrm>
            <a:off x="3604325" y="721100"/>
            <a:ext cx="16367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Thermal breakdown</a:t>
            </a:r>
          </a:p>
        </p:txBody>
      </p:sp>
      <p:sp>
        <p:nvSpPr>
          <p:cNvPr id="30760" name="Rectangle 40"/>
          <p:cNvSpPr>
            <a:spLocks noChangeArrowheads="1"/>
          </p:cNvSpPr>
          <p:nvPr/>
        </p:nvSpPr>
        <p:spPr bwMode="auto">
          <a:xfrm>
            <a:off x="5020375" y="3605588"/>
            <a:ext cx="1274763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Electron field emission</a:t>
            </a:r>
          </a:p>
        </p:txBody>
      </p:sp>
      <p:sp>
        <p:nvSpPr>
          <p:cNvPr id="30761" name="Rectangle 41"/>
          <p:cNvSpPr>
            <a:spLocks noChangeArrowheads="1"/>
          </p:cNvSpPr>
          <p:nvPr/>
        </p:nvSpPr>
        <p:spPr bwMode="auto">
          <a:xfrm>
            <a:off x="7001575" y="3757988"/>
            <a:ext cx="1752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Quench</a:t>
            </a:r>
          </a:p>
        </p:txBody>
      </p:sp>
      <p:sp>
        <p:nvSpPr>
          <p:cNvPr id="30766" name="Rectangle 46"/>
          <p:cNvSpPr>
            <a:spLocks noChangeArrowheads="1"/>
          </p:cNvSpPr>
          <p:nvPr/>
        </p:nvSpPr>
        <p:spPr bwMode="auto">
          <a:xfrm>
            <a:off x="4871150" y="4739063"/>
            <a:ext cx="17795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High-pressure rinsing, cleanroom procedures</a:t>
            </a:r>
          </a:p>
        </p:txBody>
      </p:sp>
      <p:sp>
        <p:nvSpPr>
          <p:cNvPr id="30767" name="Rectangle 47"/>
          <p:cNvSpPr>
            <a:spLocks noChangeArrowheads="1"/>
          </p:cNvSpPr>
          <p:nvPr/>
        </p:nvSpPr>
        <p:spPr bwMode="auto">
          <a:xfrm>
            <a:off x="5460113" y="1503738"/>
            <a:ext cx="230028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Electropolishing, </a:t>
            </a:r>
          </a:p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low temperature baking, …</a:t>
            </a:r>
          </a:p>
        </p:txBody>
      </p:sp>
      <p:sp>
        <p:nvSpPr>
          <p:cNvPr id="30762" name="Text Box 42"/>
          <p:cNvSpPr txBox="1">
            <a:spLocks noChangeArrowheads="1"/>
          </p:cNvSpPr>
          <p:nvPr/>
        </p:nvSpPr>
        <p:spPr bwMode="auto">
          <a:xfrm>
            <a:off x="600775" y="3834188"/>
            <a:ext cx="135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Limitation:</a:t>
            </a:r>
          </a:p>
        </p:txBody>
      </p:sp>
      <p:sp>
        <p:nvSpPr>
          <p:cNvPr id="30763" name="Text Box 43"/>
          <p:cNvSpPr txBox="1">
            <a:spLocks noChangeArrowheads="1"/>
          </p:cNvSpPr>
          <p:nvPr/>
        </p:nvSpPr>
        <p:spPr bwMode="auto">
          <a:xfrm>
            <a:off x="740475" y="4977188"/>
            <a:ext cx="117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Solution:</a:t>
            </a:r>
          </a:p>
        </p:txBody>
      </p:sp>
      <p:sp>
        <p:nvSpPr>
          <p:cNvPr id="30771" name="Text Box 51"/>
          <p:cNvSpPr txBox="1">
            <a:spLocks noChangeArrowheads="1"/>
          </p:cNvSpPr>
          <p:nvPr/>
        </p:nvSpPr>
        <p:spPr bwMode="auto">
          <a:xfrm>
            <a:off x="797625" y="705225"/>
            <a:ext cx="1352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Limitation:</a:t>
            </a:r>
          </a:p>
        </p:txBody>
      </p:sp>
      <p:sp>
        <p:nvSpPr>
          <p:cNvPr id="30772" name="Text Box 52"/>
          <p:cNvSpPr txBox="1">
            <a:spLocks noChangeArrowheads="1"/>
          </p:cNvSpPr>
          <p:nvPr/>
        </p:nvSpPr>
        <p:spPr bwMode="auto">
          <a:xfrm>
            <a:off x="937325" y="1848225"/>
            <a:ext cx="117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Solution:</a:t>
            </a:r>
          </a:p>
        </p:txBody>
      </p:sp>
      <p:grpSp>
        <p:nvGrpSpPr>
          <p:cNvPr id="30775" name="Group 55"/>
          <p:cNvGrpSpPr>
            <a:grpSpLocks/>
          </p:cNvGrpSpPr>
          <p:nvPr/>
        </p:nvGrpSpPr>
        <p:grpSpPr bwMode="auto">
          <a:xfrm>
            <a:off x="730950" y="2581650"/>
            <a:ext cx="8137525" cy="1071563"/>
            <a:chOff x="418" y="1796"/>
            <a:chExt cx="5126" cy="675"/>
          </a:xfrm>
        </p:grpSpPr>
        <p:grpSp>
          <p:nvGrpSpPr>
            <p:cNvPr id="30751" name="Group 31"/>
            <p:cNvGrpSpPr>
              <a:grpSpLocks/>
            </p:cNvGrpSpPr>
            <p:nvPr/>
          </p:nvGrpSpPr>
          <p:grpSpPr bwMode="auto">
            <a:xfrm>
              <a:off x="473" y="1796"/>
              <a:ext cx="5071" cy="270"/>
              <a:chOff x="581" y="855"/>
              <a:chExt cx="5071" cy="270"/>
            </a:xfrm>
          </p:grpSpPr>
          <p:sp>
            <p:nvSpPr>
              <p:cNvPr id="30743" name="AutoShape 23"/>
              <p:cNvSpPr>
                <a:spLocks noChangeArrowheads="1"/>
              </p:cNvSpPr>
              <p:nvPr/>
            </p:nvSpPr>
            <p:spPr bwMode="auto">
              <a:xfrm rot="2689">
                <a:off x="581" y="855"/>
                <a:ext cx="5071" cy="270"/>
              </a:xfrm>
              <a:prstGeom prst="rightArrow">
                <a:avLst>
                  <a:gd name="adj1" fmla="val 30685"/>
                  <a:gd name="adj2" fmla="val 113471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744" name="Line 24"/>
              <p:cNvSpPr>
                <a:spLocks noChangeShapeType="1"/>
              </p:cNvSpPr>
              <p:nvPr/>
            </p:nvSpPr>
            <p:spPr bwMode="auto">
              <a:xfrm rot="-31252">
                <a:off x="743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5" name="Line 25"/>
              <p:cNvSpPr>
                <a:spLocks noChangeShapeType="1"/>
              </p:cNvSpPr>
              <p:nvPr/>
            </p:nvSpPr>
            <p:spPr bwMode="auto">
              <a:xfrm rot="-31252">
                <a:off x="1448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6" name="Line 26"/>
              <p:cNvSpPr>
                <a:spLocks noChangeShapeType="1"/>
              </p:cNvSpPr>
              <p:nvPr/>
            </p:nvSpPr>
            <p:spPr bwMode="auto">
              <a:xfrm rot="-31252">
                <a:off x="2860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950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7" name="Line 27"/>
              <p:cNvSpPr>
                <a:spLocks noChangeShapeType="1"/>
              </p:cNvSpPr>
              <p:nvPr/>
            </p:nvSpPr>
            <p:spPr bwMode="auto">
              <a:xfrm rot="-31252">
                <a:off x="4271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FF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8" name="Line 28"/>
              <p:cNvSpPr>
                <a:spLocks noChangeShapeType="1"/>
              </p:cNvSpPr>
              <p:nvPr/>
            </p:nvSpPr>
            <p:spPr bwMode="auto">
              <a:xfrm rot="-31252">
                <a:off x="4977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9" name="Line 29"/>
              <p:cNvSpPr>
                <a:spLocks noChangeShapeType="1"/>
              </p:cNvSpPr>
              <p:nvPr/>
            </p:nvSpPr>
            <p:spPr bwMode="auto">
              <a:xfrm rot="-31252">
                <a:off x="2154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0" name="Line 30"/>
              <p:cNvSpPr>
                <a:spLocks noChangeShapeType="1"/>
              </p:cNvSpPr>
              <p:nvPr/>
            </p:nvSpPr>
            <p:spPr bwMode="auto">
              <a:xfrm rot="-31252">
                <a:off x="3565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950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52" name="Text Box 32"/>
            <p:cNvSpPr txBox="1">
              <a:spLocks noChangeArrowheads="1"/>
            </p:cNvSpPr>
            <p:nvPr/>
          </p:nvSpPr>
          <p:spPr bwMode="auto">
            <a:xfrm>
              <a:off x="418" y="2101"/>
              <a:ext cx="496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1975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3 MV/m</a:t>
              </a:r>
            </a:p>
          </p:txBody>
        </p:sp>
        <p:sp>
          <p:nvSpPr>
            <p:cNvPr id="30753" name="Text Box 33"/>
            <p:cNvSpPr txBox="1">
              <a:spLocks noChangeArrowheads="1"/>
            </p:cNvSpPr>
            <p:nvPr/>
          </p:nvSpPr>
          <p:spPr bwMode="auto">
            <a:xfrm>
              <a:off x="3194" y="2101"/>
              <a:ext cx="543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1995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25 MV/m</a:t>
              </a:r>
            </a:p>
          </p:txBody>
        </p:sp>
        <p:sp>
          <p:nvSpPr>
            <p:cNvPr id="30754" name="Text Box 34"/>
            <p:cNvSpPr txBox="1">
              <a:spLocks noChangeArrowheads="1"/>
            </p:cNvSpPr>
            <p:nvPr/>
          </p:nvSpPr>
          <p:spPr bwMode="auto">
            <a:xfrm>
              <a:off x="2512" y="2101"/>
              <a:ext cx="513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1990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15 MV/m</a:t>
              </a:r>
            </a:p>
          </p:txBody>
        </p:sp>
        <p:sp>
          <p:nvSpPr>
            <p:cNvPr id="30755" name="Text Box 35"/>
            <p:cNvSpPr txBox="1">
              <a:spLocks noChangeArrowheads="1"/>
            </p:cNvSpPr>
            <p:nvPr/>
          </p:nvSpPr>
          <p:spPr bwMode="auto">
            <a:xfrm>
              <a:off x="4549" y="2101"/>
              <a:ext cx="649" cy="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 dirty="0" smtClean="0">
                  <a:solidFill>
                    <a:schemeClr val="tx1"/>
                  </a:solidFill>
                  <a:latin typeface="Arial" charset="0"/>
                </a:rPr>
                <a:t>2010</a:t>
              </a:r>
              <a:endParaRPr lang="sv-SE" sz="1400" b="1" dirty="0">
                <a:solidFill>
                  <a:schemeClr val="tx1"/>
                </a:solidFill>
                <a:latin typeface="Arial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 dirty="0">
                  <a:latin typeface="Arial" charset="0"/>
                </a:rPr>
                <a:t>5</a:t>
              </a:r>
              <a:r>
                <a:rPr lang="sv-SE" sz="1400" b="1" dirty="0" smtClean="0">
                  <a:solidFill>
                    <a:schemeClr val="tx1"/>
                  </a:solidFill>
                  <a:latin typeface="Arial" charset="0"/>
                </a:rPr>
                <a:t>0 </a:t>
              </a:r>
              <a:r>
                <a:rPr lang="sv-SE" sz="1400" b="1" dirty="0">
                  <a:solidFill>
                    <a:schemeClr val="tx1"/>
                  </a:solidFill>
                  <a:latin typeface="Arial" charset="0"/>
                </a:rPr>
                <a:t>MV/m</a:t>
              </a:r>
            </a:p>
          </p:txBody>
        </p:sp>
        <p:sp>
          <p:nvSpPr>
            <p:cNvPr id="30756" name="Text Box 36"/>
            <p:cNvSpPr txBox="1">
              <a:spLocks noChangeArrowheads="1"/>
            </p:cNvSpPr>
            <p:nvPr/>
          </p:nvSpPr>
          <p:spPr bwMode="auto">
            <a:xfrm>
              <a:off x="1820" y="2101"/>
              <a:ext cx="449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1985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6 MV/m</a:t>
              </a:r>
            </a:p>
          </p:txBody>
        </p:sp>
        <p:sp>
          <p:nvSpPr>
            <p:cNvPr id="30773" name="Text Box 53"/>
            <p:cNvSpPr txBox="1">
              <a:spLocks noChangeArrowheads="1"/>
            </p:cNvSpPr>
            <p:nvPr/>
          </p:nvSpPr>
          <p:spPr bwMode="auto">
            <a:xfrm>
              <a:off x="3822" y="2114"/>
              <a:ext cx="649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2000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40 MV/m</a:t>
              </a:r>
            </a:p>
          </p:txBody>
        </p:sp>
      </p:grpSp>
      <p:sp>
        <p:nvSpPr>
          <p:cNvPr id="30776" name="Rectangle 56"/>
          <p:cNvSpPr>
            <a:spLocks noChangeArrowheads="1"/>
          </p:cNvSpPr>
          <p:nvPr/>
        </p:nvSpPr>
        <p:spPr bwMode="auto">
          <a:xfrm>
            <a:off x="5672838" y="732213"/>
            <a:ext cx="175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High field Q-reduction</a:t>
            </a:r>
          </a:p>
        </p:txBody>
      </p:sp>
      <p:sp>
        <p:nvSpPr>
          <p:cNvPr id="30777" name="Rectangle 57"/>
          <p:cNvSpPr>
            <a:spLocks noChangeArrowheads="1"/>
          </p:cNvSpPr>
          <p:nvPr/>
        </p:nvSpPr>
        <p:spPr bwMode="auto">
          <a:xfrm>
            <a:off x="8452550" y="7002838"/>
            <a:ext cx="175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High field Q-reduction</a:t>
            </a:r>
          </a:p>
        </p:txBody>
      </p:sp>
      <p:sp>
        <p:nvSpPr>
          <p:cNvPr id="30778" name="Rectangle 58"/>
          <p:cNvSpPr>
            <a:spLocks noChangeArrowheads="1"/>
          </p:cNvSpPr>
          <p:nvPr/>
        </p:nvSpPr>
        <p:spPr bwMode="auto">
          <a:xfrm>
            <a:off x="6968238" y="4764463"/>
            <a:ext cx="206851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Further improved cavity shapes</a:t>
            </a:r>
          </a:p>
        </p:txBody>
      </p:sp>
      <p:sp>
        <p:nvSpPr>
          <p:cNvPr id="35" name="Title 3"/>
          <p:cNvSpPr txBox="1">
            <a:spLocks/>
          </p:cNvSpPr>
          <p:nvPr/>
        </p:nvSpPr>
        <p:spPr>
          <a:xfrm>
            <a:off x="838200" y="0"/>
            <a:ext cx="7772400" cy="73818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9pPr>
          </a:lstStyle>
          <a:p>
            <a:r>
              <a:rPr lang="en-US" kern="0" dirty="0" smtClean="0"/>
              <a:t>Higher gradients?</a:t>
            </a:r>
            <a:endParaRPr lang="en-US" kern="0" dirty="0"/>
          </a:p>
        </p:txBody>
      </p:sp>
      <p:pic>
        <p:nvPicPr>
          <p:cNvPr id="450563" name="Picture 3" descr="C:\Work\Presentations\Outreach\Summer2013_intern_talks\tree_h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96" y="738187"/>
            <a:ext cx="7513074" cy="501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454431" y="2341442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829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forward?</a:t>
            </a:r>
            <a:endParaRPr lang="en-US" dirty="0"/>
          </a:p>
        </p:txBody>
      </p:sp>
      <p:pic>
        <p:nvPicPr>
          <p:cNvPr id="4" name="Picture 16" descr="UHVsys-3110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9576" y="2858169"/>
            <a:ext cx="260508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15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172" y="659429"/>
            <a:ext cx="4044408" cy="283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oup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725090"/>
              </p:ext>
            </p:extLst>
          </p:nvPr>
        </p:nvGraphicFramePr>
        <p:xfrm>
          <a:off x="101991" y="765721"/>
          <a:ext cx="4759943" cy="3901440"/>
        </p:xfrm>
        <a:graphic>
          <a:graphicData uri="http://schemas.openxmlformats.org/drawingml/2006/table">
            <a:tbl>
              <a:tblPr/>
              <a:tblGrid>
                <a:gridCol w="639682"/>
                <a:gridCol w="559611"/>
                <a:gridCol w="671357"/>
                <a:gridCol w="671358"/>
                <a:gridCol w="687195"/>
                <a:gridCol w="703034"/>
                <a:gridCol w="827706"/>
              </a:tblGrid>
              <a:tr h="4259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Material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(K)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ρ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μΩ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(0) [T]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c1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(0) [T]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c2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(0) [T]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(0)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[nm]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60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Nb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9.2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60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NbN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9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NbTiN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9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Nb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60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9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9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MgB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717" y="4736790"/>
            <a:ext cx="155563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671" y="4876802"/>
            <a:ext cx="1478708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971783" y="5645436"/>
            <a:ext cx="1675757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</a:rPr>
              <a:t>50 nm of Nb</a:t>
            </a:r>
            <a:r>
              <a:rPr lang="en-US" sz="1800" baseline="-25000" dirty="0">
                <a:solidFill>
                  <a:srgbClr val="000000"/>
                </a:solidFill>
              </a:rPr>
              <a:t>3</a:t>
            </a:r>
            <a:r>
              <a:rPr lang="en-US" sz="1800" dirty="0">
                <a:solidFill>
                  <a:srgbClr val="000000"/>
                </a:solidFill>
              </a:rPr>
              <a:t>Sn</a:t>
            </a: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flipV="1">
            <a:off x="4506952" y="4973444"/>
            <a:ext cx="331788" cy="457200"/>
          </a:xfrm>
          <a:prstGeom prst="downArrow">
            <a:avLst>
              <a:gd name="adj1" fmla="val 50000"/>
              <a:gd name="adj2" fmla="val 50003"/>
            </a:avLst>
          </a:prstGeom>
          <a:solidFill>
            <a:srgbClr val="808080"/>
          </a:solidFill>
          <a:ln w="25560">
            <a:solidFill>
              <a:srgbClr val="5C5C5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267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Bulk Nb</a:t>
            </a:r>
            <a:r>
              <a:rPr lang="en-US" baseline="-25000" dirty="0" smtClean="0"/>
              <a:t>3</a:t>
            </a:r>
            <a:r>
              <a:rPr lang="en-US" dirty="0" smtClean="0"/>
              <a:t>Sn</a:t>
            </a:r>
            <a:endParaRPr lang="en-US" dirty="0"/>
          </a:p>
        </p:txBody>
      </p:sp>
      <p:pic>
        <p:nvPicPr>
          <p:cNvPr id="456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542760"/>
            <a:ext cx="89439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67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78" y="818855"/>
            <a:ext cx="3474799" cy="272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6708" name="Picture 4" descr="C:\Users\grigory\Downloads\CVT-3  X10K center-2 jpg_q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785" y="859656"/>
            <a:ext cx="3577472" cy="268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60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Nb</a:t>
            </a:r>
            <a:r>
              <a:rPr lang="en-US" dirty="0" smtClean="0"/>
              <a:t> on Cu</a:t>
            </a:r>
            <a:endParaRPr lang="en-US" dirty="0"/>
          </a:p>
        </p:txBody>
      </p:sp>
      <p:pic>
        <p:nvPicPr>
          <p:cNvPr id="6" name="Picture 5" descr="J:\MyDocs\Project_NbCu_Nb_2000\FIB\E10-4-02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449" y="3445984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J:\MyDocs\Project_NbCu_Nb_2000\FIB\E8-7-0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449" y="1007584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4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273" y="628466"/>
            <a:ext cx="3809474" cy="296894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267402" y="1111916"/>
            <a:ext cx="4663796" cy="877548"/>
            <a:chOff x="840232" y="2572876"/>
            <a:chExt cx="4663796" cy="877548"/>
          </a:xfrm>
        </p:grpSpPr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840232" y="3142248"/>
              <a:ext cx="4347182" cy="308176"/>
            </a:xfrm>
            <a:prstGeom prst="line">
              <a:avLst/>
            </a:prstGeom>
            <a:noFill/>
            <a:ln w="889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73306" y="2928505"/>
              <a:ext cx="12307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40 MV/m +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17092" y="2572876"/>
              <a:ext cx="912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Bulk Nb</a:t>
              </a:r>
              <a:endParaRPr lang="en-US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3956157" y="2942208"/>
              <a:ext cx="27750" cy="40007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4697573" y="3269561"/>
              <a:ext cx="489841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16" y="3676454"/>
            <a:ext cx="3588387" cy="279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0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JLab SRF in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75" y="889002"/>
            <a:ext cx="8370888" cy="3123162"/>
          </a:xfrm>
        </p:spPr>
        <p:txBody>
          <a:bodyPr/>
          <a:lstStyle/>
          <a:p>
            <a:r>
              <a:rPr lang="en-US" dirty="0" smtClean="0"/>
              <a:t>State-of-the-art manufacturing, processing and testing facilities for SRF cavities</a:t>
            </a:r>
          </a:p>
          <a:p>
            <a:pPr lvl="1"/>
            <a:r>
              <a:rPr lang="en-US" dirty="0" smtClean="0"/>
              <a:t>Ongoing R&amp;D for LCLS-II, MEIC, and other projects</a:t>
            </a:r>
          </a:p>
          <a:p>
            <a:pPr lvl="1"/>
            <a:r>
              <a:rPr lang="en-US" dirty="0" smtClean="0"/>
              <a:t>Preparing for production of LCLS-II </a:t>
            </a:r>
            <a:r>
              <a:rPr lang="en-US" dirty="0" err="1" smtClean="0"/>
              <a:t>cryomodules</a:t>
            </a:r>
            <a:endParaRPr lang="en-US" b="1" dirty="0" smtClean="0"/>
          </a:p>
          <a:p>
            <a:pPr lvl="1"/>
            <a:r>
              <a:rPr lang="en-US" dirty="0" smtClean="0"/>
              <a:t>Consulting with others on future projects</a:t>
            </a:r>
          </a:p>
          <a:p>
            <a:r>
              <a:rPr lang="en-US" dirty="0" smtClean="0"/>
              <a:t>World class R&amp;D projects:</a:t>
            </a:r>
          </a:p>
          <a:p>
            <a:pPr lvl="1"/>
            <a:r>
              <a:rPr lang="en-US" dirty="0" smtClean="0"/>
              <a:t>Cavity design and simulation (high current)</a:t>
            </a:r>
          </a:p>
          <a:p>
            <a:pPr lvl="1"/>
            <a:r>
              <a:rPr lang="en-US" dirty="0" smtClean="0"/>
              <a:t>Material development (large-grain </a:t>
            </a:r>
            <a:r>
              <a:rPr lang="en-US" dirty="0" err="1" smtClean="0"/>
              <a:t>Nb</a:t>
            </a:r>
            <a:r>
              <a:rPr lang="en-US" dirty="0" smtClean="0"/>
              <a:t>, thin films)</a:t>
            </a:r>
          </a:p>
          <a:p>
            <a:pPr lvl="1"/>
            <a:r>
              <a:rPr lang="en-US" dirty="0" smtClean="0"/>
              <a:t>Surface processing (</a:t>
            </a:r>
            <a:r>
              <a:rPr lang="en-US" dirty="0" err="1" smtClean="0"/>
              <a:t>electropolishing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Basic SRF physics (understanding anomalous RF losses)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39699" y="5655095"/>
            <a:ext cx="557037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Reduce cost and improve reliability of SRF accelerators worldwide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" name="Bent-Up Arrow 4"/>
          <p:cNvSpPr/>
          <p:nvPr/>
        </p:nvSpPr>
        <p:spPr bwMode="auto">
          <a:xfrm rot="5400000">
            <a:off x="1366933" y="5272245"/>
            <a:ext cx="1203649" cy="1054359"/>
          </a:xfrm>
          <a:prstGeom prst="bent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132"/>
          <p:cNvSpPr>
            <a:spLocks noChangeArrowheads="1"/>
          </p:cNvSpPr>
          <p:nvPr/>
        </p:nvSpPr>
        <p:spPr bwMode="auto">
          <a:xfrm>
            <a:off x="-1" y="7709"/>
            <a:ext cx="8266772" cy="64225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eaLnBrk="1" hangingPunct="1"/>
            <a:r>
              <a:rPr lang="en-US" sz="3200" dirty="0" smtClean="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rPr>
              <a:t>SRF technology photo gallery</a:t>
            </a:r>
          </a:p>
        </p:txBody>
      </p:sp>
      <p:pic>
        <p:nvPicPr>
          <p:cNvPr id="4" name="Picture 1028" descr="Linac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30194" y="864394"/>
            <a:ext cx="3311816" cy="2868612"/>
          </a:xfrm>
          <a:prstGeom prst="rect">
            <a:avLst/>
          </a:prstGeom>
          <a:noFill/>
        </p:spPr>
      </p:pic>
      <p:pic>
        <p:nvPicPr>
          <p:cNvPr id="10" name="Picture 2" descr="C:\Documents and Settings\reece\My Documents\My Pictures\2007-09-14, C50-1 Shipping\C50-1 Shipping 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2375" y="864394"/>
            <a:ext cx="4534396" cy="3015079"/>
          </a:xfrm>
          <a:prstGeom prst="rect">
            <a:avLst/>
          </a:prstGeom>
          <a:noFill/>
        </p:spPr>
      </p:pic>
      <p:pic>
        <p:nvPicPr>
          <p:cNvPr id="12" name="Picture 3" descr="C:\Documents and Settings\reece\My Documents\My Pictures\2007-07-28, Misc JLab faces\Misc JLab faces 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194" y="3227274"/>
            <a:ext cx="4540477" cy="3019122"/>
          </a:xfrm>
          <a:prstGeom prst="rect">
            <a:avLst/>
          </a:prstGeom>
          <a:noFill/>
        </p:spPr>
      </p:pic>
      <p:pic>
        <p:nvPicPr>
          <p:cNvPr id="13" name="Picture 10" descr="Assm34"/>
          <p:cNvPicPr>
            <a:picLocks noChangeAspect="1" noChangeArrowheads="1"/>
          </p:cNvPicPr>
          <p:nvPr/>
        </p:nvPicPr>
        <p:blipFill>
          <a:blip r:embed="rId6" cstate="print"/>
          <a:srcRect r="6252" b="26668"/>
          <a:stretch>
            <a:fillRect/>
          </a:stretch>
        </p:blipFill>
        <p:spPr bwMode="auto">
          <a:xfrm>
            <a:off x="3442010" y="3257739"/>
            <a:ext cx="4332515" cy="2541888"/>
          </a:xfrm>
          <a:prstGeom prst="rect">
            <a:avLst/>
          </a:prstGeom>
          <a:noFill/>
        </p:spPr>
      </p:pic>
      <p:pic>
        <p:nvPicPr>
          <p:cNvPr id="11" name="Picture 10" descr="Assm0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32443" y="3996339"/>
            <a:ext cx="3149599" cy="236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480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9937" y="2192622"/>
            <a:ext cx="8427564" cy="738187"/>
          </a:xfrm>
        </p:spPr>
        <p:txBody>
          <a:bodyPr/>
          <a:lstStyle/>
          <a:p>
            <a:r>
              <a:rPr lang="en-US" dirty="0" smtClean="0"/>
              <a:t>Thank you for listening and I hope you are having a great summer at </a:t>
            </a:r>
            <a:r>
              <a:rPr lang="en-US" dirty="0" err="1" smtClean="0"/>
              <a:t>JLab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0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132"/>
          <p:cNvSpPr>
            <a:spLocks noChangeArrowheads="1"/>
          </p:cNvSpPr>
          <p:nvPr/>
        </p:nvSpPr>
        <p:spPr bwMode="auto">
          <a:xfrm>
            <a:off x="-1" y="7709"/>
            <a:ext cx="8266772" cy="64225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eaLnBrk="1" hangingPunct="1"/>
            <a:r>
              <a:rPr lang="en-US" sz="3200" dirty="0" smtClean="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rPr>
              <a:t>SRF technology photo gallery</a:t>
            </a:r>
          </a:p>
        </p:txBody>
      </p:sp>
      <p:pic>
        <p:nvPicPr>
          <p:cNvPr id="8" name="Picture 4" descr="C:\Documents and Settings\reece\My Documents\My Pictures\2007-02-15, RenAssem15Feb07\RenAssem15Feb07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3337" y="731741"/>
            <a:ext cx="4124493" cy="2742520"/>
          </a:xfrm>
          <a:prstGeom prst="rect">
            <a:avLst/>
          </a:prstGeom>
          <a:noFill/>
        </p:spPr>
      </p:pic>
      <p:pic>
        <p:nvPicPr>
          <p:cNvPr id="9" name="Picture 5" descr="C:\Documents and Settings\reece\My Documents\My Pictures\Ren String\DSCN16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841" y="3162708"/>
            <a:ext cx="4246336" cy="3185240"/>
          </a:xfrm>
          <a:prstGeom prst="rect">
            <a:avLst/>
          </a:prstGeom>
          <a:noFill/>
        </p:spPr>
      </p:pic>
      <p:pic>
        <p:nvPicPr>
          <p:cNvPr id="14" name="Picture 13" descr="JLabApril2010 0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4928" y="4168253"/>
            <a:ext cx="3080656" cy="2048309"/>
          </a:xfrm>
          <a:prstGeom prst="rect">
            <a:avLst/>
          </a:prstGeom>
        </p:spPr>
      </p:pic>
      <p:pic>
        <p:nvPicPr>
          <p:cNvPr id="15" name="Picture 14" descr="25thshotsG_0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99885" y="4273593"/>
            <a:ext cx="2917371" cy="1942969"/>
          </a:xfrm>
          <a:prstGeom prst="rect">
            <a:avLst/>
          </a:prstGeom>
        </p:spPr>
      </p:pic>
      <p:pic>
        <p:nvPicPr>
          <p:cNvPr id="16" name="Picture 15" descr="Assm0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2552" y="799833"/>
            <a:ext cx="3149599" cy="236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596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826" y="898627"/>
            <a:ext cx="8370888" cy="54498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fundamentals</a:t>
            </a:r>
            <a:endParaRPr lang="en-US" dirty="0"/>
          </a:p>
        </p:txBody>
      </p:sp>
      <p:pic>
        <p:nvPicPr>
          <p:cNvPr id="14" name="Picture 24" descr="tes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319405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941388"/>
            <a:ext cx="3006725" cy="222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4728118" y="941388"/>
            <a:ext cx="4244898" cy="604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chemeClr val="tx1"/>
                </a:solidFill>
                <a:latin typeface="+mn-lt"/>
              </a:rPr>
              <a:t>Conducting cavities can be filled with </a:t>
            </a:r>
            <a:r>
              <a:rPr lang="en-US" sz="1800" dirty="0">
                <a:latin typeface="+mn-lt"/>
              </a:rPr>
              <a:t>electromagnetic energy. This energy is then transferred to charged particles flying along the cavity axis</a:t>
            </a:r>
            <a:r>
              <a:rPr lang="en-US" sz="1800" dirty="0" smtClean="0">
                <a:latin typeface="+mn-lt"/>
              </a:rPr>
              <a:t>.</a:t>
            </a:r>
          </a:p>
          <a:p>
            <a:pPr algn="just"/>
            <a:endParaRPr lang="en-US" sz="1800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en-US" sz="1800" dirty="0">
                <a:latin typeface="+mn-lt"/>
              </a:rPr>
              <a:t>Lowest frequency </a:t>
            </a:r>
            <a:r>
              <a:rPr lang="en-US" sz="1800" dirty="0" err="1">
                <a:latin typeface="+mn-lt"/>
              </a:rPr>
              <a:t>eigen</a:t>
            </a:r>
            <a:r>
              <a:rPr lang="en-US" sz="1800" dirty="0">
                <a:latin typeface="+mn-lt"/>
              </a:rPr>
              <a:t>-mode has a longitudinal electric field </a:t>
            </a:r>
            <a:r>
              <a:rPr lang="en-US" sz="1800" dirty="0">
                <a:latin typeface="+mn-lt"/>
                <a:sym typeface="Wingdings" pitchFamily="2" charset="2"/>
              </a:rPr>
              <a:t> use this mode for </a:t>
            </a:r>
            <a:r>
              <a:rPr lang="en-US" sz="1800" dirty="0" smtClean="0">
                <a:latin typeface="+mn-lt"/>
                <a:sym typeface="Wingdings" pitchFamily="2" charset="2"/>
              </a:rPr>
              <a:t>acceleration</a:t>
            </a:r>
          </a:p>
          <a:p>
            <a:pPr>
              <a:spcBef>
                <a:spcPct val="50000"/>
              </a:spcBef>
            </a:pPr>
            <a:endParaRPr lang="en-US" sz="1800" dirty="0">
              <a:latin typeface="+mn-lt"/>
              <a:sym typeface="Wingdings" pitchFamily="2" charset="2"/>
            </a:endParaRPr>
          </a:p>
          <a:p>
            <a:pPr>
              <a:spcBef>
                <a:spcPct val="50000"/>
              </a:spcBef>
            </a:pPr>
            <a:r>
              <a:rPr lang="en-US" sz="1800" dirty="0">
                <a:latin typeface="+mn-lt"/>
                <a:sym typeface="Wingdings" pitchFamily="2" charset="2"/>
              </a:rPr>
              <a:t>Typical RF frequency</a:t>
            </a:r>
            <a:r>
              <a:rPr lang="en-US" sz="1800">
                <a:latin typeface="+mn-lt"/>
                <a:sym typeface="Wingdings" pitchFamily="2" charset="2"/>
              </a:rPr>
              <a:t>: </a:t>
            </a:r>
            <a:r>
              <a:rPr lang="en-US" sz="1800" smtClean="0">
                <a:latin typeface="+mn-lt"/>
                <a:sym typeface="Wingdings" pitchFamily="2" charset="2"/>
              </a:rPr>
              <a:t>0.4 </a:t>
            </a:r>
            <a:r>
              <a:rPr lang="en-US" sz="1800" dirty="0">
                <a:latin typeface="+mn-lt"/>
                <a:sym typeface="Wingdings" pitchFamily="2" charset="2"/>
              </a:rPr>
              <a:t>GHz to </a:t>
            </a:r>
            <a:r>
              <a:rPr lang="en-US" sz="1800" dirty="0" smtClean="0">
                <a:latin typeface="+mn-lt"/>
                <a:sym typeface="Wingdings" pitchFamily="2" charset="2"/>
              </a:rPr>
              <a:t>4 GHz</a:t>
            </a:r>
          </a:p>
          <a:p>
            <a:pPr>
              <a:spcBef>
                <a:spcPct val="50000"/>
              </a:spcBef>
            </a:pPr>
            <a:endParaRPr lang="en-US" sz="1800" dirty="0">
              <a:latin typeface="+mn-lt"/>
              <a:sym typeface="Wingdings" pitchFamily="2" charset="2"/>
            </a:endParaRPr>
          </a:p>
          <a:p>
            <a:pPr>
              <a:spcBef>
                <a:spcPct val="50000"/>
              </a:spcBef>
            </a:pPr>
            <a:r>
              <a:rPr lang="en-US" sz="1800" dirty="0">
                <a:latin typeface="+mn-lt"/>
                <a:sym typeface="Wingdings" pitchFamily="2" charset="2"/>
              </a:rPr>
              <a:t>Higher-Order (higher frequency) modes: unwanted  need </a:t>
            </a:r>
            <a:r>
              <a:rPr lang="en-US" sz="1800" dirty="0" smtClean="0">
                <a:latin typeface="+mn-lt"/>
                <a:sym typeface="Wingdings" pitchFamily="2" charset="2"/>
              </a:rPr>
              <a:t>damping</a:t>
            </a:r>
          </a:p>
          <a:p>
            <a:pPr>
              <a:spcBef>
                <a:spcPct val="50000"/>
              </a:spcBef>
            </a:pPr>
            <a:endParaRPr lang="en-US" sz="1800" dirty="0">
              <a:latin typeface="+mn-lt"/>
              <a:sym typeface="Wingdings" pitchFamily="2" charset="2"/>
            </a:endParaRPr>
          </a:p>
          <a:p>
            <a:pPr>
              <a:spcBef>
                <a:spcPct val="50000"/>
              </a:spcBef>
            </a:pPr>
            <a:endParaRPr lang="en-US" sz="1800" dirty="0">
              <a:latin typeface="+mn-lt"/>
              <a:sym typeface="Wingdings" pitchFamily="2" charset="2"/>
            </a:endParaRPr>
          </a:p>
          <a:p>
            <a:pPr algn="just"/>
            <a:endParaRPr lang="en-US" sz="1800" dirty="0" smtClean="0">
              <a:latin typeface="+mn-lt"/>
            </a:endParaRPr>
          </a:p>
          <a:p>
            <a:pPr algn="just"/>
            <a:endParaRPr lang="en-US" sz="1800" dirty="0">
              <a:latin typeface="+mn-lt"/>
            </a:endParaRPr>
          </a:p>
          <a:p>
            <a:pPr algn="just"/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56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ld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3463" y="1600200"/>
            <a:ext cx="7075487" cy="3657600"/>
          </a:xfrm>
          <a:prstGeom prst="rect">
            <a:avLst/>
          </a:prstGeom>
          <a:noFill/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10231" y="0"/>
            <a:ext cx="8748712" cy="7366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lnSpc>
                <a:spcPct val="85000"/>
              </a:lnSpc>
            </a:pPr>
            <a:r>
              <a:rPr lang="en-US" sz="4400" b="1" dirty="0">
                <a:solidFill>
                  <a:srgbClr val="00279F"/>
                </a:solidFill>
                <a:latin typeface="Calibri" pitchFamily="34" charset="0"/>
              </a:rPr>
              <a:t>SRF </a:t>
            </a:r>
            <a:r>
              <a:rPr lang="en-US" sz="4400" b="1" dirty="0" smtClean="0">
                <a:solidFill>
                  <a:srgbClr val="00279F"/>
                </a:solidFill>
                <a:latin typeface="Calibri" pitchFamily="34" charset="0"/>
              </a:rPr>
              <a:t>globally</a:t>
            </a:r>
            <a:endParaRPr lang="en-US" sz="4400" b="1" dirty="0">
              <a:solidFill>
                <a:srgbClr val="00279F"/>
              </a:solidFill>
              <a:latin typeface="Calibri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29621" y="4990847"/>
            <a:ext cx="823912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052918" y="6059108"/>
            <a:ext cx="5471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Calibri" pitchFamily="34" charset="0"/>
              </a:rPr>
              <a:t>CEA</a:t>
            </a:r>
          </a:p>
          <a:p>
            <a:pPr algn="ctr"/>
            <a:r>
              <a:rPr lang="en-US" sz="1200" b="1" dirty="0" err="1">
                <a:latin typeface="Calibri" pitchFamily="34" charset="0"/>
              </a:rPr>
              <a:t>Orsay</a:t>
            </a:r>
            <a:endParaRPr lang="en-US" sz="1200" b="1" dirty="0">
              <a:latin typeface="Calibri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8263071" y="2847201"/>
            <a:ext cx="4299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Calibri" pitchFamily="34" charset="0"/>
              </a:rPr>
              <a:t>KEK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00" y="2133600"/>
            <a:ext cx="8636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835575" y="2309813"/>
            <a:ext cx="5100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latin typeface="Calibri" pitchFamily="34" charset="0"/>
              </a:rPr>
              <a:t>LANL</a:t>
            </a: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93441" y="5297972"/>
            <a:ext cx="1179512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4688368" y="6144109"/>
            <a:ext cx="10452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latin typeface="Calibri" pitchFamily="34" charset="0"/>
              </a:rPr>
              <a:t>INFN Legnaro</a:t>
            </a:r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9962" y="5292023"/>
            <a:ext cx="1033463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3554417" y="6209598"/>
            <a:ext cx="9509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Calibri" pitchFamily="34" charset="0"/>
              </a:rPr>
              <a:t>INFN Genoa</a:t>
            </a:r>
          </a:p>
        </p:txBody>
      </p:sp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9" cstate="print"/>
          <a:srcRect l="40044" t="7506" r="10841" b="26514"/>
          <a:stretch>
            <a:fillRect/>
          </a:stretch>
        </p:blipFill>
        <p:spPr bwMode="auto">
          <a:xfrm>
            <a:off x="5855035" y="5001011"/>
            <a:ext cx="448638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5606257" y="6289941"/>
            <a:ext cx="9044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Calibri" pitchFamily="34" charset="0"/>
              </a:rPr>
              <a:t>INFN Milan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6649850" y="1559260"/>
            <a:ext cx="1072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Calibri" pitchFamily="34" charset="0"/>
              </a:rPr>
              <a:t>TU Darmstadt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8037562" y="1500172"/>
            <a:ext cx="8322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Calibri" pitchFamily="34" charset="0"/>
              </a:rPr>
              <a:t>Peking</a:t>
            </a:r>
          </a:p>
          <a:p>
            <a:pPr algn="ctr"/>
            <a:r>
              <a:rPr lang="en-US" sz="1200" b="1" dirty="0">
                <a:latin typeface="Calibri" pitchFamily="34" charset="0"/>
              </a:rPr>
              <a:t>University</a:t>
            </a:r>
          </a:p>
        </p:txBody>
      </p:sp>
      <p:pic>
        <p:nvPicPr>
          <p:cNvPr id="22" name="Picture 2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86070" y="4489330"/>
            <a:ext cx="66992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8200451" y="5678367"/>
            <a:ext cx="784189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100" b="1">
                <a:latin typeface="Calibri" pitchFamily="34" charset="0"/>
              </a:rPr>
              <a:t>Australian</a:t>
            </a:r>
          </a:p>
          <a:p>
            <a:pPr algn="ctr"/>
            <a:r>
              <a:rPr lang="en-US" sz="1100" b="1">
                <a:latin typeface="Calibri" pitchFamily="34" charset="0"/>
              </a:rPr>
              <a:t>National</a:t>
            </a:r>
          </a:p>
          <a:p>
            <a:pPr algn="ctr"/>
            <a:r>
              <a:rPr lang="en-US" sz="1100" b="1">
                <a:latin typeface="Calibri" pitchFamily="34" charset="0"/>
              </a:rPr>
              <a:t>University</a:t>
            </a:r>
          </a:p>
        </p:txBody>
      </p:sp>
      <p:pic>
        <p:nvPicPr>
          <p:cNvPr id="25" name="Picture 2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3525" y="5092580"/>
            <a:ext cx="17843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3525" y="5583118"/>
            <a:ext cx="1806575" cy="477837"/>
          </a:xfrm>
          <a:prstGeom prst="rect">
            <a:avLst/>
          </a:prstGeom>
          <a:noFill/>
        </p:spPr>
      </p:pic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1072465" y="6078793"/>
            <a:ext cx="43473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100" b="1" dirty="0" err="1">
                <a:latin typeface="Calibri" pitchFamily="34" charset="0"/>
              </a:rPr>
              <a:t>JLab</a:t>
            </a:r>
            <a:endParaRPr lang="en-US" sz="1100" b="1" dirty="0">
              <a:latin typeface="Calibri" pitchFamily="34" charset="0"/>
            </a:endParaRPr>
          </a:p>
        </p:txBody>
      </p:sp>
      <p:pic>
        <p:nvPicPr>
          <p:cNvPr id="28" name="Picture 2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49622" y="942181"/>
            <a:ext cx="1933575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4029554" y="1532420"/>
            <a:ext cx="5293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latin typeface="Calibri" pitchFamily="34" charset="0"/>
              </a:rPr>
              <a:t>CERN</a:t>
            </a:r>
            <a:endParaRPr lang="en-US" sz="1200" b="1" dirty="0">
              <a:latin typeface="Calibri" pitchFamily="34" charset="0"/>
            </a:endParaRPr>
          </a:p>
        </p:txBody>
      </p:sp>
      <p:pic>
        <p:nvPicPr>
          <p:cNvPr id="30" name="Picture 2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3951288"/>
            <a:ext cx="1724025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1659805" y="3970338"/>
            <a:ext cx="4443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latin typeface="Calibri" pitchFamily="34" charset="0"/>
              </a:rPr>
              <a:t>ANL</a:t>
            </a:r>
          </a:p>
        </p:txBody>
      </p:sp>
      <p:pic>
        <p:nvPicPr>
          <p:cNvPr id="32" name="Picture 3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2890838"/>
            <a:ext cx="10795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1042720" y="3187700"/>
            <a:ext cx="5148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latin typeface="Calibri" pitchFamily="34" charset="0"/>
              </a:rPr>
              <a:t>FNAL</a:t>
            </a:r>
          </a:p>
        </p:txBody>
      </p:sp>
      <p:graphicFrame>
        <p:nvGraphicFramePr>
          <p:cNvPr id="34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8827157"/>
              </p:ext>
            </p:extLst>
          </p:nvPr>
        </p:nvGraphicFramePr>
        <p:xfrm>
          <a:off x="2873042" y="4908550"/>
          <a:ext cx="55880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794" name="Photo Editor Photo" r:id="rId16" imgW="10761905" imgH="8123810" progId="">
                  <p:embed/>
                </p:oleObj>
              </mc:Choice>
              <mc:Fallback>
                <p:oleObj name="Photo Editor Photo" r:id="rId16" imgW="10761905" imgH="8123810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875" t="5740" r="51540" b="38670"/>
                      <a:stretch>
                        <a:fillRect/>
                      </a:stretch>
                    </p:blipFill>
                    <p:spPr bwMode="auto">
                      <a:xfrm>
                        <a:off x="2873042" y="4908550"/>
                        <a:ext cx="558800" cy="12573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2688664" y="6180836"/>
            <a:ext cx="8629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latin typeface="Calibri" pitchFamily="34" charset="0"/>
              </a:rPr>
              <a:t>CEA Saclay</a:t>
            </a:r>
          </a:p>
        </p:txBody>
      </p:sp>
      <p:pic>
        <p:nvPicPr>
          <p:cNvPr id="36" name="Picture 34"/>
          <p:cNvPicPr>
            <a:picLocks noChangeAspect="1" noChangeArrowheads="1"/>
          </p:cNvPicPr>
          <p:nvPr/>
        </p:nvPicPr>
        <p:blipFill>
          <a:blip r:embed="rId18" cstate="print"/>
          <a:srcRect t="7732" b="24742"/>
          <a:stretch>
            <a:fillRect/>
          </a:stretch>
        </p:blipFill>
        <p:spPr bwMode="auto">
          <a:xfrm>
            <a:off x="5210979" y="786098"/>
            <a:ext cx="129969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Text Box 35"/>
          <p:cNvSpPr txBox="1">
            <a:spLocks noChangeArrowheads="1"/>
          </p:cNvSpPr>
          <p:nvPr/>
        </p:nvSpPr>
        <p:spPr bwMode="auto">
          <a:xfrm>
            <a:off x="4750309" y="1585525"/>
            <a:ext cx="13226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latin typeface="Calibri" pitchFamily="34" charset="0"/>
              </a:rPr>
              <a:t>DESY/FLASH/XFEL</a:t>
            </a:r>
            <a:endParaRPr lang="en-US" sz="1200" b="1" dirty="0">
              <a:latin typeface="Calibri" pitchFamily="34" charset="0"/>
            </a:endParaRPr>
          </a:p>
        </p:txBody>
      </p:sp>
      <p:pic>
        <p:nvPicPr>
          <p:cNvPr id="38" name="Picture 36" descr="b-cell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881981" y="778745"/>
            <a:ext cx="1352550" cy="892175"/>
          </a:xfrm>
          <a:prstGeom prst="rect">
            <a:avLst/>
          </a:prstGeom>
          <a:noFill/>
        </p:spPr>
      </p:pic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2441577" y="1669349"/>
            <a:ext cx="4941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Calibri" pitchFamily="34" charset="0"/>
              </a:rPr>
              <a:t>CESR</a:t>
            </a:r>
          </a:p>
        </p:txBody>
      </p:sp>
      <p:sp>
        <p:nvSpPr>
          <p:cNvPr id="40" name="Line 38"/>
          <p:cNvSpPr>
            <a:spLocks noChangeShapeType="1"/>
          </p:cNvSpPr>
          <p:nvPr/>
        </p:nvSpPr>
        <p:spPr bwMode="auto">
          <a:xfrm>
            <a:off x="2343150" y="1724025"/>
            <a:ext cx="466725" cy="790575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41" name="Line 39"/>
          <p:cNvSpPr>
            <a:spLocks noChangeShapeType="1"/>
          </p:cNvSpPr>
          <p:nvPr/>
        </p:nvSpPr>
        <p:spPr bwMode="auto">
          <a:xfrm flipV="1">
            <a:off x="1804987" y="2619375"/>
            <a:ext cx="966788" cy="2381636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42" name="Line 40"/>
          <p:cNvSpPr>
            <a:spLocks noChangeShapeType="1"/>
          </p:cNvSpPr>
          <p:nvPr/>
        </p:nvSpPr>
        <p:spPr bwMode="auto">
          <a:xfrm>
            <a:off x="885825" y="2571750"/>
            <a:ext cx="1162050" cy="76200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43" name="Line 41"/>
          <p:cNvSpPr>
            <a:spLocks noChangeShapeType="1"/>
          </p:cNvSpPr>
          <p:nvPr/>
        </p:nvSpPr>
        <p:spPr bwMode="auto">
          <a:xfrm flipV="1">
            <a:off x="1047750" y="2495550"/>
            <a:ext cx="1514475" cy="628650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44" name="Line 42"/>
          <p:cNvSpPr>
            <a:spLocks noChangeShapeType="1"/>
          </p:cNvSpPr>
          <p:nvPr/>
        </p:nvSpPr>
        <p:spPr bwMode="auto">
          <a:xfrm flipV="1">
            <a:off x="1514475" y="2524125"/>
            <a:ext cx="1066800" cy="1428750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45" name="Line 43"/>
          <p:cNvSpPr>
            <a:spLocks noChangeShapeType="1"/>
          </p:cNvSpPr>
          <p:nvPr/>
        </p:nvSpPr>
        <p:spPr bwMode="auto">
          <a:xfrm>
            <a:off x="4319588" y="1731005"/>
            <a:ext cx="85723" cy="731208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46" name="Line 44"/>
          <p:cNvSpPr>
            <a:spLocks noChangeShapeType="1"/>
          </p:cNvSpPr>
          <p:nvPr/>
        </p:nvSpPr>
        <p:spPr bwMode="auto">
          <a:xfrm flipV="1">
            <a:off x="2600055" y="2466974"/>
            <a:ext cx="1719533" cy="2518911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47" name="Line 45"/>
          <p:cNvSpPr>
            <a:spLocks noChangeShapeType="1"/>
          </p:cNvSpPr>
          <p:nvPr/>
        </p:nvSpPr>
        <p:spPr bwMode="auto">
          <a:xfrm flipV="1">
            <a:off x="3249180" y="2476500"/>
            <a:ext cx="1089458" cy="2335213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48" name="Line 46"/>
          <p:cNvSpPr>
            <a:spLocks noChangeShapeType="1"/>
          </p:cNvSpPr>
          <p:nvPr/>
        </p:nvSpPr>
        <p:spPr bwMode="auto">
          <a:xfrm flipV="1">
            <a:off x="4186988" y="2514599"/>
            <a:ext cx="304049" cy="2695575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49" name="Line 47"/>
          <p:cNvSpPr>
            <a:spLocks noChangeShapeType="1"/>
          </p:cNvSpPr>
          <p:nvPr/>
        </p:nvSpPr>
        <p:spPr bwMode="auto">
          <a:xfrm flipH="1" flipV="1">
            <a:off x="4519613" y="2524124"/>
            <a:ext cx="691366" cy="2752725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50" name="Line 48"/>
          <p:cNvSpPr>
            <a:spLocks noChangeShapeType="1"/>
          </p:cNvSpPr>
          <p:nvPr/>
        </p:nvSpPr>
        <p:spPr bwMode="auto">
          <a:xfrm flipH="1" flipV="1">
            <a:off x="4529137" y="2524125"/>
            <a:ext cx="1243815" cy="2461760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51" name="Line 49"/>
          <p:cNvSpPr>
            <a:spLocks noChangeShapeType="1"/>
          </p:cNvSpPr>
          <p:nvPr/>
        </p:nvSpPr>
        <p:spPr bwMode="auto">
          <a:xfrm flipH="1" flipV="1">
            <a:off x="7372350" y="4524375"/>
            <a:ext cx="213720" cy="461511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52" name="Line 50"/>
          <p:cNvSpPr>
            <a:spLocks noChangeShapeType="1"/>
          </p:cNvSpPr>
          <p:nvPr/>
        </p:nvSpPr>
        <p:spPr bwMode="auto">
          <a:xfrm flipH="1">
            <a:off x="4519613" y="1809418"/>
            <a:ext cx="663584" cy="509919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53" name="Line 51"/>
          <p:cNvSpPr>
            <a:spLocks noChangeShapeType="1"/>
          </p:cNvSpPr>
          <p:nvPr/>
        </p:nvSpPr>
        <p:spPr bwMode="auto">
          <a:xfrm flipH="1">
            <a:off x="4424361" y="1731005"/>
            <a:ext cx="2314211" cy="716920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54" name="Line 52"/>
          <p:cNvSpPr>
            <a:spLocks noChangeShapeType="1"/>
          </p:cNvSpPr>
          <p:nvPr/>
        </p:nvSpPr>
        <p:spPr bwMode="auto">
          <a:xfrm flipH="1">
            <a:off x="7183225" y="2647950"/>
            <a:ext cx="562245" cy="100013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55" name="Line 53"/>
          <p:cNvSpPr>
            <a:spLocks noChangeShapeType="1"/>
          </p:cNvSpPr>
          <p:nvPr/>
        </p:nvSpPr>
        <p:spPr bwMode="auto">
          <a:xfrm flipH="1" flipV="1">
            <a:off x="6596063" y="2652712"/>
            <a:ext cx="1124490" cy="534987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56" name="Text Box 25"/>
          <p:cNvSpPr txBox="1">
            <a:spLocks noChangeArrowheads="1"/>
          </p:cNvSpPr>
          <p:nvPr/>
        </p:nvSpPr>
        <p:spPr bwMode="auto">
          <a:xfrm>
            <a:off x="5029" y="1600200"/>
            <a:ext cx="65114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100" b="1" dirty="0" smtClean="0">
                <a:latin typeface="Calibri" pitchFamily="34" charset="0"/>
              </a:rPr>
              <a:t>TRIUMF</a:t>
            </a:r>
            <a:endParaRPr lang="en-US" sz="1100" b="1" dirty="0">
              <a:latin typeface="Calibri" pitchFamily="34" charset="0"/>
            </a:endParaRPr>
          </a:p>
        </p:txBody>
      </p:sp>
      <p:sp>
        <p:nvSpPr>
          <p:cNvPr id="57" name="Line 40"/>
          <p:cNvSpPr>
            <a:spLocks noChangeShapeType="1"/>
          </p:cNvSpPr>
          <p:nvPr/>
        </p:nvSpPr>
        <p:spPr bwMode="auto">
          <a:xfrm>
            <a:off x="835574" y="1724025"/>
            <a:ext cx="1091101" cy="633413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60" name="Line 38"/>
          <p:cNvSpPr>
            <a:spLocks noChangeShapeType="1"/>
          </p:cNvSpPr>
          <p:nvPr/>
        </p:nvSpPr>
        <p:spPr bwMode="auto">
          <a:xfrm>
            <a:off x="1724025" y="1854830"/>
            <a:ext cx="964639" cy="663513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62" name="Text Box 25"/>
          <p:cNvSpPr txBox="1">
            <a:spLocks noChangeArrowheads="1"/>
          </p:cNvSpPr>
          <p:nvPr/>
        </p:nvSpPr>
        <p:spPr bwMode="auto">
          <a:xfrm>
            <a:off x="1126825" y="1593220"/>
            <a:ext cx="78739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100" b="1" dirty="0" smtClean="0">
                <a:latin typeface="Calibri" pitchFamily="34" charset="0"/>
              </a:rPr>
              <a:t>MSU/FRIB</a:t>
            </a:r>
            <a:endParaRPr lang="en-US" sz="1100" b="1" dirty="0">
              <a:latin typeface="Calibri" pitchFamily="34" charset="0"/>
            </a:endParaRPr>
          </a:p>
        </p:txBody>
      </p:sp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074135" y="775644"/>
            <a:ext cx="821519" cy="879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2767" name="Picture 31" descr="http://www.triumf.ca/sites/default/files/images/srf-cavity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8" r="17611"/>
          <a:stretch/>
        </p:blipFill>
        <p:spPr bwMode="auto">
          <a:xfrm>
            <a:off x="0" y="986457"/>
            <a:ext cx="1071987" cy="64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778" name="Picture 42" descr="C:\Work\Presentations\Outreach\Summer2015_interns_talk\063-02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764" y="2014715"/>
            <a:ext cx="1251812" cy="83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780" name="Picture 44" descr="C:\Work\Presentations\Outreach\Summer2015_interns_talk\Image239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99" y="833275"/>
            <a:ext cx="1018032" cy="73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781" name="Picture 4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200" y="506377"/>
            <a:ext cx="1066501" cy="106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2782" name="Picture 46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898" y="3328409"/>
            <a:ext cx="1124700" cy="85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xt Box 19"/>
          <p:cNvSpPr txBox="1">
            <a:spLocks noChangeArrowheads="1"/>
          </p:cNvSpPr>
          <p:nvPr/>
        </p:nvSpPr>
        <p:spPr bwMode="auto">
          <a:xfrm>
            <a:off x="8429698" y="4187749"/>
            <a:ext cx="4812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latin typeface="Calibri" pitchFamily="34" charset="0"/>
              </a:rPr>
              <a:t>IHEP</a:t>
            </a:r>
            <a:endParaRPr lang="en-US" sz="1200" b="1" dirty="0">
              <a:latin typeface="Calibri" pitchFamily="34" charset="0"/>
            </a:endParaRPr>
          </a:p>
        </p:txBody>
      </p:sp>
      <p:sp>
        <p:nvSpPr>
          <p:cNvPr id="65" name="Line 53"/>
          <p:cNvSpPr>
            <a:spLocks noChangeShapeType="1"/>
          </p:cNvSpPr>
          <p:nvPr/>
        </p:nvSpPr>
        <p:spPr bwMode="auto">
          <a:xfrm flipH="1">
            <a:off x="6620980" y="1630982"/>
            <a:ext cx="1307917" cy="988393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b="1" dirty="0" smtClean="0">
                <a:ea typeface="ＭＳ Ｐゴシック" pitchFamily="-107" charset="-128"/>
              </a:rPr>
              <a:t>SRF </a:t>
            </a:r>
            <a:r>
              <a:rPr lang="en-US" sz="3200" b="1" dirty="0" smtClean="0">
                <a:ea typeface="ＭＳ Ｐゴシック" pitchFamily="-107" charset="-128"/>
                <a:sym typeface="Symbol"/>
              </a:rPr>
              <a:t> Superconducting Radio Frequency</a:t>
            </a:r>
            <a:endParaRPr lang="en-US" sz="3200" b="1" dirty="0" smtClean="0">
              <a:ea typeface="ＭＳ Ｐゴシック" pitchFamily="-107" charset="-128"/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457200" y="716280"/>
            <a:ext cx="8458200" cy="5401491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None/>
            </a:pPr>
            <a:r>
              <a:rPr lang="en-US" b="1" dirty="0" smtClean="0">
                <a:ea typeface="ＭＳ Ｐゴシック" pitchFamily="-107" charset="-128"/>
              </a:rPr>
              <a:t>		SRF science is the study of superconducting RF properties of particular materials as well as designs of accelerator systems to provide understanding of performance limitations in accelerator systems.</a:t>
            </a:r>
          </a:p>
          <a:p>
            <a:pPr eaLnBrk="1" hangingPunct="1">
              <a:lnSpc>
                <a:spcPct val="80000"/>
              </a:lnSpc>
              <a:buNone/>
            </a:pPr>
            <a:endParaRPr lang="en-US" b="1" dirty="0">
              <a:ea typeface="ＭＳ Ｐゴシック" pitchFamily="-107" charset="-128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en-US" b="1" dirty="0" smtClean="0">
                <a:ea typeface="ＭＳ Ｐゴシック" pitchFamily="-107" charset="-128"/>
              </a:rPr>
              <a:t> </a:t>
            </a:r>
            <a:endParaRPr lang="en-US" dirty="0" smtClean="0">
              <a:ea typeface="ＭＳ Ｐゴシック" pitchFamily="-107" charset="-128"/>
            </a:endParaRPr>
          </a:p>
        </p:txBody>
      </p:sp>
      <p:pic>
        <p:nvPicPr>
          <p:cNvPr id="439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411" y="2088670"/>
            <a:ext cx="3763485" cy="409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92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99" y="2218774"/>
            <a:ext cx="258127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79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b="1" dirty="0" smtClean="0">
                <a:ea typeface="ＭＳ Ｐゴシック" pitchFamily="-107" charset="-128"/>
              </a:rPr>
              <a:t>SRF </a:t>
            </a:r>
            <a:r>
              <a:rPr lang="en-US" sz="3200" b="1" dirty="0" smtClean="0">
                <a:ea typeface="ＭＳ Ｐゴシック" pitchFamily="-107" charset="-128"/>
                <a:sym typeface="Symbol"/>
              </a:rPr>
              <a:t> Superconducting Radio Frequency</a:t>
            </a:r>
            <a:endParaRPr lang="en-US" sz="3200" b="1" dirty="0" smtClean="0">
              <a:ea typeface="ＭＳ Ｐゴシック" pitchFamily="-107" charset="-128"/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457200" y="716280"/>
            <a:ext cx="8458200" cy="5401491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en-US" b="1" dirty="0" smtClean="0">
                <a:ea typeface="ＭＳ Ｐゴシック" pitchFamily="-107" charset="-128"/>
              </a:rPr>
              <a:t>		SRF technology exploits superconducting materials to provide high </a:t>
            </a:r>
            <a:r>
              <a:rPr lang="en-US" b="1" dirty="0">
                <a:ea typeface="ＭＳ Ｐゴシック" pitchFamily="-107" charset="-128"/>
              </a:rPr>
              <a:t>performance, energy efficient </a:t>
            </a:r>
            <a:r>
              <a:rPr lang="en-US" b="1" dirty="0" smtClean="0">
                <a:ea typeface="ＭＳ Ｐゴシック" pitchFamily="-107" charset="-128"/>
              </a:rPr>
              <a:t>accelerator systems.		</a:t>
            </a:r>
            <a:endParaRPr lang="en-US" dirty="0" smtClean="0">
              <a:ea typeface="ＭＳ Ｐゴシック" pitchFamily="-107" charset="-128"/>
            </a:endParaRPr>
          </a:p>
          <a:p>
            <a:endParaRPr lang="en-US" dirty="0" smtClean="0"/>
          </a:p>
          <a:p>
            <a:r>
              <a:rPr lang="en-US" dirty="0" smtClean="0"/>
              <a:t>1972: First superconducting accelerator based on L-band 1300 MHz niobium cavities @ Stanford High Energy Physics Lab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ea typeface="ＭＳ Ｐゴシック" pitchFamily="-107" charset="-128"/>
              </a:rPr>
              <a:t>CEBAF was the first large-scale application of SRF in the US –         constructed 1987-1993: ~ 1 km long</a:t>
            </a:r>
            <a:endParaRPr lang="en-US" dirty="0">
              <a:ea typeface="ＭＳ Ｐゴシック" pitchFamily="-107" charset="-128"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ea typeface="ＭＳ Ｐゴシック" pitchFamily="-107" charset="-128"/>
              </a:rPr>
              <a:t>XFEL accelerator in Europe is currently under construction 2009-2015: ~ 2 km long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ea typeface="ＭＳ Ｐゴシック" pitchFamily="-107" charset="-128"/>
              </a:rPr>
              <a:t>LCLS-II @ Stanford Linear Collider Complex scheduled for construction in 2016-2018: ~ 1 km long, 35 </a:t>
            </a:r>
            <a:r>
              <a:rPr lang="en-US" dirty="0" err="1" smtClean="0">
                <a:ea typeface="ＭＳ Ｐゴシック" pitchFamily="-107" charset="-128"/>
              </a:rPr>
              <a:t>cryomodules</a:t>
            </a:r>
            <a:endParaRPr lang="en-US" dirty="0">
              <a:ea typeface="ＭＳ Ｐゴシック" pitchFamily="-107" charset="-128"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ea typeface="ＭＳ Ｐゴシック" pitchFamily="-107" charset="-128"/>
              </a:rPr>
              <a:t>Proposed ILC accelerator 20??-20??: ~ 30 km long, 2000 </a:t>
            </a:r>
            <a:r>
              <a:rPr lang="en-US" dirty="0" err="1" smtClean="0">
                <a:ea typeface="ＭＳ Ｐゴシック" pitchFamily="-107" charset="-128"/>
              </a:rPr>
              <a:t>cryomodules</a:t>
            </a:r>
            <a:endParaRPr lang="en-US" dirty="0" smtClean="0">
              <a:ea typeface="ＭＳ Ｐゴシック" pitchFamily="-107" charset="-128"/>
            </a:endParaRPr>
          </a:p>
          <a:p>
            <a:pPr>
              <a:lnSpc>
                <a:spcPct val="80000"/>
              </a:lnSpc>
            </a:pPr>
            <a:endParaRPr lang="en-US" dirty="0">
              <a:ea typeface="ＭＳ Ｐゴシック" pitchFamily="-107" charset="-128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dirty="0" smtClean="0">
                <a:ea typeface="ＭＳ Ｐゴシック" pitchFamily="-107" charset="-128"/>
              </a:rPr>
              <a:t>	</a:t>
            </a:r>
            <a:r>
              <a:rPr lang="en-US" b="1" dirty="0" smtClean="0">
                <a:ea typeface="ＭＳ Ｐゴシック" pitchFamily="-107" charset="-128"/>
              </a:rPr>
              <a:t>Essentially </a:t>
            </a:r>
            <a:r>
              <a:rPr lang="en-US" b="1" dirty="0">
                <a:ea typeface="ＭＳ Ｐゴシック" pitchFamily="-107" charset="-128"/>
              </a:rPr>
              <a:t>all new large accelerators being planned in the </a:t>
            </a:r>
            <a:r>
              <a:rPr lang="en-US" b="1" dirty="0" smtClean="0">
                <a:ea typeface="ＭＳ Ｐゴシック" pitchFamily="-107" charset="-128"/>
              </a:rPr>
              <a:t>	world </a:t>
            </a:r>
            <a:r>
              <a:rPr lang="en-US" b="1" dirty="0">
                <a:ea typeface="ＭＳ Ｐゴシック" pitchFamily="-107" charset="-128"/>
              </a:rPr>
              <a:t>aim to exploit this technology.</a:t>
            </a:r>
          </a:p>
          <a:p>
            <a:pPr>
              <a:lnSpc>
                <a:spcPct val="80000"/>
              </a:lnSpc>
            </a:pPr>
            <a:endParaRPr lang="en-US" dirty="0" smtClean="0">
              <a:ea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939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6" name="Group 2"/>
          <p:cNvGrpSpPr>
            <a:grpSpLocks/>
          </p:cNvGrpSpPr>
          <p:nvPr/>
        </p:nvGrpSpPr>
        <p:grpSpPr bwMode="auto">
          <a:xfrm>
            <a:off x="174625" y="1223963"/>
            <a:ext cx="4413250" cy="4352925"/>
            <a:chOff x="302" y="835"/>
            <a:chExt cx="2780" cy="2742"/>
          </a:xfrm>
        </p:grpSpPr>
        <p:pic>
          <p:nvPicPr>
            <p:cNvPr id="82947" name="Picture 3" descr="srf_image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" y="835"/>
              <a:ext cx="2780" cy="2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948" name="Text Box 4"/>
            <p:cNvSpPr txBox="1">
              <a:spLocks noChangeArrowheads="1"/>
            </p:cNvSpPr>
            <p:nvPr/>
          </p:nvSpPr>
          <p:spPr bwMode="auto">
            <a:xfrm>
              <a:off x="1338" y="1183"/>
              <a:ext cx="13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latin typeface="Times" pitchFamily="18" charset="0"/>
                </a:rPr>
                <a:t>THE CAVITY</a:t>
              </a:r>
            </a:p>
          </p:txBody>
        </p:sp>
        <p:sp>
          <p:nvSpPr>
            <p:cNvPr id="82949" name="Text Box 5"/>
            <p:cNvSpPr txBox="1">
              <a:spLocks noChangeArrowheads="1"/>
            </p:cNvSpPr>
            <p:nvPr/>
          </p:nvSpPr>
          <p:spPr bwMode="auto">
            <a:xfrm>
              <a:off x="2069" y="2931"/>
              <a:ext cx="6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imes" pitchFamily="18" charset="0"/>
                </a:rPr>
                <a:t>Cavity</a:t>
              </a:r>
            </a:p>
          </p:txBody>
        </p:sp>
        <p:sp>
          <p:nvSpPr>
            <p:cNvPr id="82950" name="Text Box 6"/>
            <p:cNvSpPr txBox="1">
              <a:spLocks noChangeArrowheads="1"/>
            </p:cNvSpPr>
            <p:nvPr/>
          </p:nvSpPr>
          <p:spPr bwMode="auto">
            <a:xfrm>
              <a:off x="657" y="3239"/>
              <a:ext cx="58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imes" pitchFamily="18" charset="0"/>
                </a:rPr>
                <a:t>cavity</a:t>
              </a:r>
            </a:p>
          </p:txBody>
        </p:sp>
      </p:grp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4725988" y="1012825"/>
            <a:ext cx="441801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Niobium – best superconducting properties among all pure metals:</a:t>
            </a:r>
          </a:p>
          <a:p>
            <a:pPr lvl="2">
              <a:buFontTx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 T</a:t>
            </a:r>
            <a:r>
              <a:rPr lang="en-US" sz="2400" baseline="-25000" dirty="0">
                <a:solidFill>
                  <a:schemeClr val="tx1"/>
                </a:solidFill>
              </a:rPr>
              <a:t>c</a:t>
            </a:r>
            <a:r>
              <a:rPr lang="en-US" sz="2400" dirty="0">
                <a:solidFill>
                  <a:schemeClr val="tx1"/>
                </a:solidFill>
              </a:rPr>
              <a:t> ~ 9.25 </a:t>
            </a:r>
            <a:r>
              <a:rPr lang="en-US" sz="2400" dirty="0" smtClean="0">
                <a:solidFill>
                  <a:schemeClr val="tx1"/>
                </a:solidFill>
              </a:rPr>
              <a:t>K</a:t>
            </a:r>
            <a:r>
              <a:rPr lang="en-US" sz="2400" dirty="0">
                <a:solidFill>
                  <a:schemeClr val="tx1"/>
                </a:solidFill>
              </a:rPr>
              <a:t>;</a:t>
            </a:r>
          </a:p>
          <a:p>
            <a:pPr lvl="2">
              <a:buFontTx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  <a:cs typeface="Times New Roman" pitchFamily="18" charset="0"/>
              </a:rPr>
              <a:t>c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 ~ 2000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Oe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;</a:t>
            </a:r>
          </a:p>
          <a:p>
            <a:pPr lvl="2">
              <a:buFontTx/>
              <a:buChar char="•"/>
            </a:pP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R</a:t>
            </a:r>
            <a:r>
              <a:rPr lang="en-US" sz="2400" baseline="-25000" dirty="0" err="1">
                <a:solidFill>
                  <a:schemeClr val="tx1"/>
                </a:solidFill>
                <a:cs typeface="Times New Roman" pitchFamily="18" charset="0"/>
              </a:rPr>
              <a:t>bcs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 ~ </a:t>
            </a:r>
            <a:r>
              <a:rPr lang="en-US" sz="2400" dirty="0">
                <a:solidFill>
                  <a:schemeClr val="tx1"/>
                </a:solidFill>
              </a:rPr>
              <a:t>.00001 </a:t>
            </a:r>
            <a:r>
              <a:rPr lang="en-US" sz="2400" dirty="0" err="1">
                <a:solidFill>
                  <a:schemeClr val="tx1"/>
                </a:solidFill>
              </a:rPr>
              <a:t>mΩ</a:t>
            </a:r>
            <a:r>
              <a:rPr lang="en-US" sz="2400" dirty="0">
                <a:solidFill>
                  <a:schemeClr val="tx1"/>
                </a:solidFill>
              </a:rPr>
              <a:t> at 2 </a:t>
            </a:r>
            <a:r>
              <a:rPr lang="en-US" sz="2400" dirty="0" smtClean="0">
                <a:solidFill>
                  <a:schemeClr val="tx1"/>
                </a:solidFill>
              </a:rPr>
              <a:t>K </a:t>
            </a:r>
            <a:endParaRPr lang="el-GR" sz="2400" dirty="0">
              <a:solidFill>
                <a:schemeClr val="tx1"/>
              </a:solidFill>
            </a:endParaRPr>
          </a:p>
        </p:txBody>
      </p:sp>
      <p:sp>
        <p:nvSpPr>
          <p:cNvPr id="82952" name="Text Box 8"/>
          <p:cNvSpPr txBox="1">
            <a:spLocks noChangeArrowheads="1"/>
          </p:cNvSpPr>
          <p:nvPr/>
        </p:nvSpPr>
        <p:spPr bwMode="auto">
          <a:xfrm>
            <a:off x="4914900" y="3352800"/>
            <a:ext cx="4229100" cy="326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b="1" u="sng" dirty="0" err="1">
                <a:solidFill>
                  <a:srgbClr val="FF0000"/>
                </a:solidFill>
                <a:cs typeface="Times New Roman" pitchFamily="18" charset="0"/>
              </a:rPr>
              <a:t>Nb</a:t>
            </a:r>
            <a:r>
              <a:rPr lang="en-US" b="1" u="sng" dirty="0">
                <a:solidFill>
                  <a:srgbClr val="FF0000"/>
                </a:solidFill>
                <a:cs typeface="Times New Roman" pitchFamily="18" charset="0"/>
              </a:rPr>
              <a:t> : </a:t>
            </a:r>
            <a:r>
              <a:rPr lang="en-US" b="1" u="sng" dirty="0" err="1">
                <a:solidFill>
                  <a:srgbClr val="FF0000"/>
                </a:solidFill>
              </a:rPr>
              <a:t>R</a:t>
            </a:r>
            <a:r>
              <a:rPr lang="en-US" b="1" u="sng" baseline="-25000" dirty="0" err="1">
                <a:solidFill>
                  <a:srgbClr val="FF0000"/>
                </a:solidFill>
              </a:rPr>
              <a:t>s</a:t>
            </a:r>
            <a:r>
              <a:rPr lang="en-US" b="1" u="sng" dirty="0">
                <a:solidFill>
                  <a:srgbClr val="FF0000"/>
                </a:solidFill>
              </a:rPr>
              <a:t> ~ .00001 </a:t>
            </a:r>
            <a:r>
              <a:rPr lang="en-US" b="1" u="sng" dirty="0" err="1">
                <a:solidFill>
                  <a:srgbClr val="FF0000"/>
                </a:solidFill>
              </a:rPr>
              <a:t>mΩ</a:t>
            </a:r>
            <a:endParaRPr lang="en-US" b="1" u="sng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b="1" u="sng" dirty="0">
                <a:solidFill>
                  <a:srgbClr val="FF0000"/>
                </a:solidFill>
              </a:rPr>
              <a:t>Cu: </a:t>
            </a:r>
            <a:r>
              <a:rPr lang="en-US" b="1" u="sng" dirty="0" err="1">
                <a:solidFill>
                  <a:srgbClr val="FF0000"/>
                </a:solidFill>
              </a:rPr>
              <a:t>Rs</a:t>
            </a:r>
            <a:r>
              <a:rPr lang="en-US" b="1" u="sng" dirty="0">
                <a:solidFill>
                  <a:srgbClr val="FF0000"/>
                </a:solidFill>
              </a:rPr>
              <a:t> ~ 10 </a:t>
            </a:r>
            <a:r>
              <a:rPr lang="en-US" b="1" u="sng" dirty="0" err="1">
                <a:solidFill>
                  <a:srgbClr val="FF0000"/>
                </a:solidFill>
              </a:rPr>
              <a:t>mΩ</a:t>
            </a:r>
            <a:endParaRPr lang="en-US" b="1" u="sng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↓</a:t>
            </a:r>
          </a:p>
          <a:p>
            <a:pPr algn="ctr" eaLnBrk="1" hangingPunct="1"/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Q</a:t>
            </a:r>
            <a:r>
              <a:rPr lang="en-US" sz="3600" b="1" baseline="30000" dirty="0" err="1">
                <a:solidFill>
                  <a:srgbClr val="FF0000"/>
                </a:solidFill>
                <a:cs typeface="Times New Roman" pitchFamily="18" charset="0"/>
              </a:rPr>
              <a:t>nb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~ 10</a:t>
            </a:r>
            <a:r>
              <a:rPr lang="en-US" sz="3600" b="1" baseline="30000" dirty="0">
                <a:solidFill>
                  <a:srgbClr val="FF0000"/>
                </a:solidFill>
                <a:cs typeface="Times New Roman" pitchFamily="18" charset="0"/>
              </a:rPr>
              <a:t>11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up to </a:t>
            </a:r>
          </a:p>
          <a:p>
            <a:pPr algn="ctr" eaLnBrk="1" hangingPunct="1"/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E</a:t>
            </a:r>
            <a:r>
              <a:rPr lang="en-US" sz="3600" b="1" baseline="-25000" dirty="0" err="1">
                <a:solidFill>
                  <a:srgbClr val="FF0000"/>
                </a:solidFill>
                <a:cs typeface="Times New Roman" pitchFamily="18" charset="0"/>
              </a:rPr>
              <a:t>acc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= 5·10</a:t>
            </a:r>
            <a:r>
              <a:rPr lang="en-US" sz="3600" b="1" baseline="30000" dirty="0">
                <a:solidFill>
                  <a:srgbClr val="FF0000"/>
                </a:solidFill>
                <a:cs typeface="Times New Roman" pitchFamily="18" charset="0"/>
              </a:rPr>
              <a:t>7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Volts per meter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52400"/>
            <a:ext cx="8229600" cy="56356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9pPr>
          </a:lstStyle>
          <a:p>
            <a:pPr>
              <a:defRPr/>
            </a:pPr>
            <a:r>
              <a:rPr lang="en-US" sz="3200" b="1" kern="0" dirty="0" smtClean="0">
                <a:ea typeface="ＭＳ Ｐゴシック" pitchFamily="-107" charset="-128"/>
              </a:rPr>
              <a:t>Niobium, the material of choice</a:t>
            </a:r>
          </a:p>
        </p:txBody>
      </p:sp>
    </p:spTree>
    <p:extLst>
      <p:ext uri="{BB962C8B-B14F-4D97-AF65-F5344CB8AC3E}">
        <p14:creationId xmlns:p14="http://schemas.microsoft.com/office/powerpoint/2010/main" val="45203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1HoSNv9xF1Z1OLcmkWkN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5VMdXigiyDmjCIi3sGQx"/>
</p:tagLst>
</file>

<file path=ppt/theme/theme1.xml><?xml version="1.0" encoding="utf-8"?>
<a:theme xmlns:a="http://schemas.openxmlformats.org/drawingml/2006/main" name="MEIC Template-es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ADS Background.pptx</Template>
  <TotalTime>21664</TotalTime>
  <Words>1106</Words>
  <Application>Microsoft Office PowerPoint</Application>
  <PresentationFormat>On-screen Show (4:3)</PresentationFormat>
  <Paragraphs>345</Paragraphs>
  <Slides>30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Calibri</vt:lpstr>
      <vt:lpstr>Wingdings</vt:lpstr>
      <vt:lpstr>Times</vt:lpstr>
      <vt:lpstr>ＭＳ Ｐゴシック</vt:lpstr>
      <vt:lpstr>Times New Roman</vt:lpstr>
      <vt:lpstr>Symbol</vt:lpstr>
      <vt:lpstr>Trebuchet MS</vt:lpstr>
      <vt:lpstr>DejaVu Sans</vt:lpstr>
      <vt:lpstr>Garamond</vt:lpstr>
      <vt:lpstr>MEIC Template-es1</vt:lpstr>
      <vt:lpstr>Photo Editor Photo</vt:lpstr>
      <vt:lpstr>Document</vt:lpstr>
      <vt:lpstr>SRF Science and Technology</vt:lpstr>
      <vt:lpstr>CEBAF 12 GeV Upgrade</vt:lpstr>
      <vt:lpstr>PowerPoint Presentation</vt:lpstr>
      <vt:lpstr>PowerPoint Presentation</vt:lpstr>
      <vt:lpstr>Cavity fundamentals</vt:lpstr>
      <vt:lpstr>PowerPoint Presentation</vt:lpstr>
      <vt:lpstr>SRF  Superconducting Radio Frequency</vt:lpstr>
      <vt:lpstr>SRF  Superconducting Radio Frequency</vt:lpstr>
      <vt:lpstr>PowerPoint Presentation</vt:lpstr>
      <vt:lpstr>PowerPoint Presentation</vt:lpstr>
      <vt:lpstr>PowerPoint Presentation</vt:lpstr>
      <vt:lpstr>Residual resistance</vt:lpstr>
      <vt:lpstr>Residual resistance</vt:lpstr>
      <vt:lpstr>Residual resistance</vt:lpstr>
      <vt:lpstr>PowerPoint Presentation</vt:lpstr>
      <vt:lpstr>Thermal breakdown</vt:lpstr>
      <vt:lpstr>Thermal breakdown</vt:lpstr>
      <vt:lpstr>PowerPoint Presentation</vt:lpstr>
      <vt:lpstr>Electron field emission</vt:lpstr>
      <vt:lpstr>Electron field emission</vt:lpstr>
      <vt:lpstr>PowerPoint Presentation</vt:lpstr>
      <vt:lpstr>High field quench</vt:lpstr>
      <vt:lpstr>PowerPoint Presentation</vt:lpstr>
      <vt:lpstr>PowerPoint Presentation</vt:lpstr>
      <vt:lpstr>PowerPoint Presentation</vt:lpstr>
      <vt:lpstr>Path forward?</vt:lpstr>
      <vt:lpstr>Bulk Nb3Sn</vt:lpstr>
      <vt:lpstr>Nb on Cu</vt:lpstr>
      <vt:lpstr>JLab SRF in Summary</vt:lpstr>
      <vt:lpstr>Thank you for listening and I hope you are having a great summer at JLab!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sthomas</dc:creator>
  <cp:lastModifiedBy>Grigory Eremeev</cp:lastModifiedBy>
  <cp:revision>498</cp:revision>
  <dcterms:created xsi:type="dcterms:W3CDTF">2010-05-11T12:29:17Z</dcterms:created>
  <dcterms:modified xsi:type="dcterms:W3CDTF">2015-06-30T14:44:13Z</dcterms:modified>
</cp:coreProperties>
</file>