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58" r:id="rId5"/>
    <p:sldId id="284" r:id="rId6"/>
    <p:sldId id="259" r:id="rId7"/>
    <p:sldId id="260" r:id="rId8"/>
    <p:sldId id="271" r:id="rId9"/>
    <p:sldId id="270" r:id="rId10"/>
    <p:sldId id="272" r:id="rId11"/>
    <p:sldId id="269" r:id="rId12"/>
    <p:sldId id="267" r:id="rId13"/>
    <p:sldId id="273" r:id="rId14"/>
    <p:sldId id="266" r:id="rId15"/>
    <p:sldId id="291" r:id="rId16"/>
    <p:sldId id="280" r:id="rId17"/>
    <p:sldId id="285" r:id="rId18"/>
    <p:sldId id="286" r:id="rId19"/>
    <p:sldId id="268" r:id="rId20"/>
    <p:sldId id="275" r:id="rId21"/>
    <p:sldId id="276" r:id="rId22"/>
    <p:sldId id="277" r:id="rId23"/>
    <p:sldId id="287" r:id="rId24"/>
    <p:sldId id="292" r:id="rId25"/>
    <p:sldId id="288" r:id="rId26"/>
    <p:sldId id="289" r:id="rId27"/>
    <p:sldId id="282" r:id="rId28"/>
    <p:sldId id="274" r:id="rId29"/>
    <p:sldId id="278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81" autoAdjust="0"/>
  </p:normalViewPr>
  <p:slideViewPr>
    <p:cSldViewPr snapToGrid="0" snapToObjects="1">
      <p:cViewPr varScale="1">
        <p:scale>
          <a:sx n="82" d="100"/>
          <a:sy n="82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CEE5-A896-1944-A7DA-E89C8C75EAD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D359-04D5-4D4B-8376-419E76E7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D359-04D5-4D4B-8376-419E76E75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54B0-7013-9144-98C1-553EE78F182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664F6-E6B5-1D43-86B6-C8B4F57C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emf"/><Relationship Id="rId8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279" y="2130425"/>
            <a:ext cx="857988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the Proton Radius from Electron Scattering Data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Why the proton radius is smaller in Virginia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2029"/>
            <a:ext cx="6400800" cy="1752600"/>
          </a:xfrm>
        </p:spPr>
        <p:txBody>
          <a:bodyPr/>
          <a:lstStyle/>
          <a:p>
            <a:r>
              <a:rPr lang="en-US" dirty="0" smtClean="0"/>
              <a:t>Douglas W. Higinbotham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1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158"/>
          </a:xfrm>
        </p:spPr>
        <p:txBody>
          <a:bodyPr>
            <a:normAutofit/>
          </a:bodyPr>
          <a:lstStyle/>
          <a:p>
            <a:r>
              <a:rPr lang="en-US" dirty="0" smtClean="0"/>
              <a:t>Tension With World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Results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2" y="1055286"/>
            <a:ext cx="8686800" cy="4876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215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From J. </a:t>
            </a:r>
            <a:r>
              <a:rPr lang="en-US" dirty="0" err="1" smtClean="0"/>
              <a:t>Bernauer</a:t>
            </a:r>
            <a:r>
              <a:rPr lang="en-US" dirty="0" smtClean="0"/>
              <a:t> et al., </a:t>
            </a:r>
            <a:r>
              <a:rPr lang="en-US" dirty="0" err="1" smtClean="0"/>
              <a:t>Phys</a:t>
            </a:r>
            <a:r>
              <a:rPr lang="en-US" dirty="0" smtClean="0"/>
              <a:t> Rev. C90 (2014) 015206.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3461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1.6% shift that is suggested by their “double dipole” fit would bring Mainz to the world data.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039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 do not need to be the same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4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08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Spline Fit Normalization Shifts of World Data</a:t>
            </a:r>
            <a:endParaRPr lang="en-US" dirty="0"/>
          </a:p>
        </p:txBody>
      </p:sp>
      <p:pic>
        <p:nvPicPr>
          <p:cNvPr id="5" name="Picture 4" descr="shif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8" y="1652215"/>
            <a:ext cx="5203301" cy="3211128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39" y="2537022"/>
            <a:ext cx="3820161" cy="1705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0" y="1303996"/>
            <a:ext cx="53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19 of </a:t>
            </a:r>
            <a:r>
              <a:rPr lang="en-US" dirty="0" err="1" smtClean="0"/>
              <a:t>Bernauer</a:t>
            </a:r>
            <a:r>
              <a:rPr lang="en-US" dirty="0" smtClean="0"/>
              <a:t> et al., Phys. Rev. C90 (2014) 015206.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572" y="4863866"/>
            <a:ext cx="831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“As can be seen, all shifts are positive, i.e., the actual cross sections as reconstructed</a:t>
            </a:r>
          </a:p>
          <a:p>
            <a:r>
              <a:rPr lang="en-US" dirty="0"/>
              <a:t>b</a:t>
            </a:r>
            <a:r>
              <a:rPr lang="en-US" dirty="0" smtClean="0"/>
              <a:t>y the fit are large then the values quoted.   …   While it may look strange that all shifts are positive, the mean of the normalization falls together with the shift of the oldest measurement [57], …”  - </a:t>
            </a:r>
            <a:r>
              <a:rPr lang="en-US" dirty="0" err="1" smtClean="0"/>
              <a:t>Bernauer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62165" y="198321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Experiments and uncertainties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309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Completely dismissing the fact their fit disagrees with world data?!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290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"/>
            <a:ext cx="8229600" cy="6655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Saskatoon 1974 (elastic recoil proton)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80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missing from MANY global fits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0" y="104817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of 2 Feb. 2016, not even listed </a:t>
            </a:r>
            <a:r>
              <a:rPr lang="en-US" dirty="0"/>
              <a:t>i</a:t>
            </a:r>
            <a:r>
              <a:rPr lang="en-US" dirty="0" smtClean="0"/>
              <a:t>n the extensive </a:t>
            </a:r>
            <a:r>
              <a:rPr lang="en-US" dirty="0" err="1" smtClean="0"/>
              <a:t>Scholarpedia</a:t>
            </a:r>
            <a:r>
              <a:rPr lang="en-US" dirty="0" smtClean="0"/>
              <a:t> proton form factor articles : http://</a:t>
            </a:r>
            <a:r>
              <a:rPr lang="en-US" dirty="0" err="1" smtClean="0"/>
              <a:t>www.scholarpedia.org</a:t>
            </a:r>
            <a:r>
              <a:rPr lang="en-US" dirty="0" smtClean="0"/>
              <a:t>/article/</a:t>
            </a:r>
            <a:r>
              <a:rPr lang="en-US" dirty="0" err="1" smtClean="0"/>
              <a:t>Nucleon_Form_factors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9700" y="5743296"/>
            <a:ext cx="202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Please add here! -&gt;</a:t>
            </a:r>
            <a:endParaRPr lang="en-US" b="1" dirty="0"/>
          </a:p>
        </p:txBody>
      </p:sp>
      <p:pic>
        <p:nvPicPr>
          <p:cNvPr id="8" name="Picture 7" descr="Untitled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23" y="1926549"/>
            <a:ext cx="4671449" cy="4407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06" y="4960125"/>
            <a:ext cx="3951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J. J. Murphy, II, Y. M. Shin, and </a:t>
            </a:r>
            <a:r>
              <a:rPr lang="en-US" sz="1600" b="1" dirty="0" smtClean="0"/>
              <a:t>D. M. </a:t>
            </a:r>
            <a:r>
              <a:rPr lang="en-US" sz="1600" b="1" dirty="0" err="1" smtClean="0"/>
              <a:t>Skopik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Proton form factor from 0.15 to 097 fm-2,</a:t>
            </a:r>
          </a:p>
          <a:p>
            <a:r>
              <a:rPr lang="en-US" sz="1600" dirty="0" smtClean="0"/>
              <a:t>Phys. Rev. C </a:t>
            </a:r>
            <a:r>
              <a:rPr lang="en-US" sz="1600" b="1" dirty="0" smtClean="0"/>
              <a:t>9</a:t>
            </a:r>
            <a:r>
              <a:rPr lang="en-US" sz="1600" dirty="0" smtClean="0"/>
              <a:t> (1974) 2125.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1"/>
            <a:ext cx="8229600" cy="624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Mainz80 and Saskatoon74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79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Prior to  new Mainz results  ~2010: Lowest, High Precision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Measurements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85" y="567558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Thus, a three parameter fit of the full range of data agrees with both 0.84fm and 0.88fm radius.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" y="2392421"/>
            <a:ext cx="4352764" cy="2230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02804" y="4424259"/>
            <a:ext cx="1600613" cy="343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" y="1708160"/>
            <a:ext cx="4409679" cy="456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580" y="5442318"/>
            <a:ext cx="910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“DISCOVERED” BY MOVING THE LAST DATA POINT ONE SIGMA AND SEEING THE EFFECT ON THE RESULT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580" y="4768234"/>
            <a:ext cx="391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 Fraction fit of this set of data</a:t>
            </a:r>
          </a:p>
          <a:p>
            <a:r>
              <a:rPr lang="en-US" dirty="0"/>
              <a:t>p</a:t>
            </a:r>
            <a:r>
              <a:rPr lang="en-US" dirty="0" smtClean="0"/>
              <a:t>roduces a similar result.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03776"/>
            <a:ext cx="914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Doing f-tests (see </a:t>
            </a:r>
            <a:r>
              <a:rPr lang="en-US" b="1" dirty="0" err="1" smtClean="0"/>
              <a:t>Bevington</a:t>
            </a:r>
            <a:r>
              <a:rPr lang="en-US" b="1" dirty="0" smtClean="0"/>
              <a:t>) one finds that going to second order isn’t justified by the data!</a:t>
            </a:r>
            <a:endParaRPr lang="en-US" b="1" dirty="0"/>
          </a:p>
        </p:txBody>
      </p:sp>
      <p:pic>
        <p:nvPicPr>
          <p:cNvPr id="3" name="Picture 2" descr="Error-Ellip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19" y="1161857"/>
            <a:ext cx="4738881" cy="41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9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_plot002-TNR1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t="-3090" b="711"/>
          <a:stretch/>
        </p:blipFill>
        <p:spPr>
          <a:xfrm>
            <a:off x="4420533" y="1046313"/>
            <a:ext cx="4361922" cy="5169555"/>
          </a:xfrm>
        </p:spPr>
      </p:pic>
      <p:sp>
        <p:nvSpPr>
          <p:cNvPr id="8" name="TextBox 7"/>
          <p:cNvSpPr txBox="1"/>
          <p:nvPr/>
        </p:nvSpPr>
        <p:spPr>
          <a:xfrm>
            <a:off x="5062188" y="886376"/>
            <a:ext cx="359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Griffioen et. </a:t>
            </a:r>
            <a:r>
              <a:rPr lang="en-US" dirty="0"/>
              <a:t> a</a:t>
            </a:r>
            <a:r>
              <a:rPr lang="en-US" dirty="0" smtClean="0"/>
              <a:t>l., arXiv: 1509.0667 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89457"/>
              </p:ext>
            </p:extLst>
          </p:nvPr>
        </p:nvGraphicFramePr>
        <p:xfrm>
          <a:off x="7335358" y="2006511"/>
          <a:ext cx="1193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4" imgW="1179360" imgH="200880" progId="Equation.3">
                  <p:embed/>
                </p:oleObj>
              </mc:Choice>
              <mc:Fallback>
                <p:oleObj name="Equation" r:id="rId4" imgW="1179360" imgH="20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358" y="2006511"/>
                        <a:ext cx="1193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0561"/>
              </p:ext>
            </p:extLst>
          </p:nvPr>
        </p:nvGraphicFramePr>
        <p:xfrm>
          <a:off x="6789258" y="1597764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6" imgW="1728000" imgH="228240" progId="Equation.3">
                  <p:embed/>
                </p:oleObj>
              </mc:Choice>
              <mc:Fallback>
                <p:oleObj name="Equation" r:id="rId6" imgW="172800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258" y="1597764"/>
                        <a:ext cx="1739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owQ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79" y="1166808"/>
            <a:ext cx="4558868" cy="499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702" y="861647"/>
            <a:ext cx="307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D.W.H. et.al.,arXiv:1510.01293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7885" y="7887239"/>
            <a:ext cx="191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Mainz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6886" y="1576080"/>
            <a:ext cx="255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Data from Mainz and Saskatoon 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7885" y="4860804"/>
            <a:ext cx="312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Mainz data re-analysis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51434" y="6319893"/>
            <a:ext cx="215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</a:t>
            </a:r>
            <a:r>
              <a:rPr lang="en-US" dirty="0"/>
              <a:t>fm </a:t>
            </a:r>
            <a:r>
              <a:rPr lang="en-US" baseline="30000" dirty="0"/>
              <a:t>-</a:t>
            </a:r>
            <a:r>
              <a:rPr lang="en-US" baseline="30000" dirty="0" smtClean="0"/>
              <a:t>2 </a:t>
            </a:r>
            <a:r>
              <a:rPr lang="en-US" dirty="0" smtClean="0"/>
              <a:t>= 0.0389 GeV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6992"/>
            <a:ext cx="8229600" cy="589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Taylor Extrapolations . . 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38598" y="2260452"/>
            <a:ext cx="11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0.84(1)</a:t>
            </a:r>
            <a:r>
              <a:rPr lang="en-US" dirty="0" err="1" smtClean="0"/>
              <a:t>fm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6448" y="549310"/>
            <a:ext cx="49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et al.’s ideas but now with MUCH better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026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rom comment </a:t>
            </a:r>
            <a:r>
              <a:rPr lang="en-US" dirty="0" err="1" smtClean="0"/>
              <a:t>arXiv</a:t>
            </a:r>
            <a:r>
              <a:rPr lang="en-US" dirty="0" smtClean="0"/>
              <a:t>:</a:t>
            </a:r>
            <a:r>
              <a:rPr lang="is-IS" dirty="0"/>
              <a:t>1511.00479</a:t>
            </a:r>
            <a:endParaRPr lang="en-US" dirty="0"/>
          </a:p>
        </p:txBody>
      </p:sp>
      <p:pic>
        <p:nvPicPr>
          <p:cNvPr id="4" name="Picture 3" descr="Mainz-Com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1" y="921564"/>
            <a:ext cx="7494243" cy="493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659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 course the linear function doesn’t work to all Q</a:t>
            </a:r>
            <a:r>
              <a:rPr lang="en-US" baseline="30000" dirty="0" smtClean="0"/>
              <a:t>2</a:t>
            </a:r>
            <a:r>
              <a:rPr lang="en-US" dirty="0" smtClean="0"/>
              <a:t>, though it is amusing to note</a:t>
            </a:r>
          </a:p>
          <a:p>
            <a:pPr algn="ctr"/>
            <a:r>
              <a:rPr lang="en-US" dirty="0" smtClean="0"/>
              <a:t>this function does have a charge radius of 0.84 fm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9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Precision vs. Accuracy  </a:t>
            </a:r>
            <a:endParaRPr lang="en-US" dirty="0"/>
          </a:p>
        </p:txBody>
      </p:sp>
      <p:pic>
        <p:nvPicPr>
          <p:cNvPr id="4" name="Picture 3" descr="Example-of-Extrapo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08" y="1107470"/>
            <a:ext cx="6475774" cy="4980462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6" y="685809"/>
            <a:ext cx="913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Shown with simply with asymptotic standard error which can be very misleading . . 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6" y="6198950"/>
            <a:ext cx="913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Linear Fit of Low Current Data Accurately Extrapolates The Residual Field n</a:t>
            </a:r>
            <a:r>
              <a:rPr lang="en-US" sz="1400" b="1" baseline="-25000" dirty="0" smtClean="0"/>
              <a:t>0</a:t>
            </a:r>
            <a:r>
              <a:rPr lang="en-US" sz="1400" b="1" dirty="0" smtClean="0"/>
              <a:t> (also extrapolates from 150A to 300A)</a:t>
            </a:r>
            <a:endParaRPr lang="en-US" sz="1400" b="1" baseline="-25000" dirty="0" smtClean="0"/>
          </a:p>
          <a:p>
            <a:pPr algn="ctr"/>
            <a:r>
              <a:rPr lang="en-US" sz="1400" b="1" dirty="0" smtClean="0"/>
              <a:t>The 10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Order Polynomial Fit Precisely Describes The Data But Doesn’t Extrapolate Well 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 rot="2365007">
            <a:off x="2098310" y="1630532"/>
            <a:ext cx="1836133" cy="52644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98182" y="2170542"/>
            <a:ext cx="1727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ata used in linear fit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0000" y="4962634"/>
            <a:ext cx="296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A 9</a:t>
            </a:r>
            <a:r>
              <a:rPr lang="en-US" baseline="30000" dirty="0" smtClean="0"/>
              <a:t>th</a:t>
            </a:r>
            <a:r>
              <a:rPr lang="en-US" dirty="0" smtClean="0"/>
              <a:t> Dipole Magnet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6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nuit-shap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3183" r="-79055" b="-24848"/>
          <a:stretch/>
        </p:blipFill>
        <p:spPr>
          <a:xfrm>
            <a:off x="-183516" y="-860200"/>
            <a:ext cx="7528204" cy="6187568"/>
          </a:xfrm>
        </p:spPr>
      </p:pic>
      <p:pic>
        <p:nvPicPr>
          <p:cNvPr id="5" name="Picture 4" descr="minuit-error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84" y="3109117"/>
            <a:ext cx="6174815" cy="380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819669"/>
          </a:xfrm>
        </p:spPr>
        <p:txBody>
          <a:bodyPr/>
          <a:lstStyle/>
          <a:p>
            <a:r>
              <a:rPr lang="en-US" dirty="0" smtClean="0"/>
              <a:t>Multivariate Errors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5936" y="914116"/>
            <a:ext cx="501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per the particle data handbook, one should</a:t>
            </a:r>
          </a:p>
          <a:p>
            <a:r>
              <a:rPr lang="en-US" dirty="0"/>
              <a:t>b</a:t>
            </a:r>
            <a:r>
              <a:rPr lang="en-US" dirty="0" smtClean="0"/>
              <a:t>e using a co-variance matrix and calculating the</a:t>
            </a:r>
          </a:p>
          <a:p>
            <a:r>
              <a:rPr lang="en-US" dirty="0" smtClean="0"/>
              <a:t>probably content of the hyper-</a:t>
            </a:r>
            <a:r>
              <a:rPr lang="en-US" dirty="0" err="1" smtClean="0"/>
              <a:t>countour</a:t>
            </a:r>
            <a:r>
              <a:rPr lang="en-US" dirty="0" smtClean="0"/>
              <a:t> of the </a:t>
            </a:r>
          </a:p>
          <a:p>
            <a:r>
              <a:rPr lang="en-US" dirty="0"/>
              <a:t>f</a:t>
            </a:r>
            <a:r>
              <a:rPr lang="en-US" dirty="0" smtClean="0"/>
              <a:t>it.   Default setting of </a:t>
            </a:r>
            <a:r>
              <a:rPr lang="en-US" dirty="0" err="1" smtClean="0"/>
              <a:t>Miniut</a:t>
            </a:r>
            <a:r>
              <a:rPr lang="en-US" dirty="0" smtClean="0"/>
              <a:t> of “up” is one.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4485" y="2209480"/>
            <a:ext cx="468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Standard Errors often underestimate true</a:t>
            </a:r>
          </a:p>
          <a:p>
            <a:r>
              <a:rPr lang="en-US" dirty="0" smtClean="0"/>
              <a:t> uncertainties.  (manual of </a:t>
            </a:r>
            <a:r>
              <a:rPr lang="en-US" dirty="0" err="1" smtClean="0"/>
              <a:t>gnuplot</a:t>
            </a:r>
            <a:r>
              <a:rPr lang="en-US" dirty="0" smtClean="0"/>
              <a:t> fitting has an </a:t>
            </a:r>
          </a:p>
          <a:p>
            <a:r>
              <a:rPr lang="en-US" dirty="0" smtClean="0"/>
              <a:t>Explicate warning about this)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6676" y="6753522"/>
            <a:ext cx="1688955" cy="21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498"/>
            <a:ext cx="9144000" cy="887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Fits of the Mainz 2014 G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Rosenbluth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 descr="Mainz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16" y="972718"/>
            <a:ext cx="5710360" cy="5453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41446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Rational Function &amp; Dipole give radius of ~0.84 </a:t>
            </a:r>
            <a:r>
              <a:rPr lang="en-US" dirty="0" err="1" smtClean="0"/>
              <a:t>fm</a:t>
            </a:r>
            <a:r>
              <a:rPr lang="en-US" dirty="0" smtClean="0"/>
              <a:t> with </a:t>
            </a:r>
            <a:r>
              <a:rPr lang="en-US" dirty="0" err="1" smtClean="0"/>
              <a:t>Maclaurin</a:t>
            </a:r>
            <a:r>
              <a:rPr lang="en-US" dirty="0" smtClean="0"/>
              <a:t> (j=5 &amp; 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81"/>
            <a:ext cx="9144000" cy="886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Form Factor with Dipole (0.84fm)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430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the classic data along with the Mainz 2014 “</a:t>
            </a:r>
            <a:r>
              <a:rPr lang="en-US" dirty="0" err="1" smtClean="0"/>
              <a:t>Rosenbluth</a:t>
            </a:r>
            <a:r>
              <a:rPr lang="en-US" dirty="0" smtClean="0"/>
              <a:t>” G</a:t>
            </a:r>
            <a:r>
              <a:rPr lang="en-US" baseline="-25000" dirty="0" smtClean="0"/>
              <a:t>E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48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Within the range of the Mainz data, this result is very similar to </a:t>
            </a:r>
            <a:r>
              <a:rPr lang="en-US" dirty="0" err="1" smtClean="0"/>
              <a:t>Griffioen’s</a:t>
            </a:r>
            <a:r>
              <a:rPr lang="en-US" dirty="0" smtClean="0"/>
              <a:t> CF (N=4) fit. </a:t>
            </a:r>
            <a:endParaRPr lang="en-US" dirty="0"/>
          </a:p>
        </p:txBody>
      </p:sp>
      <p:pic>
        <p:nvPicPr>
          <p:cNvPr id="3" name="Picture 2" descr="new-glob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" y="1610275"/>
            <a:ext cx="4601247" cy="4388153"/>
          </a:xfrm>
          <a:prstGeom prst="rect">
            <a:avLst/>
          </a:prstGeom>
        </p:spPr>
      </p:pic>
      <p:pic>
        <p:nvPicPr>
          <p:cNvPr id="5" name="Picture 4" descr="residu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88" y="1745374"/>
            <a:ext cx="4424592" cy="2475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3635" y="4247690"/>
            <a:ext cx="418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shown with 1/</a:t>
            </a:r>
            <a:r>
              <a:rPr lang="en-US" dirty="0" err="1" smtClean="0"/>
              <a:t>sqrt</a:t>
            </a:r>
            <a:r>
              <a:rPr lang="en-US" dirty="0" smtClean="0"/>
              <a:t>(N) errors only.</a:t>
            </a:r>
          </a:p>
          <a:p>
            <a:pPr algn="ctr"/>
            <a:r>
              <a:rPr lang="en-US" dirty="0" smtClean="0"/>
              <a:t>Gray error is a 0.5% systematic error band.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1467" y="1812924"/>
            <a:ext cx="1405210" cy="8350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determine the radius of a perfect sphere?!</a:t>
            </a:r>
            <a:endParaRPr lang="en-US" dirty="0"/>
          </a:p>
        </p:txBody>
      </p:sp>
      <p:pic>
        <p:nvPicPr>
          <p:cNvPr id="4" name="Picture 3" descr="Perfect-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3" y="1653495"/>
            <a:ext cx="6609329" cy="4406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429" y="6310477"/>
            <a:ext cx="85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of the sphere created to test theory of relativity on the Gravity Probe B spacecraft.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9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0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with the intercept</a:t>
            </a:r>
            <a:endParaRPr lang="en-US" dirty="0"/>
          </a:p>
        </p:txBody>
      </p:sp>
      <p:pic>
        <p:nvPicPr>
          <p:cNvPr id="4" name="Picture 3" descr="two-w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1" y="1641167"/>
            <a:ext cx="7345893" cy="4872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2" y="994836"/>
            <a:ext cx="913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FAUX DATA:   Real function y(x) = 0.985*( 1 + 0.1176*x)**(-2) randomized point-to-point &amp; systematically shifted  (i.e. the normalization isn’t perfect)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i.e. if you fit this data without letting the end point float . . . reduced </a:t>
            </a:r>
            <a:r>
              <a:rPr lang="en-US" b="1" dirty="0"/>
              <a:t>c</a:t>
            </a:r>
            <a:r>
              <a:rPr lang="en-US" b="1" dirty="0" smtClean="0"/>
              <a:t>hi</a:t>
            </a:r>
            <a:r>
              <a:rPr lang="en-US" b="1" baseline="30000" dirty="0" smtClean="0"/>
              <a:t>2</a:t>
            </a:r>
            <a:r>
              <a:rPr lang="en-US" b="1" dirty="0" smtClean="0"/>
              <a:t> = 2.7 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720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29"/>
            <a:ext cx="9143998" cy="7937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Same Faux Data Now Fit with Double Dipole</a:t>
            </a:r>
            <a:endParaRPr lang="en-US" sz="36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1" y="1645068"/>
            <a:ext cx="6890936" cy="4854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50004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Reduced chi2 very close to one, BUT this wasn’t the original function!!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" y="114581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FAUX DATA:   Real function y(x) = 0.985*( 1 + 0.1176*x)**(-2) randomized point-to-point &amp; systematically shifted  (i.e. the normalization isn’t perfect by 1.5%)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" y="791046"/>
            <a:ext cx="914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Now you get the same result with or without the intercept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674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Mainz 2014 Fitting Results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&amp;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0" y="700764"/>
            <a:ext cx="7327859" cy="4287657"/>
          </a:xfrm>
          <a:prstGeom prst="rect">
            <a:avLst/>
          </a:prstGeom>
        </p:spPr>
      </p:pic>
      <p:sp>
        <p:nvSpPr>
          <p:cNvPr id="8" name="Connector 7"/>
          <p:cNvSpPr/>
          <p:nvPr/>
        </p:nvSpPr>
        <p:spPr>
          <a:xfrm>
            <a:off x="6896100" y="1219200"/>
            <a:ext cx="1259569" cy="889000"/>
          </a:xfrm>
          <a:prstGeom prst="flowChartConnector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Mainz 2014 supplemental material has all the data and an example Python fitting script. </a:t>
            </a:r>
            <a:endParaRPr lang="en-US" b="1" dirty="0"/>
          </a:p>
        </p:txBody>
      </p:sp>
      <p:sp>
        <p:nvSpPr>
          <p:cNvPr id="10" name="Connector 9"/>
          <p:cNvSpPr/>
          <p:nvPr/>
        </p:nvSpPr>
        <p:spPr>
          <a:xfrm>
            <a:off x="5588001" y="1219200"/>
            <a:ext cx="444500" cy="889000"/>
          </a:xfrm>
          <a:prstGeom prst="flowChartConnector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09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Mainz Phys. Rev. C Only Shows High Order Fits !?</a:t>
            </a:r>
            <a:endParaRPr lang="en-US" sz="3200" dirty="0"/>
          </a:p>
        </p:txBody>
      </p:sp>
      <p:pic>
        <p:nvPicPr>
          <p:cNvPr id="4" name="Picture 3" descr="high-order-f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02290"/>
            <a:ext cx="59309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6018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49"/>
            <a:ext cx="9144000" cy="6350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Radius vs. Order of Polynomial Fits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0915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r>
              <a:rPr lang="en-US" b="1" dirty="0" smtClean="0"/>
              <a:t> (goodness of fit measure which runs 0 to 1) gets to 0.97 by 4</a:t>
            </a:r>
            <a:r>
              <a:rPr lang="en-US" b="1" baseline="30000" dirty="0" smtClean="0"/>
              <a:t>th</a:t>
            </a:r>
            <a:r>
              <a:rPr lang="en-US" b="1" dirty="0" smtClean="0"/>
              <a:t> order and 0.98 by 10</a:t>
            </a:r>
            <a:r>
              <a:rPr lang="en-US" b="1" baseline="30000" dirty="0" smtClean="0"/>
              <a:t>th</a:t>
            </a:r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295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Fits to the full Mainz 2014 Data Set Using A Python Fitting Code That Reproduces The PRC Results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4594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AFT-Asymmetry-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10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70"/>
            <a:ext cx="9144000" cy="783578"/>
          </a:xfrm>
        </p:spPr>
        <p:txBody>
          <a:bodyPr>
            <a:noAutofit/>
          </a:bodyPr>
          <a:lstStyle/>
          <a:p>
            <a:r>
              <a:rPr lang="en-US" sz="3600" dirty="0" smtClean="0"/>
              <a:t>But how well do these high order fits do</a:t>
            </a:r>
            <a:br>
              <a:rPr lang="en-US" sz="3600" dirty="0" smtClean="0"/>
            </a:br>
            <a:r>
              <a:rPr lang="en-US" sz="3600" dirty="0" smtClean="0"/>
              <a:t>against data not included in the fit?!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4813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lower order fits to the Mainz data also give agreement with world  G</a:t>
            </a:r>
            <a:r>
              <a:rPr lang="en-US" baseline="-25000" dirty="0" smtClean="0"/>
              <a:t>M</a:t>
            </a:r>
            <a:r>
              <a:rPr lang="en-US" dirty="0" smtClean="0"/>
              <a:t> &amp; a smaller radius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117" y="968156"/>
            <a:ext cx="815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full Mainz data and a Python fitting code based on the Mainz fitting routine.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3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58"/>
            <a:ext cx="8229600" cy="725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is going on?!</a:t>
            </a:r>
            <a:endParaRPr lang="en-US" dirty="0"/>
          </a:p>
        </p:txBody>
      </p:sp>
      <p:pic>
        <p:nvPicPr>
          <p:cNvPr id="4" name="Picture 3" descr="TheProbl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3" y="716030"/>
            <a:ext cx="7309795" cy="5969424"/>
          </a:xfrm>
          <a:prstGeom prst="rect">
            <a:avLst/>
          </a:prstGeom>
        </p:spPr>
      </p:pic>
      <p:pic>
        <p:nvPicPr>
          <p:cNvPr id="6" name="Picture 5" descr="pa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93" y="4480868"/>
            <a:ext cx="1226462" cy="628435"/>
          </a:xfrm>
          <a:prstGeom prst="rect">
            <a:avLst/>
          </a:prstGeom>
        </p:spPr>
      </p:pic>
      <p:pic>
        <p:nvPicPr>
          <p:cNvPr id="7" name="Picture 6" descr="pa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95" y="4525577"/>
            <a:ext cx="3787988" cy="140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4405" y="1905059"/>
            <a:ext cx="485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is the back angle data (i.e. G</a:t>
            </a:r>
            <a:r>
              <a:rPr lang="en-US" baseline="-25000" dirty="0" smtClean="0"/>
              <a:t>M</a:t>
            </a:r>
            <a:r>
              <a:rPr lang="en-US" dirty="0" smtClean="0"/>
              <a:t> dominated) that is driving the chi2 for the lower order fits.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9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2"/>
            <a:ext cx="9144000" cy="643538"/>
          </a:xfrm>
        </p:spPr>
        <p:txBody>
          <a:bodyPr>
            <a:noAutofit/>
          </a:bodyPr>
          <a:lstStyle/>
          <a:p>
            <a:r>
              <a:rPr lang="en-US" sz="3200" dirty="0" smtClean="0"/>
              <a:t>Same Data Plotted vs. Q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pic>
        <p:nvPicPr>
          <p:cNvPr id="4" name="Content Placeholder 3" descr="Q2-vs-Sigma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2" t="-1571" r="-11882" b="-3002"/>
          <a:stretch/>
        </p:blipFill>
        <p:spPr>
          <a:xfrm>
            <a:off x="1270094" y="832772"/>
            <a:ext cx="7295102" cy="5881684"/>
          </a:xfrm>
        </p:spPr>
      </p:pic>
      <p:sp>
        <p:nvSpPr>
          <p:cNvPr id="7" name="TextBox 6"/>
          <p:cNvSpPr txBox="1"/>
          <p:nvPr/>
        </p:nvSpPr>
        <p:spPr>
          <a:xfrm>
            <a:off x="0" y="63451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NOTE: 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(</a:t>
            </a:r>
            <a:r>
              <a:rPr lang="en-US" sz="1600" dirty="0" err="1" smtClean="0"/>
              <a:t>E,theta</a:t>
            </a:r>
            <a:r>
              <a:rPr lang="en-US" sz="1600" dirty="0" smtClean="0"/>
              <a:t>) has a kinematic max., Q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max</a:t>
            </a:r>
            <a:r>
              <a:rPr lang="en-US" sz="1600" dirty="0" smtClean="0"/>
              <a:t>(E,180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), which these fits nicely reproduce</a:t>
            </a:r>
            <a:endParaRPr lang="en-US" sz="16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34700" y="5498559"/>
            <a:ext cx="1175512" cy="162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619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Extreme Back Angle Data That Is Approaching A Singularity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7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08" y="727640"/>
            <a:ext cx="8717390" cy="6130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One can find different proton radii depending on the function used for the fit (model dependence).</a:t>
            </a:r>
          </a:p>
          <a:p>
            <a:r>
              <a:rPr lang="en-US" sz="2400" dirty="0" smtClean="0"/>
              <a:t>Linear Extrapolations of the lowest </a:t>
            </a:r>
            <a:r>
              <a:rPr lang="en-US" sz="2400" dirty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data (</a:t>
            </a:r>
            <a:r>
              <a:rPr lang="en-US" sz="2400" dirty="0" err="1" smtClean="0"/>
              <a:t>Maclaurin</a:t>
            </a:r>
            <a:r>
              <a:rPr lang="en-US" sz="2400" dirty="0" smtClean="0"/>
              <a:t> </a:t>
            </a:r>
            <a:r>
              <a:rPr lang="en-US" sz="2400" dirty="0" err="1" smtClean="0"/>
              <a:t>sereis</a:t>
            </a:r>
            <a:endParaRPr lang="en-US" sz="2400" dirty="0"/>
          </a:p>
          <a:p>
            <a:r>
              <a:rPr lang="en-US" sz="2400" dirty="0" smtClean="0"/>
              <a:t> N=1) give results consistent with </a:t>
            </a:r>
            <a:r>
              <a:rPr lang="en-US" sz="2400" dirty="0" err="1" smtClean="0"/>
              <a:t>muonic</a:t>
            </a:r>
            <a:r>
              <a:rPr lang="en-US" sz="2400" dirty="0" smtClean="0"/>
              <a:t> hydrogen (~0.84 </a:t>
            </a:r>
            <a:r>
              <a:rPr lang="en-US" sz="2400" dirty="0" err="1" smtClean="0"/>
              <a:t>fm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Advantages of low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: floating normalization and tiny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m</a:t>
            </a:r>
            <a:r>
              <a:rPr lang="en-US" sz="2400" dirty="0"/>
              <a:t> </a:t>
            </a:r>
            <a:r>
              <a:rPr lang="en-US" sz="2400" dirty="0" smtClean="0"/>
              <a:t>contribution.  (model independence) </a:t>
            </a:r>
          </a:p>
          <a:p>
            <a:r>
              <a:rPr lang="en-US" sz="2400" dirty="0" smtClean="0"/>
              <a:t>Do NOT just shift the low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data without redoing the normalization (i.e. if you add a correction to the cross sections, you need to start over with the normalization procedure otherwise you are biasing the result by shifting the points without moving the intercept)</a:t>
            </a:r>
          </a:p>
          <a:p>
            <a:r>
              <a:rPr lang="en-US" sz="2400" dirty="0" smtClean="0"/>
              <a:t>Currently working with better extrapolation functions (i.e. Rational Fractions &amp; </a:t>
            </a:r>
            <a:r>
              <a:rPr lang="en-US" sz="2400" dirty="0" err="1" smtClean="0"/>
              <a:t>Chebyshev</a:t>
            </a:r>
            <a:r>
              <a:rPr lang="en-US" sz="2400" dirty="0" smtClean="0"/>
              <a:t> </a:t>
            </a:r>
            <a:r>
              <a:rPr lang="en-US" sz="2400" dirty="0" err="1" smtClean="0"/>
              <a:t>polynominals</a:t>
            </a:r>
            <a:r>
              <a:rPr lang="en-US" sz="2400" dirty="0" smtClean="0"/>
              <a:t>) to do our own fit to the full set Mainz 2014 published data.</a:t>
            </a:r>
          </a:p>
          <a:p>
            <a:r>
              <a:rPr lang="en-US" sz="2400" dirty="0" smtClean="0"/>
              <a:t>Our preliminary model independent fits results agree with </a:t>
            </a:r>
            <a:r>
              <a:rPr lang="en-US" sz="2400" dirty="0" err="1" smtClean="0"/>
              <a:t>Griffioen</a:t>
            </a:r>
            <a:r>
              <a:rPr lang="en-US" sz="2400" dirty="0" smtClean="0"/>
              <a:t>, Carlson, Maddox’s fit and world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data…  but what about all the other global fits!?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465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/>
          <a:lstStyle/>
          <a:p>
            <a:r>
              <a:rPr lang="en-US" dirty="0" smtClean="0"/>
              <a:t>Global Fit </a:t>
            </a:r>
            <a:r>
              <a:rPr lang="en-US" dirty="0" err="1" smtClean="0"/>
              <a:t>vs</a:t>
            </a:r>
            <a:r>
              <a:rPr lang="en-US" dirty="0" smtClean="0"/>
              <a:t> Cutoff in Q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Untitle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08398"/>
            <a:ext cx="3746500" cy="4728669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49363"/>
            <a:ext cx="4064000" cy="4614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76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Gabriel Lee, John R. Arrington, and Richard Hill, Phys. Rev. D92 (2015) 013013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066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Low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dominates the cross section &amp; very high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 dominates the cross section.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1291" y="6488668"/>
            <a:ext cx="585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(i.e. for this fit it depends on which why you look at the plot)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iameter = 2 r</a:t>
            </a:r>
          </a:p>
          <a:p>
            <a:r>
              <a:rPr lang="en-US" dirty="0" smtClean="0"/>
              <a:t>Area = π r</a:t>
            </a:r>
            <a:r>
              <a:rPr lang="en-US" baseline="30000" dirty="0" smtClean="0"/>
              <a:t>2 </a:t>
            </a:r>
            <a:endParaRPr lang="en-US" dirty="0" smtClean="0"/>
          </a:p>
          <a:p>
            <a:r>
              <a:rPr lang="en-US" dirty="0" smtClean="0"/>
              <a:t>Volume = 4/3 π r</a:t>
            </a:r>
            <a:r>
              <a:rPr lang="en-US" baseline="30000" dirty="0" smtClean="0"/>
              <a:t>3   </a:t>
            </a:r>
            <a:r>
              <a:rPr lang="en-US" dirty="0" smtClean="0"/>
              <a:t>(displacement of water)</a:t>
            </a:r>
          </a:p>
          <a:p>
            <a:r>
              <a:rPr lang="en-US" dirty="0" smtClean="0"/>
              <a:t>Momentum of Inertia</a:t>
            </a:r>
          </a:p>
          <a:p>
            <a:pPr lvl="1"/>
            <a:r>
              <a:rPr lang="en-US" dirty="0" smtClean="0"/>
              <a:t>2/5 m r</a:t>
            </a:r>
            <a:r>
              <a:rPr lang="en-US" baseline="30000" dirty="0" smtClean="0"/>
              <a:t>2</a:t>
            </a:r>
            <a:r>
              <a:rPr lang="en-US" dirty="0" smtClean="0"/>
              <a:t>  (solid sphere)</a:t>
            </a:r>
          </a:p>
          <a:p>
            <a:pPr lvl="1"/>
            <a:r>
              <a:rPr lang="en-US" dirty="0" smtClean="0"/>
              <a:t>2/3 m r</a:t>
            </a:r>
            <a:r>
              <a:rPr lang="en-US" baseline="30000" dirty="0" smtClean="0"/>
              <a:t>2</a:t>
            </a:r>
            <a:r>
              <a:rPr lang="en-US" dirty="0" smtClean="0"/>
              <a:t> (hollow sphere)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3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xed-radi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68362"/>
          </a:xfrm>
        </p:spPr>
        <p:txBody>
          <a:bodyPr/>
          <a:lstStyle/>
          <a:p>
            <a:r>
              <a:rPr lang="en-US" dirty="0" smtClean="0"/>
              <a:t>Charge Radius of the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6" y="1164771"/>
            <a:ext cx="8614229" cy="4858658"/>
          </a:xfrm>
        </p:spPr>
        <p:txBody>
          <a:bodyPr>
            <a:normAutofit/>
          </a:bodyPr>
          <a:lstStyle/>
          <a:p>
            <a:r>
              <a:rPr lang="en-US" dirty="0" smtClean="0"/>
              <a:t>Proton is hard as there are currently only a few ways to get the radius</a:t>
            </a:r>
          </a:p>
          <a:p>
            <a:pPr lvl="1"/>
            <a:r>
              <a:rPr lang="en-US" dirty="0" smtClean="0"/>
              <a:t>Atomic Hydrogen Lamb Shift ( ~ 0.88 </a:t>
            </a:r>
            <a:r>
              <a:rPr lang="en-US" dirty="0" err="1" smtClean="0"/>
              <a:t>fm</a:t>
            </a:r>
            <a:r>
              <a:rPr lang="en-US" dirty="0" smtClean="0"/>
              <a:t> )</a:t>
            </a:r>
          </a:p>
          <a:p>
            <a:pPr lvl="1"/>
            <a:r>
              <a:rPr lang="en-US" dirty="0" err="1" smtClean="0"/>
              <a:t>Muonic</a:t>
            </a:r>
            <a:r>
              <a:rPr lang="en-US" dirty="0" smtClean="0"/>
              <a:t> Hydrogen Lamb Shift ( ~ 0.84 </a:t>
            </a:r>
            <a:r>
              <a:rPr lang="en-US" dirty="0" err="1" smtClean="0"/>
              <a:t>fm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of course elastic electron scattering!</a:t>
            </a:r>
          </a:p>
          <a:p>
            <a:r>
              <a:rPr lang="en-US" dirty="0" smtClean="0"/>
              <a:t>Heavy nuclei are relatively easy (little recoil)</a:t>
            </a:r>
          </a:p>
          <a:p>
            <a:pPr lvl="1"/>
            <a:r>
              <a:rPr lang="en-US" dirty="0" smtClean="0"/>
              <a:t>Measure charge form factor</a:t>
            </a:r>
          </a:p>
          <a:p>
            <a:pPr lvl="1"/>
            <a:r>
              <a:rPr lang="en-US" dirty="0" smtClean="0"/>
              <a:t>Take Fourier Transform </a:t>
            </a:r>
          </a:p>
          <a:p>
            <a:pPr lvl="1"/>
            <a:r>
              <a:rPr lang="en-US" dirty="0" smtClean="0"/>
              <a:t>Even better if you measure a diffraction minimum!</a:t>
            </a:r>
          </a:p>
        </p:txBody>
      </p:sp>
    </p:spTree>
    <p:extLst>
      <p:ext uri="{BB962C8B-B14F-4D97-AF65-F5344CB8AC3E}">
        <p14:creationId xmlns:p14="http://schemas.microsoft.com/office/powerpoint/2010/main" val="37440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806159"/>
          </a:xfrm>
        </p:spPr>
        <p:txBody>
          <a:bodyPr/>
          <a:lstStyle/>
          <a:p>
            <a:r>
              <a:rPr lang="en-US" dirty="0" err="1" smtClean="0"/>
              <a:t>Rosenbluth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4" name="Picture 3" descr="Rosenblu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2" y="2109041"/>
            <a:ext cx="8248460" cy="1301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727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relativistic quantum mechanics one can derive the the formula electron-proton </a:t>
            </a:r>
          </a:p>
          <a:p>
            <a:pPr algn="ctr"/>
            <a:r>
              <a:rPr lang="en-US" dirty="0" smtClean="0"/>
              <a:t>scattering where one has assumed the exchange of a single virtual photon.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340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take into account the finite size of the proton.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4840" y="5141574"/>
            <a:ext cx="551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Q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r>
              <a:rPr lang="en-US" sz="2400" dirty="0" smtClean="0">
                <a:latin typeface="Helvetica"/>
                <a:cs typeface="Helvetica"/>
              </a:rPr>
              <a:t> = 4 E E’ sin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θ</a:t>
            </a:r>
            <a:r>
              <a:rPr lang="en-US" sz="2400" dirty="0" smtClean="0">
                <a:latin typeface="Helvetica"/>
                <a:cs typeface="Helvetica"/>
              </a:rPr>
              <a:t>/2) and </a:t>
            </a:r>
            <a:r>
              <a:rPr lang="en-US" sz="2400" dirty="0" err="1" smtClean="0">
                <a:latin typeface="Helvetica"/>
                <a:cs typeface="Helvetica"/>
              </a:rPr>
              <a:t>τ</a:t>
            </a:r>
            <a:r>
              <a:rPr lang="en-US" sz="2400" dirty="0" smtClean="0">
                <a:latin typeface="Helvetica"/>
                <a:cs typeface="Helvetica"/>
              </a:rPr>
              <a:t> = Q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r>
              <a:rPr lang="en-US" sz="2400" dirty="0" smtClean="0">
                <a:latin typeface="Helvetica"/>
                <a:cs typeface="Helvetica"/>
              </a:rPr>
              <a:t> /4m</a:t>
            </a:r>
            <a:r>
              <a:rPr lang="en-US" sz="2400" baseline="-25000" dirty="0" smtClean="0">
                <a:latin typeface="Helvetica"/>
                <a:cs typeface="Helvetica"/>
              </a:rPr>
              <a:t>p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endParaRPr lang="en-US" sz="2400" baseline="30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645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G</a:t>
            </a:r>
            <a:r>
              <a:rPr lang="en-US" sz="2400" baseline="-25000" dirty="0" smtClean="0">
                <a:latin typeface="Helvetica"/>
                <a:cs typeface="Helvetica"/>
              </a:rPr>
              <a:t>E</a:t>
            </a:r>
            <a:r>
              <a:rPr lang="en-US" sz="2400" dirty="0" smtClean="0">
                <a:latin typeface="Helvetica"/>
                <a:cs typeface="Helvetica"/>
              </a:rPr>
              <a:t> = G</a:t>
            </a:r>
            <a:r>
              <a:rPr lang="en-US" sz="2400" baseline="-25000" dirty="0">
                <a:latin typeface="Helvetica"/>
                <a:cs typeface="Helvetica"/>
              </a:rPr>
              <a:t>E</a:t>
            </a:r>
            <a:r>
              <a:rPr lang="en-US" sz="2400" dirty="0" smtClean="0">
                <a:latin typeface="Helvetica"/>
                <a:cs typeface="Helvetica"/>
              </a:rPr>
              <a:t>(Q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r>
              <a:rPr lang="en-US" sz="2400" dirty="0" smtClean="0">
                <a:latin typeface="Helvetica"/>
                <a:cs typeface="Helvetica"/>
              </a:rPr>
              <a:t>), G</a:t>
            </a:r>
            <a:r>
              <a:rPr lang="en-US" sz="2400" baseline="-25000" dirty="0">
                <a:latin typeface="Helvetica"/>
                <a:cs typeface="Helvetica"/>
              </a:rPr>
              <a:t>M</a:t>
            </a:r>
            <a:r>
              <a:rPr lang="en-US" sz="2400" dirty="0" smtClean="0">
                <a:latin typeface="Helvetica"/>
                <a:cs typeface="Helvetica"/>
              </a:rPr>
              <a:t> = G</a:t>
            </a:r>
            <a:r>
              <a:rPr lang="en-US" sz="2400" baseline="-25000" dirty="0">
                <a:latin typeface="Helvetica"/>
                <a:cs typeface="Helvetica"/>
              </a:rPr>
              <a:t>M</a:t>
            </a:r>
            <a:r>
              <a:rPr lang="en-US" sz="2400" dirty="0" smtClean="0">
                <a:latin typeface="Helvetica"/>
                <a:cs typeface="Helvetica"/>
              </a:rPr>
              <a:t> (Q</a:t>
            </a:r>
            <a:r>
              <a:rPr lang="en-US" sz="2400" baseline="30000" dirty="0" smtClean="0">
                <a:latin typeface="Helvetica"/>
                <a:cs typeface="Helvetica"/>
              </a:rPr>
              <a:t>2</a:t>
            </a:r>
            <a:r>
              <a:rPr lang="en-US" sz="2400" dirty="0" smtClean="0">
                <a:latin typeface="Helvetica"/>
                <a:cs typeface="Helvetica"/>
              </a:rPr>
              <a:t>);  G</a:t>
            </a:r>
            <a:r>
              <a:rPr lang="en-US" sz="2400" baseline="-25000" dirty="0" smtClean="0">
                <a:latin typeface="Helvetica"/>
                <a:cs typeface="Helvetica"/>
              </a:rPr>
              <a:t>E</a:t>
            </a:r>
            <a:r>
              <a:rPr lang="en-US" sz="2400" dirty="0" smtClean="0">
                <a:latin typeface="Helvetica"/>
                <a:cs typeface="Helvetica"/>
              </a:rPr>
              <a:t>(0)=1, G</a:t>
            </a:r>
            <a:r>
              <a:rPr lang="en-US" sz="2400" baseline="-25000" dirty="0" smtClean="0">
                <a:latin typeface="Helvetica"/>
                <a:cs typeface="Helvetica"/>
              </a:rPr>
              <a:t>M</a:t>
            </a:r>
            <a:r>
              <a:rPr lang="en-US" sz="2400" dirty="0" smtClean="0">
                <a:latin typeface="Helvetica"/>
                <a:cs typeface="Helvetica"/>
              </a:rPr>
              <a:t>(0) = </a:t>
            </a:r>
            <a:r>
              <a:rPr lang="en-US" sz="2400" dirty="0" err="1" smtClean="0">
                <a:latin typeface="Helvetica"/>
                <a:cs typeface="Helvetica"/>
              </a:rPr>
              <a:t>μ</a:t>
            </a:r>
            <a:r>
              <a:rPr lang="en-US" sz="2400" baseline="-25000" dirty="0" err="1" smtClean="0">
                <a:latin typeface="Helvetica"/>
                <a:cs typeface="Helvetica"/>
              </a:rPr>
              <a:t>p</a:t>
            </a:r>
            <a:endParaRPr lang="en-US" sz="24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53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Dipole Radius: 0.81(1) </a:t>
            </a:r>
            <a:r>
              <a:rPr lang="en-US" dirty="0" err="1" smtClean="0"/>
              <a:t>fm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07" y="2576723"/>
            <a:ext cx="7188200" cy="1310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42" y="3886996"/>
            <a:ext cx="6241143" cy="1535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1007" y="889000"/>
            <a:ext cx="675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L.N. Hand, D.G. Miler, and R. Wilson, Rev. Mod. Physics </a:t>
            </a:r>
            <a:r>
              <a:rPr lang="en-US" b="1" dirty="0" smtClean="0"/>
              <a:t>35</a:t>
            </a:r>
            <a:r>
              <a:rPr lang="en-US" dirty="0" smtClean="0"/>
              <a:t> (1963) 335.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145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Took the data that was available, fit it with Taylor N=1 and 2,, and got the slope at q</a:t>
            </a:r>
            <a:r>
              <a:rPr lang="en-US" baseline="30000" dirty="0" smtClean="0"/>
              <a:t>2</a:t>
            </a:r>
            <a:r>
              <a:rPr lang="en-US" dirty="0" smtClean="0"/>
              <a:t> = 0.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890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DO IT YOURSELF!!   </a:t>
            </a:r>
            <a:r>
              <a:rPr lang="en-US" dirty="0" smtClean="0"/>
              <a:t>If you make different choices you will get slightly different answers!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14287"/>
            <a:ext cx="818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its light mass, relativistic corrections make the proton radius more challenging.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1122" y="2116240"/>
            <a:ext cx="73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proton, we extract the radius by determining the slope of </a:t>
            </a:r>
            <a:r>
              <a:rPr lang="en-US" dirty="0" err="1" smtClean="0"/>
              <a:t>Ge</a:t>
            </a:r>
            <a:r>
              <a:rPr lang="en-US" dirty="0" smtClean="0"/>
              <a:t> at q</a:t>
            </a:r>
            <a:r>
              <a:rPr lang="en-US" baseline="30000" dirty="0" smtClean="0"/>
              <a:t>2</a:t>
            </a:r>
            <a:r>
              <a:rPr lang="en-US" dirty="0" smtClean="0"/>
              <a:t>=0.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"/>
            <a:ext cx="8229600" cy="650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Radius vs. Time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5" y="1144813"/>
            <a:ext cx="7212437" cy="5568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1143" y="653143"/>
            <a:ext cx="428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Punjabi et al., Eur. Phys. J. A51 (2015) 79.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8"/>
            <a:ext cx="8229600" cy="732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Mainz 2014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/>
              <a:t> </a:t>
            </a:r>
            <a:r>
              <a:rPr lang="en-US" dirty="0" smtClean="0"/>
              <a:t>(Blue Band)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" y="1541629"/>
            <a:ext cx="8496201" cy="415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592" y="6020017"/>
            <a:ext cx="853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spline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fit at high q</a:t>
            </a:r>
            <a:r>
              <a:rPr lang="en-US" baseline="30000" dirty="0" smtClean="0"/>
              <a:t>2</a:t>
            </a:r>
            <a:r>
              <a:rPr lang="en-US" dirty="0" smtClean="0"/>
              <a:t> starts to fall as soon as it is not constrained by their data.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70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J. </a:t>
            </a:r>
            <a:r>
              <a:rPr lang="en-US" dirty="0" err="1" smtClean="0"/>
              <a:t>Bernauer</a:t>
            </a:r>
            <a:r>
              <a:rPr lang="en-US" dirty="0" smtClean="0"/>
              <a:t> et al., </a:t>
            </a:r>
            <a:r>
              <a:rPr lang="en-US" dirty="0" err="1" smtClean="0"/>
              <a:t>Phys</a:t>
            </a:r>
            <a:r>
              <a:rPr lang="en-US" dirty="0" smtClean="0"/>
              <a:t> Rev. C90 (2014) 015206.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8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674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Mainz 2014 Fitting Results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smtClean="0"/>
              <a:t> &amp;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0" y="1434691"/>
            <a:ext cx="8516273" cy="4983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96" y="788360"/>
            <a:ext cx="911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Did not follow a standard statistical method, such as an f-test, to determine number of parameters.   Instead, the authors just state chi2 &lt;1600 are “analyses with the good models.”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96" y="6234905"/>
            <a:ext cx="911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READ: Data Reduction and Error Analysis for the Physical Sciences by </a:t>
            </a:r>
            <a:r>
              <a:rPr lang="en-US" dirty="0" err="1" smtClean="0"/>
              <a:t>Bevington</a:t>
            </a:r>
            <a:r>
              <a:rPr lang="en-US" dirty="0" smtClean="0"/>
              <a:t> &amp;Robinson and don’t just use chi2 to judge which fit is most likely. (i.e. </a:t>
            </a:r>
            <a:r>
              <a:rPr lang="en-US" b="1" dirty="0" smtClean="0"/>
              <a:t>probabilities</a:t>
            </a:r>
            <a:r>
              <a:rPr lang="en-US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3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23775</TotalTime>
  <Words>1765</Words>
  <Application>Microsoft Macintosh PowerPoint</Application>
  <PresentationFormat>On-screen Show (4:3)</PresentationFormat>
  <Paragraphs>132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Extracting the Proton Radius from Electron Scattering Data  Why the proton radius is smaller in Virginia</vt:lpstr>
      <vt:lpstr>How many ways can YOU determine the radius of a perfect sphere?!</vt:lpstr>
      <vt:lpstr>Some Answers</vt:lpstr>
      <vt:lpstr>Charge Radius of the Proton</vt:lpstr>
      <vt:lpstr>Rosenbluth Formula</vt:lpstr>
      <vt:lpstr>Standard Dipole Radius: 0.81(1) fm</vt:lpstr>
      <vt:lpstr>Proton Radius vs. Time</vt:lpstr>
      <vt:lpstr>Mainz 2014 Ge (Blue Band)</vt:lpstr>
      <vt:lpstr>Mainz 2014 Fitting Results (Ge &amp; Gm)</vt:lpstr>
      <vt:lpstr>Tension With World Gm Results  </vt:lpstr>
      <vt:lpstr>Spline Fit Normalization Shifts of World Data</vt:lpstr>
      <vt:lpstr>Saskatoon 1974 (elastic recoil proton)</vt:lpstr>
      <vt:lpstr>Mainz80 and Saskatoon74</vt:lpstr>
      <vt:lpstr>Back To The Taylor Extrapolations . . .</vt:lpstr>
      <vt:lpstr>from comment arXiv:1511.00479</vt:lpstr>
      <vt:lpstr>Example of Precision vs. Accuracy  </vt:lpstr>
      <vt:lpstr>Multivariate Errors</vt:lpstr>
      <vt:lpstr>Fits of the Mainz 2014 GE Rosenbluth Data</vt:lpstr>
      <vt:lpstr>Charge Form Factor with Dipole (0.84fm) </vt:lpstr>
      <vt:lpstr>The Problem with the intercept</vt:lpstr>
      <vt:lpstr>Same Faux Data Now Fit with Double Dipole</vt:lpstr>
      <vt:lpstr>Mainz 2014 Fitting Results (Ge &amp; Gm)</vt:lpstr>
      <vt:lpstr>The Mainz Phys. Rev. C Only Shows High Order Fits !?</vt:lpstr>
      <vt:lpstr>Proton Radius vs. Order of Polynomial Fits  </vt:lpstr>
      <vt:lpstr>But how well do these high order fits do against data not included in the fit?!</vt:lpstr>
      <vt:lpstr>So what is going on?!</vt:lpstr>
      <vt:lpstr>Same Data Plotted vs. Q2</vt:lpstr>
      <vt:lpstr>Summary</vt:lpstr>
      <vt:lpstr>Global Fit vs Cutoff in Q2  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the Proton Radius from Electron Scattering</dc:title>
  <dc:creator>Douglas Higinbotham</dc:creator>
  <cp:lastModifiedBy>Douglas Higinbotham</cp:lastModifiedBy>
  <cp:revision>91</cp:revision>
  <cp:lastPrinted>2016-02-03T13:44:58Z</cp:lastPrinted>
  <dcterms:created xsi:type="dcterms:W3CDTF">2015-10-20T22:23:54Z</dcterms:created>
  <dcterms:modified xsi:type="dcterms:W3CDTF">2016-02-19T02:09:46Z</dcterms:modified>
</cp:coreProperties>
</file>