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62" r:id="rId2"/>
    <p:sldId id="341" r:id="rId3"/>
    <p:sldId id="351" r:id="rId4"/>
    <p:sldId id="342" r:id="rId5"/>
    <p:sldId id="362" r:id="rId6"/>
    <p:sldId id="277" r:id="rId7"/>
    <p:sldId id="278" r:id="rId8"/>
    <p:sldId id="363" r:id="rId9"/>
    <p:sldId id="330" r:id="rId10"/>
    <p:sldId id="334" r:id="rId11"/>
    <p:sldId id="332" r:id="rId12"/>
    <p:sldId id="320" r:id="rId13"/>
    <p:sldId id="281" r:id="rId14"/>
    <p:sldId id="259" r:id="rId15"/>
    <p:sldId id="354" r:id="rId16"/>
    <p:sldId id="352" r:id="rId17"/>
    <p:sldId id="364" r:id="rId18"/>
    <p:sldId id="282" r:id="rId19"/>
    <p:sldId id="353" r:id="rId20"/>
    <p:sldId id="338" r:id="rId21"/>
    <p:sldId id="302" r:id="rId22"/>
    <p:sldId id="260" r:id="rId23"/>
    <p:sldId id="322" r:id="rId24"/>
    <p:sldId id="311" r:id="rId25"/>
    <p:sldId id="290" r:id="rId26"/>
    <p:sldId id="319" r:id="rId27"/>
    <p:sldId id="292" r:id="rId28"/>
    <p:sldId id="303" r:id="rId29"/>
    <p:sldId id="304" r:id="rId30"/>
    <p:sldId id="308" r:id="rId31"/>
    <p:sldId id="324" r:id="rId32"/>
    <p:sldId id="297" r:id="rId33"/>
    <p:sldId id="326" r:id="rId34"/>
    <p:sldId id="350" r:id="rId35"/>
    <p:sldId id="361" r:id="rId36"/>
    <p:sldId id="317" r:id="rId37"/>
    <p:sldId id="331" r:id="rId38"/>
    <p:sldId id="357" r:id="rId39"/>
    <p:sldId id="358" r:id="rId40"/>
    <p:sldId id="343" r:id="rId41"/>
    <p:sldId id="348" r:id="rId42"/>
    <p:sldId id="345" r:id="rId43"/>
    <p:sldId id="346" r:id="rId44"/>
    <p:sldId id="347" r:id="rId45"/>
    <p:sldId id="355" r:id="rId46"/>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C9C9"/>
    <a:srgbClr val="C4BD97"/>
    <a:srgbClr val="595959"/>
    <a:srgbClr val="8EB4E3"/>
    <a:srgbClr val="F6F000"/>
    <a:srgbClr val="FFF90D"/>
    <a:srgbClr val="CCC700"/>
    <a:srgbClr val="FCF600"/>
    <a:srgbClr val="0033CC"/>
    <a:srgbClr val="BDBD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9" autoAdjust="0"/>
    <p:restoredTop sz="81413" autoAdjust="0"/>
  </p:normalViewPr>
  <p:slideViewPr>
    <p:cSldViewPr snapToGrid="0">
      <p:cViewPr>
        <p:scale>
          <a:sx n="66" d="100"/>
          <a:sy n="66" d="100"/>
        </p:scale>
        <p:origin x="-49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518" y="-78"/>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vl1pPr>
          </a:lstStyle>
          <a:p>
            <a:fld id="{5B2D2FB4-681A-43B3-A677-FADE06EFA01E}" type="datetimeFigureOut">
              <a:rPr lang="en-US" smtClean="0"/>
              <a:pPr/>
              <a:t>1/14/2013</a:t>
            </a:fld>
            <a:endParaRPr lang="en-US"/>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fld id="{6D66765F-C875-4393-BCC1-EB9D3DD9B4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BB84D2DB-2EFB-4E14-B92B-DE6125C1D483}" type="datetimeFigureOut">
              <a:rPr lang="en-US" smtClean="0"/>
              <a:pPr/>
              <a:t>1/14/2013</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782325BF-B358-4197-9D23-F49485F894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and thanks</a:t>
            </a:r>
            <a:r>
              <a:rPr lang="en-US" baseline="0" dirty="0" smtClean="0"/>
              <a:t> for the opportunity to talk about a simple but engrossing quest of particle physics - to find the smallest bit of matter.  I’ll start off with a review of the discovery of the nucleus by Prof. Rutherford and his co-workers.  This experiment illustrates the method we still use to study subatomic particles: direct a beam of particles at a target and count the number of particles coming off per second at various angles and </a:t>
            </a:r>
            <a:r>
              <a:rPr lang="en-US" baseline="0" dirty="0" err="1" smtClean="0"/>
              <a:t>momenta</a:t>
            </a:r>
            <a:r>
              <a:rPr lang="en-US" baseline="0" dirty="0" smtClean="0"/>
              <a:t>.  I’ll then move on to the 1950’s as physicists started to explore the inner structure of the proton.  I’ll then talk about the studies in the 1970’s that revealed that the proton was composed of sub-constituents called </a:t>
            </a:r>
            <a:r>
              <a:rPr lang="en-US" baseline="0" dirty="0" err="1" smtClean="0"/>
              <a:t>partons</a:t>
            </a:r>
            <a:r>
              <a:rPr lang="en-US" baseline="0" dirty="0" smtClean="0"/>
              <a:t>, and will discuss various measurements which led to the classification of these </a:t>
            </a:r>
            <a:r>
              <a:rPr lang="en-US" baseline="0" dirty="0" err="1" smtClean="0"/>
              <a:t>partons</a:t>
            </a:r>
            <a:r>
              <a:rPr lang="en-US" baseline="0" dirty="0" smtClean="0"/>
              <a:t> as definite particles called quarks, and the establishment of a new theory of quarks and quark forces called Quantum </a:t>
            </a:r>
            <a:r>
              <a:rPr lang="en-US" baseline="0" dirty="0" err="1" smtClean="0"/>
              <a:t>Chromodynamics</a:t>
            </a:r>
            <a:r>
              <a:rPr lang="en-US" baseline="0" dirty="0" smtClean="0"/>
              <a:t> (your recent speaker, Prof. </a:t>
            </a:r>
            <a:r>
              <a:rPr lang="en-US" baseline="0" dirty="0" err="1" smtClean="0"/>
              <a:t>Wilczek</a:t>
            </a:r>
            <a:r>
              <a:rPr lang="en-US" baseline="0" dirty="0" smtClean="0"/>
              <a:t> got the Nobel Prize for this).  </a:t>
            </a:r>
          </a:p>
          <a:p>
            <a:endParaRPr lang="en-US" baseline="0" dirty="0" smtClean="0"/>
          </a:p>
          <a:p>
            <a:r>
              <a:rPr lang="en-US" baseline="0" dirty="0" smtClean="0"/>
              <a:t>I’ll then move on to</a:t>
            </a:r>
            <a:r>
              <a:rPr lang="en-US" dirty="0" smtClean="0"/>
              <a:t> </a:t>
            </a:r>
            <a:r>
              <a:rPr lang="en-US" baseline="0" dirty="0" smtClean="0"/>
              <a:t>more modern studies whose goal is to understand the nature of q-</a:t>
            </a:r>
            <a:r>
              <a:rPr lang="en-US" baseline="0" dirty="0" err="1" smtClean="0"/>
              <a:t>qbar</a:t>
            </a:r>
            <a:r>
              <a:rPr lang="en-US" baseline="0" dirty="0" smtClean="0"/>
              <a:t> pair creation…. and on the way I’ll talk about experimental equipment.</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 want to start laying the groundwork so you can understand the concept of scaling - the discovery of which showed that when electrons scattered from a proton (even if it broke up into extra particles) it acted like it was scattering elastically from components - repeat this.</a:t>
            </a:r>
          </a:p>
          <a:p>
            <a:endParaRPr lang="en-US" baseline="0" dirty="0" smtClean="0"/>
          </a:p>
          <a:p>
            <a:r>
              <a:rPr lang="en-US" baseline="0" dirty="0" smtClean="0"/>
              <a:t>I will now review the equation for the conservation of both momentum and energy using a relativistic formula; that is using the notion of the “4-vector” which combines the 3 components of momentum and the 4th component of energy using rules which conform to Einstein’s theory of relativity.</a:t>
            </a:r>
          </a:p>
          <a:p>
            <a:endParaRPr lang="en-US" baseline="0" dirty="0" smtClean="0"/>
          </a:p>
          <a:p>
            <a:r>
              <a:rPr lang="en-US" baseline="0" dirty="0" smtClean="0"/>
              <a:t>First, I write the equation for the conservation of 4-momentum (energy and momentum) for elastic scattering; q + p = p’ where q is the 4-momentum of the photon, p the 4-momentum of the target proton and p’ the 4-momentum of the recoiling proton.</a:t>
            </a:r>
          </a:p>
          <a:p>
            <a:endParaRPr lang="en-US" baseline="0" dirty="0" smtClean="0"/>
          </a:p>
          <a:p>
            <a:r>
              <a:rPr lang="en-US" baseline="0" dirty="0" smtClean="0"/>
              <a:t>After squaring and re-arranging terms, we get the result </a:t>
            </a:r>
            <a:r>
              <a:rPr lang="en-US" baseline="0" dirty="0" err="1" smtClean="0"/>
              <a:t>qsq</a:t>
            </a:r>
            <a:r>
              <a:rPr lang="en-US" baseline="0" dirty="0" smtClean="0"/>
              <a:t> = 2mnu; this proportionality between the 4-momentum squared, </a:t>
            </a:r>
            <a:r>
              <a:rPr lang="en-US" baseline="0" dirty="0" err="1" smtClean="0"/>
              <a:t>qsq</a:t>
            </a:r>
            <a:r>
              <a:rPr lang="en-US" baseline="0" dirty="0" smtClean="0"/>
              <a:t>, and the energy transfer, nu, is a hallmark of elastic scattering.  Note that these two quantities are experimentally determined if we know the beam energy and the momentum and angle of the scattered electron - formulas shown.</a:t>
            </a:r>
          </a:p>
          <a:p>
            <a:endParaRPr lang="en-US" baseline="0" dirty="0" smtClean="0"/>
          </a:p>
          <a:p>
            <a:r>
              <a:rPr lang="en-US" baseline="0" dirty="0" smtClean="0"/>
              <a:t>For elastic scattering, note that the 4-moment transfer (squared), </a:t>
            </a:r>
            <a:r>
              <a:rPr lang="en-US" baseline="0" dirty="0" err="1" smtClean="0"/>
              <a:t>qsq</a:t>
            </a:r>
            <a:r>
              <a:rPr lang="en-US" baseline="0" dirty="0" smtClean="0"/>
              <a:t>, is proportional to the energy transfer, nu.</a:t>
            </a:r>
          </a:p>
          <a:p>
            <a:endParaRPr lang="en-US" baseline="0" dirty="0" smtClean="0"/>
          </a:p>
          <a:p>
            <a:r>
              <a:rPr lang="en-US" baseline="0" dirty="0" smtClean="0"/>
              <a:t>Now, we will consider the general case of inelastic scattering - where the outgoing object is no longer a single proton but a group of particles with energy and momentum corresponding to a relativistic mass, denoted by W.</a:t>
            </a:r>
          </a:p>
          <a:p>
            <a:endParaRPr lang="en-US" baseline="0" dirty="0" smtClean="0"/>
          </a:p>
          <a:p>
            <a:r>
              <a:rPr lang="en-US" baseline="0" dirty="0" smtClean="0"/>
              <a:t>Note now, that for inelastic scattering, </a:t>
            </a:r>
            <a:r>
              <a:rPr lang="en-US" baseline="0" dirty="0" err="1" smtClean="0"/>
              <a:t>qsq</a:t>
            </a:r>
            <a:r>
              <a:rPr lang="en-US" baseline="0" dirty="0" smtClean="0"/>
              <a:t> is NO LONGER proportional to nu because the final mass, W, is different than the initial target mass, m.</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the late 60’s, a number of physicists were speculating on the internal structure of the ‘zoo’ of newly-discovered particles.</a:t>
            </a:r>
          </a:p>
          <a:p>
            <a:endParaRPr lang="en-US" baseline="0" dirty="0" smtClean="0"/>
          </a:p>
          <a:p>
            <a:r>
              <a:rPr lang="en-US" baseline="0" dirty="0" smtClean="0"/>
              <a:t>An idea was put forward by Richard Feynman that perhaps the proton was composed of parts, called “</a:t>
            </a:r>
            <a:r>
              <a:rPr lang="en-US" baseline="0" dirty="0" err="1" smtClean="0"/>
              <a:t>partons</a:t>
            </a:r>
            <a:r>
              <a:rPr lang="en-US" baseline="0" dirty="0" smtClean="0"/>
              <a:t>”. He speculated that when the momentum transfer, </a:t>
            </a:r>
            <a:r>
              <a:rPr lang="en-US" baseline="0" dirty="0" err="1" smtClean="0"/>
              <a:t>qsq</a:t>
            </a:r>
            <a:r>
              <a:rPr lang="en-US" baseline="0" dirty="0" smtClean="0"/>
              <a:t> was high enough (and by the uncertainty principle, the photon “size” is small enough) that inelastic scattering was simply elastic scattering of the electron from one of these </a:t>
            </a:r>
            <a:r>
              <a:rPr lang="en-US" baseline="0" dirty="0" err="1" smtClean="0"/>
              <a:t>partons</a:t>
            </a:r>
            <a:r>
              <a:rPr lang="en-US" baseline="0" dirty="0" smtClean="0"/>
              <a:t> followed by the ensuing break-up of the proton.</a:t>
            </a:r>
          </a:p>
          <a:p>
            <a:endParaRPr lang="en-US" baseline="0" dirty="0" smtClean="0"/>
          </a:p>
          <a:p>
            <a:r>
              <a:rPr lang="en-US" baseline="0" dirty="0" smtClean="0"/>
              <a:t>Note his method: he made a model for part of the problem (the initial scattering) but relegated to a ‘black box’ the ensuing evolution of these flying-apart </a:t>
            </a:r>
            <a:r>
              <a:rPr lang="en-US" baseline="0" dirty="0" err="1" smtClean="0"/>
              <a:t>partons</a:t>
            </a:r>
            <a:r>
              <a:rPr lang="en-US" baseline="0" dirty="0" smtClean="0"/>
              <a:t> into the observed particles.  This method is often used by physicists to divide and conquer a problem.</a:t>
            </a:r>
          </a:p>
          <a:p>
            <a:endParaRPr lang="en-US" baseline="0" dirty="0" smtClean="0"/>
          </a:p>
          <a:p>
            <a:r>
              <a:rPr lang="en-US" baseline="0" dirty="0" smtClean="0"/>
              <a:t>How can we test this idea ??  By seeing if the proportionality between </a:t>
            </a:r>
            <a:r>
              <a:rPr lang="en-US" baseline="0" dirty="0" err="1" smtClean="0"/>
              <a:t>qsq</a:t>
            </a:r>
            <a:r>
              <a:rPr lang="en-US" baseline="0" dirty="0" smtClean="0"/>
              <a:t> and nu shows us again, indicating elastic scattering !!!</a:t>
            </a:r>
          </a:p>
          <a:p>
            <a:endParaRPr lang="en-US" baseline="0" dirty="0" smtClean="0"/>
          </a:p>
          <a:p>
            <a:r>
              <a:rPr lang="en-US" baseline="0" dirty="0" smtClean="0"/>
              <a:t>Here’s a picture of Feynman, undoubtedly one of the most intuitively intelligent physicists of the 20th century.</a:t>
            </a:r>
          </a:p>
        </p:txBody>
      </p:sp>
      <p:sp>
        <p:nvSpPr>
          <p:cNvPr id="4" name="Slide Number Placeholder 3"/>
          <p:cNvSpPr>
            <a:spLocks noGrp="1"/>
          </p:cNvSpPr>
          <p:nvPr>
            <p:ph type="sldNum" sz="quarter" idx="10"/>
          </p:nvPr>
        </p:nvSpPr>
        <p:spPr/>
        <p:txBody>
          <a:bodyPr/>
          <a:lstStyle/>
          <a:p>
            <a:fld id="{782325BF-B358-4197-9D23-F49485F8940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again</a:t>
            </a:r>
            <a:r>
              <a:rPr lang="en-US" baseline="0" dirty="0" smtClean="0"/>
              <a:t> write the equation for the </a:t>
            </a:r>
            <a:r>
              <a:rPr lang="en-US" dirty="0" smtClean="0"/>
              <a:t>conservation of</a:t>
            </a:r>
            <a:r>
              <a:rPr lang="en-US" baseline="0" dirty="0" smtClean="0"/>
              <a:t> 4-momenta (energy and momentum)</a:t>
            </a:r>
            <a:r>
              <a:rPr lang="en-US" dirty="0" smtClean="0"/>
              <a:t> but this</a:t>
            </a:r>
            <a:r>
              <a:rPr lang="en-US" baseline="0" dirty="0" smtClean="0"/>
              <a:t> time assuming that the electron’s 4-momentum is transferred via a photon ELASTICALLY to a single </a:t>
            </a:r>
            <a:r>
              <a:rPr lang="en-US" baseline="0" dirty="0" err="1" smtClean="0"/>
              <a:t>parton</a:t>
            </a:r>
            <a:r>
              <a:rPr lang="en-US" baseline="0" dirty="0" smtClean="0"/>
              <a:t> which flies away with the same mass as before the scattering.</a:t>
            </a:r>
          </a:p>
          <a:p>
            <a:endParaRPr lang="en-US" baseline="0" dirty="0" smtClean="0"/>
          </a:p>
          <a:p>
            <a:r>
              <a:rPr lang="en-US" baseline="0" dirty="0" smtClean="0"/>
              <a:t>In Feynman’s picture, the </a:t>
            </a:r>
            <a:r>
              <a:rPr lang="en-US" baseline="0" dirty="0" err="1" smtClean="0"/>
              <a:t>parton</a:t>
            </a:r>
            <a:r>
              <a:rPr lang="en-US" baseline="0" dirty="0" smtClean="0"/>
              <a:t> was assumed to carry a fraction, x, of the total 4-momentum of the proton.</a:t>
            </a:r>
          </a:p>
          <a:p>
            <a:r>
              <a:rPr lang="en-US" baseline="0" dirty="0" smtClean="0"/>
              <a:t>After writing the equation, squaring and re-arranging terms, you can see that we now have a measure of this fraction, x, in terms of experimentally-defined quantities: </a:t>
            </a:r>
            <a:r>
              <a:rPr lang="en-US" baseline="0" dirty="0" err="1" smtClean="0"/>
              <a:t>qsq</a:t>
            </a:r>
            <a:r>
              <a:rPr lang="en-US" baseline="0" dirty="0" smtClean="0"/>
              <a:t> and nu.</a:t>
            </a:r>
          </a:p>
          <a:p>
            <a:endParaRPr lang="en-US" baseline="0" dirty="0" smtClean="0"/>
          </a:p>
          <a:p>
            <a:r>
              <a:rPr lang="en-US" baseline="0" dirty="0" smtClean="0"/>
              <a:t>The simple but radical ideas was that the inelastic scattering process proceeds by  elastic scattering from structure-less sub-constituents followed by a universal but not-understood.</a:t>
            </a:r>
          </a:p>
          <a:p>
            <a:endParaRPr lang="en-US" baseline="0" dirty="0" smtClean="0"/>
          </a:p>
          <a:p>
            <a:r>
              <a:rPr lang="en-US" baseline="0" dirty="0" smtClean="0"/>
              <a:t>The experimental signature would be that once </a:t>
            </a:r>
            <a:r>
              <a:rPr lang="en-US" baseline="0" dirty="0" err="1" smtClean="0"/>
              <a:t>qsq</a:t>
            </a:r>
            <a:r>
              <a:rPr lang="en-US" baseline="0" dirty="0" smtClean="0"/>
              <a:t> was large enough so that the photon’s size was small enough to probe inside the proton that the rate would become a product of the </a:t>
            </a:r>
            <a:r>
              <a:rPr lang="en-US" baseline="0" dirty="0" err="1" smtClean="0"/>
              <a:t>charge^squared</a:t>
            </a:r>
            <a:r>
              <a:rPr lang="en-US" baseline="0" dirty="0" smtClean="0"/>
              <a:t> of the </a:t>
            </a:r>
            <a:r>
              <a:rPr lang="en-US" baseline="0" dirty="0" err="1" smtClean="0"/>
              <a:t>partons</a:t>
            </a:r>
            <a:r>
              <a:rPr lang="en-US" baseline="0" dirty="0" smtClean="0"/>
              <a:t> times the probability that the struck </a:t>
            </a:r>
            <a:r>
              <a:rPr lang="en-US" baseline="0" dirty="0" err="1" smtClean="0"/>
              <a:t>parton</a:t>
            </a:r>
            <a:r>
              <a:rPr lang="en-US" baseline="0" dirty="0" smtClean="0"/>
              <a:t> had fraction x of the proton’s momentum times a constant factor representing the emergence of real particles.</a:t>
            </a:r>
          </a:p>
          <a:p>
            <a:endParaRPr lang="en-US" baseline="0" dirty="0" smtClean="0"/>
          </a:p>
          <a:p>
            <a:r>
              <a:rPr lang="en-US" baseline="0" dirty="0" smtClean="0"/>
              <a:t>Since, in general, it was know that inelastic scattering could depend on </a:t>
            </a:r>
            <a:r>
              <a:rPr lang="en-US" baseline="0" dirty="0" err="1" smtClean="0"/>
              <a:t>qsq</a:t>
            </a:r>
            <a:r>
              <a:rPr lang="en-US" baseline="0" dirty="0" smtClean="0"/>
              <a:t> and nu separately, the predicted experimental signature was that once </a:t>
            </a:r>
            <a:r>
              <a:rPr lang="en-US" baseline="0" dirty="0" err="1" smtClean="0"/>
              <a:t>qsq</a:t>
            </a:r>
            <a:r>
              <a:rPr lang="en-US" baseline="0" dirty="0" smtClean="0"/>
              <a:t> was high-enough the scattering rate would only depend on the RATIO of </a:t>
            </a:r>
            <a:r>
              <a:rPr lang="en-US" baseline="0" dirty="0" err="1" smtClean="0"/>
              <a:t>qsq</a:t>
            </a:r>
            <a:r>
              <a:rPr lang="en-US" baseline="0" dirty="0" smtClean="0"/>
              <a:t>/nu and not on both independently - this was called ‘scaling’.</a:t>
            </a:r>
          </a:p>
          <a:p>
            <a:endParaRPr lang="en-US" baseline="0" dirty="0" smtClean="0"/>
          </a:p>
        </p:txBody>
      </p:sp>
      <p:sp>
        <p:nvSpPr>
          <p:cNvPr id="4" name="Slide Number Placeholder 3"/>
          <p:cNvSpPr>
            <a:spLocks noGrp="1"/>
          </p:cNvSpPr>
          <p:nvPr>
            <p:ph type="sldNum" sz="quarter" idx="10"/>
          </p:nvPr>
        </p:nvSpPr>
        <p:spPr/>
        <p:txBody>
          <a:bodyPr/>
          <a:lstStyle/>
          <a:p>
            <a:fld id="{782325BF-B358-4197-9D23-F49485F8940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about the same time as Feynman was intuiting that inelastic</a:t>
            </a:r>
            <a:r>
              <a:rPr lang="en-US" baseline="0" dirty="0" smtClean="0"/>
              <a:t> scattering was due to elastic scattering from </a:t>
            </a:r>
            <a:r>
              <a:rPr lang="en-US" baseline="0" dirty="0" err="1" smtClean="0"/>
              <a:t>partons</a:t>
            </a:r>
            <a:r>
              <a:rPr lang="en-US" baseline="0" dirty="0" smtClean="0"/>
              <a:t>, James </a:t>
            </a:r>
            <a:r>
              <a:rPr lang="en-US" baseline="0" dirty="0" err="1" smtClean="0"/>
              <a:t>Bjorken</a:t>
            </a:r>
            <a:r>
              <a:rPr lang="en-US" baseline="0" dirty="0" smtClean="0"/>
              <a:t> was publishing a more mathematically-dense paper proving that an essential element of this picture, scale invariance, followed from sum rules evaluated in the so-called ‘infinite momentum frame’.</a:t>
            </a:r>
          </a:p>
          <a:p>
            <a:endParaRPr lang="en-US" baseline="0" dirty="0" smtClean="0"/>
          </a:p>
          <a:p>
            <a:r>
              <a:rPr lang="en-US" baseline="0" dirty="0" smtClean="0"/>
              <a:t>In simple terms, when the center-of-mass collision of the photon and proton takes place at high enough momentum, the reaction is so fast that the </a:t>
            </a:r>
            <a:r>
              <a:rPr lang="en-US" baseline="0" dirty="0" err="1" smtClean="0"/>
              <a:t>partons</a:t>
            </a:r>
            <a:r>
              <a:rPr lang="en-US" baseline="0" dirty="0" smtClean="0"/>
              <a:t> can’t interact with their neighbors and thus act as though they are ‘alone’ or ‘free’.  He derived these results from purely theoretical considerations of the relativistic and quantum mechanical structure of the interaction developed by a group of theorists.</a:t>
            </a:r>
          </a:p>
          <a:p>
            <a:endParaRPr lang="en-US" baseline="0" dirty="0" smtClean="0"/>
          </a:p>
          <a:p>
            <a:r>
              <a:rPr lang="en-US" baseline="0" dirty="0" smtClean="0"/>
              <a:t>Here’s a picture of my advisor, Dick Taylor (on the left) talking with BJ as he was known.</a:t>
            </a:r>
            <a:endParaRPr lang="en-US" dirty="0" smtClean="0"/>
          </a:p>
          <a:p>
            <a:r>
              <a:rPr lang="en-US" dirty="0" smtClean="0"/>
              <a:t>It was a</a:t>
            </a:r>
            <a:r>
              <a:rPr lang="en-US" baseline="0" dirty="0" smtClean="0"/>
              <a:t> great time to be a grad student: </a:t>
            </a:r>
            <a:r>
              <a:rPr lang="en-US" baseline="0" dirty="0" err="1" smtClean="0"/>
              <a:t>Bj</a:t>
            </a:r>
            <a:r>
              <a:rPr lang="en-US" baseline="0" dirty="0" smtClean="0"/>
              <a:t>, Stan Brodsky, Richard </a:t>
            </a:r>
            <a:r>
              <a:rPr lang="en-US" baseline="0" dirty="0" err="1" smtClean="0"/>
              <a:t>Blankenbecler</a:t>
            </a:r>
            <a:r>
              <a:rPr lang="en-US" baseline="0" dirty="0" smtClean="0"/>
              <a:t> and the various experimentalists were all very accessible.</a:t>
            </a:r>
            <a:endParaRPr lang="en-US" dirty="0" smtClean="0"/>
          </a:p>
          <a:p>
            <a:r>
              <a:rPr lang="en-US" dirty="0" smtClean="0"/>
              <a:t>Story</a:t>
            </a:r>
            <a:r>
              <a:rPr lang="en-US" baseline="0" dirty="0" smtClean="0"/>
              <a:t> about my oral exam; </a:t>
            </a:r>
            <a:r>
              <a:rPr lang="en-US" baseline="0" dirty="0" err="1" smtClean="0"/>
              <a:t>Aharanov</a:t>
            </a:r>
            <a:r>
              <a:rPr lang="en-US" baseline="0" dirty="0" smtClean="0"/>
              <a:t> - </a:t>
            </a:r>
            <a:r>
              <a:rPr lang="en-US" baseline="0" dirty="0" err="1" smtClean="0"/>
              <a:t>Bohm</a:t>
            </a:r>
            <a:r>
              <a:rPr lang="en-US" baseline="0" dirty="0" smtClean="0"/>
              <a:t> effect;  BJ’s response: curiosity</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Okay, it was hypothesized that the proton is made of ‘parts’, and that these parts might reveal themselves through</a:t>
            </a:r>
            <a:r>
              <a:rPr lang="en-US" baseline="0" dirty="0" smtClean="0"/>
              <a:t> ‘scaling’, where the normalized scattering (which in general depends on BOTH </a:t>
            </a:r>
            <a:r>
              <a:rPr lang="en-US" baseline="0" dirty="0" err="1" smtClean="0"/>
              <a:t>qsq</a:t>
            </a:r>
            <a:r>
              <a:rPr lang="en-US" baseline="0" dirty="0" smtClean="0"/>
              <a:t> and nu) suddenly becomes a function of their ratio only, once the photon gets ‘small enough’ (</a:t>
            </a:r>
            <a:r>
              <a:rPr lang="en-US" baseline="0" dirty="0" err="1" smtClean="0"/>
              <a:t>qsq</a:t>
            </a:r>
            <a:r>
              <a:rPr lang="en-US" baseline="0" dirty="0" smtClean="0"/>
              <a:t> &gt; 1 </a:t>
            </a:r>
            <a:r>
              <a:rPr lang="en-US" baseline="0" dirty="0" err="1" smtClean="0"/>
              <a:t>gev</a:t>
            </a:r>
            <a:r>
              <a:rPr lang="en-US" baseline="0" dirty="0" smtClean="0"/>
              <a:t> squared).</a:t>
            </a:r>
          </a:p>
          <a:p>
            <a:endParaRPr lang="en-US" dirty="0" smtClean="0"/>
          </a:p>
          <a:p>
            <a:r>
              <a:rPr lang="en-US" dirty="0" smtClean="0"/>
              <a:t>So, experiments were done with the SLAC spectrometers,</a:t>
            </a:r>
            <a:r>
              <a:rPr lang="en-US" baseline="0" dirty="0" smtClean="0"/>
              <a:t> shown here …</a:t>
            </a:r>
          </a:p>
          <a:p>
            <a:endParaRPr lang="en-US" dirty="0" smtClean="0"/>
          </a:p>
          <a:p>
            <a:r>
              <a:rPr lang="en-US" dirty="0" smtClean="0"/>
              <a:t>These</a:t>
            </a:r>
            <a:r>
              <a:rPr lang="en-US" baseline="0" dirty="0" smtClean="0"/>
              <a:t> are large devices - note the people in the foreground - but functionally simple and similar to Rutherford’s apparatus.  They can be rolled around (very slowly) on rails to a particular viewing angle; and in addition to measuring the angle of the scattered electron they had magnets which bent the electrons in a curve leading to particle counters in the well-shielded detector ‘huts’ - so only those electrons with a certain specified momentum range would be accepted.</a:t>
            </a:r>
          </a:p>
          <a:p>
            <a:endParaRPr lang="en-US" baseline="0" dirty="0" smtClean="0"/>
          </a:p>
          <a:p>
            <a:r>
              <a:rPr lang="en-US" baseline="0" dirty="0" smtClean="0"/>
              <a:t>I did my thesis on data from the big guy in the back ( the ‘20 </a:t>
            </a:r>
            <a:r>
              <a:rPr lang="en-US" baseline="0" dirty="0" err="1" smtClean="0"/>
              <a:t>GeV</a:t>
            </a:r>
            <a:r>
              <a:rPr lang="en-US" baseline="0" dirty="0" smtClean="0"/>
              <a:t>’ spectrometer ) …</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highly-cited experimental results from 1972 that established the phenomenology of ‘scaling’ which was the signature for the existence of point particle (structure-less) components of the proton.</a:t>
            </a:r>
          </a:p>
          <a:p>
            <a:endParaRPr lang="en-US" baseline="0" dirty="0" smtClean="0"/>
          </a:p>
          <a:p>
            <a:r>
              <a:rPr lang="en-US" baseline="0" dirty="0" smtClean="0"/>
              <a:t>The normalized rates from 3 different angle settings and many different settings of the beam energy are all plotted on the same graph as a function of x (actually 1/x).  In general one would expect that each of these different angular data-sets would form its own </a:t>
            </a:r>
            <a:r>
              <a:rPr lang="en-US" baseline="0" dirty="0" err="1" smtClean="0"/>
              <a:t>disctinct</a:t>
            </a:r>
            <a:r>
              <a:rPr lang="en-US" baseline="0" dirty="0" smtClean="0"/>
              <a:t> curve, but you can see that ALL of the data lie on a single curve - that is they depend only on the ratio of </a:t>
            </a:r>
            <a:r>
              <a:rPr lang="en-US" baseline="0" dirty="0" err="1" smtClean="0"/>
              <a:t>qsq</a:t>
            </a:r>
            <a:r>
              <a:rPr lang="en-US" baseline="0" dirty="0" smtClean="0"/>
              <a:t>/2 m nu = x, and not on </a:t>
            </a:r>
            <a:r>
              <a:rPr lang="en-US" baseline="0" dirty="0" err="1" smtClean="0"/>
              <a:t>qsq</a:t>
            </a:r>
            <a:r>
              <a:rPr lang="en-US" baseline="0" dirty="0" smtClean="0"/>
              <a:t> and nu separately.</a:t>
            </a:r>
          </a:p>
          <a:p>
            <a:endParaRPr lang="en-US" baseline="0" dirty="0" smtClean="0"/>
          </a:p>
          <a:p>
            <a:r>
              <a:rPr lang="en-US" baseline="0" dirty="0" smtClean="0"/>
              <a:t>‘Scaling’ was observed, and the experimentalists concluded that they were seeing point particle within the proton. </a:t>
            </a:r>
            <a:endParaRPr lang="en-US" dirty="0" smtClean="0"/>
          </a:p>
          <a:p>
            <a:endParaRPr lang="en-US" dirty="0" smtClean="0"/>
          </a:p>
          <a:p>
            <a:r>
              <a:rPr lang="en-US" dirty="0" smtClean="0"/>
              <a:t>These men</a:t>
            </a:r>
            <a:r>
              <a:rPr lang="en-US" baseline="0" dirty="0" smtClean="0"/>
              <a:t> got the Nobel prize for discovering “scaling”, bottom one is my PhD advisor, Dick Taylor; from Medicine Hat; very colorful; describe a flat, featureless cross-section as “flat as pee in a pan”.  His hero was an atomic physicist he told me about who would do spectroscopy with an unknown (to him) calibration constant for the energy scale of his experimental spectra.  He would do the analysis and on the day of submission  for publication, he would unlock the number and multiply all of his spectra by this amount  to set the energy scale and send it out for publication, WHETHER OR NOT THE VARIOUS PEAKS AGREED WITH ALREADY-PUBLISHED SPECTRA.  Now, that is honesty!</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baseline="0" dirty="0" err="1" smtClean="0"/>
              <a:t>partons</a:t>
            </a:r>
            <a:r>
              <a:rPr lang="en-US" baseline="0" dirty="0" smtClean="0"/>
              <a:t> were discovered - but what kind of particles were they?  What was their spin?  1/2? Like electrons and protons?  … or zero or one like photon and mesons?  Also, what was their charge?  zero or some integer like all the known particles?  … or a fractional value which had been hypothesized in the mid-60’s theoretical quark model used as a </a:t>
            </a:r>
            <a:r>
              <a:rPr lang="en-US" baseline="0" dirty="0" err="1" smtClean="0"/>
              <a:t>numerogical</a:t>
            </a:r>
            <a:r>
              <a:rPr lang="en-US" baseline="0" dirty="0" smtClean="0"/>
              <a:t> device to classify the known particles …</a:t>
            </a:r>
          </a:p>
          <a:p>
            <a:endParaRPr lang="en-US" baseline="0" dirty="0" smtClean="0"/>
          </a:p>
          <a:p>
            <a:r>
              <a:rPr lang="en-US" baseline="0" dirty="0" smtClean="0"/>
              <a:t>To answer these questions, I’ll first show you an experiment that measured the spin of the quark and then I’ll show you a compilation of experiments that measures integral of the scattering rate as a function of x which is sensitive to the assumed charge of the </a:t>
            </a:r>
            <a:r>
              <a:rPr lang="en-US" baseline="0" dirty="0" err="1" smtClean="0"/>
              <a:t>partons</a:t>
            </a:r>
            <a:r>
              <a:rPr lang="en-US" baseline="0" dirty="0" smtClean="0"/>
              <a:t>.</a:t>
            </a:r>
          </a:p>
          <a:p>
            <a:endParaRPr lang="en-US" baseline="0" dirty="0" smtClean="0"/>
          </a:p>
          <a:p>
            <a:r>
              <a:rPr lang="en-US" baseline="0" dirty="0" smtClean="0"/>
              <a:t>First, the spin experiment …</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aside, not everyone ‘believed’ in quarks in the mid-70’s; we used to have big discussions</a:t>
            </a:r>
            <a:r>
              <a:rPr lang="en-US" baseline="0" dirty="0" smtClean="0"/>
              <a:t> among the grad students - do you ‘believe’ in quarks?  Are they ‘real’ or just a mathematical trick?  Here is the result from 1975 that convince me, personally, that quarks were real - as real as electrons or protons.</a:t>
            </a:r>
          </a:p>
          <a:p>
            <a:endParaRPr lang="en-US" dirty="0" smtClean="0"/>
          </a:p>
          <a:p>
            <a:r>
              <a:rPr lang="en-US" dirty="0" smtClean="0"/>
              <a:t>A 4-page paper! </a:t>
            </a:r>
            <a:r>
              <a:rPr lang="en-US" baseline="0" dirty="0" smtClean="0"/>
              <a:t> Paper was the thesis of Gail Hanson, advisor Martin Perl, with data taken at the SPEAR storage ring at SLAC.  They measured </a:t>
            </a:r>
            <a:r>
              <a:rPr lang="en-US" baseline="0" dirty="0" err="1" smtClean="0"/>
              <a:t>e+e</a:t>
            </a:r>
            <a:r>
              <a:rPr lang="en-US" baseline="0" dirty="0" smtClean="0"/>
              <a:t>- annihilation into particles; in particular, into events that looked like two ‘jets’ of particles flying apart.  They showed that the angular distribution of these ‘jets’ (presumably the ‘contrails’ following quark production) were close to a 1+cos2(</a:t>
            </a:r>
            <a:r>
              <a:rPr lang="en-US" baseline="0" dirty="0" err="1" smtClean="0"/>
              <a:t>th</a:t>
            </a:r>
            <a:r>
              <a:rPr lang="en-US" baseline="0" dirty="0" smtClean="0"/>
              <a:t>/2) shape - this is just what you might expect if </a:t>
            </a:r>
            <a:r>
              <a:rPr lang="en-US" baseline="0" dirty="0" err="1" smtClean="0"/>
              <a:t>e+e</a:t>
            </a:r>
            <a:r>
              <a:rPr lang="en-US" baseline="0" dirty="0" smtClean="0"/>
              <a:t>- scattered elastically into </a:t>
            </a:r>
            <a:r>
              <a:rPr lang="en-US" baseline="0" dirty="0" err="1" smtClean="0"/>
              <a:t>e+e</a:t>
            </a:r>
            <a:r>
              <a:rPr lang="en-US" baseline="0" dirty="0" smtClean="0"/>
              <a:t>- !!  Quarks acted just like electrons which are certainly real - so quarks must be real.</a:t>
            </a:r>
          </a:p>
          <a:p>
            <a:endParaRPr lang="en-US" baseline="0" dirty="0" smtClean="0"/>
          </a:p>
          <a:p>
            <a:r>
              <a:rPr lang="en-US" baseline="0" dirty="0" smtClean="0"/>
              <a:t>There are other ways to measure the spin of the quark - </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Murray Gell-Mann won the 1969</a:t>
            </a:r>
            <a:r>
              <a:rPr lang="en-US" baseline="0" dirty="0" smtClean="0"/>
              <a:t> Nobel Prize for his theories which classified the many observed particles with a simple numerological scheme - each ‘baryon’ is composed of three quarks each of which can have a charge of 2/3 or -1/3: so you can have particles with charge +2, +1, 0, -1.  At the time it was not thought by most people that these were actually particles.</a:t>
            </a:r>
          </a:p>
          <a:p>
            <a:endParaRPr lang="en-US" baseline="0" dirty="0" smtClean="0"/>
          </a:p>
          <a:p>
            <a:r>
              <a:rPr lang="en-US" baseline="0" dirty="0" smtClean="0"/>
              <a:t>But now, we have an experimental quantity which was sensitive to the charge of the quarks.  If you put in the hypothesized values of the charge (2/3, 2/3 and -1/3 for those quarks in the proton) you got a result that was in the ball-park, but it showed that the charged </a:t>
            </a:r>
            <a:r>
              <a:rPr lang="en-US" baseline="0" dirty="0" err="1" smtClean="0"/>
              <a:t>partons</a:t>
            </a:r>
            <a:r>
              <a:rPr lang="en-US" baseline="0" dirty="0" smtClean="0"/>
              <a:t> (quarks) only carried 60% of the proton’s </a:t>
            </a:r>
            <a:r>
              <a:rPr lang="en-US" baseline="0" dirty="0" err="1" smtClean="0"/>
              <a:t>momenta</a:t>
            </a:r>
            <a:r>
              <a:rPr lang="en-US" baseline="0" dirty="0" smtClean="0"/>
              <a:t> - what carried the rest?</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for a brief review of Rutherford scattering: you’ll see that the method for probing sub-atomic structure is still the same today as in Rutherford’s time - but the equipment</a:t>
            </a:r>
            <a:r>
              <a:rPr lang="en-US" baseline="0" dirty="0" smtClean="0"/>
              <a:t> has changed considerably.</a:t>
            </a:r>
            <a:endParaRPr lang="en-US" dirty="0" smtClean="0"/>
          </a:p>
          <a:p>
            <a:r>
              <a:rPr lang="en-US" dirty="0" smtClean="0"/>
              <a:t>The</a:t>
            </a:r>
            <a:r>
              <a:rPr lang="en-US" baseline="0" dirty="0" smtClean="0"/>
              <a:t> situation at the beginning of the last century was </a:t>
            </a:r>
            <a:r>
              <a:rPr lang="en-US" dirty="0" smtClean="0"/>
              <a:t>that the electron had</a:t>
            </a:r>
            <a:r>
              <a:rPr lang="en-US" baseline="0" dirty="0" smtClean="0"/>
              <a:t> been</a:t>
            </a:r>
            <a:r>
              <a:rPr lang="en-US" dirty="0" smtClean="0"/>
              <a:t> discovered</a:t>
            </a:r>
            <a:r>
              <a:rPr lang="en-US" baseline="0" dirty="0" smtClean="0"/>
              <a:t> and the next</a:t>
            </a:r>
            <a:r>
              <a:rPr lang="en-US" dirty="0" smtClean="0"/>
              <a:t> question was</a:t>
            </a:r>
            <a:r>
              <a:rPr lang="en-US" baseline="0" dirty="0" smtClean="0"/>
              <a:t> “how are these negative particles combined with some kind of positively-charged material to give neutral matter?”</a:t>
            </a:r>
          </a:p>
          <a:p>
            <a:r>
              <a:rPr lang="en-US" baseline="0" dirty="0" smtClean="0"/>
              <a:t>Lord  Kelvin proposed a “raisin pudding” model with the “raisins” being electrons. Meanwhile our trio of professor, post-doc and undergrad (Ernest Rutherford, Hans Geiger and Ernest Marsden) were performing a scattering experiment.</a:t>
            </a:r>
          </a:p>
          <a:p>
            <a:endParaRPr lang="en-US" baseline="0" dirty="0" smtClean="0"/>
          </a:p>
          <a:p>
            <a:r>
              <a:rPr lang="en-US" baseline="0" dirty="0" smtClean="0"/>
              <a:t>The “beam” consisted of alpha-particles from the radioactive decay of radon; and the target was a thin gold foil.  The detector was a fluorescent screen (</a:t>
            </a:r>
            <a:r>
              <a:rPr lang="en-US" baseline="0" dirty="0" err="1" smtClean="0"/>
              <a:t>ZnS</a:t>
            </a:r>
            <a:r>
              <a:rPr lang="en-US" baseline="0" dirty="0" smtClean="0"/>
              <a:t>) in a darkened room coupled with a microscope and the tired eyeballs of the post-doc or student.  They counted individual “hits” when the deflected alpha’s struck the screen; recording the scattering rate and the angle of the instrument.</a:t>
            </a:r>
          </a:p>
          <a:p>
            <a:endParaRPr lang="en-US" baseline="0" dirty="0" smtClean="0"/>
          </a:p>
          <a:p>
            <a:r>
              <a:rPr lang="en-US" baseline="0" dirty="0" smtClean="0"/>
              <a:t>Most went through, but surprisingly for followers of the “raisin pudding” models, some scattered back at large angles.</a:t>
            </a:r>
          </a:p>
        </p:txBody>
      </p:sp>
      <p:sp>
        <p:nvSpPr>
          <p:cNvPr id="4" name="Slide Number Placeholder 3"/>
          <p:cNvSpPr>
            <a:spLocks noGrp="1"/>
          </p:cNvSpPr>
          <p:nvPr>
            <p:ph type="sldNum" sz="quarter" idx="10"/>
          </p:nvPr>
        </p:nvSpPr>
        <p:spPr/>
        <p:txBody>
          <a:bodyPr/>
          <a:lstStyle/>
          <a:p>
            <a:fld id="{782325BF-B358-4197-9D23-F49485F8940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re-capitulate,</a:t>
            </a:r>
            <a:r>
              <a:rPr lang="en-US" baseline="0" dirty="0" smtClean="0"/>
              <a:t> by the mid-70’s most physicists ‘believed’ in quarks - but the nature of the presumably neutral force-field binding them together inside the proton was unknown.  There was a lot of theoretical progress being made, but I’ll concentrate on the experiments.  First of all, does ‘scaling’ hold exactly? … and if not, what does it imply?   Let’s see.</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 show data from</a:t>
            </a:r>
            <a:r>
              <a:rPr lang="en-US" baseline="0" dirty="0" smtClean="0"/>
              <a:t> the particle physics handbook (our ‘bible’).  What is plotted here is the normalized scattering rate versus 4-momentum transferred (squared) </a:t>
            </a:r>
            <a:r>
              <a:rPr lang="en-US" baseline="0" dirty="0" err="1" smtClean="0"/>
              <a:t>qsq</a:t>
            </a:r>
            <a:r>
              <a:rPr lang="en-US" baseline="0" dirty="0" smtClean="0"/>
              <a:t>.  Note that the observed rates cover 10 orders of magnitude and the </a:t>
            </a:r>
            <a:r>
              <a:rPr lang="en-US" baseline="0" dirty="0" err="1" smtClean="0"/>
              <a:t>qsq</a:t>
            </a:r>
            <a:r>
              <a:rPr lang="en-US" baseline="0" dirty="0" smtClean="0"/>
              <a:t> scale goes from 1 </a:t>
            </a:r>
            <a:r>
              <a:rPr lang="en-US" baseline="0" dirty="0" err="1" smtClean="0"/>
              <a:t>GeV</a:t>
            </a:r>
            <a:r>
              <a:rPr lang="en-US" baseline="0" dirty="0" smtClean="0"/>
              <a:t> squared to hundreds.  Each line of data comes from a constant value of x, so if scaling holds exactly, these lines should be flat - they are not.</a:t>
            </a:r>
          </a:p>
          <a:p>
            <a:endParaRPr lang="en-US" dirty="0" smtClean="0"/>
          </a:p>
          <a:p>
            <a:r>
              <a:rPr lang="en-US" dirty="0" smtClean="0"/>
              <a:t>These data cover</a:t>
            </a:r>
            <a:r>
              <a:rPr lang="en-US" baseline="0" dirty="0" smtClean="0"/>
              <a:t> the work of 4 labs and hundreds of man and woman-years of effort.  If the particle booklet is our bible, this is our cathedral.</a:t>
            </a:r>
          </a:p>
          <a:p>
            <a:endParaRPr lang="en-US" baseline="0" dirty="0" smtClean="0"/>
          </a:p>
          <a:p>
            <a:r>
              <a:rPr lang="en-US" dirty="0" smtClean="0"/>
              <a:t>Now, you can see a simple pattern to scaling violation.</a:t>
            </a:r>
            <a:r>
              <a:rPr lang="en-US" baseline="0" dirty="0" smtClean="0"/>
              <a:t>  At small values of x, the rates increase with </a:t>
            </a:r>
            <a:r>
              <a:rPr lang="en-US" baseline="0" dirty="0" err="1" smtClean="0"/>
              <a:t>incresing</a:t>
            </a:r>
            <a:r>
              <a:rPr lang="en-US" baseline="0" dirty="0" smtClean="0"/>
              <a:t> </a:t>
            </a:r>
            <a:r>
              <a:rPr lang="en-US" baseline="0" dirty="0" err="1" smtClean="0"/>
              <a:t>qsq</a:t>
            </a:r>
            <a:r>
              <a:rPr lang="en-US" baseline="0" dirty="0" smtClean="0"/>
              <a:t>; but they decrease with </a:t>
            </a:r>
            <a:r>
              <a:rPr lang="en-US" baseline="0" dirty="0" err="1" smtClean="0"/>
              <a:t>qsq</a:t>
            </a:r>
            <a:r>
              <a:rPr lang="en-US" baseline="0" dirty="0" smtClean="0"/>
              <a:t> for large values of x.  This is what you’d expect if a high-momentum quark (large x) were to absorb a high-</a:t>
            </a:r>
            <a:r>
              <a:rPr lang="en-US" baseline="0" dirty="0" err="1" smtClean="0"/>
              <a:t>qsq</a:t>
            </a:r>
            <a:r>
              <a:rPr lang="en-US" baseline="0" dirty="0" smtClean="0"/>
              <a:t> photon - it might radiate momentum (via a gluon) and thus lower its momentum.  This would appear as fewer quarks at high momentum than observed at low </a:t>
            </a:r>
            <a:r>
              <a:rPr lang="en-US" baseline="0" dirty="0" err="1" smtClean="0"/>
              <a:t>qsq</a:t>
            </a:r>
            <a:r>
              <a:rPr lang="en-US" baseline="0" dirty="0" smtClean="0"/>
              <a:t>.  This is further evidence that the gluons of the force field are as real as the quarks.</a:t>
            </a:r>
          </a:p>
          <a:p>
            <a:endParaRPr lang="en-US" baseline="0" dirty="0" smtClean="0"/>
          </a:p>
          <a:p>
            <a:r>
              <a:rPr lang="en-US" baseline="0" dirty="0" smtClean="0"/>
              <a:t>We were still waiting for a viable theory of both the quarks and gluons - the quantum field theory based on Maxwell’s equations did not match the data.</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summarize;</a:t>
            </a:r>
          </a:p>
          <a:p>
            <a:r>
              <a:rPr lang="en-US" dirty="0" smtClean="0"/>
              <a:t>- the pattern of scaling violation pointed</a:t>
            </a:r>
            <a:r>
              <a:rPr lang="en-US" baseline="0" dirty="0" smtClean="0"/>
              <a:t> to the existence of a </a:t>
            </a:r>
            <a:r>
              <a:rPr lang="en-US" baseline="0" dirty="0" err="1" smtClean="0"/>
              <a:t>gluonic</a:t>
            </a:r>
            <a:r>
              <a:rPr lang="en-US" baseline="0" dirty="0" smtClean="0"/>
              <a:t> force-field but there remained the overall mystery of how a quark which is bound strongly inside the proton could act as if it were free by apparently scattering elastically from a high-</a:t>
            </a:r>
            <a:r>
              <a:rPr lang="en-US" baseline="0" dirty="0" err="1" smtClean="0"/>
              <a:t>qsq</a:t>
            </a:r>
            <a:r>
              <a:rPr lang="en-US" baseline="0" dirty="0" smtClean="0"/>
              <a:t> photon.</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will not go into the development of the theory known as Quantum Chromo-Dynamics (QCD for short).  But these three men got the Nobel prize for showing that QCD could account for the apparent ‘freedom’ of the  quark during high-</a:t>
            </a:r>
            <a:r>
              <a:rPr lang="en-US" baseline="0" dirty="0" err="1" smtClean="0"/>
              <a:t>qsq</a:t>
            </a:r>
            <a:r>
              <a:rPr lang="en-US" baseline="0" dirty="0" smtClean="0"/>
              <a:t> electron scattering.</a:t>
            </a:r>
          </a:p>
          <a:p>
            <a:endParaRPr lang="en-US" baseline="0" dirty="0" smtClean="0"/>
          </a:p>
          <a:p>
            <a:r>
              <a:rPr lang="en-US" baseline="0" dirty="0" smtClean="0"/>
              <a:t>David Gross, David </a:t>
            </a:r>
            <a:r>
              <a:rPr lang="en-US" baseline="0" dirty="0" err="1" smtClean="0"/>
              <a:t>Politzer</a:t>
            </a:r>
            <a:r>
              <a:rPr lang="en-US" baseline="0" dirty="0" smtClean="0"/>
              <a:t> and Franck </a:t>
            </a:r>
            <a:r>
              <a:rPr lang="en-US" baseline="0" dirty="0" err="1" smtClean="0"/>
              <a:t>Wilczek</a:t>
            </a:r>
            <a:r>
              <a:rPr lang="en-US" baseline="0" dirty="0" smtClean="0"/>
              <a:t> got the 2004 Nobel Prize for the discovery of asymptotic freedom.  Professor </a:t>
            </a:r>
            <a:r>
              <a:rPr lang="en-US" baseline="0" dirty="0" err="1" smtClean="0"/>
              <a:t>Wilczek</a:t>
            </a:r>
            <a:r>
              <a:rPr lang="en-US" baseline="0" dirty="0" smtClean="0"/>
              <a:t> gave you a </a:t>
            </a:r>
            <a:r>
              <a:rPr lang="en-US" baseline="0" dirty="0" err="1" smtClean="0"/>
              <a:t>colloguium</a:t>
            </a:r>
            <a:r>
              <a:rPr lang="en-US" baseline="0" dirty="0" smtClean="0"/>
              <a:t> about a month ago on current investigations into the nature of the vacuum, including the nature of ‘dark matter’ and ‘dark energy’.</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 QCD is well established in the 80’s as THE field theory describing</a:t>
            </a:r>
            <a:r>
              <a:rPr lang="en-US" baseline="0" dirty="0" smtClean="0"/>
              <a:t> matter, but it is very difficult to solve the equations - so one approach is to use qualitative aspects of the theory to guess possible physical states and see if they can explain experimental data (similar to the experimental discovery of ‘</a:t>
            </a:r>
            <a:r>
              <a:rPr lang="en-US" baseline="0" dirty="0" err="1" smtClean="0"/>
              <a:t>bucky</a:t>
            </a:r>
            <a:r>
              <a:rPr lang="en-US" baseline="0" dirty="0" smtClean="0"/>
              <a:t>-balls’ which are physical manifestation of atomic theory - which is old and well-established but no one imagined that atoms could look like soccer balls until they were observed in experiment !!</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curious</a:t>
            </a:r>
            <a:r>
              <a:rPr lang="en-US" baseline="0" dirty="0" smtClean="0"/>
              <a:t> aspect of QCD is that the carriers of the force field, the gluons, attract each other as well as causing the attractive force between quarks.  Unlike the electric field (which gives a 1/r^2 force) the </a:t>
            </a:r>
            <a:r>
              <a:rPr lang="en-US" baseline="0" dirty="0" err="1" smtClean="0"/>
              <a:t>gluonic</a:t>
            </a:r>
            <a:r>
              <a:rPr lang="en-US" baseline="0" dirty="0" smtClean="0"/>
              <a:t> field was thought to collapse into a tube of force-field with constant energy density per unit length giving a constant force between quarks - in familiar units, quarks are held together inside of particle with a force of 16 tons.</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Nathan </a:t>
            </a:r>
            <a:r>
              <a:rPr lang="en-US" dirty="0" err="1" smtClean="0"/>
              <a:t>Isgur</a:t>
            </a:r>
            <a:r>
              <a:rPr lang="en-US" dirty="0" smtClean="0"/>
              <a:t>,</a:t>
            </a:r>
            <a:r>
              <a:rPr lang="en-US" baseline="0" dirty="0" smtClean="0"/>
              <a:t> who was the long-time chief scientist at Jlab was a creative physicist in the ilk of Feynman and </a:t>
            </a:r>
            <a:r>
              <a:rPr lang="en-US" baseline="0" dirty="0" err="1" smtClean="0"/>
              <a:t>Bjorken</a:t>
            </a:r>
            <a:r>
              <a:rPr lang="en-US" baseline="0" dirty="0" smtClean="0"/>
              <a:t>.  He had an encyclopedic knowledge of experimental and theoretical physics, and could do very nitty-gritty mathematical calculations, but he also relied heavily on his intuition.  He strongly felt that at low energies that the effective degrees of freedom was the (constituent) quark and the flux-tube.</a:t>
            </a:r>
          </a:p>
          <a:p>
            <a:endParaRPr lang="en-US" baseline="0" dirty="0" smtClean="0"/>
          </a:p>
          <a:p>
            <a:r>
              <a:rPr lang="en-US" baseline="0" dirty="0" smtClean="0"/>
              <a:t>Here’s a picture of Nathan.  Like the theorists I told you about at SLAC, Nathan was very accessible to experimentalists and actually seemed to enjoy naïve questions.</a:t>
            </a:r>
          </a:p>
          <a:p>
            <a:endParaRPr lang="en-US" baseline="0" dirty="0" smtClean="0"/>
          </a:p>
          <a:p>
            <a:r>
              <a:rPr lang="en-US" baseline="0" dirty="0" smtClean="0"/>
              <a:t>So, how can we determine if flux-tubes are ‘real’??  By breaking them !!  that is, studying q-</a:t>
            </a:r>
            <a:r>
              <a:rPr lang="en-US" baseline="0" dirty="0" err="1" smtClean="0"/>
              <a:t>qbar</a:t>
            </a:r>
            <a:r>
              <a:rPr lang="en-US" baseline="0" dirty="0" smtClean="0"/>
              <a:t> pair creation among other ways - first, let me show you how detectors have evolved since the 70’s</a:t>
            </a:r>
          </a:p>
          <a:p>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picture of a modern detector - one that I work on at Jlab,</a:t>
            </a:r>
            <a:r>
              <a:rPr lang="en-US" baseline="0" dirty="0" smtClean="0"/>
              <a:t> known as the CLAS detector.</a:t>
            </a:r>
          </a:p>
          <a:p>
            <a:endParaRPr lang="en-US" baseline="0" dirty="0" smtClean="0"/>
          </a:p>
          <a:p>
            <a:r>
              <a:rPr lang="en-US" baseline="0" dirty="0" smtClean="0"/>
              <a:t>It’s large (see the person in the foreground).</a:t>
            </a:r>
          </a:p>
          <a:p>
            <a:endParaRPr lang="en-US" baseline="0" dirty="0" smtClean="0"/>
          </a:p>
          <a:p>
            <a:r>
              <a:rPr lang="en-US" baseline="0" dirty="0" smtClean="0"/>
              <a:t>To describe its functioning, I show a single-event displayed on a cut through the detector.</a:t>
            </a:r>
          </a:p>
          <a:p>
            <a:endParaRPr lang="en-US" baseline="0" dirty="0" smtClean="0"/>
          </a:p>
          <a:p>
            <a:r>
              <a:rPr lang="en-US" baseline="0" dirty="0" smtClean="0"/>
              <a:t>The detectors magnet and tracking chambers allow our computer programs to detect particles: their curvature determines their momentum (more curvature, less momentum).  We also have timing counters and counters which respond to the total energy of the particles.</a:t>
            </a:r>
          </a:p>
          <a:p>
            <a:endParaRPr lang="en-US" baseline="0" dirty="0" smtClean="0"/>
          </a:p>
          <a:p>
            <a:r>
              <a:rPr lang="en-US" baseline="0" dirty="0" smtClean="0"/>
              <a:t>Also note that this detector can in principle see all of the outgoing particles ….  and it is fast, recording events at several thousand per second.</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just show</a:t>
            </a:r>
            <a:r>
              <a:rPr lang="en-US" baseline="0" dirty="0" smtClean="0"/>
              <a:t> you a couple of details of the tracking chambers, which I work on.</a:t>
            </a:r>
          </a:p>
          <a:p>
            <a:endParaRPr lang="en-US" baseline="0" dirty="0" smtClean="0"/>
          </a:p>
          <a:p>
            <a:r>
              <a:rPr lang="en-US" baseline="0" dirty="0" smtClean="0"/>
              <a:t>They are just generalizations of the Geiger tube.  Remember Hans Geiger, Rutherford’s post-doc?  Well, he went on </a:t>
            </a:r>
            <a:r>
              <a:rPr lang="en-US" dirty="0" smtClean="0"/>
              <a:t>to invent the Geiger tube; a much faster, more efficient and automatic particle detector than the human eyeball - motivated partly by eye-strain!</a:t>
            </a:r>
          </a:p>
          <a:p>
            <a:endParaRPr lang="en-US" dirty="0" smtClean="0"/>
          </a:p>
          <a:p>
            <a:r>
              <a:rPr lang="en-US" dirty="0" smtClean="0"/>
              <a:t>Here’s how it works …</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Geiger</a:t>
            </a:r>
            <a:r>
              <a:rPr lang="en-US" baseline="0" dirty="0" smtClean="0"/>
              <a:t> tubes are efficient at detecting particles, but their accuracy is limited - you only knew that the particle passed through the tube, but not where.</a:t>
            </a:r>
          </a:p>
          <a:p>
            <a:endParaRPr lang="en-US" baseline="0" dirty="0" smtClean="0"/>
          </a:p>
          <a:p>
            <a:r>
              <a:rPr lang="en-US" baseline="0" dirty="0" smtClean="0"/>
              <a:t>A knew idea used the time of the signal (compared to an external timing signal) to measure the time of drift of the ionization electrons - and hence, how far away the track was.</a:t>
            </a:r>
          </a:p>
          <a:p>
            <a:endParaRPr lang="en-US" baseline="0" dirty="0" smtClean="0"/>
          </a:p>
          <a:p>
            <a:r>
              <a:rPr lang="en-US" baseline="0" dirty="0" smtClean="0"/>
              <a:t>Georges </a:t>
            </a:r>
            <a:r>
              <a:rPr lang="en-US" baseline="0" dirty="0" err="1" smtClean="0"/>
              <a:t>Charpak</a:t>
            </a:r>
            <a:r>
              <a:rPr lang="en-US" baseline="0" dirty="0" smtClean="0"/>
              <a:t> received the Nobel Prize for this discovery.</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 want to briefly</a:t>
            </a:r>
            <a:r>
              <a:rPr lang="en-US" baseline="0" dirty="0" smtClean="0"/>
              <a:t> review the relationship between rates of scattering and the angle of scattering and what it implies about the size of the target particle: in this case the nucleus of the gold atom.</a:t>
            </a:r>
          </a:p>
          <a:p>
            <a:endParaRPr lang="en-US" baseline="0" dirty="0" smtClean="0"/>
          </a:p>
          <a:p>
            <a:r>
              <a:rPr lang="en-US" baseline="0" dirty="0" smtClean="0"/>
              <a:t>Because the force falls off like 1/r^2; the scattering angle is smaller for beam particles which approach the scattering center far off-center.  This is similar to the motion of comets.  I’m showing the picture for an attractive force, but a similar picture works for repulsive forces.</a:t>
            </a:r>
          </a:p>
          <a:p>
            <a:endParaRPr lang="en-US" baseline="0" dirty="0" smtClean="0"/>
          </a:p>
          <a:p>
            <a:r>
              <a:rPr lang="en-US" baseline="0" dirty="0" smtClean="0"/>
              <a:t>Secondly, when we measure the rate vs. angle, we are measuring in a certain angular range, for example, maybe between 20 and 30 degrees (it depends on the aperture of the recording instrument).  This is illustrated by the colored wedge-shaped areas shown here.  To be explicit, consider that we take measurements at 4 angle settings.</a:t>
            </a:r>
          </a:p>
          <a:p>
            <a:endParaRPr lang="en-US" baseline="0" dirty="0" smtClean="0"/>
          </a:p>
          <a:p>
            <a:r>
              <a:rPr lang="en-US" baseline="0" dirty="0" smtClean="0"/>
              <a:t>Now looking at the target nucleon from the beam’s point of view, we see that the distance that the beam particle is off-axis from a “direct hit”, known as the distance-of-closest-approach or “impact parameter” corresponds to a particular angle for the scattered particle: the closer the approach the larger the angle.</a:t>
            </a:r>
          </a:p>
          <a:p>
            <a:endParaRPr lang="en-US" baseline="0" dirty="0" smtClean="0"/>
          </a:p>
          <a:p>
            <a:r>
              <a:rPr lang="en-US" baseline="0" dirty="0" smtClean="0"/>
              <a:t>Now at the tiny distances we’re considering, the beam is a random “scatter-shot” in terms of DOCA.  Now you can see that there is more area at larger DOCA’s so there are higher rates for large DOCA (small angles).</a:t>
            </a:r>
          </a:p>
        </p:txBody>
      </p:sp>
      <p:sp>
        <p:nvSpPr>
          <p:cNvPr id="4" name="Slide Number Placeholder 3"/>
          <p:cNvSpPr>
            <a:spLocks noGrp="1"/>
          </p:cNvSpPr>
          <p:nvPr>
            <p:ph type="sldNum" sz="quarter" idx="10"/>
          </p:nvPr>
        </p:nvSpPr>
        <p:spPr/>
        <p:txBody>
          <a:bodyPr/>
          <a:lstStyle/>
          <a:p>
            <a:fld id="{782325BF-B358-4197-9D23-F49485F8940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schematic view</a:t>
            </a:r>
            <a:r>
              <a:rPr lang="en-US" baseline="0" dirty="0" smtClean="0"/>
              <a:t> of a drift chamber looking down the wires;  there are not tubes, but the wires are arranged in a hexagonal pattern - here is the pattern of field lines from the negative to the positive wire - similar to a Geiger tube but much less mass to scatter the particles and mess up our measurements.</a:t>
            </a:r>
          </a:p>
          <a:p>
            <a:endParaRPr lang="en-US" baseline="0" dirty="0" smtClean="0"/>
          </a:p>
          <a:p>
            <a:r>
              <a:rPr lang="en-US" baseline="0" dirty="0" smtClean="0"/>
              <a:t>Here’s how tracking works ….</a:t>
            </a:r>
          </a:p>
        </p:txBody>
      </p:sp>
      <p:sp>
        <p:nvSpPr>
          <p:cNvPr id="4" name="Slide Number Placeholder 3"/>
          <p:cNvSpPr>
            <a:spLocks noGrp="1"/>
          </p:cNvSpPr>
          <p:nvPr>
            <p:ph type="sldNum" sz="quarter" idx="10"/>
          </p:nvPr>
        </p:nvSpPr>
        <p:spPr/>
        <p:txBody>
          <a:bodyPr/>
          <a:lstStyle/>
          <a:p>
            <a:fld id="{782325BF-B358-4197-9D23-F49485F8940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had to build</a:t>
            </a:r>
            <a:r>
              <a:rPr lang="en-US" baseline="0" dirty="0" smtClean="0"/>
              <a:t> them - 1995</a:t>
            </a:r>
          </a:p>
          <a:p>
            <a:r>
              <a:rPr lang="en-US" baseline="0" dirty="0" smtClean="0"/>
              <a:t>Incidentally, we are building new chambers with a simpler design for the Jlab upgrade and just strung our first wire (80,000 total!) last week.</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single-event display</a:t>
            </a:r>
            <a:r>
              <a:rPr lang="en-US" baseline="0" dirty="0" smtClean="0"/>
              <a:t> illustrating how a modern analysis proceeds;</a:t>
            </a:r>
          </a:p>
          <a:p>
            <a:r>
              <a:rPr lang="en-US" baseline="0" dirty="0" smtClean="0"/>
              <a:t>particles are identified by measuring their momentum (track curvature), velocity (elapsed time) and energy (in the case of electrons) from a calorimeter.</a:t>
            </a:r>
          </a:p>
        </p:txBody>
      </p:sp>
      <p:sp>
        <p:nvSpPr>
          <p:cNvPr id="4" name="Slide Number Placeholder 3"/>
          <p:cNvSpPr>
            <a:spLocks noGrp="1"/>
          </p:cNvSpPr>
          <p:nvPr>
            <p:ph type="sldNum" sz="quarter" idx="10"/>
          </p:nvPr>
        </p:nvSpPr>
        <p:spPr/>
        <p:txBody>
          <a:bodyPr/>
          <a:lstStyle/>
          <a:p>
            <a:fld id="{782325BF-B358-4197-9D23-F49485F8940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takes all kinds of people with different skills to make a significant</a:t>
            </a:r>
            <a:r>
              <a:rPr lang="en-US" baseline="0" dirty="0" smtClean="0"/>
              <a:t> physics discovery.</a:t>
            </a:r>
          </a:p>
          <a:p>
            <a:endParaRPr lang="en-US" baseline="0" dirty="0"/>
          </a:p>
          <a:p>
            <a:r>
              <a:rPr lang="en-US" baseline="0" dirty="0" smtClean="0"/>
              <a:t>They all have the 3 essential properties of a good scientist: intelligence, curiosity, honesty.</a:t>
            </a:r>
          </a:p>
        </p:txBody>
      </p:sp>
      <p:sp>
        <p:nvSpPr>
          <p:cNvPr id="4" name="Slide Number Placeholder 3"/>
          <p:cNvSpPr>
            <a:spLocks noGrp="1"/>
          </p:cNvSpPr>
          <p:nvPr>
            <p:ph type="sldNum" sz="quarter" idx="10"/>
          </p:nvPr>
        </p:nvSpPr>
        <p:spPr/>
        <p:txBody>
          <a:bodyPr/>
          <a:lstStyle/>
          <a:p>
            <a:fld id="{782325BF-B358-4197-9D23-F49485F8940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quark was discovered using a</a:t>
            </a:r>
            <a:r>
              <a:rPr lang="en-US" baseline="0" dirty="0" smtClean="0"/>
              <a:t> technique invented by Rutherford; scattering a beam of particles from a target of Hydrogen.  After the invention of quantum mechanics and the nuclear atom, the discovery proceeded in two stages: first, elastic e-p scattering showed that the proton had a finite (non-zero) size; and second, at high values of transferred momentum and energy, the observed deep inelastic scattering showed ‘scaling’ an expected consequence of scattering from point-like constituents.</a:t>
            </a:r>
          </a:p>
          <a:p>
            <a:endParaRPr lang="en-US" baseline="0" dirty="0" smtClean="0"/>
          </a:p>
          <a:p>
            <a:r>
              <a:rPr lang="en-US" baseline="0" dirty="0" smtClean="0"/>
              <a:t>The very successful theory of QCD explained most of these data, but questions remain about how the quarks which are flying apart from each other can ‘</a:t>
            </a:r>
            <a:r>
              <a:rPr lang="en-US" baseline="0" dirty="0" err="1" smtClean="0"/>
              <a:t>hadronize</a:t>
            </a:r>
            <a:r>
              <a:rPr lang="en-US" baseline="0" dirty="0" smtClean="0"/>
              <a:t>’, that is, turn into long-lived particles which we can see in our detectors.  One question that I am personally interested in is what is the spin-state of the q-</a:t>
            </a:r>
            <a:r>
              <a:rPr lang="en-US" baseline="0" dirty="0" err="1" smtClean="0"/>
              <a:t>qbar</a:t>
            </a:r>
            <a:r>
              <a:rPr lang="en-US" baseline="0" dirty="0" smtClean="0"/>
              <a:t> which presumably ‘breaks’ the flux-tube, but there are other mysteries which we are investigating.</a:t>
            </a:r>
          </a:p>
          <a:p>
            <a:endParaRPr lang="en-US" baseline="0" dirty="0" smtClean="0"/>
          </a:p>
          <a:p>
            <a:r>
              <a:rPr lang="en-US" baseline="0" dirty="0" smtClean="0"/>
              <a:t>I’ll close with a quotation from Richard Feynman -</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now “fast-forward” to the mid 1950’s; the atom is known to consist of a small, massive nucleus composed of protons and neutrons surrounded by electrons in various orbits with known angular momentum.  Still, no one knows the internal structure of the proton.  It could possibly even be a ‘point’ particle although it seemed to have too large of a magnetic moment.</a:t>
            </a:r>
          </a:p>
          <a:p>
            <a:endParaRPr lang="en-US" baseline="0" dirty="0" smtClean="0"/>
          </a:p>
          <a:p>
            <a:r>
              <a:rPr lang="en-US" baseline="0" dirty="0" smtClean="0"/>
              <a:t>Anyway, in the 50’s, Stanford and Cornell Universities began building electron accelerators using microwave technology developed during world war II.</a:t>
            </a:r>
          </a:p>
          <a:p>
            <a:endParaRPr lang="en-US" baseline="0" dirty="0" smtClean="0"/>
          </a:p>
          <a:p>
            <a:r>
              <a:rPr lang="en-US" baseline="0" dirty="0" smtClean="0"/>
              <a:t>At Stanford in the High Energy Physics Laboratory on campus a pivotal measurement was done: electrons were scattered elastically from protons (in other words, and electron strikes a proton and they both stay intact and fly away from one another, much like the elastic collisions in pool, and not like the inelastic collision of a snowball as it shatters on your back.)</a:t>
            </a:r>
          </a:p>
          <a:p>
            <a:endParaRPr lang="en-US" baseline="0" dirty="0" smtClean="0"/>
          </a:p>
          <a:p>
            <a:r>
              <a:rPr lang="en-US" baseline="0" dirty="0" smtClean="0"/>
              <a:t>Although the scattering is still caused by electromagnetic forces, they observed a deviation from the expected angular behavior.</a:t>
            </a:r>
          </a:p>
          <a:p>
            <a:endParaRPr lang="en-US" baseline="0" dirty="0" smtClean="0"/>
          </a:p>
          <a:p>
            <a:r>
              <a:rPr lang="en-US" baseline="0" dirty="0" smtClean="0"/>
              <a:t>Before I show the results, here is what the experimental equipment looked like - a few hundred </a:t>
            </a:r>
            <a:r>
              <a:rPr lang="en-US" baseline="0" dirty="0" err="1" smtClean="0"/>
              <a:t>MeV</a:t>
            </a:r>
            <a:r>
              <a:rPr lang="en-US" baseline="0" dirty="0" smtClean="0"/>
              <a:t> electron accelerator; a beam deflection system that brought the beam on target, and a moveable spectrometer to measure the rate of scattered electrons at various angles.</a:t>
            </a:r>
          </a:p>
          <a:p>
            <a:endParaRPr lang="en-US" dirty="0" smtClean="0"/>
          </a:p>
          <a:p>
            <a:r>
              <a:rPr lang="en-US" dirty="0" smtClean="0"/>
              <a:t>Note two</a:t>
            </a:r>
            <a:r>
              <a:rPr lang="en-US" baseline="0" dirty="0" smtClean="0"/>
              <a:t> things about the detector: the counting was now automated (recording of electronic signals) and the detector size was on the order of meters.</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t>
            </a:r>
            <a:r>
              <a:rPr lang="en-US" baseline="0" dirty="0" err="1" smtClean="0"/>
              <a:t>analysed</a:t>
            </a:r>
            <a:r>
              <a:rPr lang="en-US" baseline="0" dirty="0" smtClean="0"/>
              <a:t> those types of events in terms of the polarization of the Lambda particle; we published our results in PRL, but I’ll show you a figure from a popular article which we published in the CERN </a:t>
            </a:r>
            <a:r>
              <a:rPr lang="en-US" baseline="0" dirty="0" err="1" smtClean="0"/>
              <a:t>newletter</a:t>
            </a:r>
            <a:r>
              <a:rPr lang="en-US" baseline="0" dirty="0" smtClean="0"/>
              <a:t>.</a:t>
            </a:r>
          </a:p>
          <a:p>
            <a:endParaRPr lang="en-US" baseline="0" dirty="0" smtClean="0"/>
          </a:p>
          <a:p>
            <a:r>
              <a:rPr lang="en-US" baseline="0" dirty="0" smtClean="0"/>
              <a:t>It’s a cartoon illustrating our physics conclusion from that PRL article.</a:t>
            </a:r>
          </a:p>
          <a:p>
            <a:endParaRPr lang="en-US" baseline="0" dirty="0" smtClean="0"/>
          </a:p>
          <a:p>
            <a:r>
              <a:rPr lang="en-US" baseline="0" dirty="0" smtClean="0"/>
              <a:t>A quark absorbs the moment from the photon and gets polarized.  It flies away from its sister quarks, stretching the flux-tube which finally breaks with the production of a quark-anti-quark pair.  If the pair is produced with their spins anti-aligned, the outgoing Lambda will have the experimentally observed polarization.  So we conjectured that q-</a:t>
            </a:r>
            <a:r>
              <a:rPr lang="en-US" baseline="0" dirty="0" err="1" smtClean="0"/>
              <a:t>qbar</a:t>
            </a:r>
            <a:r>
              <a:rPr lang="en-US" baseline="0" dirty="0" smtClean="0"/>
              <a:t> pairs are produced with anti-aligned spins, contrary to popular theoretical models.</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published a follow-up</a:t>
            </a:r>
            <a:r>
              <a:rPr lang="en-US" baseline="0" dirty="0" smtClean="0"/>
              <a:t> story in the CERN Courier; showing a cartoon of our original model along with an alternative picture advocated by a colleague from CMU.</a:t>
            </a:r>
          </a:p>
          <a:p>
            <a:endParaRPr lang="en-US" baseline="0" dirty="0" smtClean="0"/>
          </a:p>
          <a:p>
            <a:r>
              <a:rPr lang="en-US" baseline="0" dirty="0" smtClean="0"/>
              <a:t>Unfortunately, the both can explain the observed polarization - but we’ve come up with a couple of new experiments to distinguish between them … but that’s for a future talk .. </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2325BF-B358-4197-9D23-F49485F8940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818">
              <a:defRPr/>
            </a:pPr>
            <a:r>
              <a:rPr lang="en-US" dirty="0" smtClean="0"/>
              <a:t>Another</a:t>
            </a:r>
            <a:r>
              <a:rPr lang="en-US" baseline="0" dirty="0" smtClean="0"/>
              <a:t> example of curiosity: Feynman.  When I was finishing my PhD I gave a talk at </a:t>
            </a:r>
            <a:r>
              <a:rPr lang="en-US" baseline="0" dirty="0" err="1" smtClean="0"/>
              <a:t>CalTech</a:t>
            </a:r>
            <a:r>
              <a:rPr lang="en-US" baseline="0" dirty="0" smtClean="0"/>
              <a:t>.  Both Feynman and Murray Gell-Mann were in the audience.  I was pretty nervous.  One of the largest sources of systematic error in my analysis (a </a:t>
            </a:r>
            <a:r>
              <a:rPr lang="en-US" baseline="0" dirty="0" err="1" smtClean="0"/>
              <a:t>Rosenbluth</a:t>
            </a:r>
            <a:r>
              <a:rPr lang="en-US" baseline="0" dirty="0" smtClean="0"/>
              <a:t> separation) was our understanding of the spectrometer optics.  To calibrate things we put up a grid of metal bars at the entrance to the spectrometer and observed the “shadow” cast by these bars as they scattered electrons incident upon them.  Now, this was my life at the time, but it’s pretty dry stuff.  Yet at the end of my talk Feynman asked me “So, basically, the accuracy of your data depends on these “jail bar” measurements?”  He had paid attention!  to me!!  A lowly grad student … and he had grasped the essential experimental point.</a:t>
            </a:r>
            <a:endParaRPr lang="en-US" dirty="0" smtClean="0"/>
          </a:p>
          <a:p>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Qualitatively, the observation of large-angle</a:t>
            </a:r>
            <a:r>
              <a:rPr lang="en-US" baseline="0" dirty="0" smtClean="0"/>
              <a:t> scatters ruled out the “raisin-pudding” model.</a:t>
            </a:r>
            <a:endParaRPr lang="en-US" dirty="0" smtClean="0"/>
          </a:p>
          <a:p>
            <a:r>
              <a:rPr lang="en-US" dirty="0" smtClean="0"/>
              <a:t>Rutherford came</a:t>
            </a:r>
            <a:r>
              <a:rPr lang="en-US" baseline="0" dirty="0" smtClean="0"/>
              <a:t> up with a model of what was going on; that the atom was composed of a very small but heavy nucleus surrounded by a cloud of light electrons.</a:t>
            </a:r>
          </a:p>
          <a:p>
            <a:endParaRPr lang="en-US" baseline="0" dirty="0" smtClean="0"/>
          </a:p>
          <a:p>
            <a:r>
              <a:rPr lang="en-US" baseline="0" dirty="0" smtClean="0"/>
              <a:t>He used orbital mechanics equations (like Newton) assuming a 1/r2 force (ala Maxwell) and could match the data.  The 1/r2 force gave a 1/sin^4(theta/2) distribution of scattering angles for the alpha’s which matched the observations.  Since he knew the force (because he knew the charges of the gold nucleus and the alpha) and since he also knew the energy of the alphas, the fact that he observed a perfect 1/r2 force told him that the nucleus was smaller than </a:t>
            </a:r>
            <a:r>
              <a:rPr lang="en-US" baseline="0" dirty="0" smtClean="0"/>
              <a:t>3 * 10-12 </a:t>
            </a:r>
            <a:r>
              <a:rPr lang="en-US" baseline="0" dirty="0" smtClean="0"/>
              <a:t>cm (otherwise, the alphas would have penetrated inside the nucleus and experienced a smaller force due to the smaller amount of enclosed charge)</a:t>
            </a:r>
          </a:p>
          <a:p>
            <a:endParaRPr lang="en-US" baseline="0" dirty="0" smtClean="0"/>
          </a:p>
          <a:p>
            <a:r>
              <a:rPr lang="en-US" baseline="0" dirty="0" smtClean="0"/>
              <a:t>The nucleus was discovered … and a method was established: measure scattering rate as a function of angle … used over and over to the present day …</a:t>
            </a:r>
          </a:p>
        </p:txBody>
      </p:sp>
      <p:sp>
        <p:nvSpPr>
          <p:cNvPr id="4" name="Slide Number Placeholder 3"/>
          <p:cNvSpPr>
            <a:spLocks noGrp="1"/>
          </p:cNvSpPr>
          <p:nvPr>
            <p:ph type="sldNum" sz="quarter" idx="10"/>
          </p:nvPr>
        </p:nvSpPr>
        <p:spPr/>
        <p:txBody>
          <a:bodyPr/>
          <a:lstStyle/>
          <a:p>
            <a:fld id="{782325BF-B358-4197-9D23-F49485F8940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2325BF-B358-4197-9D23-F49485F8940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2325BF-B358-4197-9D23-F49485F8940F}"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2325BF-B358-4197-9D23-F49485F8940F}"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now “fast-forward” to the mid 1950’s; the atom is known to consist of a small, massive nucleus composed of protons and neutrons surrounded by electrons in various orbits with known angular momentum.  Still, no one knows the internal structure of the proton.  It could possibly even be a ‘point’ particle although it seemed to have too large of a magnetic moment.</a:t>
            </a:r>
          </a:p>
          <a:p>
            <a:endParaRPr lang="en-US" baseline="0" dirty="0" smtClean="0"/>
          </a:p>
          <a:p>
            <a:r>
              <a:rPr lang="en-US" baseline="0" dirty="0" smtClean="0"/>
              <a:t>Anyway, in the 50’s, Stanford and Cornell Universities began building electron accelerators using microwave technology developed during world war II.</a:t>
            </a:r>
          </a:p>
          <a:p>
            <a:endParaRPr lang="en-US" baseline="0" dirty="0" smtClean="0"/>
          </a:p>
          <a:p>
            <a:r>
              <a:rPr lang="en-US" baseline="0" dirty="0" smtClean="0"/>
              <a:t>At Stanford in the High Energy Physics Laboratory on campus a pivotal measurement was done: electrons were scattered elastically from protons (in other words, and electron strikes a proton and they both stay intact and fly away from one another, much like the elastic collisions in pool, and not like the inelastic collision of a snowball as it shatters on your back.)</a:t>
            </a:r>
          </a:p>
          <a:p>
            <a:endParaRPr lang="en-US" baseline="0" dirty="0" smtClean="0"/>
          </a:p>
          <a:p>
            <a:r>
              <a:rPr lang="en-US" baseline="0" dirty="0" smtClean="0"/>
              <a:t>Although the scattering is still caused by electromagnetic forces, they observed a deviation from the expected angular behavior.</a:t>
            </a:r>
          </a:p>
          <a:p>
            <a:endParaRPr lang="en-US" baseline="0" dirty="0" smtClean="0"/>
          </a:p>
          <a:p>
            <a:r>
              <a:rPr lang="en-US" baseline="0" dirty="0" smtClean="0"/>
              <a:t>Before I show the results, here is what the experimental equipment looked like - a few hundred </a:t>
            </a:r>
            <a:r>
              <a:rPr lang="en-US" baseline="0" dirty="0" err="1" smtClean="0"/>
              <a:t>MeV</a:t>
            </a:r>
            <a:r>
              <a:rPr lang="en-US" baseline="0" dirty="0" smtClean="0"/>
              <a:t> electron accelerator; a beam deflection system that brought the beam on target, and a moveable spectrometer to measure the rate of scattered electrons at various angles.</a:t>
            </a:r>
          </a:p>
          <a:p>
            <a:endParaRPr lang="en-US" dirty="0" smtClean="0"/>
          </a:p>
          <a:p>
            <a:r>
              <a:rPr lang="en-US" dirty="0" smtClean="0"/>
              <a:t>Note two</a:t>
            </a:r>
            <a:r>
              <a:rPr lang="en-US" baseline="0" dirty="0" smtClean="0"/>
              <a:t> things about the detector: the counting was now automated (recording of electronic signals) and the detector size was on the order of meters.</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the published results from a 1955 paper by Hofstadter and his co-worker.  Note that it’s a two-page paper.  The normalized counting rates are graphed versus the angle of the detector.  They are compared to a theoretical curve which accounted for the known charge and magnetic moment of the proton.  The cross-section is lower than the theoretical curve by a factor of two or more.</a:t>
            </a:r>
          </a:p>
          <a:p>
            <a:endParaRPr lang="en-US" dirty="0" smtClean="0"/>
          </a:p>
          <a:p>
            <a:r>
              <a:rPr lang="en-US" dirty="0" smtClean="0"/>
              <a:t>The experimenters</a:t>
            </a:r>
            <a:r>
              <a:rPr lang="en-US" baseline="0" dirty="0" smtClean="0"/>
              <a:t> acknowledge that there calculations are simple, perhaps even naïve, but they conjecture that the electron beam is actually penetrating inside the proton, and thus not feeling the full effect of the charge and magnetic moment.  If they interpret their data as being due to a finite size, then they measure the radius of the proton to be about 10^-13 cm.</a:t>
            </a:r>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2325BF-B358-4197-9D23-F49485F8940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Okay, now we’re approaching the 70’s and further experiments about the internal structure</a:t>
            </a:r>
            <a:r>
              <a:rPr lang="en-US" baseline="0" dirty="0" smtClean="0"/>
              <a:t> of the proton.  The beam energies were higher and many of these new experiments were “inelastic”, meaning that the electron “shattered” the proton.   In elastic scattering the target remains intact with no internal excitation of energy; in inelastic scattering there is some energy internal to the object - in this case the outgoing target material consists not just of the proton alone but of two or more particles flying away.</a:t>
            </a:r>
          </a:p>
          <a:p>
            <a:endParaRPr lang="en-US" baseline="0" dirty="0" smtClean="0"/>
          </a:p>
          <a:p>
            <a:r>
              <a:rPr lang="en-US" baseline="0" dirty="0" smtClean="0"/>
              <a:t>I illustrate the situation graphically in terms of a simple diagram which shows the transfer of energy and momentum from the electron to the target proton via and exchanged unit of the electro-magnetic field - the photon.</a:t>
            </a:r>
          </a:p>
          <a:p>
            <a:endParaRPr lang="en-US" baseline="0" dirty="0" smtClean="0"/>
          </a:p>
          <a:p>
            <a:r>
              <a:rPr lang="en-US" baseline="0" dirty="0" smtClean="0"/>
              <a:t>The scattered electron recoiled from the nuclear remnants which consisted of two or more particles; for example a neutron and a pi- or a proton and a pi0 (charge is conserved).  For now, just take these various kinds of particles (baryons, mesons, etc.) as given.  They had been discovered over the years but their structure was unknown.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2325BF-B358-4197-9D23-F49485F8940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Footer Placeholder 4"/>
          <p:cNvSpPr>
            <a:spLocks noGrp="1"/>
          </p:cNvSpPr>
          <p:nvPr>
            <p:ph type="ftr" sz="quarter" idx="11"/>
          </p:nvPr>
        </p:nvSpPr>
        <p:spPr/>
        <p:txBody>
          <a:bodyPr/>
          <a:lstStyle/>
          <a:p>
            <a:r>
              <a:rPr lang="en-US" smtClean="0"/>
              <a:t>Quarks: search for the smallest</a:t>
            </a:r>
            <a:endParaRPr lang="en-US"/>
          </a:p>
        </p:txBody>
      </p:sp>
      <p:sp>
        <p:nvSpPr>
          <p:cNvPr id="6" name="Slide Number Placeholder 5"/>
          <p:cNvSpPr>
            <a:spLocks noGrp="1"/>
          </p:cNvSpPr>
          <p:nvPr>
            <p:ph type="sldNum" sz="quarter" idx="12"/>
          </p:nvPr>
        </p:nvSpPr>
        <p:spPr/>
        <p:txBody>
          <a:bodyPr/>
          <a:lstStyle/>
          <a:p>
            <a:fld id="{DBB47ED9-C832-43CF-BA33-32DB5CC34A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Footer Placeholder 4"/>
          <p:cNvSpPr>
            <a:spLocks noGrp="1"/>
          </p:cNvSpPr>
          <p:nvPr>
            <p:ph type="ftr" sz="quarter" idx="11"/>
          </p:nvPr>
        </p:nvSpPr>
        <p:spPr/>
        <p:txBody>
          <a:bodyPr/>
          <a:lstStyle/>
          <a:p>
            <a:r>
              <a:rPr lang="en-US" smtClean="0"/>
              <a:t>Quarks: search for the smallest</a:t>
            </a:r>
            <a:endParaRPr lang="en-US"/>
          </a:p>
        </p:txBody>
      </p:sp>
      <p:sp>
        <p:nvSpPr>
          <p:cNvPr id="6" name="Slide Number Placeholder 5"/>
          <p:cNvSpPr>
            <a:spLocks noGrp="1"/>
          </p:cNvSpPr>
          <p:nvPr>
            <p:ph type="sldNum" sz="quarter" idx="12"/>
          </p:nvPr>
        </p:nvSpPr>
        <p:spPr/>
        <p:txBody>
          <a:bodyPr/>
          <a:lstStyle/>
          <a:p>
            <a:fld id="{DBB47ED9-C832-43CF-BA33-32DB5CC34A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Footer Placeholder 4"/>
          <p:cNvSpPr>
            <a:spLocks noGrp="1"/>
          </p:cNvSpPr>
          <p:nvPr>
            <p:ph type="ftr" sz="quarter" idx="11"/>
          </p:nvPr>
        </p:nvSpPr>
        <p:spPr/>
        <p:txBody>
          <a:bodyPr/>
          <a:lstStyle/>
          <a:p>
            <a:r>
              <a:rPr lang="en-US" smtClean="0"/>
              <a:t>Quarks: search for the smallest</a:t>
            </a:r>
            <a:endParaRPr lang="en-US"/>
          </a:p>
        </p:txBody>
      </p:sp>
      <p:sp>
        <p:nvSpPr>
          <p:cNvPr id="6" name="Slide Number Placeholder 5"/>
          <p:cNvSpPr>
            <a:spLocks noGrp="1"/>
          </p:cNvSpPr>
          <p:nvPr>
            <p:ph type="sldNum" sz="quarter" idx="12"/>
          </p:nvPr>
        </p:nvSpPr>
        <p:spPr/>
        <p:txBody>
          <a:bodyPr/>
          <a:lstStyle/>
          <a:p>
            <a:fld id="{DBB47ED9-C832-43CF-BA33-32DB5CC34A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a:effectLst>
            <a:outerShdw blurRad="50800" dist="50800" dir="2700000" algn="ctr" rotWithShape="0">
              <a:srgbClr val="000000">
                <a:alpha val="99000"/>
              </a:srgbClr>
            </a:outerShdw>
          </a:effectLst>
        </p:spPr>
        <p:txBody>
          <a:bodyPr/>
          <a:lstStyle>
            <a:lvl1pPr>
              <a:defRPr sz="3600">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solidFill>
            <a:srgbClr val="FFEEDD"/>
          </a:solidFill>
          <a:ln>
            <a:noFill/>
          </a:ln>
          <a:effectLst>
            <a:outerShdw blurRad="50800" dist="50800" dir="2700000" algn="ctr" rotWithShape="0">
              <a:srgbClr val="000000">
                <a:alpha val="99000"/>
              </a:srgbClr>
            </a:outerShdw>
          </a:effectLst>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April 30, 2010</a:t>
            </a:r>
            <a:endParaRPr lang="en-US"/>
          </a:p>
        </p:txBody>
      </p:sp>
      <p:sp>
        <p:nvSpPr>
          <p:cNvPr id="8" name="Slide Number Placeholder 7"/>
          <p:cNvSpPr>
            <a:spLocks noGrp="1"/>
          </p:cNvSpPr>
          <p:nvPr>
            <p:ph type="sldNum" sz="quarter" idx="11"/>
          </p:nvPr>
        </p:nvSpPr>
        <p:spPr/>
        <p:txBody>
          <a:bodyPr/>
          <a:lstStyle/>
          <a:p>
            <a:fld id="{DBB47ED9-C832-43CF-BA33-32DB5CC34A46}"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Quarks: search for the smallest</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Footer Placeholder 4"/>
          <p:cNvSpPr>
            <a:spLocks noGrp="1"/>
          </p:cNvSpPr>
          <p:nvPr>
            <p:ph type="ftr" sz="quarter" idx="11"/>
          </p:nvPr>
        </p:nvSpPr>
        <p:spPr/>
        <p:txBody>
          <a:bodyPr/>
          <a:lstStyle/>
          <a:p>
            <a:r>
              <a:rPr lang="en-US" smtClean="0"/>
              <a:t>Quarks: search for the smallest</a:t>
            </a:r>
            <a:endParaRPr lang="en-US"/>
          </a:p>
        </p:txBody>
      </p:sp>
      <p:sp>
        <p:nvSpPr>
          <p:cNvPr id="6" name="Slide Number Placeholder 5"/>
          <p:cNvSpPr>
            <a:spLocks noGrp="1"/>
          </p:cNvSpPr>
          <p:nvPr>
            <p:ph type="sldNum" sz="quarter" idx="12"/>
          </p:nvPr>
        </p:nvSpPr>
        <p:spPr/>
        <p:txBody>
          <a:bodyPr/>
          <a:lstStyle/>
          <a:p>
            <a:fld id="{DBB47ED9-C832-43CF-BA33-32DB5CC34A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April 30, 2010</a:t>
            </a:r>
            <a:endParaRPr lang="en-US"/>
          </a:p>
        </p:txBody>
      </p:sp>
      <p:sp>
        <p:nvSpPr>
          <p:cNvPr id="6" name="Footer Placeholder 5"/>
          <p:cNvSpPr>
            <a:spLocks noGrp="1"/>
          </p:cNvSpPr>
          <p:nvPr>
            <p:ph type="ftr" sz="quarter" idx="11"/>
          </p:nvPr>
        </p:nvSpPr>
        <p:spPr/>
        <p:txBody>
          <a:bodyPr/>
          <a:lstStyle/>
          <a:p>
            <a:r>
              <a:rPr lang="en-US" smtClean="0"/>
              <a:t>Quarks: search for the smallest</a:t>
            </a:r>
            <a:endParaRPr lang="en-US"/>
          </a:p>
        </p:txBody>
      </p:sp>
      <p:sp>
        <p:nvSpPr>
          <p:cNvPr id="7" name="Slide Number Placeholder 6"/>
          <p:cNvSpPr>
            <a:spLocks noGrp="1"/>
          </p:cNvSpPr>
          <p:nvPr>
            <p:ph type="sldNum" sz="quarter" idx="12"/>
          </p:nvPr>
        </p:nvSpPr>
        <p:spPr/>
        <p:txBody>
          <a:bodyPr/>
          <a:lstStyle/>
          <a:p>
            <a:fld id="{DBB47ED9-C832-43CF-BA33-32DB5CC34A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April 30, 2010</a:t>
            </a:r>
            <a:endParaRPr lang="en-US"/>
          </a:p>
        </p:txBody>
      </p:sp>
      <p:sp>
        <p:nvSpPr>
          <p:cNvPr id="8" name="Footer Placeholder 7"/>
          <p:cNvSpPr>
            <a:spLocks noGrp="1"/>
          </p:cNvSpPr>
          <p:nvPr>
            <p:ph type="ftr" sz="quarter" idx="11"/>
          </p:nvPr>
        </p:nvSpPr>
        <p:spPr/>
        <p:txBody>
          <a:bodyPr/>
          <a:lstStyle/>
          <a:p>
            <a:r>
              <a:rPr lang="en-US" smtClean="0"/>
              <a:t>Quarks: search for the smallest</a:t>
            </a:r>
            <a:endParaRPr lang="en-US"/>
          </a:p>
        </p:txBody>
      </p:sp>
      <p:sp>
        <p:nvSpPr>
          <p:cNvPr id="9" name="Slide Number Placeholder 8"/>
          <p:cNvSpPr>
            <a:spLocks noGrp="1"/>
          </p:cNvSpPr>
          <p:nvPr>
            <p:ph type="sldNum" sz="quarter" idx="12"/>
          </p:nvPr>
        </p:nvSpPr>
        <p:spPr/>
        <p:txBody>
          <a:bodyPr/>
          <a:lstStyle/>
          <a:p>
            <a:fld id="{DBB47ED9-C832-43CF-BA33-32DB5CC34A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April 30, 2010</a:t>
            </a:r>
            <a:endParaRPr lang="en-US"/>
          </a:p>
        </p:txBody>
      </p:sp>
      <p:sp>
        <p:nvSpPr>
          <p:cNvPr id="4" name="Footer Placeholder 3"/>
          <p:cNvSpPr>
            <a:spLocks noGrp="1"/>
          </p:cNvSpPr>
          <p:nvPr>
            <p:ph type="ftr" sz="quarter" idx="11"/>
          </p:nvPr>
        </p:nvSpPr>
        <p:spPr/>
        <p:txBody>
          <a:bodyPr/>
          <a:lstStyle/>
          <a:p>
            <a:r>
              <a:rPr lang="en-US" smtClean="0"/>
              <a:t>Quarks: search for the smallest</a:t>
            </a:r>
            <a:endParaRPr lang="en-US"/>
          </a:p>
        </p:txBody>
      </p:sp>
      <p:sp>
        <p:nvSpPr>
          <p:cNvPr id="5" name="Slide Number Placeholder 4"/>
          <p:cNvSpPr>
            <a:spLocks noGrp="1"/>
          </p:cNvSpPr>
          <p:nvPr>
            <p:ph type="sldNum" sz="quarter" idx="12"/>
          </p:nvPr>
        </p:nvSpPr>
        <p:spPr/>
        <p:txBody>
          <a:bodyPr/>
          <a:lstStyle/>
          <a:p>
            <a:fld id="{DBB47ED9-C832-43CF-BA33-32DB5CC34A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April 30, 2010</a:t>
            </a:r>
            <a:endParaRPr lang="en-US"/>
          </a:p>
        </p:txBody>
      </p:sp>
      <p:sp>
        <p:nvSpPr>
          <p:cNvPr id="3" name="Footer Placeholder 2"/>
          <p:cNvSpPr>
            <a:spLocks noGrp="1"/>
          </p:cNvSpPr>
          <p:nvPr>
            <p:ph type="ftr" sz="quarter" idx="11"/>
          </p:nvPr>
        </p:nvSpPr>
        <p:spPr/>
        <p:txBody>
          <a:bodyPr/>
          <a:lstStyle/>
          <a:p>
            <a:r>
              <a:rPr lang="en-US" smtClean="0"/>
              <a:t>Quarks: search for the smallest</a:t>
            </a:r>
            <a:endParaRPr lang="en-US"/>
          </a:p>
        </p:txBody>
      </p:sp>
      <p:sp>
        <p:nvSpPr>
          <p:cNvPr id="4" name="Slide Number Placeholder 3"/>
          <p:cNvSpPr>
            <a:spLocks noGrp="1"/>
          </p:cNvSpPr>
          <p:nvPr>
            <p:ph type="sldNum" sz="quarter" idx="12"/>
          </p:nvPr>
        </p:nvSpPr>
        <p:spPr/>
        <p:txBody>
          <a:bodyPr/>
          <a:lstStyle/>
          <a:p>
            <a:fld id="{DBB47ED9-C832-43CF-BA33-32DB5CC34A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30, 2010</a:t>
            </a:r>
            <a:endParaRPr lang="en-US"/>
          </a:p>
        </p:txBody>
      </p:sp>
      <p:sp>
        <p:nvSpPr>
          <p:cNvPr id="6" name="Footer Placeholder 5"/>
          <p:cNvSpPr>
            <a:spLocks noGrp="1"/>
          </p:cNvSpPr>
          <p:nvPr>
            <p:ph type="ftr" sz="quarter" idx="11"/>
          </p:nvPr>
        </p:nvSpPr>
        <p:spPr/>
        <p:txBody>
          <a:bodyPr/>
          <a:lstStyle/>
          <a:p>
            <a:r>
              <a:rPr lang="en-US" smtClean="0"/>
              <a:t>Quarks: search for the smallest</a:t>
            </a:r>
            <a:endParaRPr lang="en-US"/>
          </a:p>
        </p:txBody>
      </p:sp>
      <p:sp>
        <p:nvSpPr>
          <p:cNvPr id="7" name="Slide Number Placeholder 6"/>
          <p:cNvSpPr>
            <a:spLocks noGrp="1"/>
          </p:cNvSpPr>
          <p:nvPr>
            <p:ph type="sldNum" sz="quarter" idx="12"/>
          </p:nvPr>
        </p:nvSpPr>
        <p:spPr/>
        <p:txBody>
          <a:bodyPr/>
          <a:lstStyle/>
          <a:p>
            <a:fld id="{DBB47ED9-C832-43CF-BA33-32DB5CC34A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April 30, 2010</a:t>
            </a:r>
            <a:endParaRPr lang="en-US"/>
          </a:p>
        </p:txBody>
      </p:sp>
      <p:sp>
        <p:nvSpPr>
          <p:cNvPr id="6" name="Footer Placeholder 5"/>
          <p:cNvSpPr>
            <a:spLocks noGrp="1"/>
          </p:cNvSpPr>
          <p:nvPr>
            <p:ph type="ftr" sz="quarter" idx="11"/>
          </p:nvPr>
        </p:nvSpPr>
        <p:spPr/>
        <p:txBody>
          <a:bodyPr/>
          <a:lstStyle/>
          <a:p>
            <a:r>
              <a:rPr lang="en-US" smtClean="0"/>
              <a:t>Quarks: search for the smallest</a:t>
            </a:r>
            <a:endParaRPr lang="en-US"/>
          </a:p>
        </p:txBody>
      </p:sp>
      <p:sp>
        <p:nvSpPr>
          <p:cNvPr id="7" name="Slide Number Placeholder 6"/>
          <p:cNvSpPr>
            <a:spLocks noGrp="1"/>
          </p:cNvSpPr>
          <p:nvPr>
            <p:ph type="sldNum" sz="quarter" idx="12"/>
          </p:nvPr>
        </p:nvSpPr>
        <p:spPr/>
        <p:txBody>
          <a:bodyPr/>
          <a:lstStyle/>
          <a:p>
            <a:fld id="{DBB47ED9-C832-43CF-BA33-32DB5CC34A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3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April 30, 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Quarks: search for the smallest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47ED9-C832-43CF-BA33-32DB5CC34A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gif"/><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0.jpe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8.jpeg"/><Relationship Id="rId3" Type="http://schemas.openxmlformats.org/officeDocument/2006/relationships/image" Target="../media/image33.jpeg"/><Relationship Id="rId7" Type="http://schemas.openxmlformats.org/officeDocument/2006/relationships/image" Target="../media/image14.jpeg"/><Relationship Id="rId12" Type="http://schemas.openxmlformats.org/officeDocument/2006/relationships/image" Target="../media/image27.jpeg"/><Relationship Id="rId17" Type="http://schemas.openxmlformats.org/officeDocument/2006/relationships/image" Target="../media/image47.jpeg"/><Relationship Id="rId2" Type="http://schemas.openxmlformats.org/officeDocument/2006/relationships/notesSlide" Target="../notesSlides/notesSlide33.xml"/><Relationship Id="rId16"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6.jpeg"/><Relationship Id="rId5" Type="http://schemas.openxmlformats.org/officeDocument/2006/relationships/image" Target="../media/image25.jpeg"/><Relationship Id="rId15" Type="http://schemas.openxmlformats.org/officeDocument/2006/relationships/image" Target="../media/image30.jpeg"/><Relationship Id="rId10" Type="http://schemas.openxmlformats.org/officeDocument/2006/relationships/image" Target="../media/image45.jpeg"/><Relationship Id="rId4" Type="http://schemas.openxmlformats.org/officeDocument/2006/relationships/image" Target="../media/image24.jpeg"/><Relationship Id="rId9" Type="http://schemas.openxmlformats.org/officeDocument/2006/relationships/image" Target="../media/image32.jpeg"/><Relationship Id="rId1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53.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Discovery of the Quark </a:t>
            </a:r>
            <a:br>
              <a:rPr lang="en-US" dirty="0" smtClean="0"/>
            </a:br>
            <a:r>
              <a:rPr lang="en-US" dirty="0" smtClean="0"/>
              <a:t>Mac </a:t>
            </a:r>
            <a:r>
              <a:rPr lang="en-US" dirty="0" err="1" smtClean="0"/>
              <a:t>Mestayer</a:t>
            </a:r>
            <a:r>
              <a:rPr lang="en-US" dirty="0" smtClean="0"/>
              <a:t>, </a:t>
            </a:r>
            <a:r>
              <a:rPr lang="en-US" dirty="0" err="1" smtClean="0"/>
              <a:t>Jlab</a:t>
            </a:r>
            <a:endParaRPr lang="en-US" dirty="0"/>
          </a:p>
        </p:txBody>
      </p:sp>
      <p:sp>
        <p:nvSpPr>
          <p:cNvPr id="3" name="Content Placeholder 2"/>
          <p:cNvSpPr>
            <a:spLocks noGrp="1"/>
          </p:cNvSpPr>
          <p:nvPr>
            <p:ph idx="1"/>
          </p:nvPr>
        </p:nvSpPr>
        <p:spPr/>
        <p:txBody>
          <a:bodyPr/>
          <a:lstStyle/>
          <a:p>
            <a:r>
              <a:rPr lang="en-US" dirty="0" smtClean="0"/>
              <a:t>the discovery of the nucleus - “Rutherford scattering”</a:t>
            </a:r>
          </a:p>
          <a:p>
            <a:pPr lvl="1"/>
            <a:r>
              <a:rPr lang="en-US" dirty="0" smtClean="0"/>
              <a:t>method: measure scattering rates vs. angle</a:t>
            </a:r>
          </a:p>
          <a:p>
            <a:r>
              <a:rPr lang="en-US" dirty="0" smtClean="0"/>
              <a:t>the discovery of quarks </a:t>
            </a:r>
          </a:p>
          <a:p>
            <a:pPr lvl="1"/>
            <a:r>
              <a:rPr lang="en-US" dirty="0" smtClean="0"/>
              <a:t>evidence that the proton is not a ‘point’ particle</a:t>
            </a:r>
          </a:p>
          <a:p>
            <a:pPr lvl="1"/>
            <a:r>
              <a:rPr lang="en-US" dirty="0" smtClean="0"/>
              <a:t>evidence for charged “</a:t>
            </a:r>
            <a:r>
              <a:rPr lang="en-US" dirty="0" err="1" smtClean="0"/>
              <a:t>partons</a:t>
            </a:r>
            <a:r>
              <a:rPr lang="en-US" dirty="0" smtClean="0"/>
              <a:t>” inside the proton</a:t>
            </a:r>
          </a:p>
          <a:p>
            <a:pPr lvl="1"/>
            <a:r>
              <a:rPr lang="en-US" dirty="0" smtClean="0"/>
              <a:t>properties ( </a:t>
            </a:r>
            <a:r>
              <a:rPr lang="en-US" dirty="0" err="1" smtClean="0"/>
              <a:t>frac</a:t>
            </a:r>
            <a:r>
              <a:rPr lang="en-US" dirty="0" smtClean="0"/>
              <a:t>. charge,  spin,  momentum )</a:t>
            </a:r>
          </a:p>
          <a:p>
            <a:r>
              <a:rPr lang="en-US" dirty="0" smtClean="0">
                <a:sym typeface="Wingdings" pitchFamily="2" charset="2"/>
              </a:rPr>
              <a:t>the continuing search</a:t>
            </a:r>
          </a:p>
          <a:p>
            <a:pPr lvl="1"/>
            <a:r>
              <a:rPr lang="en-US" dirty="0" smtClean="0">
                <a:sym typeface="Wingdings" pitchFamily="2" charset="2"/>
              </a:rPr>
              <a:t>details of quark-pair creation </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April 30, 2010</a:t>
            </a:r>
            <a:endParaRPr lang="en-US" dirty="0"/>
          </a:p>
        </p:txBody>
      </p:sp>
      <p:sp>
        <p:nvSpPr>
          <p:cNvPr id="5" name="Slide Number Placeholder 4"/>
          <p:cNvSpPr>
            <a:spLocks noGrp="1"/>
          </p:cNvSpPr>
          <p:nvPr>
            <p:ph type="sldNum" sz="quarter" idx="11"/>
          </p:nvPr>
        </p:nvSpPr>
        <p:spPr/>
        <p:txBody>
          <a:bodyPr/>
          <a:lstStyle/>
          <a:p>
            <a:fld id="{DBB47ED9-C832-43CF-BA33-32DB5CC34A46}" type="slidenum">
              <a:rPr lang="en-US" smtClean="0"/>
              <a:pPr/>
              <a:t>1</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grpSp>
        <p:nvGrpSpPr>
          <p:cNvPr id="15" name="Group 14"/>
          <p:cNvGrpSpPr/>
          <p:nvPr/>
        </p:nvGrpSpPr>
        <p:grpSpPr>
          <a:xfrm>
            <a:off x="5132439" y="4643283"/>
            <a:ext cx="2767180" cy="471536"/>
            <a:chOff x="5029200" y="4038600"/>
            <a:chExt cx="2767180" cy="471536"/>
          </a:xfrm>
        </p:grpSpPr>
        <p:sp>
          <p:nvSpPr>
            <p:cNvPr id="7" name="TextBox 6"/>
            <p:cNvSpPr txBox="1"/>
            <p:nvPr/>
          </p:nvSpPr>
          <p:spPr>
            <a:xfrm rot="470271">
              <a:off x="6502436" y="4048471"/>
              <a:ext cx="1293944" cy="461665"/>
            </a:xfrm>
            <a:prstGeom prst="rect">
              <a:avLst/>
            </a:prstGeom>
            <a:solidFill>
              <a:srgbClr val="FF9933"/>
            </a:solidFill>
          </p:spPr>
          <p:txBody>
            <a:bodyPr wrap="none" rtlCol="0">
              <a:spAutoFit/>
            </a:bodyPr>
            <a:lstStyle/>
            <a:p>
              <a:r>
                <a:rPr lang="en-US" sz="2400" dirty="0" smtClean="0">
                  <a:solidFill>
                    <a:srgbClr val="0000FF"/>
                  </a:solidFill>
                  <a:latin typeface="Times New Roman" pitchFamily="18" charset="0"/>
                  <a:cs typeface="Times New Roman" pitchFamily="18" charset="0"/>
                </a:rPr>
                <a:t>detectors</a:t>
              </a:r>
              <a:endParaRPr lang="en-US" sz="2400" dirty="0">
                <a:solidFill>
                  <a:srgbClr val="0000FF"/>
                </a:solidFill>
                <a:latin typeface="Times New Roman" pitchFamily="18" charset="0"/>
                <a:cs typeface="Times New Roman" pitchFamily="18" charset="0"/>
              </a:endParaRPr>
            </a:p>
          </p:txBody>
        </p:sp>
        <p:cxnSp>
          <p:nvCxnSpPr>
            <p:cNvPr id="9" name="Straight Arrow Connector 8"/>
            <p:cNvCxnSpPr>
              <a:stCxn id="7" idx="1"/>
            </p:cNvCxnSpPr>
            <p:nvPr/>
          </p:nvCxnSpPr>
          <p:spPr>
            <a:xfrm rot="10800000">
              <a:off x="5029200" y="4038600"/>
              <a:ext cx="1479280" cy="152476"/>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Momentum &amp; energy transfer                                    for elastic scattering</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10</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cxnSp>
        <p:nvCxnSpPr>
          <p:cNvPr id="7" name="Straight Connector 6"/>
          <p:cNvCxnSpPr/>
          <p:nvPr/>
        </p:nvCxnSpPr>
        <p:spPr>
          <a:xfrm rot="5400000" flipH="1" flipV="1">
            <a:off x="4225949" y="3245525"/>
            <a:ext cx="695061" cy="487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280124" y="2604639"/>
            <a:ext cx="695061" cy="37922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9" name="Group 16"/>
          <p:cNvGrpSpPr/>
          <p:nvPr/>
        </p:nvGrpSpPr>
        <p:grpSpPr>
          <a:xfrm>
            <a:off x="4817912" y="3034413"/>
            <a:ext cx="785538" cy="169310"/>
            <a:chOff x="4819650" y="4128691"/>
            <a:chExt cx="1104900" cy="241300"/>
          </a:xfrm>
        </p:grpSpPr>
        <p:sp>
          <p:nvSpPr>
            <p:cNvPr id="10" name="Freeform 9"/>
            <p:cNvSpPr/>
            <p:nvPr/>
          </p:nvSpPr>
          <p:spPr>
            <a:xfrm>
              <a:off x="4819650" y="4159647"/>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188743" y="4145756"/>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5555456" y="4128691"/>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3" name="Straight Connector 12"/>
          <p:cNvCxnSpPr/>
          <p:nvPr/>
        </p:nvCxnSpPr>
        <p:spPr>
          <a:xfrm rot="16200000" flipH="1">
            <a:off x="5528579" y="3184302"/>
            <a:ext cx="672147" cy="505634"/>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38107" y="3854665"/>
            <a:ext cx="582918" cy="259144"/>
          </a:xfrm>
          <a:prstGeom prst="rect">
            <a:avLst/>
          </a:prstGeom>
          <a:noFill/>
        </p:spPr>
        <p:txBody>
          <a:bodyPr wrap="none" rtlCol="0">
            <a:spAutoFit/>
          </a:bodyPr>
          <a:lstStyle/>
          <a:p>
            <a:r>
              <a:rPr lang="en-US" dirty="0" smtClean="0">
                <a:latin typeface="Times New Roman" pitchFamily="18" charset="0"/>
                <a:cs typeface="Times New Roman" pitchFamily="18" charset="0"/>
              </a:rPr>
              <a:t>Proton</a:t>
            </a:r>
            <a:endParaRPr lang="en-US" dirty="0">
              <a:latin typeface="Times New Roman" pitchFamily="18" charset="0"/>
              <a:cs typeface="Times New Roman" pitchFamily="18" charset="0"/>
            </a:endParaRPr>
          </a:p>
        </p:txBody>
      </p:sp>
      <p:sp>
        <p:nvSpPr>
          <p:cNvPr id="20" name="TextBox 19"/>
          <p:cNvSpPr txBox="1"/>
          <p:nvPr/>
        </p:nvSpPr>
        <p:spPr>
          <a:xfrm>
            <a:off x="4213602" y="3869942"/>
            <a:ext cx="660096" cy="259144"/>
          </a:xfrm>
          <a:prstGeom prst="rect">
            <a:avLst/>
          </a:prstGeom>
          <a:noFill/>
        </p:spPr>
        <p:txBody>
          <a:bodyPr wrap="none" rtlCol="0">
            <a:spAutoFit/>
          </a:bodyPr>
          <a:lstStyle/>
          <a:p>
            <a:r>
              <a:rPr lang="en-US" dirty="0" smtClean="0">
                <a:latin typeface="Times New Roman" pitchFamily="18" charset="0"/>
                <a:cs typeface="Times New Roman" pitchFamily="18" charset="0"/>
              </a:rPr>
              <a:t>electron</a:t>
            </a:r>
            <a:endParaRPr lang="en-US" dirty="0">
              <a:latin typeface="Times New Roman" pitchFamily="18" charset="0"/>
              <a:cs typeface="Times New Roman" pitchFamily="18" charset="0"/>
            </a:endParaRPr>
          </a:p>
        </p:txBody>
      </p:sp>
      <p:sp>
        <p:nvSpPr>
          <p:cNvPr id="21" name="TextBox 20"/>
          <p:cNvSpPr txBox="1"/>
          <p:nvPr/>
        </p:nvSpPr>
        <p:spPr>
          <a:xfrm>
            <a:off x="4977213" y="3238531"/>
            <a:ext cx="587157" cy="259144"/>
          </a:xfrm>
          <a:prstGeom prst="rect">
            <a:avLst/>
          </a:prstGeom>
          <a:noFill/>
        </p:spPr>
        <p:txBody>
          <a:bodyPr wrap="none" rtlCol="0">
            <a:spAutoFit/>
          </a:bodyPr>
          <a:lstStyle/>
          <a:p>
            <a:r>
              <a:rPr lang="en-US" dirty="0" smtClean="0">
                <a:latin typeface="Times New Roman" pitchFamily="18" charset="0"/>
                <a:cs typeface="Times New Roman" pitchFamily="18" charset="0"/>
              </a:rPr>
              <a:t>photon</a:t>
            </a:r>
            <a:endParaRPr lang="en-US" dirty="0">
              <a:latin typeface="Times New Roman" pitchFamily="18" charset="0"/>
              <a:cs typeface="Times New Roman" pitchFamily="18" charset="0"/>
            </a:endParaRPr>
          </a:p>
        </p:txBody>
      </p:sp>
      <p:sp>
        <p:nvSpPr>
          <p:cNvPr id="22" name="TextBox 21"/>
          <p:cNvSpPr txBox="1"/>
          <p:nvPr/>
        </p:nvSpPr>
        <p:spPr>
          <a:xfrm>
            <a:off x="4487058" y="2235403"/>
            <a:ext cx="660096" cy="259144"/>
          </a:xfrm>
          <a:prstGeom prst="rect">
            <a:avLst/>
          </a:prstGeom>
          <a:noFill/>
        </p:spPr>
        <p:txBody>
          <a:bodyPr wrap="none" rtlCol="0">
            <a:spAutoFit/>
          </a:bodyPr>
          <a:lstStyle/>
          <a:p>
            <a:r>
              <a:rPr lang="en-US" dirty="0" smtClean="0">
                <a:latin typeface="Times New Roman" pitchFamily="18" charset="0"/>
                <a:cs typeface="Times New Roman" pitchFamily="18" charset="0"/>
              </a:rPr>
              <a:t>electron</a:t>
            </a:r>
            <a:endParaRPr lang="en-US" dirty="0">
              <a:latin typeface="Times New Roman" pitchFamily="18" charset="0"/>
              <a:cs typeface="Times New Roman" pitchFamily="18" charset="0"/>
            </a:endParaRPr>
          </a:p>
        </p:txBody>
      </p:sp>
      <p:sp>
        <p:nvSpPr>
          <p:cNvPr id="28" name="TextBox 27"/>
          <p:cNvSpPr txBox="1"/>
          <p:nvPr/>
        </p:nvSpPr>
        <p:spPr>
          <a:xfrm>
            <a:off x="5028804" y="2673531"/>
            <a:ext cx="306494"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q</a:t>
            </a:r>
            <a:endParaRPr lang="en-US" dirty="0">
              <a:solidFill>
                <a:srgbClr val="FF0000"/>
              </a:solidFill>
              <a:latin typeface="Times New Roman" pitchFamily="18" charset="0"/>
              <a:cs typeface="Times New Roman" pitchFamily="18" charset="0"/>
            </a:endParaRPr>
          </a:p>
        </p:txBody>
      </p:sp>
      <p:sp>
        <p:nvSpPr>
          <p:cNvPr id="29" name="TextBox 28"/>
          <p:cNvSpPr txBox="1"/>
          <p:nvPr/>
        </p:nvSpPr>
        <p:spPr>
          <a:xfrm>
            <a:off x="5986351" y="3207683"/>
            <a:ext cx="312906"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P</a:t>
            </a:r>
            <a:endParaRPr lang="en-US" dirty="0">
              <a:solidFill>
                <a:srgbClr val="FF0000"/>
              </a:solidFill>
              <a:latin typeface="Times New Roman" pitchFamily="18" charset="0"/>
              <a:cs typeface="Times New Roman" pitchFamily="18" charset="0"/>
            </a:endParaRPr>
          </a:p>
        </p:txBody>
      </p:sp>
      <p:sp>
        <p:nvSpPr>
          <p:cNvPr id="32" name="TextBox 31"/>
          <p:cNvSpPr txBox="1"/>
          <p:nvPr/>
        </p:nvSpPr>
        <p:spPr>
          <a:xfrm>
            <a:off x="213360" y="2340864"/>
            <a:ext cx="3151632" cy="1323439"/>
          </a:xfrm>
          <a:prstGeom prst="rect">
            <a:avLst/>
          </a:prstGeom>
          <a:solidFill>
            <a:srgbClr val="BDBDFF"/>
          </a:solidFill>
        </p:spPr>
        <p:txBody>
          <a:bodyPr wrap="square" rtlCol="0">
            <a:spAutoFit/>
          </a:bodyPr>
          <a:lstStyle/>
          <a:p>
            <a:r>
              <a:rPr lang="en-US" sz="2000" dirty="0" smtClean="0">
                <a:latin typeface="Times New Roman" pitchFamily="18" charset="0"/>
                <a:cs typeface="Times New Roman" pitchFamily="18" charset="0"/>
              </a:rPr>
              <a:t>Relativistic equations for momentum and energy exchange from electron to photon to proton.</a:t>
            </a:r>
            <a:endParaRPr lang="en-US" sz="2000" dirty="0">
              <a:latin typeface="Times New Roman" pitchFamily="18" charset="0"/>
              <a:cs typeface="Times New Roman" pitchFamily="18" charset="0"/>
            </a:endParaRPr>
          </a:p>
        </p:txBody>
      </p:sp>
      <p:grpSp>
        <p:nvGrpSpPr>
          <p:cNvPr id="31" name="Group 30"/>
          <p:cNvGrpSpPr/>
          <p:nvPr/>
        </p:nvGrpSpPr>
        <p:grpSpPr>
          <a:xfrm>
            <a:off x="243840" y="1914143"/>
            <a:ext cx="8463598" cy="4216782"/>
            <a:chOff x="243840" y="1914143"/>
            <a:chExt cx="8463598" cy="4216782"/>
          </a:xfrm>
        </p:grpSpPr>
        <p:graphicFrame>
          <p:nvGraphicFramePr>
            <p:cNvPr id="69634" name="Object 2"/>
            <p:cNvGraphicFramePr>
              <a:graphicFrameLocks noChangeAspect="1"/>
            </p:cNvGraphicFramePr>
            <p:nvPr/>
          </p:nvGraphicFramePr>
          <p:xfrm>
            <a:off x="3883025" y="4440238"/>
            <a:ext cx="4824413" cy="1690687"/>
          </p:xfrm>
          <a:graphic>
            <a:graphicData uri="http://schemas.openxmlformats.org/presentationml/2006/ole">
              <p:oleObj spid="_x0000_s69634" name="Equation" r:id="rId4" imgW="1993680" imgH="698400" progId="Equation.3">
                <p:embed/>
              </p:oleObj>
            </a:graphicData>
          </a:graphic>
        </p:graphicFrame>
        <p:sp>
          <p:nvSpPr>
            <p:cNvPr id="33" name="TextBox 32"/>
            <p:cNvSpPr txBox="1"/>
            <p:nvPr/>
          </p:nvSpPr>
          <p:spPr>
            <a:xfrm>
              <a:off x="243840" y="4172712"/>
              <a:ext cx="3246120" cy="1077218"/>
            </a:xfrm>
            <a:prstGeom prst="rect">
              <a:avLst/>
            </a:prstGeom>
            <a:solidFill>
              <a:schemeClr val="accent2">
                <a:lumMod val="40000"/>
                <a:lumOff val="60000"/>
              </a:schemeClr>
            </a:solidFill>
          </p:spPr>
          <p:txBody>
            <a:bodyPr wrap="square" rtlCol="0">
              <a:spAutoFit/>
            </a:bodyPr>
            <a:lstStyle/>
            <a:p>
              <a:r>
                <a:rPr lang="en-US" sz="2000" dirty="0" smtClean="0">
                  <a:latin typeface="Times New Roman" pitchFamily="18" charset="0"/>
                  <a:cs typeface="Times New Roman" pitchFamily="18" charset="0"/>
                </a:rPr>
                <a:t>4-momentum transfer squared, Q</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and energy transfer, </a:t>
              </a:r>
              <a:r>
                <a:rPr lang="en-US" sz="2000" dirty="0" smtClean="0">
                  <a:latin typeface="Symbol" pitchFamily="18" charset="2"/>
                  <a:cs typeface="Times New Roman" pitchFamily="18" charset="0"/>
                </a:rPr>
                <a:t>n</a:t>
              </a:r>
              <a:r>
                <a:rPr lang="en-US" sz="2000" dirty="0" smtClean="0">
                  <a:latin typeface="Times New Roman" pitchFamily="18" charset="0"/>
                  <a:cs typeface="Times New Roman" pitchFamily="18" charset="0"/>
                </a:rPr>
                <a:t> are </a:t>
              </a:r>
              <a:r>
                <a:rPr lang="en-US" sz="2400" dirty="0" smtClean="0">
                  <a:solidFill>
                    <a:srgbClr val="282DF0"/>
                  </a:solidFill>
                  <a:latin typeface="Times New Roman" pitchFamily="18" charset="0"/>
                  <a:cs typeface="Times New Roman" pitchFamily="18" charset="0"/>
                </a:rPr>
                <a:t>proportional</a:t>
              </a:r>
              <a:endParaRPr lang="en-US" sz="2400" dirty="0">
                <a:solidFill>
                  <a:srgbClr val="282DF0"/>
                </a:solidFill>
                <a:latin typeface="Times New Roman" pitchFamily="18" charset="0"/>
                <a:cs typeface="Times New Roman" pitchFamily="18" charset="0"/>
              </a:endParaRPr>
            </a:p>
          </p:txBody>
        </p:sp>
        <p:grpSp>
          <p:nvGrpSpPr>
            <p:cNvPr id="30" name="Group 29"/>
            <p:cNvGrpSpPr/>
            <p:nvPr/>
          </p:nvGrpSpPr>
          <p:grpSpPr>
            <a:xfrm>
              <a:off x="5603451" y="1914143"/>
              <a:ext cx="2869989" cy="1185711"/>
              <a:chOff x="5603451" y="1914143"/>
              <a:chExt cx="2869989" cy="1185711"/>
            </a:xfrm>
          </p:grpSpPr>
          <p:cxnSp>
            <p:nvCxnSpPr>
              <p:cNvPr id="14" name="Straight Arrow Connector 13"/>
              <p:cNvCxnSpPr>
                <a:stCxn id="12" idx="15"/>
              </p:cNvCxnSpPr>
              <p:nvPr/>
            </p:nvCxnSpPr>
            <p:spPr>
              <a:xfrm flipV="1">
                <a:off x="5603451" y="2429529"/>
                <a:ext cx="676572" cy="670325"/>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57958" y="2676464"/>
                <a:ext cx="568923" cy="259144"/>
              </a:xfrm>
              <a:prstGeom prst="rect">
                <a:avLst/>
              </a:prstGeom>
              <a:noFill/>
            </p:spPr>
            <p:txBody>
              <a:bodyPr wrap="none" rtlCol="0">
                <a:spAutoFit/>
              </a:bodyPr>
              <a:lstStyle/>
              <a:p>
                <a:r>
                  <a:rPr lang="en-US" dirty="0" smtClean="0">
                    <a:latin typeface="Times New Roman" pitchFamily="18" charset="0"/>
                    <a:cs typeface="Times New Roman" pitchFamily="18" charset="0"/>
                  </a:rPr>
                  <a:t>Proton</a:t>
                </a:r>
                <a:endParaRPr lang="en-US" dirty="0">
                  <a:latin typeface="Times New Roman" pitchFamily="18" charset="0"/>
                  <a:cs typeface="Times New Roman" pitchFamily="18" charset="0"/>
                </a:endParaRPr>
              </a:p>
            </p:txBody>
          </p:sp>
          <p:sp>
            <p:nvSpPr>
              <p:cNvPr id="24" name="Right Brace 23"/>
              <p:cNvSpPr/>
              <p:nvPr/>
            </p:nvSpPr>
            <p:spPr>
              <a:xfrm rot="19200000">
                <a:off x="6404526" y="1914143"/>
                <a:ext cx="110517" cy="64159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6573384" y="1947472"/>
                <a:ext cx="1900056" cy="259144"/>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M  (mass of the final state)</a:t>
                </a:r>
                <a:endParaRPr lang="en-US" dirty="0">
                  <a:solidFill>
                    <a:srgbClr val="FF0000"/>
                  </a:solidFill>
                  <a:latin typeface="Times New Roman" pitchFamily="18" charset="0"/>
                  <a:cs typeface="Times New Roman" pitchFamily="18" charset="0"/>
                </a:endParaRPr>
              </a:p>
            </p:txBody>
          </p:sp>
          <p:sp>
            <p:nvSpPr>
              <p:cNvPr id="34" name="TextBox 33"/>
              <p:cNvSpPr txBox="1"/>
              <p:nvPr/>
            </p:nvSpPr>
            <p:spPr>
              <a:xfrm>
                <a:off x="5699839" y="2177459"/>
                <a:ext cx="389850"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P’</a:t>
                </a:r>
                <a:endParaRPr lang="en-US" dirty="0">
                  <a:solidFill>
                    <a:srgbClr val="FF0000"/>
                  </a:solidFill>
                  <a:latin typeface="Times New Roman" pitchFamily="18" charset="0"/>
                  <a:cs typeface="Times New Roman" pitchFamily="18" charset="0"/>
                </a:endParaRPr>
              </a:p>
            </p:txBody>
          </p:sp>
        </p:grpSp>
      </p:grpSp>
      <p:graphicFrame>
        <p:nvGraphicFramePr>
          <p:cNvPr id="69635" name="Object 2"/>
          <p:cNvGraphicFramePr>
            <a:graphicFrameLocks noChangeAspect="1"/>
          </p:cNvGraphicFramePr>
          <p:nvPr/>
        </p:nvGraphicFramePr>
        <p:xfrm>
          <a:off x="3871685" y="4430260"/>
          <a:ext cx="4916488" cy="1690687"/>
        </p:xfrm>
        <a:graphic>
          <a:graphicData uri="http://schemas.openxmlformats.org/presentationml/2006/ole">
            <p:oleObj spid="_x0000_s69635" name="Equation" r:id="rId5" imgW="2031840" imgH="698400" progId="Equation.3">
              <p:embed/>
            </p:oleObj>
          </a:graphicData>
        </a:graphic>
      </p:graphicFrame>
      <p:sp>
        <p:nvSpPr>
          <p:cNvPr id="44" name="TextBox 43"/>
          <p:cNvSpPr txBox="1"/>
          <p:nvPr/>
        </p:nvSpPr>
        <p:spPr>
          <a:xfrm>
            <a:off x="188686" y="4171261"/>
            <a:ext cx="3444240" cy="1077218"/>
          </a:xfrm>
          <a:prstGeom prst="rect">
            <a:avLst/>
          </a:prstGeom>
          <a:solidFill>
            <a:schemeClr val="accent2">
              <a:lumMod val="40000"/>
              <a:lumOff val="60000"/>
            </a:schemeClr>
          </a:solidFill>
        </p:spPr>
        <p:txBody>
          <a:bodyPr wrap="square" rtlCol="0">
            <a:spAutoFit/>
          </a:bodyPr>
          <a:lstStyle/>
          <a:p>
            <a:r>
              <a:rPr lang="en-US" sz="2000" dirty="0" smtClean="0">
                <a:latin typeface="Times New Roman" pitchFamily="18" charset="0"/>
                <a:cs typeface="Times New Roman" pitchFamily="18" charset="0"/>
              </a:rPr>
              <a:t>4-momentum transfer squared, Q</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and energy transfer, </a:t>
            </a:r>
            <a:r>
              <a:rPr lang="en-US" sz="2000" dirty="0" smtClean="0">
                <a:latin typeface="Symbol" pitchFamily="18" charset="2"/>
                <a:cs typeface="Times New Roman" pitchFamily="18" charset="0"/>
              </a:rPr>
              <a:t>n</a:t>
            </a:r>
            <a:r>
              <a:rPr lang="en-US" sz="2000" dirty="0" smtClean="0">
                <a:latin typeface="Times New Roman" pitchFamily="18" charset="0"/>
                <a:cs typeface="Times New Roman" pitchFamily="18" charset="0"/>
              </a:rPr>
              <a:t> are </a:t>
            </a:r>
            <a:r>
              <a:rPr lang="en-US" sz="2000" dirty="0" smtClean="0">
                <a:solidFill>
                  <a:srgbClr val="FF0000"/>
                </a:solidFill>
                <a:latin typeface="Times New Roman" pitchFamily="18" charset="0"/>
                <a:cs typeface="Times New Roman" pitchFamily="18" charset="0"/>
              </a:rPr>
              <a:t>NOT</a:t>
            </a:r>
            <a:r>
              <a:rPr lang="en-US" dirty="0" smtClean="0">
                <a:solidFill>
                  <a:srgbClr val="FF0000"/>
                </a:solidFill>
                <a:latin typeface="Times New Roman" pitchFamily="18" charset="0"/>
                <a:cs typeface="Times New Roman" pitchFamily="18" charset="0"/>
              </a:rPr>
              <a:t>  </a:t>
            </a:r>
            <a:r>
              <a:rPr lang="en-US" sz="2400" dirty="0" smtClean="0">
                <a:solidFill>
                  <a:srgbClr val="282DF0"/>
                </a:solidFill>
                <a:latin typeface="Times New Roman" pitchFamily="18" charset="0"/>
                <a:cs typeface="Times New Roman" pitchFamily="18" charset="0"/>
              </a:rPr>
              <a:t>proportional</a:t>
            </a:r>
            <a:endParaRPr lang="en-US" sz="2400" dirty="0">
              <a:solidFill>
                <a:srgbClr val="282DF0"/>
              </a:solidFill>
              <a:latin typeface="Times New Roman" pitchFamily="18" charset="0"/>
              <a:cs typeface="Times New Roman" pitchFamily="18" charset="0"/>
            </a:endParaRPr>
          </a:p>
        </p:txBody>
      </p:sp>
      <p:grpSp>
        <p:nvGrpSpPr>
          <p:cNvPr id="46" name="Group 45"/>
          <p:cNvGrpSpPr/>
          <p:nvPr/>
        </p:nvGrpSpPr>
        <p:grpSpPr>
          <a:xfrm>
            <a:off x="5595698" y="1719125"/>
            <a:ext cx="3102606" cy="1402131"/>
            <a:chOff x="1770458" y="3182165"/>
            <a:chExt cx="3102606" cy="1402131"/>
          </a:xfrm>
        </p:grpSpPr>
        <p:sp>
          <p:nvSpPr>
            <p:cNvPr id="47" name="Right Brace 46"/>
            <p:cNvSpPr/>
            <p:nvPr/>
          </p:nvSpPr>
          <p:spPr>
            <a:xfrm rot="19200000">
              <a:off x="2598422" y="3184275"/>
              <a:ext cx="130572" cy="81111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2620941" y="3182165"/>
              <a:ext cx="2252123" cy="327613"/>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W  (mass of the final state)</a:t>
              </a:r>
              <a:endParaRPr lang="en-US" dirty="0">
                <a:solidFill>
                  <a:srgbClr val="FF0000"/>
                </a:solidFill>
                <a:latin typeface="Times New Roman" pitchFamily="18" charset="0"/>
                <a:cs typeface="Times New Roman" pitchFamily="18" charset="0"/>
              </a:endParaRPr>
            </a:p>
          </p:txBody>
        </p:sp>
        <p:grpSp>
          <p:nvGrpSpPr>
            <p:cNvPr id="49" name="Group 52"/>
            <p:cNvGrpSpPr/>
            <p:nvPr/>
          </p:nvGrpSpPr>
          <p:grpSpPr>
            <a:xfrm>
              <a:off x="1770458" y="3415874"/>
              <a:ext cx="1318147" cy="1168422"/>
              <a:chOff x="5294831" y="2030017"/>
              <a:chExt cx="1318147" cy="1168422"/>
            </a:xfrm>
          </p:grpSpPr>
          <p:cxnSp>
            <p:nvCxnSpPr>
              <p:cNvPr id="50" name="Straight Arrow Connector 49"/>
              <p:cNvCxnSpPr/>
              <p:nvPr/>
            </p:nvCxnSpPr>
            <p:spPr>
              <a:xfrm flipV="1">
                <a:off x="5294831" y="2890952"/>
                <a:ext cx="278121" cy="307487"/>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5426204" y="2543696"/>
                <a:ext cx="476368" cy="182875"/>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5585143" y="2551446"/>
                <a:ext cx="560814" cy="347619"/>
              </a:xfrm>
              <a:prstGeom prst="straightConnector1">
                <a:avLst/>
              </a:prstGeom>
              <a:ln w="571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579046" y="2030017"/>
                <a:ext cx="441146" cy="369332"/>
              </a:xfrm>
              <a:prstGeom prst="rect">
                <a:avLst/>
              </a:prstGeom>
              <a:noFill/>
            </p:spPr>
            <p:txBody>
              <a:bodyPr wrap="none" rtlCol="0">
                <a:spAutoFit/>
              </a:bodyPr>
              <a:lstStyle/>
              <a:p>
                <a:r>
                  <a:rPr lang="en-US" dirty="0" smtClean="0">
                    <a:latin typeface="Symbol" pitchFamily="18" charset="2"/>
                    <a:cs typeface="Times New Roman" pitchFamily="18" charset="0"/>
                  </a:rPr>
                  <a:t>p</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54" name="TextBox 53"/>
              <p:cNvSpPr txBox="1"/>
              <p:nvPr/>
            </p:nvSpPr>
            <p:spPr>
              <a:xfrm>
                <a:off x="5822325" y="2820646"/>
                <a:ext cx="790653" cy="327613"/>
              </a:xfrm>
              <a:prstGeom prst="rect">
                <a:avLst/>
              </a:prstGeom>
              <a:noFill/>
            </p:spPr>
            <p:txBody>
              <a:bodyPr wrap="none" rtlCol="0">
                <a:spAutoFit/>
              </a:bodyPr>
              <a:lstStyle/>
              <a:p>
                <a:r>
                  <a:rPr lang="en-US" dirty="0" smtClean="0">
                    <a:latin typeface="Times New Roman" pitchFamily="18" charset="0"/>
                    <a:cs typeface="Times New Roman" pitchFamily="18" charset="0"/>
                  </a:rPr>
                  <a:t>Neutron</a:t>
                </a:r>
                <a:endParaRPr lang="en-US" dirty="0">
                  <a:latin typeface="Times New Roman" pitchFamily="18" charset="0"/>
                  <a:cs typeface="Times New Roman" pitchFamily="18" charset="0"/>
                </a:endParaRPr>
              </a:p>
            </p:txBody>
          </p:sp>
        </p:grpSp>
      </p:grpSp>
      <p:sp>
        <p:nvSpPr>
          <p:cNvPr id="55" name="Title 1"/>
          <p:cNvSpPr txBox="1">
            <a:spLocks/>
          </p:cNvSpPr>
          <p:nvPr/>
        </p:nvSpPr>
        <p:spPr>
          <a:xfrm>
            <a:off x="487680" y="213678"/>
            <a:ext cx="8229600" cy="1143000"/>
          </a:xfrm>
          <a:prstGeom prst="rect">
            <a:avLst/>
          </a:prstGeom>
          <a:solidFill>
            <a:srgbClr val="BDBDFF"/>
          </a:solidFill>
          <a:effectLst>
            <a:outerShdw blurRad="50800" dist="50800" dir="2700000" algn="ctr" rotWithShape="0">
              <a:srgbClr val="000000">
                <a:alpha val="99000"/>
              </a:srgbClr>
            </a:outerShdw>
          </a:effectLst>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Momentum &amp; energy transfer                                    for </a:t>
            </a:r>
            <a:r>
              <a:rPr kumimoji="0" lang="en-US" sz="3600" b="0" i="0" u="heavy"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in</a:t>
            </a:r>
            <a:r>
              <a:rPr kumimoji="0" lang="en-US" sz="36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elastic</a:t>
            </a:r>
            <a:r>
              <a:rPr kumimoji="0" lang="en-US" sz="36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scattering</a:t>
            </a:r>
            <a:endParaRPr kumimoji="0" lang="en-US"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41" name="Object 40"/>
          <p:cNvGraphicFramePr>
            <a:graphicFrameLocks noChangeAspect="1"/>
          </p:cNvGraphicFramePr>
          <p:nvPr/>
        </p:nvGraphicFramePr>
        <p:xfrm>
          <a:off x="528021" y="5364480"/>
          <a:ext cx="1986579" cy="703580"/>
        </p:xfrm>
        <a:graphic>
          <a:graphicData uri="http://schemas.openxmlformats.org/presentationml/2006/ole">
            <p:oleObj spid="_x0000_s69636" name="Equation" r:id="rId6" imgW="1218960" imgH="431640" progId="Equation.3">
              <p:embed/>
            </p:oleObj>
          </a:graphicData>
        </a:graphic>
      </p:graphicFrame>
      <p:sp>
        <p:nvSpPr>
          <p:cNvPr id="43" name="Oval 42"/>
          <p:cNvSpPr/>
          <p:nvPr/>
        </p:nvSpPr>
        <p:spPr>
          <a:xfrm>
            <a:off x="3468913" y="5479142"/>
            <a:ext cx="2510973" cy="7982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28571" y="5457371"/>
            <a:ext cx="3744686" cy="7982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1"/>
                                        </p:tgtEl>
                                      </p:cBhvr>
                                    </p:animEffect>
                                    <p:set>
                                      <p:cBhvr>
                                        <p:cTn id="17" dur="1" fill="hold">
                                          <p:stCondLst>
                                            <p:cond delay="1999"/>
                                          </p:stCondLst>
                                        </p:cTn>
                                        <p:tgtEl>
                                          <p:spTgt spid="31"/>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2000"/>
                                        <p:tgtEl>
                                          <p:spTgt spid="2"/>
                                        </p:tgtEl>
                                      </p:cBhvr>
                                    </p:animEffect>
                                    <p:set>
                                      <p:cBhvr>
                                        <p:cTn id="20" dur="1" fill="hold">
                                          <p:stCondLst>
                                            <p:cond delay="1999"/>
                                          </p:stCondLst>
                                        </p:cTn>
                                        <p:tgtEl>
                                          <p:spTgt spid="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43"/>
                                        </p:tgtEl>
                                      </p:cBhvr>
                                    </p:animEffect>
                                    <p:set>
                                      <p:cBhvr>
                                        <p:cTn id="23" dur="1" fill="hold">
                                          <p:stCondLst>
                                            <p:cond delay="1999"/>
                                          </p:stCondLst>
                                        </p:cTn>
                                        <p:tgtEl>
                                          <p:spTgt spid="4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96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 grpId="0" animBg="1"/>
      <p:bldP spid="55" grpId="0" animBg="1"/>
      <p:bldP spid="43" grpId="0" animBg="1"/>
      <p:bldP spid="43" grpId="1"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63296" y="1440977"/>
            <a:ext cx="8229600" cy="4862287"/>
          </a:xfrm>
        </p:spPr>
        <p:txBody>
          <a:bodyPr>
            <a:normAutofit/>
          </a:bodyPr>
          <a:lstStyle/>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smtClean="0"/>
              <a:t>Inelastic scattering </a:t>
            </a:r>
            <a:r>
              <a:rPr lang="en-US" sz="2400" dirty="0" smtClean="0">
                <a:sym typeface="Wingdings" pitchFamily="2" charset="2"/>
              </a:rPr>
              <a:t> elastic scattering from “</a:t>
            </a:r>
            <a:r>
              <a:rPr lang="en-US" sz="2400" dirty="0" err="1" smtClean="0">
                <a:sym typeface="Wingdings" pitchFamily="2" charset="2"/>
              </a:rPr>
              <a:t>parton</a:t>
            </a:r>
            <a:r>
              <a:rPr lang="en-US" sz="2400" dirty="0" smtClean="0">
                <a:sym typeface="Wingdings" pitchFamily="2" charset="2"/>
              </a:rPr>
              <a:t>” followed by “</a:t>
            </a:r>
            <a:r>
              <a:rPr lang="en-US" sz="2400" dirty="0" err="1" smtClean="0">
                <a:sym typeface="Wingdings" pitchFamily="2" charset="2"/>
              </a:rPr>
              <a:t>hadronization</a:t>
            </a:r>
            <a:r>
              <a:rPr lang="en-US" sz="2400" dirty="0" smtClean="0">
                <a:sym typeface="Wingdings" pitchFamily="2" charset="2"/>
              </a:rPr>
              <a:t>”  Q</a:t>
            </a:r>
            <a:r>
              <a:rPr lang="en-US" sz="2400" baseline="30000" dirty="0" smtClean="0">
                <a:sym typeface="Wingdings" pitchFamily="2" charset="2"/>
              </a:rPr>
              <a:t>2 </a:t>
            </a:r>
            <a:r>
              <a:rPr lang="en-US" sz="2400" dirty="0" smtClean="0">
                <a:sym typeface="Wingdings" pitchFamily="2" charset="2"/>
              </a:rPr>
              <a:t>now proportional to </a:t>
            </a:r>
            <a:r>
              <a:rPr lang="en-US" sz="2400" dirty="0" smtClean="0">
                <a:latin typeface="Symbol" pitchFamily="18" charset="2"/>
                <a:sym typeface="Wingdings" pitchFamily="2" charset="2"/>
              </a:rPr>
              <a:t>n </a:t>
            </a:r>
            <a:r>
              <a:rPr lang="en-US" sz="2400" dirty="0" smtClean="0">
                <a:sym typeface="Wingdings" pitchFamily="2" charset="2"/>
              </a:rPr>
              <a:t>again !</a:t>
            </a:r>
            <a:endParaRPr lang="en-US" sz="2400" dirty="0" smtClean="0"/>
          </a:p>
        </p:txBody>
      </p:sp>
      <p:sp>
        <p:nvSpPr>
          <p:cNvPr id="2" name="Title 1"/>
          <p:cNvSpPr>
            <a:spLocks noGrp="1"/>
          </p:cNvSpPr>
          <p:nvPr>
            <p:ph type="title"/>
          </p:nvPr>
        </p:nvSpPr>
        <p:spPr>
          <a:xfrm>
            <a:off x="595085" y="245610"/>
            <a:ext cx="7904337" cy="1143000"/>
          </a:xfrm>
          <a:solidFill>
            <a:srgbClr val="BDBDFF"/>
          </a:solidFill>
        </p:spPr>
        <p:txBody>
          <a:bodyPr>
            <a:normAutofit fontScale="90000"/>
          </a:bodyPr>
          <a:lstStyle/>
          <a:p>
            <a:pPr algn="l"/>
            <a:r>
              <a:rPr lang="en-US" u="sng" dirty="0" smtClean="0">
                <a:sym typeface="Wingdings" pitchFamily="2" charset="2"/>
              </a:rPr>
              <a:t>Deep</a:t>
            </a:r>
            <a:r>
              <a:rPr lang="en-US" dirty="0" smtClean="0">
                <a:sym typeface="Wingdings" pitchFamily="2" charset="2"/>
              </a:rPr>
              <a:t> inelastic scattering  “elastic scattering”  					     (off </a:t>
            </a:r>
            <a:r>
              <a:rPr lang="en-US" dirty="0" err="1" smtClean="0">
                <a:sym typeface="Wingdings" pitchFamily="2" charset="2"/>
              </a:rPr>
              <a:t>partons</a:t>
            </a:r>
            <a:r>
              <a:rPr lang="en-US" dirty="0" smtClean="0">
                <a:sym typeface="Wingdings" pitchFamily="2" charset="2"/>
              </a:rPr>
              <a:t>)</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11</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grpSp>
        <p:nvGrpSpPr>
          <p:cNvPr id="23" name="Group 22"/>
          <p:cNvGrpSpPr/>
          <p:nvPr/>
        </p:nvGrpSpPr>
        <p:grpSpPr>
          <a:xfrm>
            <a:off x="1168690" y="2524003"/>
            <a:ext cx="3126726" cy="2389373"/>
            <a:chOff x="3722914" y="2895600"/>
            <a:chExt cx="4011055" cy="2778704"/>
          </a:xfrm>
        </p:grpSpPr>
        <p:cxnSp>
          <p:nvCxnSpPr>
            <p:cNvPr id="16" name="Straight Connector 15"/>
            <p:cNvCxnSpPr/>
            <p:nvPr/>
          </p:nvCxnSpPr>
          <p:spPr>
            <a:xfrm rot="5400000" flipH="1" flipV="1">
              <a:off x="3733800" y="4419600"/>
              <a:ext cx="9906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3810000" y="3505200"/>
              <a:ext cx="990600" cy="53340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 name="Group 16"/>
            <p:cNvGrpSpPr/>
            <p:nvPr/>
          </p:nvGrpSpPr>
          <p:grpSpPr>
            <a:xfrm>
              <a:off x="4572907" y="4114177"/>
              <a:ext cx="1104900" cy="241300"/>
              <a:chOff x="4819650" y="4128691"/>
              <a:chExt cx="1104900" cy="241300"/>
            </a:xfrm>
          </p:grpSpPr>
          <p:sp>
            <p:nvSpPr>
              <p:cNvPr id="12" name="Freeform 11"/>
              <p:cNvSpPr/>
              <p:nvPr/>
            </p:nvSpPr>
            <p:spPr>
              <a:xfrm>
                <a:off x="4819650" y="4159647"/>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188743" y="4145756"/>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555456" y="4128691"/>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0" name="Straight Connector 19"/>
            <p:cNvCxnSpPr/>
            <p:nvPr/>
          </p:nvCxnSpPr>
          <p:spPr>
            <a:xfrm rot="16200000" flipH="1">
              <a:off x="5566229" y="4332514"/>
              <a:ext cx="957943" cy="7112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15"/>
            </p:cNvCxnSpPr>
            <p:nvPr/>
          </p:nvCxnSpPr>
          <p:spPr>
            <a:xfrm flipV="1">
              <a:off x="5677807" y="3860800"/>
              <a:ext cx="331107" cy="346643"/>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5849257" y="3468915"/>
              <a:ext cx="537029" cy="217715"/>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023429" y="3483429"/>
              <a:ext cx="667657" cy="391885"/>
            </a:xfrm>
            <a:prstGeom prst="straightConnector1">
              <a:avLst/>
            </a:prstGeom>
            <a:ln w="571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429829" y="5283200"/>
              <a:ext cx="819904" cy="369332"/>
            </a:xfrm>
            <a:prstGeom prst="rect">
              <a:avLst/>
            </a:prstGeom>
            <a:noFill/>
          </p:spPr>
          <p:txBody>
            <a:bodyPr wrap="none" rtlCol="0">
              <a:spAutoFit/>
            </a:bodyPr>
            <a:lstStyle/>
            <a:p>
              <a:r>
                <a:rPr lang="en-US" dirty="0" smtClean="0">
                  <a:latin typeface="Times New Roman" pitchFamily="18" charset="0"/>
                  <a:cs typeface="Times New Roman" pitchFamily="18" charset="0"/>
                </a:rPr>
                <a:t>Proton</a:t>
              </a:r>
              <a:endParaRPr lang="en-US" dirty="0">
                <a:latin typeface="Times New Roman" pitchFamily="18" charset="0"/>
                <a:cs typeface="Times New Roman" pitchFamily="18" charset="0"/>
              </a:endParaRPr>
            </a:p>
          </p:txBody>
        </p:sp>
        <p:sp>
          <p:nvSpPr>
            <p:cNvPr id="33" name="TextBox 32"/>
            <p:cNvSpPr txBox="1"/>
            <p:nvPr/>
          </p:nvSpPr>
          <p:spPr>
            <a:xfrm>
              <a:off x="6016171" y="2895600"/>
              <a:ext cx="595035" cy="369332"/>
            </a:xfrm>
            <a:prstGeom prst="rect">
              <a:avLst/>
            </a:prstGeom>
            <a:noFill/>
          </p:spPr>
          <p:txBody>
            <a:bodyPr wrap="none" rtlCol="0">
              <a:spAutoFit/>
            </a:bodyPr>
            <a:lstStyle/>
            <a:p>
              <a:r>
                <a:rPr lang="en-US" dirty="0" err="1" smtClean="0">
                  <a:latin typeface="Times New Roman" pitchFamily="18" charset="0"/>
                  <a:cs typeface="Times New Roman" pitchFamily="18" charset="0"/>
                </a:rPr>
                <a:t>pion</a:t>
              </a:r>
              <a:endParaRPr lang="en-US" dirty="0">
                <a:latin typeface="Times New Roman" pitchFamily="18" charset="0"/>
                <a:cs typeface="Times New Roman" pitchFamily="18" charset="0"/>
              </a:endParaRPr>
            </a:p>
          </p:txBody>
        </p:sp>
        <p:sp>
          <p:nvSpPr>
            <p:cNvPr id="34" name="TextBox 33"/>
            <p:cNvSpPr txBox="1"/>
            <p:nvPr/>
          </p:nvSpPr>
          <p:spPr>
            <a:xfrm>
              <a:off x="6792686" y="3323771"/>
              <a:ext cx="941283" cy="369332"/>
            </a:xfrm>
            <a:prstGeom prst="rect">
              <a:avLst/>
            </a:prstGeom>
            <a:noFill/>
          </p:spPr>
          <p:txBody>
            <a:bodyPr wrap="none" rtlCol="0">
              <a:spAutoFit/>
            </a:bodyPr>
            <a:lstStyle/>
            <a:p>
              <a:r>
                <a:rPr lang="en-US" dirty="0" smtClean="0">
                  <a:latin typeface="Times New Roman" pitchFamily="18" charset="0"/>
                  <a:cs typeface="Times New Roman" pitchFamily="18" charset="0"/>
                </a:rPr>
                <a:t>Neutron</a:t>
              </a:r>
              <a:endParaRPr lang="en-US" dirty="0">
                <a:latin typeface="Times New Roman" pitchFamily="18" charset="0"/>
                <a:cs typeface="Times New Roman" pitchFamily="18" charset="0"/>
              </a:endParaRPr>
            </a:p>
          </p:txBody>
        </p:sp>
        <p:sp>
          <p:nvSpPr>
            <p:cNvPr id="35" name="TextBox 34"/>
            <p:cNvSpPr txBox="1"/>
            <p:nvPr/>
          </p:nvSpPr>
          <p:spPr>
            <a:xfrm>
              <a:off x="3722914" y="5304972"/>
              <a:ext cx="928459" cy="369332"/>
            </a:xfrm>
            <a:prstGeom prst="rect">
              <a:avLst/>
            </a:prstGeom>
            <a:noFill/>
          </p:spPr>
          <p:txBody>
            <a:bodyPr wrap="none" rtlCol="0">
              <a:spAutoFit/>
            </a:bodyPr>
            <a:lstStyle/>
            <a:p>
              <a:r>
                <a:rPr lang="en-US" dirty="0" smtClean="0">
                  <a:latin typeface="Times New Roman" pitchFamily="18" charset="0"/>
                  <a:cs typeface="Times New Roman" pitchFamily="18" charset="0"/>
                </a:rPr>
                <a:t>electron</a:t>
              </a:r>
              <a:endParaRPr lang="en-US" dirty="0">
                <a:latin typeface="Times New Roman" pitchFamily="18" charset="0"/>
                <a:cs typeface="Times New Roman" pitchFamily="18" charset="0"/>
              </a:endParaRPr>
            </a:p>
          </p:txBody>
        </p:sp>
        <p:sp>
          <p:nvSpPr>
            <p:cNvPr id="36" name="TextBox 35"/>
            <p:cNvSpPr txBox="1"/>
            <p:nvPr/>
          </p:nvSpPr>
          <p:spPr>
            <a:xfrm>
              <a:off x="4796972" y="4405086"/>
              <a:ext cx="825867" cy="369332"/>
            </a:xfrm>
            <a:prstGeom prst="rect">
              <a:avLst/>
            </a:prstGeom>
            <a:noFill/>
          </p:spPr>
          <p:txBody>
            <a:bodyPr wrap="none" rtlCol="0">
              <a:spAutoFit/>
            </a:bodyPr>
            <a:lstStyle/>
            <a:p>
              <a:r>
                <a:rPr lang="en-US" dirty="0" smtClean="0">
                  <a:latin typeface="Times New Roman" pitchFamily="18" charset="0"/>
                  <a:cs typeface="Times New Roman" pitchFamily="18" charset="0"/>
                </a:rPr>
                <a:t>photon</a:t>
              </a:r>
              <a:endParaRPr lang="en-US" dirty="0">
                <a:latin typeface="Times New Roman" pitchFamily="18" charset="0"/>
                <a:cs typeface="Times New Roman" pitchFamily="18" charset="0"/>
              </a:endParaRPr>
            </a:p>
          </p:txBody>
        </p:sp>
        <p:sp>
          <p:nvSpPr>
            <p:cNvPr id="37" name="TextBox 36"/>
            <p:cNvSpPr txBox="1"/>
            <p:nvPr/>
          </p:nvSpPr>
          <p:spPr>
            <a:xfrm>
              <a:off x="4107544" y="2975429"/>
              <a:ext cx="928459" cy="369332"/>
            </a:xfrm>
            <a:prstGeom prst="rect">
              <a:avLst/>
            </a:prstGeom>
            <a:noFill/>
          </p:spPr>
          <p:txBody>
            <a:bodyPr wrap="none" rtlCol="0">
              <a:spAutoFit/>
            </a:bodyPr>
            <a:lstStyle/>
            <a:p>
              <a:r>
                <a:rPr lang="en-US" dirty="0" smtClean="0">
                  <a:latin typeface="Times New Roman" pitchFamily="18" charset="0"/>
                  <a:cs typeface="Times New Roman" pitchFamily="18" charset="0"/>
                </a:rPr>
                <a:t>electron</a:t>
              </a:r>
              <a:endParaRPr lang="en-US" dirty="0">
                <a:latin typeface="Times New Roman" pitchFamily="18" charset="0"/>
                <a:cs typeface="Times New Roman" pitchFamily="18" charset="0"/>
              </a:endParaRPr>
            </a:p>
          </p:txBody>
        </p:sp>
      </p:grpSp>
      <p:sp>
        <p:nvSpPr>
          <p:cNvPr id="85" name="TextBox 84"/>
          <p:cNvSpPr txBox="1"/>
          <p:nvPr/>
        </p:nvSpPr>
        <p:spPr>
          <a:xfrm>
            <a:off x="6322384" y="1710128"/>
            <a:ext cx="1255353" cy="615223"/>
          </a:xfrm>
          <a:prstGeom prst="rect">
            <a:avLst/>
          </a:prstGeom>
          <a:noFill/>
        </p:spPr>
        <p:txBody>
          <a:bodyPr wrap="none" rtlCol="0">
            <a:spAutoFit/>
          </a:bodyPr>
          <a:lstStyle/>
          <a:p>
            <a:r>
              <a:rPr lang="en-US" dirty="0" smtClean="0">
                <a:latin typeface="Times New Roman" pitchFamily="18" charset="0"/>
                <a:cs typeface="Times New Roman" pitchFamily="18" charset="0"/>
              </a:rPr>
              <a:t>Excited State</a:t>
            </a:r>
          </a:p>
          <a:p>
            <a:r>
              <a:rPr lang="en-US" dirty="0" smtClean="0">
                <a:latin typeface="Times New Roman" pitchFamily="18" charset="0"/>
                <a:cs typeface="Times New Roman" pitchFamily="18" charset="0"/>
              </a:rPr>
              <a:t>  mass = W</a:t>
            </a:r>
            <a:endParaRPr lang="en-US" dirty="0">
              <a:latin typeface="Times New Roman" pitchFamily="18" charset="0"/>
              <a:cs typeface="Times New Roman" pitchFamily="18" charset="0"/>
            </a:endParaRPr>
          </a:p>
        </p:txBody>
      </p:sp>
      <p:grpSp>
        <p:nvGrpSpPr>
          <p:cNvPr id="46" name="Group 45"/>
          <p:cNvGrpSpPr/>
          <p:nvPr/>
        </p:nvGrpSpPr>
        <p:grpSpPr>
          <a:xfrm>
            <a:off x="4528096" y="2345374"/>
            <a:ext cx="3250972" cy="2558477"/>
            <a:chOff x="4528096" y="2345374"/>
            <a:chExt cx="3250972" cy="2558477"/>
          </a:xfrm>
        </p:grpSpPr>
        <p:cxnSp>
          <p:nvCxnSpPr>
            <p:cNvPr id="51" name="Straight Connector 50"/>
            <p:cNvCxnSpPr/>
            <p:nvPr/>
          </p:nvCxnSpPr>
          <p:spPr>
            <a:xfrm rot="5400000" flipH="1" flipV="1">
              <a:off x="4998501" y="3852502"/>
              <a:ext cx="851805" cy="5345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5057900" y="3060098"/>
              <a:ext cx="851805" cy="41580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3" name="Group 16"/>
            <p:cNvGrpSpPr/>
            <p:nvPr/>
          </p:nvGrpSpPr>
          <p:grpSpPr>
            <a:xfrm>
              <a:off x="5692409" y="3562317"/>
              <a:ext cx="861299" cy="207491"/>
              <a:chOff x="4819650" y="4128691"/>
              <a:chExt cx="1104900" cy="241300"/>
            </a:xfrm>
          </p:grpSpPr>
          <p:sp>
            <p:nvSpPr>
              <p:cNvPr id="64" name="Freeform 63"/>
              <p:cNvSpPr/>
              <p:nvPr/>
            </p:nvSpPr>
            <p:spPr>
              <a:xfrm>
                <a:off x="4819650" y="4159647"/>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5188743" y="4145756"/>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65"/>
              <p:cNvSpPr/>
              <p:nvPr/>
            </p:nvSpPr>
            <p:spPr>
              <a:xfrm>
                <a:off x="5555456" y="4128691"/>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8" name="TextBox 57"/>
            <p:cNvSpPr txBox="1"/>
            <p:nvPr/>
          </p:nvSpPr>
          <p:spPr>
            <a:xfrm>
              <a:off x="7139930" y="4567545"/>
              <a:ext cx="639138" cy="317584"/>
            </a:xfrm>
            <a:prstGeom prst="rect">
              <a:avLst/>
            </a:prstGeom>
            <a:noFill/>
          </p:spPr>
          <p:txBody>
            <a:bodyPr wrap="none" rtlCol="0">
              <a:spAutoFit/>
            </a:bodyPr>
            <a:lstStyle/>
            <a:p>
              <a:r>
                <a:rPr lang="en-US" dirty="0" smtClean="0">
                  <a:latin typeface="Times New Roman" pitchFamily="18" charset="0"/>
                  <a:cs typeface="Times New Roman" pitchFamily="18" charset="0"/>
                </a:rPr>
                <a:t>Proton</a:t>
              </a:r>
              <a:endParaRPr lang="en-US" dirty="0">
                <a:latin typeface="Times New Roman" pitchFamily="18" charset="0"/>
                <a:cs typeface="Times New Roman" pitchFamily="18" charset="0"/>
              </a:endParaRPr>
            </a:p>
          </p:txBody>
        </p:sp>
        <p:sp>
          <p:nvSpPr>
            <p:cNvPr id="61" name="TextBox 60"/>
            <p:cNvSpPr txBox="1"/>
            <p:nvPr/>
          </p:nvSpPr>
          <p:spPr>
            <a:xfrm>
              <a:off x="5029817" y="4586267"/>
              <a:ext cx="723759" cy="317584"/>
            </a:xfrm>
            <a:prstGeom prst="rect">
              <a:avLst/>
            </a:prstGeom>
            <a:noFill/>
          </p:spPr>
          <p:txBody>
            <a:bodyPr wrap="none" rtlCol="0">
              <a:spAutoFit/>
            </a:bodyPr>
            <a:lstStyle/>
            <a:p>
              <a:r>
                <a:rPr lang="en-US" dirty="0" smtClean="0">
                  <a:latin typeface="Times New Roman" pitchFamily="18" charset="0"/>
                  <a:cs typeface="Times New Roman" pitchFamily="18" charset="0"/>
                </a:rPr>
                <a:t>electron</a:t>
              </a:r>
              <a:endParaRPr lang="en-US" dirty="0">
                <a:latin typeface="Times New Roman" pitchFamily="18" charset="0"/>
                <a:cs typeface="Times New Roman" pitchFamily="18" charset="0"/>
              </a:endParaRPr>
            </a:p>
          </p:txBody>
        </p:sp>
        <p:sp>
          <p:nvSpPr>
            <p:cNvPr id="62" name="TextBox 61"/>
            <p:cNvSpPr txBox="1"/>
            <p:nvPr/>
          </p:nvSpPr>
          <p:spPr>
            <a:xfrm>
              <a:off x="5867074" y="3812466"/>
              <a:ext cx="643785" cy="317584"/>
            </a:xfrm>
            <a:prstGeom prst="rect">
              <a:avLst/>
            </a:prstGeom>
            <a:noFill/>
          </p:spPr>
          <p:txBody>
            <a:bodyPr wrap="none" rtlCol="0">
              <a:spAutoFit/>
            </a:bodyPr>
            <a:lstStyle/>
            <a:p>
              <a:r>
                <a:rPr lang="en-US" dirty="0" smtClean="0">
                  <a:latin typeface="Times New Roman" pitchFamily="18" charset="0"/>
                  <a:cs typeface="Times New Roman" pitchFamily="18" charset="0"/>
                </a:rPr>
                <a:t>photon</a:t>
              </a:r>
              <a:endParaRPr lang="en-US" dirty="0">
                <a:latin typeface="Times New Roman" pitchFamily="18" charset="0"/>
                <a:cs typeface="Times New Roman" pitchFamily="18" charset="0"/>
              </a:endParaRPr>
            </a:p>
          </p:txBody>
        </p:sp>
        <p:sp>
          <p:nvSpPr>
            <p:cNvPr id="63" name="TextBox 62"/>
            <p:cNvSpPr txBox="1"/>
            <p:nvPr/>
          </p:nvSpPr>
          <p:spPr>
            <a:xfrm>
              <a:off x="4528096" y="2514043"/>
              <a:ext cx="723759" cy="317584"/>
            </a:xfrm>
            <a:prstGeom prst="rect">
              <a:avLst/>
            </a:prstGeom>
            <a:noFill/>
          </p:spPr>
          <p:txBody>
            <a:bodyPr wrap="none" rtlCol="0">
              <a:spAutoFit/>
            </a:bodyPr>
            <a:lstStyle/>
            <a:p>
              <a:r>
                <a:rPr lang="en-US" dirty="0" smtClean="0">
                  <a:latin typeface="Times New Roman" pitchFamily="18" charset="0"/>
                  <a:cs typeface="Times New Roman" pitchFamily="18" charset="0"/>
                </a:rPr>
                <a:t>electron</a:t>
              </a:r>
              <a:endParaRPr lang="en-US" dirty="0">
                <a:latin typeface="Times New Roman" pitchFamily="18" charset="0"/>
                <a:cs typeface="Times New Roman" pitchFamily="18" charset="0"/>
              </a:endParaRPr>
            </a:p>
          </p:txBody>
        </p:sp>
        <p:cxnSp>
          <p:nvCxnSpPr>
            <p:cNvPr id="72" name="Straight Connector 71"/>
            <p:cNvCxnSpPr/>
            <p:nvPr/>
          </p:nvCxnSpPr>
          <p:spPr>
            <a:xfrm rot="14100000" flipH="1">
              <a:off x="6363073" y="4011211"/>
              <a:ext cx="925652" cy="258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4100000" flipH="1">
              <a:off x="6394058" y="3966027"/>
              <a:ext cx="925652" cy="258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4100000" flipH="1">
              <a:off x="6470290" y="3966086"/>
              <a:ext cx="925652" cy="25857"/>
            </a:xfrm>
            <a:prstGeom prst="line">
              <a:avLst/>
            </a:prstGeom>
            <a:ln>
              <a:solidFill>
                <a:srgbClr val="282DF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479908" y="3171363"/>
              <a:ext cx="549052" cy="4113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54311" y="2978545"/>
              <a:ext cx="742401" cy="51800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H="1">
              <a:off x="6025780" y="2976224"/>
              <a:ext cx="742401" cy="518008"/>
            </a:xfrm>
            <a:prstGeom prst="line">
              <a:avLst/>
            </a:prstGeom>
            <a:ln>
              <a:solidFill>
                <a:srgbClr val="282DF0"/>
              </a:solidFill>
            </a:ln>
          </p:spPr>
          <p:style>
            <a:lnRef idx="1">
              <a:schemeClr val="accent1"/>
            </a:lnRef>
            <a:fillRef idx="0">
              <a:schemeClr val="accent1"/>
            </a:fillRef>
            <a:effectRef idx="0">
              <a:schemeClr val="accent1"/>
            </a:effectRef>
            <a:fontRef idx="minor">
              <a:schemeClr val="tx1"/>
            </a:fontRef>
          </p:style>
        </p:cxnSp>
        <p:sp>
          <p:nvSpPr>
            <p:cNvPr id="83" name="Right Brace 82"/>
            <p:cNvSpPr/>
            <p:nvPr/>
          </p:nvSpPr>
          <p:spPr>
            <a:xfrm rot="16800000">
              <a:off x="6677463" y="2056232"/>
              <a:ext cx="255589" cy="83387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Oval 42"/>
            <p:cNvSpPr/>
            <p:nvPr/>
          </p:nvSpPr>
          <p:spPr>
            <a:xfrm rot="524771">
              <a:off x="5948523" y="2635910"/>
              <a:ext cx="1368326" cy="580260"/>
            </a:xfrm>
            <a:prstGeom prst="ellipse">
              <a:avLst/>
            </a:prstGeom>
            <a:solidFill>
              <a:schemeClr val="accent2">
                <a:lumMod val="75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304143" y="250212"/>
            <a:ext cx="4391348" cy="6056246"/>
            <a:chOff x="2304143" y="250212"/>
            <a:chExt cx="4391348" cy="6056246"/>
          </a:xfrm>
        </p:grpSpPr>
        <p:pic>
          <p:nvPicPr>
            <p:cNvPr id="48" name="Picture 47" descr="feynman-300.jpg"/>
            <p:cNvPicPr>
              <a:picLocks noChangeAspect="1"/>
            </p:cNvPicPr>
            <p:nvPr/>
          </p:nvPicPr>
          <p:blipFill>
            <a:blip r:embed="rId3" cstate="print"/>
            <a:stretch>
              <a:fillRect/>
            </a:stretch>
          </p:blipFill>
          <p:spPr>
            <a:xfrm>
              <a:off x="2304143" y="250212"/>
              <a:ext cx="4391348" cy="6056246"/>
            </a:xfrm>
            <a:prstGeom prst="rect">
              <a:avLst/>
            </a:prstGeom>
            <a:effectLst>
              <a:outerShdw blurRad="50800" dist="50800" dir="2700000" algn="tl" rotWithShape="0">
                <a:prstClr val="black"/>
              </a:outerShdw>
            </a:effectLst>
          </p:spPr>
        </p:pic>
        <p:sp>
          <p:nvSpPr>
            <p:cNvPr id="49" name="TextBox 48"/>
            <p:cNvSpPr txBox="1"/>
            <p:nvPr/>
          </p:nvSpPr>
          <p:spPr>
            <a:xfrm>
              <a:off x="2525487" y="5762172"/>
              <a:ext cx="1832553" cy="369332"/>
            </a:xfrm>
            <a:prstGeom prst="rect">
              <a:avLst/>
            </a:prstGeom>
            <a:solidFill>
              <a:schemeClr val="bg1"/>
            </a:solidFill>
          </p:spPr>
          <p:txBody>
            <a:bodyPr wrap="none" rtlCol="0">
              <a:spAutoFit/>
            </a:bodyPr>
            <a:lstStyle/>
            <a:p>
              <a:r>
                <a:rPr lang="en-US" dirty="0" smtClean="0">
                  <a:latin typeface="Times New Roman" pitchFamily="18" charset="0"/>
                  <a:cs typeface="Times New Roman" pitchFamily="18" charset="0"/>
                </a:rPr>
                <a:t>Richard Feynman</a:t>
              </a:r>
              <a:endParaRPr lang="en-US"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219247" y="2026558"/>
            <a:ext cx="3788228" cy="345571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rgbClr val="BDBDFF"/>
          </a:solidFill>
        </p:spPr>
        <p:txBody>
          <a:bodyPr/>
          <a:lstStyle/>
          <a:p>
            <a:r>
              <a:rPr lang="en-US" dirty="0" smtClean="0"/>
              <a:t>“Elastic” scattering from a </a:t>
            </a:r>
            <a:r>
              <a:rPr lang="en-US" dirty="0" err="1" smtClean="0"/>
              <a:t>parton</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a:xfrm>
            <a:off x="6629400" y="6248400"/>
            <a:ext cx="2133600" cy="365125"/>
          </a:xfrm>
        </p:spPr>
        <p:txBody>
          <a:bodyPr/>
          <a:lstStyle/>
          <a:p>
            <a:fld id="{DBB47ED9-C832-43CF-BA33-32DB5CC34A46}" type="slidenum">
              <a:rPr lang="en-US" smtClean="0"/>
              <a:pPr/>
              <a:t>12</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graphicFrame>
        <p:nvGraphicFramePr>
          <p:cNvPr id="9" name="Object 8"/>
          <p:cNvGraphicFramePr>
            <a:graphicFrameLocks noChangeAspect="1"/>
          </p:cNvGraphicFramePr>
          <p:nvPr/>
        </p:nvGraphicFramePr>
        <p:xfrm>
          <a:off x="1552525" y="5156662"/>
          <a:ext cx="2198687" cy="754062"/>
        </p:xfrm>
        <a:graphic>
          <a:graphicData uri="http://schemas.openxmlformats.org/presentationml/2006/ole">
            <p:oleObj spid="_x0000_s49154" name="Equation" r:id="rId4" imgW="1015920" imgH="342720" progId="Equation.3">
              <p:embed/>
            </p:oleObj>
          </a:graphicData>
        </a:graphic>
      </p:graphicFrame>
      <p:grpSp>
        <p:nvGrpSpPr>
          <p:cNvPr id="16" name="Group 15"/>
          <p:cNvGrpSpPr/>
          <p:nvPr/>
        </p:nvGrpSpPr>
        <p:grpSpPr>
          <a:xfrm>
            <a:off x="5318313" y="2088738"/>
            <a:ext cx="3649801" cy="3257675"/>
            <a:chOff x="4320785" y="1756229"/>
            <a:chExt cx="3649801" cy="3257675"/>
          </a:xfrm>
        </p:grpSpPr>
        <p:cxnSp>
          <p:nvCxnSpPr>
            <p:cNvPr id="17" name="Straight Connector 16"/>
            <p:cNvCxnSpPr/>
            <p:nvPr/>
          </p:nvCxnSpPr>
          <p:spPr>
            <a:xfrm rot="5400000" flipH="1" flipV="1">
              <a:off x="4879613" y="3890118"/>
              <a:ext cx="894876" cy="600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4946300" y="3061930"/>
              <a:ext cx="894876" cy="46681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9" name="Group 16"/>
            <p:cNvGrpSpPr/>
            <p:nvPr/>
          </p:nvGrpSpPr>
          <p:grpSpPr>
            <a:xfrm>
              <a:off x="5627936" y="3604536"/>
              <a:ext cx="966963" cy="217983"/>
              <a:chOff x="4819650" y="4128691"/>
              <a:chExt cx="1104900" cy="241300"/>
            </a:xfrm>
          </p:grpSpPr>
          <p:sp>
            <p:nvSpPr>
              <p:cNvPr id="32" name="Freeform 31"/>
              <p:cNvSpPr/>
              <p:nvPr/>
            </p:nvSpPr>
            <p:spPr>
              <a:xfrm>
                <a:off x="4819650" y="4159647"/>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5188743" y="4145756"/>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5555456" y="4128691"/>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TextBox 19"/>
            <p:cNvSpPr txBox="1"/>
            <p:nvPr/>
          </p:nvSpPr>
          <p:spPr>
            <a:xfrm>
              <a:off x="7253039" y="4660593"/>
              <a:ext cx="717547" cy="333642"/>
            </a:xfrm>
            <a:prstGeom prst="rect">
              <a:avLst/>
            </a:prstGeom>
            <a:noFill/>
          </p:spPr>
          <p:txBody>
            <a:bodyPr wrap="none" rtlCol="0">
              <a:spAutoFit/>
            </a:bodyPr>
            <a:lstStyle/>
            <a:p>
              <a:r>
                <a:rPr lang="en-US" dirty="0" smtClean="0">
                  <a:latin typeface="Times New Roman" pitchFamily="18" charset="0"/>
                  <a:cs typeface="Times New Roman" pitchFamily="18" charset="0"/>
                </a:rPr>
                <a:t>Proton</a:t>
              </a:r>
              <a:endParaRPr lang="en-US" dirty="0">
                <a:latin typeface="Times New Roman" pitchFamily="18" charset="0"/>
                <a:cs typeface="Times New Roman" pitchFamily="18" charset="0"/>
              </a:endParaRPr>
            </a:p>
          </p:txBody>
        </p:sp>
        <p:sp>
          <p:nvSpPr>
            <p:cNvPr id="21" name="TextBox 20"/>
            <p:cNvSpPr txBox="1"/>
            <p:nvPr/>
          </p:nvSpPr>
          <p:spPr>
            <a:xfrm>
              <a:off x="4884057" y="4680262"/>
              <a:ext cx="812550" cy="333642"/>
            </a:xfrm>
            <a:prstGeom prst="rect">
              <a:avLst/>
            </a:prstGeom>
            <a:noFill/>
          </p:spPr>
          <p:txBody>
            <a:bodyPr wrap="none" rtlCol="0">
              <a:spAutoFit/>
            </a:bodyPr>
            <a:lstStyle/>
            <a:p>
              <a:r>
                <a:rPr lang="en-US" dirty="0" smtClean="0">
                  <a:latin typeface="Times New Roman" pitchFamily="18" charset="0"/>
                  <a:cs typeface="Times New Roman" pitchFamily="18" charset="0"/>
                </a:rPr>
                <a:t>electron</a:t>
              </a:r>
              <a:endParaRPr lang="en-US" dirty="0">
                <a:latin typeface="Times New Roman" pitchFamily="18" charset="0"/>
                <a:cs typeface="Times New Roman" pitchFamily="18" charset="0"/>
              </a:endParaRPr>
            </a:p>
          </p:txBody>
        </p:sp>
        <p:sp>
          <p:nvSpPr>
            <p:cNvPr id="22" name="TextBox 21"/>
            <p:cNvSpPr txBox="1"/>
            <p:nvPr/>
          </p:nvSpPr>
          <p:spPr>
            <a:xfrm>
              <a:off x="5824029" y="3867334"/>
              <a:ext cx="722765" cy="333642"/>
            </a:xfrm>
            <a:prstGeom prst="rect">
              <a:avLst/>
            </a:prstGeom>
            <a:noFill/>
          </p:spPr>
          <p:txBody>
            <a:bodyPr wrap="none" rtlCol="0">
              <a:spAutoFit/>
            </a:bodyPr>
            <a:lstStyle/>
            <a:p>
              <a:r>
                <a:rPr lang="en-US" dirty="0" smtClean="0">
                  <a:latin typeface="Times New Roman" pitchFamily="18" charset="0"/>
                  <a:cs typeface="Times New Roman" pitchFamily="18" charset="0"/>
                </a:rPr>
                <a:t>photon</a:t>
              </a:r>
              <a:endParaRPr lang="en-US" dirty="0">
                <a:latin typeface="Times New Roman" pitchFamily="18" charset="0"/>
                <a:cs typeface="Times New Roman" pitchFamily="18" charset="0"/>
              </a:endParaRPr>
            </a:p>
          </p:txBody>
        </p:sp>
        <p:sp>
          <p:nvSpPr>
            <p:cNvPr id="23" name="TextBox 22"/>
            <p:cNvSpPr txBox="1"/>
            <p:nvPr/>
          </p:nvSpPr>
          <p:spPr>
            <a:xfrm>
              <a:off x="4320785" y="2503257"/>
              <a:ext cx="812550" cy="333642"/>
            </a:xfrm>
            <a:prstGeom prst="rect">
              <a:avLst/>
            </a:prstGeom>
            <a:noFill/>
          </p:spPr>
          <p:txBody>
            <a:bodyPr wrap="none" rtlCol="0">
              <a:spAutoFit/>
            </a:bodyPr>
            <a:lstStyle/>
            <a:p>
              <a:r>
                <a:rPr lang="en-US" dirty="0" smtClean="0">
                  <a:latin typeface="Times New Roman" pitchFamily="18" charset="0"/>
                  <a:cs typeface="Times New Roman" pitchFamily="18" charset="0"/>
                </a:rPr>
                <a:t>electron</a:t>
              </a:r>
              <a:endParaRPr lang="en-US" dirty="0">
                <a:latin typeface="Times New Roman" pitchFamily="18" charset="0"/>
                <a:cs typeface="Times New Roman" pitchFamily="18" charset="0"/>
              </a:endParaRPr>
            </a:p>
          </p:txBody>
        </p:sp>
        <p:cxnSp>
          <p:nvCxnSpPr>
            <p:cNvPr id="24" name="Straight Connector 23"/>
            <p:cNvCxnSpPr/>
            <p:nvPr/>
          </p:nvCxnSpPr>
          <p:spPr>
            <a:xfrm rot="14100000" flipH="1">
              <a:off x="6398212" y="4060187"/>
              <a:ext cx="972457" cy="290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4100000" flipH="1">
              <a:off x="6451715" y="4022724"/>
              <a:ext cx="972457" cy="2902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4100000" flipH="1">
              <a:off x="6505217" y="3985261"/>
              <a:ext cx="972457" cy="29029"/>
            </a:xfrm>
            <a:prstGeom prst="line">
              <a:avLst/>
            </a:prstGeom>
            <a:ln>
              <a:solidFill>
                <a:srgbClr val="282D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532622" y="3010354"/>
              <a:ext cx="740170" cy="6106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5970123" y="2967564"/>
              <a:ext cx="779940" cy="58155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023625" y="2930101"/>
              <a:ext cx="779940" cy="581557"/>
            </a:xfrm>
            <a:prstGeom prst="line">
              <a:avLst/>
            </a:prstGeom>
            <a:ln>
              <a:solidFill>
                <a:srgbClr val="282DF0"/>
              </a:solidFill>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rot="-4920000">
              <a:off x="6596747" y="2126342"/>
              <a:ext cx="268513" cy="9361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6371772" y="1756229"/>
              <a:ext cx="1409360" cy="646331"/>
            </a:xfrm>
            <a:prstGeom prst="rect">
              <a:avLst/>
            </a:prstGeom>
            <a:noFill/>
          </p:spPr>
          <p:txBody>
            <a:bodyPr wrap="none" rtlCol="0">
              <a:spAutoFit/>
            </a:bodyPr>
            <a:lstStyle/>
            <a:p>
              <a:r>
                <a:rPr lang="en-US" dirty="0" smtClean="0">
                  <a:latin typeface="Times New Roman" pitchFamily="18" charset="0"/>
                  <a:cs typeface="Times New Roman" pitchFamily="18" charset="0"/>
                </a:rPr>
                <a:t>Excited State</a:t>
              </a:r>
            </a:p>
            <a:p>
              <a:r>
                <a:rPr lang="en-US" dirty="0" smtClean="0">
                  <a:latin typeface="Times New Roman" pitchFamily="18" charset="0"/>
                  <a:cs typeface="Times New Roman" pitchFamily="18" charset="0"/>
                </a:rPr>
                <a:t>  mass = W</a:t>
              </a:r>
              <a:endParaRPr lang="en-US" dirty="0">
                <a:latin typeface="Times New Roman" pitchFamily="18" charset="0"/>
                <a:cs typeface="Times New Roman" pitchFamily="18" charset="0"/>
              </a:endParaRPr>
            </a:p>
          </p:txBody>
        </p:sp>
      </p:grpSp>
      <p:sp>
        <p:nvSpPr>
          <p:cNvPr id="36" name="TextBox 35"/>
          <p:cNvSpPr txBox="1"/>
          <p:nvPr/>
        </p:nvSpPr>
        <p:spPr>
          <a:xfrm>
            <a:off x="6899376" y="3609517"/>
            <a:ext cx="306494"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q</a:t>
            </a:r>
            <a:endParaRPr lang="en-US" dirty="0">
              <a:solidFill>
                <a:srgbClr val="FF0000"/>
              </a:solidFill>
              <a:latin typeface="Times New Roman" pitchFamily="18" charset="0"/>
              <a:cs typeface="Times New Roman" pitchFamily="18" charset="0"/>
            </a:endParaRPr>
          </a:p>
        </p:txBody>
      </p:sp>
      <p:sp>
        <p:nvSpPr>
          <p:cNvPr id="37" name="TextBox 36"/>
          <p:cNvSpPr txBox="1"/>
          <p:nvPr/>
        </p:nvSpPr>
        <p:spPr>
          <a:xfrm>
            <a:off x="7701626" y="4512027"/>
            <a:ext cx="428322" cy="369332"/>
          </a:xfrm>
          <a:prstGeom prst="rect">
            <a:avLst/>
          </a:prstGeom>
          <a:noFill/>
        </p:spPr>
        <p:txBody>
          <a:bodyPr wrap="none" rtlCol="0">
            <a:spAutoFit/>
          </a:bodyPr>
          <a:lstStyle/>
          <a:p>
            <a:r>
              <a:rPr lang="en-US" dirty="0" err="1" smtClean="0">
                <a:solidFill>
                  <a:srgbClr val="FF0000"/>
                </a:solidFill>
                <a:latin typeface="Times New Roman" pitchFamily="18" charset="0"/>
                <a:cs typeface="Times New Roman" pitchFamily="18" charset="0"/>
              </a:rPr>
              <a:t>xP</a:t>
            </a:r>
            <a:endParaRPr lang="en-US" dirty="0">
              <a:solidFill>
                <a:srgbClr val="FF0000"/>
              </a:solidFill>
              <a:latin typeface="Times New Roman" pitchFamily="18" charset="0"/>
              <a:cs typeface="Times New Roman" pitchFamily="18" charset="0"/>
            </a:endParaRPr>
          </a:p>
        </p:txBody>
      </p:sp>
      <p:sp>
        <p:nvSpPr>
          <p:cNvPr id="38" name="TextBox 37"/>
          <p:cNvSpPr txBox="1"/>
          <p:nvPr/>
        </p:nvSpPr>
        <p:spPr>
          <a:xfrm>
            <a:off x="8064887" y="3394061"/>
            <a:ext cx="389850"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P’</a:t>
            </a:r>
            <a:endParaRPr lang="en-US" dirty="0">
              <a:solidFill>
                <a:srgbClr val="FF0000"/>
              </a:solidFill>
              <a:latin typeface="Times New Roman" pitchFamily="18" charset="0"/>
              <a:cs typeface="Times New Roman" pitchFamily="18" charset="0"/>
            </a:endParaRPr>
          </a:p>
        </p:txBody>
      </p:sp>
      <p:grpSp>
        <p:nvGrpSpPr>
          <p:cNvPr id="41" name="Group 40"/>
          <p:cNvGrpSpPr/>
          <p:nvPr/>
        </p:nvGrpSpPr>
        <p:grpSpPr>
          <a:xfrm>
            <a:off x="174172" y="1553028"/>
            <a:ext cx="4963886" cy="4862286"/>
            <a:chOff x="174172" y="1553028"/>
            <a:chExt cx="4963886" cy="4862286"/>
          </a:xfrm>
        </p:grpSpPr>
        <p:sp>
          <p:nvSpPr>
            <p:cNvPr id="8" name="Content Placeholder 2"/>
            <p:cNvSpPr txBox="1">
              <a:spLocks/>
            </p:cNvSpPr>
            <p:nvPr/>
          </p:nvSpPr>
          <p:spPr>
            <a:xfrm>
              <a:off x="174172" y="1553028"/>
              <a:ext cx="4963886" cy="4862286"/>
            </a:xfrm>
            <a:prstGeom prst="rect">
              <a:avLst/>
            </a:prstGeom>
            <a:solidFill>
              <a:srgbClr val="FFEEDD"/>
            </a:solidFill>
            <a:ln>
              <a:noFill/>
            </a:ln>
            <a:effectLst>
              <a:outerShdw blurRad="50800" dist="50800" dir="2700000" algn="ctr" rotWithShape="0">
                <a:srgbClr val="000000">
                  <a:alpha val="99000"/>
                </a:srgbClr>
              </a:outerShdw>
            </a:effectLst>
          </p:spPr>
          <p:txBody>
            <a:bodyPr vert="horz" lIns="91440" tIns="45720" rIns="91440" bIns="45720" rtlCol="0">
              <a:normAutofit/>
            </a:bodyPr>
            <a:lstStyle/>
            <a:p>
              <a:r>
                <a:rPr lang="en-US" sz="2400" dirty="0" smtClean="0">
                  <a:solidFill>
                    <a:srgbClr val="0033CC"/>
                  </a:solidFill>
                  <a:latin typeface="Times New Roman" pitchFamily="18" charset="0"/>
                  <a:cs typeface="Times New Roman" pitchFamily="18" charset="0"/>
                  <a:sym typeface="Wingdings" pitchFamily="2" charset="2"/>
                </a:rPr>
                <a:t>How is x defined?</a:t>
              </a:r>
            </a:p>
            <a:p>
              <a:endParaRPr lang="en-US" sz="2000" dirty="0" smtClean="0">
                <a:sym typeface="Wingdings" pitchFamily="2" charset="2"/>
              </a:endParaRPr>
            </a:p>
            <a:p>
              <a:endParaRPr lang="en-US" sz="2000" dirty="0" smtClean="0">
                <a:sym typeface="Wingdings" pitchFamily="2" charset="2"/>
              </a:endParaRPr>
            </a:p>
            <a:p>
              <a:endParaRPr lang="en-US" sz="2000" dirty="0" smtClean="0">
                <a:sym typeface="Wingdings" pitchFamily="2" charset="2"/>
              </a:endParaRPr>
            </a:p>
            <a:p>
              <a:endParaRPr lang="en-US" sz="2000" dirty="0" smtClean="0">
                <a:sym typeface="Wingdings" pitchFamily="2" charset="2"/>
              </a:endParaRPr>
            </a:p>
            <a:p>
              <a:endParaRPr lang="en-US" sz="2000" dirty="0" smtClean="0">
                <a:latin typeface="Times New Roman" pitchFamily="18" charset="0"/>
                <a:cs typeface="Times New Roman" pitchFamily="18" charset="0"/>
                <a:sym typeface="Wingdings" pitchFamily="2" charset="2"/>
              </a:endParaRPr>
            </a:p>
            <a:p>
              <a:endParaRPr lang="en-US" sz="2000" dirty="0" smtClean="0">
                <a:latin typeface="Times New Roman" pitchFamily="18" charset="0"/>
                <a:cs typeface="Times New Roman" pitchFamily="18" charset="0"/>
                <a:sym typeface="Wingdings" pitchFamily="2" charset="2"/>
              </a:endParaRPr>
            </a:p>
            <a:p>
              <a:r>
                <a:rPr lang="en-US" sz="2400" dirty="0" smtClean="0">
                  <a:latin typeface="Times New Roman" pitchFamily="18" charset="0"/>
                  <a:cs typeface="Times New Roman" pitchFamily="18" charset="0"/>
                  <a:sym typeface="Wingdings" pitchFamily="2" charset="2"/>
                </a:rPr>
                <a:t>Proton’s </a:t>
              </a:r>
              <a:r>
                <a:rPr lang="en-US" sz="2400" dirty="0" smtClean="0">
                  <a:solidFill>
                    <a:srgbClr val="0033CC"/>
                  </a:solidFill>
                  <a:latin typeface="Times New Roman" pitchFamily="18" charset="0"/>
                  <a:cs typeface="Times New Roman" pitchFamily="18" charset="0"/>
                  <a:sym typeface="Wingdings" pitchFamily="2" charset="2"/>
                </a:rPr>
                <a:t>structure</a:t>
              </a:r>
              <a:r>
                <a:rPr lang="en-US" sz="2400" dirty="0" smtClean="0">
                  <a:latin typeface="Times New Roman" pitchFamily="18" charset="0"/>
                  <a:cs typeface="Times New Roman" pitchFamily="18" charset="0"/>
                  <a:sym typeface="Wingdings" pitchFamily="2" charset="2"/>
                </a:rPr>
                <a:t> revealed by </a:t>
              </a:r>
              <a:r>
                <a:rPr lang="en-US" sz="2400" dirty="0" smtClean="0">
                  <a:solidFill>
                    <a:srgbClr val="0033CC"/>
                  </a:solidFill>
                  <a:latin typeface="Times New Roman" pitchFamily="18" charset="0"/>
                  <a:cs typeface="Times New Roman" pitchFamily="18" charset="0"/>
                  <a:sym typeface="Wingdings" pitchFamily="2" charset="2"/>
                </a:rPr>
                <a:t>scattering rate </a:t>
              </a:r>
              <a:r>
                <a:rPr lang="en-US" sz="2400" dirty="0" smtClean="0">
                  <a:latin typeface="Times New Roman" pitchFamily="18" charset="0"/>
                  <a:cs typeface="Times New Roman" pitchFamily="18" charset="0"/>
                  <a:sym typeface="Wingdings" pitchFamily="2" charset="2"/>
                </a:rPr>
                <a:t>which depends on:</a:t>
              </a:r>
            </a:p>
            <a:p>
              <a:pPr lvl="1">
                <a:buFont typeface="Arial" pitchFamily="34" charset="0"/>
                <a:buChar char="•"/>
              </a:pPr>
              <a:r>
                <a:rPr lang="en-US" sz="2000" dirty="0" smtClean="0">
                  <a:latin typeface="Times New Roman" pitchFamily="18" charset="0"/>
                  <a:cs typeface="Times New Roman" pitchFamily="18" charset="0"/>
                  <a:sym typeface="Wingdings" pitchFamily="2" charset="2"/>
                </a:rPr>
                <a:t>  charge (squared) of the components </a:t>
              </a:r>
            </a:p>
            <a:p>
              <a:pPr lvl="1">
                <a:buFont typeface="Arial" pitchFamily="34" charset="0"/>
                <a:buChar char="•"/>
              </a:pPr>
              <a:r>
                <a:rPr lang="en-US" sz="2000" dirty="0" smtClean="0">
                  <a:latin typeface="Times New Roman" pitchFamily="18" charset="0"/>
                  <a:cs typeface="Times New Roman" pitchFamily="18" charset="0"/>
                  <a:sym typeface="Wingdings" pitchFamily="2" charset="2"/>
                </a:rPr>
                <a:t>  momentum distribution: f(x)</a:t>
              </a:r>
            </a:p>
            <a:p>
              <a:pPr lvl="1">
                <a:buFont typeface="Arial" pitchFamily="34" charset="0"/>
                <a:buChar char="•"/>
              </a:pPr>
              <a:endParaRPr lang="en-US" sz="2000" dirty="0" smtClean="0">
                <a:latin typeface="Times New Roman" pitchFamily="18" charset="0"/>
                <a:cs typeface="Times New Roman" pitchFamily="18" charset="0"/>
                <a:sym typeface="Wingdings" pitchFamily="2" charset="2"/>
              </a:endParaRPr>
            </a:p>
            <a:p>
              <a:pPr algn="ctr"/>
              <a:r>
                <a:rPr lang="en-US" sz="2400" dirty="0" smtClean="0">
                  <a:solidFill>
                    <a:srgbClr val="0033CC"/>
                  </a:solidFill>
                  <a:latin typeface="Times New Roman" pitchFamily="18" charset="0"/>
                  <a:cs typeface="Times New Roman" pitchFamily="18" charset="0"/>
                  <a:sym typeface="Wingdings" pitchFamily="2" charset="2"/>
                </a:rPr>
                <a:t>Rate </a:t>
              </a:r>
              <a:r>
                <a:rPr lang="en-US" sz="2400" dirty="0" smtClean="0">
                  <a:latin typeface="Times New Roman" pitchFamily="18" charset="0"/>
                  <a:cs typeface="Times New Roman" pitchFamily="18" charset="0"/>
                  <a:sym typeface="Wingdings" pitchFamily="2" charset="2"/>
                </a:rPr>
                <a:t> ~   f(Q</a:t>
              </a:r>
              <a:r>
                <a:rPr lang="en-US" sz="2400" baseline="30000" dirty="0" smtClean="0">
                  <a:latin typeface="Times New Roman" pitchFamily="18" charset="0"/>
                  <a:cs typeface="Times New Roman" pitchFamily="18" charset="0"/>
                  <a:sym typeface="Wingdings" pitchFamily="2" charset="2"/>
                </a:rPr>
                <a:t>2</a:t>
              </a:r>
              <a:r>
                <a:rPr lang="en-US" sz="2400" dirty="0" smtClean="0">
                  <a:latin typeface="Times New Roman" pitchFamily="18" charset="0"/>
                  <a:cs typeface="Times New Roman" pitchFamily="18" charset="0"/>
                  <a:sym typeface="Wingdings" pitchFamily="2" charset="2"/>
                </a:rPr>
                <a:t>,v)    f(x)</a:t>
              </a:r>
            </a:p>
            <a:p>
              <a:pPr algn="ctr"/>
              <a:r>
                <a:rPr lang="en-US" sz="2000" dirty="0" smtClean="0">
                  <a:latin typeface="Times New Roman" pitchFamily="18" charset="0"/>
                  <a:cs typeface="Times New Roman" pitchFamily="18" charset="0"/>
                  <a:sym typeface="Wingdings" pitchFamily="2" charset="2"/>
                </a:rPr>
                <a:t>as  Q</a:t>
              </a:r>
              <a:r>
                <a:rPr lang="en-US" sz="2000" baseline="30000" dirty="0" smtClean="0">
                  <a:latin typeface="Times New Roman" pitchFamily="18" charset="0"/>
                  <a:cs typeface="Times New Roman" pitchFamily="18" charset="0"/>
                  <a:sym typeface="Wingdings" pitchFamily="2" charset="2"/>
                </a:rPr>
                <a:t>2</a:t>
              </a:r>
              <a:r>
                <a:rPr lang="en-US" sz="2000" dirty="0" smtClean="0">
                  <a:latin typeface="Times New Roman" pitchFamily="18" charset="0"/>
                  <a:cs typeface="Times New Roman" pitchFamily="18" charset="0"/>
                  <a:sym typeface="Wingdings" pitchFamily="2" charset="2"/>
                </a:rPr>
                <a:t>, </a:t>
              </a:r>
              <a:r>
                <a:rPr lang="en-US" sz="2000" dirty="0" smtClean="0">
                  <a:latin typeface="Symbol" pitchFamily="18" charset="2"/>
                  <a:cs typeface="Times New Roman" pitchFamily="18" charset="0"/>
                  <a:sym typeface="Wingdings" pitchFamily="2" charset="2"/>
                </a:rPr>
                <a:t>n </a:t>
              </a:r>
              <a:r>
                <a:rPr lang="en-US" sz="2000" dirty="0" smtClean="0">
                  <a:latin typeface="Times New Roman" pitchFamily="18" charset="0"/>
                  <a:cs typeface="Times New Roman" pitchFamily="18" charset="0"/>
                  <a:sym typeface="Wingdings" pitchFamily="2" charset="2"/>
                </a:rPr>
                <a:t> large</a:t>
              </a:r>
            </a:p>
            <a:p>
              <a:pPr lvl="1">
                <a:buFont typeface="Arial" pitchFamily="34" charset="0"/>
                <a:buChar char="•"/>
              </a:pPr>
              <a:endParaRPr lang="en-US" sz="2000" dirty="0" smtClean="0">
                <a:sym typeface="Wingdings" pitchFamily="2" charset="2"/>
              </a:endParaRPr>
            </a:p>
            <a:p>
              <a:endParaRPr lang="en-US" sz="2000" dirty="0" smtClean="0">
                <a:sym typeface="Wingdings" pitchFamily="2" charset="2"/>
              </a:endParaRPr>
            </a:p>
            <a:p>
              <a:endParaRPr lang="en-US" sz="2000" dirty="0" smtClean="0">
                <a:sym typeface="Wingdings" pitchFamily="2" charset="2"/>
              </a:endParaRPr>
            </a:p>
            <a:p>
              <a:endParaRPr lang="en-US" sz="2000" dirty="0" smtClean="0">
                <a:sym typeface="Wingdings" pitchFamily="2" charset="2"/>
              </a:endParaRPr>
            </a:p>
            <a:p>
              <a:pPr>
                <a:buFont typeface="Wingdings"/>
                <a:buChar char="à"/>
              </a:pPr>
              <a:endParaRPr lang="en-US" sz="2000" dirty="0" smtClean="0">
                <a:sym typeface="Wingdings" pitchFamily="2" charset="2"/>
              </a:endParaRPr>
            </a:p>
            <a:p>
              <a:pPr>
                <a:buFont typeface="Wingdings"/>
                <a:buChar char="à"/>
              </a:pPr>
              <a:endParaRPr lang="en-US" sz="2000" dirty="0" smtClean="0">
                <a:sym typeface="Wingdings" pitchFamily="2" charset="2"/>
              </a:endParaRPr>
            </a:p>
          </p:txBody>
        </p:sp>
        <p:grpSp>
          <p:nvGrpSpPr>
            <p:cNvPr id="40" name="Group 39"/>
            <p:cNvGrpSpPr/>
            <p:nvPr/>
          </p:nvGrpSpPr>
          <p:grpSpPr>
            <a:xfrm>
              <a:off x="1710814" y="2238611"/>
              <a:ext cx="3117557" cy="1315750"/>
              <a:chOff x="1710814" y="2238611"/>
              <a:chExt cx="3117557" cy="1315750"/>
            </a:xfrm>
          </p:grpSpPr>
          <p:graphicFrame>
            <p:nvGraphicFramePr>
              <p:cNvPr id="10" name="Object 9"/>
              <p:cNvGraphicFramePr>
                <a:graphicFrameLocks noChangeAspect="1"/>
              </p:cNvGraphicFramePr>
              <p:nvPr/>
            </p:nvGraphicFramePr>
            <p:xfrm>
              <a:off x="1856570" y="2238611"/>
              <a:ext cx="2971801" cy="1184413"/>
            </p:xfrm>
            <a:graphic>
              <a:graphicData uri="http://schemas.openxmlformats.org/presentationml/2006/ole">
                <p:oleObj spid="_x0000_s49155" name="Equation" r:id="rId5" imgW="1752480" imgH="698400" progId="Equation.3">
                  <p:embed/>
                </p:oleObj>
              </a:graphicData>
            </a:graphic>
          </p:graphicFrame>
          <p:sp>
            <p:nvSpPr>
              <p:cNvPr id="39" name="Rounded Rectangle 38"/>
              <p:cNvSpPr/>
              <p:nvPr/>
            </p:nvSpPr>
            <p:spPr>
              <a:xfrm>
                <a:off x="1710814" y="2993922"/>
                <a:ext cx="1637071" cy="560439"/>
              </a:xfrm>
              <a:prstGeom prst="roundRect">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bjorkensumrule.gif"/>
          <p:cNvPicPr>
            <a:picLocks noGrp="1" noChangeAspect="1"/>
          </p:cNvPicPr>
          <p:nvPr>
            <p:ph idx="1"/>
          </p:nvPr>
        </p:nvPicPr>
        <p:blipFill>
          <a:blip r:embed="rId3" cstate="print"/>
          <a:stretch>
            <a:fillRect/>
          </a:stretch>
        </p:blipFill>
        <p:spPr>
          <a:xfrm>
            <a:off x="152400" y="1884648"/>
            <a:ext cx="8816989" cy="3231071"/>
          </a:xfrm>
          <a:ln w="28575"/>
        </p:spPr>
      </p:pic>
      <p:sp>
        <p:nvSpPr>
          <p:cNvPr id="11" name="Rounded Rectangle 10"/>
          <p:cNvSpPr/>
          <p:nvPr/>
        </p:nvSpPr>
        <p:spPr>
          <a:xfrm>
            <a:off x="1066800" y="4114800"/>
            <a:ext cx="4572000" cy="381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rgbClr val="BDBDFF"/>
          </a:solidFill>
        </p:spPr>
        <p:txBody>
          <a:bodyPr/>
          <a:lstStyle/>
          <a:p>
            <a:r>
              <a:rPr lang="en-US" dirty="0" smtClean="0"/>
              <a:t>“</a:t>
            </a:r>
            <a:r>
              <a:rPr lang="en-US" dirty="0" err="1" smtClean="0"/>
              <a:t>Bjorken</a:t>
            </a:r>
            <a:r>
              <a:rPr lang="en-US" dirty="0" smtClean="0"/>
              <a:t> scaling”</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13</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sp>
        <p:nvSpPr>
          <p:cNvPr id="10" name="TextBox 9"/>
          <p:cNvSpPr txBox="1"/>
          <p:nvPr/>
        </p:nvSpPr>
        <p:spPr>
          <a:xfrm>
            <a:off x="449942" y="5391941"/>
            <a:ext cx="801528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“scaling”:</a:t>
            </a:r>
            <a:r>
              <a:rPr lang="en-US" dirty="0" smtClean="0">
                <a:latin typeface="Times New Roman" pitchFamily="18" charset="0"/>
                <a:cs typeface="Times New Roman" pitchFamily="18" charset="0"/>
                <a:sym typeface="Wingdings" pitchFamily="2" charset="2"/>
              </a:rPr>
              <a:t> </a:t>
            </a:r>
            <a:r>
              <a:rPr lang="en-US" sz="2000" dirty="0" smtClean="0">
                <a:latin typeface="Times New Roman" pitchFamily="18" charset="0"/>
                <a:cs typeface="Times New Roman" pitchFamily="18" charset="0"/>
                <a:sym typeface="Wingdings" pitchFamily="2" charset="2"/>
              </a:rPr>
              <a:t>function of </a:t>
            </a:r>
            <a:r>
              <a:rPr lang="en-US" sz="2000" dirty="0" smtClean="0">
                <a:solidFill>
                  <a:srgbClr val="0033CC"/>
                </a:solidFill>
                <a:latin typeface="Times New Roman" pitchFamily="18" charset="0"/>
                <a:cs typeface="Times New Roman" pitchFamily="18" charset="0"/>
                <a:sym typeface="Wingdings" pitchFamily="2" charset="2"/>
              </a:rPr>
              <a:t>two variables </a:t>
            </a:r>
            <a:r>
              <a:rPr lang="en-US" sz="2000" dirty="0" smtClean="0">
                <a:latin typeface="Times New Roman" pitchFamily="18" charset="0"/>
                <a:cs typeface="Times New Roman" pitchFamily="18" charset="0"/>
                <a:sym typeface="Wingdings" pitchFamily="2" charset="2"/>
              </a:rPr>
              <a:t>becomes a function of their </a:t>
            </a:r>
            <a:r>
              <a:rPr lang="en-US" sz="2000" dirty="0" smtClean="0">
                <a:solidFill>
                  <a:srgbClr val="0033CC"/>
                </a:solidFill>
                <a:latin typeface="Times New Roman" pitchFamily="18" charset="0"/>
                <a:cs typeface="Times New Roman" pitchFamily="18" charset="0"/>
                <a:sym typeface="Wingdings" pitchFamily="2" charset="2"/>
              </a:rPr>
              <a:t>ratio</a:t>
            </a:r>
            <a:r>
              <a:rPr lang="en-US" sz="2000" dirty="0" smtClean="0">
                <a:latin typeface="Times New Roman" pitchFamily="18" charset="0"/>
                <a:cs typeface="Times New Roman" pitchFamily="18" charset="0"/>
                <a:sym typeface="Wingdings" pitchFamily="2" charset="2"/>
              </a:rPr>
              <a:t>.</a:t>
            </a:r>
          </a:p>
        </p:txBody>
      </p:sp>
      <p:grpSp>
        <p:nvGrpSpPr>
          <p:cNvPr id="16" name="Group 15"/>
          <p:cNvGrpSpPr/>
          <p:nvPr/>
        </p:nvGrpSpPr>
        <p:grpSpPr>
          <a:xfrm>
            <a:off x="822864" y="682171"/>
            <a:ext cx="7421249" cy="5382630"/>
            <a:chOff x="1446980" y="899035"/>
            <a:chExt cx="7065818" cy="5035138"/>
          </a:xfrm>
        </p:grpSpPr>
        <p:grpSp>
          <p:nvGrpSpPr>
            <p:cNvPr id="13" name="Group 12"/>
            <p:cNvGrpSpPr/>
            <p:nvPr/>
          </p:nvGrpSpPr>
          <p:grpSpPr>
            <a:xfrm>
              <a:off x="1446980" y="899035"/>
              <a:ext cx="7065818" cy="5035138"/>
              <a:chOff x="1306286" y="1508166"/>
              <a:chExt cx="7065818" cy="5035138"/>
            </a:xfrm>
          </p:grpSpPr>
          <p:sp>
            <p:nvSpPr>
              <p:cNvPr id="14" name="Rectangle 13"/>
              <p:cNvSpPr/>
              <p:nvPr/>
            </p:nvSpPr>
            <p:spPr>
              <a:xfrm>
                <a:off x="1306286" y="1508166"/>
                <a:ext cx="7065818" cy="5035138"/>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aylorbjorken.jpg"/>
              <p:cNvPicPr>
                <a:picLocks noChangeAspect="1"/>
              </p:cNvPicPr>
              <p:nvPr/>
            </p:nvPicPr>
            <p:blipFill>
              <a:blip r:embed="rId4" cstate="print"/>
              <a:stretch>
                <a:fillRect/>
              </a:stretch>
            </p:blipFill>
            <p:spPr>
              <a:xfrm>
                <a:off x="1448790" y="1613658"/>
                <a:ext cx="6755708" cy="4751515"/>
              </a:xfrm>
              <a:prstGeom prst="rect">
                <a:avLst/>
              </a:prstGeom>
              <a:ln>
                <a:noFill/>
              </a:ln>
            </p:spPr>
          </p:pic>
        </p:grpSp>
        <p:sp>
          <p:nvSpPr>
            <p:cNvPr id="19" name="TextBox 18"/>
            <p:cNvSpPr txBox="1"/>
            <p:nvPr/>
          </p:nvSpPr>
          <p:spPr>
            <a:xfrm>
              <a:off x="1843315" y="5196114"/>
              <a:ext cx="1611086" cy="369332"/>
            </a:xfrm>
            <a:prstGeom prst="rect">
              <a:avLst/>
            </a:prstGeom>
            <a:solidFill>
              <a:schemeClr val="bg1"/>
            </a:solidFill>
          </p:spPr>
          <p:txBody>
            <a:bodyPr wrap="square" rtlCol="0">
              <a:spAutoFit/>
            </a:bodyPr>
            <a:lstStyle/>
            <a:p>
              <a:r>
                <a:rPr lang="en-US" dirty="0" smtClean="0">
                  <a:latin typeface="Times New Roman" pitchFamily="18" charset="0"/>
                  <a:cs typeface="Times New Roman" pitchFamily="18" charset="0"/>
                </a:rPr>
                <a:t>Richard Taylor</a:t>
              </a:r>
              <a:endParaRPr lang="en-US" dirty="0">
                <a:latin typeface="Times New Roman" pitchFamily="18" charset="0"/>
                <a:cs typeface="Times New Roman" pitchFamily="18" charset="0"/>
              </a:endParaRPr>
            </a:p>
          </p:txBody>
        </p:sp>
        <p:sp>
          <p:nvSpPr>
            <p:cNvPr id="20" name="TextBox 19"/>
            <p:cNvSpPr txBox="1"/>
            <p:nvPr/>
          </p:nvSpPr>
          <p:spPr>
            <a:xfrm>
              <a:off x="6306458" y="5217886"/>
              <a:ext cx="1611086" cy="369332"/>
            </a:xfrm>
            <a:prstGeom prst="rect">
              <a:avLst/>
            </a:prstGeom>
            <a:solidFill>
              <a:schemeClr val="bg1"/>
            </a:solidFill>
          </p:spPr>
          <p:txBody>
            <a:bodyPr wrap="square" rtlCol="0">
              <a:spAutoFit/>
            </a:bodyPr>
            <a:lstStyle/>
            <a:p>
              <a:r>
                <a:rPr lang="en-US" dirty="0" smtClean="0">
                  <a:latin typeface="Times New Roman" pitchFamily="18" charset="0"/>
                  <a:cs typeface="Times New Roman" pitchFamily="18" charset="0"/>
                </a:rPr>
                <a:t>James </a:t>
              </a:r>
              <a:r>
                <a:rPr lang="en-US" dirty="0" err="1" smtClean="0">
                  <a:latin typeface="Times New Roman" pitchFamily="18" charset="0"/>
                  <a:cs typeface="Times New Roman" pitchFamily="18" charset="0"/>
                </a:rPr>
                <a:t>Bjorken</a:t>
              </a:r>
              <a:endParaRPr lang="en-US"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Big detectors to look for small objects</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14</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9" name="Picture 8" descr="slac.jpg"/>
          <p:cNvPicPr>
            <a:picLocks noChangeAspect="1"/>
          </p:cNvPicPr>
          <p:nvPr/>
        </p:nvPicPr>
        <p:blipFill>
          <a:blip r:embed="rId3" cstate="print"/>
          <a:stretch>
            <a:fillRect/>
          </a:stretch>
        </p:blipFill>
        <p:spPr>
          <a:xfrm>
            <a:off x="996747" y="1523680"/>
            <a:ext cx="6942568" cy="5044034"/>
          </a:xfrm>
          <a:prstGeom prst="rect">
            <a:avLst/>
          </a:prstGeom>
        </p:spPr>
      </p:pic>
      <p:sp>
        <p:nvSpPr>
          <p:cNvPr id="8" name="Oval 7"/>
          <p:cNvSpPr/>
          <p:nvPr/>
        </p:nvSpPr>
        <p:spPr>
          <a:xfrm>
            <a:off x="3438014" y="4873990"/>
            <a:ext cx="1209368" cy="11356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Scaling seen </a:t>
            </a:r>
            <a:r>
              <a:rPr lang="en-US" dirty="0" smtClean="0">
                <a:sym typeface="Wingdings" pitchFamily="2" charset="2"/>
              </a:rPr>
              <a:t></a:t>
            </a:r>
            <a:r>
              <a:rPr lang="en-US" dirty="0" smtClean="0"/>
              <a:t> </a:t>
            </a:r>
            <a:r>
              <a:rPr lang="en-US" dirty="0" err="1" smtClean="0"/>
              <a:t>partons</a:t>
            </a:r>
            <a:r>
              <a:rPr lang="en-US" dirty="0" smtClean="0"/>
              <a:t> inside proton</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15</a:t>
            </a:fld>
            <a:endParaRPr lang="en-US" dirty="0"/>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37" name="Picture 36" descr="scaling.gif"/>
          <p:cNvPicPr>
            <a:picLocks noChangeAspect="1"/>
          </p:cNvPicPr>
          <p:nvPr/>
        </p:nvPicPr>
        <p:blipFill>
          <a:blip r:embed="rId3" cstate="print"/>
          <a:stretch>
            <a:fillRect/>
          </a:stretch>
        </p:blipFill>
        <p:spPr>
          <a:xfrm>
            <a:off x="677776" y="2538681"/>
            <a:ext cx="5806243" cy="3665349"/>
          </a:xfrm>
          <a:prstGeom prst="rect">
            <a:avLst/>
          </a:prstGeom>
        </p:spPr>
      </p:pic>
      <p:sp>
        <p:nvSpPr>
          <p:cNvPr id="38" name="TextBox 37"/>
          <p:cNvSpPr txBox="1"/>
          <p:nvPr/>
        </p:nvSpPr>
        <p:spPr>
          <a:xfrm rot="16200000">
            <a:off x="785443" y="3757677"/>
            <a:ext cx="658426" cy="418160"/>
          </a:xfrm>
          <a:prstGeom prst="rect">
            <a:avLst/>
          </a:prstGeom>
          <a:solidFill>
            <a:srgbClr val="FFCC99"/>
          </a:solidFill>
        </p:spPr>
        <p:txBody>
          <a:bodyPr wrap="none" rtlCol="0">
            <a:spAutoFit/>
          </a:bodyPr>
          <a:lstStyle/>
          <a:p>
            <a:r>
              <a:rPr lang="en-US" sz="2400" dirty="0" smtClean="0">
                <a:latin typeface="Times New Roman" pitchFamily="18" charset="0"/>
                <a:cs typeface="Times New Roman" pitchFamily="18" charset="0"/>
              </a:rPr>
              <a:t>F (x)</a:t>
            </a:r>
            <a:endParaRPr lang="en-US" sz="2400" dirty="0">
              <a:latin typeface="Times New Roman" pitchFamily="18" charset="0"/>
              <a:cs typeface="Times New Roman" pitchFamily="18" charset="0"/>
            </a:endParaRPr>
          </a:p>
        </p:txBody>
      </p:sp>
      <p:sp>
        <p:nvSpPr>
          <p:cNvPr id="39" name="TextBox 38"/>
          <p:cNvSpPr txBox="1"/>
          <p:nvPr/>
        </p:nvSpPr>
        <p:spPr>
          <a:xfrm>
            <a:off x="3395998" y="5995325"/>
            <a:ext cx="910388" cy="383704"/>
          </a:xfrm>
          <a:prstGeom prst="rect">
            <a:avLst/>
          </a:prstGeom>
          <a:solidFill>
            <a:srgbClr val="FFCC99"/>
          </a:solidFill>
        </p:spPr>
        <p:txBody>
          <a:bodyPr wrap="square" rtlCol="0">
            <a:spAutoFit/>
          </a:bodyPr>
          <a:lstStyle/>
          <a:p>
            <a:pPr algn="ctr"/>
            <a:r>
              <a:rPr lang="en-US" sz="2400" dirty="0" smtClean="0">
                <a:latin typeface="Times New Roman" pitchFamily="18" charset="0"/>
                <a:cs typeface="Times New Roman" pitchFamily="18" charset="0"/>
              </a:rPr>
              <a:t>1/x</a:t>
            </a:r>
            <a:endParaRPr lang="en-US" sz="2400" dirty="0">
              <a:latin typeface="Times New Roman" pitchFamily="18" charset="0"/>
              <a:cs typeface="Times New Roman" pitchFamily="18" charset="0"/>
            </a:endParaRPr>
          </a:p>
        </p:txBody>
      </p:sp>
      <p:pic>
        <p:nvPicPr>
          <p:cNvPr id="41" name="Picture 40" descr="scalingpapertitle.gif"/>
          <p:cNvPicPr>
            <a:picLocks noChangeAspect="1"/>
          </p:cNvPicPr>
          <p:nvPr/>
        </p:nvPicPr>
        <p:blipFill>
          <a:blip r:embed="rId4" cstate="print"/>
          <a:stretch>
            <a:fillRect/>
          </a:stretch>
        </p:blipFill>
        <p:spPr>
          <a:xfrm>
            <a:off x="188685" y="1521409"/>
            <a:ext cx="7126236" cy="1013315"/>
          </a:xfrm>
          <a:prstGeom prst="rect">
            <a:avLst/>
          </a:prstGeom>
        </p:spPr>
      </p:pic>
      <p:sp>
        <p:nvSpPr>
          <p:cNvPr id="42" name="TextBox 41"/>
          <p:cNvSpPr txBox="1"/>
          <p:nvPr/>
        </p:nvSpPr>
        <p:spPr>
          <a:xfrm>
            <a:off x="5791201" y="2431146"/>
            <a:ext cx="3120571" cy="1477328"/>
          </a:xfrm>
          <a:prstGeom prst="rect">
            <a:avLst/>
          </a:prstGeom>
          <a:solidFill>
            <a:schemeClr val="accent2">
              <a:lumMod val="40000"/>
              <a:lumOff val="60000"/>
            </a:schemeClr>
          </a:solidFill>
        </p:spPr>
        <p:txBody>
          <a:bodyPr wrap="square" rtlCol="0">
            <a:spAutoFit/>
          </a:bodyPr>
          <a:lstStyle/>
          <a:p>
            <a:r>
              <a:rPr lang="en-US" dirty="0" smtClean="0">
                <a:latin typeface="Times New Roman" pitchFamily="18" charset="0"/>
                <a:cs typeface="Times New Roman" pitchFamily="18" charset="0"/>
              </a:rPr>
              <a:t>Data from many different energies (4.5 - 18 </a:t>
            </a:r>
            <a:r>
              <a:rPr lang="en-US" dirty="0" err="1" smtClean="0">
                <a:latin typeface="Times New Roman" pitchFamily="18" charset="0"/>
                <a:cs typeface="Times New Roman" pitchFamily="18" charset="0"/>
              </a:rPr>
              <a:t>GeV</a:t>
            </a:r>
            <a:r>
              <a:rPr lang="en-US" dirty="0" smtClean="0">
                <a:latin typeface="Times New Roman" pitchFamily="18" charset="0"/>
                <a:cs typeface="Times New Roman" pitchFamily="18" charset="0"/>
              </a:rPr>
              <a:t>)  and three angles (18,  26,  34</a:t>
            </a:r>
            <a:r>
              <a:rPr lang="en-US" baseline="30000" dirty="0" smtClean="0">
                <a:latin typeface="Times New Roman" pitchFamily="18" charset="0"/>
                <a:cs typeface="Times New Roman" pitchFamily="18" charset="0"/>
              </a:rPr>
              <a:t>0)</a:t>
            </a:r>
          </a:p>
          <a:p>
            <a:r>
              <a:rPr lang="en-US" dirty="0" err="1" smtClean="0">
                <a:latin typeface="Times New Roman" pitchFamily="18" charset="0"/>
                <a:cs typeface="Times New Roman" pitchFamily="18" charset="0"/>
              </a:rPr>
              <a:t>overplotted</a:t>
            </a:r>
            <a:r>
              <a:rPr lang="en-US" dirty="0" smtClean="0">
                <a:latin typeface="Times New Roman" pitchFamily="18" charset="0"/>
                <a:cs typeface="Times New Roman" pitchFamily="18" charset="0"/>
              </a:rPr>
              <a:t>, but they lie on one curve if plotted versus </a:t>
            </a:r>
            <a:r>
              <a:rPr lang="en-US" dirty="0" smtClean="0">
                <a:latin typeface="Symbol" pitchFamily="18" charset="2"/>
                <a:cs typeface="Times New Roman" pitchFamily="18" charset="0"/>
              </a:rPr>
              <a:t>1/</a:t>
            </a:r>
            <a:r>
              <a:rPr lang="en-US" dirty="0" smtClean="0">
                <a:latin typeface="Times New Roman" pitchFamily="18" charset="0"/>
                <a:cs typeface="Times New Roman" pitchFamily="18" charset="0"/>
              </a:rPr>
              <a:t>x.</a:t>
            </a:r>
          </a:p>
        </p:txBody>
      </p:sp>
      <p:grpSp>
        <p:nvGrpSpPr>
          <p:cNvPr id="43" name="Group 16"/>
          <p:cNvGrpSpPr/>
          <p:nvPr/>
        </p:nvGrpSpPr>
        <p:grpSpPr>
          <a:xfrm>
            <a:off x="4560570" y="4648200"/>
            <a:ext cx="4400550" cy="1485900"/>
            <a:chOff x="4495800" y="4038600"/>
            <a:chExt cx="4400550" cy="1485900"/>
          </a:xfrm>
        </p:grpSpPr>
        <p:pic>
          <p:nvPicPr>
            <p:cNvPr id="44" name="Picture 43" descr="scalingconclusion.gif"/>
            <p:cNvPicPr>
              <a:picLocks noChangeAspect="1"/>
            </p:cNvPicPr>
            <p:nvPr/>
          </p:nvPicPr>
          <p:blipFill>
            <a:blip r:embed="rId5" cstate="print"/>
            <a:stretch>
              <a:fillRect/>
            </a:stretch>
          </p:blipFill>
          <p:spPr>
            <a:xfrm>
              <a:off x="4495800" y="4038600"/>
              <a:ext cx="4400550" cy="1485900"/>
            </a:xfrm>
            <a:prstGeom prst="rect">
              <a:avLst/>
            </a:prstGeom>
            <a:noFill/>
          </p:spPr>
        </p:pic>
        <p:sp>
          <p:nvSpPr>
            <p:cNvPr id="45" name="Rounded Rectangle 44"/>
            <p:cNvSpPr/>
            <p:nvPr/>
          </p:nvSpPr>
          <p:spPr>
            <a:xfrm>
              <a:off x="4572000" y="4452079"/>
              <a:ext cx="4257207" cy="8994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2019354" y="383460"/>
            <a:ext cx="4613675" cy="6147970"/>
            <a:chOff x="1859699" y="209287"/>
            <a:chExt cx="4660491" cy="6474541"/>
          </a:xfrm>
        </p:grpSpPr>
        <p:grpSp>
          <p:nvGrpSpPr>
            <p:cNvPr id="47" name="Group 39"/>
            <p:cNvGrpSpPr/>
            <p:nvPr/>
          </p:nvGrpSpPr>
          <p:grpSpPr>
            <a:xfrm>
              <a:off x="1859699" y="209287"/>
              <a:ext cx="4660491" cy="6474541"/>
              <a:chOff x="1946785" y="176981"/>
              <a:chExt cx="4660491" cy="6474541"/>
            </a:xfrm>
          </p:grpSpPr>
          <p:sp>
            <p:nvSpPr>
              <p:cNvPr id="51" name="Rectangle 50"/>
              <p:cNvSpPr/>
              <p:nvPr/>
            </p:nvSpPr>
            <p:spPr>
              <a:xfrm>
                <a:off x="1946785" y="176981"/>
                <a:ext cx="4660491" cy="647454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51" descr="taylor.jpg"/>
              <p:cNvPicPr>
                <a:picLocks noChangeAspect="1"/>
              </p:cNvPicPr>
              <p:nvPr/>
            </p:nvPicPr>
            <p:blipFill>
              <a:blip r:embed="rId6" cstate="print"/>
              <a:stretch>
                <a:fillRect/>
              </a:stretch>
            </p:blipFill>
            <p:spPr>
              <a:xfrm>
                <a:off x="4467941" y="3504612"/>
                <a:ext cx="1706065" cy="2398103"/>
              </a:xfrm>
              <a:prstGeom prst="rect">
                <a:avLst/>
              </a:prstGeom>
              <a:ln>
                <a:noFill/>
              </a:ln>
            </p:spPr>
          </p:pic>
          <p:pic>
            <p:nvPicPr>
              <p:cNvPr id="53" name="Picture 52" descr="kendall.jpg"/>
              <p:cNvPicPr>
                <a:picLocks noChangeAspect="1"/>
              </p:cNvPicPr>
              <p:nvPr/>
            </p:nvPicPr>
            <p:blipFill>
              <a:blip r:embed="rId7" cstate="print"/>
              <a:stretch>
                <a:fillRect/>
              </a:stretch>
            </p:blipFill>
            <p:spPr>
              <a:xfrm>
                <a:off x="2489821" y="2245827"/>
                <a:ext cx="1483534" cy="2085307"/>
              </a:xfrm>
              <a:prstGeom prst="rect">
                <a:avLst/>
              </a:prstGeom>
              <a:ln>
                <a:noFill/>
              </a:ln>
            </p:spPr>
          </p:pic>
          <p:pic>
            <p:nvPicPr>
              <p:cNvPr id="54" name="Picture 53" descr="friedman.jpg"/>
              <p:cNvPicPr>
                <a:picLocks noChangeAspect="1"/>
              </p:cNvPicPr>
              <p:nvPr/>
            </p:nvPicPr>
            <p:blipFill>
              <a:blip r:embed="rId8" cstate="print"/>
              <a:stretch>
                <a:fillRect/>
              </a:stretch>
            </p:blipFill>
            <p:spPr>
              <a:xfrm>
                <a:off x="4367428" y="421184"/>
                <a:ext cx="1483534" cy="2085307"/>
              </a:xfrm>
              <a:prstGeom prst="rect">
                <a:avLst/>
              </a:prstGeom>
              <a:ln>
                <a:noFill/>
              </a:ln>
            </p:spPr>
          </p:pic>
        </p:grpSp>
        <p:sp>
          <p:nvSpPr>
            <p:cNvPr id="48" name="TextBox 47"/>
            <p:cNvSpPr txBox="1"/>
            <p:nvPr/>
          </p:nvSpPr>
          <p:spPr>
            <a:xfrm>
              <a:off x="4310743" y="2583543"/>
              <a:ext cx="1588897" cy="369332"/>
            </a:xfrm>
            <a:prstGeom prst="rect">
              <a:avLst/>
            </a:prstGeom>
            <a:noFill/>
          </p:spPr>
          <p:txBody>
            <a:bodyPr wrap="none" rtlCol="0">
              <a:spAutoFit/>
            </a:bodyPr>
            <a:lstStyle/>
            <a:p>
              <a:r>
                <a:rPr lang="en-US" dirty="0" smtClean="0">
                  <a:latin typeface="Times New Roman" pitchFamily="18" charset="0"/>
                  <a:cs typeface="Times New Roman" pitchFamily="18" charset="0"/>
                </a:rPr>
                <a:t>Jerry Friedman</a:t>
              </a:r>
              <a:endParaRPr lang="en-US" dirty="0">
                <a:latin typeface="Times New Roman" pitchFamily="18" charset="0"/>
                <a:cs typeface="Times New Roman" pitchFamily="18" charset="0"/>
              </a:endParaRPr>
            </a:p>
          </p:txBody>
        </p:sp>
        <p:sp>
          <p:nvSpPr>
            <p:cNvPr id="49" name="TextBox 48"/>
            <p:cNvSpPr txBox="1"/>
            <p:nvPr/>
          </p:nvSpPr>
          <p:spPr>
            <a:xfrm>
              <a:off x="2452914" y="4426858"/>
              <a:ext cx="1550424" cy="369332"/>
            </a:xfrm>
            <a:prstGeom prst="rect">
              <a:avLst/>
            </a:prstGeom>
            <a:noFill/>
          </p:spPr>
          <p:txBody>
            <a:bodyPr wrap="none" rtlCol="0">
              <a:spAutoFit/>
            </a:bodyPr>
            <a:lstStyle/>
            <a:p>
              <a:r>
                <a:rPr lang="en-US" dirty="0" smtClean="0">
                  <a:latin typeface="Times New Roman" pitchFamily="18" charset="0"/>
                  <a:cs typeface="Times New Roman" pitchFamily="18" charset="0"/>
                </a:rPr>
                <a:t>Henry Kendall</a:t>
              </a:r>
              <a:endParaRPr lang="en-US" dirty="0">
                <a:latin typeface="Times New Roman" pitchFamily="18" charset="0"/>
                <a:cs typeface="Times New Roman" pitchFamily="18" charset="0"/>
              </a:endParaRPr>
            </a:p>
          </p:txBody>
        </p:sp>
        <p:sp>
          <p:nvSpPr>
            <p:cNvPr id="50" name="TextBox 49"/>
            <p:cNvSpPr txBox="1"/>
            <p:nvPr/>
          </p:nvSpPr>
          <p:spPr>
            <a:xfrm>
              <a:off x="4542971" y="5994400"/>
              <a:ext cx="1568635" cy="369332"/>
            </a:xfrm>
            <a:prstGeom prst="rect">
              <a:avLst/>
            </a:prstGeom>
            <a:noFill/>
          </p:spPr>
          <p:txBody>
            <a:bodyPr wrap="none" rtlCol="0">
              <a:spAutoFit/>
            </a:bodyPr>
            <a:lstStyle/>
            <a:p>
              <a:r>
                <a:rPr lang="en-US" dirty="0" smtClean="0">
                  <a:latin typeface="Times New Roman" pitchFamily="18" charset="0"/>
                  <a:cs typeface="Times New Roman" pitchFamily="18" charset="0"/>
                </a:rPr>
                <a:t>Richard Taylor</a:t>
              </a:r>
              <a:endParaRPr lang="en-US"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Discovery of “</a:t>
            </a:r>
            <a:r>
              <a:rPr lang="en-US" dirty="0" err="1" smtClean="0"/>
              <a:t>partons</a:t>
            </a:r>
            <a:r>
              <a:rPr lang="en-US" dirty="0" smtClean="0"/>
              <a:t>”</a:t>
            </a:r>
            <a:endParaRPr lang="en-US" dirty="0"/>
          </a:p>
        </p:txBody>
      </p:sp>
      <p:sp>
        <p:nvSpPr>
          <p:cNvPr id="3" name="Content Placeholder 2"/>
          <p:cNvSpPr>
            <a:spLocks noGrp="1"/>
          </p:cNvSpPr>
          <p:nvPr>
            <p:ph idx="1"/>
          </p:nvPr>
        </p:nvSpPr>
        <p:spPr/>
        <p:txBody>
          <a:bodyPr>
            <a:normAutofit/>
          </a:bodyPr>
          <a:lstStyle/>
          <a:p>
            <a:pPr lvl="2"/>
            <a:r>
              <a:rPr lang="en-US" sz="2800" dirty="0" smtClean="0">
                <a:sym typeface="Wingdings" pitchFamily="2" charset="2"/>
              </a:rPr>
              <a:t>“Scaling” observed: functions of  Q</a:t>
            </a:r>
            <a:r>
              <a:rPr lang="en-US" sz="2800" baseline="30000" dirty="0" smtClean="0">
                <a:sym typeface="Wingdings" pitchFamily="2" charset="2"/>
              </a:rPr>
              <a:t>2</a:t>
            </a:r>
            <a:r>
              <a:rPr lang="en-US" sz="2800" dirty="0" smtClean="0">
                <a:sym typeface="Wingdings" pitchFamily="2" charset="2"/>
              </a:rPr>
              <a:t> and </a:t>
            </a:r>
            <a:r>
              <a:rPr lang="en-US" sz="2800" dirty="0" smtClean="0">
                <a:latin typeface="Symbol" pitchFamily="18" charset="2"/>
                <a:sym typeface="Wingdings" pitchFamily="2" charset="2"/>
              </a:rPr>
              <a:t>n</a:t>
            </a:r>
            <a:r>
              <a:rPr lang="en-US" sz="2800" dirty="0" smtClean="0">
                <a:sym typeface="Wingdings" pitchFamily="2" charset="2"/>
              </a:rPr>
              <a:t> become function of x only, where x = Q</a:t>
            </a:r>
            <a:r>
              <a:rPr lang="en-US" sz="2800" baseline="30000" dirty="0" smtClean="0">
                <a:sym typeface="Wingdings" pitchFamily="2" charset="2"/>
              </a:rPr>
              <a:t>2</a:t>
            </a:r>
            <a:r>
              <a:rPr lang="en-US" sz="2800" dirty="0" smtClean="0">
                <a:sym typeface="Wingdings" pitchFamily="2" charset="2"/>
              </a:rPr>
              <a:t> / 2m</a:t>
            </a:r>
            <a:r>
              <a:rPr lang="en-US" sz="2800" dirty="0" smtClean="0">
                <a:latin typeface="Symbol" pitchFamily="18" charset="2"/>
                <a:sym typeface="Wingdings" pitchFamily="2" charset="2"/>
              </a:rPr>
              <a:t>n.</a:t>
            </a:r>
          </a:p>
          <a:p>
            <a:pPr lvl="2"/>
            <a:endParaRPr lang="en-US" sz="2800" dirty="0" smtClean="0">
              <a:latin typeface="Symbol" pitchFamily="18" charset="2"/>
              <a:sym typeface="Wingdings" pitchFamily="2" charset="2"/>
            </a:endParaRPr>
          </a:p>
          <a:p>
            <a:pPr lvl="2"/>
            <a:r>
              <a:rPr lang="en-US" sz="2800" dirty="0" smtClean="0"/>
              <a:t>Explained by electron scattering elastically off  ‘point’ particles which carry a fraction (x) of the proton’s 4-momenta (</a:t>
            </a:r>
            <a:r>
              <a:rPr lang="en-US" sz="2800" dirty="0" err="1" smtClean="0"/>
              <a:t>p</a:t>
            </a:r>
            <a:r>
              <a:rPr lang="en-US" sz="2800" baseline="-25000" dirty="0" err="1" smtClean="0"/>
              <a:t>q</a:t>
            </a:r>
            <a:r>
              <a:rPr lang="en-US" sz="2800" baseline="-25000" dirty="0" smtClean="0"/>
              <a:t> </a:t>
            </a:r>
            <a:r>
              <a:rPr lang="en-US" sz="2800" dirty="0" smtClean="0"/>
              <a:t>= x P).</a:t>
            </a:r>
          </a:p>
          <a:p>
            <a:pPr lvl="2"/>
            <a:endParaRPr lang="en-US" sz="2800" dirty="0" smtClean="0"/>
          </a:p>
          <a:p>
            <a:pPr lvl="2"/>
            <a:r>
              <a:rPr lang="en-US" sz="2800" dirty="0" smtClean="0"/>
              <a:t>“</a:t>
            </a:r>
            <a:r>
              <a:rPr lang="en-US" sz="2800" dirty="0" err="1" smtClean="0"/>
              <a:t>Partons</a:t>
            </a:r>
            <a:r>
              <a:rPr lang="en-US" sz="2800" dirty="0" smtClean="0"/>
              <a:t>” discovered, what is spin, charge?</a:t>
            </a:r>
          </a:p>
          <a:p>
            <a:pPr lvl="2"/>
            <a:endParaRPr lang="en-US" dirty="0" smtClean="0"/>
          </a:p>
          <a:p>
            <a:pPr lvl="2"/>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16</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Probing deeper &amp; deeper into the Nucleus</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graphicFrame>
        <p:nvGraphicFramePr>
          <p:cNvPr id="18" name="Content Placeholder 17"/>
          <p:cNvGraphicFramePr>
            <a:graphicFrameLocks noGrp="1"/>
          </p:cNvGraphicFramePr>
          <p:nvPr>
            <p:ph idx="1"/>
          </p:nvPr>
        </p:nvGraphicFramePr>
        <p:xfrm>
          <a:off x="0" y="1418481"/>
          <a:ext cx="8817429" cy="5304584"/>
        </p:xfrm>
        <a:graphic>
          <a:graphicData uri="http://schemas.openxmlformats.org/drawingml/2006/table">
            <a:tbl>
              <a:tblPr firstRow="1" bandRow="1">
                <a:tableStyleId>{5C22544A-7EE6-4342-B048-85BDC9FD1C3A}</a:tableStyleId>
              </a:tblPr>
              <a:tblGrid>
                <a:gridCol w="2300515"/>
                <a:gridCol w="1597669"/>
                <a:gridCol w="4919245"/>
              </a:tblGrid>
              <a:tr h="366824">
                <a:tc>
                  <a:txBody>
                    <a:bodyPr/>
                    <a:lstStyle/>
                    <a:p>
                      <a:r>
                        <a:rPr lang="en-US" dirty="0" smtClean="0"/>
                        <a:t>Observation</a:t>
                      </a:r>
                      <a:endParaRPr lang="en-US" dirty="0"/>
                    </a:p>
                  </a:txBody>
                  <a:tcPr/>
                </a:tc>
                <a:tc>
                  <a:txBody>
                    <a:bodyPr/>
                    <a:lstStyle/>
                    <a:p>
                      <a:r>
                        <a:rPr lang="en-US" dirty="0" smtClean="0"/>
                        <a:t>Who/When</a:t>
                      </a:r>
                      <a:endParaRPr lang="en-US" dirty="0"/>
                    </a:p>
                  </a:txBody>
                  <a:tcPr/>
                </a:tc>
                <a:tc>
                  <a:txBody>
                    <a:bodyPr/>
                    <a:lstStyle/>
                    <a:p>
                      <a:r>
                        <a:rPr lang="en-US" dirty="0" smtClean="0"/>
                        <a:t>Conclusion</a:t>
                      </a:r>
                      <a:endParaRPr lang="en-US" dirty="0"/>
                    </a:p>
                  </a:txBody>
                  <a:tcPr/>
                </a:tc>
              </a:tr>
              <a:tr h="711152">
                <a:tc>
                  <a:txBody>
                    <a:bodyPr/>
                    <a:lstStyle/>
                    <a:p>
                      <a:r>
                        <a:rPr lang="en-US" dirty="0" smtClean="0">
                          <a:solidFill>
                            <a:schemeClr val="tx1"/>
                          </a:solidFill>
                        </a:rPr>
                        <a:t>many large-angle scatters</a:t>
                      </a:r>
                      <a:endParaRPr lang="en-US" dirty="0">
                        <a:solidFill>
                          <a:schemeClr val="tx1"/>
                        </a:solidFill>
                      </a:endParaRPr>
                    </a:p>
                  </a:txBody>
                  <a:tcPr/>
                </a:tc>
                <a:tc>
                  <a:txBody>
                    <a:bodyPr/>
                    <a:lstStyle/>
                    <a:p>
                      <a:r>
                        <a:rPr lang="en-US" dirty="0" smtClean="0">
                          <a:solidFill>
                            <a:schemeClr val="tx1"/>
                          </a:solidFill>
                        </a:rPr>
                        <a:t>Rutherford, Geiger, Marsden, 1907</a:t>
                      </a:r>
                      <a:endParaRPr lang="en-US" dirty="0">
                        <a:solidFill>
                          <a:schemeClr val="tx1"/>
                        </a:solidFill>
                      </a:endParaRPr>
                    </a:p>
                  </a:txBody>
                  <a:tcPr/>
                </a:tc>
                <a:tc>
                  <a:txBody>
                    <a:bodyPr/>
                    <a:lstStyle/>
                    <a:p>
                      <a:r>
                        <a:rPr lang="en-US" dirty="0" smtClean="0">
                          <a:solidFill>
                            <a:schemeClr val="tx1"/>
                          </a:solidFill>
                        </a:rPr>
                        <a:t>nucleus</a:t>
                      </a:r>
                      <a:r>
                        <a:rPr lang="en-US" baseline="0" dirty="0" smtClean="0">
                          <a:solidFill>
                            <a:schemeClr val="tx1"/>
                          </a:solidFill>
                        </a:rPr>
                        <a:t> is massive, concentrated in one place</a:t>
                      </a:r>
                      <a:endParaRPr lang="en-US" dirty="0">
                        <a:solidFill>
                          <a:schemeClr val="tx1"/>
                        </a:solidFill>
                      </a:endParaRPr>
                    </a:p>
                  </a:txBody>
                  <a:tcPr/>
                </a:tc>
              </a:tr>
              <a:tr h="632392">
                <a:tc>
                  <a:txBody>
                    <a:bodyPr/>
                    <a:lstStyle/>
                    <a:p>
                      <a:r>
                        <a:rPr lang="en-US" dirty="0" smtClean="0">
                          <a:solidFill>
                            <a:schemeClr val="tx1"/>
                          </a:solidFill>
                        </a:rPr>
                        <a:t>scattering angle ~ 1/sin</a:t>
                      </a:r>
                      <a:r>
                        <a:rPr lang="en-US" baseline="30000" dirty="0" smtClean="0">
                          <a:solidFill>
                            <a:schemeClr val="tx1"/>
                          </a:solidFill>
                        </a:rPr>
                        <a:t>4</a:t>
                      </a:r>
                      <a:r>
                        <a:rPr lang="en-US" baseline="0" dirty="0" smtClean="0">
                          <a:solidFill>
                            <a:schemeClr val="tx1"/>
                          </a:solidFill>
                          <a:latin typeface="Symbol" pitchFamily="18" charset="2"/>
                        </a:rPr>
                        <a:t>q</a:t>
                      </a:r>
                      <a:r>
                        <a:rPr lang="en-US" dirty="0" smtClean="0">
                          <a:solidFill>
                            <a:schemeClr val="tx1"/>
                          </a:solidFill>
                        </a:rPr>
                        <a:t>/2</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force ~ 1/r</a:t>
                      </a:r>
                      <a:r>
                        <a:rPr lang="en-US" baseline="30000" dirty="0" smtClean="0">
                          <a:solidFill>
                            <a:schemeClr val="tx1"/>
                          </a:solidFill>
                        </a:rPr>
                        <a:t>2</a:t>
                      </a:r>
                      <a:r>
                        <a:rPr lang="en-US" baseline="0" dirty="0" smtClean="0">
                          <a:solidFill>
                            <a:schemeClr val="tx1"/>
                          </a:solidFill>
                        </a:rPr>
                        <a:t>,  just like comets’ orbits;</a:t>
                      </a:r>
                    </a:p>
                    <a:p>
                      <a:r>
                        <a:rPr lang="en-US" baseline="0" dirty="0" err="1" smtClean="0">
                          <a:solidFill>
                            <a:schemeClr val="tx1"/>
                          </a:solidFill>
                        </a:rPr>
                        <a:t>R</a:t>
                      </a:r>
                      <a:r>
                        <a:rPr lang="en-US" baseline="-25000" dirty="0" err="1" smtClean="0">
                          <a:solidFill>
                            <a:schemeClr val="tx1"/>
                          </a:solidFill>
                        </a:rPr>
                        <a:t>nucleus</a:t>
                      </a:r>
                      <a:r>
                        <a:rPr lang="en-US" baseline="-25000" dirty="0" smtClean="0">
                          <a:solidFill>
                            <a:schemeClr val="tx1"/>
                          </a:solidFill>
                        </a:rPr>
                        <a:t> </a:t>
                      </a:r>
                      <a:r>
                        <a:rPr lang="en-US" baseline="0" dirty="0" smtClean="0">
                          <a:solidFill>
                            <a:schemeClr val="tx1"/>
                          </a:solidFill>
                        </a:rPr>
                        <a:t>&lt;</a:t>
                      </a:r>
                      <a:r>
                        <a:rPr lang="en-US" baseline="-25000" dirty="0" smtClean="0">
                          <a:solidFill>
                            <a:schemeClr val="tx1"/>
                          </a:solidFill>
                        </a:rPr>
                        <a:t> </a:t>
                      </a:r>
                      <a:r>
                        <a:rPr lang="en-US" baseline="0" dirty="0" smtClean="0">
                          <a:solidFill>
                            <a:schemeClr val="tx1"/>
                          </a:solidFill>
                        </a:rPr>
                        <a:t>10</a:t>
                      </a:r>
                      <a:r>
                        <a:rPr lang="en-US" baseline="30000" dirty="0" smtClean="0">
                          <a:solidFill>
                            <a:schemeClr val="tx1"/>
                          </a:solidFill>
                        </a:rPr>
                        <a:t>-13</a:t>
                      </a:r>
                      <a:r>
                        <a:rPr lang="en-US" baseline="0" dirty="0" smtClean="0">
                          <a:solidFill>
                            <a:schemeClr val="tx1"/>
                          </a:solidFill>
                        </a:rPr>
                        <a:t> cm</a:t>
                      </a:r>
                      <a:endParaRPr lang="en-US" baseline="0" dirty="0">
                        <a:solidFill>
                          <a:schemeClr val="tx1"/>
                        </a:solidFill>
                      </a:endParaRPr>
                    </a:p>
                  </a:txBody>
                  <a:tcPr/>
                </a:tc>
              </a:tr>
              <a:tr h="903418">
                <a:tc>
                  <a:txBody>
                    <a:bodyPr/>
                    <a:lstStyle/>
                    <a:p>
                      <a:r>
                        <a:rPr lang="en-US" dirty="0" err="1" smtClean="0">
                          <a:solidFill>
                            <a:schemeClr val="tx1"/>
                          </a:solidFill>
                        </a:rPr>
                        <a:t>eP</a:t>
                      </a:r>
                      <a:r>
                        <a:rPr lang="en-US" dirty="0" smtClean="0">
                          <a:solidFill>
                            <a:schemeClr val="tx1"/>
                          </a:solidFill>
                        </a:rPr>
                        <a:t> elastic scattering, fall-off from expected </a:t>
                      </a:r>
                      <a:r>
                        <a:rPr lang="en-US" dirty="0" err="1" smtClean="0">
                          <a:solidFill>
                            <a:schemeClr val="tx1"/>
                          </a:solidFill>
                        </a:rPr>
                        <a:t>ang</a:t>
                      </a:r>
                      <a:r>
                        <a:rPr lang="en-US" dirty="0" smtClean="0">
                          <a:solidFill>
                            <a:schemeClr val="tx1"/>
                          </a:solidFill>
                        </a:rPr>
                        <a:t>.</a:t>
                      </a:r>
                      <a:r>
                        <a:rPr lang="en-US" baseline="0" dirty="0" smtClean="0">
                          <a:solidFill>
                            <a:schemeClr val="tx1"/>
                          </a:solidFill>
                        </a:rPr>
                        <a:t> </a:t>
                      </a:r>
                      <a:r>
                        <a:rPr lang="en-US" dirty="0" err="1" smtClean="0">
                          <a:solidFill>
                            <a:schemeClr val="tx1"/>
                          </a:solidFill>
                        </a:rPr>
                        <a:t>dist’n</a:t>
                      </a:r>
                      <a:endParaRPr lang="en-US" dirty="0">
                        <a:solidFill>
                          <a:schemeClr val="tx1"/>
                        </a:solidFill>
                      </a:endParaRPr>
                    </a:p>
                  </a:txBody>
                  <a:tcPr/>
                </a:tc>
                <a:tc>
                  <a:txBody>
                    <a:bodyPr/>
                    <a:lstStyle/>
                    <a:p>
                      <a:r>
                        <a:rPr lang="en-US" dirty="0" smtClean="0">
                          <a:solidFill>
                            <a:schemeClr val="tx1"/>
                          </a:solidFill>
                        </a:rPr>
                        <a:t>Hofstadter, 1957</a:t>
                      </a:r>
                      <a:endParaRPr lang="en-US" dirty="0">
                        <a:solidFill>
                          <a:schemeClr val="tx1"/>
                        </a:solidFill>
                      </a:endParaRPr>
                    </a:p>
                  </a:txBody>
                  <a:tcPr/>
                </a:tc>
                <a:tc>
                  <a:txBody>
                    <a:bodyPr/>
                    <a:lstStyle/>
                    <a:p>
                      <a:r>
                        <a:rPr lang="en-US" dirty="0" smtClean="0">
                          <a:solidFill>
                            <a:schemeClr val="tx1"/>
                          </a:solidFill>
                        </a:rPr>
                        <a:t>probe has penetrated within proton, proton has a finite</a:t>
                      </a:r>
                      <a:r>
                        <a:rPr lang="en-US" baseline="0" dirty="0" smtClean="0">
                          <a:solidFill>
                            <a:schemeClr val="tx1"/>
                          </a:solidFill>
                        </a:rPr>
                        <a:t> size of ~1 </a:t>
                      </a:r>
                      <a:r>
                        <a:rPr lang="en-US" baseline="0" dirty="0" err="1" smtClean="0">
                          <a:solidFill>
                            <a:schemeClr val="tx1"/>
                          </a:solidFill>
                        </a:rPr>
                        <a:t>fermi</a:t>
                      </a:r>
                      <a:endParaRPr lang="en-US" dirty="0">
                        <a:solidFill>
                          <a:schemeClr val="tx1"/>
                        </a:solidFill>
                      </a:endParaRPr>
                    </a:p>
                  </a:txBody>
                  <a:tcPr/>
                </a:tc>
              </a:tr>
              <a:tr h="366824">
                <a:tc>
                  <a:txBody>
                    <a:bodyPr/>
                    <a:lstStyle/>
                    <a:p>
                      <a:r>
                        <a:rPr lang="en-US" dirty="0" err="1" smtClean="0">
                          <a:solidFill>
                            <a:schemeClr val="tx1"/>
                          </a:solidFill>
                        </a:rPr>
                        <a:t>eP</a:t>
                      </a:r>
                      <a:r>
                        <a:rPr lang="en-US" dirty="0" smtClean="0">
                          <a:solidFill>
                            <a:schemeClr val="tx1"/>
                          </a:solidFill>
                        </a:rPr>
                        <a:t> inelastic rates depend only on ratio of mom./energy</a:t>
                      </a:r>
                      <a:br>
                        <a:rPr lang="en-US" dirty="0" smtClean="0">
                          <a:solidFill>
                            <a:schemeClr val="tx1"/>
                          </a:solidFill>
                        </a:rPr>
                      </a:br>
                      <a:r>
                        <a:rPr lang="en-US" dirty="0" smtClean="0">
                          <a:solidFill>
                            <a:schemeClr val="tx1"/>
                          </a:solidFill>
                        </a:rPr>
                        <a:t>“scaling”</a:t>
                      </a:r>
                      <a:endParaRPr lang="en-US" dirty="0">
                        <a:solidFill>
                          <a:schemeClr val="tx1"/>
                        </a:solidFill>
                      </a:endParaRPr>
                    </a:p>
                  </a:txBody>
                  <a:tcPr/>
                </a:tc>
                <a:tc>
                  <a:txBody>
                    <a:bodyPr/>
                    <a:lstStyle/>
                    <a:p>
                      <a:r>
                        <a:rPr lang="en-US" dirty="0" smtClean="0">
                          <a:solidFill>
                            <a:schemeClr val="tx1"/>
                          </a:solidFill>
                        </a:rPr>
                        <a:t>Taylor, Friedman, Kendall, 1977</a:t>
                      </a:r>
                      <a:endParaRPr lang="en-US" dirty="0">
                        <a:solidFill>
                          <a:schemeClr val="tx1"/>
                        </a:solidFill>
                      </a:endParaRPr>
                    </a:p>
                  </a:txBody>
                  <a:tcPr/>
                </a:tc>
                <a:tc>
                  <a:txBody>
                    <a:bodyPr/>
                    <a:lstStyle/>
                    <a:p>
                      <a:r>
                        <a:rPr lang="en-US" dirty="0" smtClean="0">
                          <a:solidFill>
                            <a:schemeClr val="tx1"/>
                          </a:solidFill>
                        </a:rPr>
                        <a:t>electron</a:t>
                      </a:r>
                      <a:r>
                        <a:rPr lang="en-US" baseline="0" dirty="0" smtClean="0">
                          <a:solidFill>
                            <a:schemeClr val="tx1"/>
                          </a:solidFill>
                        </a:rPr>
                        <a:t> is scattering elastically from a </a:t>
                      </a:r>
                      <a:r>
                        <a:rPr lang="en-US" baseline="0" dirty="0" err="1" smtClean="0">
                          <a:solidFill>
                            <a:schemeClr val="tx1"/>
                          </a:solidFill>
                        </a:rPr>
                        <a:t>structureless</a:t>
                      </a:r>
                      <a:r>
                        <a:rPr lang="en-US" baseline="0" dirty="0" smtClean="0">
                          <a:solidFill>
                            <a:schemeClr val="tx1"/>
                          </a:solidFill>
                        </a:rPr>
                        <a:t> component of the proton,</a:t>
                      </a:r>
                    </a:p>
                    <a:p>
                      <a:r>
                        <a:rPr lang="en-US" baseline="0" dirty="0" smtClean="0">
                          <a:solidFill>
                            <a:schemeClr val="tx1"/>
                          </a:solidFill>
                        </a:rPr>
                        <a:t>a “</a:t>
                      </a:r>
                      <a:r>
                        <a:rPr lang="en-US" baseline="0" dirty="0" err="1" smtClean="0">
                          <a:solidFill>
                            <a:schemeClr val="tx1"/>
                          </a:solidFill>
                        </a:rPr>
                        <a:t>parton</a:t>
                      </a:r>
                      <a:r>
                        <a:rPr lang="en-US" baseline="0" dirty="0" smtClean="0">
                          <a:solidFill>
                            <a:schemeClr val="tx1"/>
                          </a:solidFill>
                        </a:rPr>
                        <a:t>”</a:t>
                      </a:r>
                      <a:endParaRPr lang="en-US" dirty="0">
                        <a:solidFill>
                          <a:schemeClr val="tx1"/>
                        </a:solidFill>
                      </a:endParaRPr>
                    </a:p>
                  </a:txBody>
                  <a:tcPr/>
                </a:tc>
              </a:tr>
              <a:tr h="366824">
                <a:tc>
                  <a:txBody>
                    <a:bodyPr/>
                    <a:lstStyle/>
                    <a:p>
                      <a:r>
                        <a:rPr lang="en-US" dirty="0" smtClean="0">
                          <a:solidFill>
                            <a:schemeClr val="tx1"/>
                          </a:solidFill>
                        </a:rPr>
                        <a:t>detailed kinematics of scattering</a:t>
                      </a:r>
                      <a:endParaRPr lang="en-US" dirty="0">
                        <a:solidFill>
                          <a:schemeClr val="tx1"/>
                        </a:solidFill>
                      </a:endParaRPr>
                    </a:p>
                  </a:txBody>
                  <a:tcPr/>
                </a:tc>
                <a:tc>
                  <a:txBody>
                    <a:bodyPr/>
                    <a:lstStyle/>
                    <a:p>
                      <a:r>
                        <a:rPr lang="en-US" dirty="0" smtClean="0">
                          <a:solidFill>
                            <a:schemeClr val="tx1"/>
                          </a:solidFill>
                        </a:rPr>
                        <a:t>Perl, Hanson, theorists</a:t>
                      </a:r>
                      <a:endParaRPr lang="en-US" dirty="0">
                        <a:solidFill>
                          <a:schemeClr val="tx1"/>
                        </a:solidFill>
                      </a:endParaRPr>
                    </a:p>
                  </a:txBody>
                  <a:tcPr/>
                </a:tc>
                <a:tc>
                  <a:txBody>
                    <a:bodyPr/>
                    <a:lstStyle/>
                    <a:p>
                      <a:r>
                        <a:rPr lang="en-US" dirty="0" smtClean="0">
                          <a:solidFill>
                            <a:schemeClr val="tx1"/>
                          </a:solidFill>
                        </a:rPr>
                        <a:t>“</a:t>
                      </a:r>
                      <a:r>
                        <a:rPr lang="en-US" dirty="0" err="1" smtClean="0">
                          <a:solidFill>
                            <a:schemeClr val="tx1"/>
                          </a:solidFill>
                        </a:rPr>
                        <a:t>partons</a:t>
                      </a:r>
                      <a:r>
                        <a:rPr lang="en-US" dirty="0" smtClean="0">
                          <a:solidFill>
                            <a:schemeClr val="tx1"/>
                          </a:solidFill>
                        </a:rPr>
                        <a:t>” have fractional charge, spin ½</a:t>
                      </a:r>
                    </a:p>
                    <a:p>
                      <a:r>
                        <a:rPr lang="en-US" dirty="0" smtClean="0">
                          <a:solidFill>
                            <a:schemeClr val="tx1"/>
                          </a:solidFill>
                          <a:sym typeface="Wingdings" pitchFamily="2" charset="2"/>
                        </a:rPr>
                        <a:t> </a:t>
                      </a:r>
                      <a:r>
                        <a:rPr lang="en-US" dirty="0" err="1" smtClean="0">
                          <a:solidFill>
                            <a:schemeClr val="tx1"/>
                          </a:solidFill>
                          <a:sym typeface="Wingdings" pitchFamily="2" charset="2"/>
                        </a:rPr>
                        <a:t>partons</a:t>
                      </a:r>
                      <a:r>
                        <a:rPr lang="en-US" dirty="0" smtClean="0">
                          <a:solidFill>
                            <a:schemeClr val="tx1"/>
                          </a:solidFill>
                          <a:sym typeface="Wingdings" pitchFamily="2" charset="2"/>
                        </a:rPr>
                        <a:t> are “quarks” !!</a:t>
                      </a:r>
                      <a:endParaRPr lang="en-US" dirty="0">
                        <a:solidFill>
                          <a:schemeClr val="tx1"/>
                        </a:solidFill>
                      </a:endParaRPr>
                    </a:p>
                  </a:txBody>
                  <a:tcPr/>
                </a:tc>
              </a:tr>
              <a:tr h="366824">
                <a:tc>
                  <a:txBody>
                    <a:bodyPr/>
                    <a:lstStyle/>
                    <a:p>
                      <a:r>
                        <a:rPr lang="en-US" dirty="0" smtClean="0">
                          <a:solidFill>
                            <a:schemeClr val="tx1"/>
                          </a:solidFill>
                        </a:rPr>
                        <a:t>detailed pattern of scale-breaking</a:t>
                      </a:r>
                      <a:endParaRPr lang="en-US" dirty="0">
                        <a:solidFill>
                          <a:schemeClr val="tx1"/>
                        </a:solidFill>
                      </a:endParaRPr>
                    </a:p>
                  </a:txBody>
                  <a:tcPr/>
                </a:tc>
                <a:tc>
                  <a:txBody>
                    <a:bodyPr/>
                    <a:lstStyle/>
                    <a:p>
                      <a:r>
                        <a:rPr lang="en-US" dirty="0" smtClean="0">
                          <a:solidFill>
                            <a:schemeClr val="tx1"/>
                          </a:solidFill>
                        </a:rPr>
                        <a:t>the troops</a:t>
                      </a:r>
                      <a:endParaRPr lang="en-US" dirty="0">
                        <a:solidFill>
                          <a:schemeClr val="tx1"/>
                        </a:solidFill>
                      </a:endParaRPr>
                    </a:p>
                  </a:txBody>
                  <a:tcPr/>
                </a:tc>
                <a:tc>
                  <a:txBody>
                    <a:bodyPr/>
                    <a:lstStyle/>
                    <a:p>
                      <a:r>
                        <a:rPr lang="en-US" dirty="0" smtClean="0">
                          <a:solidFill>
                            <a:schemeClr val="tx1"/>
                          </a:solidFill>
                        </a:rPr>
                        <a:t>theory of the quark dynamics: QCD</a:t>
                      </a:r>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normAutofit/>
          </a:bodyPr>
          <a:lstStyle/>
          <a:p>
            <a:r>
              <a:rPr lang="en-US" dirty="0" smtClean="0"/>
              <a:t>angle of “jets” </a:t>
            </a:r>
            <a:r>
              <a:rPr lang="en-US" dirty="0" smtClean="0">
                <a:sym typeface="Wingdings" pitchFamily="2" charset="2"/>
              </a:rPr>
              <a:t> quarks are spin 1/2</a:t>
            </a:r>
            <a:endParaRPr lang="en-US" dirty="0"/>
          </a:p>
        </p:txBody>
      </p:sp>
      <p:pic>
        <p:nvPicPr>
          <p:cNvPr id="7" name="Content Placeholder 6" descr="quarkjet.gif"/>
          <p:cNvPicPr>
            <a:picLocks noGrp="1" noChangeAspect="1"/>
          </p:cNvPicPr>
          <p:nvPr>
            <p:ph idx="1"/>
          </p:nvPr>
        </p:nvPicPr>
        <p:blipFill>
          <a:blip r:embed="rId3" cstate="print"/>
          <a:stretch>
            <a:fillRect/>
          </a:stretch>
        </p:blipFill>
        <p:spPr>
          <a:xfrm>
            <a:off x="528637" y="1739106"/>
            <a:ext cx="8086725" cy="4248150"/>
          </a:xfrm>
        </p:spPr>
      </p:pic>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18</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sp>
        <p:nvSpPr>
          <p:cNvPr id="8" name="Oval 7"/>
          <p:cNvSpPr/>
          <p:nvPr/>
        </p:nvSpPr>
        <p:spPr>
          <a:xfrm>
            <a:off x="4292483" y="3106058"/>
            <a:ext cx="4350774" cy="817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460090" y="2241755"/>
            <a:ext cx="5265175" cy="3023419"/>
            <a:chOff x="1460090" y="2241755"/>
            <a:chExt cx="5265175" cy="3023419"/>
          </a:xfrm>
        </p:grpSpPr>
        <p:grpSp>
          <p:nvGrpSpPr>
            <p:cNvPr id="14" name="Group 41"/>
            <p:cNvGrpSpPr/>
            <p:nvPr/>
          </p:nvGrpSpPr>
          <p:grpSpPr>
            <a:xfrm>
              <a:off x="1460090" y="2241755"/>
              <a:ext cx="5265175" cy="3023419"/>
              <a:chOff x="1460090" y="2241755"/>
              <a:chExt cx="5265175" cy="3023419"/>
            </a:xfrm>
          </p:grpSpPr>
          <p:sp>
            <p:nvSpPr>
              <p:cNvPr id="17" name="Rectangle 16"/>
              <p:cNvSpPr/>
              <p:nvPr/>
            </p:nvSpPr>
            <p:spPr>
              <a:xfrm>
                <a:off x="1460090" y="2241755"/>
                <a:ext cx="5265175" cy="3023419"/>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gailhanson.jpg"/>
              <p:cNvPicPr>
                <a:picLocks noChangeAspect="1"/>
              </p:cNvPicPr>
              <p:nvPr/>
            </p:nvPicPr>
            <p:blipFill>
              <a:blip r:embed="rId4" cstate="print"/>
              <a:stretch>
                <a:fillRect/>
              </a:stretch>
            </p:blipFill>
            <p:spPr>
              <a:xfrm>
                <a:off x="1795776" y="2551470"/>
                <a:ext cx="2557748" cy="2256503"/>
              </a:xfrm>
              <a:prstGeom prst="rect">
                <a:avLst/>
              </a:prstGeom>
            </p:spPr>
          </p:pic>
          <p:pic>
            <p:nvPicPr>
              <p:cNvPr id="19" name="Picture 18" descr="perl.jpg"/>
              <p:cNvPicPr>
                <a:picLocks noChangeAspect="1"/>
              </p:cNvPicPr>
              <p:nvPr/>
            </p:nvPicPr>
            <p:blipFill>
              <a:blip r:embed="rId5" cstate="print"/>
              <a:stretch>
                <a:fillRect/>
              </a:stretch>
            </p:blipFill>
            <p:spPr>
              <a:xfrm>
                <a:off x="4818114" y="2642881"/>
                <a:ext cx="1543050" cy="2162175"/>
              </a:xfrm>
              <a:prstGeom prst="rect">
                <a:avLst/>
              </a:prstGeom>
            </p:spPr>
          </p:pic>
        </p:grpSp>
        <p:sp>
          <p:nvSpPr>
            <p:cNvPr id="15" name="TextBox 14"/>
            <p:cNvSpPr txBox="1"/>
            <p:nvPr/>
          </p:nvSpPr>
          <p:spPr>
            <a:xfrm>
              <a:off x="2423886" y="4833257"/>
              <a:ext cx="1345240" cy="369332"/>
            </a:xfrm>
            <a:prstGeom prst="rect">
              <a:avLst/>
            </a:prstGeom>
            <a:noFill/>
          </p:spPr>
          <p:txBody>
            <a:bodyPr wrap="none" rtlCol="0">
              <a:spAutoFit/>
            </a:bodyPr>
            <a:lstStyle/>
            <a:p>
              <a:r>
                <a:rPr lang="en-US" dirty="0" smtClean="0">
                  <a:latin typeface="Times New Roman" pitchFamily="18" charset="0"/>
                  <a:cs typeface="Times New Roman" pitchFamily="18" charset="0"/>
                </a:rPr>
                <a:t>Gail Hanson</a:t>
              </a:r>
              <a:endParaRPr lang="en-US" dirty="0">
                <a:latin typeface="Times New Roman" pitchFamily="18" charset="0"/>
                <a:cs typeface="Times New Roman" pitchFamily="18" charset="0"/>
              </a:endParaRPr>
            </a:p>
          </p:txBody>
        </p:sp>
        <p:sp>
          <p:nvSpPr>
            <p:cNvPr id="16" name="TextBox 15"/>
            <p:cNvSpPr txBox="1"/>
            <p:nvPr/>
          </p:nvSpPr>
          <p:spPr>
            <a:xfrm>
              <a:off x="5050971" y="4847771"/>
              <a:ext cx="1178528" cy="369332"/>
            </a:xfrm>
            <a:prstGeom prst="rect">
              <a:avLst/>
            </a:prstGeom>
            <a:noFill/>
          </p:spPr>
          <p:txBody>
            <a:bodyPr wrap="none" rtlCol="0">
              <a:spAutoFit/>
            </a:bodyPr>
            <a:lstStyle/>
            <a:p>
              <a:r>
                <a:rPr lang="en-US" dirty="0" smtClean="0">
                  <a:latin typeface="Times New Roman" pitchFamily="18" charset="0"/>
                  <a:cs typeface="Times New Roman" pitchFamily="18" charset="0"/>
                </a:rPr>
                <a:t>Marty Perl</a:t>
              </a:r>
              <a:endParaRPr lang="en-US"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Other properties of </a:t>
            </a:r>
            <a:r>
              <a:rPr lang="en-US" dirty="0" err="1" smtClean="0"/>
              <a:t>partons</a:t>
            </a:r>
            <a:endParaRPr lang="en-US" dirty="0"/>
          </a:p>
        </p:txBody>
      </p:sp>
      <p:sp>
        <p:nvSpPr>
          <p:cNvPr id="3" name="Content Placeholder 2"/>
          <p:cNvSpPr>
            <a:spLocks noGrp="1"/>
          </p:cNvSpPr>
          <p:nvPr>
            <p:ph idx="1"/>
          </p:nvPr>
        </p:nvSpPr>
        <p:spPr/>
        <p:txBody>
          <a:bodyPr>
            <a:normAutofit/>
          </a:bodyPr>
          <a:lstStyle/>
          <a:p>
            <a:pPr>
              <a:buNone/>
            </a:pPr>
            <a:r>
              <a:rPr lang="en-US" dirty="0" smtClean="0"/>
              <a:t>Experiment measures charge &amp; momentum distribution</a:t>
            </a:r>
          </a:p>
          <a:p>
            <a:endParaRPr lang="en-US" dirty="0" smtClean="0"/>
          </a:p>
          <a:p>
            <a:endParaRPr lang="en-US" dirty="0" smtClean="0"/>
          </a:p>
          <a:p>
            <a:r>
              <a:rPr lang="en-US" dirty="0" smtClean="0"/>
              <a:t>Quark model of 1964 proposed the new particles (excited protons) were composed of three “quarks” with charge 2/3 or -1/3 </a:t>
            </a:r>
            <a:r>
              <a:rPr lang="en-US" dirty="0" smtClean="0">
                <a:sym typeface="Wingdings" pitchFamily="2" charset="2"/>
              </a:rPr>
              <a:t> total charge: 2,1,0,-1</a:t>
            </a:r>
            <a:endParaRPr lang="en-US" dirty="0" smtClean="0"/>
          </a:p>
          <a:p>
            <a:r>
              <a:rPr lang="en-US" dirty="0" smtClean="0"/>
              <a:t>If </a:t>
            </a:r>
            <a:r>
              <a:rPr lang="en-US" dirty="0" err="1" smtClean="0"/>
              <a:t>partons</a:t>
            </a:r>
            <a:r>
              <a:rPr lang="en-US" dirty="0" smtClean="0"/>
              <a:t> </a:t>
            </a:r>
            <a:r>
              <a:rPr lang="en-US" i="1" dirty="0" smtClean="0"/>
              <a:t>are</a:t>
            </a:r>
            <a:r>
              <a:rPr lang="en-US" dirty="0" smtClean="0"/>
              <a:t> quarks,  they carry only 60% of the proton’s momentum !!</a:t>
            </a:r>
          </a:p>
          <a:p>
            <a:pPr algn="ctr">
              <a:buNone/>
            </a:pPr>
            <a:r>
              <a:rPr lang="en-US" dirty="0" smtClean="0">
                <a:solidFill>
                  <a:srgbClr val="C00000"/>
                </a:solidFill>
              </a:rPr>
              <a:t>What carries the remainder ?</a:t>
            </a:r>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19</a:t>
            </a:fld>
            <a:endParaRPr lang="en-US" dirty="0"/>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graphicFrame>
        <p:nvGraphicFramePr>
          <p:cNvPr id="16" name="Object 15"/>
          <p:cNvGraphicFramePr>
            <a:graphicFrameLocks noChangeAspect="1"/>
          </p:cNvGraphicFramePr>
          <p:nvPr/>
        </p:nvGraphicFramePr>
        <p:xfrm>
          <a:off x="595086" y="2188935"/>
          <a:ext cx="7886474" cy="857250"/>
        </p:xfrm>
        <a:graphic>
          <a:graphicData uri="http://schemas.openxmlformats.org/presentationml/2006/ole">
            <p:oleObj spid="_x0000_s111618" name="Equation" r:id="rId4" imgW="2438280" imgH="279360" progId="Equation.3">
              <p:embed/>
            </p:oleObj>
          </a:graphicData>
        </a:graphic>
      </p:graphicFrame>
      <p:grpSp>
        <p:nvGrpSpPr>
          <p:cNvPr id="12" name="Group 11"/>
          <p:cNvGrpSpPr/>
          <p:nvPr/>
        </p:nvGrpSpPr>
        <p:grpSpPr>
          <a:xfrm>
            <a:off x="3168636" y="2410886"/>
            <a:ext cx="2145075" cy="3005753"/>
            <a:chOff x="3313778" y="2657628"/>
            <a:chExt cx="2145075" cy="3005753"/>
          </a:xfrm>
        </p:grpSpPr>
        <p:pic>
          <p:nvPicPr>
            <p:cNvPr id="13" name="Picture 12" descr="gell-mann.jpg"/>
            <p:cNvPicPr>
              <a:picLocks noChangeAspect="1"/>
            </p:cNvPicPr>
            <p:nvPr/>
          </p:nvPicPr>
          <p:blipFill>
            <a:blip r:embed="rId5" cstate="print"/>
            <a:stretch>
              <a:fillRect/>
            </a:stretch>
          </p:blipFill>
          <p:spPr>
            <a:xfrm>
              <a:off x="3313778" y="2657628"/>
              <a:ext cx="2145075" cy="3005753"/>
            </a:xfrm>
            <a:prstGeom prst="rect">
              <a:avLst/>
            </a:prstGeom>
          </p:spPr>
        </p:pic>
        <p:sp>
          <p:nvSpPr>
            <p:cNvPr id="17" name="TextBox 16"/>
            <p:cNvSpPr txBox="1"/>
            <p:nvPr/>
          </p:nvSpPr>
          <p:spPr>
            <a:xfrm>
              <a:off x="3425372" y="5268685"/>
              <a:ext cx="1947969" cy="369332"/>
            </a:xfrm>
            <a:prstGeom prst="rect">
              <a:avLst/>
            </a:prstGeom>
            <a:solidFill>
              <a:schemeClr val="bg1"/>
            </a:solidFill>
          </p:spPr>
          <p:txBody>
            <a:bodyPr wrap="none" rtlCol="0">
              <a:spAutoFit/>
            </a:bodyPr>
            <a:lstStyle/>
            <a:p>
              <a:r>
                <a:rPr lang="en-US" dirty="0" smtClean="0">
                  <a:latin typeface="Times New Roman" pitchFamily="18" charset="0"/>
                  <a:cs typeface="Times New Roman" pitchFamily="18" charset="0"/>
                </a:rPr>
                <a:t>Murray Gell-Mann</a:t>
              </a:r>
              <a:endParaRPr lang="en-US"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Atomic structure</a:t>
            </a:r>
            <a:endParaRPr lang="en-US" dirty="0"/>
          </a:p>
        </p:txBody>
      </p:sp>
      <p:sp>
        <p:nvSpPr>
          <p:cNvPr id="3" name="Content Placeholder 2"/>
          <p:cNvSpPr>
            <a:spLocks noGrp="1"/>
          </p:cNvSpPr>
          <p:nvPr>
            <p:ph idx="1"/>
          </p:nvPr>
        </p:nvSpPr>
        <p:spPr>
          <a:ln w="28575">
            <a:solidFill>
              <a:schemeClr val="tx1"/>
            </a:solidFill>
          </a:ln>
        </p:spPr>
        <p:txBody>
          <a:bodyPr>
            <a:normAutofit/>
          </a:bodyPr>
          <a:lstStyle/>
          <a:p>
            <a:pPr>
              <a:buNone/>
            </a:pPr>
            <a:r>
              <a:rPr lang="en-US" sz="2000" dirty="0" smtClean="0"/>
              <a:t>(1897)  electron discovered </a:t>
            </a:r>
          </a:p>
          <a:p>
            <a:pPr>
              <a:buNone/>
            </a:pPr>
            <a:r>
              <a:rPr lang="en-US" sz="2000" dirty="0" smtClean="0"/>
              <a:t>		</a:t>
            </a:r>
            <a:r>
              <a:rPr lang="en-US" sz="2000" dirty="0" smtClean="0">
                <a:sym typeface="Wingdings" pitchFamily="2" charset="2"/>
              </a:rPr>
              <a:t> how is it arranged with the positive charge?</a:t>
            </a:r>
          </a:p>
          <a:p>
            <a:pPr marL="457200" indent="-457200">
              <a:buAutoNum type="arabicParenBoth" startAt="1902"/>
            </a:pPr>
            <a:r>
              <a:rPr lang="en-US" sz="2000" dirty="0" smtClean="0">
                <a:sym typeface="Wingdings" pitchFamily="2" charset="2"/>
              </a:rPr>
              <a:t>  Lord Kelvin - “raisin pudding” model</a:t>
            </a:r>
          </a:p>
          <a:p>
            <a:pPr marL="457200" indent="-457200">
              <a:buNone/>
            </a:pPr>
            <a:r>
              <a:rPr lang="en-US" sz="2000" dirty="0" smtClean="0">
                <a:sym typeface="Wingdings" pitchFamily="2" charset="2"/>
              </a:rPr>
              <a:t>		 electrons are ‘raisins’ embedded in a positive ‘pudding’</a:t>
            </a:r>
          </a:p>
          <a:p>
            <a:pPr marL="457200" indent="-457200">
              <a:buAutoNum type="arabicParenBoth" startAt="1907"/>
            </a:pPr>
            <a:r>
              <a:rPr lang="en-US" sz="2000" dirty="0" smtClean="0">
                <a:sym typeface="Wingdings" pitchFamily="2" charset="2"/>
              </a:rPr>
              <a:t>  at University of Manchester; use </a:t>
            </a:r>
            <a:r>
              <a:rPr lang="en-US" sz="2000" dirty="0" smtClean="0">
                <a:latin typeface="Symbol" pitchFamily="18" charset="2"/>
                <a:sym typeface="Wingdings" pitchFamily="2" charset="2"/>
              </a:rPr>
              <a:t>a</a:t>
            </a:r>
            <a:r>
              <a:rPr lang="en-US" sz="2000" dirty="0" smtClean="0">
                <a:sym typeface="Wingdings" pitchFamily="2" charset="2"/>
              </a:rPr>
              <a:t>-particles as a beam</a:t>
            </a:r>
          </a:p>
          <a:p>
            <a:pPr marL="457200" indent="-457200" algn="ctr">
              <a:buNone/>
            </a:pPr>
            <a:r>
              <a:rPr lang="en-US" sz="2000" dirty="0" smtClean="0">
                <a:sym typeface="Wingdings" pitchFamily="2" charset="2"/>
              </a:rPr>
              <a:t>Rutherford, Geiger, Marsden:  (professor) (post-doc) (undergrad)</a:t>
            </a:r>
            <a:endParaRPr lang="en-US" sz="1200" dirty="0" smtClean="0">
              <a:sym typeface="Wingdings" pitchFamily="2" charset="2"/>
            </a:endParaRPr>
          </a:p>
          <a:p>
            <a:pPr marL="457200" indent="-457200">
              <a:buAutoNum type="arabicParenBoth" startAt="1902"/>
            </a:pPr>
            <a:endParaRPr lang="en-US" sz="1200" dirty="0" smtClean="0">
              <a:sym typeface="Wingdings" pitchFamily="2" charset="2"/>
            </a:endParaRPr>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2</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8" name="Picture 7" descr="rutherford.gif"/>
          <p:cNvPicPr>
            <a:picLocks noChangeAspect="1"/>
          </p:cNvPicPr>
          <p:nvPr/>
        </p:nvPicPr>
        <p:blipFill>
          <a:blip r:embed="rId3" cstate="print"/>
          <a:stretch>
            <a:fillRect/>
          </a:stretch>
        </p:blipFill>
        <p:spPr>
          <a:xfrm>
            <a:off x="1371600" y="4343400"/>
            <a:ext cx="3343274" cy="1424818"/>
          </a:xfrm>
          <a:prstGeom prst="rect">
            <a:avLst/>
          </a:prstGeom>
        </p:spPr>
      </p:pic>
      <p:sp>
        <p:nvSpPr>
          <p:cNvPr id="9" name="TextBox 8"/>
          <p:cNvSpPr txBox="1"/>
          <p:nvPr/>
        </p:nvSpPr>
        <p:spPr>
          <a:xfrm>
            <a:off x="5410200" y="4572000"/>
            <a:ext cx="2964466" cy="1015663"/>
          </a:xfrm>
          <a:prstGeom prst="rect">
            <a:avLst/>
          </a:prstGeom>
          <a:solidFill>
            <a:srgbClr val="FF9933"/>
          </a:solidFill>
        </p:spPr>
        <p:txBody>
          <a:bodyPr wrap="none" rtlCol="0">
            <a:spAutoFit/>
          </a:bodyPr>
          <a:lstStyle/>
          <a:p>
            <a:r>
              <a:rPr lang="en-US" sz="2000" dirty="0" smtClean="0">
                <a:latin typeface="Times New Roman" pitchFamily="18" charset="0"/>
                <a:cs typeface="Times New Roman" pitchFamily="18" charset="0"/>
              </a:rPr>
              <a:t>but- a few at large-angle !</a:t>
            </a:r>
          </a:p>
          <a:p>
            <a:r>
              <a:rPr lang="en-US" sz="2000" dirty="0" smtClean="0">
                <a:latin typeface="Times New Roman" pitchFamily="18" charset="0"/>
                <a:cs typeface="Times New Roman" pitchFamily="18" charset="0"/>
              </a:rPr>
              <a:t>‘backscatters’ due to small,</a:t>
            </a:r>
          </a:p>
          <a:p>
            <a:r>
              <a:rPr lang="en-US" sz="2000" dirty="0" smtClean="0">
                <a:latin typeface="Times New Roman" pitchFamily="18" charset="0"/>
                <a:cs typeface="Times New Roman" pitchFamily="18" charset="0"/>
              </a:rPr>
              <a:t> heavy nucleus</a:t>
            </a:r>
            <a:endParaRPr lang="en-US" sz="2000" dirty="0">
              <a:latin typeface="Times New Roman" pitchFamily="18" charset="0"/>
              <a:cs typeface="Times New Roman" pitchFamily="18" charset="0"/>
            </a:endParaRPr>
          </a:p>
        </p:txBody>
      </p:sp>
      <p:cxnSp>
        <p:nvCxnSpPr>
          <p:cNvPr id="11" name="Straight Arrow Connector 10"/>
          <p:cNvCxnSpPr/>
          <p:nvPr/>
        </p:nvCxnSpPr>
        <p:spPr>
          <a:xfrm rot="10800000">
            <a:off x="4800600" y="48768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200400" y="4495800"/>
            <a:ext cx="1066800" cy="685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rutherfordequipment.gif"/>
          <p:cNvPicPr>
            <a:picLocks noChangeAspect="1"/>
          </p:cNvPicPr>
          <p:nvPr/>
        </p:nvPicPr>
        <p:blipFill>
          <a:blip r:embed="rId4" cstate="print"/>
          <a:stretch>
            <a:fillRect/>
          </a:stretch>
        </p:blipFill>
        <p:spPr>
          <a:xfrm>
            <a:off x="50521" y="1784555"/>
            <a:ext cx="9097855" cy="3893573"/>
          </a:xfrm>
          <a:prstGeom prst="rect">
            <a:avLst/>
          </a:prstGeom>
        </p:spPr>
      </p:pic>
      <p:grpSp>
        <p:nvGrpSpPr>
          <p:cNvPr id="12" name="Group 11"/>
          <p:cNvGrpSpPr/>
          <p:nvPr/>
        </p:nvGrpSpPr>
        <p:grpSpPr>
          <a:xfrm>
            <a:off x="2241755" y="309716"/>
            <a:ext cx="4350774" cy="6341807"/>
            <a:chOff x="2241755" y="309716"/>
            <a:chExt cx="4350774" cy="6341807"/>
          </a:xfrm>
        </p:grpSpPr>
        <p:grpSp>
          <p:nvGrpSpPr>
            <p:cNvPr id="14" name="Group 10"/>
            <p:cNvGrpSpPr/>
            <p:nvPr/>
          </p:nvGrpSpPr>
          <p:grpSpPr>
            <a:xfrm>
              <a:off x="2241755" y="309716"/>
              <a:ext cx="4350774" cy="6341807"/>
              <a:chOff x="2757948" y="1769806"/>
              <a:chExt cx="3613355" cy="5088194"/>
            </a:xfrm>
          </p:grpSpPr>
          <p:sp>
            <p:nvSpPr>
              <p:cNvPr id="17" name="Rectangle 16"/>
              <p:cNvSpPr/>
              <p:nvPr/>
            </p:nvSpPr>
            <p:spPr>
              <a:xfrm>
                <a:off x="2757948" y="1769806"/>
                <a:ext cx="3613355" cy="5088194"/>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GeigerRutherford.jpg"/>
              <p:cNvPicPr>
                <a:picLocks noChangeAspect="1"/>
              </p:cNvPicPr>
              <p:nvPr/>
            </p:nvPicPr>
            <p:blipFill>
              <a:blip r:embed="rId5" cstate="print"/>
              <a:stretch>
                <a:fillRect/>
              </a:stretch>
            </p:blipFill>
            <p:spPr>
              <a:xfrm>
                <a:off x="3037093" y="1980440"/>
                <a:ext cx="2994998" cy="2148492"/>
              </a:xfrm>
              <a:prstGeom prst="rect">
                <a:avLst/>
              </a:prstGeom>
              <a:ln>
                <a:noFill/>
              </a:ln>
            </p:spPr>
          </p:pic>
          <p:pic>
            <p:nvPicPr>
              <p:cNvPr id="19" name="Picture 18" descr="marsden.jpeg"/>
              <p:cNvPicPr>
                <a:picLocks noChangeAspect="1"/>
              </p:cNvPicPr>
              <p:nvPr/>
            </p:nvPicPr>
            <p:blipFill>
              <a:blip r:embed="rId6" cstate="print"/>
              <a:stretch>
                <a:fillRect/>
              </a:stretch>
            </p:blipFill>
            <p:spPr>
              <a:xfrm>
                <a:off x="3035709" y="4418984"/>
                <a:ext cx="3011130" cy="2002401"/>
              </a:xfrm>
              <a:prstGeom prst="rect">
                <a:avLst/>
              </a:prstGeom>
              <a:ln>
                <a:noFill/>
              </a:ln>
            </p:spPr>
          </p:pic>
        </p:grpSp>
        <p:sp>
          <p:nvSpPr>
            <p:cNvPr id="15" name="TextBox 14"/>
            <p:cNvSpPr txBox="1"/>
            <p:nvPr/>
          </p:nvSpPr>
          <p:spPr>
            <a:xfrm>
              <a:off x="2670629" y="3236685"/>
              <a:ext cx="3583032" cy="369332"/>
            </a:xfrm>
            <a:prstGeom prst="rect">
              <a:avLst/>
            </a:prstGeom>
            <a:noFill/>
          </p:spPr>
          <p:txBody>
            <a:bodyPr wrap="none" rtlCol="0">
              <a:spAutoFit/>
            </a:bodyPr>
            <a:lstStyle/>
            <a:p>
              <a:r>
                <a:rPr lang="en-US" dirty="0" smtClean="0">
                  <a:latin typeface="Times New Roman" pitchFamily="18" charset="0"/>
                  <a:cs typeface="Times New Roman" pitchFamily="18" charset="0"/>
                </a:rPr>
                <a:t>Hans Geiger          Ernest Rutherford</a:t>
              </a:r>
              <a:endParaRPr lang="en-US" dirty="0">
                <a:latin typeface="Times New Roman" pitchFamily="18" charset="0"/>
                <a:cs typeface="Times New Roman" pitchFamily="18" charset="0"/>
              </a:endParaRPr>
            </a:p>
          </p:txBody>
        </p:sp>
        <p:sp>
          <p:nvSpPr>
            <p:cNvPr id="16" name="TextBox 15"/>
            <p:cNvSpPr txBox="1"/>
            <p:nvPr/>
          </p:nvSpPr>
          <p:spPr>
            <a:xfrm>
              <a:off x="4484915" y="6197601"/>
              <a:ext cx="1640193" cy="369332"/>
            </a:xfrm>
            <a:prstGeom prst="rect">
              <a:avLst/>
            </a:prstGeom>
            <a:noFill/>
          </p:spPr>
          <p:txBody>
            <a:bodyPr wrap="none" rtlCol="0">
              <a:spAutoFit/>
            </a:bodyPr>
            <a:lstStyle/>
            <a:p>
              <a:r>
                <a:rPr lang="en-US" dirty="0" smtClean="0">
                  <a:latin typeface="Times New Roman" pitchFamily="18" charset="0"/>
                  <a:cs typeface="Times New Roman" pitchFamily="18" charset="0"/>
                </a:rPr>
                <a:t>Ernest Marsden</a:t>
              </a:r>
              <a:endParaRPr lang="en-US"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Quarks discovered!!</a:t>
            </a:r>
            <a:endParaRPr lang="en-US" dirty="0"/>
          </a:p>
        </p:txBody>
      </p:sp>
      <p:sp>
        <p:nvSpPr>
          <p:cNvPr id="3" name="Content Placeholder 2"/>
          <p:cNvSpPr>
            <a:spLocks noGrp="1"/>
          </p:cNvSpPr>
          <p:nvPr>
            <p:ph idx="1"/>
          </p:nvPr>
        </p:nvSpPr>
        <p:spPr/>
        <p:txBody>
          <a:bodyPr>
            <a:normAutofit/>
          </a:bodyPr>
          <a:lstStyle/>
          <a:p>
            <a:pPr>
              <a:buNone/>
            </a:pPr>
            <a:r>
              <a:rPr lang="en-US" dirty="0" smtClean="0"/>
              <a:t>fractionally charged, spin ½ </a:t>
            </a:r>
            <a:r>
              <a:rPr lang="en-US" dirty="0" err="1" smtClean="0"/>
              <a:t>partons</a:t>
            </a:r>
            <a:endParaRPr lang="en-US" dirty="0" smtClean="0"/>
          </a:p>
          <a:p>
            <a:pPr>
              <a:buNone/>
            </a:pPr>
            <a:r>
              <a:rPr lang="en-US" dirty="0" smtClean="0"/>
              <a:t>			</a:t>
            </a:r>
            <a:r>
              <a:rPr lang="en-US" dirty="0" smtClean="0">
                <a:sym typeface="Wingdings" pitchFamily="2" charset="2"/>
              </a:rPr>
              <a:t>  Quarks are discovered</a:t>
            </a:r>
          </a:p>
          <a:p>
            <a:pPr>
              <a:buNone/>
            </a:pPr>
            <a:r>
              <a:rPr lang="en-US" dirty="0" smtClean="0">
                <a:solidFill>
                  <a:srgbClr val="890563"/>
                </a:solidFill>
                <a:sym typeface="Wingdings" pitchFamily="2" charset="2"/>
              </a:rPr>
              <a:t>… but many mysteries remained</a:t>
            </a:r>
          </a:p>
          <a:p>
            <a:pPr>
              <a:buNone/>
            </a:pPr>
            <a:r>
              <a:rPr lang="en-US" dirty="0" smtClean="0">
                <a:sym typeface="Wingdings" pitchFamily="2" charset="2"/>
              </a:rPr>
              <a:t>	- what carries the rest of the proton’s momentum ?</a:t>
            </a:r>
            <a:endParaRPr lang="en-US" sz="2400" dirty="0" smtClean="0">
              <a:solidFill>
                <a:srgbClr val="282DF0"/>
              </a:solidFill>
              <a:sym typeface="Wingdings" pitchFamily="2" charset="2"/>
            </a:endParaRPr>
          </a:p>
          <a:p>
            <a:pPr>
              <a:buNone/>
            </a:pPr>
            <a:r>
              <a:rPr lang="en-US" dirty="0" smtClean="0">
                <a:sym typeface="Wingdings" pitchFamily="2" charset="2"/>
              </a:rPr>
              <a:t>	- does ‘scaling’ hold exactly ?</a:t>
            </a:r>
          </a:p>
          <a:p>
            <a:pPr>
              <a:buNone/>
            </a:pPr>
            <a:r>
              <a:rPr lang="en-US" dirty="0" smtClean="0">
                <a:sym typeface="Wingdings" pitchFamily="2" charset="2"/>
              </a:rPr>
              <a:t>		</a:t>
            </a:r>
            <a:r>
              <a:rPr lang="en-US" sz="2400" dirty="0" smtClean="0">
                <a:solidFill>
                  <a:srgbClr val="282DF0"/>
                </a:solidFill>
                <a:sym typeface="Wingdings" pitchFamily="2" charset="2"/>
              </a:rPr>
              <a:t>- let’s see</a:t>
            </a:r>
          </a:p>
          <a:p>
            <a:pPr>
              <a:buNone/>
            </a:pPr>
            <a:r>
              <a:rPr lang="en-US" sz="2400" dirty="0" smtClean="0">
                <a:solidFill>
                  <a:srgbClr val="282DF0"/>
                </a:solidFill>
                <a:sym typeface="Wingdings" pitchFamily="2" charset="2"/>
              </a:rPr>
              <a:t>	</a:t>
            </a:r>
            <a:endParaRPr lang="en-US" sz="2400" dirty="0">
              <a:solidFill>
                <a:srgbClr val="0033CC"/>
              </a:solidFill>
            </a:endParaRPr>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20</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Pattern of scaling violation</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21</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7" name="Picture 6" descr="waterfall.gif"/>
          <p:cNvPicPr>
            <a:picLocks noChangeAspect="1"/>
          </p:cNvPicPr>
          <p:nvPr/>
        </p:nvPicPr>
        <p:blipFill>
          <a:blip r:embed="rId3" cstate="print"/>
          <a:stretch>
            <a:fillRect/>
          </a:stretch>
        </p:blipFill>
        <p:spPr>
          <a:xfrm>
            <a:off x="3733800" y="1524000"/>
            <a:ext cx="3860015" cy="4781550"/>
          </a:xfrm>
          <a:prstGeom prst="rect">
            <a:avLst/>
          </a:prstGeom>
          <a:effectLst>
            <a:outerShdw blurRad="50800" dist="50800" dir="2700000" algn="tl" rotWithShape="0">
              <a:prstClr val="black">
                <a:alpha val="99000"/>
              </a:prstClr>
            </a:outerShdw>
          </a:effectLst>
        </p:spPr>
      </p:pic>
      <p:sp>
        <p:nvSpPr>
          <p:cNvPr id="8" name="TextBox 7"/>
          <p:cNvSpPr txBox="1"/>
          <p:nvPr/>
        </p:nvSpPr>
        <p:spPr>
          <a:xfrm>
            <a:off x="152400" y="1828800"/>
            <a:ext cx="3733800" cy="4524315"/>
          </a:xfrm>
          <a:prstGeom prst="rect">
            <a:avLst/>
          </a:prstGeom>
          <a:noFill/>
        </p:spPr>
        <p:txBody>
          <a:bodyPr wrap="square" rtlCol="0">
            <a:spAutoFit/>
          </a:bodyPr>
          <a:lstStyle/>
          <a:p>
            <a:r>
              <a:rPr lang="en-US" dirty="0" smtClean="0">
                <a:latin typeface="Times New Roman" pitchFamily="18" charset="0"/>
                <a:cs typeface="Times New Roman" pitchFamily="18" charset="0"/>
              </a:rPr>
              <a:t>Structure function is NOT a function of  x only; depends on Q</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pPr>
              <a:buFont typeface="Arial" pitchFamily="34" charset="0"/>
              <a:buChar char="•"/>
            </a:pPr>
            <a:r>
              <a:rPr lang="en-US" dirty="0" smtClean="0">
                <a:solidFill>
                  <a:srgbClr val="0000FF"/>
                </a:solidFill>
                <a:latin typeface="Times New Roman" pitchFamily="18" charset="0"/>
                <a:cs typeface="Times New Roman" pitchFamily="18" charset="0"/>
              </a:rPr>
              <a:t>Small-x values </a:t>
            </a:r>
            <a:r>
              <a:rPr lang="en-US" dirty="0" smtClean="0">
                <a:latin typeface="Times New Roman" pitchFamily="18" charset="0"/>
                <a:cs typeface="Times New Roman" pitchFamily="18" charset="0"/>
              </a:rPr>
              <a:t>INCREASE with Q</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pPr>
              <a:buFont typeface="Arial" pitchFamily="34" charset="0"/>
              <a:buChar char="•"/>
            </a:pPr>
            <a:r>
              <a:rPr lang="en-US" dirty="0" smtClean="0">
                <a:solidFill>
                  <a:srgbClr val="0000FF"/>
                </a:solidFill>
                <a:latin typeface="Times New Roman" pitchFamily="18" charset="0"/>
                <a:cs typeface="Times New Roman" pitchFamily="18" charset="0"/>
              </a:rPr>
              <a:t>Large-x values </a:t>
            </a:r>
            <a:r>
              <a:rPr lang="en-US" dirty="0" smtClean="0">
                <a:latin typeface="Times New Roman" pitchFamily="18" charset="0"/>
                <a:cs typeface="Times New Roman" pitchFamily="18" charset="0"/>
              </a:rPr>
              <a:t>DECREASE with Q</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a:p>
            <a:pPr>
              <a:buFont typeface="Wingdings"/>
              <a:buChar char="à"/>
            </a:pPr>
            <a:r>
              <a:rPr lang="en-US" dirty="0" smtClean="0">
                <a:latin typeface="Times New Roman" pitchFamily="18" charset="0"/>
                <a:cs typeface="Times New Roman" pitchFamily="18" charset="0"/>
                <a:sym typeface="Wingdings" pitchFamily="2" charset="2"/>
              </a:rPr>
              <a:t>quarks are radiating energy !</a:t>
            </a:r>
          </a:p>
          <a:p>
            <a:r>
              <a:rPr lang="en-US" dirty="0" smtClean="0">
                <a:latin typeface="Times New Roman" pitchFamily="18" charset="0"/>
                <a:cs typeface="Times New Roman" pitchFamily="18" charset="0"/>
                <a:sym typeface="Wingdings" pitchFamily="2" charset="2"/>
              </a:rPr>
              <a:t>(probability increases with Q</a:t>
            </a:r>
            <a:r>
              <a:rPr lang="en-US" baseline="30000" dirty="0" smtClean="0">
                <a:latin typeface="Times New Roman" pitchFamily="18" charset="0"/>
                <a:cs typeface="Times New Roman" pitchFamily="18" charset="0"/>
                <a:sym typeface="Wingdings" pitchFamily="2" charset="2"/>
              </a:rPr>
              <a:t>2</a:t>
            </a:r>
            <a:r>
              <a:rPr lang="en-US" dirty="0" smtClean="0">
                <a:latin typeface="Times New Roman" pitchFamily="18" charset="0"/>
                <a:cs typeface="Times New Roman" pitchFamily="18" charset="0"/>
                <a:sym typeface="Wingdings" pitchFamily="2" charset="2"/>
              </a:rPr>
              <a:t>)</a:t>
            </a:r>
          </a:p>
          <a:p>
            <a:endParaRPr lang="en-US" dirty="0" smtClean="0">
              <a:latin typeface="Times New Roman" pitchFamily="18" charset="0"/>
              <a:cs typeface="Times New Roman" pitchFamily="18" charset="0"/>
              <a:sym typeface="Wingdings" pitchFamily="2" charset="2"/>
            </a:endParaRPr>
          </a:p>
          <a:p>
            <a:r>
              <a:rPr lang="en-US" dirty="0" smtClean="0">
                <a:latin typeface="Times New Roman" pitchFamily="18" charset="0"/>
                <a:cs typeface="Times New Roman" pitchFamily="18" charset="0"/>
                <a:sym typeface="Wingdings" pitchFamily="2" charset="2"/>
              </a:rPr>
              <a:t>WHAT are they radiating ?</a:t>
            </a:r>
          </a:p>
          <a:p>
            <a:r>
              <a:rPr lang="en-US" dirty="0" smtClean="0">
                <a:latin typeface="Times New Roman" pitchFamily="18" charset="0"/>
                <a:cs typeface="Times New Roman" pitchFamily="18" charset="0"/>
                <a:sym typeface="Wingdings" pitchFamily="2" charset="2"/>
              </a:rPr>
              <a:t>-quanta of the strong color field</a:t>
            </a:r>
          </a:p>
          <a:p>
            <a:pPr algn="ctr"/>
            <a:r>
              <a:rPr lang="en-US" dirty="0" smtClean="0">
                <a:latin typeface="Times New Roman" pitchFamily="18" charset="0"/>
                <a:cs typeface="Times New Roman" pitchFamily="18" charset="0"/>
                <a:sym typeface="Wingdings" pitchFamily="2" charset="2"/>
              </a:rPr>
              <a:t>GLUONS</a:t>
            </a:r>
          </a:p>
          <a:p>
            <a:pPr algn="ctr"/>
            <a:endParaRPr lang="en-US" dirty="0" smtClean="0">
              <a:latin typeface="Times New Roman" pitchFamily="18" charset="0"/>
              <a:cs typeface="Times New Roman" pitchFamily="18" charset="0"/>
              <a:sym typeface="Wingdings" pitchFamily="2" charset="2"/>
            </a:endParaRPr>
          </a:p>
          <a:p>
            <a:r>
              <a:rPr lang="en-US" dirty="0" smtClean="0">
                <a:latin typeface="Times New Roman" pitchFamily="18" charset="0"/>
                <a:cs typeface="Times New Roman" pitchFamily="18" charset="0"/>
                <a:sym typeface="Wingdings" pitchFamily="2" charset="2"/>
              </a:rPr>
              <a:t>This pattern of scale-breaking can </a:t>
            </a:r>
            <a:r>
              <a:rPr lang="en-US" dirty="0" smtClean="0">
                <a:sym typeface="Wingdings" pitchFamily="2" charset="2"/>
              </a:rPr>
              <a:t>be calculated using QCD.</a:t>
            </a:r>
            <a:endParaRPr lang="en-US" dirty="0"/>
          </a:p>
        </p:txBody>
      </p:sp>
      <p:cxnSp>
        <p:nvCxnSpPr>
          <p:cNvPr id="13" name="Straight Connector 12"/>
          <p:cNvCxnSpPr/>
          <p:nvPr/>
        </p:nvCxnSpPr>
        <p:spPr>
          <a:xfrm flipV="1">
            <a:off x="4800600" y="2667000"/>
            <a:ext cx="1524000" cy="152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1200" y="5410200"/>
            <a:ext cx="1066800" cy="381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3628571" y="3323771"/>
            <a:ext cx="2082800" cy="193765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788229" y="2820988"/>
            <a:ext cx="707571" cy="929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3342450" y="1915350"/>
            <a:ext cx="1091966" cy="461665"/>
          </a:xfrm>
          <a:prstGeom prst="rect">
            <a:avLst/>
          </a:prstGeom>
          <a:solidFill>
            <a:srgbClr val="FF9933"/>
          </a:solidFill>
        </p:spPr>
        <p:txBody>
          <a:bodyPr wrap="none" rtlCol="0">
            <a:spAutoFit/>
          </a:bodyPr>
          <a:lstStyle/>
          <a:p>
            <a:r>
              <a:rPr lang="en-US" sz="2400" dirty="0" smtClean="0"/>
              <a:t>F</a:t>
            </a:r>
            <a:r>
              <a:rPr lang="en-US" sz="2400" baseline="-25000" dirty="0" smtClean="0"/>
              <a:t>2</a:t>
            </a:r>
            <a:r>
              <a:rPr lang="en-US" sz="2400" dirty="0" smtClean="0"/>
              <a:t>(x,q</a:t>
            </a:r>
            <a:r>
              <a:rPr lang="en-US" sz="2400" baseline="30000" dirty="0" smtClean="0"/>
              <a:t>2</a:t>
            </a:r>
            <a:r>
              <a:rPr lang="en-US" sz="2400" dirty="0" smtClean="0"/>
              <a:t>)</a:t>
            </a:r>
            <a:endParaRPr lang="en-US" sz="2400" dirty="0"/>
          </a:p>
        </p:txBody>
      </p:sp>
      <p:sp>
        <p:nvSpPr>
          <p:cNvPr id="20" name="TextBox 19"/>
          <p:cNvSpPr txBox="1"/>
          <p:nvPr/>
        </p:nvSpPr>
        <p:spPr>
          <a:xfrm>
            <a:off x="6553200" y="6019800"/>
            <a:ext cx="1083951" cy="369332"/>
          </a:xfrm>
          <a:prstGeom prst="rect">
            <a:avLst/>
          </a:prstGeom>
          <a:solidFill>
            <a:srgbClr val="FF9933"/>
          </a:solidFill>
        </p:spPr>
        <p:txBody>
          <a:bodyPr wrap="none" rtlCol="0">
            <a:spAutoFit/>
          </a:bodyPr>
          <a:lstStyle/>
          <a:p>
            <a:r>
              <a:rPr lang="en-US" dirty="0" smtClean="0"/>
              <a:t>Q</a:t>
            </a:r>
            <a:r>
              <a:rPr lang="en-US" baseline="30000" dirty="0" smtClean="0"/>
              <a:t>2</a:t>
            </a:r>
            <a:r>
              <a:rPr lang="en-US" dirty="0" smtClean="0"/>
              <a:t> (GeV</a:t>
            </a:r>
            <a:r>
              <a:rPr lang="en-US" baseline="30000" dirty="0" smtClean="0"/>
              <a:t>2</a:t>
            </a:r>
            <a:r>
              <a:rPr lang="en-US" dirty="0" smtClean="0"/>
              <a:t>)</a:t>
            </a:r>
            <a:endParaRPr lang="en-US" dirty="0"/>
          </a:p>
        </p:txBody>
      </p:sp>
      <p:grpSp>
        <p:nvGrpSpPr>
          <p:cNvPr id="25" name="Group 24"/>
          <p:cNvGrpSpPr/>
          <p:nvPr/>
        </p:nvGrpSpPr>
        <p:grpSpPr>
          <a:xfrm>
            <a:off x="6894690" y="2911171"/>
            <a:ext cx="1713653" cy="1388863"/>
            <a:chOff x="6894690" y="2911171"/>
            <a:chExt cx="1713653" cy="1388863"/>
          </a:xfrm>
        </p:grpSpPr>
        <p:sp>
          <p:nvSpPr>
            <p:cNvPr id="23" name="Right Brace 22"/>
            <p:cNvSpPr/>
            <p:nvPr/>
          </p:nvSpPr>
          <p:spPr>
            <a:xfrm rot="20120395">
              <a:off x="6894690" y="2928434"/>
              <a:ext cx="457200" cy="13716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rot="20463828">
              <a:off x="7465343" y="2911171"/>
              <a:ext cx="1143000" cy="646331"/>
            </a:xfrm>
            <a:prstGeom prst="rect">
              <a:avLst/>
            </a:prstGeom>
            <a:solidFill>
              <a:srgbClr val="FF9933"/>
            </a:solidFill>
          </p:spPr>
          <p:txBody>
            <a:bodyPr wrap="square" rtlCol="0">
              <a:spAutoFit/>
            </a:bodyPr>
            <a:lstStyle/>
            <a:p>
              <a:r>
                <a:rPr lang="en-US" dirty="0" smtClean="0"/>
                <a:t>‘lines’ at constant x</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Evidence for QCD</a:t>
            </a:r>
            <a:endParaRPr lang="en-US" dirty="0"/>
          </a:p>
        </p:txBody>
      </p:sp>
      <p:sp>
        <p:nvSpPr>
          <p:cNvPr id="3" name="Content Placeholder 2"/>
          <p:cNvSpPr>
            <a:spLocks noGrp="1"/>
          </p:cNvSpPr>
          <p:nvPr>
            <p:ph idx="1"/>
          </p:nvPr>
        </p:nvSpPr>
        <p:spPr/>
        <p:txBody>
          <a:bodyPr/>
          <a:lstStyle/>
          <a:p>
            <a:r>
              <a:rPr lang="en-US" dirty="0" smtClean="0"/>
              <a:t>Missing momentum &amp; pattern of scaling violation</a:t>
            </a:r>
          </a:p>
          <a:p>
            <a:pPr lvl="1"/>
            <a:r>
              <a:rPr lang="en-US" dirty="0" smtClean="0"/>
              <a:t>Explained by “gluon radiation”</a:t>
            </a:r>
          </a:p>
          <a:p>
            <a:pPr lvl="1"/>
            <a:r>
              <a:rPr lang="en-US" dirty="0" smtClean="0"/>
              <a:t>analogous to </a:t>
            </a:r>
            <a:r>
              <a:rPr lang="en-US" dirty="0" err="1" smtClean="0"/>
              <a:t>bremsstrahlung</a:t>
            </a:r>
            <a:r>
              <a:rPr lang="en-US" dirty="0" smtClean="0"/>
              <a:t>  (X-ray machines)</a:t>
            </a:r>
          </a:p>
          <a:p>
            <a:pPr lvl="1"/>
            <a:endParaRPr lang="en-US" dirty="0" smtClean="0"/>
          </a:p>
          <a:p>
            <a:r>
              <a:rPr lang="en-US" dirty="0" smtClean="0"/>
              <a:t>How can electrons scatter from quarks elastically?</a:t>
            </a:r>
          </a:p>
          <a:p>
            <a:pPr lvl="1"/>
            <a:r>
              <a:rPr lang="en-US" dirty="0" smtClean="0">
                <a:solidFill>
                  <a:srgbClr val="0033CC"/>
                </a:solidFill>
              </a:rPr>
              <a:t>they act like free particles, but are bound in the proton !</a:t>
            </a:r>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22</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sp>
        <p:nvSpPr>
          <p:cNvPr id="7" name="TextBox 6"/>
          <p:cNvSpPr txBox="1"/>
          <p:nvPr/>
        </p:nvSpPr>
        <p:spPr>
          <a:xfrm>
            <a:off x="725597" y="4375238"/>
            <a:ext cx="8055544" cy="1200329"/>
          </a:xfrm>
          <a:prstGeom prst="rect">
            <a:avLst/>
          </a:prstGeom>
          <a:solidFill>
            <a:schemeClr val="accent2">
              <a:lumMod val="40000"/>
              <a:lumOff val="60000"/>
            </a:schemeClr>
          </a:solidFill>
        </p:spPr>
        <p:txBody>
          <a:bodyPr wrap="square" rtlCol="0">
            <a:spAutoFit/>
          </a:bodyPr>
          <a:lstStyle/>
          <a:p>
            <a:r>
              <a:rPr lang="en-US" sz="2400" dirty="0" smtClean="0">
                <a:latin typeface="Times New Roman" pitchFamily="18" charset="0"/>
                <a:cs typeface="Times New Roman" pitchFamily="18" charset="0"/>
              </a:rPr>
              <a:t>If you probe the proton at small distances (high Q</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the quark responds as if it is not bound (free), but as it moves away to larger distances, it feels the attractive force (like a rubber band).</a:t>
            </a:r>
            <a:endParaRPr lang="en-US" sz="2400" dirty="0">
              <a:latin typeface="Times New Roman" pitchFamily="18" charset="0"/>
              <a:cs typeface="Times New Roman" pitchFamily="18" charset="0"/>
            </a:endParaRPr>
          </a:p>
        </p:txBody>
      </p:sp>
      <p:sp>
        <p:nvSpPr>
          <p:cNvPr id="8" name="TextBox 7"/>
          <p:cNvSpPr txBox="1"/>
          <p:nvPr/>
        </p:nvSpPr>
        <p:spPr>
          <a:xfrm>
            <a:off x="2249713" y="5544457"/>
            <a:ext cx="4562467" cy="461665"/>
          </a:xfrm>
          <a:prstGeom prst="rect">
            <a:avLst/>
          </a:prstGeom>
          <a:solidFill>
            <a:schemeClr val="accent2">
              <a:lumMod val="40000"/>
              <a:lumOff val="60000"/>
            </a:schemeClr>
          </a:solidFill>
        </p:spPr>
        <p:txBody>
          <a:bodyPr wrap="none" rtlCol="0">
            <a:spAutoFit/>
          </a:bodyPr>
          <a:lstStyle/>
          <a:p>
            <a:r>
              <a:rPr lang="en-US" sz="2400" dirty="0" smtClean="0">
                <a:latin typeface="Times New Roman" pitchFamily="18" charset="0"/>
                <a:cs typeface="Times New Roman" pitchFamily="18" charset="0"/>
              </a:rPr>
              <a:t>This is </a:t>
            </a:r>
            <a:r>
              <a:rPr lang="en-US" sz="2400" i="1" dirty="0" smtClean="0">
                <a:latin typeface="Times New Roman" pitchFamily="18" charset="0"/>
                <a:cs typeface="Times New Roman" pitchFamily="18" charset="0"/>
              </a:rPr>
              <a:t>not</a:t>
            </a:r>
            <a:r>
              <a:rPr lang="en-US" sz="2400" dirty="0" smtClean="0">
                <a:latin typeface="Times New Roman" pitchFamily="18" charset="0"/>
                <a:cs typeface="Times New Roman" pitchFamily="18" charset="0"/>
              </a:rPr>
              <a:t> like electromagnetism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asymptotic freedom &amp; QCD </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23</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7" name="Content Placeholder 6" descr="wilczek.jpg"/>
          <p:cNvPicPr>
            <a:picLocks noGrp="1" noChangeAspect="1"/>
          </p:cNvPicPr>
          <p:nvPr>
            <p:ph idx="1"/>
          </p:nvPr>
        </p:nvPicPr>
        <p:blipFill>
          <a:blip r:embed="rId3" cstate="print"/>
          <a:stretch>
            <a:fillRect/>
          </a:stretch>
        </p:blipFill>
        <p:spPr>
          <a:xfrm>
            <a:off x="6386520" y="2058337"/>
            <a:ext cx="1305134" cy="1828800"/>
          </a:xfrm>
        </p:spPr>
      </p:pic>
      <p:sp>
        <p:nvSpPr>
          <p:cNvPr id="11" name="TextBox 10"/>
          <p:cNvSpPr txBox="1"/>
          <p:nvPr/>
        </p:nvSpPr>
        <p:spPr>
          <a:xfrm>
            <a:off x="990600" y="4876800"/>
            <a:ext cx="7772400" cy="830997"/>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“for the discovery of asymptotic freedom in the theory of the strong interaction” 2004 Nobel Prize in Physics</a:t>
            </a:r>
            <a:endParaRPr lang="en-US" sz="2400" dirty="0">
              <a:latin typeface="Times New Roman" pitchFamily="18" charset="0"/>
              <a:cs typeface="Times New Roman" pitchFamily="18" charset="0"/>
            </a:endParaRPr>
          </a:p>
        </p:txBody>
      </p:sp>
      <p:grpSp>
        <p:nvGrpSpPr>
          <p:cNvPr id="16" name="Group 15"/>
          <p:cNvGrpSpPr/>
          <p:nvPr/>
        </p:nvGrpSpPr>
        <p:grpSpPr>
          <a:xfrm>
            <a:off x="3976916" y="2254279"/>
            <a:ext cx="1524776" cy="2179053"/>
            <a:chOff x="4020458" y="2268794"/>
            <a:chExt cx="1524776" cy="2179053"/>
          </a:xfrm>
        </p:grpSpPr>
        <p:pic>
          <p:nvPicPr>
            <p:cNvPr id="9" name="Picture 8" descr="politzer.jpg"/>
            <p:cNvPicPr>
              <a:picLocks noChangeAspect="1"/>
            </p:cNvPicPr>
            <p:nvPr/>
          </p:nvPicPr>
          <p:blipFill>
            <a:blip r:embed="rId4" cstate="print"/>
            <a:stretch>
              <a:fillRect/>
            </a:stretch>
          </p:blipFill>
          <p:spPr>
            <a:xfrm>
              <a:off x="4129549" y="2268794"/>
              <a:ext cx="1334530" cy="1828800"/>
            </a:xfrm>
            <a:prstGeom prst="rect">
              <a:avLst/>
            </a:prstGeom>
          </p:spPr>
        </p:pic>
        <p:sp>
          <p:nvSpPr>
            <p:cNvPr id="12" name="TextBox 11"/>
            <p:cNvSpPr txBox="1"/>
            <p:nvPr/>
          </p:nvSpPr>
          <p:spPr>
            <a:xfrm>
              <a:off x="4020458" y="4078515"/>
              <a:ext cx="1524776" cy="369332"/>
            </a:xfrm>
            <a:prstGeom prst="rect">
              <a:avLst/>
            </a:prstGeom>
            <a:noFill/>
          </p:spPr>
          <p:txBody>
            <a:bodyPr wrap="none" rtlCol="0">
              <a:spAutoFit/>
            </a:bodyPr>
            <a:lstStyle/>
            <a:p>
              <a:r>
                <a:rPr lang="en-US" dirty="0" smtClean="0">
                  <a:latin typeface="Times New Roman" pitchFamily="18" charset="0"/>
                  <a:cs typeface="Times New Roman" pitchFamily="18" charset="0"/>
                </a:rPr>
                <a:t>David </a:t>
              </a:r>
              <a:r>
                <a:rPr lang="en-US" dirty="0" err="1" smtClean="0">
                  <a:latin typeface="Times New Roman" pitchFamily="18" charset="0"/>
                  <a:cs typeface="Times New Roman" pitchFamily="18" charset="0"/>
                </a:rPr>
                <a:t>Politzer</a:t>
              </a:r>
              <a:endParaRPr lang="en-US" dirty="0">
                <a:latin typeface="Times New Roman" pitchFamily="18" charset="0"/>
                <a:cs typeface="Times New Roman" pitchFamily="18" charset="0"/>
              </a:endParaRPr>
            </a:p>
          </p:txBody>
        </p:sp>
      </p:grpSp>
      <p:sp>
        <p:nvSpPr>
          <p:cNvPr id="13" name="TextBox 12"/>
          <p:cNvSpPr txBox="1"/>
          <p:nvPr/>
        </p:nvSpPr>
        <p:spPr>
          <a:xfrm>
            <a:off x="6357258" y="3962400"/>
            <a:ext cx="1537024" cy="369332"/>
          </a:xfrm>
          <a:prstGeom prst="rect">
            <a:avLst/>
          </a:prstGeom>
          <a:noFill/>
        </p:spPr>
        <p:txBody>
          <a:bodyPr wrap="none" rtlCol="0">
            <a:spAutoFit/>
          </a:bodyPr>
          <a:lstStyle/>
          <a:p>
            <a:r>
              <a:rPr lang="en-US" dirty="0" smtClean="0">
                <a:latin typeface="Times New Roman" pitchFamily="18" charset="0"/>
                <a:cs typeface="Times New Roman" pitchFamily="18" charset="0"/>
              </a:rPr>
              <a:t>Frank </a:t>
            </a:r>
            <a:r>
              <a:rPr lang="en-US" dirty="0" err="1" smtClean="0">
                <a:latin typeface="Times New Roman" pitchFamily="18" charset="0"/>
                <a:cs typeface="Times New Roman" pitchFamily="18" charset="0"/>
              </a:rPr>
              <a:t>Wilczek</a:t>
            </a:r>
            <a:endParaRPr lang="en-US" dirty="0">
              <a:latin typeface="Times New Roman" pitchFamily="18" charset="0"/>
              <a:cs typeface="Times New Roman" pitchFamily="18" charset="0"/>
            </a:endParaRPr>
          </a:p>
        </p:txBody>
      </p:sp>
      <p:grpSp>
        <p:nvGrpSpPr>
          <p:cNvPr id="15" name="Group 14"/>
          <p:cNvGrpSpPr/>
          <p:nvPr/>
        </p:nvGrpSpPr>
        <p:grpSpPr>
          <a:xfrm>
            <a:off x="1799772" y="1971250"/>
            <a:ext cx="1345240" cy="2186309"/>
            <a:chOff x="1915886" y="2421194"/>
            <a:chExt cx="1345240" cy="2186309"/>
          </a:xfrm>
        </p:grpSpPr>
        <p:pic>
          <p:nvPicPr>
            <p:cNvPr id="10" name="Picture 9" descr="gross.jpg"/>
            <p:cNvPicPr>
              <a:picLocks noChangeAspect="1"/>
            </p:cNvPicPr>
            <p:nvPr/>
          </p:nvPicPr>
          <p:blipFill>
            <a:blip r:embed="rId5" cstate="print"/>
            <a:stretch>
              <a:fillRect/>
            </a:stretch>
          </p:blipFill>
          <p:spPr>
            <a:xfrm>
              <a:off x="1919749" y="2421194"/>
              <a:ext cx="1305134" cy="1828800"/>
            </a:xfrm>
            <a:prstGeom prst="rect">
              <a:avLst/>
            </a:prstGeom>
          </p:spPr>
        </p:pic>
        <p:sp>
          <p:nvSpPr>
            <p:cNvPr id="14" name="TextBox 13"/>
            <p:cNvSpPr txBox="1"/>
            <p:nvPr/>
          </p:nvSpPr>
          <p:spPr>
            <a:xfrm>
              <a:off x="1915886" y="4238171"/>
              <a:ext cx="1345240" cy="369332"/>
            </a:xfrm>
            <a:prstGeom prst="rect">
              <a:avLst/>
            </a:prstGeom>
            <a:noFill/>
          </p:spPr>
          <p:txBody>
            <a:bodyPr wrap="none" rtlCol="0">
              <a:spAutoFit/>
            </a:bodyPr>
            <a:lstStyle/>
            <a:p>
              <a:r>
                <a:rPr lang="en-US" dirty="0" smtClean="0">
                  <a:latin typeface="Times New Roman" pitchFamily="18" charset="0"/>
                  <a:cs typeface="Times New Roman" pitchFamily="18" charset="0"/>
                </a:rPr>
                <a:t>David Gross</a:t>
              </a:r>
              <a:endParaRPr lang="en-US"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Quarks: what next?</a:t>
            </a:r>
            <a:endParaRPr lang="en-US" dirty="0"/>
          </a:p>
        </p:txBody>
      </p:sp>
      <p:sp>
        <p:nvSpPr>
          <p:cNvPr id="3" name="Content Placeholder 2"/>
          <p:cNvSpPr>
            <a:spLocks noGrp="1"/>
          </p:cNvSpPr>
          <p:nvPr>
            <p:ph idx="1"/>
          </p:nvPr>
        </p:nvSpPr>
        <p:spPr/>
        <p:txBody>
          <a:bodyPr/>
          <a:lstStyle/>
          <a:p>
            <a:r>
              <a:rPr lang="en-US" dirty="0" smtClean="0"/>
              <a:t>QCD: well-established as </a:t>
            </a:r>
            <a:r>
              <a:rPr lang="en-US" i="1" dirty="0" smtClean="0"/>
              <a:t>the</a:t>
            </a:r>
            <a:r>
              <a:rPr lang="en-US" dirty="0" smtClean="0"/>
              <a:t> theory of the strong interactions </a:t>
            </a:r>
            <a:r>
              <a:rPr lang="en-US" dirty="0" smtClean="0">
                <a:sym typeface="Wingdings" pitchFamily="2" charset="2"/>
              </a:rPr>
              <a:t> </a:t>
            </a:r>
            <a:r>
              <a:rPr lang="en-US" dirty="0" smtClean="0"/>
              <a:t>forces between quarks</a:t>
            </a:r>
          </a:p>
          <a:p>
            <a:endParaRPr lang="en-US" dirty="0" smtClean="0"/>
          </a:p>
          <a:p>
            <a:r>
              <a:rPr lang="en-US" dirty="0" smtClean="0"/>
              <a:t>BUT, it’s a strongly-interacting field theory </a:t>
            </a:r>
            <a:r>
              <a:rPr lang="en-US" dirty="0" smtClean="0">
                <a:sym typeface="Wingdings" pitchFamily="2" charset="2"/>
              </a:rPr>
              <a:t></a:t>
            </a:r>
            <a:r>
              <a:rPr lang="en-US" dirty="0" smtClean="0"/>
              <a:t> very difficult to SOLVE the equations</a:t>
            </a:r>
          </a:p>
          <a:p>
            <a:endParaRPr lang="en-US" dirty="0" smtClean="0"/>
          </a:p>
          <a:p>
            <a:r>
              <a:rPr lang="en-US" dirty="0" smtClean="0"/>
              <a:t>INSTEAD, people </a:t>
            </a:r>
            <a:r>
              <a:rPr lang="en-US" dirty="0" smtClean="0">
                <a:solidFill>
                  <a:srgbClr val="282DF0"/>
                </a:solidFill>
              </a:rPr>
              <a:t>GUESS</a:t>
            </a:r>
            <a:r>
              <a:rPr lang="en-US" dirty="0" smtClean="0"/>
              <a:t> solutions based on qualitative aspects of QCD … and work out the consequences.</a:t>
            </a:r>
            <a:endParaRPr lang="en-US" dirty="0">
              <a:solidFill>
                <a:srgbClr val="0000FF"/>
              </a:solidFill>
            </a:endParaRPr>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24</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Gluons: the strong force-field</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25</a:t>
            </a:fld>
            <a:endParaRPr lang="en-US" dirty="0"/>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8" name="Picture 7" descr="fluxtube.gif"/>
          <p:cNvPicPr>
            <a:picLocks noChangeAspect="1"/>
          </p:cNvPicPr>
          <p:nvPr/>
        </p:nvPicPr>
        <p:blipFill>
          <a:blip r:embed="rId3" cstate="print">
            <a:duotone>
              <a:prstClr val="black"/>
              <a:srgbClr val="D9C3A5">
                <a:tint val="50000"/>
                <a:satMod val="180000"/>
              </a:srgbClr>
            </a:duotone>
          </a:blip>
          <a:stretch>
            <a:fillRect/>
          </a:stretch>
        </p:blipFill>
        <p:spPr>
          <a:xfrm>
            <a:off x="4648200" y="2667000"/>
            <a:ext cx="2171700" cy="904875"/>
          </a:xfrm>
          <a:prstGeom prst="rect">
            <a:avLst/>
          </a:prstGeom>
          <a:effectLst>
            <a:outerShdw blurRad="50800" dist="50800" dir="2700000" algn="tl" rotWithShape="0">
              <a:prstClr val="black">
                <a:alpha val="99000"/>
              </a:prstClr>
            </a:outerShdw>
          </a:effectLst>
        </p:spPr>
      </p:pic>
      <p:pic>
        <p:nvPicPr>
          <p:cNvPr id="12" name="Content Placeholder 11" descr="fieldline.gif"/>
          <p:cNvPicPr>
            <a:picLocks noGrp="1" noChangeAspect="1"/>
          </p:cNvPicPr>
          <p:nvPr>
            <p:ph idx="1"/>
          </p:nvPr>
        </p:nvPicPr>
        <p:blipFill>
          <a:blip r:embed="rId4" cstate="print">
            <a:duotone>
              <a:prstClr val="black"/>
              <a:srgbClr val="D9C3A5">
                <a:tint val="50000"/>
                <a:satMod val="180000"/>
              </a:srgbClr>
            </a:duotone>
          </a:blip>
          <a:stretch>
            <a:fillRect/>
          </a:stretch>
        </p:blipFill>
        <p:spPr>
          <a:xfrm>
            <a:off x="1219200" y="1752600"/>
            <a:ext cx="2276475" cy="2076450"/>
          </a:xfrm>
        </p:spPr>
      </p:pic>
      <p:sp>
        <p:nvSpPr>
          <p:cNvPr id="13" name="TextBox 12"/>
          <p:cNvSpPr txBox="1"/>
          <p:nvPr/>
        </p:nvSpPr>
        <p:spPr>
          <a:xfrm>
            <a:off x="320040" y="4572000"/>
            <a:ext cx="8206927" cy="1569660"/>
          </a:xfrm>
          <a:prstGeom prst="rect">
            <a:avLst/>
          </a:prstGeom>
          <a:solidFill>
            <a:srgbClr val="FFD19F"/>
          </a:solidFill>
        </p:spPr>
        <p:txBody>
          <a:bodyPr wrap="none" rtlCol="0">
            <a:spAutoFit/>
          </a:bodyPr>
          <a:lstStyle/>
          <a:p>
            <a:r>
              <a:rPr lang="en-US" sz="2400" dirty="0" smtClean="0">
                <a:latin typeface="Times New Roman" pitchFamily="18" charset="0"/>
                <a:cs typeface="Times New Roman" pitchFamily="18" charset="0"/>
              </a:rPr>
              <a:t>Because of self-interactions the field lines compress into a tube.</a:t>
            </a:r>
          </a:p>
          <a:p>
            <a:r>
              <a:rPr lang="en-US" sz="2400" dirty="0" smtClean="0">
                <a:latin typeface="Times New Roman" pitchFamily="18" charset="0"/>
                <a:cs typeface="Times New Roman" pitchFamily="18" charset="0"/>
              </a:rPr>
              <a:t>The field energy grows linearly with separation </a:t>
            </a:r>
            <a:r>
              <a:rPr lang="en-US" sz="2400" dirty="0" smtClean="0">
                <a:latin typeface="Times New Roman" pitchFamily="18" charset="0"/>
                <a:cs typeface="Times New Roman" pitchFamily="18" charset="0"/>
                <a:sym typeface="Wingdings" pitchFamily="2" charset="2"/>
              </a:rPr>
              <a:t> constant force</a:t>
            </a:r>
          </a:p>
          <a:p>
            <a:pPr algn="ctr"/>
            <a:r>
              <a:rPr lang="en-US" sz="2400" dirty="0" smtClean="0">
                <a:latin typeface="Times New Roman" pitchFamily="18" charset="0"/>
                <a:cs typeface="Times New Roman" pitchFamily="18" charset="0"/>
                <a:sym typeface="Wingdings" pitchFamily="2" charset="2"/>
              </a:rPr>
              <a:t>~ 1 </a:t>
            </a:r>
            <a:r>
              <a:rPr lang="en-US" sz="2400" dirty="0" err="1" smtClean="0">
                <a:latin typeface="Times New Roman" pitchFamily="18" charset="0"/>
                <a:cs typeface="Times New Roman" pitchFamily="18" charset="0"/>
                <a:sym typeface="Wingdings" pitchFamily="2" charset="2"/>
              </a:rPr>
              <a:t>GeV</a:t>
            </a:r>
            <a:r>
              <a:rPr lang="en-US" sz="2400" dirty="0" smtClean="0">
                <a:latin typeface="Times New Roman" pitchFamily="18" charset="0"/>
                <a:cs typeface="Times New Roman" pitchFamily="18" charset="0"/>
                <a:sym typeface="Wingdings" pitchFamily="2" charset="2"/>
              </a:rPr>
              <a:t>/fm</a:t>
            </a:r>
          </a:p>
          <a:p>
            <a:pPr algn="ctr"/>
            <a:r>
              <a:rPr lang="en-US" sz="2400" dirty="0" smtClean="0">
                <a:solidFill>
                  <a:srgbClr val="282DF0"/>
                </a:solidFill>
                <a:latin typeface="Times New Roman" pitchFamily="18" charset="0"/>
                <a:cs typeface="Times New Roman" pitchFamily="18" charset="0"/>
                <a:sym typeface="Wingdings" pitchFamily="2" charset="2"/>
              </a:rPr>
              <a:t>(16 TONS !!)</a:t>
            </a:r>
            <a:endParaRPr lang="en-US" sz="2400" dirty="0">
              <a:solidFill>
                <a:srgbClr val="282D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26</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7" name="Picture 6" descr="fluxtupepaper.gif"/>
          <p:cNvPicPr>
            <a:picLocks noChangeAspect="1"/>
          </p:cNvPicPr>
          <p:nvPr/>
        </p:nvPicPr>
        <p:blipFill>
          <a:blip r:embed="rId3" cstate="print"/>
          <a:stretch>
            <a:fillRect/>
          </a:stretch>
        </p:blipFill>
        <p:spPr>
          <a:xfrm>
            <a:off x="609600" y="152400"/>
            <a:ext cx="8010525" cy="6438900"/>
          </a:xfrm>
          <a:prstGeom prst="rect">
            <a:avLst/>
          </a:prstGeom>
          <a:effectLst>
            <a:outerShdw blurRad="50800" dist="50800" dir="2700000" algn="tl" rotWithShape="0">
              <a:prstClr val="black"/>
            </a:outerShdw>
          </a:effectLst>
        </p:spPr>
      </p:pic>
      <p:sp>
        <p:nvSpPr>
          <p:cNvPr id="8" name="Rounded Rectangle 7"/>
          <p:cNvSpPr/>
          <p:nvPr/>
        </p:nvSpPr>
        <p:spPr>
          <a:xfrm>
            <a:off x="4724400" y="5105400"/>
            <a:ext cx="3733800" cy="1143000"/>
          </a:xfrm>
          <a:prstGeom prst="roundRect">
            <a:avLst/>
          </a:prstGeom>
          <a:solidFill>
            <a:srgbClr val="FFCC99">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828800" y="533400"/>
            <a:ext cx="5715000" cy="1524000"/>
          </a:xfrm>
          <a:prstGeom prst="roundRect">
            <a:avLst/>
          </a:prstGeom>
          <a:solidFill>
            <a:srgbClr val="FFCC99">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200400" y="1572768"/>
            <a:ext cx="2743200" cy="3712464"/>
            <a:chOff x="3200400" y="1572768"/>
            <a:chExt cx="2743200" cy="3712464"/>
          </a:xfrm>
        </p:grpSpPr>
        <p:pic>
          <p:nvPicPr>
            <p:cNvPr id="14" name="Picture 13" descr="NathanIsgur.jpg"/>
            <p:cNvPicPr>
              <a:picLocks noChangeAspect="1"/>
            </p:cNvPicPr>
            <p:nvPr/>
          </p:nvPicPr>
          <p:blipFill>
            <a:blip r:embed="rId4" cstate="print"/>
            <a:stretch>
              <a:fillRect/>
            </a:stretch>
          </p:blipFill>
          <p:spPr>
            <a:xfrm>
              <a:off x="3200400" y="1572768"/>
              <a:ext cx="2743200" cy="3712464"/>
            </a:xfrm>
            <a:prstGeom prst="rect">
              <a:avLst/>
            </a:prstGeom>
          </p:spPr>
        </p:pic>
        <p:sp>
          <p:nvSpPr>
            <p:cNvPr id="13" name="TextBox 12"/>
            <p:cNvSpPr txBox="1"/>
            <p:nvPr/>
          </p:nvSpPr>
          <p:spPr>
            <a:xfrm>
              <a:off x="4470399" y="4804229"/>
              <a:ext cx="1383712" cy="369332"/>
            </a:xfrm>
            <a:prstGeom prst="rect">
              <a:avLst/>
            </a:prstGeom>
            <a:solidFill>
              <a:schemeClr val="bg1"/>
            </a:solidFill>
          </p:spPr>
          <p:txBody>
            <a:bodyPr wrap="none" rtlCol="0">
              <a:spAutoFit/>
            </a:bodyPr>
            <a:lstStyle/>
            <a:p>
              <a:r>
                <a:rPr lang="en-US" dirty="0" smtClean="0">
                  <a:latin typeface="Times New Roman" pitchFamily="18" charset="0"/>
                  <a:cs typeface="Times New Roman" pitchFamily="18" charset="0"/>
                </a:rPr>
                <a:t>Nathan </a:t>
              </a:r>
              <a:r>
                <a:rPr lang="en-US" dirty="0" err="1" smtClean="0">
                  <a:latin typeface="Times New Roman" pitchFamily="18" charset="0"/>
                  <a:cs typeface="Times New Roman" pitchFamily="18" charset="0"/>
                </a:rPr>
                <a:t>Isgur</a:t>
              </a:r>
              <a:endParaRPr lang="en-US"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A Modern Particle Detector </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27</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18" name="Picture 17" descr="clasdownstream.jpg"/>
          <p:cNvPicPr>
            <a:picLocks noChangeAspect="1"/>
          </p:cNvPicPr>
          <p:nvPr/>
        </p:nvPicPr>
        <p:blipFill>
          <a:blip r:embed="rId3" cstate="print"/>
          <a:stretch>
            <a:fillRect/>
          </a:stretch>
        </p:blipFill>
        <p:spPr>
          <a:xfrm>
            <a:off x="1058092" y="1504768"/>
            <a:ext cx="6837680" cy="5128260"/>
          </a:xfrm>
          <a:prstGeom prst="rect">
            <a:avLst/>
          </a:prstGeom>
        </p:spPr>
      </p:pic>
      <p:pic>
        <p:nvPicPr>
          <p:cNvPr id="16" name="Picture 15" descr="clascutview.gif"/>
          <p:cNvPicPr>
            <a:picLocks noChangeAspect="1"/>
          </p:cNvPicPr>
          <p:nvPr/>
        </p:nvPicPr>
        <p:blipFill>
          <a:blip r:embed="rId4" cstate="print"/>
          <a:stretch>
            <a:fillRect/>
          </a:stretch>
        </p:blipFill>
        <p:spPr>
          <a:xfrm>
            <a:off x="4344080" y="1715631"/>
            <a:ext cx="4374545" cy="4351338"/>
          </a:xfrm>
          <a:prstGeom prst="rect">
            <a:avLst/>
          </a:prstGeom>
          <a:effectLst>
            <a:outerShdw blurRad="50800" dist="50800" dir="2700000" algn="tl" rotWithShape="0">
              <a:prstClr val="black"/>
            </a:outerShdw>
          </a:effectLst>
        </p:spPr>
      </p:pic>
      <p:sp>
        <p:nvSpPr>
          <p:cNvPr id="17" name="Content Placeholder 2"/>
          <p:cNvSpPr txBox="1">
            <a:spLocks/>
          </p:cNvSpPr>
          <p:nvPr/>
        </p:nvSpPr>
        <p:spPr>
          <a:xfrm>
            <a:off x="431800" y="1658258"/>
            <a:ext cx="3657600" cy="4525963"/>
          </a:xfrm>
          <a:prstGeom prst="rect">
            <a:avLst/>
          </a:prstGeom>
          <a:solidFill>
            <a:srgbClr val="FFEEDD"/>
          </a:solidFill>
          <a:ln>
            <a:noFill/>
          </a:ln>
          <a:effectLst>
            <a:outerShdw blurRad="50800" dist="50800" dir="2700000" algn="ctr" rotWithShape="0">
              <a:srgbClr val="000000">
                <a:alpha val="99000"/>
              </a:srgbClr>
            </a:outerShdw>
          </a:effectLst>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CLAS detector: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-magnetic spectrometer</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(curvature ~ 1/p)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-drift chambers (tracking)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scintillators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(timing)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-calorimeters (energy, e/</a:t>
            </a:r>
            <a:r>
              <a:rPr kumimoji="0" lang="en-US" sz="2400" b="0" i="0" u="none" strike="noStrike" kern="1200" cap="none" spc="0" normalizeH="0" baseline="0" noProof="0" dirty="0" smtClean="0">
                <a:ln>
                  <a:noFill/>
                </a:ln>
                <a:solidFill>
                  <a:schemeClr val="tx1"/>
                </a:solidFill>
                <a:effectLst/>
                <a:uLnTx/>
                <a:uFillTx/>
                <a:latin typeface="Symbol" pitchFamily="18" charset="2"/>
                <a:ea typeface="+mn-ea"/>
                <a:cs typeface="Times New Roman" pitchFamily="18" charset="0"/>
              </a:rPr>
              <a:t>p</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-Cerenkov (e/</a:t>
            </a:r>
            <a:r>
              <a:rPr kumimoji="0" lang="en-US" sz="2400" b="0" i="0" u="none" strike="noStrike" kern="1200" cap="none" spc="0" normalizeH="0" baseline="0" noProof="0" dirty="0" smtClean="0">
                <a:ln>
                  <a:noFill/>
                </a:ln>
                <a:solidFill>
                  <a:schemeClr val="tx1"/>
                </a:solidFill>
                <a:effectLst/>
                <a:uLnTx/>
                <a:uFillTx/>
                <a:latin typeface="Symbol" pitchFamily="18" charset="2"/>
                <a:ea typeface="+mn-ea"/>
                <a:cs typeface="Times New Roman" pitchFamily="18" charset="0"/>
              </a:rPr>
              <a:t>p</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Fast: &gt; 2000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evts</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/sec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Large acceptance &gt; 2</a:t>
            </a:r>
            <a:r>
              <a:rPr kumimoji="0" lang="en-US" sz="2400" b="0" i="0" u="none" strike="noStrike" kern="1200" cap="none" spc="0" normalizeH="0" baseline="0" noProof="0" dirty="0" smtClean="0">
                <a:ln>
                  <a:noFill/>
                </a:ln>
                <a:solidFill>
                  <a:schemeClr val="tx1"/>
                </a:solidFill>
                <a:effectLst/>
                <a:uLnTx/>
                <a:uFillTx/>
                <a:latin typeface="Symbol" pitchFamily="18" charset="2"/>
                <a:ea typeface="+mn-ea"/>
                <a:cs typeface="Times New Roman" pitchFamily="18" charset="0"/>
              </a:rPr>
              <a:t>p</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sr</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20" name="Picture 16" descr="evnt_in_clas"/>
          <p:cNvPicPr>
            <a:picLocks noChangeAspect="1" noChangeArrowheads="1"/>
          </p:cNvPicPr>
          <p:nvPr/>
        </p:nvPicPr>
        <p:blipFill>
          <a:blip r:embed="rId5" cstate="print"/>
          <a:srcRect/>
          <a:stretch>
            <a:fillRect/>
          </a:stretch>
        </p:blipFill>
        <p:spPr bwMode="auto">
          <a:xfrm>
            <a:off x="3962400" y="1312636"/>
            <a:ext cx="48768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smtClean="0"/>
              <a:t>April 30, 2010</a:t>
            </a:r>
            <a:endParaRPr lang="en-US"/>
          </a:p>
        </p:txBody>
      </p:sp>
      <p:sp>
        <p:nvSpPr>
          <p:cNvPr id="5123" name="Footer Placeholder 4"/>
          <p:cNvSpPr>
            <a:spLocks noGrp="1"/>
          </p:cNvSpPr>
          <p:nvPr>
            <p:ph type="ftr" sz="quarter" idx="11"/>
          </p:nvPr>
        </p:nvSpPr>
        <p:spPr>
          <a:xfrm>
            <a:off x="3102079" y="6315894"/>
            <a:ext cx="2133600" cy="365125"/>
          </a:xfrm>
          <a:noFill/>
        </p:spPr>
        <p:txBody>
          <a:bodyPr/>
          <a:lstStyle/>
          <a:p>
            <a:r>
              <a:rPr lang="en-US" dirty="0" smtClean="0"/>
              <a:t>Quarks: search for the smallest</a:t>
            </a:r>
          </a:p>
        </p:txBody>
      </p:sp>
      <p:sp>
        <p:nvSpPr>
          <p:cNvPr id="5124" name="Rectangle 2"/>
          <p:cNvSpPr>
            <a:spLocks noGrp="1" noChangeArrowheads="1"/>
          </p:cNvSpPr>
          <p:nvPr>
            <p:ph type="title"/>
          </p:nvPr>
        </p:nvSpPr>
        <p:spPr>
          <a:solidFill>
            <a:srgbClr val="BDBDFF"/>
          </a:solidFill>
        </p:spPr>
        <p:txBody>
          <a:bodyPr/>
          <a:lstStyle/>
          <a:p>
            <a:pPr eaLnBrk="1" hangingPunct="1"/>
            <a:r>
              <a:rPr lang="en-US" dirty="0" smtClean="0"/>
              <a:t>Geiger counter: gas ionization by particles</a:t>
            </a:r>
          </a:p>
        </p:txBody>
      </p:sp>
      <p:sp>
        <p:nvSpPr>
          <p:cNvPr id="5134" name="Oval 4"/>
          <p:cNvSpPr>
            <a:spLocks noChangeArrowheads="1"/>
          </p:cNvSpPr>
          <p:nvPr/>
        </p:nvSpPr>
        <p:spPr bwMode="auto">
          <a:xfrm>
            <a:off x="2757488" y="2511425"/>
            <a:ext cx="2741613" cy="2741613"/>
          </a:xfrm>
          <a:prstGeom prst="ellipse">
            <a:avLst/>
          </a:prstGeom>
          <a:noFill/>
          <a:ln w="9525">
            <a:solidFill>
              <a:schemeClr val="tx1"/>
            </a:solidFill>
            <a:round/>
            <a:headEnd/>
            <a:tailEnd/>
          </a:ln>
        </p:spPr>
        <p:txBody>
          <a:bodyPr wrap="none" anchor="ctr"/>
          <a:lstStyle/>
          <a:p>
            <a:endParaRPr lang="en-US"/>
          </a:p>
        </p:txBody>
      </p:sp>
      <p:sp>
        <p:nvSpPr>
          <p:cNvPr id="5135" name="Oval 5"/>
          <p:cNvSpPr>
            <a:spLocks noChangeArrowheads="1"/>
          </p:cNvSpPr>
          <p:nvPr/>
        </p:nvSpPr>
        <p:spPr bwMode="auto">
          <a:xfrm>
            <a:off x="4149726" y="3836988"/>
            <a:ext cx="92075" cy="92075"/>
          </a:xfrm>
          <a:prstGeom prst="ellipse">
            <a:avLst/>
          </a:prstGeom>
          <a:solidFill>
            <a:schemeClr val="tx2"/>
          </a:solidFill>
          <a:ln w="9525">
            <a:solidFill>
              <a:schemeClr val="tx1"/>
            </a:solidFill>
            <a:round/>
            <a:headEnd/>
            <a:tailEnd/>
          </a:ln>
        </p:spPr>
        <p:txBody>
          <a:bodyPr wrap="none" anchor="ctr"/>
          <a:lstStyle/>
          <a:p>
            <a:endParaRPr lang="en-US"/>
          </a:p>
        </p:txBody>
      </p:sp>
      <p:sp>
        <p:nvSpPr>
          <p:cNvPr id="5136" name="Line 6"/>
          <p:cNvSpPr>
            <a:spLocks noChangeShapeType="1"/>
          </p:cNvSpPr>
          <p:nvPr/>
        </p:nvSpPr>
        <p:spPr bwMode="auto">
          <a:xfrm flipV="1">
            <a:off x="3440113" y="2060575"/>
            <a:ext cx="3178175" cy="3773488"/>
          </a:xfrm>
          <a:prstGeom prst="line">
            <a:avLst/>
          </a:prstGeom>
          <a:noFill/>
          <a:ln w="19050" cap="rnd">
            <a:solidFill>
              <a:schemeClr val="tx1"/>
            </a:solidFill>
            <a:prstDash val="dash"/>
            <a:round/>
            <a:headEnd type="arrow" w="med" len="med"/>
            <a:tailEnd type="none" w="med" len="med"/>
          </a:ln>
        </p:spPr>
        <p:txBody>
          <a:bodyPr/>
          <a:lstStyle/>
          <a:p>
            <a:endParaRPr lang="en-US"/>
          </a:p>
        </p:txBody>
      </p:sp>
      <p:sp>
        <p:nvSpPr>
          <p:cNvPr id="5126" name="Text Box 9"/>
          <p:cNvSpPr txBox="1">
            <a:spLocks noChangeArrowheads="1"/>
          </p:cNvSpPr>
          <p:nvPr/>
        </p:nvSpPr>
        <p:spPr bwMode="auto">
          <a:xfrm>
            <a:off x="304800" y="2462213"/>
            <a:ext cx="2162629" cy="2246769"/>
          </a:xfrm>
          <a:prstGeom prst="rect">
            <a:avLst/>
          </a:prstGeom>
          <a:noFill/>
          <a:ln w="9525">
            <a:noFill/>
            <a:miter lim="800000"/>
            <a:headEnd/>
            <a:tailEnd/>
          </a:ln>
        </p:spPr>
        <p:txBody>
          <a:bodyPr wrap="square">
            <a:spAutoFit/>
          </a:bodyPr>
          <a:lstStyle/>
          <a:p>
            <a:pPr algn="ctr"/>
            <a:r>
              <a:rPr lang="en-US" sz="2000" b="0" dirty="0" smtClean="0">
                <a:latin typeface="Times New Roman" pitchFamily="18" charset="0"/>
                <a:cs typeface="Times New Roman" pitchFamily="18" charset="0"/>
              </a:rPr>
              <a:t>tube</a:t>
            </a:r>
          </a:p>
          <a:p>
            <a:pPr algn="ctr"/>
            <a:endParaRPr lang="en-US" sz="2000" b="0" dirty="0">
              <a:latin typeface="Times New Roman" pitchFamily="18" charset="0"/>
              <a:cs typeface="Times New Roman" pitchFamily="18" charset="0"/>
            </a:endParaRPr>
          </a:p>
          <a:p>
            <a:pPr algn="ctr"/>
            <a:r>
              <a:rPr lang="en-US" sz="2000" b="0" dirty="0" smtClean="0">
                <a:latin typeface="Times New Roman" pitchFamily="18" charset="0"/>
                <a:cs typeface="Times New Roman" pitchFamily="18" charset="0"/>
              </a:rPr>
              <a:t>gas</a:t>
            </a:r>
          </a:p>
          <a:p>
            <a:pPr algn="ctr"/>
            <a:endParaRPr lang="en-US" sz="2000" b="0" dirty="0">
              <a:latin typeface="Times New Roman" pitchFamily="18" charset="0"/>
              <a:cs typeface="Times New Roman" pitchFamily="18" charset="0"/>
            </a:endParaRPr>
          </a:p>
          <a:p>
            <a:pPr algn="ctr"/>
            <a:r>
              <a:rPr lang="en-US" sz="2000" b="0" dirty="0">
                <a:latin typeface="Times New Roman" pitchFamily="18" charset="0"/>
                <a:cs typeface="Times New Roman" pitchFamily="18" charset="0"/>
              </a:rPr>
              <a:t>wire</a:t>
            </a:r>
          </a:p>
          <a:p>
            <a:pPr algn="ctr"/>
            <a:r>
              <a:rPr lang="en-US" sz="2000" b="0" dirty="0" smtClean="0">
                <a:solidFill>
                  <a:schemeClr val="tx1">
                    <a:lumMod val="75000"/>
                    <a:lumOff val="25000"/>
                  </a:schemeClr>
                </a:solidFill>
                <a:latin typeface="Times New Roman" pitchFamily="18" charset="0"/>
                <a:cs typeface="Times New Roman" pitchFamily="18" charset="0"/>
              </a:rPr>
              <a:t>(at</a:t>
            </a:r>
            <a:r>
              <a:rPr lang="en-US" sz="2000" dirty="0" smtClean="0">
                <a:solidFill>
                  <a:schemeClr val="tx1">
                    <a:lumMod val="75000"/>
                    <a:lumOff val="25000"/>
                  </a:schemeClr>
                </a:solidFill>
                <a:latin typeface="Times New Roman" pitchFamily="18" charset="0"/>
                <a:cs typeface="Times New Roman" pitchFamily="18" charset="0"/>
              </a:rPr>
              <a:t> </a:t>
            </a:r>
            <a:r>
              <a:rPr lang="en-US" sz="2000" b="0" dirty="0" smtClean="0">
                <a:solidFill>
                  <a:schemeClr val="tx1">
                    <a:lumMod val="75000"/>
                    <a:lumOff val="25000"/>
                  </a:schemeClr>
                </a:solidFill>
                <a:latin typeface="Times New Roman" pitchFamily="18" charset="0"/>
                <a:cs typeface="Times New Roman" pitchFamily="18" charset="0"/>
              </a:rPr>
              <a:t>high voltage, </a:t>
            </a:r>
          </a:p>
          <a:p>
            <a:pPr algn="ctr"/>
            <a:r>
              <a:rPr lang="en-US" sz="2000" dirty="0" smtClean="0">
                <a:solidFill>
                  <a:schemeClr val="tx1">
                    <a:lumMod val="75000"/>
                    <a:lumOff val="25000"/>
                  </a:schemeClr>
                </a:solidFill>
                <a:latin typeface="Times New Roman" pitchFamily="18" charset="0"/>
                <a:cs typeface="Times New Roman" pitchFamily="18" charset="0"/>
              </a:rPr>
              <a:t>~ 2000 V)</a:t>
            </a:r>
            <a:endParaRPr lang="en-US" sz="2000" b="0" dirty="0">
              <a:solidFill>
                <a:schemeClr val="tx1">
                  <a:lumMod val="75000"/>
                  <a:lumOff val="25000"/>
                </a:schemeClr>
              </a:solidFill>
              <a:latin typeface="Times New Roman" pitchFamily="18" charset="0"/>
              <a:cs typeface="Times New Roman" pitchFamily="18" charset="0"/>
            </a:endParaRPr>
          </a:p>
        </p:txBody>
      </p:sp>
      <p:sp>
        <p:nvSpPr>
          <p:cNvPr id="5127" name="Line 10"/>
          <p:cNvSpPr>
            <a:spLocks noChangeShapeType="1"/>
          </p:cNvSpPr>
          <p:nvPr/>
        </p:nvSpPr>
        <p:spPr bwMode="auto">
          <a:xfrm>
            <a:off x="1901371" y="2830286"/>
            <a:ext cx="972003" cy="246288"/>
          </a:xfrm>
          <a:prstGeom prst="line">
            <a:avLst/>
          </a:prstGeom>
          <a:noFill/>
          <a:ln w="9525">
            <a:solidFill>
              <a:schemeClr val="tx1"/>
            </a:solidFill>
            <a:round/>
            <a:headEnd/>
            <a:tailEnd type="triangle" w="med" len="med"/>
          </a:ln>
        </p:spPr>
        <p:txBody>
          <a:bodyPr/>
          <a:lstStyle/>
          <a:p>
            <a:endParaRPr lang="en-US"/>
          </a:p>
        </p:txBody>
      </p:sp>
      <p:sp>
        <p:nvSpPr>
          <p:cNvPr id="5128" name="Line 11"/>
          <p:cNvSpPr>
            <a:spLocks noChangeShapeType="1"/>
          </p:cNvSpPr>
          <p:nvPr/>
        </p:nvSpPr>
        <p:spPr bwMode="auto">
          <a:xfrm>
            <a:off x="2090057" y="3309257"/>
            <a:ext cx="1538045" cy="215607"/>
          </a:xfrm>
          <a:prstGeom prst="line">
            <a:avLst/>
          </a:prstGeom>
          <a:noFill/>
          <a:ln w="9525">
            <a:solidFill>
              <a:schemeClr val="tx1"/>
            </a:solidFill>
            <a:round/>
            <a:headEnd/>
            <a:tailEnd type="triangle" w="med" len="med"/>
          </a:ln>
        </p:spPr>
        <p:txBody>
          <a:bodyPr/>
          <a:lstStyle/>
          <a:p>
            <a:endParaRPr lang="en-US"/>
          </a:p>
        </p:txBody>
      </p:sp>
      <p:sp>
        <p:nvSpPr>
          <p:cNvPr id="5129" name="Line 13"/>
          <p:cNvSpPr>
            <a:spLocks noChangeShapeType="1"/>
          </p:cNvSpPr>
          <p:nvPr/>
        </p:nvSpPr>
        <p:spPr bwMode="auto">
          <a:xfrm flipV="1">
            <a:off x="2002971" y="3870959"/>
            <a:ext cx="1989909" cy="18869"/>
          </a:xfrm>
          <a:prstGeom prst="line">
            <a:avLst/>
          </a:prstGeom>
          <a:noFill/>
          <a:ln w="9525">
            <a:solidFill>
              <a:schemeClr val="tx1"/>
            </a:solidFill>
            <a:round/>
            <a:headEnd/>
            <a:tailEnd type="triangle" w="med" len="med"/>
          </a:ln>
        </p:spPr>
        <p:txBody>
          <a:bodyPr/>
          <a:lstStyle/>
          <a:p>
            <a:endParaRPr lang="en-US"/>
          </a:p>
        </p:txBody>
      </p:sp>
      <p:sp>
        <p:nvSpPr>
          <p:cNvPr id="5130" name="Text Box 14"/>
          <p:cNvSpPr txBox="1">
            <a:spLocks noChangeArrowheads="1"/>
          </p:cNvSpPr>
          <p:nvPr/>
        </p:nvSpPr>
        <p:spPr bwMode="auto">
          <a:xfrm>
            <a:off x="6280150" y="2244725"/>
            <a:ext cx="1524776" cy="461665"/>
          </a:xfrm>
          <a:prstGeom prst="rect">
            <a:avLst/>
          </a:prstGeom>
          <a:noFill/>
          <a:ln w="9525">
            <a:noFill/>
            <a:miter lim="800000"/>
            <a:headEnd/>
            <a:tailEnd/>
          </a:ln>
        </p:spPr>
        <p:txBody>
          <a:bodyPr wrap="none">
            <a:spAutoFit/>
          </a:bodyPr>
          <a:lstStyle/>
          <a:p>
            <a:r>
              <a:rPr lang="en-US" sz="2400" b="0" dirty="0">
                <a:latin typeface="Times New Roman" pitchFamily="18" charset="0"/>
                <a:cs typeface="Times New Roman" pitchFamily="18" charset="0"/>
              </a:rPr>
              <a:t>cosmic ray</a:t>
            </a:r>
          </a:p>
        </p:txBody>
      </p:sp>
      <p:sp>
        <p:nvSpPr>
          <p:cNvPr id="5131" name="Text Box 15"/>
          <p:cNvSpPr txBox="1">
            <a:spLocks noChangeArrowheads="1"/>
          </p:cNvSpPr>
          <p:nvPr/>
        </p:nvSpPr>
        <p:spPr bwMode="auto">
          <a:xfrm>
            <a:off x="5975350" y="3613150"/>
            <a:ext cx="2717411" cy="923330"/>
          </a:xfrm>
          <a:prstGeom prst="rect">
            <a:avLst/>
          </a:prstGeom>
          <a:noFill/>
          <a:ln w="9525">
            <a:noFill/>
            <a:miter lim="800000"/>
            <a:headEnd/>
            <a:tailEnd/>
          </a:ln>
        </p:spPr>
        <p:txBody>
          <a:bodyPr wrap="none">
            <a:spAutoFit/>
          </a:bodyPr>
          <a:lstStyle/>
          <a:p>
            <a:r>
              <a:rPr lang="en-US" sz="1800" b="0" dirty="0">
                <a:latin typeface="Times New Roman" pitchFamily="18" charset="0"/>
                <a:cs typeface="Times New Roman" pitchFamily="18" charset="0"/>
              </a:rPr>
              <a:t>~1 ionization/ 300 mm</a:t>
            </a:r>
          </a:p>
          <a:p>
            <a:endParaRPr lang="en-US" sz="1800" b="0" dirty="0">
              <a:latin typeface="Times New Roman" pitchFamily="18" charset="0"/>
              <a:cs typeface="Times New Roman" pitchFamily="18" charset="0"/>
            </a:endParaRPr>
          </a:p>
          <a:p>
            <a:r>
              <a:rPr lang="en-US" sz="1800" b="0" dirty="0">
                <a:latin typeface="Times New Roman" pitchFamily="18" charset="0"/>
                <a:cs typeface="Times New Roman" pitchFamily="18" charset="0"/>
              </a:rPr>
              <a:t>1 - 10 electrons / ionization</a:t>
            </a:r>
          </a:p>
        </p:txBody>
      </p:sp>
      <p:sp>
        <p:nvSpPr>
          <p:cNvPr id="5132" name="AutoShape 17"/>
          <p:cNvSpPr>
            <a:spLocks/>
          </p:cNvSpPr>
          <p:nvPr/>
        </p:nvSpPr>
        <p:spPr bwMode="auto">
          <a:xfrm rot="2340000">
            <a:off x="5205413" y="3976688"/>
            <a:ext cx="315912" cy="1806575"/>
          </a:xfrm>
          <a:prstGeom prst="rightBrace">
            <a:avLst>
              <a:gd name="adj1" fmla="val 47655"/>
              <a:gd name="adj2" fmla="val 50000"/>
            </a:avLst>
          </a:prstGeom>
          <a:noFill/>
          <a:ln w="28575">
            <a:solidFill>
              <a:srgbClr val="CC0000"/>
            </a:solidFill>
            <a:round/>
            <a:headEnd/>
            <a:tailEnd/>
          </a:ln>
        </p:spPr>
        <p:txBody>
          <a:bodyPr wrap="none" anchor="ctr"/>
          <a:lstStyle/>
          <a:p>
            <a:endParaRPr lang="en-US"/>
          </a:p>
        </p:txBody>
      </p:sp>
      <p:sp>
        <p:nvSpPr>
          <p:cNvPr id="5133" name="Text Box 18"/>
          <p:cNvSpPr txBox="1">
            <a:spLocks noChangeArrowheads="1"/>
          </p:cNvSpPr>
          <p:nvPr/>
        </p:nvSpPr>
        <p:spPr bwMode="auto">
          <a:xfrm>
            <a:off x="5786438" y="4979988"/>
            <a:ext cx="2536272" cy="461665"/>
          </a:xfrm>
          <a:prstGeom prst="rect">
            <a:avLst/>
          </a:prstGeom>
          <a:noFill/>
          <a:ln w="9525">
            <a:noFill/>
            <a:miter lim="800000"/>
            <a:headEnd/>
            <a:tailEnd/>
          </a:ln>
        </p:spPr>
        <p:txBody>
          <a:bodyPr wrap="none">
            <a:spAutoFit/>
          </a:bodyPr>
          <a:lstStyle/>
          <a:p>
            <a:r>
              <a:rPr lang="en-US" sz="2400" dirty="0">
                <a:solidFill>
                  <a:srgbClr val="CC0000"/>
                </a:solidFill>
                <a:latin typeface="Times New Roman" pitchFamily="18" charset="0"/>
                <a:cs typeface="Times New Roman" pitchFamily="18" charset="0"/>
              </a:rPr>
              <a:t>~ 100 electrons/cm</a:t>
            </a:r>
          </a:p>
        </p:txBody>
      </p:sp>
      <p:sp>
        <p:nvSpPr>
          <p:cNvPr id="17" name="Slide Number Placeholder 16"/>
          <p:cNvSpPr>
            <a:spLocks noGrp="1"/>
          </p:cNvSpPr>
          <p:nvPr>
            <p:ph type="sldNum" sz="quarter" idx="11"/>
          </p:nvPr>
        </p:nvSpPr>
        <p:spPr>
          <a:xfrm>
            <a:off x="6361471" y="6297356"/>
            <a:ext cx="2133600" cy="365125"/>
          </a:xfrm>
        </p:spPr>
        <p:txBody>
          <a:bodyPr/>
          <a:lstStyle/>
          <a:p>
            <a:fld id="{DBB47ED9-C832-43CF-BA33-32DB5CC34A46}"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smtClean="0"/>
              <a:t>April 30, 2010</a:t>
            </a:r>
            <a:endParaRPr lang="en-US"/>
          </a:p>
        </p:txBody>
      </p:sp>
      <p:sp>
        <p:nvSpPr>
          <p:cNvPr id="6147" name="Footer Placeholder 4"/>
          <p:cNvSpPr>
            <a:spLocks noGrp="1"/>
          </p:cNvSpPr>
          <p:nvPr>
            <p:ph type="ftr" sz="quarter" idx="11"/>
          </p:nvPr>
        </p:nvSpPr>
        <p:spPr>
          <a:xfrm>
            <a:off x="3279058" y="6312105"/>
            <a:ext cx="2133600" cy="365125"/>
          </a:xfrm>
          <a:noFill/>
        </p:spPr>
        <p:txBody>
          <a:bodyPr/>
          <a:lstStyle/>
          <a:p>
            <a:r>
              <a:rPr lang="en-US" dirty="0" smtClean="0"/>
              <a:t>Quarks: search for the smallest</a:t>
            </a:r>
          </a:p>
        </p:txBody>
      </p:sp>
      <p:sp>
        <p:nvSpPr>
          <p:cNvPr id="6148" name="Rectangle 2"/>
          <p:cNvSpPr>
            <a:spLocks noGrp="1" noChangeArrowheads="1"/>
          </p:cNvSpPr>
          <p:nvPr>
            <p:ph type="title"/>
          </p:nvPr>
        </p:nvSpPr>
        <p:spPr>
          <a:solidFill>
            <a:srgbClr val="BDBDFF"/>
          </a:solidFill>
        </p:spPr>
        <p:txBody>
          <a:bodyPr/>
          <a:lstStyle/>
          <a:p>
            <a:pPr eaLnBrk="1" hangingPunct="1"/>
            <a:r>
              <a:rPr lang="en-US" smtClean="0"/>
              <a:t>“drifting” of the electrons</a:t>
            </a:r>
          </a:p>
        </p:txBody>
      </p:sp>
      <p:sp>
        <p:nvSpPr>
          <p:cNvPr id="6163" name="Oval 5"/>
          <p:cNvSpPr>
            <a:spLocks noChangeArrowheads="1"/>
          </p:cNvSpPr>
          <p:nvPr/>
        </p:nvSpPr>
        <p:spPr bwMode="auto">
          <a:xfrm>
            <a:off x="1755775" y="2568575"/>
            <a:ext cx="2741613" cy="2741613"/>
          </a:xfrm>
          <a:prstGeom prst="ellipse">
            <a:avLst/>
          </a:prstGeom>
          <a:noFill/>
          <a:ln w="9525">
            <a:solidFill>
              <a:schemeClr val="tx1"/>
            </a:solidFill>
            <a:round/>
            <a:headEnd/>
            <a:tailEnd/>
          </a:ln>
        </p:spPr>
        <p:txBody>
          <a:bodyPr wrap="none" anchor="ctr"/>
          <a:lstStyle/>
          <a:p>
            <a:endParaRPr lang="en-US"/>
          </a:p>
        </p:txBody>
      </p:sp>
      <p:sp>
        <p:nvSpPr>
          <p:cNvPr id="6164" name="Oval 6"/>
          <p:cNvSpPr>
            <a:spLocks noChangeArrowheads="1"/>
          </p:cNvSpPr>
          <p:nvPr/>
        </p:nvSpPr>
        <p:spPr bwMode="auto">
          <a:xfrm>
            <a:off x="3148013" y="3894138"/>
            <a:ext cx="92075" cy="92075"/>
          </a:xfrm>
          <a:prstGeom prst="ellipse">
            <a:avLst/>
          </a:prstGeom>
          <a:solidFill>
            <a:schemeClr val="tx2"/>
          </a:solidFill>
          <a:ln w="9525">
            <a:solidFill>
              <a:schemeClr val="tx1"/>
            </a:solidFill>
            <a:round/>
            <a:headEnd/>
            <a:tailEnd/>
          </a:ln>
        </p:spPr>
        <p:txBody>
          <a:bodyPr wrap="none" anchor="ctr"/>
          <a:lstStyle/>
          <a:p>
            <a:endParaRPr lang="en-US"/>
          </a:p>
        </p:txBody>
      </p:sp>
      <p:sp>
        <p:nvSpPr>
          <p:cNvPr id="6165" name="Line 7"/>
          <p:cNvSpPr>
            <a:spLocks noChangeShapeType="1"/>
          </p:cNvSpPr>
          <p:nvPr/>
        </p:nvSpPr>
        <p:spPr bwMode="auto">
          <a:xfrm flipV="1">
            <a:off x="2438400" y="2117725"/>
            <a:ext cx="3178175" cy="3773488"/>
          </a:xfrm>
          <a:prstGeom prst="line">
            <a:avLst/>
          </a:prstGeom>
          <a:noFill/>
          <a:ln w="19050" cap="rnd">
            <a:solidFill>
              <a:schemeClr val="tx1"/>
            </a:solidFill>
            <a:prstDash val="dash"/>
            <a:round/>
            <a:headEnd type="triangle" w="med" len="med"/>
            <a:tailEnd/>
          </a:ln>
        </p:spPr>
        <p:txBody>
          <a:bodyPr/>
          <a:lstStyle/>
          <a:p>
            <a:endParaRPr lang="en-US"/>
          </a:p>
        </p:txBody>
      </p:sp>
      <p:grpSp>
        <p:nvGrpSpPr>
          <p:cNvPr id="3" name="Group 20"/>
          <p:cNvGrpSpPr>
            <a:grpSpLocks/>
          </p:cNvGrpSpPr>
          <p:nvPr/>
        </p:nvGrpSpPr>
        <p:grpSpPr bwMode="auto">
          <a:xfrm>
            <a:off x="2916238" y="3557588"/>
            <a:ext cx="1393825" cy="1538287"/>
            <a:chOff x="2505" y="2213"/>
            <a:chExt cx="878" cy="969"/>
          </a:xfrm>
        </p:grpSpPr>
        <p:sp>
          <p:nvSpPr>
            <p:cNvPr id="6154" name="Line 8"/>
            <p:cNvSpPr>
              <a:spLocks noChangeShapeType="1"/>
            </p:cNvSpPr>
            <p:nvPr/>
          </p:nvSpPr>
          <p:spPr bwMode="auto">
            <a:xfrm flipV="1">
              <a:off x="2505" y="2597"/>
              <a:ext cx="128" cy="585"/>
            </a:xfrm>
            <a:prstGeom prst="line">
              <a:avLst/>
            </a:prstGeom>
            <a:noFill/>
            <a:ln w="9525">
              <a:solidFill>
                <a:schemeClr val="tx1"/>
              </a:solidFill>
              <a:round/>
              <a:headEnd/>
              <a:tailEnd type="triangle" w="med" len="med"/>
            </a:ln>
          </p:spPr>
          <p:txBody>
            <a:bodyPr/>
            <a:lstStyle/>
            <a:p>
              <a:endParaRPr lang="en-US"/>
            </a:p>
          </p:txBody>
        </p:sp>
        <p:sp>
          <p:nvSpPr>
            <p:cNvPr id="6155" name="Line 9"/>
            <p:cNvSpPr>
              <a:spLocks noChangeShapeType="1"/>
            </p:cNvSpPr>
            <p:nvPr/>
          </p:nvSpPr>
          <p:spPr bwMode="auto">
            <a:xfrm flipV="1">
              <a:off x="2651" y="2642"/>
              <a:ext cx="19" cy="412"/>
            </a:xfrm>
            <a:prstGeom prst="line">
              <a:avLst/>
            </a:prstGeom>
            <a:noFill/>
            <a:ln w="9525">
              <a:solidFill>
                <a:schemeClr val="tx1"/>
              </a:solidFill>
              <a:round/>
              <a:headEnd/>
              <a:tailEnd type="triangle" w="med" len="med"/>
            </a:ln>
          </p:spPr>
          <p:txBody>
            <a:bodyPr/>
            <a:lstStyle/>
            <a:p>
              <a:endParaRPr lang="en-US"/>
            </a:p>
          </p:txBody>
        </p:sp>
        <p:sp>
          <p:nvSpPr>
            <p:cNvPr id="6156" name="Line 10"/>
            <p:cNvSpPr>
              <a:spLocks noChangeShapeType="1"/>
            </p:cNvSpPr>
            <p:nvPr/>
          </p:nvSpPr>
          <p:spPr bwMode="auto">
            <a:xfrm flipH="1" flipV="1">
              <a:off x="2697" y="2606"/>
              <a:ext cx="73" cy="301"/>
            </a:xfrm>
            <a:prstGeom prst="line">
              <a:avLst/>
            </a:prstGeom>
            <a:noFill/>
            <a:ln w="9525">
              <a:solidFill>
                <a:schemeClr val="tx1"/>
              </a:solidFill>
              <a:round/>
              <a:headEnd/>
              <a:tailEnd type="triangle" w="med" len="med"/>
            </a:ln>
          </p:spPr>
          <p:txBody>
            <a:bodyPr/>
            <a:lstStyle/>
            <a:p>
              <a:endParaRPr lang="en-US"/>
            </a:p>
          </p:txBody>
        </p:sp>
        <p:sp>
          <p:nvSpPr>
            <p:cNvPr id="6157" name="Line 11"/>
            <p:cNvSpPr>
              <a:spLocks noChangeShapeType="1"/>
            </p:cNvSpPr>
            <p:nvPr/>
          </p:nvSpPr>
          <p:spPr bwMode="auto">
            <a:xfrm flipH="1" flipV="1">
              <a:off x="2724" y="2532"/>
              <a:ext cx="138" cy="257"/>
            </a:xfrm>
            <a:prstGeom prst="line">
              <a:avLst/>
            </a:prstGeom>
            <a:noFill/>
            <a:ln w="9525">
              <a:solidFill>
                <a:schemeClr val="tx1"/>
              </a:solidFill>
              <a:round/>
              <a:headEnd/>
              <a:tailEnd type="triangle" w="med" len="med"/>
            </a:ln>
          </p:spPr>
          <p:txBody>
            <a:bodyPr/>
            <a:lstStyle/>
            <a:p>
              <a:endParaRPr lang="en-US"/>
            </a:p>
          </p:txBody>
        </p:sp>
        <p:sp>
          <p:nvSpPr>
            <p:cNvPr id="6158" name="Line 12"/>
            <p:cNvSpPr>
              <a:spLocks noChangeShapeType="1"/>
            </p:cNvSpPr>
            <p:nvPr/>
          </p:nvSpPr>
          <p:spPr bwMode="auto">
            <a:xfrm flipH="1" flipV="1">
              <a:off x="2734" y="2533"/>
              <a:ext cx="228" cy="109"/>
            </a:xfrm>
            <a:prstGeom prst="line">
              <a:avLst/>
            </a:prstGeom>
            <a:noFill/>
            <a:ln w="9525">
              <a:solidFill>
                <a:schemeClr val="tx1"/>
              </a:solidFill>
              <a:round/>
              <a:headEnd/>
              <a:tailEnd type="triangle" w="med" len="med"/>
            </a:ln>
          </p:spPr>
          <p:txBody>
            <a:bodyPr/>
            <a:lstStyle/>
            <a:p>
              <a:endParaRPr lang="en-US"/>
            </a:p>
          </p:txBody>
        </p:sp>
        <p:sp>
          <p:nvSpPr>
            <p:cNvPr id="6159" name="Line 13"/>
            <p:cNvSpPr>
              <a:spLocks noChangeShapeType="1"/>
            </p:cNvSpPr>
            <p:nvPr/>
          </p:nvSpPr>
          <p:spPr bwMode="auto">
            <a:xfrm flipH="1" flipV="1">
              <a:off x="2752" y="2487"/>
              <a:ext cx="311" cy="64"/>
            </a:xfrm>
            <a:prstGeom prst="line">
              <a:avLst/>
            </a:prstGeom>
            <a:noFill/>
            <a:ln w="9525">
              <a:solidFill>
                <a:schemeClr val="tx1"/>
              </a:solidFill>
              <a:round/>
              <a:headEnd/>
              <a:tailEnd type="triangle" w="med" len="med"/>
            </a:ln>
          </p:spPr>
          <p:txBody>
            <a:bodyPr/>
            <a:lstStyle/>
            <a:p>
              <a:endParaRPr lang="en-US"/>
            </a:p>
          </p:txBody>
        </p:sp>
        <p:sp>
          <p:nvSpPr>
            <p:cNvPr id="6160" name="Line 14"/>
            <p:cNvSpPr>
              <a:spLocks noChangeShapeType="1"/>
            </p:cNvSpPr>
            <p:nvPr/>
          </p:nvSpPr>
          <p:spPr bwMode="auto">
            <a:xfrm flipH="1">
              <a:off x="2789" y="2423"/>
              <a:ext cx="374" cy="9"/>
            </a:xfrm>
            <a:prstGeom prst="line">
              <a:avLst/>
            </a:prstGeom>
            <a:noFill/>
            <a:ln w="9525">
              <a:solidFill>
                <a:schemeClr val="tx1"/>
              </a:solidFill>
              <a:round/>
              <a:headEnd/>
              <a:tailEnd type="triangle" w="med" len="med"/>
            </a:ln>
          </p:spPr>
          <p:txBody>
            <a:bodyPr/>
            <a:lstStyle/>
            <a:p>
              <a:endParaRPr lang="en-US"/>
            </a:p>
          </p:txBody>
        </p:sp>
        <p:sp>
          <p:nvSpPr>
            <p:cNvPr id="6161" name="Line 15"/>
            <p:cNvSpPr>
              <a:spLocks noChangeShapeType="1"/>
            </p:cNvSpPr>
            <p:nvPr/>
          </p:nvSpPr>
          <p:spPr bwMode="auto">
            <a:xfrm flipH="1">
              <a:off x="2798" y="2304"/>
              <a:ext cx="503" cy="73"/>
            </a:xfrm>
            <a:prstGeom prst="line">
              <a:avLst/>
            </a:prstGeom>
            <a:noFill/>
            <a:ln w="9525">
              <a:solidFill>
                <a:schemeClr val="tx1"/>
              </a:solidFill>
              <a:round/>
              <a:headEnd/>
              <a:tailEnd type="triangle" w="med" len="med"/>
            </a:ln>
          </p:spPr>
          <p:txBody>
            <a:bodyPr/>
            <a:lstStyle/>
            <a:p>
              <a:endParaRPr lang="en-US"/>
            </a:p>
          </p:txBody>
        </p:sp>
        <p:sp>
          <p:nvSpPr>
            <p:cNvPr id="6162" name="Line 16"/>
            <p:cNvSpPr>
              <a:spLocks noChangeShapeType="1"/>
            </p:cNvSpPr>
            <p:nvPr/>
          </p:nvSpPr>
          <p:spPr bwMode="auto">
            <a:xfrm flipH="1">
              <a:off x="2807" y="2213"/>
              <a:ext cx="576" cy="118"/>
            </a:xfrm>
            <a:prstGeom prst="line">
              <a:avLst/>
            </a:prstGeom>
            <a:noFill/>
            <a:ln w="9525">
              <a:solidFill>
                <a:schemeClr val="tx1"/>
              </a:solidFill>
              <a:round/>
              <a:headEnd/>
              <a:tailEnd type="triangle" w="med" len="med"/>
            </a:ln>
          </p:spPr>
          <p:txBody>
            <a:bodyPr/>
            <a:lstStyle/>
            <a:p>
              <a:endParaRPr lang="en-US"/>
            </a:p>
          </p:txBody>
        </p:sp>
      </p:grpSp>
      <p:sp>
        <p:nvSpPr>
          <p:cNvPr id="6151" name="Text Box 17"/>
          <p:cNvSpPr txBox="1">
            <a:spLocks noChangeArrowheads="1"/>
          </p:cNvSpPr>
          <p:nvPr/>
        </p:nvSpPr>
        <p:spPr bwMode="auto">
          <a:xfrm>
            <a:off x="312738" y="2020888"/>
            <a:ext cx="3867150" cy="519112"/>
          </a:xfrm>
          <a:prstGeom prst="rect">
            <a:avLst/>
          </a:prstGeom>
          <a:noFill/>
          <a:ln w="9525">
            <a:noFill/>
            <a:miter lim="800000"/>
            <a:headEnd/>
            <a:tailEnd/>
          </a:ln>
        </p:spPr>
        <p:txBody>
          <a:bodyPr wrap="none">
            <a:spAutoFit/>
          </a:bodyPr>
          <a:lstStyle/>
          <a:p>
            <a:r>
              <a:rPr lang="en-US" sz="2800" b="0"/>
              <a:t>wire at positive voltage</a:t>
            </a:r>
          </a:p>
        </p:txBody>
      </p:sp>
      <p:sp>
        <p:nvSpPr>
          <p:cNvPr id="6152" name="Line 18"/>
          <p:cNvSpPr>
            <a:spLocks noChangeShapeType="1"/>
          </p:cNvSpPr>
          <p:nvPr/>
        </p:nvSpPr>
        <p:spPr bwMode="auto">
          <a:xfrm>
            <a:off x="1741488" y="2771775"/>
            <a:ext cx="1160462" cy="987425"/>
          </a:xfrm>
          <a:prstGeom prst="line">
            <a:avLst/>
          </a:prstGeom>
          <a:noFill/>
          <a:ln w="9525">
            <a:solidFill>
              <a:schemeClr val="tx1"/>
            </a:solidFill>
            <a:round/>
            <a:headEnd/>
            <a:tailEnd type="triangle" w="med" len="med"/>
          </a:ln>
        </p:spPr>
        <p:txBody>
          <a:bodyPr/>
          <a:lstStyle/>
          <a:p>
            <a:endParaRPr lang="en-US"/>
          </a:p>
        </p:txBody>
      </p:sp>
      <p:sp>
        <p:nvSpPr>
          <p:cNvPr id="6153" name="Text Box 19"/>
          <p:cNvSpPr txBox="1">
            <a:spLocks noChangeArrowheads="1"/>
          </p:cNvSpPr>
          <p:nvPr/>
        </p:nvSpPr>
        <p:spPr bwMode="auto">
          <a:xfrm>
            <a:off x="4708525" y="2648632"/>
            <a:ext cx="3927475" cy="1200329"/>
          </a:xfrm>
          <a:prstGeom prst="rect">
            <a:avLst/>
          </a:prstGeom>
          <a:noFill/>
          <a:ln w="9525">
            <a:noFill/>
            <a:miter lim="800000"/>
            <a:headEnd/>
            <a:tailEnd/>
          </a:ln>
        </p:spPr>
        <p:txBody>
          <a:bodyPr wrap="square">
            <a:spAutoFit/>
          </a:bodyPr>
          <a:lstStyle/>
          <a:p>
            <a:pPr>
              <a:buFontTx/>
              <a:buChar char="•"/>
            </a:pPr>
            <a:r>
              <a:rPr lang="en-US" sz="2400" b="0" dirty="0">
                <a:latin typeface="Times New Roman" pitchFamily="18" charset="0"/>
                <a:cs typeface="Times New Roman" pitchFamily="18" charset="0"/>
              </a:rPr>
              <a:t>electrons drift to the wire</a:t>
            </a:r>
          </a:p>
          <a:p>
            <a:pPr>
              <a:buFontTx/>
              <a:buChar char="•"/>
            </a:pPr>
            <a:r>
              <a:rPr lang="en-US" sz="2400" b="0" dirty="0">
                <a:latin typeface="Times New Roman" pitchFamily="18" charset="0"/>
                <a:cs typeface="Times New Roman" pitchFamily="18" charset="0"/>
              </a:rPr>
              <a:t>strike a molecule every 2 </a:t>
            </a:r>
            <a:r>
              <a:rPr lang="en-US" sz="2400" b="0" dirty="0">
                <a:latin typeface="Symbol" pitchFamily="18" charset="2"/>
                <a:cs typeface="Times New Roman" pitchFamily="18" charset="0"/>
              </a:rPr>
              <a:t>m</a:t>
            </a:r>
            <a:r>
              <a:rPr lang="en-US" sz="2400" b="0" dirty="0">
                <a:latin typeface="Times New Roman" pitchFamily="18" charset="0"/>
                <a:cs typeface="Times New Roman" pitchFamily="18" charset="0"/>
              </a:rPr>
              <a:t>m</a:t>
            </a:r>
          </a:p>
          <a:p>
            <a:pPr>
              <a:buFontTx/>
              <a:buChar char="•"/>
            </a:pPr>
            <a:r>
              <a:rPr lang="en-US" sz="2400" b="0" dirty="0">
                <a:latin typeface="Times New Roman" pitchFamily="18" charset="0"/>
                <a:cs typeface="Times New Roman" pitchFamily="18" charset="0"/>
              </a:rPr>
              <a:t>velocity ~ 50 </a:t>
            </a:r>
            <a:r>
              <a:rPr lang="en-US" sz="2400" b="0" dirty="0" smtClean="0">
                <a:latin typeface="Symbol" pitchFamily="18" charset="2"/>
                <a:cs typeface="Times New Roman" pitchFamily="18" charset="0"/>
              </a:rPr>
              <a:t>m</a:t>
            </a:r>
            <a:r>
              <a:rPr lang="en-US" sz="2400" b="0" dirty="0" smtClean="0">
                <a:latin typeface="Times New Roman" pitchFamily="18" charset="0"/>
                <a:cs typeface="Times New Roman" pitchFamily="18" charset="0"/>
              </a:rPr>
              <a:t>m/ns</a:t>
            </a:r>
          </a:p>
        </p:txBody>
      </p:sp>
      <p:sp>
        <p:nvSpPr>
          <p:cNvPr id="22" name="Slide Number Placeholder 21"/>
          <p:cNvSpPr>
            <a:spLocks noGrp="1"/>
          </p:cNvSpPr>
          <p:nvPr>
            <p:ph type="sldNum" sz="quarter" idx="11"/>
          </p:nvPr>
        </p:nvSpPr>
        <p:spPr>
          <a:xfrm>
            <a:off x="6553200" y="6297357"/>
            <a:ext cx="2133600" cy="365125"/>
          </a:xfrm>
        </p:spPr>
        <p:txBody>
          <a:bodyPr/>
          <a:lstStyle/>
          <a:p>
            <a:fld id="{DBB47ED9-C832-43CF-BA33-32DB5CC34A46}" type="slidenum">
              <a:rPr lang="en-US" smtClean="0"/>
              <a:pPr/>
              <a:t>29</a:t>
            </a:fld>
            <a:endParaRPr lang="en-US" dirty="0"/>
          </a:p>
        </p:txBody>
      </p:sp>
      <p:grpSp>
        <p:nvGrpSpPr>
          <p:cNvPr id="37" name="Group 36"/>
          <p:cNvGrpSpPr/>
          <p:nvPr/>
        </p:nvGrpSpPr>
        <p:grpSpPr>
          <a:xfrm>
            <a:off x="275771" y="3744685"/>
            <a:ext cx="8128000" cy="2619046"/>
            <a:chOff x="275771" y="3744685"/>
            <a:chExt cx="8128000" cy="2619046"/>
          </a:xfrm>
        </p:grpSpPr>
        <p:sp>
          <p:nvSpPr>
            <p:cNvPr id="24" name="TextBox 23"/>
            <p:cNvSpPr txBox="1"/>
            <p:nvPr/>
          </p:nvSpPr>
          <p:spPr>
            <a:xfrm>
              <a:off x="1596571" y="5994399"/>
              <a:ext cx="1599990" cy="369332"/>
            </a:xfrm>
            <a:prstGeom prst="rect">
              <a:avLst/>
            </a:prstGeom>
            <a:solidFill>
              <a:schemeClr val="accent2">
                <a:lumMod val="60000"/>
                <a:lumOff val="40000"/>
              </a:schemeClr>
            </a:solidFill>
          </p:spPr>
          <p:txBody>
            <a:bodyPr wrap="none" rtlCol="0">
              <a:spAutoFit/>
            </a:bodyPr>
            <a:lstStyle/>
            <a:p>
              <a:r>
                <a:rPr lang="en-US" dirty="0" smtClean="0">
                  <a:latin typeface="Times New Roman" pitchFamily="18" charset="0"/>
                  <a:cs typeface="Times New Roman" pitchFamily="18" charset="0"/>
                </a:rPr>
                <a:t>Timing counter</a:t>
              </a:r>
              <a:endParaRPr lang="en-US" dirty="0">
                <a:latin typeface="Times New Roman" pitchFamily="18" charset="0"/>
                <a:cs typeface="Times New Roman" pitchFamily="18" charset="0"/>
              </a:endParaRPr>
            </a:p>
          </p:txBody>
        </p:sp>
        <p:sp>
          <p:nvSpPr>
            <p:cNvPr id="25" name="TextBox 24"/>
            <p:cNvSpPr txBox="1"/>
            <p:nvPr/>
          </p:nvSpPr>
          <p:spPr>
            <a:xfrm>
              <a:off x="275771" y="4122057"/>
              <a:ext cx="1190171" cy="646331"/>
            </a:xfrm>
            <a:prstGeom prst="rect">
              <a:avLst/>
            </a:prstGeom>
            <a:solidFill>
              <a:srgbClr val="9797FF"/>
            </a:solidFill>
          </p:spPr>
          <p:txBody>
            <a:bodyPr wrap="square" rtlCol="0">
              <a:spAutoFit/>
            </a:bodyPr>
            <a:lstStyle/>
            <a:p>
              <a:pPr algn="ctr"/>
              <a:r>
                <a:rPr lang="en-US" dirty="0" smtClean="0">
                  <a:latin typeface="Times New Roman" pitchFamily="18" charset="0"/>
                  <a:cs typeface="Times New Roman" pitchFamily="18" charset="0"/>
                </a:rPr>
                <a:t>Time Difference</a:t>
              </a:r>
              <a:endParaRPr lang="en-US" dirty="0">
                <a:latin typeface="Times New Roman" pitchFamily="18" charset="0"/>
                <a:cs typeface="Times New Roman" pitchFamily="18" charset="0"/>
              </a:endParaRPr>
            </a:p>
          </p:txBody>
        </p:sp>
        <p:cxnSp>
          <p:nvCxnSpPr>
            <p:cNvPr id="27" name="Curved Connector 26"/>
            <p:cNvCxnSpPr/>
            <p:nvPr/>
          </p:nvCxnSpPr>
          <p:spPr>
            <a:xfrm rot="10800000" flipV="1">
              <a:off x="1582058" y="3947885"/>
              <a:ext cx="1451429" cy="362857"/>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6200000" flipV="1">
              <a:off x="1240972" y="4985657"/>
              <a:ext cx="1030515" cy="754743"/>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59087" y="4078515"/>
              <a:ext cx="3744684" cy="1661993"/>
            </a:xfrm>
            <a:prstGeom prst="rect">
              <a:avLst/>
            </a:prstGeom>
            <a:solidFill>
              <a:srgbClr val="BDBDFF"/>
            </a:solidFill>
          </p:spPr>
          <p:txBody>
            <a:bodyPr wrap="square" rtlCol="0">
              <a:spAutoFit/>
            </a:bodyPr>
            <a:lstStyle/>
            <a:p>
              <a:r>
                <a:rPr lang="en-US" sz="2400" dirty="0" smtClean="0">
                  <a:solidFill>
                    <a:srgbClr val="C00000"/>
                  </a:solidFill>
                  <a:latin typeface="Times New Roman" pitchFamily="18" charset="0"/>
                  <a:cs typeface="Times New Roman" pitchFamily="18" charset="0"/>
                </a:rPr>
                <a:t>New Idea </a:t>
              </a: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increase the accuracy of the tube by measuring the time difference between the wire signal and another prompt signal</a:t>
              </a:r>
            </a:p>
            <a:p>
              <a:endParaRPr lang="en-US" dirty="0"/>
            </a:p>
          </p:txBody>
        </p:sp>
        <p:sp>
          <p:nvSpPr>
            <p:cNvPr id="35" name="TextBox 34"/>
            <p:cNvSpPr txBox="1"/>
            <p:nvPr/>
          </p:nvSpPr>
          <p:spPr>
            <a:xfrm>
              <a:off x="1886857" y="3744685"/>
              <a:ext cx="736099" cy="369332"/>
            </a:xfrm>
            <a:prstGeom prst="rect">
              <a:avLst/>
            </a:prstGeom>
            <a:noFill/>
          </p:spPr>
          <p:txBody>
            <a:bodyPr wrap="none" rtlCol="0">
              <a:spAutoFit/>
            </a:bodyPr>
            <a:lstStyle/>
            <a:p>
              <a:r>
                <a:rPr lang="en-US" dirty="0" smtClean="0">
                  <a:latin typeface="Times New Roman" pitchFamily="18" charset="0"/>
                  <a:cs typeface="Times New Roman" pitchFamily="18" charset="0"/>
                </a:rPr>
                <a:t>signal</a:t>
              </a:r>
              <a:endParaRPr lang="en-US" dirty="0">
                <a:latin typeface="Times New Roman" pitchFamily="18" charset="0"/>
                <a:cs typeface="Times New Roman" pitchFamily="18" charset="0"/>
              </a:endParaRPr>
            </a:p>
          </p:txBody>
        </p:sp>
        <p:sp>
          <p:nvSpPr>
            <p:cNvPr id="36" name="TextBox 35"/>
            <p:cNvSpPr txBox="1"/>
            <p:nvPr/>
          </p:nvSpPr>
          <p:spPr>
            <a:xfrm>
              <a:off x="1211942" y="5319485"/>
              <a:ext cx="736099" cy="369332"/>
            </a:xfrm>
            <a:prstGeom prst="rect">
              <a:avLst/>
            </a:prstGeom>
            <a:noFill/>
          </p:spPr>
          <p:txBody>
            <a:bodyPr wrap="none" rtlCol="0">
              <a:spAutoFit/>
            </a:bodyPr>
            <a:lstStyle/>
            <a:p>
              <a:r>
                <a:rPr lang="en-US" dirty="0" smtClean="0">
                  <a:latin typeface="Times New Roman" pitchFamily="18" charset="0"/>
                  <a:cs typeface="Times New Roman" pitchFamily="18" charset="0"/>
                </a:rPr>
                <a:t>signal</a:t>
              </a:r>
              <a:endParaRPr lang="en-US" dirty="0">
                <a:latin typeface="Times New Roman" pitchFamily="18" charset="0"/>
                <a:cs typeface="Times New Roman" pitchFamily="18" charset="0"/>
              </a:endParaRPr>
            </a:p>
          </p:txBody>
        </p:sp>
      </p:grpSp>
      <p:grpSp>
        <p:nvGrpSpPr>
          <p:cNvPr id="38" name="Group 37"/>
          <p:cNvGrpSpPr/>
          <p:nvPr/>
        </p:nvGrpSpPr>
        <p:grpSpPr>
          <a:xfrm>
            <a:off x="2867339" y="1821810"/>
            <a:ext cx="4931489" cy="4208876"/>
            <a:chOff x="211225" y="2039524"/>
            <a:chExt cx="4931489" cy="4208876"/>
          </a:xfrm>
        </p:grpSpPr>
        <p:pic>
          <p:nvPicPr>
            <p:cNvPr id="39" name="Picture 38" descr="charpak.jpg"/>
            <p:cNvPicPr>
              <a:picLocks noChangeAspect="1"/>
            </p:cNvPicPr>
            <p:nvPr/>
          </p:nvPicPr>
          <p:blipFill>
            <a:blip r:embed="rId3" cstate="print"/>
            <a:stretch>
              <a:fillRect/>
            </a:stretch>
          </p:blipFill>
          <p:spPr>
            <a:xfrm>
              <a:off x="211225" y="2039524"/>
              <a:ext cx="3003689" cy="4208876"/>
            </a:xfrm>
            <a:prstGeom prst="rect">
              <a:avLst/>
            </a:prstGeom>
          </p:spPr>
        </p:pic>
        <p:sp>
          <p:nvSpPr>
            <p:cNvPr id="40" name="TextBox 39"/>
            <p:cNvSpPr txBox="1"/>
            <p:nvPr/>
          </p:nvSpPr>
          <p:spPr>
            <a:xfrm>
              <a:off x="3352800" y="5544457"/>
              <a:ext cx="1789914" cy="369332"/>
            </a:xfrm>
            <a:prstGeom prst="rect">
              <a:avLst/>
            </a:prstGeom>
            <a:solidFill>
              <a:schemeClr val="bg1"/>
            </a:solidFill>
          </p:spPr>
          <p:txBody>
            <a:bodyPr wrap="none" rtlCol="0">
              <a:spAutoFit/>
            </a:bodyPr>
            <a:lstStyle/>
            <a:p>
              <a:r>
                <a:rPr lang="en-US" dirty="0" smtClean="0">
                  <a:latin typeface="Times New Roman" pitchFamily="18" charset="0"/>
                  <a:cs typeface="Times New Roman" pitchFamily="18" charset="0"/>
                </a:rPr>
                <a:t>Georges </a:t>
              </a:r>
              <a:r>
                <a:rPr lang="en-US" dirty="0" err="1" smtClean="0">
                  <a:latin typeface="Times New Roman" pitchFamily="18" charset="0"/>
                  <a:cs typeface="Times New Roman" pitchFamily="18" charset="0"/>
                </a:rPr>
                <a:t>Charpak</a:t>
              </a:r>
              <a:endParaRPr lang="en-US"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relation between rates and angle</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3</a:t>
            </a:fld>
            <a:endParaRPr lang="en-US"/>
          </a:p>
        </p:txBody>
      </p:sp>
      <p:sp>
        <p:nvSpPr>
          <p:cNvPr id="6" name="Footer Placeholder 5"/>
          <p:cNvSpPr>
            <a:spLocks noGrp="1"/>
          </p:cNvSpPr>
          <p:nvPr>
            <p:ph type="ftr" sz="quarter" idx="12"/>
          </p:nvPr>
        </p:nvSpPr>
        <p:spPr>
          <a:xfrm>
            <a:off x="3162300" y="6365875"/>
            <a:ext cx="2895600" cy="365125"/>
          </a:xfrm>
        </p:spPr>
        <p:txBody>
          <a:bodyPr/>
          <a:lstStyle/>
          <a:p>
            <a:r>
              <a:rPr lang="en-US" smtClean="0"/>
              <a:t>Quarks: search for the smallest</a:t>
            </a:r>
            <a:endParaRPr lang="en-US"/>
          </a:p>
        </p:txBody>
      </p:sp>
      <p:sp>
        <p:nvSpPr>
          <p:cNvPr id="12" name="Oval 11"/>
          <p:cNvSpPr>
            <a:spLocks noChangeAspect="1"/>
          </p:cNvSpPr>
          <p:nvPr/>
        </p:nvSpPr>
        <p:spPr>
          <a:xfrm>
            <a:off x="5318406" y="3804085"/>
            <a:ext cx="73152" cy="731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a:spLocks noChangeAspect="1"/>
          </p:cNvSpPr>
          <p:nvPr/>
        </p:nvSpPr>
        <p:spPr>
          <a:xfrm>
            <a:off x="4654034" y="3232040"/>
            <a:ext cx="1371600" cy="1371600"/>
          </a:xfrm>
          <a:prstGeom prst="arc">
            <a:avLst>
              <a:gd name="adj1" fmla="val 16200000"/>
              <a:gd name="adj2" fmla="val 2156419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rot="10800000" flipV="1">
            <a:off x="3352801" y="3232047"/>
            <a:ext cx="1991109" cy="15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2"/>
          </p:cNvCxnSpPr>
          <p:nvPr/>
        </p:nvCxnSpPr>
        <p:spPr>
          <a:xfrm rot="16200000" flipH="1">
            <a:off x="5389061" y="4547231"/>
            <a:ext cx="1285419" cy="123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409950" y="3710560"/>
            <a:ext cx="1604486" cy="4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3209925" y="3802743"/>
            <a:ext cx="4787446" cy="45358"/>
          </a:xfrm>
          <a:prstGeom prst="line">
            <a:avLst/>
          </a:prstGeom>
          <a:ln w="63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13" idx="8"/>
          </p:cNvCxnSpPr>
          <p:nvPr/>
        </p:nvCxnSpPr>
        <p:spPr>
          <a:xfrm flipH="1">
            <a:off x="4484914" y="4040505"/>
            <a:ext cx="961962" cy="10975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Freeform 112"/>
          <p:cNvSpPr/>
          <p:nvPr/>
        </p:nvSpPr>
        <p:spPr>
          <a:xfrm rot="120000">
            <a:off x="4950619" y="3549651"/>
            <a:ext cx="619125" cy="484187"/>
          </a:xfrm>
          <a:custGeom>
            <a:avLst/>
            <a:gdLst>
              <a:gd name="connsiteX0" fmla="*/ 0 w 619125"/>
              <a:gd name="connsiteY0" fmla="*/ 7937 h 484187"/>
              <a:gd name="connsiteX1" fmla="*/ 285750 w 619125"/>
              <a:gd name="connsiteY1" fmla="*/ 7937 h 484187"/>
              <a:gd name="connsiteX2" fmla="*/ 485775 w 619125"/>
              <a:gd name="connsiteY2" fmla="*/ 55562 h 484187"/>
              <a:gd name="connsiteX3" fmla="*/ 581025 w 619125"/>
              <a:gd name="connsiteY3" fmla="*/ 122237 h 484187"/>
              <a:gd name="connsiteX4" fmla="*/ 609600 w 619125"/>
              <a:gd name="connsiteY4" fmla="*/ 179387 h 484187"/>
              <a:gd name="connsiteX5" fmla="*/ 619125 w 619125"/>
              <a:gd name="connsiteY5" fmla="*/ 227012 h 484187"/>
              <a:gd name="connsiteX6" fmla="*/ 609600 w 619125"/>
              <a:gd name="connsiteY6" fmla="*/ 293687 h 484187"/>
              <a:gd name="connsiteX7" fmla="*/ 561975 w 619125"/>
              <a:gd name="connsiteY7" fmla="*/ 398462 h 484187"/>
              <a:gd name="connsiteX8" fmla="*/ 504825 w 619125"/>
              <a:gd name="connsiteY8" fmla="*/ 484187 h 48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125" h="484187">
                <a:moveTo>
                  <a:pt x="0" y="7937"/>
                </a:moveTo>
                <a:cubicBezTo>
                  <a:pt x="102394" y="3968"/>
                  <a:pt x="204788" y="0"/>
                  <a:pt x="285750" y="7937"/>
                </a:cubicBezTo>
                <a:cubicBezTo>
                  <a:pt x="366712" y="15874"/>
                  <a:pt x="436563" y="36512"/>
                  <a:pt x="485775" y="55562"/>
                </a:cubicBezTo>
                <a:cubicBezTo>
                  <a:pt x="534988" y="74612"/>
                  <a:pt x="560388" y="101600"/>
                  <a:pt x="581025" y="122237"/>
                </a:cubicBezTo>
                <a:cubicBezTo>
                  <a:pt x="601662" y="142874"/>
                  <a:pt x="603250" y="161925"/>
                  <a:pt x="609600" y="179387"/>
                </a:cubicBezTo>
                <a:cubicBezTo>
                  <a:pt x="615950" y="196849"/>
                  <a:pt x="619125" y="207962"/>
                  <a:pt x="619125" y="227012"/>
                </a:cubicBezTo>
                <a:cubicBezTo>
                  <a:pt x="619125" y="246062"/>
                  <a:pt x="619125" y="265112"/>
                  <a:pt x="609600" y="293687"/>
                </a:cubicBezTo>
                <a:cubicBezTo>
                  <a:pt x="600075" y="322262"/>
                  <a:pt x="579437" y="366712"/>
                  <a:pt x="561975" y="398462"/>
                </a:cubicBezTo>
                <a:cubicBezTo>
                  <a:pt x="544513" y="430212"/>
                  <a:pt x="524669" y="457199"/>
                  <a:pt x="504825" y="48418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9" name="Straight Connector 118"/>
          <p:cNvCxnSpPr>
            <a:endCxn id="113" idx="0"/>
          </p:cNvCxnSpPr>
          <p:nvPr/>
        </p:nvCxnSpPr>
        <p:spPr>
          <a:xfrm>
            <a:off x="3381375" y="3533775"/>
            <a:ext cx="1577605" cy="13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238500" y="2814636"/>
            <a:ext cx="2019300" cy="9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Freeform 143"/>
          <p:cNvSpPr/>
          <p:nvPr/>
        </p:nvSpPr>
        <p:spPr>
          <a:xfrm>
            <a:off x="5225142" y="2815772"/>
            <a:ext cx="827315" cy="232228"/>
          </a:xfrm>
          <a:custGeom>
            <a:avLst/>
            <a:gdLst>
              <a:gd name="connsiteX0" fmla="*/ 0 w 827315"/>
              <a:gd name="connsiteY0" fmla="*/ 0 h 232228"/>
              <a:gd name="connsiteX1" fmla="*/ 319315 w 827315"/>
              <a:gd name="connsiteY1" fmla="*/ 14514 h 232228"/>
              <a:gd name="connsiteX2" fmla="*/ 595086 w 827315"/>
              <a:gd name="connsiteY2" fmla="*/ 72571 h 232228"/>
              <a:gd name="connsiteX3" fmla="*/ 827315 w 827315"/>
              <a:gd name="connsiteY3" fmla="*/ 232228 h 232228"/>
            </a:gdLst>
            <a:ahLst/>
            <a:cxnLst>
              <a:cxn ang="0">
                <a:pos x="connsiteX0" y="connsiteY0"/>
              </a:cxn>
              <a:cxn ang="0">
                <a:pos x="connsiteX1" y="connsiteY1"/>
              </a:cxn>
              <a:cxn ang="0">
                <a:pos x="connsiteX2" y="connsiteY2"/>
              </a:cxn>
              <a:cxn ang="0">
                <a:pos x="connsiteX3" y="connsiteY3"/>
              </a:cxn>
            </a:cxnLst>
            <a:rect l="l" t="t" r="r" b="b"/>
            <a:pathLst>
              <a:path w="827315" h="232228">
                <a:moveTo>
                  <a:pt x="0" y="0"/>
                </a:moveTo>
                <a:cubicBezTo>
                  <a:pt x="110067" y="1209"/>
                  <a:pt x="220134" y="2419"/>
                  <a:pt x="319315" y="14514"/>
                </a:cubicBezTo>
                <a:cubicBezTo>
                  <a:pt x="418496" y="26609"/>
                  <a:pt x="510419" y="36285"/>
                  <a:pt x="595086" y="72571"/>
                </a:cubicBezTo>
                <a:cubicBezTo>
                  <a:pt x="679753" y="108857"/>
                  <a:pt x="827315" y="232228"/>
                  <a:pt x="827315" y="23222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p:nvPr/>
        </p:nvCxnSpPr>
        <p:spPr>
          <a:xfrm>
            <a:off x="6042705" y="3040629"/>
            <a:ext cx="1335314" cy="11901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1161143" y="5820228"/>
            <a:ext cx="655500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More </a:t>
            </a:r>
            <a:r>
              <a:rPr lang="en-US" sz="2400" dirty="0" smtClean="0">
                <a:solidFill>
                  <a:srgbClr val="C00000"/>
                </a:solidFill>
                <a:latin typeface="Times New Roman" pitchFamily="18" charset="0"/>
                <a:cs typeface="Times New Roman" pitchFamily="18" charset="0"/>
              </a:rPr>
              <a:t>area</a:t>
            </a:r>
            <a:r>
              <a:rPr lang="en-US" sz="2400" dirty="0" smtClean="0">
                <a:latin typeface="Times New Roman" pitchFamily="18" charset="0"/>
                <a:cs typeface="Times New Roman" pitchFamily="18" charset="0"/>
              </a:rPr>
              <a:t> for small-angle scattering </a:t>
            </a:r>
            <a:r>
              <a:rPr lang="en-US" sz="2400" dirty="0" smtClean="0">
                <a:latin typeface="Times New Roman" pitchFamily="18" charset="0"/>
                <a:cs typeface="Times New Roman" pitchFamily="18" charset="0"/>
                <a:sym typeface="Wingdings" pitchFamily="2" charset="2"/>
              </a:rPr>
              <a:t> </a:t>
            </a:r>
            <a:r>
              <a:rPr lang="en-US" sz="2400" dirty="0" smtClean="0">
                <a:solidFill>
                  <a:srgbClr val="C00000"/>
                </a:solidFill>
                <a:latin typeface="Times New Roman" pitchFamily="18" charset="0"/>
                <a:cs typeface="Times New Roman" pitchFamily="18" charset="0"/>
                <a:sym typeface="Wingdings" pitchFamily="2" charset="2"/>
              </a:rPr>
              <a:t>higher rates</a:t>
            </a:r>
            <a:endParaRPr lang="en-US" sz="2400" dirty="0">
              <a:solidFill>
                <a:srgbClr val="C00000"/>
              </a:solidFill>
              <a:latin typeface="Times New Roman" pitchFamily="18" charset="0"/>
              <a:cs typeface="Times New Roman" pitchFamily="18" charset="0"/>
            </a:endParaRPr>
          </a:p>
        </p:txBody>
      </p:sp>
      <p:sp>
        <p:nvSpPr>
          <p:cNvPr id="24" name="Arc 23"/>
          <p:cNvSpPr/>
          <p:nvPr/>
        </p:nvSpPr>
        <p:spPr>
          <a:xfrm>
            <a:off x="4581525" y="3711093"/>
            <a:ext cx="833610" cy="246243"/>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21402386" flipV="1">
            <a:off x="4384763" y="3701087"/>
            <a:ext cx="1032192" cy="321758"/>
          </a:xfrm>
          <a:prstGeom prst="arc">
            <a:avLst>
              <a:gd name="adj1" fmla="val 16433278"/>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Arrow Connector 61"/>
          <p:cNvCxnSpPr>
            <a:stCxn id="25" idx="0"/>
          </p:cNvCxnSpPr>
          <p:nvPr/>
        </p:nvCxnSpPr>
        <p:spPr>
          <a:xfrm rot="10800000" flipV="1">
            <a:off x="3439887" y="4021914"/>
            <a:ext cx="1481127" cy="2597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4434115" y="1828800"/>
            <a:ext cx="3172663"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side-view </a:t>
            </a:r>
            <a:r>
              <a:rPr lang="en-US" sz="2000" dirty="0" smtClean="0">
                <a:latin typeface="Times New Roman" pitchFamily="18" charset="0"/>
                <a:cs typeface="Times New Roman" pitchFamily="18" charset="0"/>
                <a:sym typeface="Wingdings" pitchFamily="2" charset="2"/>
              </a:rPr>
              <a:t> scattering angle</a:t>
            </a:r>
          </a:p>
        </p:txBody>
      </p:sp>
      <p:sp>
        <p:nvSpPr>
          <p:cNvPr id="42" name="TextBox 41"/>
          <p:cNvSpPr txBox="1"/>
          <p:nvPr/>
        </p:nvSpPr>
        <p:spPr>
          <a:xfrm>
            <a:off x="5689599" y="2358571"/>
            <a:ext cx="3421129" cy="400110"/>
          </a:xfrm>
          <a:prstGeom prst="rect">
            <a:avLst/>
          </a:prstGeom>
          <a:noFill/>
        </p:spPr>
        <p:txBody>
          <a:bodyPr wrap="none" rtlCol="0">
            <a:spAutoFit/>
          </a:bodyPr>
          <a:lstStyle/>
          <a:p>
            <a:r>
              <a:rPr lang="en-US" sz="2000" dirty="0" smtClean="0">
                <a:latin typeface="Times New Roman" pitchFamily="18" charset="0"/>
                <a:cs typeface="Times New Roman" pitchFamily="18" charset="0"/>
                <a:sym typeface="Wingdings" pitchFamily="2" charset="2"/>
              </a:rPr>
              <a:t>distant approach  small angle</a:t>
            </a:r>
          </a:p>
        </p:txBody>
      </p:sp>
      <p:grpSp>
        <p:nvGrpSpPr>
          <p:cNvPr id="191" name="Group 190"/>
          <p:cNvGrpSpPr/>
          <p:nvPr/>
        </p:nvGrpSpPr>
        <p:grpSpPr>
          <a:xfrm>
            <a:off x="362855" y="1828800"/>
            <a:ext cx="2786743" cy="3441339"/>
            <a:chOff x="362855" y="1828800"/>
            <a:chExt cx="2786743" cy="3441339"/>
          </a:xfrm>
        </p:grpSpPr>
        <p:sp>
          <p:nvSpPr>
            <p:cNvPr id="151" name="TextBox 150"/>
            <p:cNvSpPr txBox="1"/>
            <p:nvPr/>
          </p:nvSpPr>
          <p:spPr>
            <a:xfrm>
              <a:off x="740229" y="1828800"/>
              <a:ext cx="2069797"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“beams-eye” view</a:t>
              </a:r>
              <a:endParaRPr lang="en-US" sz="2000" dirty="0">
                <a:latin typeface="Times New Roman" pitchFamily="18" charset="0"/>
                <a:cs typeface="Times New Roman" pitchFamily="18" charset="0"/>
              </a:endParaRPr>
            </a:p>
          </p:txBody>
        </p:sp>
        <p:grpSp>
          <p:nvGrpSpPr>
            <p:cNvPr id="124" name="Group 123"/>
            <p:cNvGrpSpPr/>
            <p:nvPr/>
          </p:nvGrpSpPr>
          <p:grpSpPr>
            <a:xfrm>
              <a:off x="362855" y="2525487"/>
              <a:ext cx="2786743" cy="2744652"/>
              <a:chOff x="261256" y="2380343"/>
              <a:chExt cx="2786743" cy="2744652"/>
            </a:xfrm>
          </p:grpSpPr>
          <p:sp>
            <p:nvSpPr>
              <p:cNvPr id="82" name="Oval 81"/>
              <p:cNvSpPr/>
              <p:nvPr/>
            </p:nvSpPr>
            <p:spPr>
              <a:xfrm>
                <a:off x="261256" y="2380343"/>
                <a:ext cx="2786743" cy="2744652"/>
              </a:xfrm>
              <a:prstGeom prst="ellipse">
                <a:avLst/>
              </a:prstGeom>
              <a:solidFill>
                <a:schemeClr val="accent2">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833485" y="2904251"/>
                <a:ext cx="1667069" cy="1641890"/>
              </a:xfrm>
              <a:prstGeom prst="ellipse">
                <a:avLst/>
              </a:prstGeom>
              <a:solidFill>
                <a:srgbClr val="8EB4E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p:cNvSpPr>
              <p:nvPr/>
            </p:nvSpPr>
            <p:spPr>
              <a:xfrm>
                <a:off x="1262101" y="3317450"/>
                <a:ext cx="743131" cy="753188"/>
              </a:xfrm>
              <a:prstGeom prst="ellipse">
                <a:avLst/>
              </a:prstGeom>
              <a:solidFill>
                <a:srgbClr val="C4BD9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p:cNvSpPr>
              <p:nvPr/>
            </p:nvSpPr>
            <p:spPr>
              <a:xfrm>
                <a:off x="1463808" y="3522617"/>
                <a:ext cx="339717" cy="34431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1599323" y="3657809"/>
                <a:ext cx="65724" cy="6473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1647371" y="2562565"/>
              <a:ext cx="246743" cy="464457"/>
              <a:chOff x="3962400" y="2555307"/>
              <a:chExt cx="246743" cy="464457"/>
            </a:xfrm>
          </p:grpSpPr>
          <p:cxnSp>
            <p:nvCxnSpPr>
              <p:cNvPr id="52" name="Straight Connector 51"/>
              <p:cNvCxnSpPr/>
              <p:nvPr/>
            </p:nvCxnSpPr>
            <p:spPr>
              <a:xfrm>
                <a:off x="3962400" y="3018971"/>
                <a:ext cx="2467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962400" y="2561771"/>
                <a:ext cx="2467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3860801" y="2786742"/>
                <a:ext cx="464457" cy="158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cxnSp>
        <p:nvCxnSpPr>
          <p:cNvPr id="60" name="Straight Connector 59"/>
          <p:cNvCxnSpPr>
            <a:stCxn id="144" idx="0"/>
          </p:cNvCxnSpPr>
          <p:nvPr/>
        </p:nvCxnSpPr>
        <p:spPr>
          <a:xfrm flipV="1">
            <a:off x="5225142" y="2815771"/>
            <a:ext cx="1814287"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5885865" y="2724787"/>
            <a:ext cx="888929" cy="610706"/>
            <a:chOff x="5885865" y="2724787"/>
            <a:chExt cx="888929" cy="610706"/>
          </a:xfrm>
        </p:grpSpPr>
        <p:sp>
          <p:nvSpPr>
            <p:cNvPr id="63" name="TextBox 62"/>
            <p:cNvSpPr txBox="1"/>
            <p:nvPr/>
          </p:nvSpPr>
          <p:spPr>
            <a:xfrm>
              <a:off x="6429828" y="2873828"/>
              <a:ext cx="344966" cy="461665"/>
            </a:xfrm>
            <a:prstGeom prst="rect">
              <a:avLst/>
            </a:prstGeom>
            <a:noFill/>
          </p:spPr>
          <p:txBody>
            <a:bodyPr wrap="none" rtlCol="0">
              <a:spAutoFit/>
            </a:bodyPr>
            <a:lstStyle/>
            <a:p>
              <a:r>
                <a:rPr lang="en-US" sz="2400" dirty="0" smtClean="0">
                  <a:latin typeface="Symbol" pitchFamily="18" charset="2"/>
                </a:rPr>
                <a:t>q</a:t>
              </a:r>
              <a:endParaRPr lang="en-US" sz="2400" dirty="0">
                <a:latin typeface="Symbol" pitchFamily="18" charset="2"/>
              </a:endParaRPr>
            </a:p>
          </p:txBody>
        </p:sp>
        <p:sp>
          <p:nvSpPr>
            <p:cNvPr id="64" name="Arc 63"/>
            <p:cNvSpPr/>
            <p:nvPr/>
          </p:nvSpPr>
          <p:spPr>
            <a:xfrm rot="3687784">
              <a:off x="5915893" y="2694759"/>
              <a:ext cx="446969" cy="50702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8" name="Group 287"/>
          <p:cNvGrpSpPr/>
          <p:nvPr/>
        </p:nvGrpSpPr>
        <p:grpSpPr>
          <a:xfrm>
            <a:off x="3495524" y="2873829"/>
            <a:ext cx="5340079" cy="2634788"/>
            <a:chOff x="3495524" y="2873829"/>
            <a:chExt cx="5340079" cy="2634788"/>
          </a:xfrm>
        </p:grpSpPr>
        <p:sp>
          <p:nvSpPr>
            <p:cNvPr id="79" name="Freeform 78"/>
            <p:cNvSpPr/>
            <p:nvPr/>
          </p:nvSpPr>
          <p:spPr>
            <a:xfrm rot="7774049">
              <a:off x="3456819" y="3374575"/>
              <a:ext cx="1528838" cy="1451428"/>
            </a:xfrm>
            <a:custGeom>
              <a:avLst/>
              <a:gdLst>
                <a:gd name="connsiteX0" fmla="*/ 803123 w 1528838"/>
                <a:gd name="connsiteY0" fmla="*/ 1451428 h 1451428"/>
                <a:gd name="connsiteX1" fmla="*/ 120952 w 1528838"/>
                <a:gd name="connsiteY1" fmla="*/ 130628 h 1451428"/>
                <a:gd name="connsiteX2" fmla="*/ 1528838 w 1528838"/>
                <a:gd name="connsiteY2" fmla="*/ 667657 h 1451428"/>
              </a:gdLst>
              <a:ahLst/>
              <a:cxnLst>
                <a:cxn ang="0">
                  <a:pos x="connsiteX0" y="connsiteY0"/>
                </a:cxn>
                <a:cxn ang="0">
                  <a:pos x="connsiteX1" y="connsiteY1"/>
                </a:cxn>
                <a:cxn ang="0">
                  <a:pos x="connsiteX2" y="connsiteY2"/>
                </a:cxn>
              </a:cxnLst>
              <a:rect l="l" t="t" r="r" b="b"/>
              <a:pathLst>
                <a:path w="1528838" h="1451428">
                  <a:moveTo>
                    <a:pt x="803123" y="1451428"/>
                  </a:moveTo>
                  <a:cubicBezTo>
                    <a:pt x="401561" y="856342"/>
                    <a:pt x="0" y="261257"/>
                    <a:pt x="120952" y="130628"/>
                  </a:cubicBezTo>
                  <a:cubicBezTo>
                    <a:pt x="241905" y="0"/>
                    <a:pt x="885371" y="333828"/>
                    <a:pt x="1528838" y="667657"/>
                  </a:cubicBezTo>
                </a:path>
              </a:pathLst>
            </a:custGeom>
            <a:solidFill>
              <a:srgbClr val="595959"/>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0" name="Freeform 79"/>
            <p:cNvSpPr/>
            <p:nvPr/>
          </p:nvSpPr>
          <p:spPr>
            <a:xfrm rot="4996987">
              <a:off x="4291392" y="3875316"/>
              <a:ext cx="1528838" cy="1451428"/>
            </a:xfrm>
            <a:custGeom>
              <a:avLst/>
              <a:gdLst>
                <a:gd name="connsiteX0" fmla="*/ 803123 w 1528838"/>
                <a:gd name="connsiteY0" fmla="*/ 1451428 h 1451428"/>
                <a:gd name="connsiteX1" fmla="*/ 120952 w 1528838"/>
                <a:gd name="connsiteY1" fmla="*/ 130628 h 1451428"/>
                <a:gd name="connsiteX2" fmla="*/ 1528838 w 1528838"/>
                <a:gd name="connsiteY2" fmla="*/ 667657 h 1451428"/>
              </a:gdLst>
              <a:ahLst/>
              <a:cxnLst>
                <a:cxn ang="0">
                  <a:pos x="connsiteX0" y="connsiteY0"/>
                </a:cxn>
                <a:cxn ang="0">
                  <a:pos x="connsiteX1" y="connsiteY1"/>
                </a:cxn>
                <a:cxn ang="0">
                  <a:pos x="connsiteX2" y="connsiteY2"/>
                </a:cxn>
              </a:cxnLst>
              <a:rect l="l" t="t" r="r" b="b"/>
              <a:pathLst>
                <a:path w="1528838" h="1451428">
                  <a:moveTo>
                    <a:pt x="803123" y="1451428"/>
                  </a:moveTo>
                  <a:cubicBezTo>
                    <a:pt x="401561" y="856342"/>
                    <a:pt x="0" y="261257"/>
                    <a:pt x="120952" y="130628"/>
                  </a:cubicBezTo>
                  <a:cubicBezTo>
                    <a:pt x="241905" y="0"/>
                    <a:pt x="885371" y="333828"/>
                    <a:pt x="1528838" y="667657"/>
                  </a:cubicBezTo>
                </a:path>
              </a:pathLst>
            </a:custGeom>
            <a:solidFill>
              <a:srgbClr val="C4BD97"/>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Freeform 80"/>
            <p:cNvSpPr/>
            <p:nvPr/>
          </p:nvSpPr>
          <p:spPr>
            <a:xfrm rot="2484305">
              <a:off x="5285621" y="3699416"/>
              <a:ext cx="1528838" cy="1451428"/>
            </a:xfrm>
            <a:custGeom>
              <a:avLst/>
              <a:gdLst>
                <a:gd name="connsiteX0" fmla="*/ 803123 w 1528838"/>
                <a:gd name="connsiteY0" fmla="*/ 1451428 h 1451428"/>
                <a:gd name="connsiteX1" fmla="*/ 120952 w 1528838"/>
                <a:gd name="connsiteY1" fmla="*/ 130628 h 1451428"/>
                <a:gd name="connsiteX2" fmla="*/ 1528838 w 1528838"/>
                <a:gd name="connsiteY2" fmla="*/ 667657 h 1451428"/>
              </a:gdLst>
              <a:ahLst/>
              <a:cxnLst>
                <a:cxn ang="0">
                  <a:pos x="connsiteX0" y="connsiteY0"/>
                </a:cxn>
                <a:cxn ang="0">
                  <a:pos x="connsiteX1" y="connsiteY1"/>
                </a:cxn>
                <a:cxn ang="0">
                  <a:pos x="connsiteX2" y="connsiteY2"/>
                </a:cxn>
              </a:cxnLst>
              <a:rect l="l" t="t" r="r" b="b"/>
              <a:pathLst>
                <a:path w="1528838" h="1451428">
                  <a:moveTo>
                    <a:pt x="803123" y="1451428"/>
                  </a:moveTo>
                  <a:cubicBezTo>
                    <a:pt x="401561" y="856342"/>
                    <a:pt x="0" y="261257"/>
                    <a:pt x="120952" y="130628"/>
                  </a:cubicBezTo>
                  <a:cubicBezTo>
                    <a:pt x="241905" y="0"/>
                    <a:pt x="885371" y="333828"/>
                    <a:pt x="1528838" y="667657"/>
                  </a:cubicBezTo>
                </a:path>
              </a:pathLst>
            </a:custGeom>
            <a:solidFill>
              <a:srgbClr val="8EB4E3"/>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Freeform 60"/>
            <p:cNvSpPr/>
            <p:nvPr/>
          </p:nvSpPr>
          <p:spPr>
            <a:xfrm>
              <a:off x="5873448" y="2873829"/>
              <a:ext cx="1528838" cy="1451428"/>
            </a:xfrm>
            <a:custGeom>
              <a:avLst/>
              <a:gdLst>
                <a:gd name="connsiteX0" fmla="*/ 803123 w 1528838"/>
                <a:gd name="connsiteY0" fmla="*/ 1451428 h 1451428"/>
                <a:gd name="connsiteX1" fmla="*/ 120952 w 1528838"/>
                <a:gd name="connsiteY1" fmla="*/ 130628 h 1451428"/>
                <a:gd name="connsiteX2" fmla="*/ 1528838 w 1528838"/>
                <a:gd name="connsiteY2" fmla="*/ 667657 h 1451428"/>
              </a:gdLst>
              <a:ahLst/>
              <a:cxnLst>
                <a:cxn ang="0">
                  <a:pos x="connsiteX0" y="connsiteY0"/>
                </a:cxn>
                <a:cxn ang="0">
                  <a:pos x="connsiteX1" y="connsiteY1"/>
                </a:cxn>
                <a:cxn ang="0">
                  <a:pos x="connsiteX2" y="connsiteY2"/>
                </a:cxn>
              </a:cxnLst>
              <a:rect l="l" t="t" r="r" b="b"/>
              <a:pathLst>
                <a:path w="1528838" h="1451428">
                  <a:moveTo>
                    <a:pt x="803123" y="1451428"/>
                  </a:moveTo>
                  <a:cubicBezTo>
                    <a:pt x="401561" y="856342"/>
                    <a:pt x="0" y="261257"/>
                    <a:pt x="120952" y="130628"/>
                  </a:cubicBezTo>
                  <a:cubicBezTo>
                    <a:pt x="241905" y="0"/>
                    <a:pt x="885371" y="333828"/>
                    <a:pt x="1528838" y="667657"/>
                  </a:cubicBezTo>
                </a:path>
              </a:pathLst>
            </a:custGeom>
            <a:solidFill>
              <a:srgbClr val="E6B9B8"/>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 name="Right Brace 89"/>
            <p:cNvSpPr/>
            <p:nvPr/>
          </p:nvSpPr>
          <p:spPr>
            <a:xfrm rot="2029783">
              <a:off x="7024624" y="4274828"/>
              <a:ext cx="291982" cy="117871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Box 90"/>
            <p:cNvSpPr txBox="1"/>
            <p:nvPr/>
          </p:nvSpPr>
          <p:spPr>
            <a:xfrm>
              <a:off x="7387771" y="4862286"/>
              <a:ext cx="1447832" cy="646331"/>
            </a:xfrm>
            <a:prstGeom prst="rect">
              <a:avLst/>
            </a:prstGeom>
            <a:solidFill>
              <a:schemeClr val="accent3">
                <a:lumMod val="40000"/>
                <a:lumOff val="60000"/>
              </a:schemeClr>
            </a:solidFill>
          </p:spPr>
          <p:txBody>
            <a:bodyPr wrap="none" rtlCol="0">
              <a:spAutoFit/>
            </a:bodyPr>
            <a:lstStyle/>
            <a:p>
              <a:r>
                <a:rPr lang="en-US" dirty="0" smtClean="0">
                  <a:latin typeface="Times New Roman" pitchFamily="18" charset="0"/>
                  <a:cs typeface="Times New Roman" pitchFamily="18" charset="0"/>
                </a:rPr>
                <a:t>measure at 4</a:t>
              </a:r>
            </a:p>
            <a:p>
              <a:r>
                <a:rPr lang="en-US" dirty="0" smtClean="0">
                  <a:latin typeface="Times New Roman" pitchFamily="18" charset="0"/>
                  <a:cs typeface="Times New Roman" pitchFamily="18" charset="0"/>
                </a:rPr>
                <a:t>angle settings</a:t>
              </a:r>
              <a:endParaRPr lang="en-US" dirty="0">
                <a:latin typeface="Times New Roman" pitchFamily="18" charset="0"/>
                <a:cs typeface="Times New Roman" pitchFamily="18" charset="0"/>
              </a:endParaRPr>
            </a:p>
          </p:txBody>
        </p:sp>
      </p:grpSp>
      <p:sp>
        <p:nvSpPr>
          <p:cNvPr id="189" name="TextBox 188"/>
          <p:cNvSpPr txBox="1"/>
          <p:nvPr/>
        </p:nvSpPr>
        <p:spPr>
          <a:xfrm>
            <a:off x="348342" y="5442857"/>
            <a:ext cx="2787943" cy="369332"/>
          </a:xfrm>
          <a:prstGeom prst="rect">
            <a:avLst/>
          </a:prstGeom>
          <a:solidFill>
            <a:schemeClr val="accent3">
              <a:lumMod val="40000"/>
              <a:lumOff val="60000"/>
            </a:schemeClr>
          </a:solidFill>
        </p:spPr>
        <p:txBody>
          <a:bodyPr wrap="none" rtlCol="0">
            <a:spAutoFit/>
          </a:bodyPr>
          <a:lstStyle/>
          <a:p>
            <a:r>
              <a:rPr lang="en-US" dirty="0" smtClean="0">
                <a:latin typeface="Times New Roman" pitchFamily="18" charset="0"/>
                <a:cs typeface="Times New Roman" pitchFamily="18" charset="0"/>
              </a:rPr>
              <a:t>4 rings of approach distance</a:t>
            </a:r>
            <a:endParaRPr lang="en-US" dirty="0">
              <a:latin typeface="Times New Roman" pitchFamily="18" charset="0"/>
              <a:cs typeface="Times New Roman" pitchFamily="18" charset="0"/>
            </a:endParaRPr>
          </a:p>
        </p:txBody>
      </p:sp>
      <p:grpSp>
        <p:nvGrpSpPr>
          <p:cNvPr id="195" name="Group 194"/>
          <p:cNvGrpSpPr/>
          <p:nvPr/>
        </p:nvGrpSpPr>
        <p:grpSpPr>
          <a:xfrm>
            <a:off x="3483428" y="2562566"/>
            <a:ext cx="2804585" cy="1298236"/>
            <a:chOff x="4862285" y="1923937"/>
            <a:chExt cx="2804585" cy="1298236"/>
          </a:xfrm>
        </p:grpSpPr>
        <p:grpSp>
          <p:nvGrpSpPr>
            <p:cNvPr id="196" name="Group 92"/>
            <p:cNvGrpSpPr/>
            <p:nvPr/>
          </p:nvGrpSpPr>
          <p:grpSpPr>
            <a:xfrm>
              <a:off x="4862285" y="1923937"/>
              <a:ext cx="595086" cy="1298236"/>
              <a:chOff x="3628571" y="2562565"/>
              <a:chExt cx="595086" cy="1298236"/>
            </a:xfrm>
          </p:grpSpPr>
          <p:grpSp>
            <p:nvGrpSpPr>
              <p:cNvPr id="198" name="Group 48"/>
              <p:cNvGrpSpPr/>
              <p:nvPr/>
            </p:nvGrpSpPr>
            <p:grpSpPr>
              <a:xfrm>
                <a:off x="3976914" y="2562565"/>
                <a:ext cx="246743" cy="464457"/>
                <a:chOff x="3962400" y="2555307"/>
                <a:chExt cx="246743" cy="464457"/>
              </a:xfrm>
            </p:grpSpPr>
            <p:cxnSp>
              <p:nvCxnSpPr>
                <p:cNvPr id="200" name="Straight Connector 199"/>
                <p:cNvCxnSpPr/>
                <p:nvPr/>
              </p:nvCxnSpPr>
              <p:spPr>
                <a:xfrm>
                  <a:off x="3962400" y="3018971"/>
                  <a:ext cx="2467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962400" y="2561771"/>
                  <a:ext cx="2467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rot="5400000">
                  <a:off x="3860801" y="2786742"/>
                  <a:ext cx="464457" cy="158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99" name="Straight Arrow Connector 198"/>
              <p:cNvCxnSpPr/>
              <p:nvPr/>
            </p:nvCxnSpPr>
            <p:spPr>
              <a:xfrm rot="16200000" flipH="1">
                <a:off x="3098800" y="3316514"/>
                <a:ext cx="1074058" cy="1451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97" name="TextBox 196"/>
            <p:cNvSpPr txBox="1"/>
            <p:nvPr/>
          </p:nvSpPr>
          <p:spPr>
            <a:xfrm>
              <a:off x="4963886" y="2525485"/>
              <a:ext cx="2702984" cy="369332"/>
            </a:xfrm>
            <a:prstGeom prst="rect">
              <a:avLst/>
            </a:prstGeom>
            <a:noFill/>
            <a:ln>
              <a:noFill/>
            </a:ln>
          </p:spPr>
          <p:txBody>
            <a:bodyPr wrap="none" rtlCol="0">
              <a:spAutoFit/>
            </a:bodyPr>
            <a:lstStyle/>
            <a:p>
              <a:r>
                <a:rPr lang="en-US" dirty="0" smtClean="0">
                  <a:solidFill>
                    <a:srgbClr val="FF0000"/>
                  </a:solidFill>
                  <a:latin typeface="Times New Roman" pitchFamily="18" charset="0"/>
                  <a:cs typeface="Times New Roman" pitchFamily="18" charset="0"/>
                </a:rPr>
                <a:t>impact parameter “DOCA”</a:t>
              </a:r>
              <a:endParaRPr lang="en-US" dirty="0">
                <a:solidFill>
                  <a:srgbClr val="FF0000"/>
                </a:solidFill>
                <a:latin typeface="Times New Roman" pitchFamily="18" charset="0"/>
                <a:cs typeface="Times New Roman" pitchFamily="18" charset="0"/>
              </a:endParaRPr>
            </a:p>
          </p:txBody>
        </p:sp>
      </p:grpSp>
      <p:grpSp>
        <p:nvGrpSpPr>
          <p:cNvPr id="203" name="Group 202"/>
          <p:cNvGrpSpPr/>
          <p:nvPr/>
        </p:nvGrpSpPr>
        <p:grpSpPr>
          <a:xfrm>
            <a:off x="573314" y="2721429"/>
            <a:ext cx="2463802" cy="2463800"/>
            <a:chOff x="573314" y="2721429"/>
            <a:chExt cx="2463802" cy="2463800"/>
          </a:xfrm>
        </p:grpSpPr>
        <p:grpSp>
          <p:nvGrpSpPr>
            <p:cNvPr id="204" name="Group 124"/>
            <p:cNvGrpSpPr/>
            <p:nvPr/>
          </p:nvGrpSpPr>
          <p:grpSpPr>
            <a:xfrm>
              <a:off x="573314" y="2721429"/>
              <a:ext cx="2256972" cy="2061028"/>
              <a:chOff x="573314" y="2721429"/>
              <a:chExt cx="2256972" cy="2061028"/>
            </a:xfrm>
          </p:grpSpPr>
          <p:sp>
            <p:nvSpPr>
              <p:cNvPr id="261" name="Oval 260"/>
              <p:cNvSpPr/>
              <p:nvPr/>
            </p:nvSpPr>
            <p:spPr>
              <a:xfrm>
                <a:off x="638628" y="3367315"/>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602343" y="3722915"/>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1088571" y="3265714"/>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573314" y="4463144"/>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219200" y="4093029"/>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1095829" y="2721429"/>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2452914" y="33963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1923143" y="3708401"/>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538514" y="29318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834571" y="3722915"/>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1843314" y="32366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502228" y="3839029"/>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2148114" y="35414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2213429" y="40567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2757714" y="3628572"/>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2068286" y="3214914"/>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2757714" y="41510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979714" y="4216400"/>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2307771" y="45574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2039257" y="27359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1553028" y="4267200"/>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flipH="1" flipV="1">
                <a:off x="2457996" y="4688115"/>
                <a:ext cx="45719" cy="798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1378857" y="3759200"/>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1328057" y="47098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2438400" y="29318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1894114" y="46663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177142" y="4034971"/>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25"/>
            <p:cNvGrpSpPr/>
            <p:nvPr/>
          </p:nvGrpSpPr>
          <p:grpSpPr>
            <a:xfrm rot="2149455">
              <a:off x="725718" y="2873829"/>
              <a:ext cx="2256972" cy="2061028"/>
              <a:chOff x="573314" y="2721429"/>
              <a:chExt cx="2256972" cy="2061028"/>
            </a:xfrm>
          </p:grpSpPr>
          <p:sp>
            <p:nvSpPr>
              <p:cNvPr id="234" name="Oval 233"/>
              <p:cNvSpPr/>
              <p:nvPr/>
            </p:nvSpPr>
            <p:spPr>
              <a:xfrm>
                <a:off x="638628" y="3367315"/>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02343" y="3722915"/>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1088571" y="3265714"/>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573314" y="4463144"/>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1219200" y="4093029"/>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095829" y="2721429"/>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2452914" y="33963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1923143" y="3708401"/>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1538514" y="29318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834571" y="3722915"/>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1843314" y="32366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502228" y="3839029"/>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2148114" y="35414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2213429" y="40567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2757714" y="3628572"/>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2068286" y="3214914"/>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2757714" y="41510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979714" y="4216400"/>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2307771" y="45574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2039257" y="27359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1553028" y="4267200"/>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flipH="1" flipV="1">
                <a:off x="2457996" y="4688115"/>
                <a:ext cx="45719" cy="798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1378857" y="3759200"/>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1328057" y="47098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2438400" y="29318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1894114" y="46663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2177142" y="4034971"/>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59"/>
            <p:cNvGrpSpPr/>
            <p:nvPr/>
          </p:nvGrpSpPr>
          <p:grpSpPr>
            <a:xfrm rot="6778528">
              <a:off x="878118" y="3026229"/>
              <a:ext cx="2256972" cy="2061028"/>
              <a:chOff x="573314" y="2721429"/>
              <a:chExt cx="2256972" cy="2061028"/>
            </a:xfrm>
          </p:grpSpPr>
          <p:sp>
            <p:nvSpPr>
              <p:cNvPr id="207" name="Oval 206"/>
              <p:cNvSpPr/>
              <p:nvPr/>
            </p:nvSpPr>
            <p:spPr>
              <a:xfrm>
                <a:off x="638628" y="3367315"/>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602343" y="3722915"/>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1088571" y="3265714"/>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573314" y="4463144"/>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1219200" y="4093029"/>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1095829" y="2721429"/>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2452914" y="33963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923143" y="3708401"/>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1538514" y="29318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834571" y="3722915"/>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1843314" y="32366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502228" y="3839029"/>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148114" y="35414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2213429" y="40567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757714" y="3628572"/>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2068286" y="3214914"/>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2757714" y="41510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979714" y="4216400"/>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2307771" y="45574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2039257" y="27359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1553028" y="4267200"/>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flipH="1" flipV="1">
                <a:off x="2457996" y="4688115"/>
                <a:ext cx="45719" cy="7983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1378857" y="3759200"/>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1328057" y="47098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2438400" y="2931886"/>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1894114" y="4666343"/>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2177142" y="4034971"/>
                <a:ext cx="72572" cy="725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42" grpId="0"/>
      <p:bldP spid="18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smtClean="0"/>
              <a:t>April 30, 2010</a:t>
            </a:r>
            <a:endParaRPr lang="en-US"/>
          </a:p>
        </p:txBody>
      </p:sp>
      <p:sp>
        <p:nvSpPr>
          <p:cNvPr id="10243" name="Footer Placeholder 4"/>
          <p:cNvSpPr>
            <a:spLocks noGrp="1"/>
          </p:cNvSpPr>
          <p:nvPr>
            <p:ph type="ftr" sz="quarter" idx="11"/>
          </p:nvPr>
        </p:nvSpPr>
        <p:spPr>
          <a:xfrm>
            <a:off x="3426541" y="6492875"/>
            <a:ext cx="2133600" cy="365125"/>
          </a:xfrm>
          <a:noFill/>
        </p:spPr>
        <p:txBody>
          <a:bodyPr/>
          <a:lstStyle/>
          <a:p>
            <a:r>
              <a:rPr lang="en-US" dirty="0" smtClean="0"/>
              <a:t>Quarks: search for the smallest</a:t>
            </a:r>
          </a:p>
        </p:txBody>
      </p:sp>
      <p:sp>
        <p:nvSpPr>
          <p:cNvPr id="10244" name="Rectangle 2"/>
          <p:cNvSpPr>
            <a:spLocks noGrp="1" noChangeArrowheads="1"/>
          </p:cNvSpPr>
          <p:nvPr>
            <p:ph type="title"/>
          </p:nvPr>
        </p:nvSpPr>
        <p:spPr>
          <a:solidFill>
            <a:srgbClr val="BDBDFF"/>
          </a:solidFill>
        </p:spPr>
        <p:txBody>
          <a:bodyPr/>
          <a:lstStyle/>
          <a:p>
            <a:pPr eaLnBrk="1" hangingPunct="1"/>
            <a:r>
              <a:rPr lang="en-US" smtClean="0"/>
              <a:t>how tracking works</a:t>
            </a:r>
          </a:p>
        </p:txBody>
      </p:sp>
      <p:sp>
        <p:nvSpPr>
          <p:cNvPr id="286101" name="Line 405"/>
          <p:cNvSpPr>
            <a:spLocks noChangeShapeType="1"/>
          </p:cNvSpPr>
          <p:nvPr/>
        </p:nvSpPr>
        <p:spPr bwMode="auto">
          <a:xfrm flipH="1">
            <a:off x="3390900" y="1219200"/>
            <a:ext cx="1841500" cy="4521200"/>
          </a:xfrm>
          <a:prstGeom prst="line">
            <a:avLst/>
          </a:prstGeom>
          <a:noFill/>
          <a:ln w="28575">
            <a:solidFill>
              <a:srgbClr val="CC0000"/>
            </a:solidFill>
            <a:round/>
            <a:headEnd/>
            <a:tailEnd/>
          </a:ln>
        </p:spPr>
        <p:txBody>
          <a:bodyPr/>
          <a:lstStyle/>
          <a:p>
            <a:endParaRPr lang="en-US"/>
          </a:p>
        </p:txBody>
      </p:sp>
      <p:grpSp>
        <p:nvGrpSpPr>
          <p:cNvPr id="2" name="Group 404"/>
          <p:cNvGrpSpPr>
            <a:grpSpLocks/>
          </p:cNvGrpSpPr>
          <p:nvPr/>
        </p:nvGrpSpPr>
        <p:grpSpPr bwMode="auto">
          <a:xfrm>
            <a:off x="1751013" y="1662113"/>
            <a:ext cx="6500812" cy="3197225"/>
            <a:chOff x="935" y="959"/>
            <a:chExt cx="4095" cy="2014"/>
          </a:xfrm>
        </p:grpSpPr>
        <p:grpSp>
          <p:nvGrpSpPr>
            <p:cNvPr id="3" name="Group 223"/>
            <p:cNvGrpSpPr>
              <a:grpSpLocks/>
            </p:cNvGrpSpPr>
            <p:nvPr/>
          </p:nvGrpSpPr>
          <p:grpSpPr bwMode="auto">
            <a:xfrm>
              <a:off x="1124" y="2405"/>
              <a:ext cx="3714" cy="262"/>
              <a:chOff x="1115" y="1910"/>
              <a:chExt cx="3714" cy="262"/>
            </a:xfrm>
          </p:grpSpPr>
          <p:sp>
            <p:nvSpPr>
              <p:cNvPr id="10444" name="Oval 110"/>
              <p:cNvSpPr>
                <a:spLocks noChangeArrowheads="1"/>
              </p:cNvSpPr>
              <p:nvPr/>
            </p:nvSpPr>
            <p:spPr bwMode="auto">
              <a:xfrm>
                <a:off x="1115"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45" name="Oval 111"/>
              <p:cNvSpPr>
                <a:spLocks noChangeArrowheads="1"/>
              </p:cNvSpPr>
              <p:nvPr/>
            </p:nvSpPr>
            <p:spPr bwMode="auto">
              <a:xfrm>
                <a:off x="1498"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46" name="Oval 112"/>
              <p:cNvSpPr>
                <a:spLocks noChangeArrowheads="1"/>
              </p:cNvSpPr>
              <p:nvPr/>
            </p:nvSpPr>
            <p:spPr bwMode="auto">
              <a:xfrm>
                <a:off x="1882"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47" name="Oval 113"/>
              <p:cNvSpPr>
                <a:spLocks noChangeArrowheads="1"/>
              </p:cNvSpPr>
              <p:nvPr/>
            </p:nvSpPr>
            <p:spPr bwMode="auto">
              <a:xfrm>
                <a:off x="2265"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48" name="Oval 114"/>
              <p:cNvSpPr>
                <a:spLocks noChangeArrowheads="1"/>
              </p:cNvSpPr>
              <p:nvPr/>
            </p:nvSpPr>
            <p:spPr bwMode="auto">
              <a:xfrm>
                <a:off x="2649"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49" name="Oval 115"/>
              <p:cNvSpPr>
                <a:spLocks noChangeArrowheads="1"/>
              </p:cNvSpPr>
              <p:nvPr/>
            </p:nvSpPr>
            <p:spPr bwMode="auto">
              <a:xfrm>
                <a:off x="3032"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50" name="Oval 116"/>
              <p:cNvSpPr>
                <a:spLocks noChangeArrowheads="1"/>
              </p:cNvSpPr>
              <p:nvPr/>
            </p:nvSpPr>
            <p:spPr bwMode="auto">
              <a:xfrm>
                <a:off x="3416"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51" name="Oval 117"/>
              <p:cNvSpPr>
                <a:spLocks noChangeArrowheads="1"/>
              </p:cNvSpPr>
              <p:nvPr/>
            </p:nvSpPr>
            <p:spPr bwMode="auto">
              <a:xfrm>
                <a:off x="3799"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52" name="Oval 118"/>
              <p:cNvSpPr>
                <a:spLocks noChangeArrowheads="1"/>
              </p:cNvSpPr>
              <p:nvPr/>
            </p:nvSpPr>
            <p:spPr bwMode="auto">
              <a:xfrm>
                <a:off x="4183"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53" name="Oval 119"/>
              <p:cNvSpPr>
                <a:spLocks noChangeArrowheads="1"/>
              </p:cNvSpPr>
              <p:nvPr/>
            </p:nvSpPr>
            <p:spPr bwMode="auto">
              <a:xfrm>
                <a:off x="4567"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54" name="Oval 120"/>
              <p:cNvSpPr>
                <a:spLocks noChangeArrowheads="1"/>
              </p:cNvSpPr>
              <p:nvPr/>
            </p:nvSpPr>
            <p:spPr bwMode="auto">
              <a:xfrm>
                <a:off x="112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55" name="Oval 121"/>
              <p:cNvSpPr>
                <a:spLocks noChangeArrowheads="1"/>
              </p:cNvSpPr>
              <p:nvPr/>
            </p:nvSpPr>
            <p:spPr bwMode="auto">
              <a:xfrm>
                <a:off x="1508"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56" name="Oval 122"/>
              <p:cNvSpPr>
                <a:spLocks noChangeArrowheads="1"/>
              </p:cNvSpPr>
              <p:nvPr/>
            </p:nvSpPr>
            <p:spPr bwMode="auto">
              <a:xfrm>
                <a:off x="2658"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57" name="Oval 123"/>
              <p:cNvSpPr>
                <a:spLocks noChangeArrowheads="1"/>
              </p:cNvSpPr>
              <p:nvPr/>
            </p:nvSpPr>
            <p:spPr bwMode="auto">
              <a:xfrm>
                <a:off x="342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58" name="Oval 124"/>
              <p:cNvSpPr>
                <a:spLocks noChangeArrowheads="1"/>
              </p:cNvSpPr>
              <p:nvPr/>
            </p:nvSpPr>
            <p:spPr bwMode="auto">
              <a:xfrm>
                <a:off x="1891"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59" name="Oval 125"/>
              <p:cNvSpPr>
                <a:spLocks noChangeArrowheads="1"/>
              </p:cNvSpPr>
              <p:nvPr/>
            </p:nvSpPr>
            <p:spPr bwMode="auto">
              <a:xfrm>
                <a:off x="227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60" name="Oval 126"/>
              <p:cNvSpPr>
                <a:spLocks noChangeArrowheads="1"/>
              </p:cNvSpPr>
              <p:nvPr/>
            </p:nvSpPr>
            <p:spPr bwMode="auto">
              <a:xfrm>
                <a:off x="3042"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61" name="Oval 127"/>
              <p:cNvSpPr>
                <a:spLocks noChangeArrowheads="1"/>
              </p:cNvSpPr>
              <p:nvPr/>
            </p:nvSpPr>
            <p:spPr bwMode="auto">
              <a:xfrm>
                <a:off x="3809"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62" name="Oval 128"/>
              <p:cNvSpPr>
                <a:spLocks noChangeArrowheads="1"/>
              </p:cNvSpPr>
              <p:nvPr/>
            </p:nvSpPr>
            <p:spPr bwMode="auto">
              <a:xfrm>
                <a:off x="4192"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63" name="Oval 129"/>
              <p:cNvSpPr>
                <a:spLocks noChangeArrowheads="1"/>
              </p:cNvSpPr>
              <p:nvPr/>
            </p:nvSpPr>
            <p:spPr bwMode="auto">
              <a:xfrm>
                <a:off x="4576"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64" name="Oval 133"/>
              <p:cNvSpPr>
                <a:spLocks noChangeArrowheads="1"/>
              </p:cNvSpPr>
              <p:nvPr/>
            </p:nvSpPr>
            <p:spPr bwMode="auto">
              <a:xfrm>
                <a:off x="1313"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65" name="Oval 134"/>
              <p:cNvSpPr>
                <a:spLocks noChangeArrowheads="1"/>
              </p:cNvSpPr>
              <p:nvPr/>
            </p:nvSpPr>
            <p:spPr bwMode="auto">
              <a:xfrm>
                <a:off x="1696"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66" name="Oval 135"/>
              <p:cNvSpPr>
                <a:spLocks noChangeArrowheads="1"/>
              </p:cNvSpPr>
              <p:nvPr/>
            </p:nvSpPr>
            <p:spPr bwMode="auto">
              <a:xfrm>
                <a:off x="2080"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67" name="Oval 136"/>
              <p:cNvSpPr>
                <a:spLocks noChangeArrowheads="1"/>
              </p:cNvSpPr>
              <p:nvPr/>
            </p:nvSpPr>
            <p:spPr bwMode="auto">
              <a:xfrm>
                <a:off x="2463"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68" name="Oval 137"/>
              <p:cNvSpPr>
                <a:spLocks noChangeArrowheads="1"/>
              </p:cNvSpPr>
              <p:nvPr/>
            </p:nvSpPr>
            <p:spPr bwMode="auto">
              <a:xfrm>
                <a:off x="2847"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69" name="Oval 138"/>
              <p:cNvSpPr>
                <a:spLocks noChangeArrowheads="1"/>
              </p:cNvSpPr>
              <p:nvPr/>
            </p:nvSpPr>
            <p:spPr bwMode="auto">
              <a:xfrm>
                <a:off x="3230"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70" name="Oval 139"/>
              <p:cNvSpPr>
                <a:spLocks noChangeArrowheads="1"/>
              </p:cNvSpPr>
              <p:nvPr/>
            </p:nvSpPr>
            <p:spPr bwMode="auto">
              <a:xfrm>
                <a:off x="3614"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71" name="Oval 140"/>
              <p:cNvSpPr>
                <a:spLocks noChangeArrowheads="1"/>
              </p:cNvSpPr>
              <p:nvPr/>
            </p:nvSpPr>
            <p:spPr bwMode="auto">
              <a:xfrm>
                <a:off x="3997"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72" name="Oval 141"/>
              <p:cNvSpPr>
                <a:spLocks noChangeArrowheads="1"/>
              </p:cNvSpPr>
              <p:nvPr/>
            </p:nvSpPr>
            <p:spPr bwMode="auto">
              <a:xfrm>
                <a:off x="4381"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73" name="Oval 142"/>
              <p:cNvSpPr>
                <a:spLocks noChangeArrowheads="1"/>
              </p:cNvSpPr>
              <p:nvPr/>
            </p:nvSpPr>
            <p:spPr bwMode="auto">
              <a:xfrm>
                <a:off x="4765" y="1990"/>
                <a:ext cx="64" cy="64"/>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10266" name="Oval 235"/>
            <p:cNvSpPr>
              <a:spLocks noChangeArrowheads="1"/>
            </p:cNvSpPr>
            <p:nvPr/>
          </p:nvSpPr>
          <p:spPr bwMode="auto">
            <a:xfrm>
              <a:off x="1321" y="2711"/>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267" name="Oval 236"/>
            <p:cNvSpPr>
              <a:spLocks noChangeArrowheads="1"/>
            </p:cNvSpPr>
            <p:nvPr/>
          </p:nvSpPr>
          <p:spPr bwMode="auto">
            <a:xfrm>
              <a:off x="1704" y="2711"/>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268" name="Oval 237"/>
            <p:cNvSpPr>
              <a:spLocks noChangeArrowheads="1"/>
            </p:cNvSpPr>
            <p:nvPr/>
          </p:nvSpPr>
          <p:spPr bwMode="auto">
            <a:xfrm>
              <a:off x="2854" y="2711"/>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269" name="Oval 238"/>
            <p:cNvSpPr>
              <a:spLocks noChangeArrowheads="1"/>
            </p:cNvSpPr>
            <p:nvPr/>
          </p:nvSpPr>
          <p:spPr bwMode="auto">
            <a:xfrm>
              <a:off x="3621" y="2711"/>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270" name="Oval 239"/>
            <p:cNvSpPr>
              <a:spLocks noChangeArrowheads="1"/>
            </p:cNvSpPr>
            <p:nvPr/>
          </p:nvSpPr>
          <p:spPr bwMode="auto">
            <a:xfrm>
              <a:off x="2087" y="2711"/>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271" name="Oval 240"/>
            <p:cNvSpPr>
              <a:spLocks noChangeArrowheads="1"/>
            </p:cNvSpPr>
            <p:nvPr/>
          </p:nvSpPr>
          <p:spPr bwMode="auto">
            <a:xfrm>
              <a:off x="2471" y="2711"/>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272" name="Oval 241"/>
            <p:cNvSpPr>
              <a:spLocks noChangeArrowheads="1"/>
            </p:cNvSpPr>
            <p:nvPr/>
          </p:nvSpPr>
          <p:spPr bwMode="auto">
            <a:xfrm>
              <a:off x="3238" y="2711"/>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273" name="Oval 242"/>
            <p:cNvSpPr>
              <a:spLocks noChangeArrowheads="1"/>
            </p:cNvSpPr>
            <p:nvPr/>
          </p:nvSpPr>
          <p:spPr bwMode="auto">
            <a:xfrm>
              <a:off x="4005" y="2711"/>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274" name="Oval 243"/>
            <p:cNvSpPr>
              <a:spLocks noChangeArrowheads="1"/>
            </p:cNvSpPr>
            <p:nvPr/>
          </p:nvSpPr>
          <p:spPr bwMode="auto">
            <a:xfrm>
              <a:off x="4388" y="2711"/>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275" name="Oval 244"/>
            <p:cNvSpPr>
              <a:spLocks noChangeArrowheads="1"/>
            </p:cNvSpPr>
            <p:nvPr/>
          </p:nvSpPr>
          <p:spPr bwMode="auto">
            <a:xfrm>
              <a:off x="4772" y="2711"/>
              <a:ext cx="46" cy="46"/>
            </a:xfrm>
            <a:prstGeom prst="ellipse">
              <a:avLst/>
            </a:prstGeom>
            <a:solidFill>
              <a:srgbClr val="CC3300"/>
            </a:solidFill>
            <a:ln w="9525">
              <a:solidFill>
                <a:schemeClr val="tx1"/>
              </a:solidFill>
              <a:round/>
              <a:headEnd/>
              <a:tailEnd/>
            </a:ln>
          </p:spPr>
          <p:txBody>
            <a:bodyPr wrap="none" anchor="ctr"/>
            <a:lstStyle/>
            <a:p>
              <a:endParaRPr lang="en-US"/>
            </a:p>
          </p:txBody>
        </p:sp>
        <p:grpSp>
          <p:nvGrpSpPr>
            <p:cNvPr id="4" name="Group 382"/>
            <p:cNvGrpSpPr>
              <a:grpSpLocks/>
            </p:cNvGrpSpPr>
            <p:nvPr/>
          </p:nvGrpSpPr>
          <p:grpSpPr bwMode="auto">
            <a:xfrm>
              <a:off x="1311" y="2791"/>
              <a:ext cx="3714" cy="182"/>
              <a:chOff x="1311" y="2791"/>
              <a:chExt cx="3714" cy="182"/>
            </a:xfrm>
          </p:grpSpPr>
          <p:sp>
            <p:nvSpPr>
              <p:cNvPr id="10424" name="Oval 225"/>
              <p:cNvSpPr>
                <a:spLocks noChangeArrowheads="1"/>
              </p:cNvSpPr>
              <p:nvPr/>
            </p:nvSpPr>
            <p:spPr bwMode="auto">
              <a:xfrm>
                <a:off x="1311"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25" name="Oval 226"/>
              <p:cNvSpPr>
                <a:spLocks noChangeArrowheads="1"/>
              </p:cNvSpPr>
              <p:nvPr/>
            </p:nvSpPr>
            <p:spPr bwMode="auto">
              <a:xfrm>
                <a:off x="1694"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26" name="Oval 227"/>
              <p:cNvSpPr>
                <a:spLocks noChangeArrowheads="1"/>
              </p:cNvSpPr>
              <p:nvPr/>
            </p:nvSpPr>
            <p:spPr bwMode="auto">
              <a:xfrm>
                <a:off x="2078"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27" name="Oval 228"/>
              <p:cNvSpPr>
                <a:spLocks noChangeArrowheads="1"/>
              </p:cNvSpPr>
              <p:nvPr/>
            </p:nvSpPr>
            <p:spPr bwMode="auto">
              <a:xfrm>
                <a:off x="2461"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28" name="Oval 229"/>
              <p:cNvSpPr>
                <a:spLocks noChangeArrowheads="1"/>
              </p:cNvSpPr>
              <p:nvPr/>
            </p:nvSpPr>
            <p:spPr bwMode="auto">
              <a:xfrm>
                <a:off x="2845"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29" name="Oval 230"/>
              <p:cNvSpPr>
                <a:spLocks noChangeArrowheads="1"/>
              </p:cNvSpPr>
              <p:nvPr/>
            </p:nvSpPr>
            <p:spPr bwMode="auto">
              <a:xfrm>
                <a:off x="3228"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30" name="Oval 231"/>
              <p:cNvSpPr>
                <a:spLocks noChangeArrowheads="1"/>
              </p:cNvSpPr>
              <p:nvPr/>
            </p:nvSpPr>
            <p:spPr bwMode="auto">
              <a:xfrm>
                <a:off x="3612"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31" name="Oval 232"/>
              <p:cNvSpPr>
                <a:spLocks noChangeArrowheads="1"/>
              </p:cNvSpPr>
              <p:nvPr/>
            </p:nvSpPr>
            <p:spPr bwMode="auto">
              <a:xfrm>
                <a:off x="3995"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32" name="Oval 233"/>
              <p:cNvSpPr>
                <a:spLocks noChangeArrowheads="1"/>
              </p:cNvSpPr>
              <p:nvPr/>
            </p:nvSpPr>
            <p:spPr bwMode="auto">
              <a:xfrm>
                <a:off x="4379"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33" name="Oval 234"/>
              <p:cNvSpPr>
                <a:spLocks noChangeArrowheads="1"/>
              </p:cNvSpPr>
              <p:nvPr/>
            </p:nvSpPr>
            <p:spPr bwMode="auto">
              <a:xfrm>
                <a:off x="4763"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34" name="Oval 245"/>
              <p:cNvSpPr>
                <a:spLocks noChangeArrowheads="1"/>
              </p:cNvSpPr>
              <p:nvPr/>
            </p:nvSpPr>
            <p:spPr bwMode="auto">
              <a:xfrm>
                <a:off x="1509"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35" name="Oval 246"/>
              <p:cNvSpPr>
                <a:spLocks noChangeArrowheads="1"/>
              </p:cNvSpPr>
              <p:nvPr/>
            </p:nvSpPr>
            <p:spPr bwMode="auto">
              <a:xfrm>
                <a:off x="1892"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36" name="Oval 247"/>
              <p:cNvSpPr>
                <a:spLocks noChangeArrowheads="1"/>
              </p:cNvSpPr>
              <p:nvPr/>
            </p:nvSpPr>
            <p:spPr bwMode="auto">
              <a:xfrm>
                <a:off x="2276"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37" name="Oval 248"/>
              <p:cNvSpPr>
                <a:spLocks noChangeArrowheads="1"/>
              </p:cNvSpPr>
              <p:nvPr/>
            </p:nvSpPr>
            <p:spPr bwMode="auto">
              <a:xfrm>
                <a:off x="2659"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38" name="Oval 249"/>
              <p:cNvSpPr>
                <a:spLocks noChangeArrowheads="1"/>
              </p:cNvSpPr>
              <p:nvPr/>
            </p:nvSpPr>
            <p:spPr bwMode="auto">
              <a:xfrm>
                <a:off x="3043"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39" name="Oval 250"/>
              <p:cNvSpPr>
                <a:spLocks noChangeArrowheads="1"/>
              </p:cNvSpPr>
              <p:nvPr/>
            </p:nvSpPr>
            <p:spPr bwMode="auto">
              <a:xfrm>
                <a:off x="3426"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40" name="Oval 251"/>
              <p:cNvSpPr>
                <a:spLocks noChangeArrowheads="1"/>
              </p:cNvSpPr>
              <p:nvPr/>
            </p:nvSpPr>
            <p:spPr bwMode="auto">
              <a:xfrm>
                <a:off x="3810"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41" name="Oval 252"/>
              <p:cNvSpPr>
                <a:spLocks noChangeArrowheads="1"/>
              </p:cNvSpPr>
              <p:nvPr/>
            </p:nvSpPr>
            <p:spPr bwMode="auto">
              <a:xfrm>
                <a:off x="4193"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42" name="Oval 253"/>
              <p:cNvSpPr>
                <a:spLocks noChangeArrowheads="1"/>
              </p:cNvSpPr>
              <p:nvPr/>
            </p:nvSpPr>
            <p:spPr bwMode="auto">
              <a:xfrm>
                <a:off x="4577"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43" name="Oval 254"/>
              <p:cNvSpPr>
                <a:spLocks noChangeArrowheads="1"/>
              </p:cNvSpPr>
              <p:nvPr/>
            </p:nvSpPr>
            <p:spPr bwMode="auto">
              <a:xfrm>
                <a:off x="4961" y="2791"/>
                <a:ext cx="64" cy="64"/>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5" name="Group 256"/>
            <p:cNvGrpSpPr>
              <a:grpSpLocks/>
            </p:cNvGrpSpPr>
            <p:nvPr/>
          </p:nvGrpSpPr>
          <p:grpSpPr bwMode="auto">
            <a:xfrm>
              <a:off x="1129" y="1183"/>
              <a:ext cx="3901" cy="568"/>
              <a:chOff x="1024" y="1700"/>
              <a:chExt cx="3901" cy="568"/>
            </a:xfrm>
          </p:grpSpPr>
          <p:grpSp>
            <p:nvGrpSpPr>
              <p:cNvPr id="6" name="Group 257"/>
              <p:cNvGrpSpPr>
                <a:grpSpLocks/>
              </p:cNvGrpSpPr>
              <p:nvPr/>
            </p:nvGrpSpPr>
            <p:grpSpPr bwMode="auto">
              <a:xfrm>
                <a:off x="1024" y="1700"/>
                <a:ext cx="3714" cy="262"/>
                <a:chOff x="1115" y="1910"/>
                <a:chExt cx="3714" cy="262"/>
              </a:xfrm>
            </p:grpSpPr>
            <p:sp>
              <p:nvSpPr>
                <p:cNvPr id="10394" name="Oval 258"/>
                <p:cNvSpPr>
                  <a:spLocks noChangeArrowheads="1"/>
                </p:cNvSpPr>
                <p:nvPr/>
              </p:nvSpPr>
              <p:spPr bwMode="auto">
                <a:xfrm>
                  <a:off x="1115"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95" name="Oval 259"/>
                <p:cNvSpPr>
                  <a:spLocks noChangeArrowheads="1"/>
                </p:cNvSpPr>
                <p:nvPr/>
              </p:nvSpPr>
              <p:spPr bwMode="auto">
                <a:xfrm>
                  <a:off x="1498"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96" name="Oval 260"/>
                <p:cNvSpPr>
                  <a:spLocks noChangeArrowheads="1"/>
                </p:cNvSpPr>
                <p:nvPr/>
              </p:nvSpPr>
              <p:spPr bwMode="auto">
                <a:xfrm>
                  <a:off x="1882"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97" name="Oval 261"/>
                <p:cNvSpPr>
                  <a:spLocks noChangeArrowheads="1"/>
                </p:cNvSpPr>
                <p:nvPr/>
              </p:nvSpPr>
              <p:spPr bwMode="auto">
                <a:xfrm>
                  <a:off x="2265"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98" name="Oval 262"/>
                <p:cNvSpPr>
                  <a:spLocks noChangeArrowheads="1"/>
                </p:cNvSpPr>
                <p:nvPr/>
              </p:nvSpPr>
              <p:spPr bwMode="auto">
                <a:xfrm>
                  <a:off x="2649"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99" name="Oval 263"/>
                <p:cNvSpPr>
                  <a:spLocks noChangeArrowheads="1"/>
                </p:cNvSpPr>
                <p:nvPr/>
              </p:nvSpPr>
              <p:spPr bwMode="auto">
                <a:xfrm>
                  <a:off x="3032"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00" name="Oval 264"/>
                <p:cNvSpPr>
                  <a:spLocks noChangeArrowheads="1"/>
                </p:cNvSpPr>
                <p:nvPr/>
              </p:nvSpPr>
              <p:spPr bwMode="auto">
                <a:xfrm>
                  <a:off x="3416"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01" name="Oval 265"/>
                <p:cNvSpPr>
                  <a:spLocks noChangeArrowheads="1"/>
                </p:cNvSpPr>
                <p:nvPr/>
              </p:nvSpPr>
              <p:spPr bwMode="auto">
                <a:xfrm>
                  <a:off x="3799"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02" name="Oval 266"/>
                <p:cNvSpPr>
                  <a:spLocks noChangeArrowheads="1"/>
                </p:cNvSpPr>
                <p:nvPr/>
              </p:nvSpPr>
              <p:spPr bwMode="auto">
                <a:xfrm>
                  <a:off x="4183"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03" name="Oval 267"/>
                <p:cNvSpPr>
                  <a:spLocks noChangeArrowheads="1"/>
                </p:cNvSpPr>
                <p:nvPr/>
              </p:nvSpPr>
              <p:spPr bwMode="auto">
                <a:xfrm>
                  <a:off x="4567"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04" name="Oval 268"/>
                <p:cNvSpPr>
                  <a:spLocks noChangeArrowheads="1"/>
                </p:cNvSpPr>
                <p:nvPr/>
              </p:nvSpPr>
              <p:spPr bwMode="auto">
                <a:xfrm>
                  <a:off x="112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05" name="Oval 269"/>
                <p:cNvSpPr>
                  <a:spLocks noChangeArrowheads="1"/>
                </p:cNvSpPr>
                <p:nvPr/>
              </p:nvSpPr>
              <p:spPr bwMode="auto">
                <a:xfrm>
                  <a:off x="1508"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06" name="Oval 270"/>
                <p:cNvSpPr>
                  <a:spLocks noChangeArrowheads="1"/>
                </p:cNvSpPr>
                <p:nvPr/>
              </p:nvSpPr>
              <p:spPr bwMode="auto">
                <a:xfrm>
                  <a:off x="2658"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07" name="Oval 271"/>
                <p:cNvSpPr>
                  <a:spLocks noChangeArrowheads="1"/>
                </p:cNvSpPr>
                <p:nvPr/>
              </p:nvSpPr>
              <p:spPr bwMode="auto">
                <a:xfrm>
                  <a:off x="342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08" name="Oval 272"/>
                <p:cNvSpPr>
                  <a:spLocks noChangeArrowheads="1"/>
                </p:cNvSpPr>
                <p:nvPr/>
              </p:nvSpPr>
              <p:spPr bwMode="auto">
                <a:xfrm>
                  <a:off x="1891"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09" name="Oval 273"/>
                <p:cNvSpPr>
                  <a:spLocks noChangeArrowheads="1"/>
                </p:cNvSpPr>
                <p:nvPr/>
              </p:nvSpPr>
              <p:spPr bwMode="auto">
                <a:xfrm>
                  <a:off x="227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10" name="Oval 274"/>
                <p:cNvSpPr>
                  <a:spLocks noChangeArrowheads="1"/>
                </p:cNvSpPr>
                <p:nvPr/>
              </p:nvSpPr>
              <p:spPr bwMode="auto">
                <a:xfrm>
                  <a:off x="3042"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11" name="Oval 275"/>
                <p:cNvSpPr>
                  <a:spLocks noChangeArrowheads="1"/>
                </p:cNvSpPr>
                <p:nvPr/>
              </p:nvSpPr>
              <p:spPr bwMode="auto">
                <a:xfrm>
                  <a:off x="3809"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12" name="Oval 276"/>
                <p:cNvSpPr>
                  <a:spLocks noChangeArrowheads="1"/>
                </p:cNvSpPr>
                <p:nvPr/>
              </p:nvSpPr>
              <p:spPr bwMode="auto">
                <a:xfrm>
                  <a:off x="4192"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13" name="Oval 277"/>
                <p:cNvSpPr>
                  <a:spLocks noChangeArrowheads="1"/>
                </p:cNvSpPr>
                <p:nvPr/>
              </p:nvSpPr>
              <p:spPr bwMode="auto">
                <a:xfrm>
                  <a:off x="4576"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414" name="Oval 278"/>
                <p:cNvSpPr>
                  <a:spLocks noChangeArrowheads="1"/>
                </p:cNvSpPr>
                <p:nvPr/>
              </p:nvSpPr>
              <p:spPr bwMode="auto">
                <a:xfrm>
                  <a:off x="1313"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15" name="Oval 279"/>
                <p:cNvSpPr>
                  <a:spLocks noChangeArrowheads="1"/>
                </p:cNvSpPr>
                <p:nvPr/>
              </p:nvSpPr>
              <p:spPr bwMode="auto">
                <a:xfrm>
                  <a:off x="1696"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16" name="Oval 280"/>
                <p:cNvSpPr>
                  <a:spLocks noChangeArrowheads="1"/>
                </p:cNvSpPr>
                <p:nvPr/>
              </p:nvSpPr>
              <p:spPr bwMode="auto">
                <a:xfrm>
                  <a:off x="2080"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17" name="Oval 281"/>
                <p:cNvSpPr>
                  <a:spLocks noChangeArrowheads="1"/>
                </p:cNvSpPr>
                <p:nvPr/>
              </p:nvSpPr>
              <p:spPr bwMode="auto">
                <a:xfrm>
                  <a:off x="2463"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18" name="Oval 282"/>
                <p:cNvSpPr>
                  <a:spLocks noChangeArrowheads="1"/>
                </p:cNvSpPr>
                <p:nvPr/>
              </p:nvSpPr>
              <p:spPr bwMode="auto">
                <a:xfrm>
                  <a:off x="2847"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19" name="Oval 283"/>
                <p:cNvSpPr>
                  <a:spLocks noChangeArrowheads="1"/>
                </p:cNvSpPr>
                <p:nvPr/>
              </p:nvSpPr>
              <p:spPr bwMode="auto">
                <a:xfrm>
                  <a:off x="3230"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20" name="Oval 284"/>
                <p:cNvSpPr>
                  <a:spLocks noChangeArrowheads="1"/>
                </p:cNvSpPr>
                <p:nvPr/>
              </p:nvSpPr>
              <p:spPr bwMode="auto">
                <a:xfrm>
                  <a:off x="3614"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21" name="Oval 285"/>
                <p:cNvSpPr>
                  <a:spLocks noChangeArrowheads="1"/>
                </p:cNvSpPr>
                <p:nvPr/>
              </p:nvSpPr>
              <p:spPr bwMode="auto">
                <a:xfrm>
                  <a:off x="3997"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22" name="Oval 286"/>
                <p:cNvSpPr>
                  <a:spLocks noChangeArrowheads="1"/>
                </p:cNvSpPr>
                <p:nvPr/>
              </p:nvSpPr>
              <p:spPr bwMode="auto">
                <a:xfrm>
                  <a:off x="4381"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423" name="Oval 287"/>
                <p:cNvSpPr>
                  <a:spLocks noChangeArrowheads="1"/>
                </p:cNvSpPr>
                <p:nvPr/>
              </p:nvSpPr>
              <p:spPr bwMode="auto">
                <a:xfrm>
                  <a:off x="4765" y="1990"/>
                  <a:ext cx="64" cy="64"/>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7" name="Group 288"/>
              <p:cNvGrpSpPr>
                <a:grpSpLocks/>
              </p:cNvGrpSpPr>
              <p:nvPr/>
            </p:nvGrpSpPr>
            <p:grpSpPr bwMode="auto">
              <a:xfrm>
                <a:off x="1211" y="2006"/>
                <a:ext cx="3714" cy="262"/>
                <a:chOff x="1115" y="1910"/>
                <a:chExt cx="3714" cy="262"/>
              </a:xfrm>
            </p:grpSpPr>
            <p:sp>
              <p:nvSpPr>
                <p:cNvPr id="10364" name="Oval 289"/>
                <p:cNvSpPr>
                  <a:spLocks noChangeArrowheads="1"/>
                </p:cNvSpPr>
                <p:nvPr/>
              </p:nvSpPr>
              <p:spPr bwMode="auto">
                <a:xfrm>
                  <a:off x="1115"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65" name="Oval 290"/>
                <p:cNvSpPr>
                  <a:spLocks noChangeArrowheads="1"/>
                </p:cNvSpPr>
                <p:nvPr/>
              </p:nvSpPr>
              <p:spPr bwMode="auto">
                <a:xfrm>
                  <a:off x="1498"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66" name="Oval 291"/>
                <p:cNvSpPr>
                  <a:spLocks noChangeArrowheads="1"/>
                </p:cNvSpPr>
                <p:nvPr/>
              </p:nvSpPr>
              <p:spPr bwMode="auto">
                <a:xfrm>
                  <a:off x="1882"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67" name="Oval 292"/>
                <p:cNvSpPr>
                  <a:spLocks noChangeArrowheads="1"/>
                </p:cNvSpPr>
                <p:nvPr/>
              </p:nvSpPr>
              <p:spPr bwMode="auto">
                <a:xfrm>
                  <a:off x="2265"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68" name="Oval 293"/>
                <p:cNvSpPr>
                  <a:spLocks noChangeArrowheads="1"/>
                </p:cNvSpPr>
                <p:nvPr/>
              </p:nvSpPr>
              <p:spPr bwMode="auto">
                <a:xfrm>
                  <a:off x="2649"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69" name="Oval 294"/>
                <p:cNvSpPr>
                  <a:spLocks noChangeArrowheads="1"/>
                </p:cNvSpPr>
                <p:nvPr/>
              </p:nvSpPr>
              <p:spPr bwMode="auto">
                <a:xfrm>
                  <a:off x="3032"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70" name="Oval 295"/>
                <p:cNvSpPr>
                  <a:spLocks noChangeArrowheads="1"/>
                </p:cNvSpPr>
                <p:nvPr/>
              </p:nvSpPr>
              <p:spPr bwMode="auto">
                <a:xfrm>
                  <a:off x="3416"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71" name="Oval 296"/>
                <p:cNvSpPr>
                  <a:spLocks noChangeArrowheads="1"/>
                </p:cNvSpPr>
                <p:nvPr/>
              </p:nvSpPr>
              <p:spPr bwMode="auto">
                <a:xfrm>
                  <a:off x="3799"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72" name="Oval 297"/>
                <p:cNvSpPr>
                  <a:spLocks noChangeArrowheads="1"/>
                </p:cNvSpPr>
                <p:nvPr/>
              </p:nvSpPr>
              <p:spPr bwMode="auto">
                <a:xfrm>
                  <a:off x="4183"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73" name="Oval 298"/>
                <p:cNvSpPr>
                  <a:spLocks noChangeArrowheads="1"/>
                </p:cNvSpPr>
                <p:nvPr/>
              </p:nvSpPr>
              <p:spPr bwMode="auto">
                <a:xfrm>
                  <a:off x="4567"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74" name="Oval 299"/>
                <p:cNvSpPr>
                  <a:spLocks noChangeArrowheads="1"/>
                </p:cNvSpPr>
                <p:nvPr/>
              </p:nvSpPr>
              <p:spPr bwMode="auto">
                <a:xfrm>
                  <a:off x="112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75" name="Oval 300"/>
                <p:cNvSpPr>
                  <a:spLocks noChangeArrowheads="1"/>
                </p:cNvSpPr>
                <p:nvPr/>
              </p:nvSpPr>
              <p:spPr bwMode="auto">
                <a:xfrm>
                  <a:off x="1508"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76" name="Oval 301"/>
                <p:cNvSpPr>
                  <a:spLocks noChangeArrowheads="1"/>
                </p:cNvSpPr>
                <p:nvPr/>
              </p:nvSpPr>
              <p:spPr bwMode="auto">
                <a:xfrm>
                  <a:off x="2658"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77" name="Oval 302"/>
                <p:cNvSpPr>
                  <a:spLocks noChangeArrowheads="1"/>
                </p:cNvSpPr>
                <p:nvPr/>
              </p:nvSpPr>
              <p:spPr bwMode="auto">
                <a:xfrm>
                  <a:off x="342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78" name="Oval 303"/>
                <p:cNvSpPr>
                  <a:spLocks noChangeArrowheads="1"/>
                </p:cNvSpPr>
                <p:nvPr/>
              </p:nvSpPr>
              <p:spPr bwMode="auto">
                <a:xfrm>
                  <a:off x="1891"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79" name="Oval 304"/>
                <p:cNvSpPr>
                  <a:spLocks noChangeArrowheads="1"/>
                </p:cNvSpPr>
                <p:nvPr/>
              </p:nvSpPr>
              <p:spPr bwMode="auto">
                <a:xfrm>
                  <a:off x="227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80" name="Oval 305"/>
                <p:cNvSpPr>
                  <a:spLocks noChangeArrowheads="1"/>
                </p:cNvSpPr>
                <p:nvPr/>
              </p:nvSpPr>
              <p:spPr bwMode="auto">
                <a:xfrm>
                  <a:off x="3042"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81" name="Oval 306"/>
                <p:cNvSpPr>
                  <a:spLocks noChangeArrowheads="1"/>
                </p:cNvSpPr>
                <p:nvPr/>
              </p:nvSpPr>
              <p:spPr bwMode="auto">
                <a:xfrm>
                  <a:off x="3809"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82" name="Oval 307"/>
                <p:cNvSpPr>
                  <a:spLocks noChangeArrowheads="1"/>
                </p:cNvSpPr>
                <p:nvPr/>
              </p:nvSpPr>
              <p:spPr bwMode="auto">
                <a:xfrm>
                  <a:off x="4192"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83" name="Oval 308"/>
                <p:cNvSpPr>
                  <a:spLocks noChangeArrowheads="1"/>
                </p:cNvSpPr>
                <p:nvPr/>
              </p:nvSpPr>
              <p:spPr bwMode="auto">
                <a:xfrm>
                  <a:off x="4576"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84" name="Oval 309"/>
                <p:cNvSpPr>
                  <a:spLocks noChangeArrowheads="1"/>
                </p:cNvSpPr>
                <p:nvPr/>
              </p:nvSpPr>
              <p:spPr bwMode="auto">
                <a:xfrm>
                  <a:off x="1313"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85" name="Oval 310"/>
                <p:cNvSpPr>
                  <a:spLocks noChangeArrowheads="1"/>
                </p:cNvSpPr>
                <p:nvPr/>
              </p:nvSpPr>
              <p:spPr bwMode="auto">
                <a:xfrm>
                  <a:off x="1696"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86" name="Oval 311"/>
                <p:cNvSpPr>
                  <a:spLocks noChangeArrowheads="1"/>
                </p:cNvSpPr>
                <p:nvPr/>
              </p:nvSpPr>
              <p:spPr bwMode="auto">
                <a:xfrm>
                  <a:off x="2080"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87" name="Oval 312"/>
                <p:cNvSpPr>
                  <a:spLocks noChangeArrowheads="1"/>
                </p:cNvSpPr>
                <p:nvPr/>
              </p:nvSpPr>
              <p:spPr bwMode="auto">
                <a:xfrm>
                  <a:off x="2463"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88" name="Oval 313"/>
                <p:cNvSpPr>
                  <a:spLocks noChangeArrowheads="1"/>
                </p:cNvSpPr>
                <p:nvPr/>
              </p:nvSpPr>
              <p:spPr bwMode="auto">
                <a:xfrm>
                  <a:off x="2847"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89" name="Oval 314"/>
                <p:cNvSpPr>
                  <a:spLocks noChangeArrowheads="1"/>
                </p:cNvSpPr>
                <p:nvPr/>
              </p:nvSpPr>
              <p:spPr bwMode="auto">
                <a:xfrm>
                  <a:off x="3230"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90" name="Oval 315"/>
                <p:cNvSpPr>
                  <a:spLocks noChangeArrowheads="1"/>
                </p:cNvSpPr>
                <p:nvPr/>
              </p:nvSpPr>
              <p:spPr bwMode="auto">
                <a:xfrm>
                  <a:off x="3614"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91" name="Oval 316"/>
                <p:cNvSpPr>
                  <a:spLocks noChangeArrowheads="1"/>
                </p:cNvSpPr>
                <p:nvPr/>
              </p:nvSpPr>
              <p:spPr bwMode="auto">
                <a:xfrm>
                  <a:off x="3997"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92" name="Oval 317"/>
                <p:cNvSpPr>
                  <a:spLocks noChangeArrowheads="1"/>
                </p:cNvSpPr>
                <p:nvPr/>
              </p:nvSpPr>
              <p:spPr bwMode="auto">
                <a:xfrm>
                  <a:off x="4381"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93" name="Oval 318"/>
                <p:cNvSpPr>
                  <a:spLocks noChangeArrowheads="1"/>
                </p:cNvSpPr>
                <p:nvPr/>
              </p:nvSpPr>
              <p:spPr bwMode="auto">
                <a:xfrm>
                  <a:off x="4765" y="1990"/>
                  <a:ext cx="64" cy="64"/>
                </a:xfrm>
                <a:prstGeom prst="ellipse">
                  <a:avLst/>
                </a:prstGeom>
                <a:solidFill>
                  <a:schemeClr val="tx1"/>
                </a:solidFill>
                <a:ln w="9525">
                  <a:solidFill>
                    <a:schemeClr val="tx1"/>
                  </a:solidFill>
                  <a:round/>
                  <a:headEnd/>
                  <a:tailEnd/>
                </a:ln>
              </p:spPr>
              <p:txBody>
                <a:bodyPr wrap="none" anchor="ctr"/>
                <a:lstStyle/>
                <a:p>
                  <a:endParaRPr lang="en-US"/>
                </a:p>
              </p:txBody>
            </p:sp>
          </p:grpSp>
        </p:grpSp>
        <p:grpSp>
          <p:nvGrpSpPr>
            <p:cNvPr id="8" name="Group 319"/>
            <p:cNvGrpSpPr>
              <a:grpSpLocks/>
            </p:cNvGrpSpPr>
            <p:nvPr/>
          </p:nvGrpSpPr>
          <p:grpSpPr bwMode="auto">
            <a:xfrm>
              <a:off x="1120" y="1796"/>
              <a:ext cx="3901" cy="568"/>
              <a:chOff x="1024" y="1700"/>
              <a:chExt cx="3901" cy="568"/>
            </a:xfrm>
          </p:grpSpPr>
          <p:grpSp>
            <p:nvGrpSpPr>
              <p:cNvPr id="9" name="Group 320"/>
              <p:cNvGrpSpPr>
                <a:grpSpLocks/>
              </p:cNvGrpSpPr>
              <p:nvPr/>
            </p:nvGrpSpPr>
            <p:grpSpPr bwMode="auto">
              <a:xfrm>
                <a:off x="1024" y="1700"/>
                <a:ext cx="3714" cy="262"/>
                <a:chOff x="1115" y="1910"/>
                <a:chExt cx="3714" cy="262"/>
              </a:xfrm>
            </p:grpSpPr>
            <p:sp>
              <p:nvSpPr>
                <p:cNvPr id="10332" name="Oval 321"/>
                <p:cNvSpPr>
                  <a:spLocks noChangeArrowheads="1"/>
                </p:cNvSpPr>
                <p:nvPr/>
              </p:nvSpPr>
              <p:spPr bwMode="auto">
                <a:xfrm>
                  <a:off x="1115"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33" name="Oval 322"/>
                <p:cNvSpPr>
                  <a:spLocks noChangeArrowheads="1"/>
                </p:cNvSpPr>
                <p:nvPr/>
              </p:nvSpPr>
              <p:spPr bwMode="auto">
                <a:xfrm>
                  <a:off x="1498"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34" name="Oval 323"/>
                <p:cNvSpPr>
                  <a:spLocks noChangeArrowheads="1"/>
                </p:cNvSpPr>
                <p:nvPr/>
              </p:nvSpPr>
              <p:spPr bwMode="auto">
                <a:xfrm>
                  <a:off x="1882"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35" name="Oval 324"/>
                <p:cNvSpPr>
                  <a:spLocks noChangeArrowheads="1"/>
                </p:cNvSpPr>
                <p:nvPr/>
              </p:nvSpPr>
              <p:spPr bwMode="auto">
                <a:xfrm>
                  <a:off x="2265"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36" name="Oval 325"/>
                <p:cNvSpPr>
                  <a:spLocks noChangeArrowheads="1"/>
                </p:cNvSpPr>
                <p:nvPr/>
              </p:nvSpPr>
              <p:spPr bwMode="auto">
                <a:xfrm>
                  <a:off x="2649"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37" name="Oval 326"/>
                <p:cNvSpPr>
                  <a:spLocks noChangeArrowheads="1"/>
                </p:cNvSpPr>
                <p:nvPr/>
              </p:nvSpPr>
              <p:spPr bwMode="auto">
                <a:xfrm>
                  <a:off x="3032"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38" name="Oval 327"/>
                <p:cNvSpPr>
                  <a:spLocks noChangeArrowheads="1"/>
                </p:cNvSpPr>
                <p:nvPr/>
              </p:nvSpPr>
              <p:spPr bwMode="auto">
                <a:xfrm>
                  <a:off x="3416"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39" name="Oval 328"/>
                <p:cNvSpPr>
                  <a:spLocks noChangeArrowheads="1"/>
                </p:cNvSpPr>
                <p:nvPr/>
              </p:nvSpPr>
              <p:spPr bwMode="auto">
                <a:xfrm>
                  <a:off x="3799"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40" name="Oval 329"/>
                <p:cNvSpPr>
                  <a:spLocks noChangeArrowheads="1"/>
                </p:cNvSpPr>
                <p:nvPr/>
              </p:nvSpPr>
              <p:spPr bwMode="auto">
                <a:xfrm>
                  <a:off x="4183"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41" name="Oval 330"/>
                <p:cNvSpPr>
                  <a:spLocks noChangeArrowheads="1"/>
                </p:cNvSpPr>
                <p:nvPr/>
              </p:nvSpPr>
              <p:spPr bwMode="auto">
                <a:xfrm>
                  <a:off x="4567"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42" name="Oval 331"/>
                <p:cNvSpPr>
                  <a:spLocks noChangeArrowheads="1"/>
                </p:cNvSpPr>
                <p:nvPr/>
              </p:nvSpPr>
              <p:spPr bwMode="auto">
                <a:xfrm>
                  <a:off x="112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43" name="Oval 332"/>
                <p:cNvSpPr>
                  <a:spLocks noChangeArrowheads="1"/>
                </p:cNvSpPr>
                <p:nvPr/>
              </p:nvSpPr>
              <p:spPr bwMode="auto">
                <a:xfrm>
                  <a:off x="1508"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44" name="Oval 333"/>
                <p:cNvSpPr>
                  <a:spLocks noChangeArrowheads="1"/>
                </p:cNvSpPr>
                <p:nvPr/>
              </p:nvSpPr>
              <p:spPr bwMode="auto">
                <a:xfrm>
                  <a:off x="2658"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45" name="Oval 334"/>
                <p:cNvSpPr>
                  <a:spLocks noChangeArrowheads="1"/>
                </p:cNvSpPr>
                <p:nvPr/>
              </p:nvSpPr>
              <p:spPr bwMode="auto">
                <a:xfrm>
                  <a:off x="342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46" name="Oval 335"/>
                <p:cNvSpPr>
                  <a:spLocks noChangeArrowheads="1"/>
                </p:cNvSpPr>
                <p:nvPr/>
              </p:nvSpPr>
              <p:spPr bwMode="auto">
                <a:xfrm>
                  <a:off x="1891"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47" name="Oval 336"/>
                <p:cNvSpPr>
                  <a:spLocks noChangeArrowheads="1"/>
                </p:cNvSpPr>
                <p:nvPr/>
              </p:nvSpPr>
              <p:spPr bwMode="auto">
                <a:xfrm>
                  <a:off x="227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48" name="Oval 337"/>
                <p:cNvSpPr>
                  <a:spLocks noChangeArrowheads="1"/>
                </p:cNvSpPr>
                <p:nvPr/>
              </p:nvSpPr>
              <p:spPr bwMode="auto">
                <a:xfrm>
                  <a:off x="3042"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49" name="Oval 338"/>
                <p:cNvSpPr>
                  <a:spLocks noChangeArrowheads="1"/>
                </p:cNvSpPr>
                <p:nvPr/>
              </p:nvSpPr>
              <p:spPr bwMode="auto">
                <a:xfrm>
                  <a:off x="3809"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50" name="Oval 339"/>
                <p:cNvSpPr>
                  <a:spLocks noChangeArrowheads="1"/>
                </p:cNvSpPr>
                <p:nvPr/>
              </p:nvSpPr>
              <p:spPr bwMode="auto">
                <a:xfrm>
                  <a:off x="4192"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51" name="Oval 340"/>
                <p:cNvSpPr>
                  <a:spLocks noChangeArrowheads="1"/>
                </p:cNvSpPr>
                <p:nvPr/>
              </p:nvSpPr>
              <p:spPr bwMode="auto">
                <a:xfrm>
                  <a:off x="4576"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52" name="Oval 341"/>
                <p:cNvSpPr>
                  <a:spLocks noChangeArrowheads="1"/>
                </p:cNvSpPr>
                <p:nvPr/>
              </p:nvSpPr>
              <p:spPr bwMode="auto">
                <a:xfrm>
                  <a:off x="1313"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53" name="Oval 342"/>
                <p:cNvSpPr>
                  <a:spLocks noChangeArrowheads="1"/>
                </p:cNvSpPr>
                <p:nvPr/>
              </p:nvSpPr>
              <p:spPr bwMode="auto">
                <a:xfrm>
                  <a:off x="1696"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54" name="Oval 343"/>
                <p:cNvSpPr>
                  <a:spLocks noChangeArrowheads="1"/>
                </p:cNvSpPr>
                <p:nvPr/>
              </p:nvSpPr>
              <p:spPr bwMode="auto">
                <a:xfrm>
                  <a:off x="2080"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55" name="Oval 344"/>
                <p:cNvSpPr>
                  <a:spLocks noChangeArrowheads="1"/>
                </p:cNvSpPr>
                <p:nvPr/>
              </p:nvSpPr>
              <p:spPr bwMode="auto">
                <a:xfrm>
                  <a:off x="2463"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56" name="Oval 345"/>
                <p:cNvSpPr>
                  <a:spLocks noChangeArrowheads="1"/>
                </p:cNvSpPr>
                <p:nvPr/>
              </p:nvSpPr>
              <p:spPr bwMode="auto">
                <a:xfrm>
                  <a:off x="2847"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57" name="Oval 346"/>
                <p:cNvSpPr>
                  <a:spLocks noChangeArrowheads="1"/>
                </p:cNvSpPr>
                <p:nvPr/>
              </p:nvSpPr>
              <p:spPr bwMode="auto">
                <a:xfrm>
                  <a:off x="3230"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58" name="Oval 347"/>
                <p:cNvSpPr>
                  <a:spLocks noChangeArrowheads="1"/>
                </p:cNvSpPr>
                <p:nvPr/>
              </p:nvSpPr>
              <p:spPr bwMode="auto">
                <a:xfrm>
                  <a:off x="3614"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59" name="Oval 348"/>
                <p:cNvSpPr>
                  <a:spLocks noChangeArrowheads="1"/>
                </p:cNvSpPr>
                <p:nvPr/>
              </p:nvSpPr>
              <p:spPr bwMode="auto">
                <a:xfrm>
                  <a:off x="3997"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60" name="Oval 349"/>
                <p:cNvSpPr>
                  <a:spLocks noChangeArrowheads="1"/>
                </p:cNvSpPr>
                <p:nvPr/>
              </p:nvSpPr>
              <p:spPr bwMode="auto">
                <a:xfrm>
                  <a:off x="4381"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61" name="Oval 350"/>
                <p:cNvSpPr>
                  <a:spLocks noChangeArrowheads="1"/>
                </p:cNvSpPr>
                <p:nvPr/>
              </p:nvSpPr>
              <p:spPr bwMode="auto">
                <a:xfrm>
                  <a:off x="4765" y="1990"/>
                  <a:ext cx="64" cy="64"/>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10" name="Group 351"/>
              <p:cNvGrpSpPr>
                <a:grpSpLocks/>
              </p:cNvGrpSpPr>
              <p:nvPr/>
            </p:nvGrpSpPr>
            <p:grpSpPr bwMode="auto">
              <a:xfrm>
                <a:off x="1211" y="2006"/>
                <a:ext cx="3714" cy="262"/>
                <a:chOff x="1115" y="1910"/>
                <a:chExt cx="3714" cy="262"/>
              </a:xfrm>
            </p:grpSpPr>
            <p:sp>
              <p:nvSpPr>
                <p:cNvPr id="10302" name="Oval 352"/>
                <p:cNvSpPr>
                  <a:spLocks noChangeArrowheads="1"/>
                </p:cNvSpPr>
                <p:nvPr/>
              </p:nvSpPr>
              <p:spPr bwMode="auto">
                <a:xfrm>
                  <a:off x="1115"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03" name="Oval 353"/>
                <p:cNvSpPr>
                  <a:spLocks noChangeArrowheads="1"/>
                </p:cNvSpPr>
                <p:nvPr/>
              </p:nvSpPr>
              <p:spPr bwMode="auto">
                <a:xfrm>
                  <a:off x="1498"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04" name="Oval 354"/>
                <p:cNvSpPr>
                  <a:spLocks noChangeArrowheads="1"/>
                </p:cNvSpPr>
                <p:nvPr/>
              </p:nvSpPr>
              <p:spPr bwMode="auto">
                <a:xfrm>
                  <a:off x="1882"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05" name="Oval 355"/>
                <p:cNvSpPr>
                  <a:spLocks noChangeArrowheads="1"/>
                </p:cNvSpPr>
                <p:nvPr/>
              </p:nvSpPr>
              <p:spPr bwMode="auto">
                <a:xfrm>
                  <a:off x="2265"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06" name="Oval 356"/>
                <p:cNvSpPr>
                  <a:spLocks noChangeArrowheads="1"/>
                </p:cNvSpPr>
                <p:nvPr/>
              </p:nvSpPr>
              <p:spPr bwMode="auto">
                <a:xfrm>
                  <a:off x="2649"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07" name="Oval 357"/>
                <p:cNvSpPr>
                  <a:spLocks noChangeArrowheads="1"/>
                </p:cNvSpPr>
                <p:nvPr/>
              </p:nvSpPr>
              <p:spPr bwMode="auto">
                <a:xfrm>
                  <a:off x="3032"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08" name="Oval 358"/>
                <p:cNvSpPr>
                  <a:spLocks noChangeArrowheads="1"/>
                </p:cNvSpPr>
                <p:nvPr/>
              </p:nvSpPr>
              <p:spPr bwMode="auto">
                <a:xfrm>
                  <a:off x="3416"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09" name="Oval 359"/>
                <p:cNvSpPr>
                  <a:spLocks noChangeArrowheads="1"/>
                </p:cNvSpPr>
                <p:nvPr/>
              </p:nvSpPr>
              <p:spPr bwMode="auto">
                <a:xfrm>
                  <a:off x="3799"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10" name="Oval 360"/>
                <p:cNvSpPr>
                  <a:spLocks noChangeArrowheads="1"/>
                </p:cNvSpPr>
                <p:nvPr/>
              </p:nvSpPr>
              <p:spPr bwMode="auto">
                <a:xfrm>
                  <a:off x="4183"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11" name="Oval 361"/>
                <p:cNvSpPr>
                  <a:spLocks noChangeArrowheads="1"/>
                </p:cNvSpPr>
                <p:nvPr/>
              </p:nvSpPr>
              <p:spPr bwMode="auto">
                <a:xfrm>
                  <a:off x="4567" y="2108"/>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12" name="Oval 362"/>
                <p:cNvSpPr>
                  <a:spLocks noChangeArrowheads="1"/>
                </p:cNvSpPr>
                <p:nvPr/>
              </p:nvSpPr>
              <p:spPr bwMode="auto">
                <a:xfrm>
                  <a:off x="112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13" name="Oval 363"/>
                <p:cNvSpPr>
                  <a:spLocks noChangeArrowheads="1"/>
                </p:cNvSpPr>
                <p:nvPr/>
              </p:nvSpPr>
              <p:spPr bwMode="auto">
                <a:xfrm>
                  <a:off x="1508"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14" name="Oval 364"/>
                <p:cNvSpPr>
                  <a:spLocks noChangeArrowheads="1"/>
                </p:cNvSpPr>
                <p:nvPr/>
              </p:nvSpPr>
              <p:spPr bwMode="auto">
                <a:xfrm>
                  <a:off x="2658"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15" name="Oval 365"/>
                <p:cNvSpPr>
                  <a:spLocks noChangeArrowheads="1"/>
                </p:cNvSpPr>
                <p:nvPr/>
              </p:nvSpPr>
              <p:spPr bwMode="auto">
                <a:xfrm>
                  <a:off x="342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16" name="Oval 366"/>
                <p:cNvSpPr>
                  <a:spLocks noChangeArrowheads="1"/>
                </p:cNvSpPr>
                <p:nvPr/>
              </p:nvSpPr>
              <p:spPr bwMode="auto">
                <a:xfrm>
                  <a:off x="1891"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17" name="Oval 367"/>
                <p:cNvSpPr>
                  <a:spLocks noChangeArrowheads="1"/>
                </p:cNvSpPr>
                <p:nvPr/>
              </p:nvSpPr>
              <p:spPr bwMode="auto">
                <a:xfrm>
                  <a:off x="2275"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18" name="Oval 368"/>
                <p:cNvSpPr>
                  <a:spLocks noChangeArrowheads="1"/>
                </p:cNvSpPr>
                <p:nvPr/>
              </p:nvSpPr>
              <p:spPr bwMode="auto">
                <a:xfrm>
                  <a:off x="3042"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19" name="Oval 369"/>
                <p:cNvSpPr>
                  <a:spLocks noChangeArrowheads="1"/>
                </p:cNvSpPr>
                <p:nvPr/>
              </p:nvSpPr>
              <p:spPr bwMode="auto">
                <a:xfrm>
                  <a:off x="3809"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20" name="Oval 370"/>
                <p:cNvSpPr>
                  <a:spLocks noChangeArrowheads="1"/>
                </p:cNvSpPr>
                <p:nvPr/>
              </p:nvSpPr>
              <p:spPr bwMode="auto">
                <a:xfrm>
                  <a:off x="4192"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21" name="Oval 371"/>
                <p:cNvSpPr>
                  <a:spLocks noChangeArrowheads="1"/>
                </p:cNvSpPr>
                <p:nvPr/>
              </p:nvSpPr>
              <p:spPr bwMode="auto">
                <a:xfrm>
                  <a:off x="4576" y="1910"/>
                  <a:ext cx="46" cy="46"/>
                </a:xfrm>
                <a:prstGeom prst="ellipse">
                  <a:avLst/>
                </a:prstGeom>
                <a:solidFill>
                  <a:srgbClr val="CC3300"/>
                </a:solidFill>
                <a:ln w="9525">
                  <a:solidFill>
                    <a:schemeClr val="tx1"/>
                  </a:solidFill>
                  <a:round/>
                  <a:headEnd/>
                  <a:tailEnd/>
                </a:ln>
              </p:spPr>
              <p:txBody>
                <a:bodyPr wrap="none" anchor="ctr"/>
                <a:lstStyle/>
                <a:p>
                  <a:endParaRPr lang="en-US"/>
                </a:p>
              </p:txBody>
            </p:sp>
            <p:sp>
              <p:nvSpPr>
                <p:cNvPr id="10322" name="Oval 372"/>
                <p:cNvSpPr>
                  <a:spLocks noChangeArrowheads="1"/>
                </p:cNvSpPr>
                <p:nvPr/>
              </p:nvSpPr>
              <p:spPr bwMode="auto">
                <a:xfrm>
                  <a:off x="1313"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23" name="Oval 373"/>
                <p:cNvSpPr>
                  <a:spLocks noChangeArrowheads="1"/>
                </p:cNvSpPr>
                <p:nvPr/>
              </p:nvSpPr>
              <p:spPr bwMode="auto">
                <a:xfrm>
                  <a:off x="1696"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24" name="Oval 374"/>
                <p:cNvSpPr>
                  <a:spLocks noChangeArrowheads="1"/>
                </p:cNvSpPr>
                <p:nvPr/>
              </p:nvSpPr>
              <p:spPr bwMode="auto">
                <a:xfrm>
                  <a:off x="2080"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25" name="Oval 375"/>
                <p:cNvSpPr>
                  <a:spLocks noChangeArrowheads="1"/>
                </p:cNvSpPr>
                <p:nvPr/>
              </p:nvSpPr>
              <p:spPr bwMode="auto">
                <a:xfrm>
                  <a:off x="2463"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26" name="Oval 376"/>
                <p:cNvSpPr>
                  <a:spLocks noChangeArrowheads="1"/>
                </p:cNvSpPr>
                <p:nvPr/>
              </p:nvSpPr>
              <p:spPr bwMode="auto">
                <a:xfrm>
                  <a:off x="2847"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27" name="Oval 377"/>
                <p:cNvSpPr>
                  <a:spLocks noChangeArrowheads="1"/>
                </p:cNvSpPr>
                <p:nvPr/>
              </p:nvSpPr>
              <p:spPr bwMode="auto">
                <a:xfrm>
                  <a:off x="3230"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28" name="Oval 378"/>
                <p:cNvSpPr>
                  <a:spLocks noChangeArrowheads="1"/>
                </p:cNvSpPr>
                <p:nvPr/>
              </p:nvSpPr>
              <p:spPr bwMode="auto">
                <a:xfrm>
                  <a:off x="3614"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29" name="Oval 379"/>
                <p:cNvSpPr>
                  <a:spLocks noChangeArrowheads="1"/>
                </p:cNvSpPr>
                <p:nvPr/>
              </p:nvSpPr>
              <p:spPr bwMode="auto">
                <a:xfrm>
                  <a:off x="3997"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30" name="Oval 380"/>
                <p:cNvSpPr>
                  <a:spLocks noChangeArrowheads="1"/>
                </p:cNvSpPr>
                <p:nvPr/>
              </p:nvSpPr>
              <p:spPr bwMode="auto">
                <a:xfrm>
                  <a:off x="4381" y="1990"/>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331" name="Oval 381"/>
                <p:cNvSpPr>
                  <a:spLocks noChangeArrowheads="1"/>
                </p:cNvSpPr>
                <p:nvPr/>
              </p:nvSpPr>
              <p:spPr bwMode="auto">
                <a:xfrm>
                  <a:off x="4765" y="1990"/>
                  <a:ext cx="64" cy="64"/>
                </a:xfrm>
                <a:prstGeom prst="ellipse">
                  <a:avLst/>
                </a:prstGeom>
                <a:solidFill>
                  <a:schemeClr val="tx1"/>
                </a:solidFill>
                <a:ln w="9525">
                  <a:solidFill>
                    <a:schemeClr val="tx1"/>
                  </a:solidFill>
                  <a:round/>
                  <a:headEnd/>
                  <a:tailEnd/>
                </a:ln>
              </p:spPr>
              <p:txBody>
                <a:bodyPr wrap="none" anchor="ctr"/>
                <a:lstStyle/>
                <a:p>
                  <a:endParaRPr lang="en-US"/>
                </a:p>
              </p:txBody>
            </p:sp>
          </p:grpSp>
        </p:grpSp>
        <p:grpSp>
          <p:nvGrpSpPr>
            <p:cNvPr id="11" name="Group 383"/>
            <p:cNvGrpSpPr>
              <a:grpSpLocks/>
            </p:cNvGrpSpPr>
            <p:nvPr/>
          </p:nvGrpSpPr>
          <p:grpSpPr bwMode="auto">
            <a:xfrm>
              <a:off x="935" y="959"/>
              <a:ext cx="3714" cy="182"/>
              <a:chOff x="1311" y="2791"/>
              <a:chExt cx="3714" cy="182"/>
            </a:xfrm>
          </p:grpSpPr>
          <p:sp>
            <p:nvSpPr>
              <p:cNvPr id="10280" name="Oval 384"/>
              <p:cNvSpPr>
                <a:spLocks noChangeArrowheads="1"/>
              </p:cNvSpPr>
              <p:nvPr/>
            </p:nvSpPr>
            <p:spPr bwMode="auto">
              <a:xfrm>
                <a:off x="1311"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81" name="Oval 385"/>
              <p:cNvSpPr>
                <a:spLocks noChangeArrowheads="1"/>
              </p:cNvSpPr>
              <p:nvPr/>
            </p:nvSpPr>
            <p:spPr bwMode="auto">
              <a:xfrm>
                <a:off x="1694"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82" name="Oval 386"/>
              <p:cNvSpPr>
                <a:spLocks noChangeArrowheads="1"/>
              </p:cNvSpPr>
              <p:nvPr/>
            </p:nvSpPr>
            <p:spPr bwMode="auto">
              <a:xfrm>
                <a:off x="2078"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83" name="Oval 387"/>
              <p:cNvSpPr>
                <a:spLocks noChangeArrowheads="1"/>
              </p:cNvSpPr>
              <p:nvPr/>
            </p:nvSpPr>
            <p:spPr bwMode="auto">
              <a:xfrm>
                <a:off x="2461"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84" name="Oval 388"/>
              <p:cNvSpPr>
                <a:spLocks noChangeArrowheads="1"/>
              </p:cNvSpPr>
              <p:nvPr/>
            </p:nvSpPr>
            <p:spPr bwMode="auto">
              <a:xfrm>
                <a:off x="2845"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85" name="Oval 389"/>
              <p:cNvSpPr>
                <a:spLocks noChangeArrowheads="1"/>
              </p:cNvSpPr>
              <p:nvPr/>
            </p:nvSpPr>
            <p:spPr bwMode="auto">
              <a:xfrm>
                <a:off x="3228"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86" name="Oval 390"/>
              <p:cNvSpPr>
                <a:spLocks noChangeArrowheads="1"/>
              </p:cNvSpPr>
              <p:nvPr/>
            </p:nvSpPr>
            <p:spPr bwMode="auto">
              <a:xfrm>
                <a:off x="3612"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87" name="Oval 391"/>
              <p:cNvSpPr>
                <a:spLocks noChangeArrowheads="1"/>
              </p:cNvSpPr>
              <p:nvPr/>
            </p:nvSpPr>
            <p:spPr bwMode="auto">
              <a:xfrm>
                <a:off x="3995"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88" name="Oval 392"/>
              <p:cNvSpPr>
                <a:spLocks noChangeArrowheads="1"/>
              </p:cNvSpPr>
              <p:nvPr/>
            </p:nvSpPr>
            <p:spPr bwMode="auto">
              <a:xfrm>
                <a:off x="4379"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89" name="Oval 393"/>
              <p:cNvSpPr>
                <a:spLocks noChangeArrowheads="1"/>
              </p:cNvSpPr>
              <p:nvPr/>
            </p:nvSpPr>
            <p:spPr bwMode="auto">
              <a:xfrm>
                <a:off x="4763" y="2909"/>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90" name="Oval 394"/>
              <p:cNvSpPr>
                <a:spLocks noChangeArrowheads="1"/>
              </p:cNvSpPr>
              <p:nvPr/>
            </p:nvSpPr>
            <p:spPr bwMode="auto">
              <a:xfrm>
                <a:off x="1509"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91" name="Oval 395"/>
              <p:cNvSpPr>
                <a:spLocks noChangeArrowheads="1"/>
              </p:cNvSpPr>
              <p:nvPr/>
            </p:nvSpPr>
            <p:spPr bwMode="auto">
              <a:xfrm>
                <a:off x="1892"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92" name="Oval 396"/>
              <p:cNvSpPr>
                <a:spLocks noChangeArrowheads="1"/>
              </p:cNvSpPr>
              <p:nvPr/>
            </p:nvSpPr>
            <p:spPr bwMode="auto">
              <a:xfrm>
                <a:off x="2276"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93" name="Oval 397"/>
              <p:cNvSpPr>
                <a:spLocks noChangeArrowheads="1"/>
              </p:cNvSpPr>
              <p:nvPr/>
            </p:nvSpPr>
            <p:spPr bwMode="auto">
              <a:xfrm>
                <a:off x="2659"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94" name="Oval 398"/>
              <p:cNvSpPr>
                <a:spLocks noChangeArrowheads="1"/>
              </p:cNvSpPr>
              <p:nvPr/>
            </p:nvSpPr>
            <p:spPr bwMode="auto">
              <a:xfrm>
                <a:off x="3043"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95" name="Oval 399"/>
              <p:cNvSpPr>
                <a:spLocks noChangeArrowheads="1"/>
              </p:cNvSpPr>
              <p:nvPr/>
            </p:nvSpPr>
            <p:spPr bwMode="auto">
              <a:xfrm>
                <a:off x="3426"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96" name="Oval 400"/>
              <p:cNvSpPr>
                <a:spLocks noChangeArrowheads="1"/>
              </p:cNvSpPr>
              <p:nvPr/>
            </p:nvSpPr>
            <p:spPr bwMode="auto">
              <a:xfrm>
                <a:off x="3810"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97" name="Oval 401"/>
              <p:cNvSpPr>
                <a:spLocks noChangeArrowheads="1"/>
              </p:cNvSpPr>
              <p:nvPr/>
            </p:nvSpPr>
            <p:spPr bwMode="auto">
              <a:xfrm>
                <a:off x="4193"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98" name="Oval 402"/>
              <p:cNvSpPr>
                <a:spLocks noChangeArrowheads="1"/>
              </p:cNvSpPr>
              <p:nvPr/>
            </p:nvSpPr>
            <p:spPr bwMode="auto">
              <a:xfrm>
                <a:off x="4577" y="2791"/>
                <a:ext cx="64" cy="64"/>
              </a:xfrm>
              <a:prstGeom prst="ellipse">
                <a:avLst/>
              </a:prstGeom>
              <a:solidFill>
                <a:schemeClr val="tx1"/>
              </a:solidFill>
              <a:ln w="9525">
                <a:solidFill>
                  <a:schemeClr val="tx1"/>
                </a:solidFill>
                <a:round/>
                <a:headEnd/>
                <a:tailEnd/>
              </a:ln>
            </p:spPr>
            <p:txBody>
              <a:bodyPr wrap="none" anchor="ctr"/>
              <a:lstStyle/>
              <a:p>
                <a:endParaRPr lang="en-US"/>
              </a:p>
            </p:txBody>
          </p:sp>
          <p:sp>
            <p:nvSpPr>
              <p:cNvPr id="10299" name="Oval 403"/>
              <p:cNvSpPr>
                <a:spLocks noChangeArrowheads="1"/>
              </p:cNvSpPr>
              <p:nvPr/>
            </p:nvSpPr>
            <p:spPr bwMode="auto">
              <a:xfrm>
                <a:off x="4961" y="2791"/>
                <a:ext cx="64" cy="64"/>
              </a:xfrm>
              <a:prstGeom prst="ellipse">
                <a:avLst/>
              </a:prstGeom>
              <a:solidFill>
                <a:schemeClr val="tx1"/>
              </a:solidFill>
              <a:ln w="9525">
                <a:solidFill>
                  <a:schemeClr val="tx1"/>
                </a:solidFill>
                <a:round/>
                <a:headEnd/>
                <a:tailEnd/>
              </a:ln>
            </p:spPr>
            <p:txBody>
              <a:bodyPr wrap="none" anchor="ctr"/>
              <a:lstStyle/>
              <a:p>
                <a:endParaRPr lang="en-US"/>
              </a:p>
            </p:txBody>
          </p:sp>
        </p:grpSp>
      </p:grpSp>
      <p:grpSp>
        <p:nvGrpSpPr>
          <p:cNvPr id="12" name="Group 416"/>
          <p:cNvGrpSpPr>
            <a:grpSpLocks/>
          </p:cNvGrpSpPr>
          <p:nvPr/>
        </p:nvGrpSpPr>
        <p:grpSpPr bwMode="auto">
          <a:xfrm>
            <a:off x="3362325" y="1714500"/>
            <a:ext cx="2057400" cy="3044825"/>
            <a:chOff x="2118" y="1080"/>
            <a:chExt cx="1296" cy="1918"/>
          </a:xfrm>
        </p:grpSpPr>
        <p:sp>
          <p:nvSpPr>
            <p:cNvPr id="10257" name="Oval 406"/>
            <p:cNvSpPr>
              <a:spLocks noChangeAspect="1" noChangeArrowheads="1"/>
            </p:cNvSpPr>
            <p:nvPr/>
          </p:nvSpPr>
          <p:spPr bwMode="auto">
            <a:xfrm>
              <a:off x="2654" y="1080"/>
              <a:ext cx="406" cy="406"/>
            </a:xfrm>
            <a:prstGeom prst="ellipse">
              <a:avLst/>
            </a:prstGeom>
            <a:solidFill>
              <a:srgbClr val="FFFF41"/>
            </a:solidFill>
            <a:ln w="9525">
              <a:solidFill>
                <a:schemeClr val="tx1"/>
              </a:solidFill>
              <a:round/>
              <a:headEnd/>
              <a:tailEnd/>
            </a:ln>
          </p:spPr>
          <p:txBody>
            <a:bodyPr wrap="none" anchor="ctr"/>
            <a:lstStyle/>
            <a:p>
              <a:endParaRPr lang="en-US"/>
            </a:p>
          </p:txBody>
        </p:sp>
        <p:sp>
          <p:nvSpPr>
            <p:cNvPr id="10258" name="Oval 407"/>
            <p:cNvSpPr>
              <a:spLocks noChangeAspect="1" noChangeArrowheads="1"/>
            </p:cNvSpPr>
            <p:nvPr/>
          </p:nvSpPr>
          <p:spPr bwMode="auto">
            <a:xfrm>
              <a:off x="2118" y="2648"/>
              <a:ext cx="334" cy="334"/>
            </a:xfrm>
            <a:prstGeom prst="ellipse">
              <a:avLst/>
            </a:prstGeom>
            <a:solidFill>
              <a:srgbClr val="FFFF41"/>
            </a:solidFill>
            <a:ln w="9525">
              <a:solidFill>
                <a:schemeClr val="tx1"/>
              </a:solidFill>
              <a:round/>
              <a:headEnd/>
              <a:tailEnd/>
            </a:ln>
          </p:spPr>
          <p:txBody>
            <a:bodyPr wrap="none" anchor="ctr"/>
            <a:lstStyle/>
            <a:p>
              <a:endParaRPr lang="en-US"/>
            </a:p>
          </p:txBody>
        </p:sp>
        <p:sp>
          <p:nvSpPr>
            <p:cNvPr id="10259" name="Oval 408"/>
            <p:cNvSpPr>
              <a:spLocks noChangeAspect="1" noChangeArrowheads="1"/>
            </p:cNvSpPr>
            <p:nvPr/>
          </p:nvSpPr>
          <p:spPr bwMode="auto">
            <a:xfrm>
              <a:off x="2486" y="2632"/>
              <a:ext cx="366" cy="366"/>
            </a:xfrm>
            <a:prstGeom prst="ellipse">
              <a:avLst/>
            </a:prstGeom>
            <a:solidFill>
              <a:srgbClr val="FFFF41"/>
            </a:solidFill>
            <a:ln w="9525">
              <a:solidFill>
                <a:schemeClr val="tx1"/>
              </a:solidFill>
              <a:round/>
              <a:headEnd/>
              <a:tailEnd/>
            </a:ln>
          </p:spPr>
          <p:txBody>
            <a:bodyPr wrap="none" anchor="ctr"/>
            <a:lstStyle/>
            <a:p>
              <a:endParaRPr lang="en-US"/>
            </a:p>
          </p:txBody>
        </p:sp>
        <p:sp>
          <p:nvSpPr>
            <p:cNvPr id="10260" name="Oval 409"/>
            <p:cNvSpPr>
              <a:spLocks noChangeAspect="1" noChangeArrowheads="1"/>
            </p:cNvSpPr>
            <p:nvPr/>
          </p:nvSpPr>
          <p:spPr bwMode="auto">
            <a:xfrm>
              <a:off x="2350" y="2392"/>
              <a:ext cx="230" cy="230"/>
            </a:xfrm>
            <a:prstGeom prst="ellipse">
              <a:avLst/>
            </a:prstGeom>
            <a:solidFill>
              <a:srgbClr val="FFFF41"/>
            </a:solidFill>
            <a:ln w="9525">
              <a:solidFill>
                <a:schemeClr val="tx1"/>
              </a:solidFill>
              <a:round/>
              <a:headEnd/>
              <a:tailEnd/>
            </a:ln>
          </p:spPr>
          <p:txBody>
            <a:bodyPr wrap="none" anchor="ctr"/>
            <a:lstStyle/>
            <a:p>
              <a:endParaRPr lang="en-US"/>
            </a:p>
          </p:txBody>
        </p:sp>
        <p:sp>
          <p:nvSpPr>
            <p:cNvPr id="10261" name="Oval 410"/>
            <p:cNvSpPr>
              <a:spLocks noChangeAspect="1" noChangeArrowheads="1"/>
            </p:cNvSpPr>
            <p:nvPr/>
          </p:nvSpPr>
          <p:spPr bwMode="auto">
            <a:xfrm>
              <a:off x="2610" y="2178"/>
              <a:ext cx="94" cy="94"/>
            </a:xfrm>
            <a:prstGeom prst="ellipse">
              <a:avLst/>
            </a:prstGeom>
            <a:solidFill>
              <a:srgbClr val="FFFF41"/>
            </a:solidFill>
            <a:ln w="9525">
              <a:solidFill>
                <a:schemeClr val="tx1"/>
              </a:solidFill>
              <a:round/>
              <a:headEnd/>
              <a:tailEnd/>
            </a:ln>
          </p:spPr>
          <p:txBody>
            <a:bodyPr wrap="none" anchor="ctr"/>
            <a:lstStyle/>
            <a:p>
              <a:endParaRPr lang="en-US"/>
            </a:p>
          </p:txBody>
        </p:sp>
        <p:sp>
          <p:nvSpPr>
            <p:cNvPr id="10262" name="Oval 411"/>
            <p:cNvSpPr>
              <a:spLocks noChangeAspect="1" noChangeArrowheads="1"/>
            </p:cNvSpPr>
            <p:nvPr/>
          </p:nvSpPr>
          <p:spPr bwMode="auto">
            <a:xfrm>
              <a:off x="2837" y="1879"/>
              <a:ext cx="54" cy="54"/>
            </a:xfrm>
            <a:prstGeom prst="ellipse">
              <a:avLst/>
            </a:prstGeom>
            <a:solidFill>
              <a:srgbClr val="FFFF41"/>
            </a:solidFill>
            <a:ln w="9525">
              <a:solidFill>
                <a:schemeClr val="tx1"/>
              </a:solidFill>
              <a:round/>
              <a:headEnd/>
              <a:tailEnd/>
            </a:ln>
          </p:spPr>
          <p:txBody>
            <a:bodyPr wrap="none" anchor="ctr"/>
            <a:lstStyle/>
            <a:p>
              <a:endParaRPr lang="en-US"/>
            </a:p>
          </p:txBody>
        </p:sp>
        <p:sp>
          <p:nvSpPr>
            <p:cNvPr id="10263" name="Oval 412"/>
            <p:cNvSpPr>
              <a:spLocks noChangeAspect="1" noChangeArrowheads="1"/>
            </p:cNvSpPr>
            <p:nvPr/>
          </p:nvSpPr>
          <p:spPr bwMode="auto">
            <a:xfrm>
              <a:off x="2949" y="1491"/>
              <a:ext cx="230" cy="230"/>
            </a:xfrm>
            <a:prstGeom prst="ellipse">
              <a:avLst/>
            </a:prstGeom>
            <a:solidFill>
              <a:srgbClr val="FFFF41"/>
            </a:solidFill>
            <a:ln w="9525">
              <a:solidFill>
                <a:schemeClr val="tx1"/>
              </a:solidFill>
              <a:round/>
              <a:headEnd/>
              <a:tailEnd/>
            </a:ln>
          </p:spPr>
          <p:txBody>
            <a:bodyPr wrap="none" anchor="ctr"/>
            <a:lstStyle/>
            <a:p>
              <a:endParaRPr lang="en-US"/>
            </a:p>
          </p:txBody>
        </p:sp>
        <p:sp>
          <p:nvSpPr>
            <p:cNvPr id="10264" name="Oval 413"/>
            <p:cNvSpPr>
              <a:spLocks noChangeAspect="1" noChangeArrowheads="1"/>
            </p:cNvSpPr>
            <p:nvPr/>
          </p:nvSpPr>
          <p:spPr bwMode="auto">
            <a:xfrm>
              <a:off x="3088" y="1129"/>
              <a:ext cx="326" cy="326"/>
            </a:xfrm>
            <a:prstGeom prst="ellipse">
              <a:avLst/>
            </a:prstGeom>
            <a:solidFill>
              <a:srgbClr val="FFFF41"/>
            </a:solidFill>
            <a:ln w="9525">
              <a:solidFill>
                <a:schemeClr val="tx1"/>
              </a:solidFill>
              <a:round/>
              <a:headEnd/>
              <a:tailEnd/>
            </a:ln>
          </p:spPr>
          <p:txBody>
            <a:bodyPr wrap="none" anchor="ctr"/>
            <a:lstStyle/>
            <a:p>
              <a:endParaRPr lang="en-US"/>
            </a:p>
          </p:txBody>
        </p:sp>
      </p:grpSp>
      <p:sp>
        <p:nvSpPr>
          <p:cNvPr id="286113" name="Text Box 417"/>
          <p:cNvSpPr txBox="1">
            <a:spLocks noChangeArrowheads="1"/>
          </p:cNvSpPr>
          <p:nvPr/>
        </p:nvSpPr>
        <p:spPr bwMode="auto">
          <a:xfrm>
            <a:off x="261257" y="1939245"/>
            <a:ext cx="3265715" cy="1200329"/>
          </a:xfrm>
          <a:prstGeom prst="rect">
            <a:avLst/>
          </a:prstGeom>
          <a:solidFill>
            <a:srgbClr val="F6F000"/>
          </a:solidFill>
          <a:ln w="9525">
            <a:noFill/>
            <a:miter lim="800000"/>
            <a:headEnd/>
            <a:tailEnd/>
          </a:ln>
        </p:spPr>
        <p:txBody>
          <a:bodyPr wrap="square">
            <a:spAutoFit/>
          </a:bodyPr>
          <a:lstStyle/>
          <a:p>
            <a:r>
              <a:rPr lang="en-US" sz="2400" b="0" dirty="0" smtClean="0"/>
              <a:t>wires with signals</a:t>
            </a:r>
            <a:r>
              <a:rPr lang="en-US" sz="2400" dirty="0" smtClean="0"/>
              <a:t> shown in</a:t>
            </a:r>
            <a:r>
              <a:rPr lang="en-US" sz="2400" b="0" dirty="0" smtClean="0"/>
              <a:t> yellow; </a:t>
            </a:r>
          </a:p>
          <a:p>
            <a:r>
              <a:rPr lang="en-US" sz="2400" b="0" dirty="0" smtClean="0"/>
              <a:t>circle radius ~ drift time</a:t>
            </a:r>
            <a:endParaRPr lang="en-US" sz="2400" b="0" dirty="0"/>
          </a:p>
        </p:txBody>
      </p:sp>
      <p:grpSp>
        <p:nvGrpSpPr>
          <p:cNvPr id="13" name="Group 424"/>
          <p:cNvGrpSpPr>
            <a:grpSpLocks/>
          </p:cNvGrpSpPr>
          <p:nvPr/>
        </p:nvGrpSpPr>
        <p:grpSpPr bwMode="auto">
          <a:xfrm>
            <a:off x="6053138" y="3649663"/>
            <a:ext cx="622300" cy="681037"/>
            <a:chOff x="3813" y="2299"/>
            <a:chExt cx="392" cy="429"/>
          </a:xfrm>
        </p:grpSpPr>
        <p:sp>
          <p:nvSpPr>
            <p:cNvPr id="10251" name="Line 418"/>
            <p:cNvSpPr>
              <a:spLocks noChangeShapeType="1"/>
            </p:cNvSpPr>
            <p:nvPr/>
          </p:nvSpPr>
          <p:spPr bwMode="auto">
            <a:xfrm>
              <a:off x="3813" y="2450"/>
              <a:ext cx="0" cy="149"/>
            </a:xfrm>
            <a:prstGeom prst="line">
              <a:avLst/>
            </a:prstGeom>
            <a:noFill/>
            <a:ln w="9525">
              <a:solidFill>
                <a:schemeClr val="tx1"/>
              </a:solidFill>
              <a:prstDash val="sysDot"/>
              <a:round/>
              <a:headEnd/>
              <a:tailEnd/>
            </a:ln>
          </p:spPr>
          <p:txBody>
            <a:bodyPr/>
            <a:lstStyle/>
            <a:p>
              <a:endParaRPr lang="en-US"/>
            </a:p>
          </p:txBody>
        </p:sp>
        <p:sp>
          <p:nvSpPr>
            <p:cNvPr id="10252" name="Line 419"/>
            <p:cNvSpPr>
              <a:spLocks noChangeShapeType="1"/>
            </p:cNvSpPr>
            <p:nvPr/>
          </p:nvSpPr>
          <p:spPr bwMode="auto">
            <a:xfrm>
              <a:off x="4201" y="2427"/>
              <a:ext cx="0" cy="165"/>
            </a:xfrm>
            <a:prstGeom prst="line">
              <a:avLst/>
            </a:prstGeom>
            <a:noFill/>
            <a:ln w="9525">
              <a:solidFill>
                <a:schemeClr val="tx1"/>
              </a:solidFill>
              <a:prstDash val="sysDot"/>
              <a:round/>
              <a:headEnd/>
              <a:tailEnd/>
            </a:ln>
          </p:spPr>
          <p:txBody>
            <a:bodyPr/>
            <a:lstStyle/>
            <a:p>
              <a:endParaRPr lang="en-US"/>
            </a:p>
          </p:txBody>
        </p:sp>
        <p:sp>
          <p:nvSpPr>
            <p:cNvPr id="10253" name="Line 420"/>
            <p:cNvSpPr>
              <a:spLocks noChangeShapeType="1"/>
            </p:cNvSpPr>
            <p:nvPr/>
          </p:nvSpPr>
          <p:spPr bwMode="auto">
            <a:xfrm flipH="1">
              <a:off x="4013" y="2607"/>
              <a:ext cx="192" cy="121"/>
            </a:xfrm>
            <a:prstGeom prst="line">
              <a:avLst/>
            </a:prstGeom>
            <a:noFill/>
            <a:ln w="9525">
              <a:solidFill>
                <a:schemeClr val="tx1"/>
              </a:solidFill>
              <a:prstDash val="sysDot"/>
              <a:round/>
              <a:headEnd/>
              <a:tailEnd/>
            </a:ln>
          </p:spPr>
          <p:txBody>
            <a:bodyPr/>
            <a:lstStyle/>
            <a:p>
              <a:endParaRPr lang="en-US"/>
            </a:p>
          </p:txBody>
        </p:sp>
        <p:sp>
          <p:nvSpPr>
            <p:cNvPr id="10254" name="Line 421"/>
            <p:cNvSpPr>
              <a:spLocks noChangeShapeType="1"/>
            </p:cNvSpPr>
            <p:nvPr/>
          </p:nvSpPr>
          <p:spPr bwMode="auto">
            <a:xfrm>
              <a:off x="3825" y="2623"/>
              <a:ext cx="188" cy="101"/>
            </a:xfrm>
            <a:prstGeom prst="line">
              <a:avLst/>
            </a:prstGeom>
            <a:noFill/>
            <a:ln w="9525">
              <a:solidFill>
                <a:schemeClr val="tx1"/>
              </a:solidFill>
              <a:prstDash val="sysDot"/>
              <a:round/>
              <a:headEnd/>
              <a:tailEnd/>
            </a:ln>
          </p:spPr>
          <p:txBody>
            <a:bodyPr/>
            <a:lstStyle/>
            <a:p>
              <a:endParaRPr lang="en-US"/>
            </a:p>
          </p:txBody>
        </p:sp>
        <p:sp>
          <p:nvSpPr>
            <p:cNvPr id="10255" name="Line 422"/>
            <p:cNvSpPr>
              <a:spLocks noChangeShapeType="1"/>
            </p:cNvSpPr>
            <p:nvPr/>
          </p:nvSpPr>
          <p:spPr bwMode="auto">
            <a:xfrm flipH="1">
              <a:off x="3817" y="2303"/>
              <a:ext cx="184" cy="109"/>
            </a:xfrm>
            <a:prstGeom prst="line">
              <a:avLst/>
            </a:prstGeom>
            <a:noFill/>
            <a:ln w="9525">
              <a:solidFill>
                <a:schemeClr val="tx1"/>
              </a:solidFill>
              <a:prstDash val="sysDot"/>
              <a:round/>
              <a:headEnd/>
              <a:tailEnd/>
            </a:ln>
          </p:spPr>
          <p:txBody>
            <a:bodyPr/>
            <a:lstStyle/>
            <a:p>
              <a:endParaRPr lang="en-US"/>
            </a:p>
          </p:txBody>
        </p:sp>
        <p:sp>
          <p:nvSpPr>
            <p:cNvPr id="10256" name="Line 423"/>
            <p:cNvSpPr>
              <a:spLocks noChangeShapeType="1"/>
            </p:cNvSpPr>
            <p:nvPr/>
          </p:nvSpPr>
          <p:spPr bwMode="auto">
            <a:xfrm>
              <a:off x="4019" y="2299"/>
              <a:ext cx="176" cy="122"/>
            </a:xfrm>
            <a:prstGeom prst="line">
              <a:avLst/>
            </a:prstGeom>
            <a:noFill/>
            <a:ln w="9525">
              <a:solidFill>
                <a:schemeClr val="tx1"/>
              </a:solidFill>
              <a:prstDash val="sysDot"/>
              <a:round/>
              <a:headEnd/>
              <a:tailEnd/>
            </a:ln>
          </p:spPr>
          <p:txBody>
            <a:bodyPr/>
            <a:lstStyle/>
            <a:p>
              <a:endParaRPr lang="en-US"/>
            </a:p>
          </p:txBody>
        </p:sp>
      </p:grpSp>
      <p:sp>
        <p:nvSpPr>
          <p:cNvPr id="286121" name="Text Box 425"/>
          <p:cNvSpPr txBox="1">
            <a:spLocks noChangeArrowheads="1"/>
          </p:cNvSpPr>
          <p:nvPr/>
        </p:nvSpPr>
        <p:spPr bwMode="auto">
          <a:xfrm>
            <a:off x="4349750" y="5043488"/>
            <a:ext cx="4089400" cy="822325"/>
          </a:xfrm>
          <a:prstGeom prst="rect">
            <a:avLst/>
          </a:prstGeom>
          <a:solidFill>
            <a:srgbClr val="FF9933"/>
          </a:solidFill>
          <a:ln w="9525">
            <a:noFill/>
            <a:miter lim="800000"/>
            <a:headEnd/>
            <a:tailEnd/>
          </a:ln>
        </p:spPr>
        <p:txBody>
          <a:bodyPr wrap="none">
            <a:spAutoFit/>
          </a:bodyPr>
          <a:lstStyle/>
          <a:p>
            <a:r>
              <a:rPr lang="en-US" sz="2400" b="0" dirty="0"/>
              <a:t>minimize </a:t>
            </a:r>
            <a:r>
              <a:rPr lang="en-US" sz="2400" b="0" dirty="0" err="1"/>
              <a:t>rms</a:t>
            </a:r>
            <a:r>
              <a:rPr lang="en-US" sz="2400" b="0" dirty="0"/>
              <a:t> between</a:t>
            </a:r>
          </a:p>
          <a:p>
            <a:r>
              <a:rPr lang="en-US" sz="2400" b="0" dirty="0"/>
              <a:t>track and calculated distance</a:t>
            </a:r>
          </a:p>
        </p:txBody>
      </p:sp>
      <p:sp>
        <p:nvSpPr>
          <p:cNvPr id="235" name="Slide Number Placeholder 234"/>
          <p:cNvSpPr>
            <a:spLocks noGrp="1"/>
          </p:cNvSpPr>
          <p:nvPr>
            <p:ph type="sldNum" sz="quarter" idx="11"/>
          </p:nvPr>
        </p:nvSpPr>
        <p:spPr>
          <a:xfrm>
            <a:off x="6435213" y="6282608"/>
            <a:ext cx="2133600" cy="365125"/>
          </a:xfrm>
        </p:spPr>
        <p:txBody>
          <a:bodyPr/>
          <a:lstStyle/>
          <a:p>
            <a:fld id="{DBB47ED9-C832-43CF-BA33-32DB5CC34A46}" type="slidenum">
              <a:rPr lang="en-US" smtClean="0"/>
              <a:pPr/>
              <a:t>30</a:t>
            </a:fld>
            <a:endParaRPr lang="en-US" dirty="0"/>
          </a:p>
        </p:txBody>
      </p:sp>
      <p:pic>
        <p:nvPicPr>
          <p:cNvPr id="240" name="Picture 3" descr="olddrifttime"/>
          <p:cNvPicPr>
            <a:picLocks noChangeAspect="1" noChangeArrowheads="1"/>
          </p:cNvPicPr>
          <p:nvPr/>
        </p:nvPicPr>
        <p:blipFill>
          <a:blip r:embed="rId3" cstate="print"/>
          <a:srcRect/>
          <a:stretch>
            <a:fillRect/>
          </a:stretch>
        </p:blipFill>
        <p:spPr bwMode="auto">
          <a:xfrm>
            <a:off x="5384800" y="1486763"/>
            <a:ext cx="3251200" cy="4606925"/>
          </a:xfrm>
          <a:prstGeom prst="rect">
            <a:avLst/>
          </a:prstGeom>
          <a:solidFill>
            <a:schemeClr val="bg1"/>
          </a:solidFill>
          <a:ln w="9525">
            <a:noFill/>
            <a:miter lim="800000"/>
            <a:headEnd/>
            <a:tailEnd/>
          </a:ln>
        </p:spPr>
      </p:pic>
      <p:sp>
        <p:nvSpPr>
          <p:cNvPr id="236" name="TextBox 235"/>
          <p:cNvSpPr txBox="1"/>
          <p:nvPr/>
        </p:nvSpPr>
        <p:spPr>
          <a:xfrm>
            <a:off x="217714" y="5021944"/>
            <a:ext cx="3259226" cy="830997"/>
          </a:xfrm>
          <a:prstGeom prst="rect">
            <a:avLst/>
          </a:prstGeom>
          <a:noFill/>
        </p:spPr>
        <p:txBody>
          <a:bodyPr wrap="none" rtlCol="0">
            <a:spAutoFit/>
          </a:bodyPr>
          <a:lstStyle/>
          <a:p>
            <a:pPr algn="ctr"/>
            <a:r>
              <a:rPr lang="en-US" sz="2400" dirty="0" smtClean="0">
                <a:latin typeface="Times New Roman" pitchFamily="18" charset="0"/>
                <a:cs typeface="Times New Roman" pitchFamily="18" charset="0"/>
              </a:rPr>
              <a:t>Wire chamber</a:t>
            </a:r>
          </a:p>
          <a:p>
            <a:pPr algn="ctr"/>
            <a:r>
              <a:rPr lang="en-US" sz="2400" dirty="0" smtClean="0">
                <a:latin typeface="Times New Roman" pitchFamily="18" charset="0"/>
                <a:cs typeface="Times New Roman" pitchFamily="18" charset="0"/>
              </a:rPr>
              <a:t>- looking along the wires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36"/>
                                        </p:tgtEl>
                                      </p:cBhvr>
                                    </p:animEffect>
                                    <p:set>
                                      <p:cBhvr>
                                        <p:cTn id="7" dur="1" fill="hold">
                                          <p:stCondLst>
                                            <p:cond delay="1999"/>
                                          </p:stCondLst>
                                        </p:cTn>
                                        <p:tgtEl>
                                          <p:spTgt spid="23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13"/>
                                        </p:tgtEl>
                                      </p:cBhvr>
                                    </p:animEffect>
                                    <p:set>
                                      <p:cBhvr>
                                        <p:cTn id="14" dur="1" fill="hold">
                                          <p:stCondLst>
                                            <p:cond delay="1999"/>
                                          </p:stCondLst>
                                        </p:cTn>
                                        <p:tgtEl>
                                          <p:spTgt spid="1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240"/>
                                        </p:tgtEl>
                                      </p:cBhvr>
                                    </p:animEffect>
                                    <p:set>
                                      <p:cBhvr>
                                        <p:cTn id="21" dur="1" fill="hold">
                                          <p:stCondLst>
                                            <p:cond delay="1999"/>
                                          </p:stCondLst>
                                        </p:cTn>
                                        <p:tgtEl>
                                          <p:spTgt spid="24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61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610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86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101" grpId="0" animBg="1"/>
      <p:bldP spid="286113" grpId="0" animBg="1"/>
      <p:bldP spid="2861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First, we had to build them, ~1995</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31</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7" name="Picture 3" descr="RIII_stringing"/>
          <p:cNvPicPr>
            <a:picLocks noChangeAspect="1" noChangeArrowheads="1"/>
          </p:cNvPicPr>
          <p:nvPr/>
        </p:nvPicPr>
        <p:blipFill>
          <a:blip r:embed="rId3" cstate="print"/>
          <a:srcRect/>
          <a:stretch>
            <a:fillRect/>
          </a:stretch>
        </p:blipFill>
        <p:spPr bwMode="auto">
          <a:xfrm>
            <a:off x="1371600" y="1447800"/>
            <a:ext cx="6324600" cy="5005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April 30, 2010</a:t>
            </a:r>
            <a:endParaRPr lang="en-US"/>
          </a:p>
        </p:txBody>
      </p:sp>
      <p:sp>
        <p:nvSpPr>
          <p:cNvPr id="6" name="Footer Placeholder 5"/>
          <p:cNvSpPr>
            <a:spLocks noGrp="1"/>
          </p:cNvSpPr>
          <p:nvPr>
            <p:ph type="ftr" sz="quarter" idx="11"/>
          </p:nvPr>
        </p:nvSpPr>
        <p:spPr/>
        <p:txBody>
          <a:bodyPr/>
          <a:lstStyle/>
          <a:p>
            <a:r>
              <a:rPr lang="en-US" smtClean="0"/>
              <a:t>Quarks: search for the smallest</a:t>
            </a:r>
            <a:endParaRPr lang="en-US">
              <a:latin typeface="Arial" charset="0"/>
            </a:endParaRPr>
          </a:p>
        </p:txBody>
      </p:sp>
      <p:sp>
        <p:nvSpPr>
          <p:cNvPr id="332809" name="Text Box 9"/>
          <p:cNvSpPr txBox="1">
            <a:spLocks noChangeArrowheads="1"/>
          </p:cNvSpPr>
          <p:nvPr/>
        </p:nvSpPr>
        <p:spPr bwMode="auto">
          <a:xfrm>
            <a:off x="219075" y="1054100"/>
            <a:ext cx="3859213" cy="5334000"/>
          </a:xfrm>
          <a:prstGeom prst="rect">
            <a:avLst/>
          </a:prstGeom>
          <a:solidFill>
            <a:srgbClr val="FFD19F"/>
          </a:solidFill>
          <a:ln w="9525">
            <a:noFill/>
            <a:miter lim="800000"/>
            <a:headEnd/>
            <a:tailEnd/>
          </a:ln>
          <a:effectLst/>
        </p:spPr>
        <p:txBody>
          <a:bodyPr>
            <a:spAutoFit/>
          </a:bodyPr>
          <a:lstStyle/>
          <a:p>
            <a:pPr algn="l"/>
            <a:r>
              <a:rPr lang="en-US" sz="3200" dirty="0">
                <a:latin typeface="Bookman Old Style" pitchFamily="18" charset="0"/>
              </a:rPr>
              <a:t>    </a:t>
            </a:r>
            <a:r>
              <a:rPr lang="en-US" sz="3200" dirty="0">
                <a:solidFill>
                  <a:srgbClr val="0000FF"/>
                </a:solidFill>
                <a:latin typeface="Times New Roman" pitchFamily="18" charset="0"/>
                <a:cs typeface="Times New Roman" pitchFamily="18" charset="0"/>
              </a:rPr>
              <a:t>Analysis:</a:t>
            </a:r>
          </a:p>
          <a:p>
            <a:pPr algn="l"/>
            <a:endParaRPr lang="en-US" sz="2400" dirty="0">
              <a:solidFill>
                <a:srgbClr val="0000FF"/>
              </a:solidFill>
              <a:latin typeface="Times New Roman" pitchFamily="18" charset="0"/>
              <a:cs typeface="Times New Roman" pitchFamily="18" charset="0"/>
            </a:endParaRPr>
          </a:p>
          <a:p>
            <a:pPr algn="l">
              <a:buFontTx/>
              <a:buChar char="•"/>
            </a:pPr>
            <a:r>
              <a:rPr lang="en-US" sz="2400" dirty="0">
                <a:latin typeface="Times New Roman" pitchFamily="18" charset="0"/>
                <a:cs typeface="Times New Roman" pitchFamily="18" charset="0"/>
              </a:rPr>
              <a:t> Detect Electron</a:t>
            </a:r>
          </a:p>
          <a:p>
            <a:pPr lvl="1" algn="l">
              <a:buFontTx/>
              <a:buChar char="•"/>
            </a:pPr>
            <a:r>
              <a:rPr lang="en-US" sz="1800" b="1" dirty="0">
                <a:latin typeface="Times New Roman" pitchFamily="18" charset="0"/>
                <a:cs typeface="Times New Roman" pitchFamily="18" charset="0"/>
              </a:rPr>
              <a:t>Cerenkov</a:t>
            </a:r>
            <a:r>
              <a:rPr lang="en-US" sz="1800" dirty="0">
                <a:latin typeface="Times New Roman" pitchFamily="18" charset="0"/>
                <a:cs typeface="Times New Roman" pitchFamily="18" charset="0"/>
              </a:rPr>
              <a:t> with C</a:t>
            </a:r>
            <a:r>
              <a:rPr lang="en-US" sz="1800" baseline="-25000" dirty="0">
                <a:latin typeface="Times New Roman" pitchFamily="18" charset="0"/>
                <a:cs typeface="Times New Roman" pitchFamily="18" charset="0"/>
              </a:rPr>
              <a:t>4</a:t>
            </a:r>
            <a:r>
              <a:rPr lang="en-US" sz="1800" dirty="0">
                <a:latin typeface="Times New Roman" pitchFamily="18" charset="0"/>
                <a:cs typeface="Times New Roman" pitchFamily="18" charset="0"/>
              </a:rPr>
              <a:t>F</a:t>
            </a:r>
            <a:r>
              <a:rPr lang="en-US" sz="1800" baseline="-25000" dirty="0">
                <a:latin typeface="Times New Roman" pitchFamily="18" charset="0"/>
                <a:cs typeface="Times New Roman" pitchFamily="18" charset="0"/>
              </a:rPr>
              <a:t>10</a:t>
            </a:r>
          </a:p>
          <a:p>
            <a:pPr lvl="1" algn="l">
              <a:buFontTx/>
              <a:buChar char="•"/>
            </a:pP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shower counter</a:t>
            </a:r>
          </a:p>
          <a:p>
            <a:pPr algn="l">
              <a:buFontTx/>
              <a:buChar char="•"/>
            </a:pPr>
            <a:endParaRPr lang="en-US" sz="1800" b="1" dirty="0">
              <a:latin typeface="Times New Roman" pitchFamily="18" charset="0"/>
              <a:cs typeface="Times New Roman" pitchFamily="18" charset="0"/>
            </a:endParaRPr>
          </a:p>
          <a:p>
            <a:pPr algn="l">
              <a:buFontTx/>
              <a:buChar char="•"/>
            </a:pPr>
            <a:r>
              <a:rPr lang="en-US" sz="2400" dirty="0">
                <a:latin typeface="Times New Roman" pitchFamily="18" charset="0"/>
                <a:cs typeface="Times New Roman" pitchFamily="18" charset="0"/>
              </a:rPr>
              <a:t> Identify </a:t>
            </a:r>
            <a:r>
              <a:rPr lang="en-US" sz="2400" dirty="0" err="1">
                <a:latin typeface="Times New Roman" pitchFamily="18" charset="0"/>
                <a:cs typeface="Times New Roman" pitchFamily="18" charset="0"/>
              </a:rPr>
              <a:t>Kaon</a:t>
            </a:r>
            <a:r>
              <a:rPr lang="en-US" sz="2400" dirty="0">
                <a:latin typeface="Times New Roman" pitchFamily="18" charset="0"/>
                <a:cs typeface="Times New Roman" pitchFamily="18" charset="0"/>
              </a:rPr>
              <a:t> </a:t>
            </a:r>
            <a:r>
              <a:rPr lang="en-US" sz="1800" dirty="0">
                <a:latin typeface="Times New Roman" pitchFamily="18" charset="0"/>
                <a:cs typeface="Times New Roman" pitchFamily="18" charset="0"/>
              </a:rPr>
              <a:t>&amp;</a:t>
            </a:r>
            <a:r>
              <a:rPr lang="en-US" sz="2400" dirty="0">
                <a:latin typeface="Times New Roman" pitchFamily="18" charset="0"/>
                <a:cs typeface="Times New Roman" pitchFamily="18" charset="0"/>
              </a:rPr>
              <a:t> Proton</a:t>
            </a:r>
          </a:p>
          <a:p>
            <a:pPr lvl="1" algn="l">
              <a:buFontTx/>
              <a:buChar char="•"/>
            </a:pPr>
            <a:r>
              <a:rPr lang="en-US" sz="1800" dirty="0">
                <a:latin typeface="Times New Roman" pitchFamily="18" charset="0"/>
                <a:cs typeface="Times New Roman" pitchFamily="18" charset="0"/>
              </a:rPr>
              <a:t>time of flight: ~100 </a:t>
            </a:r>
            <a:r>
              <a:rPr lang="en-US" sz="1800" dirty="0" err="1">
                <a:latin typeface="Times New Roman" pitchFamily="18" charset="0"/>
                <a:cs typeface="Times New Roman" pitchFamily="18" charset="0"/>
              </a:rPr>
              <a:t>ps</a:t>
            </a:r>
            <a:endParaRPr lang="en-US" sz="1800" dirty="0">
              <a:latin typeface="Times New Roman" pitchFamily="18" charset="0"/>
              <a:cs typeface="Times New Roman" pitchFamily="18" charset="0"/>
            </a:endParaRPr>
          </a:p>
          <a:p>
            <a:pPr lvl="1" algn="l">
              <a:buFontTx/>
              <a:buChar char="•"/>
            </a:pP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p/K separation</a:t>
            </a:r>
            <a:r>
              <a:rPr lang="en-US" sz="1800" dirty="0">
                <a:latin typeface="Times New Roman" pitchFamily="18" charset="0"/>
                <a:cs typeface="Times New Roman" pitchFamily="18" charset="0"/>
              </a:rPr>
              <a:t> to 2 </a:t>
            </a:r>
            <a:r>
              <a:rPr lang="en-US" sz="1800" dirty="0" err="1">
                <a:latin typeface="Times New Roman" pitchFamily="18" charset="0"/>
                <a:cs typeface="Times New Roman" pitchFamily="18" charset="0"/>
              </a:rPr>
              <a:t>GeV</a:t>
            </a:r>
            <a:r>
              <a:rPr lang="en-US" sz="1800" dirty="0">
                <a:latin typeface="Times New Roman" pitchFamily="18" charset="0"/>
                <a:cs typeface="Times New Roman" pitchFamily="18" charset="0"/>
              </a:rPr>
              <a:t>/c</a:t>
            </a:r>
          </a:p>
          <a:p>
            <a:pPr lvl="1" algn="l">
              <a:buFontTx/>
              <a:buChar char="•"/>
            </a:pPr>
            <a:endParaRPr lang="en-US" sz="2400" dirty="0">
              <a:latin typeface="Times New Roman" pitchFamily="18" charset="0"/>
              <a:cs typeface="Times New Roman" pitchFamily="18" charset="0"/>
            </a:endParaRPr>
          </a:p>
          <a:p>
            <a:pPr algn="l">
              <a:buFontTx/>
              <a:buChar char="•"/>
            </a:pPr>
            <a:r>
              <a:rPr lang="en-US" sz="2400" dirty="0">
                <a:latin typeface="Times New Roman" pitchFamily="18" charset="0"/>
                <a:cs typeface="Times New Roman" pitchFamily="18" charset="0"/>
              </a:rPr>
              <a:t> Missing-mass for </a:t>
            </a:r>
            <a:r>
              <a:rPr lang="en-US" sz="2400" dirty="0" smtClean="0">
                <a:latin typeface="Symbol" pitchFamily="18" charset="2"/>
                <a:cs typeface="Times New Roman" pitchFamily="18" charset="0"/>
              </a:rPr>
              <a:t>L</a:t>
            </a:r>
            <a:endParaRPr lang="en-US" sz="2400" baseline="30000" dirty="0">
              <a:latin typeface="Times New Roman" pitchFamily="18" charset="0"/>
              <a:cs typeface="Times New Roman" pitchFamily="18" charset="0"/>
            </a:endParaRPr>
          </a:p>
          <a:p>
            <a:pPr lvl="1" algn="l">
              <a:buFontTx/>
              <a:buChar char="•"/>
            </a:pPr>
            <a:r>
              <a:rPr lang="en-US" sz="1800" dirty="0">
                <a:latin typeface="Times New Roman" pitchFamily="18" charset="0"/>
                <a:cs typeface="Times New Roman" pitchFamily="18" charset="0"/>
              </a:rPr>
              <a:t>good resolution: </a:t>
            </a:r>
            <a:r>
              <a:rPr lang="en-US" sz="1800" b="1" dirty="0">
                <a:latin typeface="Times New Roman" pitchFamily="18" charset="0"/>
                <a:cs typeface="Times New Roman" pitchFamily="18" charset="0"/>
              </a:rPr>
              <a:t>0.5% </a:t>
            </a:r>
            <a:r>
              <a:rPr lang="en-US" sz="1800" b="1" dirty="0" err="1">
                <a:latin typeface="Times New Roman" pitchFamily="18" charset="0"/>
                <a:cs typeface="Times New Roman" pitchFamily="18" charset="0"/>
              </a:rPr>
              <a:t>dp</a:t>
            </a:r>
            <a:r>
              <a:rPr lang="en-US" sz="1800" b="1" dirty="0">
                <a:latin typeface="Times New Roman" pitchFamily="18" charset="0"/>
                <a:cs typeface="Times New Roman" pitchFamily="18" charset="0"/>
              </a:rPr>
              <a:t>/p</a:t>
            </a:r>
          </a:p>
          <a:p>
            <a:pPr lvl="1" algn="l">
              <a:buFontTx/>
              <a:buChar char="•"/>
            </a:pPr>
            <a:r>
              <a:rPr lang="en-US" sz="1800" dirty="0">
                <a:latin typeface="Times New Roman" pitchFamily="18" charset="0"/>
                <a:cs typeface="Times New Roman" pitchFamily="18" charset="0"/>
              </a:rPr>
              <a:t>separate </a:t>
            </a:r>
            <a:r>
              <a:rPr lang="en-US" sz="1800" dirty="0">
                <a:latin typeface="Symbol" pitchFamily="18" charset="2"/>
                <a:cs typeface="Times New Roman" pitchFamily="18" charset="0"/>
              </a:rPr>
              <a:t>L</a:t>
            </a:r>
            <a:r>
              <a:rPr lang="en-US" sz="1800" dirty="0">
                <a:latin typeface="Times New Roman" pitchFamily="18" charset="0"/>
                <a:cs typeface="Times New Roman" pitchFamily="18" charset="0"/>
              </a:rPr>
              <a:t> from </a:t>
            </a:r>
            <a:r>
              <a:rPr lang="en-US" sz="1800" dirty="0">
                <a:latin typeface="Symbol" pitchFamily="18" charset="2"/>
                <a:cs typeface="Times New Roman" pitchFamily="18" charset="0"/>
              </a:rPr>
              <a:t>S</a:t>
            </a:r>
            <a:r>
              <a:rPr lang="en-US" sz="1800" baseline="30000" dirty="0">
                <a:latin typeface="Times New Roman" pitchFamily="18" charset="0"/>
                <a:cs typeface="Times New Roman" pitchFamily="18" charset="0"/>
              </a:rPr>
              <a:t>0</a:t>
            </a:r>
          </a:p>
          <a:p>
            <a:pPr lvl="1" algn="l"/>
            <a:endParaRPr lang="en-US" sz="1800" dirty="0">
              <a:latin typeface="Bookman Old Style" pitchFamily="18" charset="0"/>
            </a:endParaRPr>
          </a:p>
          <a:p>
            <a:pPr lvl="1" algn="l">
              <a:buFontTx/>
              <a:buChar char="•"/>
            </a:pPr>
            <a:endParaRPr lang="en-US" sz="1800" baseline="30000" dirty="0">
              <a:latin typeface="Symbol" pitchFamily="18" charset="2"/>
            </a:endParaRPr>
          </a:p>
          <a:p>
            <a:pPr algn="l">
              <a:buFontTx/>
              <a:buChar char="•"/>
            </a:pPr>
            <a:endParaRPr lang="en-US" sz="1800" dirty="0">
              <a:latin typeface="Bookman Old Style" pitchFamily="18" charset="0"/>
            </a:endParaRPr>
          </a:p>
          <a:p>
            <a:pPr algn="l"/>
            <a:endParaRPr lang="en-US" sz="1800" dirty="0">
              <a:latin typeface="Bookman Old Style" pitchFamily="18" charset="0"/>
            </a:endParaRPr>
          </a:p>
        </p:txBody>
      </p:sp>
      <p:pic>
        <p:nvPicPr>
          <p:cNvPr id="332816" name="Picture 16" descr="evnt_in_clas"/>
          <p:cNvPicPr>
            <a:picLocks noChangeAspect="1" noChangeArrowheads="1"/>
          </p:cNvPicPr>
          <p:nvPr/>
        </p:nvPicPr>
        <p:blipFill>
          <a:blip r:embed="rId3" cstate="print"/>
          <a:srcRect/>
          <a:stretch>
            <a:fillRect/>
          </a:stretch>
        </p:blipFill>
        <p:spPr bwMode="auto">
          <a:xfrm>
            <a:off x="4267200" y="920750"/>
            <a:ext cx="4876800" cy="5181600"/>
          </a:xfrm>
          <a:prstGeom prst="rect">
            <a:avLst/>
          </a:prstGeom>
          <a:noFill/>
        </p:spPr>
      </p:pic>
      <p:sp>
        <p:nvSpPr>
          <p:cNvPr id="8" name="Rectangle 7"/>
          <p:cNvSpPr/>
          <p:nvPr/>
        </p:nvSpPr>
        <p:spPr>
          <a:xfrm>
            <a:off x="947011" y="5769429"/>
            <a:ext cx="5910592" cy="584775"/>
          </a:xfrm>
          <a:prstGeom prst="rect">
            <a:avLst/>
          </a:prstGeom>
          <a:solidFill>
            <a:srgbClr val="BDBDFF"/>
          </a:solidFill>
        </p:spPr>
        <p:txBody>
          <a:bodyPr wrap="none">
            <a:spAutoFit/>
          </a:bodyPr>
          <a:lstStyle/>
          <a:p>
            <a:pPr lvl="0" algn="ctr">
              <a:spcBef>
                <a:spcPct val="0"/>
              </a:spcBef>
            </a:pPr>
            <a:r>
              <a:rPr lang="en-US" sz="3200" dirty="0" smtClean="0">
                <a:solidFill>
                  <a:prstClr val="black"/>
                </a:solidFill>
                <a:latin typeface="Times New Roman" pitchFamily="18" charset="0"/>
                <a:ea typeface="+mj-ea"/>
                <a:cs typeface="Times New Roman" pitchFamily="18" charset="0"/>
              </a:rPr>
              <a:t>e p </a:t>
            </a:r>
            <a:r>
              <a:rPr lang="en-US" sz="3200" dirty="0" smtClean="0">
                <a:solidFill>
                  <a:prstClr val="black"/>
                </a:solidFill>
                <a:latin typeface="Times New Roman" pitchFamily="18" charset="0"/>
                <a:ea typeface="+mj-ea"/>
                <a:cs typeface="Times New Roman" pitchFamily="18" charset="0"/>
                <a:sym typeface="Wingdings" pitchFamily="2" charset="2"/>
              </a:rPr>
              <a:t> K+ </a:t>
            </a:r>
            <a:r>
              <a:rPr lang="en-US" sz="3200" dirty="0" smtClean="0">
                <a:solidFill>
                  <a:prstClr val="black"/>
                </a:solidFill>
                <a:latin typeface="Symbol" pitchFamily="18" charset="2"/>
                <a:ea typeface="+mj-ea"/>
                <a:cs typeface="+mj-cs"/>
                <a:sym typeface="Wingdings" pitchFamily="2" charset="2"/>
              </a:rPr>
              <a:t>L : </a:t>
            </a:r>
            <a:r>
              <a:rPr lang="en-US" sz="3200" dirty="0" smtClean="0">
                <a:solidFill>
                  <a:prstClr val="black"/>
                </a:solidFill>
                <a:latin typeface="Times New Roman" pitchFamily="18" charset="0"/>
                <a:ea typeface="+mj-ea"/>
                <a:cs typeface="Times New Roman" pitchFamily="18" charset="0"/>
                <a:sym typeface="Wingdings" pitchFamily="2" charset="2"/>
              </a:rPr>
              <a:t>experiment at CLAS</a:t>
            </a:r>
            <a:endParaRPr lang="en-US" sz="3200" dirty="0">
              <a:solidFill>
                <a:prstClr val="black"/>
              </a:solidFill>
              <a:latin typeface="Times New Roman" pitchFamily="18" charset="0"/>
              <a:ea typeface="+mj-ea"/>
              <a:cs typeface="Times New Roman" pitchFamily="18" charset="0"/>
            </a:endParaRPr>
          </a:p>
        </p:txBody>
      </p:sp>
      <p:sp>
        <p:nvSpPr>
          <p:cNvPr id="7" name="Slide Number Placeholder 6"/>
          <p:cNvSpPr>
            <a:spLocks noGrp="1"/>
          </p:cNvSpPr>
          <p:nvPr>
            <p:ph type="sldNum" sz="quarter" idx="12"/>
          </p:nvPr>
        </p:nvSpPr>
        <p:spPr/>
        <p:txBody>
          <a:bodyPr/>
          <a:lstStyle/>
          <a:p>
            <a:fld id="{DBB47ED9-C832-43CF-BA33-32DB5CC34A46}" type="slidenum">
              <a:rPr lang="en-US" smtClean="0"/>
              <a:pPr/>
              <a:t>32</a:t>
            </a:fld>
            <a:endParaRPr lang="en-US"/>
          </a:p>
        </p:txBody>
      </p:sp>
      <p:sp>
        <p:nvSpPr>
          <p:cNvPr id="9" name="Title 1"/>
          <p:cNvSpPr>
            <a:spLocks noGrp="1"/>
          </p:cNvSpPr>
          <p:nvPr>
            <p:ph type="title"/>
          </p:nvPr>
        </p:nvSpPr>
        <p:spPr>
          <a:xfrm>
            <a:off x="616857" y="0"/>
            <a:ext cx="8229600" cy="1143000"/>
          </a:xfrm>
          <a:solidFill>
            <a:srgbClr val="BDBDFF"/>
          </a:solidFill>
        </p:spPr>
        <p:txBody>
          <a:bodyPr>
            <a:normAutofit/>
          </a:bodyPr>
          <a:lstStyle/>
          <a:p>
            <a:r>
              <a:rPr lang="en-US" sz="3600" dirty="0" smtClean="0">
                <a:latin typeface="Times New Roman" pitchFamily="18" charset="0"/>
                <a:cs typeface="Times New Roman" pitchFamily="18" charset="0"/>
              </a:rPr>
              <a:t>Now, we can </a:t>
            </a:r>
            <a:r>
              <a:rPr lang="en-US" sz="3600" dirty="0" err="1" smtClean="0">
                <a:latin typeface="Times New Roman" pitchFamily="18" charset="0"/>
                <a:cs typeface="Times New Roman" pitchFamily="18" charset="0"/>
              </a:rPr>
              <a:t>analyse</a:t>
            </a:r>
            <a:r>
              <a:rPr lang="en-US" sz="3600" dirty="0" smtClean="0">
                <a:latin typeface="Times New Roman" pitchFamily="18" charset="0"/>
                <a:cs typeface="Times New Roman" pitchFamily="18" charset="0"/>
              </a:rPr>
              <a:t> the data</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it takes all types …</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33</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8" name="Picture 7" descr="politzer.jpg"/>
          <p:cNvPicPr>
            <a:picLocks noChangeAspect="1"/>
          </p:cNvPicPr>
          <p:nvPr/>
        </p:nvPicPr>
        <p:blipFill>
          <a:blip r:embed="rId3" cstate="print"/>
          <a:stretch>
            <a:fillRect/>
          </a:stretch>
        </p:blipFill>
        <p:spPr>
          <a:xfrm>
            <a:off x="4951945" y="4800600"/>
            <a:ext cx="1043264" cy="1429658"/>
          </a:xfrm>
          <a:prstGeom prst="rect">
            <a:avLst/>
          </a:prstGeom>
        </p:spPr>
      </p:pic>
      <p:pic>
        <p:nvPicPr>
          <p:cNvPr id="11" name="Picture 10" descr="kendall.jpg"/>
          <p:cNvPicPr>
            <a:picLocks noChangeAspect="1"/>
          </p:cNvPicPr>
          <p:nvPr/>
        </p:nvPicPr>
        <p:blipFill>
          <a:blip r:embed="rId4" cstate="print"/>
          <a:stretch>
            <a:fillRect/>
          </a:stretch>
        </p:blipFill>
        <p:spPr>
          <a:xfrm>
            <a:off x="290520" y="3832052"/>
            <a:ext cx="924326" cy="1295198"/>
          </a:xfrm>
          <a:prstGeom prst="rect">
            <a:avLst/>
          </a:prstGeom>
        </p:spPr>
      </p:pic>
      <p:pic>
        <p:nvPicPr>
          <p:cNvPr id="12" name="Picture 11" descr="friedman.jpg"/>
          <p:cNvPicPr>
            <a:picLocks noChangeAspect="1"/>
          </p:cNvPicPr>
          <p:nvPr/>
        </p:nvPicPr>
        <p:blipFill>
          <a:blip r:embed="rId5" cstate="print"/>
          <a:stretch>
            <a:fillRect/>
          </a:stretch>
        </p:blipFill>
        <p:spPr>
          <a:xfrm>
            <a:off x="925285" y="5109650"/>
            <a:ext cx="906417" cy="1270104"/>
          </a:xfrm>
          <a:prstGeom prst="rect">
            <a:avLst/>
          </a:prstGeom>
        </p:spPr>
      </p:pic>
      <p:pic>
        <p:nvPicPr>
          <p:cNvPr id="13" name="Picture 12" descr="charpak.jpg"/>
          <p:cNvPicPr>
            <a:picLocks noChangeAspect="1"/>
          </p:cNvPicPr>
          <p:nvPr/>
        </p:nvPicPr>
        <p:blipFill>
          <a:blip r:embed="rId6" cstate="print"/>
          <a:stretch>
            <a:fillRect/>
          </a:stretch>
        </p:blipFill>
        <p:spPr>
          <a:xfrm>
            <a:off x="7620000" y="4895909"/>
            <a:ext cx="1097280" cy="1537548"/>
          </a:xfrm>
          <a:prstGeom prst="rect">
            <a:avLst/>
          </a:prstGeom>
        </p:spPr>
      </p:pic>
      <p:sp>
        <p:nvSpPr>
          <p:cNvPr id="14" name="TextBox 13"/>
          <p:cNvSpPr txBox="1"/>
          <p:nvPr/>
        </p:nvSpPr>
        <p:spPr>
          <a:xfrm>
            <a:off x="1665515" y="3595914"/>
            <a:ext cx="1541576" cy="369332"/>
          </a:xfrm>
          <a:prstGeom prst="rect">
            <a:avLst/>
          </a:prstGeom>
          <a:solidFill>
            <a:schemeClr val="accent3">
              <a:lumMod val="40000"/>
              <a:lumOff val="60000"/>
            </a:schemeClr>
          </a:solidFill>
        </p:spPr>
        <p:txBody>
          <a:bodyPr wrap="none" rtlCol="0">
            <a:spAutoFit/>
          </a:bodyPr>
          <a:lstStyle/>
          <a:p>
            <a:r>
              <a:rPr lang="en-US" dirty="0" smtClean="0">
                <a:latin typeface="Times New Roman" pitchFamily="18" charset="0"/>
                <a:cs typeface="Times New Roman" pitchFamily="18" charset="0"/>
              </a:rPr>
              <a:t>experimenters</a:t>
            </a:r>
          </a:p>
        </p:txBody>
      </p:sp>
      <p:sp>
        <p:nvSpPr>
          <p:cNvPr id="15" name="TextBox 14"/>
          <p:cNvSpPr txBox="1"/>
          <p:nvPr/>
        </p:nvSpPr>
        <p:spPr>
          <a:xfrm>
            <a:off x="7249036" y="4266264"/>
            <a:ext cx="1720793" cy="369332"/>
          </a:xfrm>
          <a:prstGeom prst="rect">
            <a:avLst/>
          </a:prstGeom>
          <a:solidFill>
            <a:schemeClr val="accent6">
              <a:lumMod val="60000"/>
              <a:lumOff val="40000"/>
            </a:schemeClr>
          </a:solidFill>
        </p:spPr>
        <p:txBody>
          <a:bodyPr wrap="square" rtlCol="0">
            <a:spAutoFit/>
          </a:bodyPr>
          <a:lstStyle/>
          <a:p>
            <a:r>
              <a:rPr lang="en-US" dirty="0" smtClean="0">
                <a:latin typeface="Times New Roman" pitchFamily="18" charset="0"/>
                <a:cs typeface="Times New Roman" pitchFamily="18" charset="0"/>
              </a:rPr>
              <a:t>detector builders</a:t>
            </a:r>
            <a:endParaRPr lang="en-US" dirty="0">
              <a:latin typeface="Times New Roman" pitchFamily="18" charset="0"/>
              <a:cs typeface="Times New Roman" pitchFamily="18" charset="0"/>
            </a:endParaRPr>
          </a:p>
        </p:txBody>
      </p:sp>
      <p:sp>
        <p:nvSpPr>
          <p:cNvPr id="16" name="TextBox 15"/>
          <p:cNvSpPr txBox="1"/>
          <p:nvPr/>
        </p:nvSpPr>
        <p:spPr>
          <a:xfrm>
            <a:off x="4994318" y="3800402"/>
            <a:ext cx="1007648" cy="369332"/>
          </a:xfrm>
          <a:prstGeom prst="rect">
            <a:avLst/>
          </a:prstGeom>
          <a:solidFill>
            <a:schemeClr val="accent5">
              <a:lumMod val="60000"/>
              <a:lumOff val="40000"/>
            </a:schemeClr>
          </a:solidFill>
        </p:spPr>
        <p:txBody>
          <a:bodyPr wrap="square" rtlCol="0">
            <a:spAutoFit/>
          </a:bodyPr>
          <a:lstStyle/>
          <a:p>
            <a:r>
              <a:rPr lang="en-US" dirty="0" smtClean="0">
                <a:latin typeface="Times New Roman" pitchFamily="18" charset="0"/>
                <a:cs typeface="Times New Roman" pitchFamily="18" charset="0"/>
              </a:rPr>
              <a:t>theorists</a:t>
            </a:r>
            <a:endParaRPr lang="en-US" dirty="0">
              <a:latin typeface="Times New Roman" pitchFamily="18" charset="0"/>
              <a:cs typeface="Times New Roman" pitchFamily="18" charset="0"/>
            </a:endParaRPr>
          </a:p>
        </p:txBody>
      </p:sp>
      <p:pic>
        <p:nvPicPr>
          <p:cNvPr id="18" name="Picture 17" descr="feynman-300.jpg"/>
          <p:cNvPicPr>
            <a:picLocks noChangeAspect="1"/>
          </p:cNvPicPr>
          <p:nvPr/>
        </p:nvPicPr>
        <p:blipFill>
          <a:blip r:embed="rId7" cstate="print"/>
          <a:stretch>
            <a:fillRect/>
          </a:stretch>
        </p:blipFill>
        <p:spPr>
          <a:xfrm>
            <a:off x="6237210" y="2486479"/>
            <a:ext cx="1028337" cy="1418212"/>
          </a:xfrm>
          <a:prstGeom prst="rect">
            <a:avLst/>
          </a:prstGeom>
          <a:effectLst>
            <a:outerShdw blurRad="50800" dist="50800" dir="2700000" algn="tl" rotWithShape="0">
              <a:prstClr val="black"/>
            </a:outerShdw>
          </a:effectLst>
        </p:spPr>
      </p:pic>
      <p:grpSp>
        <p:nvGrpSpPr>
          <p:cNvPr id="19" name="Group 18"/>
          <p:cNvGrpSpPr/>
          <p:nvPr/>
        </p:nvGrpSpPr>
        <p:grpSpPr>
          <a:xfrm>
            <a:off x="1956175" y="4511040"/>
            <a:ext cx="2432945" cy="1767840"/>
            <a:chOff x="1306286" y="1508166"/>
            <a:chExt cx="7065818" cy="5035138"/>
          </a:xfrm>
        </p:grpSpPr>
        <p:sp>
          <p:nvSpPr>
            <p:cNvPr id="20" name="Rectangle 19"/>
            <p:cNvSpPr/>
            <p:nvPr/>
          </p:nvSpPr>
          <p:spPr>
            <a:xfrm>
              <a:off x="1306286" y="1508166"/>
              <a:ext cx="7065818" cy="5035138"/>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taylorbjorken.jpg"/>
            <p:cNvPicPr>
              <a:picLocks noChangeAspect="1"/>
            </p:cNvPicPr>
            <p:nvPr/>
          </p:nvPicPr>
          <p:blipFill>
            <a:blip r:embed="rId8" cstate="print"/>
            <a:stretch>
              <a:fillRect/>
            </a:stretch>
          </p:blipFill>
          <p:spPr>
            <a:xfrm>
              <a:off x="1448790" y="1613658"/>
              <a:ext cx="6755708" cy="4751515"/>
            </a:xfrm>
            <a:prstGeom prst="rect">
              <a:avLst/>
            </a:prstGeom>
          </p:spPr>
        </p:pic>
      </p:grpSp>
      <p:pic>
        <p:nvPicPr>
          <p:cNvPr id="7" name="Content Placeholder 6" descr="wilczek.jpg"/>
          <p:cNvPicPr>
            <a:picLocks noGrp="1" noChangeAspect="1"/>
          </p:cNvPicPr>
          <p:nvPr>
            <p:ph idx="1"/>
          </p:nvPr>
        </p:nvPicPr>
        <p:blipFill>
          <a:blip r:embed="rId9" cstate="print"/>
          <a:stretch>
            <a:fillRect/>
          </a:stretch>
        </p:blipFill>
        <p:spPr>
          <a:xfrm>
            <a:off x="6102483" y="4076410"/>
            <a:ext cx="1072607" cy="1502975"/>
          </a:xfrm>
        </p:spPr>
      </p:pic>
      <p:grpSp>
        <p:nvGrpSpPr>
          <p:cNvPr id="24" name="Group 23"/>
          <p:cNvGrpSpPr/>
          <p:nvPr/>
        </p:nvGrpSpPr>
        <p:grpSpPr>
          <a:xfrm>
            <a:off x="7329949" y="1401096"/>
            <a:ext cx="1548580" cy="2507225"/>
            <a:chOff x="2757948" y="1769806"/>
            <a:chExt cx="3613355" cy="5088194"/>
          </a:xfrm>
        </p:grpSpPr>
        <p:sp>
          <p:nvSpPr>
            <p:cNvPr id="25" name="Rectangle 24"/>
            <p:cNvSpPr/>
            <p:nvPr/>
          </p:nvSpPr>
          <p:spPr>
            <a:xfrm>
              <a:off x="2757948" y="1769806"/>
              <a:ext cx="3613355" cy="5088194"/>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GeigerRutherford.jpg"/>
            <p:cNvPicPr>
              <a:picLocks noChangeAspect="1"/>
            </p:cNvPicPr>
            <p:nvPr/>
          </p:nvPicPr>
          <p:blipFill>
            <a:blip r:embed="rId10" cstate="print"/>
            <a:stretch>
              <a:fillRect/>
            </a:stretch>
          </p:blipFill>
          <p:spPr>
            <a:xfrm>
              <a:off x="3037093" y="1980440"/>
              <a:ext cx="2994998" cy="2148492"/>
            </a:xfrm>
            <a:prstGeom prst="rect">
              <a:avLst/>
            </a:prstGeom>
          </p:spPr>
        </p:pic>
        <p:pic>
          <p:nvPicPr>
            <p:cNvPr id="27" name="Picture 26" descr="marsden.jpeg"/>
            <p:cNvPicPr>
              <a:picLocks noChangeAspect="1"/>
            </p:cNvPicPr>
            <p:nvPr/>
          </p:nvPicPr>
          <p:blipFill>
            <a:blip r:embed="rId11" cstate="print"/>
            <a:stretch>
              <a:fillRect/>
            </a:stretch>
          </p:blipFill>
          <p:spPr>
            <a:xfrm>
              <a:off x="3035709" y="4418984"/>
              <a:ext cx="3011130" cy="2002401"/>
            </a:xfrm>
            <a:prstGeom prst="rect">
              <a:avLst/>
            </a:prstGeom>
          </p:spPr>
        </p:pic>
      </p:grpSp>
      <p:grpSp>
        <p:nvGrpSpPr>
          <p:cNvPr id="28" name="Group 27"/>
          <p:cNvGrpSpPr/>
          <p:nvPr/>
        </p:nvGrpSpPr>
        <p:grpSpPr>
          <a:xfrm>
            <a:off x="1133659" y="1386839"/>
            <a:ext cx="2874461" cy="1779147"/>
            <a:chOff x="1460090" y="2241755"/>
            <a:chExt cx="5265175" cy="3023419"/>
          </a:xfrm>
        </p:grpSpPr>
        <p:sp>
          <p:nvSpPr>
            <p:cNvPr id="29" name="Rectangle 28"/>
            <p:cNvSpPr/>
            <p:nvPr/>
          </p:nvSpPr>
          <p:spPr>
            <a:xfrm>
              <a:off x="1460090" y="2241755"/>
              <a:ext cx="5265175" cy="3023419"/>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gailhanson.jpg"/>
            <p:cNvPicPr>
              <a:picLocks noChangeAspect="1"/>
            </p:cNvPicPr>
            <p:nvPr/>
          </p:nvPicPr>
          <p:blipFill>
            <a:blip r:embed="rId12" cstate="print"/>
            <a:stretch>
              <a:fillRect/>
            </a:stretch>
          </p:blipFill>
          <p:spPr>
            <a:xfrm>
              <a:off x="1795776" y="2551470"/>
              <a:ext cx="2557748" cy="2256503"/>
            </a:xfrm>
            <a:prstGeom prst="rect">
              <a:avLst/>
            </a:prstGeom>
            <a:ln>
              <a:noFill/>
            </a:ln>
          </p:spPr>
        </p:pic>
        <p:pic>
          <p:nvPicPr>
            <p:cNvPr id="31" name="Picture 30" descr="perl.jpg"/>
            <p:cNvPicPr>
              <a:picLocks noChangeAspect="1"/>
            </p:cNvPicPr>
            <p:nvPr/>
          </p:nvPicPr>
          <p:blipFill>
            <a:blip r:embed="rId13" cstate="print"/>
            <a:stretch>
              <a:fillRect/>
            </a:stretch>
          </p:blipFill>
          <p:spPr>
            <a:xfrm>
              <a:off x="4818114" y="2642881"/>
              <a:ext cx="1543050" cy="2162175"/>
            </a:xfrm>
            <a:prstGeom prst="rect">
              <a:avLst/>
            </a:prstGeom>
            <a:ln>
              <a:noFill/>
            </a:ln>
          </p:spPr>
        </p:pic>
      </p:grpSp>
      <p:pic>
        <p:nvPicPr>
          <p:cNvPr id="9" name="Picture 8" descr="gross.jpg"/>
          <p:cNvPicPr>
            <a:picLocks noChangeAspect="1"/>
          </p:cNvPicPr>
          <p:nvPr/>
        </p:nvPicPr>
        <p:blipFill>
          <a:blip r:embed="rId14" cstate="print"/>
          <a:stretch>
            <a:fillRect/>
          </a:stretch>
        </p:blipFill>
        <p:spPr>
          <a:xfrm>
            <a:off x="3829104" y="2983598"/>
            <a:ext cx="1010961" cy="1416595"/>
          </a:xfrm>
          <a:prstGeom prst="rect">
            <a:avLst/>
          </a:prstGeom>
        </p:spPr>
      </p:pic>
      <p:pic>
        <p:nvPicPr>
          <p:cNvPr id="32" name="Picture 31" descr="gell-mann.jpg"/>
          <p:cNvPicPr>
            <a:picLocks noChangeAspect="1"/>
          </p:cNvPicPr>
          <p:nvPr/>
        </p:nvPicPr>
        <p:blipFill>
          <a:blip r:embed="rId15" cstate="print"/>
          <a:stretch>
            <a:fillRect/>
          </a:stretch>
        </p:blipFill>
        <p:spPr>
          <a:xfrm>
            <a:off x="4100051" y="1594647"/>
            <a:ext cx="1051229" cy="1473018"/>
          </a:xfrm>
          <a:prstGeom prst="rect">
            <a:avLst/>
          </a:prstGeom>
        </p:spPr>
      </p:pic>
      <p:pic>
        <p:nvPicPr>
          <p:cNvPr id="33" name="Picture 32" descr="hofstadter.jpg"/>
          <p:cNvPicPr>
            <a:picLocks noChangeAspect="1"/>
          </p:cNvPicPr>
          <p:nvPr/>
        </p:nvPicPr>
        <p:blipFill>
          <a:blip r:embed="rId16" cstate="print"/>
          <a:stretch>
            <a:fillRect/>
          </a:stretch>
        </p:blipFill>
        <p:spPr>
          <a:xfrm>
            <a:off x="435428" y="2389528"/>
            <a:ext cx="974725" cy="1365818"/>
          </a:xfrm>
          <a:prstGeom prst="rect">
            <a:avLst/>
          </a:prstGeom>
        </p:spPr>
      </p:pic>
      <p:pic>
        <p:nvPicPr>
          <p:cNvPr id="35" name="Picture 34" descr="NathanIsgur.jpg"/>
          <p:cNvPicPr>
            <a:picLocks noChangeAspect="1"/>
          </p:cNvPicPr>
          <p:nvPr/>
        </p:nvPicPr>
        <p:blipFill>
          <a:blip r:embed="rId17" cstate="print"/>
          <a:stretch>
            <a:fillRect/>
          </a:stretch>
        </p:blipFill>
        <p:spPr>
          <a:xfrm>
            <a:off x="5181600" y="1469669"/>
            <a:ext cx="1124857" cy="152230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a:ln>
            <a:noFill/>
          </a:ln>
        </p:spPr>
        <p:txBody>
          <a:bodyPr/>
          <a:lstStyle/>
          <a:p>
            <a:r>
              <a:rPr lang="en-US" dirty="0" smtClean="0"/>
              <a:t>Summary: the discovery of the quark</a:t>
            </a:r>
            <a:endParaRPr lang="en-US" dirty="0"/>
          </a:p>
        </p:txBody>
      </p:sp>
      <p:sp>
        <p:nvSpPr>
          <p:cNvPr id="3" name="Content Placeholder 2"/>
          <p:cNvSpPr>
            <a:spLocks noGrp="1"/>
          </p:cNvSpPr>
          <p:nvPr>
            <p:ph idx="1"/>
          </p:nvPr>
        </p:nvSpPr>
        <p:spPr/>
        <p:txBody>
          <a:bodyPr>
            <a:normAutofit/>
          </a:bodyPr>
          <a:lstStyle/>
          <a:p>
            <a:r>
              <a:rPr lang="en-US" sz="2000" dirty="0" smtClean="0"/>
              <a:t>Rutherford conceives scattering experiments</a:t>
            </a:r>
          </a:p>
          <a:p>
            <a:pPr lvl="1"/>
            <a:r>
              <a:rPr lang="en-US" sz="2000" dirty="0" smtClean="0"/>
              <a:t>measures rate vs. angle </a:t>
            </a:r>
          </a:p>
          <a:p>
            <a:pPr lvl="1"/>
            <a:r>
              <a:rPr lang="en-US" sz="2000" dirty="0" smtClean="0"/>
              <a:t>nuclear radius less than 10</a:t>
            </a:r>
            <a:r>
              <a:rPr lang="en-US" sz="2000" baseline="30000" dirty="0" smtClean="0"/>
              <a:t>-12</a:t>
            </a:r>
            <a:r>
              <a:rPr lang="en-US" sz="2000" dirty="0" smtClean="0"/>
              <a:t> cm</a:t>
            </a:r>
          </a:p>
          <a:p>
            <a:r>
              <a:rPr lang="en-US" sz="2000" dirty="0" smtClean="0"/>
              <a:t>elastic e-p scattering rate deviates from 1/sin</a:t>
            </a:r>
            <a:r>
              <a:rPr lang="en-US" sz="2000" baseline="30000" dirty="0" smtClean="0"/>
              <a:t>4</a:t>
            </a:r>
            <a:r>
              <a:rPr lang="en-US" sz="2000" dirty="0" smtClean="0"/>
              <a:t>(</a:t>
            </a:r>
            <a:r>
              <a:rPr lang="en-US" sz="2000" dirty="0" smtClean="0">
                <a:latin typeface="Symbol" pitchFamily="18" charset="2"/>
              </a:rPr>
              <a:t>q</a:t>
            </a:r>
            <a:r>
              <a:rPr lang="en-US" sz="2000" dirty="0" smtClean="0"/>
              <a:t>/2) </a:t>
            </a:r>
            <a:r>
              <a:rPr lang="en-US" sz="2000" dirty="0" smtClean="0">
                <a:sym typeface="Wingdings" pitchFamily="2" charset="2"/>
              </a:rPr>
              <a:t> proton has finite size</a:t>
            </a:r>
          </a:p>
          <a:p>
            <a:r>
              <a:rPr lang="en-US" sz="2000" dirty="0" smtClean="0">
                <a:sym typeface="Wingdings" pitchFamily="2" charset="2"/>
              </a:rPr>
              <a:t>inelastic e-p scattering ‘scales’  point-like “</a:t>
            </a:r>
            <a:r>
              <a:rPr lang="en-US" sz="2000" dirty="0" err="1" smtClean="0">
                <a:sym typeface="Wingdings" pitchFamily="2" charset="2"/>
              </a:rPr>
              <a:t>partons</a:t>
            </a:r>
            <a:r>
              <a:rPr lang="en-US" sz="2000" dirty="0" smtClean="0">
                <a:sym typeface="Wingdings" pitchFamily="2" charset="2"/>
              </a:rPr>
              <a:t>” in proton</a:t>
            </a:r>
          </a:p>
          <a:p>
            <a:r>
              <a:rPr lang="en-US" sz="2000" dirty="0" smtClean="0">
                <a:sym typeface="Wingdings" pitchFamily="2" charset="2"/>
              </a:rPr>
              <a:t>angular distribution of ‘jets’  </a:t>
            </a:r>
            <a:r>
              <a:rPr lang="en-US" sz="2000" dirty="0" err="1" smtClean="0">
                <a:sym typeface="Wingdings" pitchFamily="2" charset="2"/>
              </a:rPr>
              <a:t>partons</a:t>
            </a:r>
            <a:r>
              <a:rPr lang="en-US" sz="2000" dirty="0" smtClean="0">
                <a:sym typeface="Wingdings" pitchFamily="2" charset="2"/>
              </a:rPr>
              <a:t> have spin 1/2</a:t>
            </a:r>
          </a:p>
          <a:p>
            <a:r>
              <a:rPr lang="en-US" sz="2000" dirty="0" smtClean="0">
                <a:sym typeface="Wingdings" pitchFamily="2" charset="2"/>
              </a:rPr>
              <a:t>earlier quark model suggested charge 2/3, -1/3  </a:t>
            </a:r>
            <a:r>
              <a:rPr lang="en-US" sz="2000" dirty="0" err="1" smtClean="0">
                <a:solidFill>
                  <a:srgbClr val="C00000"/>
                </a:solidFill>
                <a:sym typeface="Wingdings" pitchFamily="2" charset="2"/>
              </a:rPr>
              <a:t>partons</a:t>
            </a:r>
            <a:r>
              <a:rPr lang="en-US" sz="2000" dirty="0" smtClean="0">
                <a:solidFill>
                  <a:srgbClr val="C00000"/>
                </a:solidFill>
                <a:sym typeface="Wingdings" pitchFamily="2" charset="2"/>
              </a:rPr>
              <a:t> are quarks !!</a:t>
            </a:r>
          </a:p>
          <a:p>
            <a:r>
              <a:rPr lang="en-US" sz="2000" dirty="0" smtClean="0">
                <a:sym typeface="Wingdings" pitchFamily="2" charset="2"/>
              </a:rPr>
              <a:t>asymptotic freedom explained  quarks act free, but cannot escape alone</a:t>
            </a:r>
          </a:p>
          <a:p>
            <a:pPr>
              <a:buNone/>
            </a:pPr>
            <a:endParaRPr lang="en-US" sz="2400" dirty="0" smtClean="0"/>
          </a:p>
          <a:p>
            <a:pPr>
              <a:buNone/>
            </a:pPr>
            <a:r>
              <a:rPr lang="en-US" sz="2400" smtClean="0"/>
              <a:t>Questions remain: </a:t>
            </a:r>
            <a:endParaRPr lang="en-US" sz="2400" dirty="0" smtClean="0"/>
          </a:p>
          <a:p>
            <a:r>
              <a:rPr lang="en-US" sz="2000" dirty="0" smtClean="0"/>
              <a:t>nature of  flux-tube, dynamics of quark-pair creation…</a:t>
            </a:r>
          </a:p>
          <a:p>
            <a:pPr>
              <a:buNone/>
            </a:pPr>
            <a:endParaRPr lang="en-US" sz="2400" dirty="0"/>
          </a:p>
        </p:txBody>
      </p:sp>
      <p:sp>
        <p:nvSpPr>
          <p:cNvPr id="8" name="TextBox 7"/>
          <p:cNvSpPr txBox="1"/>
          <p:nvPr/>
        </p:nvSpPr>
        <p:spPr>
          <a:xfrm>
            <a:off x="1102980" y="5470091"/>
            <a:ext cx="6032421" cy="646331"/>
          </a:xfrm>
          <a:prstGeom prst="rect">
            <a:avLst/>
          </a:prstGeom>
          <a:solidFill>
            <a:srgbClr val="FFC000"/>
          </a:solidFill>
        </p:spPr>
        <p:txBody>
          <a:bodyPr wrap="none" rtlCol="0">
            <a:spAutoFit/>
          </a:bodyPr>
          <a:lstStyle/>
          <a:p>
            <a:pPr>
              <a:buNone/>
            </a:pPr>
            <a:r>
              <a:rPr lang="en-US" dirty="0" smtClean="0">
                <a:latin typeface="Times New Roman" pitchFamily="18" charset="0"/>
                <a:cs typeface="Times New Roman" pitchFamily="18" charset="0"/>
              </a:rPr>
              <a:t> “It does no harm to the mystery to understand a little about it.”</a:t>
            </a:r>
          </a:p>
          <a:p>
            <a:pPr>
              <a:buNone/>
            </a:pPr>
            <a:r>
              <a:rPr lang="en-US" dirty="0" smtClean="0">
                <a:latin typeface="Times New Roman" pitchFamily="18" charset="0"/>
                <a:cs typeface="Times New Roman" pitchFamily="18" charset="0"/>
              </a:rPr>
              <a:t>				- Richard Feynman</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r>
              <a:rPr lang="en-US" smtClean="0"/>
              <a:t>April 30, 2010</a:t>
            </a:r>
            <a:endParaRPr lang="en-US" dirty="0"/>
          </a:p>
        </p:txBody>
      </p:sp>
      <p:sp>
        <p:nvSpPr>
          <p:cNvPr id="5" name="Slide Number Placeholder 4"/>
          <p:cNvSpPr>
            <a:spLocks noGrp="1"/>
          </p:cNvSpPr>
          <p:nvPr>
            <p:ph type="sldNum" sz="quarter" idx="11"/>
          </p:nvPr>
        </p:nvSpPr>
        <p:spPr/>
        <p:txBody>
          <a:bodyPr/>
          <a:lstStyle/>
          <a:p>
            <a:fld id="{DBB47ED9-C832-43CF-BA33-32DB5CC34A46}" type="slidenum">
              <a:rPr lang="en-US" smtClean="0"/>
              <a:pPr/>
              <a:t>34</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sp>
        <p:nvSpPr>
          <p:cNvPr id="9" name="TextBox 8"/>
          <p:cNvSpPr txBox="1"/>
          <p:nvPr/>
        </p:nvSpPr>
        <p:spPr>
          <a:xfrm>
            <a:off x="6052459" y="1785257"/>
            <a:ext cx="2409370" cy="707886"/>
          </a:xfrm>
          <a:prstGeom prst="rect">
            <a:avLst/>
          </a:prstGeom>
          <a:solidFill>
            <a:schemeClr val="accent2">
              <a:lumMod val="40000"/>
              <a:lumOff val="60000"/>
            </a:schemeClr>
          </a:solidFill>
        </p:spPr>
        <p:txBody>
          <a:bodyPr wrap="square" rtlCol="0">
            <a:spAutoFit/>
          </a:bodyPr>
          <a:lstStyle/>
          <a:p>
            <a:r>
              <a:rPr lang="en-US" sz="2000" dirty="0" smtClean="0">
                <a:latin typeface="Times New Roman" pitchFamily="18" charset="0"/>
                <a:cs typeface="Times New Roman" pitchFamily="18" charset="0"/>
              </a:rPr>
              <a:t> modern detectors     are bigger and better</a:t>
            </a:r>
            <a:endParaRPr lang="en-US" sz="2000" dirty="0">
              <a:latin typeface="Times New Roman" pitchFamily="18" charset="0"/>
              <a:cs typeface="Times New Roman" pitchFamily="18" charset="0"/>
            </a:endParaRPr>
          </a:p>
        </p:txBody>
      </p:sp>
      <p:sp>
        <p:nvSpPr>
          <p:cNvPr id="10" name="TextBox 9"/>
          <p:cNvSpPr txBox="1"/>
          <p:nvPr/>
        </p:nvSpPr>
        <p:spPr>
          <a:xfrm>
            <a:off x="5413828" y="1480458"/>
            <a:ext cx="627095" cy="1200329"/>
          </a:xfrm>
          <a:prstGeom prst="rect">
            <a:avLst/>
          </a:prstGeom>
          <a:noFill/>
        </p:spPr>
        <p:txBody>
          <a:bodyPr wrap="none" rtlCol="0">
            <a:spAutoFit/>
          </a:bodyPr>
          <a:lstStyle/>
          <a:p>
            <a:r>
              <a:rPr lang="en-US" sz="7200" dirty="0" smtClean="0">
                <a:latin typeface="Times New Roman" pitchFamily="18" charset="0"/>
                <a:cs typeface="Times New Roman" pitchFamily="18" charset="0"/>
              </a:rPr>
              <a:t>}</a:t>
            </a:r>
            <a:endParaRPr lang="en-US" sz="7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Probing deeper &amp; deeper into the Nucleus</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graphicFrame>
        <p:nvGraphicFramePr>
          <p:cNvPr id="18" name="Content Placeholder 17"/>
          <p:cNvGraphicFramePr>
            <a:graphicFrameLocks noGrp="1"/>
          </p:cNvGraphicFramePr>
          <p:nvPr>
            <p:ph idx="1"/>
          </p:nvPr>
        </p:nvGraphicFramePr>
        <p:xfrm>
          <a:off x="0" y="1418481"/>
          <a:ext cx="8817429" cy="5304584"/>
        </p:xfrm>
        <a:graphic>
          <a:graphicData uri="http://schemas.openxmlformats.org/drawingml/2006/table">
            <a:tbl>
              <a:tblPr firstRow="1" bandRow="1">
                <a:tableStyleId>{5C22544A-7EE6-4342-B048-85BDC9FD1C3A}</a:tableStyleId>
              </a:tblPr>
              <a:tblGrid>
                <a:gridCol w="2300515"/>
                <a:gridCol w="1597669"/>
                <a:gridCol w="4919245"/>
              </a:tblGrid>
              <a:tr h="366824">
                <a:tc>
                  <a:txBody>
                    <a:bodyPr/>
                    <a:lstStyle/>
                    <a:p>
                      <a:r>
                        <a:rPr lang="en-US" dirty="0" smtClean="0"/>
                        <a:t>Observation</a:t>
                      </a:r>
                      <a:endParaRPr lang="en-US" dirty="0"/>
                    </a:p>
                  </a:txBody>
                  <a:tcPr/>
                </a:tc>
                <a:tc>
                  <a:txBody>
                    <a:bodyPr/>
                    <a:lstStyle/>
                    <a:p>
                      <a:r>
                        <a:rPr lang="en-US" dirty="0" smtClean="0"/>
                        <a:t>Who/When</a:t>
                      </a:r>
                      <a:endParaRPr lang="en-US" dirty="0"/>
                    </a:p>
                  </a:txBody>
                  <a:tcPr/>
                </a:tc>
                <a:tc>
                  <a:txBody>
                    <a:bodyPr/>
                    <a:lstStyle/>
                    <a:p>
                      <a:r>
                        <a:rPr lang="en-US" dirty="0" smtClean="0"/>
                        <a:t>Conclusion</a:t>
                      </a:r>
                      <a:endParaRPr lang="en-US" dirty="0"/>
                    </a:p>
                  </a:txBody>
                  <a:tcPr/>
                </a:tc>
              </a:tr>
              <a:tr h="711152">
                <a:tc>
                  <a:txBody>
                    <a:bodyPr/>
                    <a:lstStyle/>
                    <a:p>
                      <a:r>
                        <a:rPr lang="en-US" dirty="0" smtClean="0">
                          <a:solidFill>
                            <a:schemeClr val="tx1"/>
                          </a:solidFill>
                        </a:rPr>
                        <a:t>many large-angle scatters</a:t>
                      </a:r>
                      <a:endParaRPr lang="en-US" dirty="0">
                        <a:solidFill>
                          <a:schemeClr val="tx1"/>
                        </a:solidFill>
                      </a:endParaRPr>
                    </a:p>
                  </a:txBody>
                  <a:tcPr/>
                </a:tc>
                <a:tc>
                  <a:txBody>
                    <a:bodyPr/>
                    <a:lstStyle/>
                    <a:p>
                      <a:r>
                        <a:rPr lang="en-US" dirty="0" smtClean="0">
                          <a:solidFill>
                            <a:schemeClr val="tx1"/>
                          </a:solidFill>
                        </a:rPr>
                        <a:t>Rutherford, Geiger, Marsden, 1907</a:t>
                      </a:r>
                      <a:endParaRPr lang="en-US" dirty="0">
                        <a:solidFill>
                          <a:schemeClr val="tx1"/>
                        </a:solidFill>
                      </a:endParaRPr>
                    </a:p>
                  </a:txBody>
                  <a:tcPr/>
                </a:tc>
                <a:tc>
                  <a:txBody>
                    <a:bodyPr/>
                    <a:lstStyle/>
                    <a:p>
                      <a:r>
                        <a:rPr lang="en-US" dirty="0" smtClean="0">
                          <a:solidFill>
                            <a:schemeClr val="tx1"/>
                          </a:solidFill>
                        </a:rPr>
                        <a:t>nucleus</a:t>
                      </a:r>
                      <a:r>
                        <a:rPr lang="en-US" baseline="0" dirty="0" smtClean="0">
                          <a:solidFill>
                            <a:schemeClr val="tx1"/>
                          </a:solidFill>
                        </a:rPr>
                        <a:t> is massive, concentrated in one place</a:t>
                      </a:r>
                      <a:endParaRPr lang="en-US" dirty="0">
                        <a:solidFill>
                          <a:schemeClr val="tx1"/>
                        </a:solidFill>
                      </a:endParaRPr>
                    </a:p>
                  </a:txBody>
                  <a:tcPr/>
                </a:tc>
              </a:tr>
              <a:tr h="632392">
                <a:tc>
                  <a:txBody>
                    <a:bodyPr/>
                    <a:lstStyle/>
                    <a:p>
                      <a:r>
                        <a:rPr lang="en-US" dirty="0" smtClean="0">
                          <a:solidFill>
                            <a:schemeClr val="tx1"/>
                          </a:solidFill>
                        </a:rPr>
                        <a:t>scattering angle ~ 1/sin</a:t>
                      </a:r>
                      <a:r>
                        <a:rPr lang="en-US" baseline="30000" dirty="0" smtClean="0">
                          <a:solidFill>
                            <a:schemeClr val="tx1"/>
                          </a:solidFill>
                        </a:rPr>
                        <a:t>4</a:t>
                      </a:r>
                      <a:r>
                        <a:rPr lang="en-US" baseline="0" dirty="0" smtClean="0">
                          <a:solidFill>
                            <a:schemeClr val="tx1"/>
                          </a:solidFill>
                          <a:latin typeface="Symbol" pitchFamily="18" charset="2"/>
                        </a:rPr>
                        <a:t>q</a:t>
                      </a:r>
                      <a:r>
                        <a:rPr lang="en-US" dirty="0" smtClean="0">
                          <a:solidFill>
                            <a:schemeClr val="tx1"/>
                          </a:solidFill>
                        </a:rPr>
                        <a:t>/2</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force ~ 1/r</a:t>
                      </a:r>
                      <a:r>
                        <a:rPr lang="en-US" baseline="30000" dirty="0" smtClean="0">
                          <a:solidFill>
                            <a:schemeClr val="tx1"/>
                          </a:solidFill>
                        </a:rPr>
                        <a:t>2</a:t>
                      </a:r>
                      <a:r>
                        <a:rPr lang="en-US" baseline="0" dirty="0" smtClean="0">
                          <a:solidFill>
                            <a:schemeClr val="tx1"/>
                          </a:solidFill>
                        </a:rPr>
                        <a:t>,  just like comets’ orbits;</a:t>
                      </a:r>
                    </a:p>
                    <a:p>
                      <a:r>
                        <a:rPr lang="en-US" baseline="0" dirty="0" err="1" smtClean="0">
                          <a:solidFill>
                            <a:schemeClr val="tx1"/>
                          </a:solidFill>
                        </a:rPr>
                        <a:t>R</a:t>
                      </a:r>
                      <a:r>
                        <a:rPr lang="en-US" baseline="-25000" dirty="0" err="1" smtClean="0">
                          <a:solidFill>
                            <a:schemeClr val="tx1"/>
                          </a:solidFill>
                        </a:rPr>
                        <a:t>nucleus</a:t>
                      </a:r>
                      <a:r>
                        <a:rPr lang="en-US" baseline="-25000" dirty="0" smtClean="0">
                          <a:solidFill>
                            <a:schemeClr val="tx1"/>
                          </a:solidFill>
                        </a:rPr>
                        <a:t> </a:t>
                      </a:r>
                      <a:r>
                        <a:rPr lang="en-US" baseline="0" dirty="0" smtClean="0">
                          <a:solidFill>
                            <a:schemeClr val="tx1"/>
                          </a:solidFill>
                        </a:rPr>
                        <a:t>&lt;</a:t>
                      </a:r>
                      <a:r>
                        <a:rPr lang="en-US" baseline="-25000" dirty="0" smtClean="0">
                          <a:solidFill>
                            <a:schemeClr val="tx1"/>
                          </a:solidFill>
                        </a:rPr>
                        <a:t> </a:t>
                      </a:r>
                      <a:r>
                        <a:rPr lang="en-US" baseline="0" dirty="0" smtClean="0">
                          <a:solidFill>
                            <a:schemeClr val="tx1"/>
                          </a:solidFill>
                        </a:rPr>
                        <a:t>10</a:t>
                      </a:r>
                      <a:r>
                        <a:rPr lang="en-US" baseline="30000" dirty="0" smtClean="0">
                          <a:solidFill>
                            <a:schemeClr val="tx1"/>
                          </a:solidFill>
                        </a:rPr>
                        <a:t>-13</a:t>
                      </a:r>
                      <a:r>
                        <a:rPr lang="en-US" baseline="0" dirty="0" smtClean="0">
                          <a:solidFill>
                            <a:schemeClr val="tx1"/>
                          </a:solidFill>
                        </a:rPr>
                        <a:t> cm</a:t>
                      </a:r>
                      <a:endParaRPr lang="en-US" baseline="0" dirty="0">
                        <a:solidFill>
                          <a:schemeClr val="tx1"/>
                        </a:solidFill>
                      </a:endParaRPr>
                    </a:p>
                  </a:txBody>
                  <a:tcPr/>
                </a:tc>
              </a:tr>
              <a:tr h="903418">
                <a:tc>
                  <a:txBody>
                    <a:bodyPr/>
                    <a:lstStyle/>
                    <a:p>
                      <a:r>
                        <a:rPr lang="en-US" dirty="0" err="1" smtClean="0">
                          <a:solidFill>
                            <a:schemeClr val="tx1"/>
                          </a:solidFill>
                        </a:rPr>
                        <a:t>eP</a:t>
                      </a:r>
                      <a:r>
                        <a:rPr lang="en-US" dirty="0" smtClean="0">
                          <a:solidFill>
                            <a:schemeClr val="tx1"/>
                          </a:solidFill>
                        </a:rPr>
                        <a:t> elastic scattering, fall-off from expected </a:t>
                      </a:r>
                      <a:r>
                        <a:rPr lang="en-US" dirty="0" err="1" smtClean="0">
                          <a:solidFill>
                            <a:schemeClr val="tx1"/>
                          </a:solidFill>
                        </a:rPr>
                        <a:t>ang</a:t>
                      </a:r>
                      <a:r>
                        <a:rPr lang="en-US" dirty="0" smtClean="0">
                          <a:solidFill>
                            <a:schemeClr val="tx1"/>
                          </a:solidFill>
                        </a:rPr>
                        <a:t>.</a:t>
                      </a:r>
                      <a:r>
                        <a:rPr lang="en-US" baseline="0" dirty="0" smtClean="0">
                          <a:solidFill>
                            <a:schemeClr val="tx1"/>
                          </a:solidFill>
                        </a:rPr>
                        <a:t> </a:t>
                      </a:r>
                      <a:r>
                        <a:rPr lang="en-US" dirty="0" err="1" smtClean="0">
                          <a:solidFill>
                            <a:schemeClr val="tx1"/>
                          </a:solidFill>
                        </a:rPr>
                        <a:t>dist’n</a:t>
                      </a:r>
                      <a:endParaRPr lang="en-US" dirty="0">
                        <a:solidFill>
                          <a:schemeClr val="tx1"/>
                        </a:solidFill>
                      </a:endParaRPr>
                    </a:p>
                  </a:txBody>
                  <a:tcPr/>
                </a:tc>
                <a:tc>
                  <a:txBody>
                    <a:bodyPr/>
                    <a:lstStyle/>
                    <a:p>
                      <a:r>
                        <a:rPr lang="en-US" dirty="0" smtClean="0">
                          <a:solidFill>
                            <a:schemeClr val="tx1"/>
                          </a:solidFill>
                        </a:rPr>
                        <a:t>Hofstadter, 1957</a:t>
                      </a:r>
                      <a:endParaRPr lang="en-US" dirty="0">
                        <a:solidFill>
                          <a:schemeClr val="tx1"/>
                        </a:solidFill>
                      </a:endParaRPr>
                    </a:p>
                  </a:txBody>
                  <a:tcPr/>
                </a:tc>
                <a:tc>
                  <a:txBody>
                    <a:bodyPr/>
                    <a:lstStyle/>
                    <a:p>
                      <a:r>
                        <a:rPr lang="en-US" dirty="0" smtClean="0">
                          <a:solidFill>
                            <a:schemeClr val="tx1"/>
                          </a:solidFill>
                        </a:rPr>
                        <a:t>probe has penetrated within proton, proton has a finite</a:t>
                      </a:r>
                      <a:r>
                        <a:rPr lang="en-US" baseline="0" dirty="0" smtClean="0">
                          <a:solidFill>
                            <a:schemeClr val="tx1"/>
                          </a:solidFill>
                        </a:rPr>
                        <a:t> size of ~1 </a:t>
                      </a:r>
                      <a:r>
                        <a:rPr lang="en-US" baseline="0" dirty="0" err="1" smtClean="0">
                          <a:solidFill>
                            <a:schemeClr val="tx1"/>
                          </a:solidFill>
                        </a:rPr>
                        <a:t>fermi</a:t>
                      </a:r>
                      <a:endParaRPr lang="en-US" dirty="0">
                        <a:solidFill>
                          <a:schemeClr val="tx1"/>
                        </a:solidFill>
                      </a:endParaRPr>
                    </a:p>
                  </a:txBody>
                  <a:tcPr/>
                </a:tc>
              </a:tr>
              <a:tr h="366824">
                <a:tc>
                  <a:txBody>
                    <a:bodyPr/>
                    <a:lstStyle/>
                    <a:p>
                      <a:r>
                        <a:rPr lang="en-US" dirty="0" err="1" smtClean="0">
                          <a:solidFill>
                            <a:schemeClr val="tx1"/>
                          </a:solidFill>
                        </a:rPr>
                        <a:t>eP</a:t>
                      </a:r>
                      <a:r>
                        <a:rPr lang="en-US" dirty="0" smtClean="0">
                          <a:solidFill>
                            <a:schemeClr val="tx1"/>
                          </a:solidFill>
                        </a:rPr>
                        <a:t> inelastic rates depend only on ratio of mom./energy</a:t>
                      </a:r>
                      <a:br>
                        <a:rPr lang="en-US" dirty="0" smtClean="0">
                          <a:solidFill>
                            <a:schemeClr val="tx1"/>
                          </a:solidFill>
                        </a:rPr>
                      </a:br>
                      <a:r>
                        <a:rPr lang="en-US" dirty="0" smtClean="0">
                          <a:solidFill>
                            <a:schemeClr val="tx1"/>
                          </a:solidFill>
                        </a:rPr>
                        <a:t>“scaling”</a:t>
                      </a:r>
                      <a:endParaRPr lang="en-US" dirty="0">
                        <a:solidFill>
                          <a:schemeClr val="tx1"/>
                        </a:solidFill>
                      </a:endParaRPr>
                    </a:p>
                  </a:txBody>
                  <a:tcPr/>
                </a:tc>
                <a:tc>
                  <a:txBody>
                    <a:bodyPr/>
                    <a:lstStyle/>
                    <a:p>
                      <a:r>
                        <a:rPr lang="en-US" dirty="0" smtClean="0">
                          <a:solidFill>
                            <a:schemeClr val="tx1"/>
                          </a:solidFill>
                        </a:rPr>
                        <a:t>Taylor, Friedman, Kendall, 1977</a:t>
                      </a:r>
                      <a:endParaRPr lang="en-US" dirty="0">
                        <a:solidFill>
                          <a:schemeClr val="tx1"/>
                        </a:solidFill>
                      </a:endParaRPr>
                    </a:p>
                  </a:txBody>
                  <a:tcPr/>
                </a:tc>
                <a:tc>
                  <a:txBody>
                    <a:bodyPr/>
                    <a:lstStyle/>
                    <a:p>
                      <a:r>
                        <a:rPr lang="en-US" dirty="0" smtClean="0">
                          <a:solidFill>
                            <a:schemeClr val="tx1"/>
                          </a:solidFill>
                        </a:rPr>
                        <a:t>electron</a:t>
                      </a:r>
                      <a:r>
                        <a:rPr lang="en-US" baseline="0" dirty="0" smtClean="0">
                          <a:solidFill>
                            <a:schemeClr val="tx1"/>
                          </a:solidFill>
                        </a:rPr>
                        <a:t> is scattering elastically from a </a:t>
                      </a:r>
                      <a:r>
                        <a:rPr lang="en-US" baseline="0" dirty="0" err="1" smtClean="0">
                          <a:solidFill>
                            <a:schemeClr val="tx1"/>
                          </a:solidFill>
                        </a:rPr>
                        <a:t>structureless</a:t>
                      </a:r>
                      <a:r>
                        <a:rPr lang="en-US" baseline="0" dirty="0" smtClean="0">
                          <a:solidFill>
                            <a:schemeClr val="tx1"/>
                          </a:solidFill>
                        </a:rPr>
                        <a:t> component of the proton,</a:t>
                      </a:r>
                    </a:p>
                    <a:p>
                      <a:r>
                        <a:rPr lang="en-US" baseline="0" dirty="0" smtClean="0">
                          <a:solidFill>
                            <a:schemeClr val="tx1"/>
                          </a:solidFill>
                        </a:rPr>
                        <a:t>a “</a:t>
                      </a:r>
                      <a:r>
                        <a:rPr lang="en-US" baseline="0" dirty="0" err="1" smtClean="0">
                          <a:solidFill>
                            <a:schemeClr val="tx1"/>
                          </a:solidFill>
                        </a:rPr>
                        <a:t>parton</a:t>
                      </a:r>
                      <a:r>
                        <a:rPr lang="en-US" baseline="0" dirty="0" smtClean="0">
                          <a:solidFill>
                            <a:schemeClr val="tx1"/>
                          </a:solidFill>
                        </a:rPr>
                        <a:t>”</a:t>
                      </a:r>
                      <a:endParaRPr lang="en-US" dirty="0">
                        <a:solidFill>
                          <a:schemeClr val="tx1"/>
                        </a:solidFill>
                      </a:endParaRPr>
                    </a:p>
                  </a:txBody>
                  <a:tcPr/>
                </a:tc>
              </a:tr>
              <a:tr h="366824">
                <a:tc>
                  <a:txBody>
                    <a:bodyPr/>
                    <a:lstStyle/>
                    <a:p>
                      <a:r>
                        <a:rPr lang="en-US" dirty="0" smtClean="0">
                          <a:solidFill>
                            <a:schemeClr val="tx1"/>
                          </a:solidFill>
                        </a:rPr>
                        <a:t>detailed kinematics of scattering</a:t>
                      </a:r>
                      <a:endParaRPr lang="en-US" dirty="0">
                        <a:solidFill>
                          <a:schemeClr val="tx1"/>
                        </a:solidFill>
                      </a:endParaRPr>
                    </a:p>
                  </a:txBody>
                  <a:tcPr/>
                </a:tc>
                <a:tc>
                  <a:txBody>
                    <a:bodyPr/>
                    <a:lstStyle/>
                    <a:p>
                      <a:r>
                        <a:rPr lang="en-US" dirty="0" smtClean="0">
                          <a:solidFill>
                            <a:schemeClr val="tx1"/>
                          </a:solidFill>
                        </a:rPr>
                        <a:t>Perl, Hanson, theorists</a:t>
                      </a:r>
                      <a:endParaRPr lang="en-US" dirty="0">
                        <a:solidFill>
                          <a:schemeClr val="tx1"/>
                        </a:solidFill>
                      </a:endParaRPr>
                    </a:p>
                  </a:txBody>
                  <a:tcPr/>
                </a:tc>
                <a:tc>
                  <a:txBody>
                    <a:bodyPr/>
                    <a:lstStyle/>
                    <a:p>
                      <a:r>
                        <a:rPr lang="en-US" dirty="0" smtClean="0">
                          <a:solidFill>
                            <a:schemeClr val="tx1"/>
                          </a:solidFill>
                        </a:rPr>
                        <a:t>“</a:t>
                      </a:r>
                      <a:r>
                        <a:rPr lang="en-US" dirty="0" err="1" smtClean="0">
                          <a:solidFill>
                            <a:schemeClr val="tx1"/>
                          </a:solidFill>
                        </a:rPr>
                        <a:t>partons</a:t>
                      </a:r>
                      <a:r>
                        <a:rPr lang="en-US" dirty="0" smtClean="0">
                          <a:solidFill>
                            <a:schemeClr val="tx1"/>
                          </a:solidFill>
                        </a:rPr>
                        <a:t>” have fractional charge, spin ½</a:t>
                      </a:r>
                    </a:p>
                    <a:p>
                      <a:r>
                        <a:rPr lang="en-US" dirty="0" smtClean="0">
                          <a:solidFill>
                            <a:schemeClr val="tx1"/>
                          </a:solidFill>
                          <a:sym typeface="Wingdings" pitchFamily="2" charset="2"/>
                        </a:rPr>
                        <a:t> </a:t>
                      </a:r>
                      <a:r>
                        <a:rPr lang="en-US" dirty="0" err="1" smtClean="0">
                          <a:solidFill>
                            <a:schemeClr val="tx1"/>
                          </a:solidFill>
                          <a:sym typeface="Wingdings" pitchFamily="2" charset="2"/>
                        </a:rPr>
                        <a:t>partons</a:t>
                      </a:r>
                      <a:r>
                        <a:rPr lang="en-US" dirty="0" smtClean="0">
                          <a:solidFill>
                            <a:schemeClr val="tx1"/>
                          </a:solidFill>
                          <a:sym typeface="Wingdings" pitchFamily="2" charset="2"/>
                        </a:rPr>
                        <a:t> are “quarks” !!</a:t>
                      </a:r>
                      <a:endParaRPr lang="en-US" dirty="0">
                        <a:solidFill>
                          <a:schemeClr val="tx1"/>
                        </a:solidFill>
                      </a:endParaRPr>
                    </a:p>
                  </a:txBody>
                  <a:tcPr/>
                </a:tc>
              </a:tr>
              <a:tr h="366824">
                <a:tc>
                  <a:txBody>
                    <a:bodyPr/>
                    <a:lstStyle/>
                    <a:p>
                      <a:r>
                        <a:rPr lang="en-US" dirty="0" smtClean="0">
                          <a:solidFill>
                            <a:schemeClr val="tx1"/>
                          </a:solidFill>
                        </a:rPr>
                        <a:t>detailed pattern of scale-breaking</a:t>
                      </a:r>
                      <a:endParaRPr lang="en-US" dirty="0">
                        <a:solidFill>
                          <a:schemeClr val="tx1"/>
                        </a:solidFill>
                      </a:endParaRPr>
                    </a:p>
                  </a:txBody>
                  <a:tcPr/>
                </a:tc>
                <a:tc>
                  <a:txBody>
                    <a:bodyPr/>
                    <a:lstStyle/>
                    <a:p>
                      <a:r>
                        <a:rPr lang="en-US" dirty="0" smtClean="0">
                          <a:solidFill>
                            <a:schemeClr val="tx1"/>
                          </a:solidFill>
                        </a:rPr>
                        <a:t>the troops</a:t>
                      </a:r>
                      <a:endParaRPr lang="en-US" dirty="0">
                        <a:solidFill>
                          <a:schemeClr val="tx1"/>
                        </a:solidFill>
                      </a:endParaRPr>
                    </a:p>
                  </a:txBody>
                  <a:tcPr/>
                </a:tc>
                <a:tc>
                  <a:txBody>
                    <a:bodyPr/>
                    <a:lstStyle/>
                    <a:p>
                      <a:r>
                        <a:rPr lang="en-US" dirty="0" smtClean="0">
                          <a:solidFill>
                            <a:schemeClr val="tx1"/>
                          </a:solidFill>
                        </a:rPr>
                        <a:t>theory of the quark dynamics: QCD</a:t>
                      </a:r>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latin typeface="Symbol" pitchFamily="18" charset="2"/>
              </a:rPr>
              <a:t>L</a:t>
            </a:r>
            <a:r>
              <a:rPr lang="en-US" dirty="0" smtClean="0"/>
              <a:t> polarization probes quark-pair creation</a:t>
            </a:r>
            <a:endParaRPr lang="en-US" dirty="0"/>
          </a:p>
        </p:txBody>
      </p:sp>
      <p:sp>
        <p:nvSpPr>
          <p:cNvPr id="3" name="Content Placeholder 2"/>
          <p:cNvSpPr>
            <a:spLocks noGrp="1"/>
          </p:cNvSpPr>
          <p:nvPr>
            <p:ph idx="1"/>
          </p:nvPr>
        </p:nvSpPr>
        <p:spPr>
          <a:xfrm>
            <a:off x="188685" y="1741714"/>
            <a:ext cx="2743200" cy="4525963"/>
          </a:xfrm>
        </p:spPr>
        <p:txBody>
          <a:bodyPr/>
          <a:lstStyle/>
          <a:p>
            <a:pPr>
              <a:buNone/>
            </a:pPr>
            <a:r>
              <a:rPr lang="en-US" dirty="0" smtClean="0"/>
              <a:t> ‘flux-tube’ broken by the creation of a q-q pair !</a:t>
            </a:r>
          </a:p>
          <a:p>
            <a:pPr>
              <a:buNone/>
            </a:pPr>
            <a:endParaRPr lang="en-US" dirty="0" smtClean="0"/>
          </a:p>
          <a:p>
            <a:pPr>
              <a:buNone/>
            </a:pPr>
            <a:r>
              <a:rPr lang="en-US" dirty="0" smtClean="0"/>
              <a:t>An ‘escaping’ quark always gets a partner anti-quark !</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36</a:t>
            </a:fld>
            <a:endParaRPr lang="en-US" dirty="0"/>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9" name="Picture 8" descr="cernnews4_6-03.jpg"/>
          <p:cNvPicPr>
            <a:picLocks noChangeAspect="1"/>
          </p:cNvPicPr>
          <p:nvPr/>
        </p:nvPicPr>
        <p:blipFill>
          <a:blip r:embed="rId3" cstate="print"/>
          <a:stretch>
            <a:fillRect/>
          </a:stretch>
        </p:blipFill>
        <p:spPr>
          <a:xfrm>
            <a:off x="3410857" y="1695036"/>
            <a:ext cx="5239658" cy="5051031"/>
          </a:xfrm>
          <a:prstGeom prst="rect">
            <a:avLst/>
          </a:prstGeom>
        </p:spPr>
      </p:pic>
      <p:grpSp>
        <p:nvGrpSpPr>
          <p:cNvPr id="14" name="Group 13"/>
          <p:cNvGrpSpPr/>
          <p:nvPr/>
        </p:nvGrpSpPr>
        <p:grpSpPr>
          <a:xfrm>
            <a:off x="5760474" y="5221514"/>
            <a:ext cx="1212937" cy="1277420"/>
            <a:chOff x="5760474" y="5221514"/>
            <a:chExt cx="1212937" cy="1277420"/>
          </a:xfrm>
        </p:grpSpPr>
        <p:sp>
          <p:nvSpPr>
            <p:cNvPr id="10" name="TextBox 9"/>
            <p:cNvSpPr txBox="1"/>
            <p:nvPr/>
          </p:nvSpPr>
          <p:spPr>
            <a:xfrm>
              <a:off x="5760474" y="5852603"/>
              <a:ext cx="1212937" cy="646331"/>
            </a:xfrm>
            <a:prstGeom prst="rect">
              <a:avLst/>
            </a:prstGeom>
            <a:solidFill>
              <a:srgbClr val="FF9933"/>
            </a:solidFill>
          </p:spPr>
          <p:txBody>
            <a:bodyPr wrap="square" rtlCol="0">
              <a:spAutoFit/>
            </a:bodyPr>
            <a:lstStyle/>
            <a:p>
              <a:r>
                <a:rPr lang="en-US" dirty="0" smtClean="0">
                  <a:latin typeface="Times New Roman" pitchFamily="18" charset="0"/>
                  <a:cs typeface="Times New Roman" pitchFamily="18" charset="0"/>
                </a:rPr>
                <a:t>note spin correlation</a:t>
              </a:r>
              <a:endParaRPr lang="en-US" dirty="0">
                <a:latin typeface="Times New Roman" pitchFamily="18" charset="0"/>
                <a:cs typeface="Times New Roman" pitchFamily="18" charset="0"/>
              </a:endParaRPr>
            </a:p>
          </p:txBody>
        </p:sp>
        <p:sp>
          <p:nvSpPr>
            <p:cNvPr id="8" name="Left Brace 7"/>
            <p:cNvSpPr/>
            <p:nvPr/>
          </p:nvSpPr>
          <p:spPr>
            <a:xfrm>
              <a:off x="6524171" y="5221514"/>
              <a:ext cx="190338" cy="914400"/>
            </a:xfrm>
            <a:prstGeom prst="leftBrace">
              <a:avLst/>
            </a:prstGeom>
            <a:ln w="38100">
              <a:solidFill>
                <a:schemeClr val="tx1"/>
              </a:solidFill>
            </a:ln>
            <a:scene3d>
              <a:camera prst="orthographicFront">
                <a:rot lat="0" lon="0" rev="2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Two model explanations …</a:t>
            </a:r>
            <a:endParaRPr lang="en-US" dirty="0"/>
          </a:p>
        </p:txBody>
      </p:sp>
      <p:sp>
        <p:nvSpPr>
          <p:cNvPr id="4" name="Date Placeholder 3"/>
          <p:cNvSpPr>
            <a:spLocks noGrp="1"/>
          </p:cNvSpPr>
          <p:nvPr>
            <p:ph type="dt" sz="half" idx="10"/>
          </p:nvPr>
        </p:nvSpPr>
        <p:spPr/>
        <p:txBody>
          <a:bodyPr/>
          <a:lstStyle/>
          <a:p>
            <a:r>
              <a:rPr lang="en-US" smtClean="0"/>
              <a:t>April 30, 2010</a:t>
            </a:r>
            <a:endParaRPr lang="en-US" dirty="0"/>
          </a:p>
        </p:txBody>
      </p:sp>
      <p:sp>
        <p:nvSpPr>
          <p:cNvPr id="5" name="Slide Number Placeholder 4"/>
          <p:cNvSpPr>
            <a:spLocks noGrp="1"/>
          </p:cNvSpPr>
          <p:nvPr>
            <p:ph type="sldNum" sz="quarter" idx="11"/>
          </p:nvPr>
        </p:nvSpPr>
        <p:spPr/>
        <p:txBody>
          <a:bodyPr/>
          <a:lstStyle/>
          <a:p>
            <a:fld id="{DBB47ED9-C832-43CF-BA33-32DB5CC34A46}" type="slidenum">
              <a:rPr lang="en-US" smtClean="0"/>
              <a:pPr/>
              <a:t>37</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sp>
        <p:nvSpPr>
          <p:cNvPr id="9" name="Content Placeholder 8"/>
          <p:cNvSpPr>
            <a:spLocks noGrp="1"/>
          </p:cNvSpPr>
          <p:nvPr>
            <p:ph idx="1"/>
          </p:nvPr>
        </p:nvSpPr>
        <p:spPr>
          <a:xfrm>
            <a:off x="280219" y="1600200"/>
            <a:ext cx="4114799" cy="4525963"/>
          </a:xfrm>
        </p:spPr>
        <p:txBody>
          <a:bodyPr>
            <a:normAutofit/>
          </a:bodyPr>
          <a:lstStyle/>
          <a:p>
            <a:pPr>
              <a:buNone/>
            </a:pPr>
            <a:r>
              <a:rPr lang="en-US" dirty="0" smtClean="0"/>
              <a:t>Two views of how the </a:t>
            </a:r>
            <a:r>
              <a:rPr lang="en-US" dirty="0" smtClean="0">
                <a:latin typeface="Symbol" pitchFamily="18" charset="2"/>
              </a:rPr>
              <a:t>L </a:t>
            </a:r>
            <a:r>
              <a:rPr lang="en-US" dirty="0" smtClean="0"/>
              <a:t>is polarized</a:t>
            </a:r>
            <a:r>
              <a:rPr lang="en-US" sz="2000" dirty="0" smtClean="0"/>
              <a:t>:</a:t>
            </a:r>
          </a:p>
          <a:p>
            <a:pPr>
              <a:buNone/>
            </a:pPr>
            <a:r>
              <a:rPr lang="en-US" sz="2000" b="1" dirty="0" smtClean="0"/>
              <a:t>top</a:t>
            </a:r>
            <a:r>
              <a:rPr lang="en-US" sz="2000" dirty="0" smtClean="0"/>
              <a:t>: u-quark polarized; </a:t>
            </a:r>
            <a:r>
              <a:rPr lang="en-US" sz="2000" dirty="0" err="1" smtClean="0"/>
              <a:t>sbar</a:t>
            </a:r>
            <a:r>
              <a:rPr lang="en-US" sz="2000" dirty="0" smtClean="0"/>
              <a:t> polarization selected opposite; s-</a:t>
            </a:r>
            <a:r>
              <a:rPr lang="en-US" sz="2000" dirty="0" err="1" smtClean="0"/>
              <a:t>sbar</a:t>
            </a:r>
            <a:r>
              <a:rPr lang="en-US" sz="2000" dirty="0" smtClean="0"/>
              <a:t> in spin-0 state</a:t>
            </a:r>
          </a:p>
          <a:p>
            <a:pPr>
              <a:buNone/>
            </a:pPr>
            <a:r>
              <a:rPr lang="en-US" sz="2000" b="1" dirty="0" smtClean="0"/>
              <a:t>bottom</a:t>
            </a:r>
            <a:r>
              <a:rPr lang="en-US" sz="2000" dirty="0" smtClean="0"/>
              <a:t>: s and s-bar polarized directly by photon</a:t>
            </a:r>
          </a:p>
          <a:p>
            <a:pPr>
              <a:buNone/>
            </a:pPr>
            <a:endParaRPr lang="en-US" sz="2000" dirty="0" smtClean="0"/>
          </a:p>
          <a:p>
            <a:pPr>
              <a:buNone/>
            </a:pPr>
            <a:r>
              <a:rPr lang="en-US" sz="2000" b="1" dirty="0" smtClean="0"/>
              <a:t>Both can explain </a:t>
            </a:r>
            <a:r>
              <a:rPr lang="en-US" sz="2000" b="1" dirty="0" smtClean="0">
                <a:latin typeface="Symbol" pitchFamily="18" charset="2"/>
              </a:rPr>
              <a:t>L</a:t>
            </a:r>
            <a:r>
              <a:rPr lang="en-US" sz="2000" b="1" dirty="0" smtClean="0"/>
              <a:t> polarization !</a:t>
            </a:r>
          </a:p>
          <a:p>
            <a:pPr>
              <a:buNone/>
            </a:pPr>
            <a:endParaRPr lang="en-US" sz="2000" dirty="0" smtClean="0">
              <a:solidFill>
                <a:srgbClr val="282DF0"/>
              </a:solidFill>
            </a:endParaRPr>
          </a:p>
          <a:p>
            <a:pPr>
              <a:buNone/>
            </a:pPr>
            <a:r>
              <a:rPr lang="en-US" sz="2400" dirty="0" smtClean="0">
                <a:solidFill>
                  <a:srgbClr val="282DF0"/>
                </a:solidFill>
              </a:rPr>
              <a:t>On-going studies to distinguish between the two models.</a:t>
            </a:r>
          </a:p>
          <a:p>
            <a:pPr>
              <a:buNone/>
            </a:pPr>
            <a:endParaRPr lang="en-US" sz="2000" dirty="0"/>
          </a:p>
        </p:txBody>
      </p:sp>
      <p:pic>
        <p:nvPicPr>
          <p:cNvPr id="11" name="Picture 10" descr="courier_fig.jpg"/>
          <p:cNvPicPr>
            <a:picLocks noChangeAspect="1"/>
          </p:cNvPicPr>
          <p:nvPr/>
        </p:nvPicPr>
        <p:blipFill>
          <a:blip r:embed="rId3" cstate="print"/>
          <a:stretch>
            <a:fillRect/>
          </a:stretch>
        </p:blipFill>
        <p:spPr>
          <a:xfrm>
            <a:off x="4572000" y="1676400"/>
            <a:ext cx="4307881" cy="4191000"/>
          </a:xfrm>
          <a:prstGeom prst="rect">
            <a:avLst/>
          </a:prstGeom>
          <a:solidFill>
            <a:srgbClr val="F023F5"/>
          </a:solidFill>
          <a:ln>
            <a:solidFill>
              <a:schemeClr val="tx1"/>
            </a:solidFill>
          </a:ln>
          <a:effectLst>
            <a:outerShdw blurRad="50800" dist="50800" dir="2700000" algn="tl" rotWithShape="0">
              <a:prstClr val="black"/>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Polarized photon scattering </a:t>
            </a:r>
            <a:r>
              <a:rPr lang="en-US" dirty="0" smtClean="0">
                <a:sym typeface="Wingdings" pitchFamily="2" charset="2"/>
              </a:rPr>
              <a:t> </a:t>
            </a:r>
            <a:r>
              <a:rPr lang="en-US" dirty="0" err="1" smtClean="0">
                <a:sym typeface="Wingdings" pitchFamily="2" charset="2"/>
              </a:rPr>
              <a:t>parton</a:t>
            </a:r>
            <a:r>
              <a:rPr lang="en-US" dirty="0" smtClean="0">
                <a:sym typeface="Wingdings" pitchFamily="2" charset="2"/>
              </a:rPr>
              <a:t> spin</a:t>
            </a:r>
            <a:endParaRPr lang="en-US" dirty="0"/>
          </a:p>
        </p:txBody>
      </p:sp>
      <p:sp>
        <p:nvSpPr>
          <p:cNvPr id="3" name="Content Placeholder 2"/>
          <p:cNvSpPr>
            <a:spLocks noGrp="1"/>
          </p:cNvSpPr>
          <p:nvPr>
            <p:ph idx="1"/>
          </p:nvPr>
        </p:nvSpPr>
        <p:spPr>
          <a:xfrm>
            <a:off x="457200" y="1600200"/>
            <a:ext cx="3581400" cy="4525963"/>
          </a:xfrm>
        </p:spPr>
        <p:txBody>
          <a:bodyPr>
            <a:normAutofit/>
          </a:bodyPr>
          <a:lstStyle/>
          <a:p>
            <a:pPr>
              <a:buNone/>
            </a:pPr>
            <a:r>
              <a:rPr lang="en-US" sz="2000" dirty="0" smtClean="0"/>
              <a:t>Electron scatters from charged </a:t>
            </a:r>
            <a:r>
              <a:rPr lang="en-US" sz="2000" dirty="0" err="1" smtClean="0"/>
              <a:t>partons</a:t>
            </a:r>
            <a:r>
              <a:rPr lang="en-US" sz="2000" dirty="0" smtClean="0"/>
              <a:t>;</a:t>
            </a:r>
          </a:p>
          <a:p>
            <a:pPr>
              <a:buFont typeface="Wingdings"/>
              <a:buChar char="à"/>
            </a:pPr>
            <a:r>
              <a:rPr lang="en-US" sz="2000" dirty="0" smtClean="0">
                <a:sym typeface="Wingdings" pitchFamily="2" charset="2"/>
              </a:rPr>
              <a:t>exchange of a virtual photon</a:t>
            </a:r>
          </a:p>
          <a:p>
            <a:pPr>
              <a:buFont typeface="Wingdings"/>
              <a:buChar char="à"/>
            </a:pPr>
            <a:r>
              <a:rPr lang="en-US" sz="2000" dirty="0" smtClean="0">
                <a:sym typeface="Wingdings" pitchFamily="2" charset="2"/>
              </a:rPr>
              <a:t>virtual photon is polarized</a:t>
            </a:r>
          </a:p>
          <a:p>
            <a:pPr>
              <a:buNone/>
            </a:pPr>
            <a:r>
              <a:rPr lang="en-US" sz="1800" dirty="0" smtClean="0">
                <a:sym typeface="Wingdings" pitchFamily="2" charset="2"/>
              </a:rPr>
              <a:t>(carries spin-transfer from electron)</a:t>
            </a:r>
          </a:p>
          <a:p>
            <a:pPr>
              <a:buNone/>
            </a:pPr>
            <a:endParaRPr lang="en-US" sz="2000" dirty="0" smtClean="0">
              <a:sym typeface="Wingdings" pitchFamily="2" charset="2"/>
            </a:endParaRPr>
          </a:p>
          <a:p>
            <a:pPr>
              <a:buNone/>
            </a:pPr>
            <a:r>
              <a:rPr lang="en-US" sz="2000" dirty="0" smtClean="0">
                <a:sym typeface="Wingdings" pitchFamily="2" charset="2"/>
              </a:rPr>
              <a:t>transverse polarization</a:t>
            </a:r>
          </a:p>
          <a:p>
            <a:pPr>
              <a:buNone/>
            </a:pPr>
            <a:r>
              <a:rPr lang="en-US" sz="1800" dirty="0" smtClean="0">
                <a:sym typeface="Wingdings" pitchFamily="2" charset="2"/>
              </a:rPr>
              <a:t>( electric field is transverse )</a:t>
            </a:r>
          </a:p>
          <a:p>
            <a:pPr>
              <a:buFont typeface="Wingdings"/>
              <a:buChar char="à"/>
            </a:pPr>
            <a:r>
              <a:rPr lang="en-US" sz="2000" dirty="0" smtClean="0">
                <a:sym typeface="Wingdings" pitchFamily="2" charset="2"/>
              </a:rPr>
              <a:t>spin along momentum vector</a:t>
            </a:r>
          </a:p>
          <a:p>
            <a:pPr>
              <a:buFont typeface="Wingdings"/>
              <a:buChar char="à"/>
            </a:pPr>
            <a:endParaRPr lang="en-US" sz="2000" dirty="0" smtClean="0">
              <a:sym typeface="Wingdings" pitchFamily="2" charset="2"/>
            </a:endParaRPr>
          </a:p>
          <a:p>
            <a:pPr>
              <a:buNone/>
            </a:pPr>
            <a:r>
              <a:rPr lang="en-US" sz="2000" dirty="0" smtClean="0">
                <a:sym typeface="Wingdings" pitchFamily="2" charset="2"/>
              </a:rPr>
              <a:t> spin 1/2  if </a:t>
            </a:r>
            <a:r>
              <a:rPr lang="en-US" sz="2000" dirty="0" err="1" smtClean="0">
                <a:latin typeface="Symbol" pitchFamily="18" charset="2"/>
                <a:sym typeface="Wingdings" pitchFamily="2" charset="2"/>
              </a:rPr>
              <a:t>s</a:t>
            </a:r>
            <a:r>
              <a:rPr lang="en-US" sz="2000" baseline="-25000" dirty="0" err="1" smtClean="0">
                <a:sym typeface="Wingdings" pitchFamily="2" charset="2"/>
              </a:rPr>
              <a:t>T</a:t>
            </a:r>
            <a:r>
              <a:rPr lang="en-US" sz="2000" dirty="0" smtClean="0">
                <a:sym typeface="Wingdings" pitchFamily="2" charset="2"/>
              </a:rPr>
              <a:t> dominates</a:t>
            </a:r>
            <a:endParaRPr lang="en-US" sz="2000"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38</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7" name="Picture 6" descr="electron_scattering.gif"/>
          <p:cNvPicPr>
            <a:picLocks noChangeAspect="1"/>
          </p:cNvPicPr>
          <p:nvPr/>
        </p:nvPicPr>
        <p:blipFill>
          <a:blip r:embed="rId3" cstate="print"/>
          <a:stretch>
            <a:fillRect/>
          </a:stretch>
        </p:blipFill>
        <p:spPr>
          <a:xfrm>
            <a:off x="4191000" y="1676400"/>
            <a:ext cx="4419600" cy="4284468"/>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Symbol" pitchFamily="18" charset="2"/>
              </a:rPr>
              <a:t>s</a:t>
            </a:r>
            <a:r>
              <a:rPr lang="en-US" baseline="-25000" dirty="0" err="1" smtClean="0"/>
              <a:t>L</a:t>
            </a:r>
            <a:r>
              <a:rPr lang="en-US" dirty="0" smtClean="0"/>
              <a:t>/</a:t>
            </a:r>
            <a:r>
              <a:rPr lang="en-US" dirty="0" err="1" smtClean="0">
                <a:latin typeface="Symbol" pitchFamily="18" charset="2"/>
              </a:rPr>
              <a:t>s</a:t>
            </a:r>
            <a:r>
              <a:rPr lang="en-US" baseline="-25000" dirty="0" err="1" smtClean="0"/>
              <a:t>T</a:t>
            </a:r>
            <a:r>
              <a:rPr lang="en-US" dirty="0" smtClean="0"/>
              <a:t> is small </a:t>
            </a:r>
            <a:r>
              <a:rPr lang="en-US" dirty="0" smtClean="0">
                <a:sym typeface="Wingdings" pitchFamily="2" charset="2"/>
              </a:rPr>
              <a:t> </a:t>
            </a:r>
            <a:r>
              <a:rPr lang="en-US" dirty="0" err="1" smtClean="0">
                <a:sym typeface="Wingdings" pitchFamily="2" charset="2"/>
              </a:rPr>
              <a:t>partons</a:t>
            </a:r>
            <a:r>
              <a:rPr lang="en-US" dirty="0" smtClean="0">
                <a:sym typeface="Wingdings" pitchFamily="2" charset="2"/>
              </a:rPr>
              <a:t> are spin 1/2</a:t>
            </a:r>
            <a:endParaRPr lang="en-US" dirty="0"/>
          </a:p>
        </p:txBody>
      </p:sp>
      <p:pic>
        <p:nvPicPr>
          <p:cNvPr id="7" name="Content Placeholder 6" descr="siglsigt.gif"/>
          <p:cNvPicPr>
            <a:picLocks noGrp="1" noChangeAspect="1"/>
          </p:cNvPicPr>
          <p:nvPr>
            <p:ph idx="1"/>
          </p:nvPr>
        </p:nvPicPr>
        <p:blipFill>
          <a:blip r:embed="rId3" cstate="print"/>
          <a:stretch>
            <a:fillRect/>
          </a:stretch>
        </p:blipFill>
        <p:spPr>
          <a:xfrm>
            <a:off x="1023937" y="1739106"/>
            <a:ext cx="7096125" cy="4248150"/>
          </a:xfrm>
        </p:spPr>
      </p:pic>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39</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sp>
        <p:nvSpPr>
          <p:cNvPr id="8" name="Oval 7"/>
          <p:cNvSpPr/>
          <p:nvPr/>
        </p:nvSpPr>
        <p:spPr>
          <a:xfrm>
            <a:off x="1066800" y="5486400"/>
            <a:ext cx="3657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normAutofit fontScale="90000"/>
          </a:bodyPr>
          <a:lstStyle/>
          <a:p>
            <a:r>
              <a:rPr lang="en-US" sz="3600" dirty="0" smtClean="0">
                <a:latin typeface="Times New Roman" pitchFamily="18" charset="0"/>
                <a:cs typeface="Times New Roman" pitchFamily="18" charset="0"/>
              </a:rPr>
              <a:t>The “Rutherford scattering”* experiment</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done by Geiger and Marsden</a:t>
            </a:r>
            <a:endParaRPr lang="en-US" sz="3600" dirty="0">
              <a:latin typeface="Times New Roman" pitchFamily="18" charset="0"/>
              <a:cs typeface="Times New Roman" pitchFamily="18" charset="0"/>
            </a:endParaRPr>
          </a:p>
        </p:txBody>
      </p:sp>
      <p:sp>
        <p:nvSpPr>
          <p:cNvPr id="16" name="Content Placeholder 15"/>
          <p:cNvSpPr>
            <a:spLocks noGrp="1"/>
          </p:cNvSpPr>
          <p:nvPr>
            <p:ph sz="half" idx="2"/>
          </p:nvPr>
        </p:nvSpPr>
        <p:spPr>
          <a:xfrm>
            <a:off x="304800" y="1905000"/>
            <a:ext cx="3733800" cy="3951288"/>
          </a:xfrm>
        </p:spPr>
        <p:txBody>
          <a:bodyPr>
            <a:normAutofit lnSpcReduction="10000"/>
          </a:bodyPr>
          <a:lstStyle/>
          <a:p>
            <a:pPr>
              <a:buNone/>
            </a:pPr>
            <a:r>
              <a:rPr lang="en-US" dirty="0" smtClean="0">
                <a:latin typeface="Times New Roman" pitchFamily="18" charset="0"/>
                <a:cs typeface="Times New Roman" pitchFamily="18" charset="0"/>
              </a:rPr>
              <a:t>Rutherford did calculations like </a:t>
            </a:r>
            <a:r>
              <a:rPr lang="en-US" dirty="0" smtClean="0">
                <a:solidFill>
                  <a:srgbClr val="282DF0"/>
                </a:solidFill>
                <a:latin typeface="Times New Roman" pitchFamily="18" charset="0"/>
                <a:cs typeface="Times New Roman" pitchFamily="18" charset="0"/>
              </a:rPr>
              <a:t>orbital mechanics </a:t>
            </a:r>
            <a:r>
              <a:rPr lang="en-US" dirty="0" smtClean="0">
                <a:latin typeface="Times New Roman" pitchFamily="18" charset="0"/>
                <a:cs typeface="Times New Roman" pitchFamily="18" charset="0"/>
              </a:rPr>
              <a:t>; using 1/r</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electrostatic forces and a massive charged center.</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Knowing the charge of the nucleus and the alpha particle, he estimated that the nucleus was </a:t>
            </a:r>
            <a:r>
              <a:rPr lang="en-US" dirty="0" smtClean="0">
                <a:solidFill>
                  <a:srgbClr val="282DF0"/>
                </a:solidFill>
                <a:latin typeface="Times New Roman" pitchFamily="18" charset="0"/>
                <a:cs typeface="Times New Roman" pitchFamily="18" charset="0"/>
              </a:rPr>
              <a:t>smaller than 10</a:t>
            </a:r>
            <a:r>
              <a:rPr lang="en-US" baseline="30000" dirty="0" smtClean="0">
                <a:solidFill>
                  <a:srgbClr val="282DF0"/>
                </a:solidFill>
                <a:latin typeface="Times New Roman" pitchFamily="18" charset="0"/>
                <a:cs typeface="Times New Roman" pitchFamily="18" charset="0"/>
              </a:rPr>
              <a:t>-12 </a:t>
            </a:r>
            <a:r>
              <a:rPr lang="en-US" dirty="0" smtClean="0">
                <a:solidFill>
                  <a:srgbClr val="282DF0"/>
                </a:solidFill>
                <a:latin typeface="Times New Roman" pitchFamily="18" charset="0"/>
                <a:cs typeface="Times New Roman" pitchFamily="18" charset="0"/>
              </a:rPr>
              <a:t>cm.</a:t>
            </a:r>
            <a:endParaRPr lang="en-US" dirty="0">
              <a:solidFill>
                <a:srgbClr val="282DF0"/>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6" name="Footer Placeholder 5"/>
          <p:cNvSpPr>
            <a:spLocks noGrp="1"/>
          </p:cNvSpPr>
          <p:nvPr>
            <p:ph type="ftr" sz="quarter" idx="11"/>
          </p:nvPr>
        </p:nvSpPr>
        <p:spPr/>
        <p:txBody>
          <a:bodyPr/>
          <a:lstStyle/>
          <a:p>
            <a:r>
              <a:rPr lang="en-US" dirty="0" smtClean="0"/>
              <a:t>Quarks: search for the smallest</a:t>
            </a:r>
            <a:endParaRPr lang="en-US" dirty="0"/>
          </a:p>
        </p:txBody>
      </p:sp>
      <p:sp>
        <p:nvSpPr>
          <p:cNvPr id="5" name="Slide Number Placeholder 4"/>
          <p:cNvSpPr>
            <a:spLocks noGrp="1"/>
          </p:cNvSpPr>
          <p:nvPr>
            <p:ph type="sldNum" sz="quarter" idx="12"/>
          </p:nvPr>
        </p:nvSpPr>
        <p:spPr/>
        <p:txBody>
          <a:bodyPr/>
          <a:lstStyle/>
          <a:p>
            <a:fld id="{DBB47ED9-C832-43CF-BA33-32DB5CC34A46}" type="slidenum">
              <a:rPr lang="en-US" smtClean="0"/>
              <a:pPr/>
              <a:t>4</a:t>
            </a:fld>
            <a:endParaRPr lang="en-US"/>
          </a:p>
        </p:txBody>
      </p:sp>
      <p:pic>
        <p:nvPicPr>
          <p:cNvPr id="13" name="Picture 12" descr="rutherfordscattering.gif"/>
          <p:cNvPicPr>
            <a:picLocks noChangeAspect="1"/>
          </p:cNvPicPr>
          <p:nvPr/>
        </p:nvPicPr>
        <p:blipFill>
          <a:blip r:embed="rId3" cstate="print"/>
          <a:stretch>
            <a:fillRect/>
          </a:stretch>
        </p:blipFill>
        <p:spPr>
          <a:xfrm>
            <a:off x="3886200" y="1752600"/>
            <a:ext cx="5076825" cy="394335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relation between rates and angle</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40</a:t>
            </a:fld>
            <a:endParaRPr lang="en-US"/>
          </a:p>
        </p:txBody>
      </p:sp>
      <p:sp>
        <p:nvSpPr>
          <p:cNvPr id="6" name="Footer Placeholder 5"/>
          <p:cNvSpPr>
            <a:spLocks noGrp="1"/>
          </p:cNvSpPr>
          <p:nvPr>
            <p:ph type="ftr" sz="quarter" idx="12"/>
          </p:nvPr>
        </p:nvSpPr>
        <p:spPr>
          <a:xfrm>
            <a:off x="3162300" y="6365875"/>
            <a:ext cx="2895600" cy="365125"/>
          </a:xfrm>
        </p:spPr>
        <p:txBody>
          <a:bodyPr/>
          <a:lstStyle/>
          <a:p>
            <a:r>
              <a:rPr lang="en-US" smtClean="0"/>
              <a:t>Quarks: search for the smallest</a:t>
            </a:r>
            <a:endParaRPr lang="en-US"/>
          </a:p>
        </p:txBody>
      </p:sp>
      <p:grpSp>
        <p:nvGrpSpPr>
          <p:cNvPr id="156" name="Group 155"/>
          <p:cNvGrpSpPr/>
          <p:nvPr/>
        </p:nvGrpSpPr>
        <p:grpSpPr>
          <a:xfrm>
            <a:off x="919843" y="3986439"/>
            <a:ext cx="2048256" cy="2048256"/>
            <a:chOff x="774700" y="2874735"/>
            <a:chExt cx="2048256" cy="2048256"/>
          </a:xfrm>
        </p:grpSpPr>
        <p:sp>
          <p:nvSpPr>
            <p:cNvPr id="82" name="Oval 81"/>
            <p:cNvSpPr/>
            <p:nvPr/>
          </p:nvSpPr>
          <p:spPr>
            <a:xfrm>
              <a:off x="774700" y="2874735"/>
              <a:ext cx="2048256" cy="2048256"/>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195288" y="3265713"/>
              <a:ext cx="1225296" cy="122529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p:cNvSpPr>
            <p:nvPr/>
          </p:nvSpPr>
          <p:spPr>
            <a:xfrm>
              <a:off x="1510321" y="3574071"/>
              <a:ext cx="546202" cy="56208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p:cNvSpPr>
            <p:nvPr/>
          </p:nvSpPr>
          <p:spPr>
            <a:xfrm>
              <a:off x="1658576" y="3727182"/>
              <a:ext cx="249692" cy="256952"/>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1750277" y="3845851"/>
              <a:ext cx="48307" cy="4830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3282950" y="2440893"/>
            <a:ext cx="4229100" cy="2596018"/>
            <a:chOff x="1860550" y="2513465"/>
            <a:chExt cx="4229100" cy="2596018"/>
          </a:xfrm>
        </p:grpSpPr>
        <p:sp>
          <p:nvSpPr>
            <p:cNvPr id="12" name="Oval 11"/>
            <p:cNvSpPr>
              <a:spLocks noChangeAspect="1"/>
            </p:cNvSpPr>
            <p:nvPr/>
          </p:nvSpPr>
          <p:spPr>
            <a:xfrm>
              <a:off x="5463549" y="4979742"/>
              <a:ext cx="73152" cy="731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flipV="1">
              <a:off x="2048102" y="2566197"/>
              <a:ext cx="3153849" cy="1959087"/>
              <a:chOff x="2612572" y="4248040"/>
              <a:chExt cx="3153849" cy="1959087"/>
            </a:xfrm>
          </p:grpSpPr>
          <p:sp>
            <p:nvSpPr>
              <p:cNvPr id="99" name="Freeform 98"/>
              <p:cNvSpPr/>
              <p:nvPr/>
            </p:nvSpPr>
            <p:spPr>
              <a:xfrm rot="654884">
                <a:off x="4969244" y="5032197"/>
                <a:ext cx="797177" cy="941284"/>
              </a:xfrm>
              <a:custGeom>
                <a:avLst/>
                <a:gdLst>
                  <a:gd name="connsiteX0" fmla="*/ 0 w 638175"/>
                  <a:gd name="connsiteY0" fmla="*/ 849312 h 849312"/>
                  <a:gd name="connsiteX1" fmla="*/ 190500 w 638175"/>
                  <a:gd name="connsiteY1" fmla="*/ 20637 h 849312"/>
                  <a:gd name="connsiteX2" fmla="*/ 638175 w 638175"/>
                  <a:gd name="connsiteY2" fmla="*/ 725487 h 849312"/>
                </a:gdLst>
                <a:ahLst/>
                <a:cxnLst>
                  <a:cxn ang="0">
                    <a:pos x="connsiteX0" y="connsiteY0"/>
                  </a:cxn>
                  <a:cxn ang="0">
                    <a:pos x="connsiteX1" y="connsiteY1"/>
                  </a:cxn>
                  <a:cxn ang="0">
                    <a:pos x="connsiteX2" y="connsiteY2"/>
                  </a:cxn>
                </a:cxnLst>
                <a:rect l="l" t="t" r="r" b="b"/>
                <a:pathLst>
                  <a:path w="638175" h="849312">
                    <a:moveTo>
                      <a:pt x="0" y="849312"/>
                    </a:moveTo>
                    <a:cubicBezTo>
                      <a:pt x="42069" y="445293"/>
                      <a:pt x="84138" y="41274"/>
                      <a:pt x="190500" y="20637"/>
                    </a:cubicBezTo>
                    <a:cubicBezTo>
                      <a:pt x="296862" y="0"/>
                      <a:pt x="467518" y="362743"/>
                      <a:pt x="638175" y="725487"/>
                    </a:cubicBezTo>
                  </a:path>
                </a:pathLst>
              </a:custGeom>
              <a:solidFill>
                <a:schemeClr val="tx2">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8" name="Group 97"/>
              <p:cNvGrpSpPr/>
              <p:nvPr/>
            </p:nvGrpSpPr>
            <p:grpSpPr>
              <a:xfrm>
                <a:off x="2612572" y="4248040"/>
                <a:ext cx="2676525" cy="1959087"/>
                <a:chOff x="1381126" y="3489215"/>
                <a:chExt cx="2676525" cy="1959087"/>
              </a:xfrm>
            </p:grpSpPr>
            <p:sp>
              <p:nvSpPr>
                <p:cNvPr id="7" name="Arc 6"/>
                <p:cNvSpPr>
                  <a:spLocks noChangeAspect="1"/>
                </p:cNvSpPr>
                <p:nvPr/>
              </p:nvSpPr>
              <p:spPr>
                <a:xfrm>
                  <a:off x="2682359" y="3489215"/>
                  <a:ext cx="1371600" cy="1371600"/>
                </a:xfrm>
                <a:prstGeom prst="arc">
                  <a:avLst>
                    <a:gd name="adj1" fmla="val 16200000"/>
                    <a:gd name="adj2" fmla="val 2156419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rot="10800000" flipV="1">
                  <a:off x="1381126" y="3489222"/>
                  <a:ext cx="1991109" cy="15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2"/>
                </p:cNvCxnSpPr>
                <p:nvPr/>
              </p:nvCxnSpPr>
              <p:spPr>
                <a:xfrm rot="16200000" flipH="1">
                  <a:off x="3415570" y="4806222"/>
                  <a:ext cx="1280433" cy="3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flipV="1">
              <a:off x="3332276" y="4527379"/>
              <a:ext cx="2007005" cy="563053"/>
              <a:chOff x="3322864" y="3744629"/>
              <a:chExt cx="2007005" cy="563053"/>
            </a:xfrm>
          </p:grpSpPr>
          <p:sp>
            <p:nvSpPr>
              <p:cNvPr id="85" name="Freeform 84"/>
              <p:cNvSpPr/>
              <p:nvPr/>
            </p:nvSpPr>
            <p:spPr>
              <a:xfrm rot="159064">
                <a:off x="4295775" y="3955257"/>
                <a:ext cx="809625" cy="352425"/>
              </a:xfrm>
              <a:custGeom>
                <a:avLst/>
                <a:gdLst>
                  <a:gd name="connsiteX0" fmla="*/ 0 w 1636712"/>
                  <a:gd name="connsiteY0" fmla="*/ 47625 h 333375"/>
                  <a:gd name="connsiteX1" fmla="*/ 1628775 w 1636712"/>
                  <a:gd name="connsiteY1" fmla="*/ 47625 h 333375"/>
                  <a:gd name="connsiteX2" fmla="*/ 47625 w 1636712"/>
                  <a:gd name="connsiteY2" fmla="*/ 333375 h 333375"/>
                </a:gdLst>
                <a:ahLst/>
                <a:cxnLst>
                  <a:cxn ang="0">
                    <a:pos x="connsiteX0" y="connsiteY0"/>
                  </a:cxn>
                  <a:cxn ang="0">
                    <a:pos x="connsiteX1" y="connsiteY1"/>
                  </a:cxn>
                  <a:cxn ang="0">
                    <a:pos x="connsiteX2" y="connsiteY2"/>
                  </a:cxn>
                </a:cxnLst>
                <a:rect l="l" t="t" r="r" b="b"/>
                <a:pathLst>
                  <a:path w="1636712" h="333375">
                    <a:moveTo>
                      <a:pt x="0" y="47625"/>
                    </a:moveTo>
                    <a:cubicBezTo>
                      <a:pt x="810419" y="23812"/>
                      <a:pt x="1620838" y="0"/>
                      <a:pt x="1628775" y="47625"/>
                    </a:cubicBezTo>
                    <a:cubicBezTo>
                      <a:pt x="1636712" y="95250"/>
                      <a:pt x="47625" y="333375"/>
                      <a:pt x="47625" y="333375"/>
                    </a:cubicBezTo>
                  </a:path>
                </a:pathLst>
              </a:custGeom>
              <a:solidFill>
                <a:schemeClr val="tx1">
                  <a:lumMod val="65000"/>
                  <a:lumOff val="3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 name="Group 42"/>
              <p:cNvGrpSpPr/>
              <p:nvPr/>
            </p:nvGrpSpPr>
            <p:grpSpPr>
              <a:xfrm>
                <a:off x="3322864" y="3744629"/>
                <a:ext cx="2007005" cy="382756"/>
                <a:chOff x="3409950" y="3701087"/>
                <a:chExt cx="2007005" cy="382756"/>
              </a:xfrm>
            </p:grpSpPr>
            <p:cxnSp>
              <p:nvCxnSpPr>
                <p:cNvPr id="59" name="Straight Connector 58"/>
                <p:cNvCxnSpPr/>
                <p:nvPr/>
              </p:nvCxnSpPr>
              <p:spPr>
                <a:xfrm flipV="1">
                  <a:off x="3409950" y="3710560"/>
                  <a:ext cx="1604486" cy="4190"/>
                </a:xfrm>
                <a:prstGeom prst="line">
                  <a:avLst/>
                </a:prstGeom>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4229101" y="3701087"/>
                  <a:ext cx="1187854" cy="382756"/>
                  <a:chOff x="5753101" y="3015287"/>
                  <a:chExt cx="1187854" cy="382756"/>
                </a:xfrm>
              </p:grpSpPr>
              <p:sp>
                <p:nvSpPr>
                  <p:cNvPr id="24" name="Arc 23"/>
                  <p:cNvSpPr/>
                  <p:nvPr/>
                </p:nvSpPr>
                <p:spPr>
                  <a:xfrm>
                    <a:off x="6105525" y="3025293"/>
                    <a:ext cx="833610" cy="24624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21402386" flipV="1">
                    <a:off x="5908763" y="3015287"/>
                    <a:ext cx="1032192" cy="321758"/>
                  </a:xfrm>
                  <a:prstGeom prst="arc">
                    <a:avLst>
                      <a:gd name="adj1" fmla="val 1643327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Arrow Connector 61"/>
                  <p:cNvCxnSpPr>
                    <a:stCxn id="25" idx="0"/>
                  </p:cNvCxnSpPr>
                  <p:nvPr/>
                </p:nvCxnSpPr>
                <p:spPr>
                  <a:xfrm rot="10800000" flipV="1">
                    <a:off x="5753101" y="3336114"/>
                    <a:ext cx="691913" cy="61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cxnSp>
          <p:nvCxnSpPr>
            <p:cNvPr id="93" name="Straight Connector 92"/>
            <p:cNvCxnSpPr/>
            <p:nvPr/>
          </p:nvCxnSpPr>
          <p:spPr>
            <a:xfrm flipV="1">
              <a:off x="3364593" y="5093153"/>
              <a:ext cx="1899104" cy="16330"/>
            </a:xfrm>
            <a:prstGeom prst="line">
              <a:avLst/>
            </a:prstGeom>
            <a:ln w="635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flipV="1">
              <a:off x="2556555" y="3480480"/>
              <a:ext cx="2229644" cy="1414466"/>
              <a:chOff x="3047547" y="3925661"/>
              <a:chExt cx="2229644" cy="1414466"/>
            </a:xfrm>
          </p:grpSpPr>
          <p:sp>
            <p:nvSpPr>
              <p:cNvPr id="117" name="Freeform 116"/>
              <p:cNvSpPr/>
              <p:nvPr/>
            </p:nvSpPr>
            <p:spPr>
              <a:xfrm rot="3175628">
                <a:off x="4533447" y="4381273"/>
                <a:ext cx="638175" cy="849312"/>
              </a:xfrm>
              <a:custGeom>
                <a:avLst/>
                <a:gdLst>
                  <a:gd name="connsiteX0" fmla="*/ 0 w 638175"/>
                  <a:gd name="connsiteY0" fmla="*/ 849312 h 849312"/>
                  <a:gd name="connsiteX1" fmla="*/ 190500 w 638175"/>
                  <a:gd name="connsiteY1" fmla="*/ 20637 h 849312"/>
                  <a:gd name="connsiteX2" fmla="*/ 638175 w 638175"/>
                  <a:gd name="connsiteY2" fmla="*/ 725487 h 849312"/>
                </a:gdLst>
                <a:ahLst/>
                <a:cxnLst>
                  <a:cxn ang="0">
                    <a:pos x="connsiteX0" y="connsiteY0"/>
                  </a:cxn>
                  <a:cxn ang="0">
                    <a:pos x="connsiteX1" y="connsiteY1"/>
                  </a:cxn>
                  <a:cxn ang="0">
                    <a:pos x="connsiteX2" y="connsiteY2"/>
                  </a:cxn>
                </a:cxnLst>
                <a:rect l="l" t="t" r="r" b="b"/>
                <a:pathLst>
                  <a:path w="638175" h="849312">
                    <a:moveTo>
                      <a:pt x="0" y="849312"/>
                    </a:moveTo>
                    <a:cubicBezTo>
                      <a:pt x="42069" y="445293"/>
                      <a:pt x="84138" y="41274"/>
                      <a:pt x="190500" y="20637"/>
                    </a:cubicBezTo>
                    <a:cubicBezTo>
                      <a:pt x="296862" y="0"/>
                      <a:pt x="467518" y="362743"/>
                      <a:pt x="638175" y="725487"/>
                    </a:cubicBezTo>
                  </a:path>
                </a:pathLst>
              </a:custGeom>
              <a:solidFill>
                <a:schemeClr val="bg2">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6" name="Group 115"/>
              <p:cNvGrpSpPr/>
              <p:nvPr/>
            </p:nvGrpSpPr>
            <p:grpSpPr>
              <a:xfrm>
                <a:off x="4340566" y="3941537"/>
                <a:ext cx="895350" cy="1398590"/>
                <a:chOff x="2905125" y="3640138"/>
                <a:chExt cx="895350" cy="1398590"/>
              </a:xfrm>
            </p:grpSpPr>
            <p:cxnSp>
              <p:nvCxnSpPr>
                <p:cNvPr id="107" name="Straight Arrow Connector 106"/>
                <p:cNvCxnSpPr>
                  <a:stCxn id="113" idx="8"/>
                </p:cNvCxnSpPr>
                <p:nvPr/>
              </p:nvCxnSpPr>
              <p:spPr>
                <a:xfrm flipH="1">
                  <a:off x="2905125" y="4130992"/>
                  <a:ext cx="772482" cy="907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3" name="Freeform 112"/>
                <p:cNvSpPr/>
                <p:nvPr/>
              </p:nvSpPr>
              <p:spPr>
                <a:xfrm rot="120000">
                  <a:off x="3181350" y="3640138"/>
                  <a:ext cx="619125" cy="484187"/>
                </a:xfrm>
                <a:custGeom>
                  <a:avLst/>
                  <a:gdLst>
                    <a:gd name="connsiteX0" fmla="*/ 0 w 619125"/>
                    <a:gd name="connsiteY0" fmla="*/ 7937 h 484187"/>
                    <a:gd name="connsiteX1" fmla="*/ 285750 w 619125"/>
                    <a:gd name="connsiteY1" fmla="*/ 7937 h 484187"/>
                    <a:gd name="connsiteX2" fmla="*/ 485775 w 619125"/>
                    <a:gd name="connsiteY2" fmla="*/ 55562 h 484187"/>
                    <a:gd name="connsiteX3" fmla="*/ 581025 w 619125"/>
                    <a:gd name="connsiteY3" fmla="*/ 122237 h 484187"/>
                    <a:gd name="connsiteX4" fmla="*/ 609600 w 619125"/>
                    <a:gd name="connsiteY4" fmla="*/ 179387 h 484187"/>
                    <a:gd name="connsiteX5" fmla="*/ 619125 w 619125"/>
                    <a:gd name="connsiteY5" fmla="*/ 227012 h 484187"/>
                    <a:gd name="connsiteX6" fmla="*/ 609600 w 619125"/>
                    <a:gd name="connsiteY6" fmla="*/ 293687 h 484187"/>
                    <a:gd name="connsiteX7" fmla="*/ 561975 w 619125"/>
                    <a:gd name="connsiteY7" fmla="*/ 398462 h 484187"/>
                    <a:gd name="connsiteX8" fmla="*/ 504825 w 619125"/>
                    <a:gd name="connsiteY8" fmla="*/ 484187 h 48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125" h="484187">
                      <a:moveTo>
                        <a:pt x="0" y="7937"/>
                      </a:moveTo>
                      <a:cubicBezTo>
                        <a:pt x="102394" y="3968"/>
                        <a:pt x="204788" y="0"/>
                        <a:pt x="285750" y="7937"/>
                      </a:cubicBezTo>
                      <a:cubicBezTo>
                        <a:pt x="366712" y="15874"/>
                        <a:pt x="436563" y="36512"/>
                        <a:pt x="485775" y="55562"/>
                      </a:cubicBezTo>
                      <a:cubicBezTo>
                        <a:pt x="534988" y="74612"/>
                        <a:pt x="560388" y="101600"/>
                        <a:pt x="581025" y="122237"/>
                      </a:cubicBezTo>
                      <a:cubicBezTo>
                        <a:pt x="601662" y="142874"/>
                        <a:pt x="603250" y="161925"/>
                        <a:pt x="609600" y="179387"/>
                      </a:cubicBezTo>
                      <a:cubicBezTo>
                        <a:pt x="615950" y="196849"/>
                        <a:pt x="619125" y="207962"/>
                        <a:pt x="619125" y="227012"/>
                      </a:cubicBezTo>
                      <a:cubicBezTo>
                        <a:pt x="619125" y="246062"/>
                        <a:pt x="619125" y="265112"/>
                        <a:pt x="609600" y="293687"/>
                      </a:cubicBezTo>
                      <a:cubicBezTo>
                        <a:pt x="600075" y="322262"/>
                        <a:pt x="579437" y="366712"/>
                        <a:pt x="561975" y="398462"/>
                      </a:cubicBezTo>
                      <a:cubicBezTo>
                        <a:pt x="544513" y="430212"/>
                        <a:pt x="524669" y="457199"/>
                        <a:pt x="504825" y="48418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19" name="Straight Connector 118"/>
              <p:cNvCxnSpPr>
                <a:endCxn id="113" idx="0"/>
              </p:cNvCxnSpPr>
              <p:nvPr/>
            </p:nvCxnSpPr>
            <p:spPr>
              <a:xfrm>
                <a:off x="3047547" y="3925661"/>
                <a:ext cx="1577605" cy="1315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flipV="1">
              <a:off x="1860550" y="2513465"/>
              <a:ext cx="4229100" cy="1624014"/>
              <a:chOff x="2411185" y="4774065"/>
              <a:chExt cx="4229100" cy="1624014"/>
            </a:xfrm>
          </p:grpSpPr>
          <p:sp>
            <p:nvSpPr>
              <p:cNvPr id="149" name="Freeform 148"/>
              <p:cNvSpPr/>
              <p:nvPr/>
            </p:nvSpPr>
            <p:spPr>
              <a:xfrm>
                <a:off x="5584598" y="5270954"/>
                <a:ext cx="1055687" cy="1127125"/>
              </a:xfrm>
              <a:custGeom>
                <a:avLst/>
                <a:gdLst>
                  <a:gd name="connsiteX0" fmla="*/ 322262 w 1055687"/>
                  <a:gd name="connsiteY0" fmla="*/ 1127125 h 1127125"/>
                  <a:gd name="connsiteX1" fmla="*/ 122237 w 1055687"/>
                  <a:gd name="connsiteY1" fmla="*/ 165100 h 1127125"/>
                  <a:gd name="connsiteX2" fmla="*/ 1055687 w 1055687"/>
                  <a:gd name="connsiteY2" fmla="*/ 136525 h 1127125"/>
                </a:gdLst>
                <a:ahLst/>
                <a:cxnLst>
                  <a:cxn ang="0">
                    <a:pos x="connsiteX0" y="connsiteY0"/>
                  </a:cxn>
                  <a:cxn ang="0">
                    <a:pos x="connsiteX1" y="connsiteY1"/>
                  </a:cxn>
                  <a:cxn ang="0">
                    <a:pos x="connsiteX2" y="connsiteY2"/>
                  </a:cxn>
                </a:cxnLst>
                <a:rect l="l" t="t" r="r" b="b"/>
                <a:pathLst>
                  <a:path w="1055687" h="1127125">
                    <a:moveTo>
                      <a:pt x="322262" y="1127125"/>
                    </a:moveTo>
                    <a:cubicBezTo>
                      <a:pt x="161131" y="728662"/>
                      <a:pt x="0" y="330200"/>
                      <a:pt x="122237" y="165100"/>
                    </a:cubicBezTo>
                    <a:cubicBezTo>
                      <a:pt x="244475" y="0"/>
                      <a:pt x="650081" y="68262"/>
                      <a:pt x="1055687" y="136525"/>
                    </a:cubicBezTo>
                  </a:path>
                </a:pathLst>
              </a:custGeom>
              <a:solidFill>
                <a:schemeClr val="accent2">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7" name="Group 146"/>
              <p:cNvGrpSpPr/>
              <p:nvPr/>
            </p:nvGrpSpPr>
            <p:grpSpPr>
              <a:xfrm>
                <a:off x="2411185" y="4774065"/>
                <a:ext cx="4139519" cy="1416165"/>
                <a:chOff x="3238500" y="2814636"/>
                <a:chExt cx="4139519" cy="1416165"/>
              </a:xfrm>
            </p:grpSpPr>
            <p:cxnSp>
              <p:nvCxnSpPr>
                <p:cNvPr id="45" name="Straight Connector 44"/>
                <p:cNvCxnSpPr/>
                <p:nvPr/>
              </p:nvCxnSpPr>
              <p:spPr>
                <a:xfrm flipV="1">
                  <a:off x="3238500" y="2814636"/>
                  <a:ext cx="2019300" cy="9526"/>
                </a:xfrm>
                <a:prstGeom prst="line">
                  <a:avLst/>
                </a:prstGeom>
              </p:spPr>
              <p:style>
                <a:lnRef idx="1">
                  <a:schemeClr val="accent1"/>
                </a:lnRef>
                <a:fillRef idx="0">
                  <a:schemeClr val="accent1"/>
                </a:fillRef>
                <a:effectRef idx="0">
                  <a:schemeClr val="accent1"/>
                </a:effectRef>
                <a:fontRef idx="minor">
                  <a:schemeClr val="tx1"/>
                </a:fontRef>
              </p:style>
            </p:cxnSp>
            <p:sp>
              <p:nvSpPr>
                <p:cNvPr id="144" name="Freeform 143"/>
                <p:cNvSpPr/>
                <p:nvPr/>
              </p:nvSpPr>
              <p:spPr>
                <a:xfrm>
                  <a:off x="5225142" y="2815772"/>
                  <a:ext cx="827315" cy="232228"/>
                </a:xfrm>
                <a:custGeom>
                  <a:avLst/>
                  <a:gdLst>
                    <a:gd name="connsiteX0" fmla="*/ 0 w 827315"/>
                    <a:gd name="connsiteY0" fmla="*/ 0 h 232228"/>
                    <a:gd name="connsiteX1" fmla="*/ 319315 w 827315"/>
                    <a:gd name="connsiteY1" fmla="*/ 14514 h 232228"/>
                    <a:gd name="connsiteX2" fmla="*/ 595086 w 827315"/>
                    <a:gd name="connsiteY2" fmla="*/ 72571 h 232228"/>
                    <a:gd name="connsiteX3" fmla="*/ 827315 w 827315"/>
                    <a:gd name="connsiteY3" fmla="*/ 232228 h 232228"/>
                  </a:gdLst>
                  <a:ahLst/>
                  <a:cxnLst>
                    <a:cxn ang="0">
                      <a:pos x="connsiteX0" y="connsiteY0"/>
                    </a:cxn>
                    <a:cxn ang="0">
                      <a:pos x="connsiteX1" y="connsiteY1"/>
                    </a:cxn>
                    <a:cxn ang="0">
                      <a:pos x="connsiteX2" y="connsiteY2"/>
                    </a:cxn>
                    <a:cxn ang="0">
                      <a:pos x="connsiteX3" y="connsiteY3"/>
                    </a:cxn>
                  </a:cxnLst>
                  <a:rect l="l" t="t" r="r" b="b"/>
                  <a:pathLst>
                    <a:path w="827315" h="232228">
                      <a:moveTo>
                        <a:pt x="0" y="0"/>
                      </a:moveTo>
                      <a:cubicBezTo>
                        <a:pt x="110067" y="1209"/>
                        <a:pt x="220134" y="2419"/>
                        <a:pt x="319315" y="14514"/>
                      </a:cubicBezTo>
                      <a:cubicBezTo>
                        <a:pt x="418496" y="26609"/>
                        <a:pt x="510419" y="36285"/>
                        <a:pt x="595086" y="72571"/>
                      </a:cubicBezTo>
                      <a:cubicBezTo>
                        <a:pt x="679753" y="108857"/>
                        <a:pt x="827315" y="232228"/>
                        <a:pt x="827315" y="23222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p:nvPr/>
              </p:nvCxnSpPr>
              <p:spPr>
                <a:xfrm>
                  <a:off x="6042705" y="3040629"/>
                  <a:ext cx="1335314" cy="1190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sp>
        <p:nvSpPr>
          <p:cNvPr id="150" name="TextBox 149"/>
          <p:cNvSpPr txBox="1"/>
          <p:nvPr/>
        </p:nvSpPr>
        <p:spPr>
          <a:xfrm>
            <a:off x="1219200" y="1625601"/>
            <a:ext cx="655500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More </a:t>
            </a:r>
            <a:r>
              <a:rPr lang="en-US" sz="2400" dirty="0" smtClean="0">
                <a:solidFill>
                  <a:srgbClr val="C00000"/>
                </a:solidFill>
                <a:latin typeface="Times New Roman" pitchFamily="18" charset="0"/>
                <a:cs typeface="Times New Roman" pitchFamily="18" charset="0"/>
              </a:rPr>
              <a:t>area</a:t>
            </a:r>
            <a:r>
              <a:rPr lang="en-US" sz="2400" dirty="0" smtClean="0">
                <a:latin typeface="Times New Roman" pitchFamily="18" charset="0"/>
                <a:cs typeface="Times New Roman" pitchFamily="18" charset="0"/>
              </a:rPr>
              <a:t> for small-angle scattering </a:t>
            </a:r>
            <a:r>
              <a:rPr lang="en-US" sz="2400" dirty="0" smtClean="0">
                <a:latin typeface="Times New Roman" pitchFamily="18" charset="0"/>
                <a:cs typeface="Times New Roman" pitchFamily="18" charset="0"/>
                <a:sym typeface="Wingdings" pitchFamily="2" charset="2"/>
              </a:rPr>
              <a:t> </a:t>
            </a:r>
            <a:r>
              <a:rPr lang="en-US" sz="2400" dirty="0" smtClean="0">
                <a:solidFill>
                  <a:srgbClr val="C00000"/>
                </a:solidFill>
                <a:latin typeface="Times New Roman" pitchFamily="18" charset="0"/>
                <a:cs typeface="Times New Roman" pitchFamily="18" charset="0"/>
                <a:sym typeface="Wingdings" pitchFamily="2" charset="2"/>
              </a:rPr>
              <a:t>higher rates</a:t>
            </a:r>
            <a:endParaRPr lang="en-US" sz="2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Two model explanations …</a:t>
            </a:r>
            <a:endParaRPr lang="en-US" dirty="0"/>
          </a:p>
        </p:txBody>
      </p:sp>
      <p:sp>
        <p:nvSpPr>
          <p:cNvPr id="4" name="Date Placeholder 3"/>
          <p:cNvSpPr>
            <a:spLocks noGrp="1"/>
          </p:cNvSpPr>
          <p:nvPr>
            <p:ph type="dt" sz="half" idx="10"/>
          </p:nvPr>
        </p:nvSpPr>
        <p:spPr/>
        <p:txBody>
          <a:bodyPr/>
          <a:lstStyle/>
          <a:p>
            <a:r>
              <a:rPr lang="en-US" smtClean="0"/>
              <a:t>April 30, 2010</a:t>
            </a:r>
            <a:endParaRPr lang="en-US" dirty="0"/>
          </a:p>
        </p:txBody>
      </p:sp>
      <p:sp>
        <p:nvSpPr>
          <p:cNvPr id="5" name="Slide Number Placeholder 4"/>
          <p:cNvSpPr>
            <a:spLocks noGrp="1"/>
          </p:cNvSpPr>
          <p:nvPr>
            <p:ph type="sldNum" sz="quarter" idx="11"/>
          </p:nvPr>
        </p:nvSpPr>
        <p:spPr/>
        <p:txBody>
          <a:bodyPr/>
          <a:lstStyle/>
          <a:p>
            <a:fld id="{DBB47ED9-C832-43CF-BA33-32DB5CC34A46}" type="slidenum">
              <a:rPr lang="en-US" smtClean="0"/>
              <a:pPr/>
              <a:t>41</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sp>
        <p:nvSpPr>
          <p:cNvPr id="9" name="Content Placeholder 8"/>
          <p:cNvSpPr>
            <a:spLocks noGrp="1"/>
          </p:cNvSpPr>
          <p:nvPr>
            <p:ph idx="1"/>
          </p:nvPr>
        </p:nvSpPr>
        <p:spPr>
          <a:xfrm>
            <a:off x="280219" y="1600200"/>
            <a:ext cx="4114799" cy="4525963"/>
          </a:xfrm>
        </p:spPr>
        <p:txBody>
          <a:bodyPr>
            <a:normAutofit/>
          </a:bodyPr>
          <a:lstStyle/>
          <a:p>
            <a:pPr>
              <a:buNone/>
            </a:pPr>
            <a:r>
              <a:rPr lang="en-US" dirty="0" smtClean="0"/>
              <a:t>Two views of how the </a:t>
            </a:r>
            <a:r>
              <a:rPr lang="en-US" dirty="0" smtClean="0">
                <a:latin typeface="Symbol" pitchFamily="18" charset="2"/>
              </a:rPr>
              <a:t>L </a:t>
            </a:r>
            <a:r>
              <a:rPr lang="en-US" dirty="0" smtClean="0"/>
              <a:t>is polarized</a:t>
            </a:r>
            <a:r>
              <a:rPr lang="en-US" sz="2000" dirty="0" smtClean="0"/>
              <a:t>:</a:t>
            </a:r>
          </a:p>
          <a:p>
            <a:pPr>
              <a:buNone/>
            </a:pPr>
            <a:r>
              <a:rPr lang="en-US" sz="2000" b="1" dirty="0" smtClean="0"/>
              <a:t>top</a:t>
            </a:r>
            <a:r>
              <a:rPr lang="en-US" sz="2000" dirty="0" smtClean="0"/>
              <a:t>: u-quark polarized; </a:t>
            </a:r>
            <a:r>
              <a:rPr lang="en-US" sz="2000" dirty="0" err="1" smtClean="0"/>
              <a:t>sbar</a:t>
            </a:r>
            <a:r>
              <a:rPr lang="en-US" sz="2000" dirty="0" smtClean="0"/>
              <a:t> polarization selected opposite; s-</a:t>
            </a:r>
            <a:r>
              <a:rPr lang="en-US" sz="2000" dirty="0" err="1" smtClean="0"/>
              <a:t>sbar</a:t>
            </a:r>
            <a:r>
              <a:rPr lang="en-US" sz="2000" dirty="0" smtClean="0"/>
              <a:t> in spin-0 state</a:t>
            </a:r>
          </a:p>
          <a:p>
            <a:pPr>
              <a:buNone/>
            </a:pPr>
            <a:r>
              <a:rPr lang="en-US" sz="2000" b="1" dirty="0" smtClean="0"/>
              <a:t>bottom</a:t>
            </a:r>
            <a:r>
              <a:rPr lang="en-US" sz="2000" dirty="0" smtClean="0"/>
              <a:t>: s and s-bar polarized directly by photon</a:t>
            </a:r>
            <a:endParaRPr lang="en-US" sz="2000" dirty="0" smtClean="0">
              <a:solidFill>
                <a:srgbClr val="282DF0"/>
              </a:solidFill>
            </a:endParaRPr>
          </a:p>
          <a:p>
            <a:pPr>
              <a:buNone/>
            </a:pPr>
            <a:r>
              <a:rPr lang="en-US" sz="2400" dirty="0" smtClean="0">
                <a:solidFill>
                  <a:srgbClr val="282DF0"/>
                </a:solidFill>
              </a:rPr>
              <a:t>On-going studies to distinguish between the two models.</a:t>
            </a:r>
          </a:p>
          <a:p>
            <a:pPr>
              <a:buNone/>
            </a:pPr>
            <a:r>
              <a:rPr lang="en-US" sz="2000" dirty="0" smtClean="0">
                <a:sym typeface="Wingdings" pitchFamily="2" charset="2"/>
              </a:rPr>
              <a:t> measure </a:t>
            </a:r>
            <a:r>
              <a:rPr lang="en-US" sz="2000" dirty="0" smtClean="0">
                <a:latin typeface="Symbol" pitchFamily="18" charset="2"/>
                <a:sym typeface="Wingdings" pitchFamily="2" charset="2"/>
              </a:rPr>
              <a:t>L</a:t>
            </a:r>
            <a:r>
              <a:rPr lang="en-US" sz="2000" dirty="0" smtClean="0">
                <a:sym typeface="Wingdings" pitchFamily="2" charset="2"/>
              </a:rPr>
              <a:t> polarization for production of K*</a:t>
            </a:r>
            <a:r>
              <a:rPr lang="en-US" sz="2000" baseline="30000" dirty="0" smtClean="0">
                <a:sym typeface="Wingdings" pitchFamily="2" charset="2"/>
              </a:rPr>
              <a:t>+</a:t>
            </a:r>
            <a:r>
              <a:rPr lang="en-US" sz="2000" dirty="0" smtClean="0">
                <a:sym typeface="Wingdings" pitchFamily="2" charset="2"/>
              </a:rPr>
              <a:t> </a:t>
            </a:r>
            <a:r>
              <a:rPr lang="en-US" sz="2000" dirty="0" smtClean="0">
                <a:latin typeface="Symbol" pitchFamily="18" charset="2"/>
                <a:sym typeface="Wingdings" pitchFamily="2" charset="2"/>
              </a:rPr>
              <a:t>L</a:t>
            </a:r>
            <a:r>
              <a:rPr lang="en-US" sz="2000" dirty="0" smtClean="0">
                <a:sym typeface="Wingdings" pitchFamily="2" charset="2"/>
              </a:rPr>
              <a:t> final state</a:t>
            </a:r>
            <a:endParaRPr lang="en-US" sz="2000" dirty="0"/>
          </a:p>
        </p:txBody>
      </p:sp>
      <p:pic>
        <p:nvPicPr>
          <p:cNvPr id="8" name="Picture 7" descr="courier_fig.jpg"/>
          <p:cNvPicPr>
            <a:picLocks noChangeAspect="1"/>
          </p:cNvPicPr>
          <p:nvPr/>
        </p:nvPicPr>
        <p:blipFill>
          <a:blip r:embed="rId3" cstate="print"/>
          <a:stretch>
            <a:fillRect/>
          </a:stretch>
        </p:blipFill>
        <p:spPr>
          <a:xfrm>
            <a:off x="4572000" y="1676400"/>
            <a:ext cx="4307881" cy="4191000"/>
          </a:xfrm>
          <a:prstGeom prst="rect">
            <a:avLst/>
          </a:prstGeom>
          <a:solidFill>
            <a:srgbClr val="F023F5"/>
          </a:solidFill>
          <a:ln>
            <a:solidFill>
              <a:schemeClr val="tx1"/>
            </a:solidFill>
          </a:ln>
          <a:effectLst>
            <a:outerShdw blurRad="50800" dist="50800" dir="2700000" algn="tl" rotWithShape="0">
              <a:prstClr val="black"/>
            </a:outerShdw>
          </a:effectLst>
        </p:spPr>
      </p:pic>
      <p:grpSp>
        <p:nvGrpSpPr>
          <p:cNvPr id="15" name="Group 14"/>
          <p:cNvGrpSpPr/>
          <p:nvPr/>
        </p:nvGrpSpPr>
        <p:grpSpPr>
          <a:xfrm>
            <a:off x="7481889" y="1752600"/>
            <a:ext cx="1130663" cy="1219202"/>
            <a:chOff x="7481889" y="1752600"/>
            <a:chExt cx="1130663" cy="1219202"/>
          </a:xfrm>
        </p:grpSpPr>
        <p:cxnSp>
          <p:nvCxnSpPr>
            <p:cNvPr id="11" name="Straight Arrow Connector 10"/>
            <p:cNvCxnSpPr/>
            <p:nvPr/>
          </p:nvCxnSpPr>
          <p:spPr>
            <a:xfrm flipV="1">
              <a:off x="7519988" y="2343150"/>
              <a:ext cx="242887" cy="19526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7481889" y="2819401"/>
              <a:ext cx="238125" cy="15240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15300" y="1752600"/>
              <a:ext cx="497252" cy="369332"/>
            </a:xfrm>
            <a:prstGeom prst="rect">
              <a:avLst/>
            </a:prstGeom>
            <a:solidFill>
              <a:srgbClr val="FFC000"/>
            </a:solidFill>
          </p:spPr>
          <p:txBody>
            <a:bodyPr wrap="none" rtlCol="0">
              <a:spAutoFit/>
            </a:bodyPr>
            <a:lstStyle/>
            <a:p>
              <a:r>
                <a:rPr lang="en-US" dirty="0" smtClean="0"/>
                <a:t>K*</a:t>
              </a:r>
              <a:r>
                <a:rPr lang="en-US" baseline="30000" dirty="0" smtClean="0"/>
                <a:t>+</a:t>
              </a:r>
              <a:endParaRPr lang="en-US" baseline="30000" dirty="0"/>
            </a:p>
          </p:txBody>
        </p:sp>
      </p:grpSp>
      <p:grpSp>
        <p:nvGrpSpPr>
          <p:cNvPr id="19" name="Group 18"/>
          <p:cNvGrpSpPr/>
          <p:nvPr/>
        </p:nvGrpSpPr>
        <p:grpSpPr>
          <a:xfrm>
            <a:off x="6400800" y="5196114"/>
            <a:ext cx="2177143" cy="464457"/>
            <a:chOff x="6400800" y="5196114"/>
            <a:chExt cx="2177143" cy="464457"/>
          </a:xfrm>
        </p:grpSpPr>
        <p:cxnSp>
          <p:nvCxnSpPr>
            <p:cNvPr id="17" name="Straight Arrow Connector 16"/>
            <p:cNvCxnSpPr/>
            <p:nvPr/>
          </p:nvCxnSpPr>
          <p:spPr>
            <a:xfrm>
              <a:off x="6400800" y="5646057"/>
              <a:ext cx="406400" cy="1451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69943" y="5196114"/>
              <a:ext cx="508000" cy="369332"/>
            </a:xfrm>
            <a:prstGeom prst="rect">
              <a:avLst/>
            </a:prstGeom>
            <a:solidFill>
              <a:srgbClr val="FFC000"/>
            </a:solidFill>
          </p:spPr>
          <p:txBody>
            <a:bodyPr wrap="square" rtlCol="0">
              <a:spAutoFit/>
            </a:bodyPr>
            <a:lstStyle/>
            <a:p>
              <a:r>
                <a:rPr lang="en-US" dirty="0" smtClean="0"/>
                <a:t>K*</a:t>
              </a:r>
              <a:r>
                <a:rPr lang="en-US" baseline="30000" dirty="0" smtClean="0"/>
                <a:t>+</a:t>
              </a:r>
              <a:endParaRPr lang="en-US" baseline="30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3483429" y="4775200"/>
            <a:ext cx="52290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K</a:t>
            </a:r>
            <a:r>
              <a:rPr lang="en-US" sz="2400" baseline="30000" dirty="0" smtClean="0">
                <a:latin typeface="Times New Roman" pitchFamily="18" charset="0"/>
                <a:cs typeface="Times New Roman" pitchFamily="18" charset="0"/>
              </a:rPr>
              <a:t>+</a:t>
            </a:r>
            <a:endParaRPr lang="en-US" sz="2400" baseline="30000" dirty="0">
              <a:latin typeface="Times New Roman" pitchFamily="18" charset="0"/>
              <a:cs typeface="Times New Roman" pitchFamily="18" charset="0"/>
            </a:endParaRPr>
          </a:p>
        </p:txBody>
      </p:sp>
      <p:sp>
        <p:nvSpPr>
          <p:cNvPr id="24" name="Freeform 23"/>
          <p:cNvSpPr/>
          <p:nvPr/>
        </p:nvSpPr>
        <p:spPr bwMode="auto">
          <a:xfrm>
            <a:off x="228600" y="3817938"/>
            <a:ext cx="1665288" cy="522287"/>
          </a:xfrm>
          <a:custGeom>
            <a:avLst/>
            <a:gdLst>
              <a:gd name="connsiteX0" fmla="*/ 0 w 3166311"/>
              <a:gd name="connsiteY0" fmla="*/ 162426 h 483268"/>
              <a:gd name="connsiteX1" fmla="*/ 324852 w 3166311"/>
              <a:gd name="connsiteY1" fmla="*/ 42110 h 483268"/>
              <a:gd name="connsiteX2" fmla="*/ 709863 w 3166311"/>
              <a:gd name="connsiteY2" fmla="*/ 415089 h 483268"/>
              <a:gd name="connsiteX3" fmla="*/ 1034716 w 3166311"/>
              <a:gd name="connsiteY3" fmla="*/ 90237 h 483268"/>
              <a:gd name="connsiteX4" fmla="*/ 1383631 w 3166311"/>
              <a:gd name="connsiteY4" fmla="*/ 475247 h 483268"/>
              <a:gd name="connsiteX5" fmla="*/ 1756610 w 3166311"/>
              <a:gd name="connsiteY5" fmla="*/ 138363 h 483268"/>
              <a:gd name="connsiteX6" fmla="*/ 2165684 w 3166311"/>
              <a:gd name="connsiteY6" fmla="*/ 415089 h 483268"/>
              <a:gd name="connsiteX7" fmla="*/ 2466473 w 3166311"/>
              <a:gd name="connsiteY7" fmla="*/ 162426 h 483268"/>
              <a:gd name="connsiteX8" fmla="*/ 2719137 w 3166311"/>
              <a:gd name="connsiteY8" fmla="*/ 354931 h 483268"/>
              <a:gd name="connsiteX9" fmla="*/ 2983831 w 3166311"/>
              <a:gd name="connsiteY9" fmla="*/ 138363 h 483268"/>
              <a:gd name="connsiteX10" fmla="*/ 3140242 w 3166311"/>
              <a:gd name="connsiteY10" fmla="*/ 282742 h 483268"/>
              <a:gd name="connsiteX11" fmla="*/ 3140242 w 3166311"/>
              <a:gd name="connsiteY11" fmla="*/ 270710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6311" h="483268">
                <a:moveTo>
                  <a:pt x="0" y="162426"/>
                </a:moveTo>
                <a:cubicBezTo>
                  <a:pt x="103271" y="81213"/>
                  <a:pt x="206542" y="0"/>
                  <a:pt x="324852" y="42110"/>
                </a:cubicBezTo>
                <a:cubicBezTo>
                  <a:pt x="443162" y="84220"/>
                  <a:pt x="591552" y="407068"/>
                  <a:pt x="709863" y="415089"/>
                </a:cubicBezTo>
                <a:cubicBezTo>
                  <a:pt x="828174" y="423110"/>
                  <a:pt x="922421" y="80211"/>
                  <a:pt x="1034716" y="90237"/>
                </a:cubicBezTo>
                <a:cubicBezTo>
                  <a:pt x="1147011" y="100263"/>
                  <a:pt x="1263315" y="467226"/>
                  <a:pt x="1383631" y="475247"/>
                </a:cubicBezTo>
                <a:cubicBezTo>
                  <a:pt x="1503947" y="483268"/>
                  <a:pt x="1626268" y="148389"/>
                  <a:pt x="1756610" y="138363"/>
                </a:cubicBezTo>
                <a:cubicBezTo>
                  <a:pt x="1886952" y="128337"/>
                  <a:pt x="2047374" y="411079"/>
                  <a:pt x="2165684" y="415089"/>
                </a:cubicBezTo>
                <a:cubicBezTo>
                  <a:pt x="2283995" y="419100"/>
                  <a:pt x="2374231" y="172452"/>
                  <a:pt x="2466473" y="162426"/>
                </a:cubicBezTo>
                <a:cubicBezTo>
                  <a:pt x="2558715" y="152400"/>
                  <a:pt x="2632911" y="358942"/>
                  <a:pt x="2719137" y="354931"/>
                </a:cubicBezTo>
                <a:cubicBezTo>
                  <a:pt x="2805363" y="350921"/>
                  <a:pt x="2913647" y="150394"/>
                  <a:pt x="2983831" y="138363"/>
                </a:cubicBezTo>
                <a:cubicBezTo>
                  <a:pt x="3054015" y="126332"/>
                  <a:pt x="3114174" y="260684"/>
                  <a:pt x="3140242" y="282742"/>
                </a:cubicBezTo>
                <a:cubicBezTo>
                  <a:pt x="3166311" y="304800"/>
                  <a:pt x="3153276" y="287755"/>
                  <a:pt x="3140242" y="270710"/>
                </a:cubicBezTo>
              </a:path>
            </a:pathLst>
          </a:cu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FF0000"/>
              </a:solidFill>
            </a:endParaRPr>
          </a:p>
        </p:txBody>
      </p:sp>
      <p:cxnSp>
        <p:nvCxnSpPr>
          <p:cNvPr id="25" name="Straight Arrow Connector 24"/>
          <p:cNvCxnSpPr/>
          <p:nvPr/>
        </p:nvCxnSpPr>
        <p:spPr bwMode="auto">
          <a:xfrm rot="5400000" flipH="1" flipV="1">
            <a:off x="2073275" y="3581400"/>
            <a:ext cx="9906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bwMode="auto">
          <a:xfrm rot="16200000" flipH="1">
            <a:off x="2370138" y="4275137"/>
            <a:ext cx="457200" cy="4413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29"/>
          <p:cNvGrpSpPr>
            <a:grpSpLocks/>
          </p:cNvGrpSpPr>
          <p:nvPr/>
        </p:nvGrpSpPr>
        <p:grpSpPr bwMode="auto">
          <a:xfrm>
            <a:off x="2819403" y="4648199"/>
            <a:ext cx="312906" cy="707886"/>
            <a:chOff x="5791200" y="3124200"/>
            <a:chExt cx="336975" cy="656074"/>
          </a:xfrm>
        </p:grpSpPr>
        <p:sp>
          <p:nvSpPr>
            <p:cNvPr id="14367" name="TextBox 17"/>
            <p:cNvSpPr txBox="1">
              <a:spLocks noChangeArrowheads="1"/>
            </p:cNvSpPr>
            <p:nvPr/>
          </p:nvSpPr>
          <p:spPr bwMode="auto">
            <a:xfrm>
              <a:off x="5791200" y="3124200"/>
              <a:ext cx="336975" cy="656074"/>
            </a:xfrm>
            <a:prstGeom prst="rect">
              <a:avLst/>
            </a:prstGeom>
            <a:noFill/>
            <a:ln w="9525">
              <a:solidFill>
                <a:schemeClr val="bg1"/>
              </a:solidFill>
              <a:miter lim="800000"/>
              <a:headEnd/>
              <a:tailEnd/>
            </a:ln>
          </p:spPr>
          <p:txBody>
            <a:bodyPr wrap="none">
              <a:spAutoFit/>
            </a:bodyPr>
            <a:lstStyle/>
            <a:p>
              <a:r>
                <a:rPr lang="en-US" sz="2000" dirty="0" smtClean="0">
                  <a:latin typeface="Times New Roman" pitchFamily="18" charset="0"/>
                  <a:cs typeface="Times New Roman" pitchFamily="18" charset="0"/>
                </a:rPr>
                <a:t>s</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u</a:t>
              </a:r>
            </a:p>
          </p:txBody>
        </p:sp>
        <p:cxnSp>
          <p:nvCxnSpPr>
            <p:cNvPr id="50" name="Straight Connector 49"/>
            <p:cNvCxnSpPr/>
            <p:nvPr/>
          </p:nvCxnSpPr>
          <p:spPr>
            <a:xfrm>
              <a:off x="5868133" y="3200708"/>
              <a:ext cx="152155" cy="1472"/>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grpSp>
      <p:sp>
        <p:nvSpPr>
          <p:cNvPr id="48" name="Right Brace 47"/>
          <p:cNvSpPr/>
          <p:nvPr/>
        </p:nvSpPr>
        <p:spPr bwMode="auto">
          <a:xfrm>
            <a:off x="3244850" y="4730750"/>
            <a:ext cx="141288" cy="574675"/>
          </a:xfrm>
          <a:prstGeom prst="rightBrac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52" name="TextBox 30"/>
          <p:cNvSpPr txBox="1">
            <a:spLocks noChangeArrowheads="1"/>
          </p:cNvSpPr>
          <p:nvPr/>
        </p:nvSpPr>
        <p:spPr bwMode="auto">
          <a:xfrm>
            <a:off x="3369129" y="2286000"/>
            <a:ext cx="367958" cy="498124"/>
          </a:xfrm>
          <a:prstGeom prst="rect">
            <a:avLst/>
          </a:prstGeom>
          <a:noFill/>
          <a:ln w="9525">
            <a:noFill/>
            <a:miter lim="800000"/>
            <a:headEnd/>
            <a:tailEnd/>
          </a:ln>
        </p:spPr>
        <p:txBody>
          <a:bodyPr wrap="none">
            <a:spAutoFit/>
          </a:bodyPr>
          <a:lstStyle/>
          <a:p>
            <a:r>
              <a:rPr lang="en-US" sz="2400" dirty="0" smtClean="0">
                <a:latin typeface="Symbol" pitchFamily="18" charset="2"/>
              </a:rPr>
              <a:t>L</a:t>
            </a:r>
            <a:endParaRPr lang="en-US" sz="2400" dirty="0">
              <a:latin typeface="Symbol" pitchFamily="18" charset="2"/>
            </a:endParaRPr>
          </a:p>
        </p:txBody>
      </p:sp>
      <p:grpSp>
        <p:nvGrpSpPr>
          <p:cNvPr id="9" name="Group 43"/>
          <p:cNvGrpSpPr>
            <a:grpSpLocks/>
          </p:cNvGrpSpPr>
          <p:nvPr/>
        </p:nvGrpSpPr>
        <p:grpSpPr bwMode="auto">
          <a:xfrm rot="19897554">
            <a:off x="2637177" y="2366070"/>
            <a:ext cx="568132" cy="923330"/>
            <a:chOff x="2739993" y="1905000"/>
            <a:chExt cx="568132" cy="923330"/>
          </a:xfrm>
        </p:grpSpPr>
        <p:sp>
          <p:nvSpPr>
            <p:cNvPr id="14362" name="TextBox 43"/>
            <p:cNvSpPr txBox="1">
              <a:spLocks noChangeArrowheads="1"/>
            </p:cNvSpPr>
            <p:nvPr/>
          </p:nvSpPr>
          <p:spPr bwMode="auto">
            <a:xfrm>
              <a:off x="2739993" y="1905000"/>
              <a:ext cx="312906" cy="923330"/>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u</a:t>
              </a:r>
            </a:p>
            <a:p>
              <a:r>
                <a:rPr lang="en-US" dirty="0">
                  <a:latin typeface="Times New Roman" pitchFamily="18" charset="0"/>
                  <a:cs typeface="Times New Roman" pitchFamily="18" charset="0"/>
                </a:rPr>
                <a:t>d</a:t>
              </a:r>
            </a:p>
            <a:p>
              <a:r>
                <a:rPr lang="en-US" dirty="0" smtClean="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sp>
          <p:nvSpPr>
            <p:cNvPr id="45" name="Right Brace 44"/>
            <p:cNvSpPr/>
            <p:nvPr/>
          </p:nvSpPr>
          <p:spPr>
            <a:xfrm>
              <a:off x="3166837" y="2147129"/>
              <a:ext cx="141288" cy="573088"/>
            </a:xfrm>
            <a:prstGeom prst="rightBrac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cxnSp>
        <p:nvCxnSpPr>
          <p:cNvPr id="40" name="Straight Connector 39"/>
          <p:cNvCxnSpPr>
            <a:endCxn id="24" idx="10"/>
          </p:cNvCxnSpPr>
          <p:nvPr/>
        </p:nvCxnSpPr>
        <p:spPr bwMode="auto">
          <a:xfrm rot="5400000" flipH="1" flipV="1">
            <a:off x="913607" y="4520406"/>
            <a:ext cx="1363662" cy="568325"/>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4" idx="11"/>
          </p:cNvCxnSpPr>
          <p:nvPr/>
        </p:nvCxnSpPr>
        <p:spPr bwMode="auto">
          <a:xfrm>
            <a:off x="1879600" y="4110038"/>
            <a:ext cx="863600" cy="84296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flipH="1" flipV="1">
            <a:off x="701675" y="3733800"/>
            <a:ext cx="2590800" cy="106680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flipH="1" flipV="1">
            <a:off x="854075" y="3886200"/>
            <a:ext cx="2438400" cy="106680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bwMode="auto">
          <a:xfrm>
            <a:off x="152400" y="2057400"/>
            <a:ext cx="3962400" cy="403860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77"/>
          <p:cNvGrpSpPr>
            <a:grpSpLocks/>
          </p:cNvGrpSpPr>
          <p:nvPr/>
        </p:nvGrpSpPr>
        <p:grpSpPr bwMode="auto">
          <a:xfrm>
            <a:off x="381000" y="2667000"/>
            <a:ext cx="1588897" cy="646331"/>
            <a:chOff x="381000" y="2667000"/>
            <a:chExt cx="1588897" cy="646331"/>
          </a:xfrm>
        </p:grpSpPr>
        <p:sp>
          <p:nvSpPr>
            <p:cNvPr id="14360" name="TextBox 61"/>
            <p:cNvSpPr txBox="1">
              <a:spLocks noChangeArrowheads="1"/>
            </p:cNvSpPr>
            <p:nvPr/>
          </p:nvSpPr>
          <p:spPr bwMode="auto">
            <a:xfrm>
              <a:off x="381000" y="2667000"/>
              <a:ext cx="1588897" cy="646331"/>
            </a:xfrm>
            <a:prstGeom prst="rect">
              <a:avLst/>
            </a:prstGeom>
            <a:solidFill>
              <a:srgbClr val="FFC000"/>
            </a:solidFill>
            <a:ln w="9525">
              <a:noFill/>
              <a:miter lim="800000"/>
              <a:headEnd/>
              <a:tailEnd/>
            </a:ln>
          </p:spPr>
          <p:txBody>
            <a:bodyPr wrap="none">
              <a:spAutoFit/>
            </a:bodyPr>
            <a:lstStyle/>
            <a:p>
              <a:r>
                <a:rPr lang="en-US" dirty="0" err="1">
                  <a:latin typeface="Times New Roman" pitchFamily="18" charset="0"/>
                  <a:cs typeface="Times New Roman" pitchFamily="18" charset="0"/>
                </a:rPr>
                <a:t>ss</a:t>
              </a:r>
              <a:r>
                <a:rPr lang="en-US" dirty="0">
                  <a:latin typeface="Times New Roman" pitchFamily="18" charset="0"/>
                  <a:cs typeface="Times New Roman" pitchFamily="18" charset="0"/>
                </a:rPr>
                <a:t>  produced</a:t>
              </a:r>
            </a:p>
            <a:p>
              <a:r>
                <a:rPr lang="en-US" dirty="0">
                  <a:latin typeface="Times New Roman" pitchFamily="18" charset="0"/>
                  <a:cs typeface="Times New Roman" pitchFamily="18" charset="0"/>
                </a:rPr>
                <a:t>From flux-tube</a:t>
              </a:r>
            </a:p>
          </p:txBody>
        </p:sp>
        <p:cxnSp>
          <p:nvCxnSpPr>
            <p:cNvPr id="65" name="Straight Connector 64"/>
            <p:cNvCxnSpPr>
              <a:cxnSpLocks/>
            </p:cNvCxnSpPr>
            <p:nvPr/>
          </p:nvCxnSpPr>
          <p:spPr>
            <a:xfrm>
              <a:off x="568325" y="2789238"/>
              <a:ext cx="92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338" name="Title 3"/>
          <p:cNvSpPr>
            <a:spLocks noGrp="1"/>
          </p:cNvSpPr>
          <p:nvPr>
            <p:ph type="title"/>
          </p:nvPr>
        </p:nvSpPr>
        <p:spPr>
          <a:xfrm>
            <a:off x="457200" y="0"/>
            <a:ext cx="8229600" cy="762000"/>
          </a:xfrm>
        </p:spPr>
        <p:txBody>
          <a:bodyPr/>
          <a:lstStyle/>
          <a:p>
            <a:pPr eaLnBrk="1" hangingPunct="1"/>
            <a:r>
              <a:rPr lang="en-US" sz="3200" dirty="0" smtClean="0"/>
              <a:t>Quark Pair Creation</a:t>
            </a:r>
          </a:p>
        </p:txBody>
      </p:sp>
      <p:sp>
        <p:nvSpPr>
          <p:cNvPr id="14339" name="Content Placeholder 4"/>
          <p:cNvSpPr>
            <a:spLocks noGrp="1"/>
          </p:cNvSpPr>
          <p:nvPr>
            <p:ph idx="1"/>
          </p:nvPr>
        </p:nvSpPr>
        <p:spPr>
          <a:xfrm>
            <a:off x="381000" y="762000"/>
            <a:ext cx="8229600" cy="990600"/>
          </a:xfrm>
          <a:solidFill>
            <a:srgbClr val="FFC000"/>
          </a:solidFill>
        </p:spPr>
        <p:txBody>
          <a:bodyPr/>
          <a:lstStyle/>
          <a:p>
            <a:pPr eaLnBrk="1" hangingPunct="1"/>
            <a:r>
              <a:rPr lang="en-US" sz="2400" dirty="0" smtClean="0"/>
              <a:t>Quark-pair creation: “kernel” of exclusive production</a:t>
            </a:r>
          </a:p>
          <a:p>
            <a:pPr eaLnBrk="1" hangingPunct="1"/>
            <a:r>
              <a:rPr lang="en-US" sz="2400" dirty="0" smtClean="0"/>
              <a:t>What field couples to the q-q current? </a:t>
            </a:r>
          </a:p>
        </p:txBody>
      </p:sp>
      <p:grpSp>
        <p:nvGrpSpPr>
          <p:cNvPr id="64" name="Group 63"/>
          <p:cNvGrpSpPr/>
          <p:nvPr/>
        </p:nvGrpSpPr>
        <p:grpSpPr>
          <a:xfrm>
            <a:off x="4343400" y="3048000"/>
            <a:ext cx="4677888" cy="2286000"/>
            <a:chOff x="4343400" y="3048000"/>
            <a:chExt cx="4677888" cy="2286000"/>
          </a:xfrm>
        </p:grpSpPr>
        <p:grpSp>
          <p:nvGrpSpPr>
            <p:cNvPr id="2" name="Group 38"/>
            <p:cNvGrpSpPr>
              <a:grpSpLocks/>
            </p:cNvGrpSpPr>
            <p:nvPr/>
          </p:nvGrpSpPr>
          <p:grpSpPr bwMode="auto">
            <a:xfrm>
              <a:off x="4343400" y="3048000"/>
              <a:ext cx="4677888" cy="2286000"/>
              <a:chOff x="533400" y="2971800"/>
              <a:chExt cx="6441682" cy="3276600"/>
            </a:xfrm>
          </p:grpSpPr>
          <p:sp>
            <p:nvSpPr>
              <p:cNvPr id="6" name="Freeform 5"/>
              <p:cNvSpPr/>
              <p:nvPr/>
            </p:nvSpPr>
            <p:spPr>
              <a:xfrm>
                <a:off x="762938" y="4038971"/>
                <a:ext cx="1792574" cy="482388"/>
              </a:xfrm>
              <a:custGeom>
                <a:avLst/>
                <a:gdLst>
                  <a:gd name="connsiteX0" fmla="*/ 0 w 3166311"/>
                  <a:gd name="connsiteY0" fmla="*/ 162426 h 483268"/>
                  <a:gd name="connsiteX1" fmla="*/ 324852 w 3166311"/>
                  <a:gd name="connsiteY1" fmla="*/ 42110 h 483268"/>
                  <a:gd name="connsiteX2" fmla="*/ 709863 w 3166311"/>
                  <a:gd name="connsiteY2" fmla="*/ 415089 h 483268"/>
                  <a:gd name="connsiteX3" fmla="*/ 1034716 w 3166311"/>
                  <a:gd name="connsiteY3" fmla="*/ 90237 h 483268"/>
                  <a:gd name="connsiteX4" fmla="*/ 1383631 w 3166311"/>
                  <a:gd name="connsiteY4" fmla="*/ 475247 h 483268"/>
                  <a:gd name="connsiteX5" fmla="*/ 1756610 w 3166311"/>
                  <a:gd name="connsiteY5" fmla="*/ 138363 h 483268"/>
                  <a:gd name="connsiteX6" fmla="*/ 2165684 w 3166311"/>
                  <a:gd name="connsiteY6" fmla="*/ 415089 h 483268"/>
                  <a:gd name="connsiteX7" fmla="*/ 2466473 w 3166311"/>
                  <a:gd name="connsiteY7" fmla="*/ 162426 h 483268"/>
                  <a:gd name="connsiteX8" fmla="*/ 2719137 w 3166311"/>
                  <a:gd name="connsiteY8" fmla="*/ 354931 h 483268"/>
                  <a:gd name="connsiteX9" fmla="*/ 2983831 w 3166311"/>
                  <a:gd name="connsiteY9" fmla="*/ 138363 h 483268"/>
                  <a:gd name="connsiteX10" fmla="*/ 3140242 w 3166311"/>
                  <a:gd name="connsiteY10" fmla="*/ 282742 h 483268"/>
                  <a:gd name="connsiteX11" fmla="*/ 3140242 w 3166311"/>
                  <a:gd name="connsiteY11" fmla="*/ 270710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6311" h="483268">
                    <a:moveTo>
                      <a:pt x="0" y="162426"/>
                    </a:moveTo>
                    <a:cubicBezTo>
                      <a:pt x="103271" y="81213"/>
                      <a:pt x="206542" y="0"/>
                      <a:pt x="324852" y="42110"/>
                    </a:cubicBezTo>
                    <a:cubicBezTo>
                      <a:pt x="443162" y="84220"/>
                      <a:pt x="591552" y="407068"/>
                      <a:pt x="709863" y="415089"/>
                    </a:cubicBezTo>
                    <a:cubicBezTo>
                      <a:pt x="828174" y="423110"/>
                      <a:pt x="922421" y="80211"/>
                      <a:pt x="1034716" y="90237"/>
                    </a:cubicBezTo>
                    <a:cubicBezTo>
                      <a:pt x="1147011" y="100263"/>
                      <a:pt x="1263315" y="467226"/>
                      <a:pt x="1383631" y="475247"/>
                    </a:cubicBezTo>
                    <a:cubicBezTo>
                      <a:pt x="1503947" y="483268"/>
                      <a:pt x="1626268" y="148389"/>
                      <a:pt x="1756610" y="138363"/>
                    </a:cubicBezTo>
                    <a:cubicBezTo>
                      <a:pt x="1886952" y="128337"/>
                      <a:pt x="2047374" y="411079"/>
                      <a:pt x="2165684" y="415089"/>
                    </a:cubicBezTo>
                    <a:cubicBezTo>
                      <a:pt x="2283995" y="419100"/>
                      <a:pt x="2374231" y="172452"/>
                      <a:pt x="2466473" y="162426"/>
                    </a:cubicBezTo>
                    <a:cubicBezTo>
                      <a:pt x="2558715" y="152400"/>
                      <a:pt x="2632911" y="358942"/>
                      <a:pt x="2719137" y="354931"/>
                    </a:cubicBezTo>
                    <a:cubicBezTo>
                      <a:pt x="2805363" y="350921"/>
                      <a:pt x="2913647" y="150394"/>
                      <a:pt x="2983831" y="138363"/>
                    </a:cubicBezTo>
                    <a:cubicBezTo>
                      <a:pt x="3054015" y="126332"/>
                      <a:pt x="3114174" y="260684"/>
                      <a:pt x="3140242" y="282742"/>
                    </a:cubicBezTo>
                    <a:cubicBezTo>
                      <a:pt x="3166311" y="304800"/>
                      <a:pt x="3153276" y="287755"/>
                      <a:pt x="3140242" y="27071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FF0000"/>
                  </a:solidFill>
                </a:endParaRPr>
              </a:p>
            </p:txBody>
          </p:sp>
          <p:cxnSp>
            <p:nvCxnSpPr>
              <p:cNvPr id="8" name="Straight Arrow Connector 7"/>
              <p:cNvCxnSpPr>
                <a:stCxn id="6" idx="10"/>
              </p:cNvCxnSpPr>
              <p:nvPr/>
            </p:nvCxnSpPr>
            <p:spPr>
              <a:xfrm flipV="1">
                <a:off x="2540208" y="3734065"/>
                <a:ext cx="2564256" cy="5870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10"/>
              </p:cNvCxnSpPr>
              <p:nvPr/>
            </p:nvCxnSpPr>
            <p:spPr>
              <a:xfrm>
                <a:off x="2540208" y="4321123"/>
                <a:ext cx="2870305" cy="7850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066800" y="3961607"/>
                <a:ext cx="4079198" cy="1094475"/>
              </a:xfrm>
              <a:custGeom>
                <a:avLst/>
                <a:gdLst>
                  <a:gd name="connsiteX0" fmla="*/ 0 w 4078705"/>
                  <a:gd name="connsiteY0" fmla="*/ 1058779 h 1092869"/>
                  <a:gd name="connsiteX1" fmla="*/ 938463 w 4078705"/>
                  <a:gd name="connsiteY1" fmla="*/ 1070811 h 1092869"/>
                  <a:gd name="connsiteX2" fmla="*/ 1552073 w 4078705"/>
                  <a:gd name="connsiteY2" fmla="*/ 926432 h 1092869"/>
                  <a:gd name="connsiteX3" fmla="*/ 2322094 w 4078705"/>
                  <a:gd name="connsiteY3" fmla="*/ 457200 h 1092869"/>
                  <a:gd name="connsiteX4" fmla="*/ 4078705 w 4078705"/>
                  <a:gd name="connsiteY4" fmla="*/ 0 h 109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05" h="1092869">
                    <a:moveTo>
                      <a:pt x="0" y="1058779"/>
                    </a:moveTo>
                    <a:cubicBezTo>
                      <a:pt x="339892" y="1075824"/>
                      <a:pt x="679784" y="1092869"/>
                      <a:pt x="938463" y="1070811"/>
                    </a:cubicBezTo>
                    <a:cubicBezTo>
                      <a:pt x="1197142" y="1048753"/>
                      <a:pt x="1321468" y="1028701"/>
                      <a:pt x="1552073" y="926432"/>
                    </a:cubicBezTo>
                    <a:cubicBezTo>
                      <a:pt x="1782678" y="824164"/>
                      <a:pt x="1900989" y="611605"/>
                      <a:pt x="2322094" y="457200"/>
                    </a:cubicBezTo>
                    <a:cubicBezTo>
                      <a:pt x="2743199" y="302795"/>
                      <a:pt x="4078705" y="0"/>
                      <a:pt x="4078705"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7" name="Freeform 16"/>
              <p:cNvSpPr/>
              <p:nvPr/>
            </p:nvSpPr>
            <p:spPr>
              <a:xfrm>
                <a:off x="1066800" y="5106141"/>
                <a:ext cx="4295620" cy="204788"/>
              </a:xfrm>
              <a:custGeom>
                <a:avLst/>
                <a:gdLst>
                  <a:gd name="connsiteX0" fmla="*/ 0 w 4295274"/>
                  <a:gd name="connsiteY0" fmla="*/ 96253 h 204537"/>
                  <a:gd name="connsiteX1" fmla="*/ 1937085 w 4295274"/>
                  <a:gd name="connsiteY1" fmla="*/ 60158 h 204537"/>
                  <a:gd name="connsiteX2" fmla="*/ 2947737 w 4295274"/>
                  <a:gd name="connsiteY2" fmla="*/ 12032 h 204537"/>
                  <a:gd name="connsiteX3" fmla="*/ 3934327 w 4295274"/>
                  <a:gd name="connsiteY3" fmla="*/ 132347 h 204537"/>
                  <a:gd name="connsiteX4" fmla="*/ 4295274 w 4295274"/>
                  <a:gd name="connsiteY4" fmla="*/ 204537 h 204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274" h="204537">
                    <a:moveTo>
                      <a:pt x="0" y="96253"/>
                    </a:moveTo>
                    <a:lnTo>
                      <a:pt x="1937085" y="60158"/>
                    </a:lnTo>
                    <a:cubicBezTo>
                      <a:pt x="2428374" y="46121"/>
                      <a:pt x="2614863" y="0"/>
                      <a:pt x="2947737" y="12032"/>
                    </a:cubicBezTo>
                    <a:cubicBezTo>
                      <a:pt x="3280611" y="24064"/>
                      <a:pt x="3709738" y="100263"/>
                      <a:pt x="3934327" y="132347"/>
                    </a:cubicBezTo>
                    <a:cubicBezTo>
                      <a:pt x="4158916" y="164431"/>
                      <a:pt x="4227095" y="184484"/>
                      <a:pt x="4295274" y="204537"/>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Freeform 18"/>
              <p:cNvSpPr/>
              <p:nvPr/>
            </p:nvSpPr>
            <p:spPr>
              <a:xfrm>
                <a:off x="1143313" y="5333682"/>
                <a:ext cx="4258456" cy="179759"/>
              </a:xfrm>
              <a:custGeom>
                <a:avLst/>
                <a:gdLst>
                  <a:gd name="connsiteX0" fmla="*/ 0 w 4259179"/>
                  <a:gd name="connsiteY0" fmla="*/ 48126 h 180474"/>
                  <a:gd name="connsiteX1" fmla="*/ 2610853 w 4259179"/>
                  <a:gd name="connsiteY1" fmla="*/ 0 h 180474"/>
                  <a:gd name="connsiteX2" fmla="*/ 3513222 w 4259179"/>
                  <a:gd name="connsiteY2" fmla="*/ 60158 h 180474"/>
                  <a:gd name="connsiteX3" fmla="*/ 4259179 w 4259179"/>
                  <a:gd name="connsiteY3" fmla="*/ 180474 h 180474"/>
                </a:gdLst>
                <a:ahLst/>
                <a:cxnLst>
                  <a:cxn ang="0">
                    <a:pos x="connsiteX0" y="connsiteY0"/>
                  </a:cxn>
                  <a:cxn ang="0">
                    <a:pos x="connsiteX1" y="connsiteY1"/>
                  </a:cxn>
                  <a:cxn ang="0">
                    <a:pos x="connsiteX2" y="connsiteY2"/>
                  </a:cxn>
                  <a:cxn ang="0">
                    <a:pos x="connsiteX3" y="connsiteY3"/>
                  </a:cxn>
                </a:cxnLst>
                <a:rect l="l" t="t" r="r" b="b"/>
                <a:pathLst>
                  <a:path w="4259179" h="180474">
                    <a:moveTo>
                      <a:pt x="0" y="48126"/>
                    </a:moveTo>
                    <a:lnTo>
                      <a:pt x="2610853" y="0"/>
                    </a:lnTo>
                    <a:cubicBezTo>
                      <a:pt x="3196390" y="2005"/>
                      <a:pt x="3238501" y="30079"/>
                      <a:pt x="3513222" y="60158"/>
                    </a:cubicBezTo>
                    <a:cubicBezTo>
                      <a:pt x="3787943" y="90237"/>
                      <a:pt x="4259179" y="180474"/>
                      <a:pt x="4259179" y="18047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3" name="Group 29"/>
              <p:cNvGrpSpPr>
                <a:grpSpLocks/>
              </p:cNvGrpSpPr>
              <p:nvPr/>
            </p:nvGrpSpPr>
            <p:grpSpPr bwMode="auto">
              <a:xfrm>
                <a:off x="5486400" y="3429000"/>
                <a:ext cx="430886" cy="1014637"/>
                <a:chOff x="5791200" y="3124200"/>
                <a:chExt cx="430886" cy="1014637"/>
              </a:xfrm>
            </p:grpSpPr>
            <p:sp>
              <p:nvSpPr>
                <p:cNvPr id="14382" name="TextBox 19"/>
                <p:cNvSpPr txBox="1">
                  <a:spLocks noChangeArrowheads="1"/>
                </p:cNvSpPr>
                <p:nvPr/>
              </p:nvSpPr>
              <p:spPr bwMode="auto">
                <a:xfrm>
                  <a:off x="5791200" y="3124200"/>
                  <a:ext cx="430886" cy="1014637"/>
                </a:xfrm>
                <a:prstGeom prst="rect">
                  <a:avLst/>
                </a:prstGeom>
                <a:noFill/>
                <a:ln w="9525">
                  <a:noFill/>
                  <a:miter lim="800000"/>
                  <a:headEnd/>
                  <a:tailEnd/>
                </a:ln>
              </p:spPr>
              <p:txBody>
                <a:bodyPr wrap="none">
                  <a:spAutoFit/>
                </a:bodyPr>
                <a:lstStyle/>
                <a:p>
                  <a:r>
                    <a:rPr lang="en-US" sz="2000" dirty="0">
                      <a:latin typeface="Times New Roman" pitchFamily="18" charset="0"/>
                      <a:cs typeface="Times New Roman" pitchFamily="18" charset="0"/>
                    </a:rPr>
                    <a:t>s</a:t>
                  </a:r>
                </a:p>
                <a:p>
                  <a:r>
                    <a:rPr lang="en-US" sz="2000" dirty="0">
                      <a:latin typeface="Times New Roman" pitchFamily="18" charset="0"/>
                      <a:cs typeface="Times New Roman" pitchFamily="18" charset="0"/>
                    </a:rPr>
                    <a:t>u</a:t>
                  </a:r>
                </a:p>
              </p:txBody>
            </p:sp>
            <p:cxnSp>
              <p:nvCxnSpPr>
                <p:cNvPr id="27" name="Straight Connector 26"/>
                <p:cNvCxnSpPr/>
                <p:nvPr/>
              </p:nvCxnSpPr>
              <p:spPr>
                <a:xfrm>
                  <a:off x="5868338" y="3199447"/>
                  <a:ext cx="153024" cy="2276"/>
                </a:xfrm>
                <a:prstGeom prst="line">
                  <a:avLst/>
                </a:prstGeom>
                <a:ln/>
              </p:spPr>
              <p:style>
                <a:lnRef idx="3">
                  <a:schemeClr val="dk1"/>
                </a:lnRef>
                <a:fillRef idx="0">
                  <a:schemeClr val="dk1"/>
                </a:fillRef>
                <a:effectRef idx="2">
                  <a:schemeClr val="dk1"/>
                </a:effectRef>
                <a:fontRef idx="minor">
                  <a:schemeClr val="tx1"/>
                </a:fontRef>
              </p:style>
            </p:cxnSp>
          </p:grpSp>
          <p:sp>
            <p:nvSpPr>
              <p:cNvPr id="14376" name="TextBox 28"/>
              <p:cNvSpPr txBox="1">
                <a:spLocks noChangeArrowheads="1"/>
              </p:cNvSpPr>
              <p:nvPr/>
            </p:nvSpPr>
            <p:spPr bwMode="auto">
              <a:xfrm>
                <a:off x="5486399" y="4876800"/>
                <a:ext cx="413228" cy="1323440"/>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s</a:t>
                </a:r>
              </a:p>
              <a:p>
                <a:r>
                  <a:rPr lang="en-US" dirty="0">
                    <a:latin typeface="Times New Roman" pitchFamily="18" charset="0"/>
                    <a:cs typeface="Times New Roman" pitchFamily="18" charset="0"/>
                  </a:rPr>
                  <a:t>u</a:t>
                </a:r>
              </a:p>
              <a:p>
                <a:r>
                  <a:rPr lang="en-US" dirty="0">
                    <a:latin typeface="Times New Roman" pitchFamily="18" charset="0"/>
                    <a:cs typeface="Times New Roman" pitchFamily="18" charset="0"/>
                  </a:rPr>
                  <a:t>d</a:t>
                </a:r>
              </a:p>
            </p:txBody>
          </p:sp>
          <p:sp>
            <p:nvSpPr>
              <p:cNvPr id="14377" name="TextBox 33"/>
              <p:cNvSpPr txBox="1">
                <a:spLocks noChangeArrowheads="1"/>
              </p:cNvSpPr>
              <p:nvPr/>
            </p:nvSpPr>
            <p:spPr bwMode="auto">
              <a:xfrm>
                <a:off x="6248401" y="3505201"/>
                <a:ext cx="726681" cy="661720"/>
              </a:xfrm>
              <a:prstGeom prst="rect">
                <a:avLst/>
              </a:prstGeom>
              <a:noFill/>
              <a:ln w="9525">
                <a:noFill/>
                <a:miter lim="800000"/>
                <a:headEnd/>
                <a:tailEnd/>
              </a:ln>
            </p:spPr>
            <p:txBody>
              <a:bodyPr wrap="none">
                <a:spAutoFit/>
              </a:bodyPr>
              <a:lstStyle/>
              <a:p>
                <a:r>
                  <a:rPr lang="en-US" sz="2400" dirty="0">
                    <a:latin typeface="Times New Roman" pitchFamily="18" charset="0"/>
                    <a:cs typeface="Times New Roman" pitchFamily="18" charset="0"/>
                  </a:rPr>
                  <a:t>K</a:t>
                </a:r>
                <a:r>
                  <a:rPr lang="en-US" sz="2400" baseline="30000" dirty="0">
                    <a:latin typeface="Palatino" pitchFamily="18" charset="0"/>
                  </a:rPr>
                  <a:t>+</a:t>
                </a:r>
              </a:p>
            </p:txBody>
          </p:sp>
          <p:sp>
            <p:nvSpPr>
              <p:cNvPr id="14378" name="TextBox 34"/>
              <p:cNvSpPr txBox="1">
                <a:spLocks noChangeArrowheads="1"/>
              </p:cNvSpPr>
              <p:nvPr/>
            </p:nvSpPr>
            <p:spPr bwMode="auto">
              <a:xfrm>
                <a:off x="6248400" y="5105400"/>
                <a:ext cx="396262" cy="461665"/>
              </a:xfrm>
              <a:prstGeom prst="rect">
                <a:avLst/>
              </a:prstGeom>
              <a:noFill/>
              <a:ln w="9525">
                <a:noFill/>
                <a:miter lim="800000"/>
                <a:headEnd/>
                <a:tailEnd/>
              </a:ln>
            </p:spPr>
            <p:txBody>
              <a:bodyPr wrap="none">
                <a:spAutoFit/>
              </a:bodyPr>
              <a:lstStyle/>
              <a:p>
                <a:r>
                  <a:rPr lang="en-US" sz="2400">
                    <a:latin typeface="Symbol" pitchFamily="18" charset="2"/>
                  </a:rPr>
                  <a:t>L</a:t>
                </a:r>
              </a:p>
            </p:txBody>
          </p:sp>
          <p:sp>
            <p:nvSpPr>
              <p:cNvPr id="36" name="Right Brace 35"/>
              <p:cNvSpPr/>
              <p:nvPr/>
            </p:nvSpPr>
            <p:spPr>
              <a:xfrm>
                <a:off x="5943913" y="3504247"/>
                <a:ext cx="153025" cy="534724"/>
              </a:xfrm>
              <a:prstGeom prst="rightBrac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7" name="Right Brace 36"/>
              <p:cNvSpPr/>
              <p:nvPr/>
            </p:nvSpPr>
            <p:spPr>
              <a:xfrm>
                <a:off x="5943913" y="5106141"/>
                <a:ext cx="153025" cy="532448"/>
              </a:xfrm>
              <a:prstGeom prst="rightBrac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8" name="Rounded Rectangle 37"/>
              <p:cNvSpPr/>
              <p:nvPr/>
            </p:nvSpPr>
            <p:spPr>
              <a:xfrm>
                <a:off x="533400" y="2971800"/>
                <a:ext cx="6400800" cy="3276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 name="Group 78"/>
            <p:cNvGrpSpPr>
              <a:grpSpLocks/>
            </p:cNvGrpSpPr>
            <p:nvPr/>
          </p:nvGrpSpPr>
          <p:grpSpPr bwMode="auto">
            <a:xfrm>
              <a:off x="4572000" y="3200400"/>
              <a:ext cx="2559050" cy="369888"/>
              <a:chOff x="4572000" y="3200400"/>
              <a:chExt cx="2558649" cy="369332"/>
            </a:xfrm>
          </p:grpSpPr>
          <p:sp>
            <p:nvSpPr>
              <p:cNvPr id="14346" name="TextBox 62"/>
              <p:cNvSpPr txBox="1">
                <a:spLocks noChangeArrowheads="1"/>
              </p:cNvSpPr>
              <p:nvPr/>
            </p:nvSpPr>
            <p:spPr bwMode="auto">
              <a:xfrm>
                <a:off x="4572000" y="3200400"/>
                <a:ext cx="2558649" cy="369332"/>
              </a:xfrm>
              <a:prstGeom prst="rect">
                <a:avLst/>
              </a:prstGeom>
              <a:solidFill>
                <a:srgbClr val="FFC000"/>
              </a:solidFill>
              <a:ln w="9525">
                <a:noFill/>
                <a:miter lim="800000"/>
                <a:headEnd/>
                <a:tailEnd/>
              </a:ln>
            </p:spPr>
            <p:txBody>
              <a:bodyPr wrap="none">
                <a:spAutoFit/>
              </a:bodyPr>
              <a:lstStyle/>
              <a:p>
                <a:r>
                  <a:rPr lang="en-US" dirty="0" err="1">
                    <a:latin typeface="Times New Roman" pitchFamily="18" charset="0"/>
                    <a:cs typeface="Times New Roman" pitchFamily="18" charset="0"/>
                  </a:rPr>
                  <a:t>ss</a:t>
                </a:r>
                <a:r>
                  <a:rPr lang="en-US" dirty="0">
                    <a:latin typeface="Times New Roman" pitchFamily="18" charset="0"/>
                    <a:cs typeface="Times New Roman" pitchFamily="18" charset="0"/>
                  </a:rPr>
                  <a:t> produced from photon</a:t>
                </a:r>
              </a:p>
            </p:txBody>
          </p:sp>
          <p:cxnSp>
            <p:nvCxnSpPr>
              <p:cNvPr id="77" name="Straight Connector 76"/>
              <p:cNvCxnSpPr>
                <a:cxnSpLocks/>
              </p:cNvCxnSpPr>
              <p:nvPr/>
            </p:nvCxnSpPr>
            <p:spPr>
              <a:xfrm>
                <a:off x="4756121" y="3319284"/>
                <a:ext cx="92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 name="Date Placeholder 45"/>
          <p:cNvSpPr>
            <a:spLocks noGrp="1"/>
          </p:cNvSpPr>
          <p:nvPr>
            <p:ph type="dt" sz="quarter" idx="10"/>
          </p:nvPr>
        </p:nvSpPr>
        <p:spPr/>
        <p:txBody>
          <a:bodyPr/>
          <a:lstStyle/>
          <a:p>
            <a:pPr>
              <a:defRPr/>
            </a:pPr>
            <a:r>
              <a:rPr lang="en-US"/>
              <a:t>Sept. 26, 2009</a:t>
            </a:r>
            <a:endParaRPr lang="en-US" dirty="0"/>
          </a:p>
        </p:txBody>
      </p:sp>
      <p:sp>
        <p:nvSpPr>
          <p:cNvPr id="47" name="Slide Number Placeholder 46"/>
          <p:cNvSpPr>
            <a:spLocks noGrp="1"/>
          </p:cNvSpPr>
          <p:nvPr>
            <p:ph type="sldNum" sz="quarter" idx="12"/>
          </p:nvPr>
        </p:nvSpPr>
        <p:spPr/>
        <p:txBody>
          <a:bodyPr/>
          <a:lstStyle/>
          <a:p>
            <a:pPr>
              <a:defRPr/>
            </a:pPr>
            <a:r>
              <a:rPr lang="en-US"/>
              <a:t>Mac Mestayer </a:t>
            </a:r>
            <a:fld id="{453105E6-8739-4DAA-B4C8-9C860A778949}" type="slidenum">
              <a:rPr lang="en-US"/>
              <a:pPr>
                <a:defRPr/>
              </a:pPr>
              <a:t>42</a:t>
            </a:fld>
            <a:endParaRPr lang="en-US"/>
          </a:p>
        </p:txBody>
      </p:sp>
      <p:sp>
        <p:nvSpPr>
          <p:cNvPr id="49" name="Footer Placeholder 48"/>
          <p:cNvSpPr>
            <a:spLocks noGrp="1"/>
          </p:cNvSpPr>
          <p:nvPr>
            <p:ph type="ftr" sz="quarter" idx="11"/>
          </p:nvPr>
        </p:nvSpPr>
        <p:spPr/>
        <p:txBody>
          <a:bodyPr/>
          <a:lstStyle/>
          <a:p>
            <a:pPr>
              <a:defRPr/>
            </a:pPr>
            <a:r>
              <a:rPr lang="en-US"/>
              <a:t>Hadron Spectroscopy Meeting</a:t>
            </a:r>
          </a:p>
        </p:txBody>
      </p:sp>
      <p:grpSp>
        <p:nvGrpSpPr>
          <p:cNvPr id="63" name="Group 62"/>
          <p:cNvGrpSpPr/>
          <p:nvPr/>
        </p:nvGrpSpPr>
        <p:grpSpPr>
          <a:xfrm>
            <a:off x="2743202" y="2409372"/>
            <a:ext cx="1198921" cy="2826254"/>
            <a:chOff x="2801257" y="2365829"/>
            <a:chExt cx="1198921" cy="2826254"/>
          </a:xfrm>
        </p:grpSpPr>
        <p:sp>
          <p:nvSpPr>
            <p:cNvPr id="14365" name="TextBox 46"/>
            <p:cNvSpPr txBox="1">
              <a:spLocks noChangeArrowheads="1"/>
            </p:cNvSpPr>
            <p:nvPr/>
          </p:nvSpPr>
          <p:spPr bwMode="auto">
            <a:xfrm>
              <a:off x="3526972" y="4730418"/>
              <a:ext cx="473206" cy="461665"/>
            </a:xfrm>
            <a:prstGeom prst="rect">
              <a:avLst/>
            </a:prstGeom>
            <a:solidFill>
              <a:srgbClr val="FFC000"/>
            </a:solidFill>
            <a:ln w="9525">
              <a:noFill/>
              <a:miter lim="800000"/>
              <a:headEnd/>
              <a:tailEnd/>
            </a:ln>
          </p:spPr>
          <p:txBody>
            <a:bodyPr wrap="none">
              <a:spAutoFit/>
            </a:bodyPr>
            <a:lstStyle/>
            <a:p>
              <a:r>
                <a:rPr lang="en-US" sz="2400" dirty="0" smtClean="0">
                  <a:latin typeface="Symbol" pitchFamily="18" charset="2"/>
                  <a:cs typeface="Times New Roman" pitchFamily="18" charset="0"/>
                </a:rPr>
                <a:t>p</a:t>
              </a:r>
              <a:r>
                <a:rPr lang="en-US" sz="2400" baseline="30000" dirty="0" smtClean="0">
                  <a:latin typeface="Palatino" pitchFamily="18" charset="0"/>
                </a:rPr>
                <a:t>+</a:t>
              </a:r>
              <a:endParaRPr lang="en-US" sz="2400" baseline="30000" dirty="0">
                <a:latin typeface="Palatino" pitchFamily="18" charset="0"/>
              </a:endParaRPr>
            </a:p>
          </p:txBody>
        </p:sp>
        <p:sp>
          <p:nvSpPr>
            <p:cNvPr id="52" name="TextBox 51"/>
            <p:cNvSpPr txBox="1"/>
            <p:nvPr/>
          </p:nvSpPr>
          <p:spPr>
            <a:xfrm rot="-1800000">
              <a:off x="2801257" y="2946401"/>
              <a:ext cx="306494" cy="369332"/>
            </a:xfrm>
            <a:prstGeom prst="rect">
              <a:avLst/>
            </a:prstGeom>
            <a:solidFill>
              <a:srgbClr val="FFC000"/>
            </a:solidFill>
          </p:spPr>
          <p:txBody>
            <a:bodyPr wrap="none" rtlCol="0">
              <a:spAutoFit/>
            </a:bodyPr>
            <a:lstStyle/>
            <a:p>
              <a:r>
                <a:rPr lang="en-US"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p:txBody>
        </p:sp>
        <p:sp>
          <p:nvSpPr>
            <p:cNvPr id="53" name="TextBox 52"/>
            <p:cNvSpPr txBox="1"/>
            <p:nvPr/>
          </p:nvSpPr>
          <p:spPr>
            <a:xfrm>
              <a:off x="2801258" y="4760685"/>
              <a:ext cx="306494" cy="369332"/>
            </a:xfrm>
            <a:prstGeom prst="rect">
              <a:avLst/>
            </a:prstGeom>
            <a:solidFill>
              <a:srgbClr val="FFC000"/>
            </a:solidFill>
          </p:spPr>
          <p:txBody>
            <a:bodyPr wrap="none" rtlCol="0">
              <a:spAutoFit/>
            </a:bodyPr>
            <a:lstStyle/>
            <a:p>
              <a:r>
                <a:rPr lang="en-US"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p:txBody>
        </p:sp>
        <p:sp>
          <p:nvSpPr>
            <p:cNvPr id="54" name="TextBox 53"/>
            <p:cNvSpPr txBox="1"/>
            <p:nvPr/>
          </p:nvSpPr>
          <p:spPr>
            <a:xfrm>
              <a:off x="3396343" y="2365829"/>
              <a:ext cx="351378" cy="369332"/>
            </a:xfrm>
            <a:prstGeom prst="rect">
              <a:avLst/>
            </a:prstGeom>
            <a:solidFill>
              <a:srgbClr val="FFC000"/>
            </a:solidFill>
          </p:spPr>
          <p:txBody>
            <a:bodyPr wrap="none" rtlCol="0">
              <a:spAutoFit/>
            </a:bodyPr>
            <a:lstStyle/>
            <a:p>
              <a:r>
                <a:rPr lang="en-US" dirty="0" smtClean="0">
                  <a:latin typeface="Times New Roman" pitchFamily="18" charset="0"/>
                  <a:cs typeface="Times New Roman" pitchFamily="18" charset="0"/>
                </a:rPr>
                <a:t>N</a:t>
              </a:r>
              <a:endParaRPr lang="en-US" dirty="0">
                <a:latin typeface="Times New Roman" pitchFamily="18" charset="0"/>
                <a:cs typeface="Times New Roman" pitchFamily="18" charset="0"/>
              </a:endParaRPr>
            </a:p>
          </p:txBody>
        </p:sp>
      </p:grpSp>
      <p:grpSp>
        <p:nvGrpSpPr>
          <p:cNvPr id="62" name="Group 61"/>
          <p:cNvGrpSpPr/>
          <p:nvPr/>
        </p:nvGrpSpPr>
        <p:grpSpPr>
          <a:xfrm>
            <a:off x="2750459" y="2412165"/>
            <a:ext cx="1163479" cy="2834750"/>
            <a:chOff x="2823030" y="2373086"/>
            <a:chExt cx="1163479" cy="2834750"/>
          </a:xfrm>
        </p:grpSpPr>
        <p:sp>
          <p:nvSpPr>
            <p:cNvPr id="58" name="TextBox 57"/>
            <p:cNvSpPr txBox="1"/>
            <p:nvPr/>
          </p:nvSpPr>
          <p:spPr>
            <a:xfrm rot="19800000">
              <a:off x="2826235" y="2953658"/>
              <a:ext cx="300082" cy="369332"/>
            </a:xfrm>
            <a:prstGeom prst="rect">
              <a:avLst/>
            </a:prstGeom>
            <a:solidFill>
              <a:srgbClr val="FFC000"/>
            </a:solidFill>
          </p:spPr>
          <p:txBody>
            <a:bodyPr wrap="none" rtlCol="0">
              <a:spAutoFit/>
            </a:bodyPr>
            <a:lstStyle/>
            <a:p>
              <a:r>
                <a:rPr lang="en-US" dirty="0" smtClean="0">
                  <a:latin typeface="Times New Roman" pitchFamily="18" charset="0"/>
                  <a:cs typeface="Times New Roman" pitchFamily="18" charset="0"/>
                </a:rPr>
                <a:t>u</a:t>
              </a:r>
              <a:endParaRPr lang="en-US" dirty="0">
                <a:latin typeface="Times New Roman" pitchFamily="18" charset="0"/>
                <a:cs typeface="Times New Roman" pitchFamily="18" charset="0"/>
              </a:endParaRPr>
            </a:p>
          </p:txBody>
        </p:sp>
        <p:sp>
          <p:nvSpPr>
            <p:cNvPr id="59" name="TextBox 58"/>
            <p:cNvSpPr txBox="1"/>
            <p:nvPr/>
          </p:nvSpPr>
          <p:spPr>
            <a:xfrm>
              <a:off x="2823030" y="4767942"/>
              <a:ext cx="300082" cy="369332"/>
            </a:xfrm>
            <a:prstGeom prst="rect">
              <a:avLst/>
            </a:prstGeom>
            <a:solidFill>
              <a:srgbClr val="FFC000"/>
            </a:solidFill>
          </p:spPr>
          <p:txBody>
            <a:bodyPr wrap="none" rtlCol="0">
              <a:spAutoFit/>
            </a:bodyPr>
            <a:lstStyle/>
            <a:p>
              <a:r>
                <a:rPr lang="en-US" dirty="0" smtClean="0">
                  <a:latin typeface="Times New Roman" pitchFamily="18" charset="0"/>
                  <a:cs typeface="Times New Roman" pitchFamily="18" charset="0"/>
                </a:rPr>
                <a:t>u</a:t>
              </a:r>
              <a:endParaRPr lang="en-US" dirty="0">
                <a:latin typeface="Times New Roman" pitchFamily="18" charset="0"/>
                <a:cs typeface="Times New Roman" pitchFamily="18" charset="0"/>
              </a:endParaRPr>
            </a:p>
          </p:txBody>
        </p:sp>
        <p:sp>
          <p:nvSpPr>
            <p:cNvPr id="60" name="TextBox 59"/>
            <p:cNvSpPr txBox="1"/>
            <p:nvPr/>
          </p:nvSpPr>
          <p:spPr>
            <a:xfrm>
              <a:off x="3418115" y="2373086"/>
              <a:ext cx="312906" cy="369332"/>
            </a:xfrm>
            <a:prstGeom prst="rect">
              <a:avLst/>
            </a:prstGeom>
            <a:solidFill>
              <a:srgbClr val="FFC000"/>
            </a:solidFill>
          </p:spPr>
          <p:txBody>
            <a:bodyPr wrap="none" rtlCol="0">
              <a:spAutoFit/>
            </a:bodyPr>
            <a:lstStyle/>
            <a:p>
              <a:r>
                <a:rPr lang="en-US" dirty="0" smtClean="0">
                  <a:latin typeface="Times New Roman" pitchFamily="18" charset="0"/>
                  <a:cs typeface="Times New Roman" pitchFamily="18" charset="0"/>
                </a:rPr>
                <a:t>P</a:t>
              </a:r>
              <a:endParaRPr lang="en-US" dirty="0">
                <a:latin typeface="Times New Roman" pitchFamily="18" charset="0"/>
                <a:cs typeface="Times New Roman" pitchFamily="18" charset="0"/>
              </a:endParaRPr>
            </a:p>
          </p:txBody>
        </p:sp>
        <p:sp>
          <p:nvSpPr>
            <p:cNvPr id="61" name="TextBox 46"/>
            <p:cNvSpPr txBox="1">
              <a:spLocks noChangeArrowheads="1"/>
            </p:cNvSpPr>
            <p:nvPr/>
          </p:nvSpPr>
          <p:spPr bwMode="auto">
            <a:xfrm>
              <a:off x="3519715" y="4746171"/>
              <a:ext cx="466794" cy="461665"/>
            </a:xfrm>
            <a:prstGeom prst="rect">
              <a:avLst/>
            </a:prstGeom>
            <a:solidFill>
              <a:srgbClr val="FFC000"/>
            </a:solidFill>
            <a:ln w="9525">
              <a:noFill/>
              <a:miter lim="800000"/>
              <a:headEnd/>
              <a:tailEnd/>
            </a:ln>
          </p:spPr>
          <p:txBody>
            <a:bodyPr wrap="square">
              <a:spAutoFit/>
            </a:bodyPr>
            <a:lstStyle/>
            <a:p>
              <a:r>
                <a:rPr lang="en-US" sz="2400" dirty="0" smtClean="0">
                  <a:latin typeface="Symbol" pitchFamily="18" charset="2"/>
                  <a:cs typeface="Times New Roman" pitchFamily="18" charset="0"/>
                </a:rPr>
                <a:t>p</a:t>
              </a:r>
              <a:r>
                <a:rPr lang="en-US" sz="2400" baseline="30000" dirty="0" smtClean="0">
                  <a:latin typeface="Palatino" pitchFamily="18" charset="0"/>
                </a:rPr>
                <a:t>0</a:t>
              </a:r>
              <a:endParaRPr lang="en-US" sz="2400" baseline="30000" dirty="0">
                <a:latin typeface="Palatino" pitchFamily="18" charset="0"/>
              </a:endParaRPr>
            </a:p>
          </p:txBody>
        </p:sp>
      </p:grpSp>
      <p:sp>
        <p:nvSpPr>
          <p:cNvPr id="67" name="TextBox 66"/>
          <p:cNvSpPr txBox="1"/>
          <p:nvPr/>
        </p:nvSpPr>
        <p:spPr>
          <a:xfrm>
            <a:off x="4949371" y="2960915"/>
            <a:ext cx="3502882" cy="2308324"/>
          </a:xfrm>
          <a:prstGeom prst="rect">
            <a:avLst/>
          </a:prstGeom>
          <a:solidFill>
            <a:srgbClr val="FFC000"/>
          </a:solidFill>
        </p:spPr>
        <p:txBody>
          <a:bodyPr wrap="none" rtlCol="0">
            <a:spAutoFit/>
          </a:bodyPr>
          <a:lstStyle/>
          <a:p>
            <a:r>
              <a:rPr lang="en-US" sz="2400" dirty="0" smtClean="0">
                <a:latin typeface="Times New Roman" pitchFamily="18" charset="0"/>
                <a:cs typeface="Times New Roman" pitchFamily="18" charset="0"/>
              </a:rPr>
              <a:t>s-quark </a:t>
            </a:r>
            <a:r>
              <a:rPr lang="en-US" sz="2400" dirty="0" smtClean="0">
                <a:latin typeface="Times New Roman" pitchFamily="18" charset="0"/>
                <a:cs typeface="Times New Roman" pitchFamily="18" charset="0"/>
                <a:sym typeface="Wingdings" pitchFamily="2" charset="2"/>
              </a:rPr>
              <a:t> </a:t>
            </a:r>
            <a:r>
              <a:rPr lang="en-US" sz="2400" dirty="0" smtClean="0">
                <a:latin typeface="Symbol" pitchFamily="18" charset="2"/>
                <a:cs typeface="Times New Roman" pitchFamily="18" charset="0"/>
                <a:sym typeface="Wingdings" pitchFamily="2" charset="2"/>
              </a:rPr>
              <a:t>L</a:t>
            </a:r>
            <a:r>
              <a:rPr lang="en-US" sz="2400" dirty="0" smtClean="0">
                <a:latin typeface="Times New Roman" pitchFamily="18" charset="0"/>
                <a:cs typeface="Times New Roman" pitchFamily="18" charset="0"/>
                <a:sym typeface="Wingdings" pitchFamily="2" charset="2"/>
              </a:rPr>
              <a:t> K</a:t>
            </a:r>
            <a:r>
              <a:rPr lang="en-US" sz="2400" baseline="30000"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sym typeface="Wingdings" pitchFamily="2" charset="2"/>
              </a:rPr>
              <a:t> final state</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d-quark </a:t>
            </a:r>
            <a:r>
              <a:rPr lang="en-US" sz="2400" dirty="0" smtClean="0">
                <a:latin typeface="Times New Roman" pitchFamily="18" charset="0"/>
                <a:cs typeface="Times New Roman" pitchFamily="18" charset="0"/>
                <a:sym typeface="Wingdings" pitchFamily="2" charset="2"/>
              </a:rPr>
              <a:t> N </a:t>
            </a:r>
            <a:r>
              <a:rPr lang="en-US" sz="2400" dirty="0" smtClean="0">
                <a:latin typeface="Symbol" pitchFamily="18" charset="2"/>
                <a:cs typeface="Times New Roman" pitchFamily="18" charset="0"/>
                <a:sym typeface="Wingdings" pitchFamily="2" charset="2"/>
              </a:rPr>
              <a:t>p</a:t>
            </a:r>
            <a:r>
              <a:rPr lang="en-US" sz="2400" baseline="30000"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sym typeface="Wingdings" pitchFamily="2" charset="2"/>
              </a:rPr>
              <a:t> final state</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u-quark </a:t>
            </a:r>
            <a:r>
              <a:rPr lang="en-US" sz="2400" dirty="0" smtClean="0">
                <a:latin typeface="Times New Roman" pitchFamily="18" charset="0"/>
                <a:cs typeface="Times New Roman" pitchFamily="18" charset="0"/>
                <a:sym typeface="Wingdings" pitchFamily="2" charset="2"/>
              </a:rPr>
              <a:t> P </a:t>
            </a:r>
            <a:r>
              <a:rPr lang="en-US" sz="2400" dirty="0" smtClean="0">
                <a:latin typeface="Symbol" pitchFamily="18" charset="2"/>
                <a:cs typeface="Times New Roman" pitchFamily="18" charset="0"/>
                <a:sym typeface="Wingdings" pitchFamily="2" charset="2"/>
              </a:rPr>
              <a:t>p</a:t>
            </a:r>
            <a:r>
              <a:rPr lang="en-US" sz="2400" baseline="30000" dirty="0" smtClean="0">
                <a:latin typeface="Times New Roman" pitchFamily="18" charset="0"/>
                <a:cs typeface="Times New Roman" pitchFamily="18" charset="0"/>
                <a:sym typeface="Wingdings" pitchFamily="2" charset="2"/>
              </a:rPr>
              <a:t>0</a:t>
            </a:r>
            <a:r>
              <a:rPr lang="en-US" sz="2400" dirty="0" smtClean="0">
                <a:latin typeface="Times New Roman" pitchFamily="18" charset="0"/>
                <a:cs typeface="Times New Roman" pitchFamily="18" charset="0"/>
                <a:sym typeface="Wingdings" pitchFamily="2" charset="2"/>
              </a:rPr>
              <a:t> final state</a:t>
            </a:r>
          </a:p>
          <a:p>
            <a:endParaRPr lang="en-US" sz="2400" dirty="0" smtClean="0">
              <a:latin typeface="Times New Roman" pitchFamily="18" charset="0"/>
              <a:cs typeface="Times New Roman" pitchFamily="18" charset="0"/>
              <a:sym typeface="Wingdings" pitchFamily="2" charset="2"/>
            </a:endParaRPr>
          </a:p>
          <a:p>
            <a:pPr>
              <a:buFontTx/>
              <a:buChar char="-"/>
            </a:pPr>
            <a:r>
              <a:rPr lang="en-US" sz="2400" dirty="0" smtClean="0">
                <a:latin typeface="Times New Roman" pitchFamily="18" charset="0"/>
                <a:cs typeface="Times New Roman" pitchFamily="18" charset="0"/>
                <a:sym typeface="Wingdings" pitchFamily="2" charset="2"/>
              </a:rPr>
              <a:t>measure ratio of rates </a:t>
            </a:r>
          </a:p>
          <a:p>
            <a:pPr>
              <a:buFontTx/>
              <a:buChar char="-"/>
            </a:pPr>
            <a:r>
              <a:rPr lang="en-US" sz="2400" dirty="0" smtClean="0">
                <a:latin typeface="Times New Roman" pitchFamily="18" charset="0"/>
                <a:cs typeface="Times New Roman" pitchFamily="18" charset="0"/>
                <a:sym typeface="Wingdings" pitchFamily="2" charset="2"/>
              </a:rPr>
              <a:t>different ratios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4"/>
                                        </p:tgtEl>
                                      </p:cBhvr>
                                    </p:animEffect>
                                    <p:set>
                                      <p:cBhvr>
                                        <p:cTn id="7" dur="1" fill="hold">
                                          <p:stCondLst>
                                            <p:cond delay="1999"/>
                                          </p:stCondLst>
                                        </p:cTn>
                                        <p:tgtEl>
                                          <p:spTgt spid="6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0463" y="274638"/>
            <a:ext cx="6865937" cy="1143000"/>
          </a:xfrm>
          <a:solidFill>
            <a:srgbClr val="BDBDFF"/>
          </a:solidFill>
        </p:spPr>
        <p:txBody>
          <a:bodyPr rtlCol="0">
            <a:normAutofit fontScale="90000"/>
          </a:bodyPr>
          <a:lstStyle/>
          <a:p>
            <a:pPr eaLnBrk="1" fontAlgn="auto" hangingPunct="1">
              <a:spcAft>
                <a:spcPts val="0"/>
              </a:spcAft>
              <a:defRPr/>
            </a:pPr>
            <a:r>
              <a:rPr lang="en-US" dirty="0" smtClean="0"/>
              <a:t>Using Exclusive Production </a:t>
            </a:r>
            <a:br>
              <a:rPr lang="en-US" dirty="0" smtClean="0"/>
            </a:br>
            <a:r>
              <a:rPr lang="en-US" dirty="0" smtClean="0"/>
              <a:t>to Study </a:t>
            </a:r>
            <a:r>
              <a:rPr lang="en-US" dirty="0" smtClean="0">
                <a:solidFill>
                  <a:srgbClr val="0000FF"/>
                </a:solidFill>
              </a:rPr>
              <a:t>Quark Pair Creation</a:t>
            </a:r>
            <a:endParaRPr lang="en-US" dirty="0">
              <a:solidFill>
                <a:srgbClr val="0000FF"/>
              </a:solidFill>
            </a:endParaRPr>
          </a:p>
        </p:txBody>
      </p:sp>
      <p:sp>
        <p:nvSpPr>
          <p:cNvPr id="15363" name="Content Placeholder 4"/>
          <p:cNvSpPr>
            <a:spLocks noGrp="1"/>
          </p:cNvSpPr>
          <p:nvPr>
            <p:ph idx="1"/>
          </p:nvPr>
        </p:nvSpPr>
        <p:spPr/>
        <p:txBody>
          <a:bodyPr/>
          <a:lstStyle/>
          <a:p>
            <a:pPr eaLnBrk="1" hangingPunct="1">
              <a:defRPr/>
            </a:pPr>
            <a:r>
              <a:rPr lang="en-US" dirty="0" smtClean="0"/>
              <a:t>Lund model: successful phenomenology for </a:t>
            </a:r>
            <a:r>
              <a:rPr lang="en-US" dirty="0" err="1" smtClean="0"/>
              <a:t>hadron</a:t>
            </a:r>
            <a:r>
              <a:rPr lang="en-US" dirty="0" smtClean="0"/>
              <a:t> production; e.g. in </a:t>
            </a:r>
            <a:r>
              <a:rPr lang="en-US" dirty="0" err="1" smtClean="0"/>
              <a:t>e</a:t>
            </a:r>
            <a:r>
              <a:rPr lang="en-US" baseline="30000" dirty="0" err="1" smtClean="0"/>
              <a:t>+</a:t>
            </a:r>
            <a:r>
              <a:rPr lang="en-US" dirty="0" err="1" smtClean="0"/>
              <a:t>e</a:t>
            </a:r>
            <a:r>
              <a:rPr lang="en-US" baseline="30000" dirty="0" smtClean="0"/>
              <a:t>-</a:t>
            </a:r>
            <a:r>
              <a:rPr lang="en-US" dirty="0" smtClean="0"/>
              <a:t> reactions</a:t>
            </a:r>
          </a:p>
          <a:p>
            <a:pPr lvl="8">
              <a:defRPr/>
            </a:pPr>
            <a:r>
              <a:rPr lang="en-US" dirty="0" smtClean="0"/>
              <a:t>color flux-tube broken by </a:t>
            </a:r>
            <a:r>
              <a:rPr lang="en-US" dirty="0" err="1" smtClean="0"/>
              <a:t>qq</a:t>
            </a:r>
            <a:r>
              <a:rPr lang="en-US" dirty="0" smtClean="0"/>
              <a:t> production</a:t>
            </a:r>
          </a:p>
          <a:p>
            <a:pPr lvl="1" eaLnBrk="1" hangingPunct="1">
              <a:defRPr/>
            </a:pPr>
            <a:r>
              <a:rPr lang="en-US" dirty="0" smtClean="0"/>
              <a:t>production rate depends on constituent quark mass</a:t>
            </a:r>
          </a:p>
          <a:p>
            <a:pPr lvl="1" eaLnBrk="1" hangingPunct="1">
              <a:defRPr/>
            </a:pPr>
            <a:r>
              <a:rPr lang="en-US" dirty="0" smtClean="0"/>
              <a:t>        :       :         ~ 1 : 1 : 0.2</a:t>
            </a:r>
          </a:p>
          <a:p>
            <a:pPr eaLnBrk="1" hangingPunct="1">
              <a:defRPr/>
            </a:pPr>
            <a:r>
              <a:rPr lang="en-US" dirty="0" smtClean="0"/>
              <a:t>Vector meson dominance: photon fluctuates into a virtual </a:t>
            </a:r>
            <a:r>
              <a:rPr lang="en-US" dirty="0" err="1" smtClean="0"/>
              <a:t>qq</a:t>
            </a:r>
            <a:r>
              <a:rPr lang="en-US" dirty="0" smtClean="0"/>
              <a:t> meson</a:t>
            </a:r>
          </a:p>
          <a:p>
            <a:pPr lvl="1" eaLnBrk="1" hangingPunct="1">
              <a:defRPr/>
            </a:pPr>
            <a:r>
              <a:rPr lang="en-US" dirty="0" smtClean="0"/>
              <a:t>production rate depends on quark charge</a:t>
            </a:r>
          </a:p>
          <a:p>
            <a:pPr lvl="1" eaLnBrk="1" hangingPunct="1">
              <a:defRPr/>
            </a:pPr>
            <a:r>
              <a:rPr lang="en-US" dirty="0" smtClean="0"/>
              <a:t>          :      :        ~ 1: 0.25 : 0.25 </a:t>
            </a:r>
          </a:p>
          <a:p>
            <a:pPr lvl="1" eaLnBrk="1" hangingPunct="1">
              <a:buFont typeface="Arial" charset="0"/>
              <a:buNone/>
              <a:defRPr/>
            </a:pPr>
            <a:endParaRPr lang="en-US" dirty="0" smtClean="0">
              <a:latin typeface="Webdings" pitchFamily="18" charset="2"/>
            </a:endParaRPr>
          </a:p>
        </p:txBody>
      </p:sp>
      <p:grpSp>
        <p:nvGrpSpPr>
          <p:cNvPr id="2" name="Group 33"/>
          <p:cNvGrpSpPr>
            <a:grpSpLocks/>
          </p:cNvGrpSpPr>
          <p:nvPr/>
        </p:nvGrpSpPr>
        <p:grpSpPr bwMode="auto">
          <a:xfrm>
            <a:off x="1349829" y="3366407"/>
            <a:ext cx="1639888" cy="476250"/>
            <a:chOff x="1364343" y="3340669"/>
            <a:chExt cx="1638716" cy="476179"/>
          </a:xfrm>
        </p:grpSpPr>
        <p:grpSp>
          <p:nvGrpSpPr>
            <p:cNvPr id="3" name="Group 21"/>
            <p:cNvGrpSpPr>
              <a:grpSpLocks/>
            </p:cNvGrpSpPr>
            <p:nvPr/>
          </p:nvGrpSpPr>
          <p:grpSpPr bwMode="auto">
            <a:xfrm>
              <a:off x="1364343" y="3355183"/>
              <a:ext cx="556563" cy="461665"/>
              <a:chOff x="947737" y="2412206"/>
              <a:chExt cx="556563" cy="461665"/>
            </a:xfrm>
          </p:grpSpPr>
          <p:cxnSp>
            <p:nvCxnSpPr>
              <p:cNvPr id="23" name="Straight Connector 22"/>
              <p:cNvCxnSpPr/>
              <p:nvPr/>
            </p:nvCxnSpPr>
            <p:spPr>
              <a:xfrm>
                <a:off x="1206315" y="2518324"/>
                <a:ext cx="142773" cy="1588"/>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sp>
            <p:nvSpPr>
              <p:cNvPr id="15386" name="TextBox 23"/>
              <p:cNvSpPr txBox="1">
                <a:spLocks noChangeArrowheads="1"/>
              </p:cNvSpPr>
              <p:nvPr/>
            </p:nvSpPr>
            <p:spPr bwMode="auto">
              <a:xfrm>
                <a:off x="947737" y="2412206"/>
                <a:ext cx="556563" cy="461665"/>
              </a:xfrm>
              <a:prstGeom prst="rect">
                <a:avLst/>
              </a:prstGeom>
              <a:noFill/>
              <a:ln w="9525">
                <a:noFill/>
                <a:miter lim="800000"/>
                <a:headEnd/>
                <a:tailEnd/>
              </a:ln>
            </p:spPr>
            <p:txBody>
              <a:bodyPr wrap="none">
                <a:spAutoFit/>
              </a:bodyPr>
              <a:lstStyle/>
              <a:p>
                <a:r>
                  <a:rPr lang="en-US" sz="2400" dirty="0" err="1">
                    <a:latin typeface="Palatino" pitchFamily="18" charset="0"/>
                  </a:rPr>
                  <a:t>uu</a:t>
                </a:r>
                <a:endParaRPr lang="en-US" sz="2400" dirty="0">
                  <a:latin typeface="Palatino" pitchFamily="18" charset="0"/>
                </a:endParaRPr>
              </a:p>
            </p:txBody>
          </p:sp>
        </p:grpSp>
        <p:grpSp>
          <p:nvGrpSpPr>
            <p:cNvPr id="5" name="Group 27"/>
            <p:cNvGrpSpPr>
              <a:grpSpLocks/>
            </p:cNvGrpSpPr>
            <p:nvPr/>
          </p:nvGrpSpPr>
          <p:grpSpPr bwMode="auto">
            <a:xfrm>
              <a:off x="1959656" y="3355183"/>
              <a:ext cx="559769" cy="461665"/>
              <a:chOff x="900113" y="2976562"/>
              <a:chExt cx="559769" cy="461665"/>
            </a:xfrm>
          </p:grpSpPr>
          <p:cxnSp>
            <p:nvCxnSpPr>
              <p:cNvPr id="29" name="Straight Connector 28"/>
              <p:cNvCxnSpPr/>
              <p:nvPr/>
            </p:nvCxnSpPr>
            <p:spPr>
              <a:xfrm>
                <a:off x="1186819" y="3031888"/>
                <a:ext cx="142773" cy="1588"/>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sp>
            <p:nvSpPr>
              <p:cNvPr id="15384" name="TextBox 29"/>
              <p:cNvSpPr txBox="1">
                <a:spLocks noChangeArrowheads="1"/>
              </p:cNvSpPr>
              <p:nvPr/>
            </p:nvSpPr>
            <p:spPr bwMode="auto">
              <a:xfrm>
                <a:off x="900113" y="2976562"/>
                <a:ext cx="559769" cy="461665"/>
              </a:xfrm>
              <a:prstGeom prst="rect">
                <a:avLst/>
              </a:prstGeom>
              <a:noFill/>
              <a:ln w="9525">
                <a:noFill/>
                <a:miter lim="800000"/>
                <a:headEnd/>
                <a:tailEnd/>
              </a:ln>
            </p:spPr>
            <p:txBody>
              <a:bodyPr wrap="none">
                <a:spAutoFit/>
              </a:bodyPr>
              <a:lstStyle/>
              <a:p>
                <a:r>
                  <a:rPr lang="en-US" sz="2400">
                    <a:latin typeface="Palatino" pitchFamily="18" charset="0"/>
                  </a:rPr>
                  <a:t>dd</a:t>
                </a:r>
              </a:p>
            </p:txBody>
          </p:sp>
        </p:grpSp>
        <p:grpSp>
          <p:nvGrpSpPr>
            <p:cNvPr id="6" name="Group 30"/>
            <p:cNvGrpSpPr>
              <a:grpSpLocks/>
            </p:cNvGrpSpPr>
            <p:nvPr/>
          </p:nvGrpSpPr>
          <p:grpSpPr bwMode="auto">
            <a:xfrm>
              <a:off x="2558707" y="3340669"/>
              <a:ext cx="444352" cy="461665"/>
              <a:chOff x="1412079" y="2390774"/>
              <a:chExt cx="444352" cy="461665"/>
            </a:xfrm>
          </p:grpSpPr>
          <p:cxnSp>
            <p:nvCxnSpPr>
              <p:cNvPr id="32" name="Straight Connector 31"/>
              <p:cNvCxnSpPr/>
              <p:nvPr/>
            </p:nvCxnSpPr>
            <p:spPr>
              <a:xfrm>
                <a:off x="1602613" y="2503470"/>
                <a:ext cx="141186" cy="1587"/>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sp>
            <p:nvSpPr>
              <p:cNvPr id="15382" name="TextBox 32"/>
              <p:cNvSpPr txBox="1">
                <a:spLocks noChangeArrowheads="1"/>
              </p:cNvSpPr>
              <p:nvPr/>
            </p:nvSpPr>
            <p:spPr bwMode="auto">
              <a:xfrm>
                <a:off x="1412079" y="2390774"/>
                <a:ext cx="444352" cy="461665"/>
              </a:xfrm>
              <a:prstGeom prst="rect">
                <a:avLst/>
              </a:prstGeom>
              <a:noFill/>
              <a:ln w="9525">
                <a:noFill/>
                <a:miter lim="800000"/>
                <a:headEnd/>
                <a:tailEnd/>
              </a:ln>
            </p:spPr>
            <p:txBody>
              <a:bodyPr wrap="none">
                <a:spAutoFit/>
              </a:bodyPr>
              <a:lstStyle/>
              <a:p>
                <a:r>
                  <a:rPr lang="en-US" sz="2400" dirty="0" err="1">
                    <a:latin typeface="Palatino" pitchFamily="18" charset="0"/>
                  </a:rPr>
                  <a:t>ss</a:t>
                </a:r>
                <a:endParaRPr lang="en-US" sz="2400" dirty="0">
                  <a:latin typeface="Palatino" pitchFamily="18" charset="0"/>
                </a:endParaRPr>
              </a:p>
            </p:txBody>
          </p:sp>
        </p:grpSp>
      </p:grpSp>
      <p:grpSp>
        <p:nvGrpSpPr>
          <p:cNvPr id="7" name="Group 37"/>
          <p:cNvGrpSpPr>
            <a:grpSpLocks/>
          </p:cNvGrpSpPr>
          <p:nvPr/>
        </p:nvGrpSpPr>
        <p:grpSpPr bwMode="auto">
          <a:xfrm>
            <a:off x="1458460" y="5163231"/>
            <a:ext cx="1638300" cy="476250"/>
            <a:chOff x="1364343" y="3340669"/>
            <a:chExt cx="1638716" cy="476179"/>
          </a:xfrm>
        </p:grpSpPr>
        <p:grpSp>
          <p:nvGrpSpPr>
            <p:cNvPr id="8" name="Group 21"/>
            <p:cNvGrpSpPr>
              <a:grpSpLocks/>
            </p:cNvGrpSpPr>
            <p:nvPr/>
          </p:nvGrpSpPr>
          <p:grpSpPr bwMode="auto">
            <a:xfrm>
              <a:off x="1364343" y="3355183"/>
              <a:ext cx="556563" cy="461665"/>
              <a:chOff x="947737" y="2412206"/>
              <a:chExt cx="556563" cy="461665"/>
            </a:xfrm>
          </p:grpSpPr>
          <p:cxnSp>
            <p:nvCxnSpPr>
              <p:cNvPr id="46" name="Straight Connector 45"/>
              <p:cNvCxnSpPr/>
              <p:nvPr/>
            </p:nvCxnSpPr>
            <p:spPr>
              <a:xfrm>
                <a:off x="1206565" y="2518324"/>
                <a:ext cx="142911" cy="1587"/>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sp>
            <p:nvSpPr>
              <p:cNvPr id="15377" name="TextBox 46"/>
              <p:cNvSpPr txBox="1">
                <a:spLocks noChangeArrowheads="1"/>
              </p:cNvSpPr>
              <p:nvPr/>
            </p:nvSpPr>
            <p:spPr bwMode="auto">
              <a:xfrm>
                <a:off x="947737" y="2412206"/>
                <a:ext cx="556563" cy="461665"/>
              </a:xfrm>
              <a:prstGeom prst="rect">
                <a:avLst/>
              </a:prstGeom>
              <a:noFill/>
              <a:ln w="9525">
                <a:noFill/>
                <a:miter lim="800000"/>
                <a:headEnd/>
                <a:tailEnd/>
              </a:ln>
            </p:spPr>
            <p:txBody>
              <a:bodyPr wrap="none">
                <a:spAutoFit/>
              </a:bodyPr>
              <a:lstStyle/>
              <a:p>
                <a:r>
                  <a:rPr lang="en-US" sz="2400">
                    <a:latin typeface="Palatino" pitchFamily="18" charset="0"/>
                  </a:rPr>
                  <a:t>uu</a:t>
                </a:r>
              </a:p>
            </p:txBody>
          </p:sp>
        </p:grpSp>
        <p:grpSp>
          <p:nvGrpSpPr>
            <p:cNvPr id="9" name="Group 27"/>
            <p:cNvGrpSpPr>
              <a:grpSpLocks/>
            </p:cNvGrpSpPr>
            <p:nvPr/>
          </p:nvGrpSpPr>
          <p:grpSpPr bwMode="auto">
            <a:xfrm>
              <a:off x="1959656" y="3355183"/>
              <a:ext cx="559769" cy="461665"/>
              <a:chOff x="900113" y="2976562"/>
              <a:chExt cx="559769" cy="461665"/>
            </a:xfrm>
          </p:grpSpPr>
          <p:cxnSp>
            <p:nvCxnSpPr>
              <p:cNvPr id="44" name="Straight Connector 43"/>
              <p:cNvCxnSpPr/>
              <p:nvPr/>
            </p:nvCxnSpPr>
            <p:spPr>
              <a:xfrm>
                <a:off x="1187674" y="3031888"/>
                <a:ext cx="141323" cy="1587"/>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sp>
            <p:nvSpPr>
              <p:cNvPr id="15375" name="TextBox 44"/>
              <p:cNvSpPr txBox="1">
                <a:spLocks noChangeArrowheads="1"/>
              </p:cNvSpPr>
              <p:nvPr/>
            </p:nvSpPr>
            <p:spPr bwMode="auto">
              <a:xfrm>
                <a:off x="900113" y="2976562"/>
                <a:ext cx="559769" cy="461665"/>
              </a:xfrm>
              <a:prstGeom prst="rect">
                <a:avLst/>
              </a:prstGeom>
              <a:noFill/>
              <a:ln w="9525">
                <a:noFill/>
                <a:miter lim="800000"/>
                <a:headEnd/>
                <a:tailEnd/>
              </a:ln>
            </p:spPr>
            <p:txBody>
              <a:bodyPr wrap="none">
                <a:spAutoFit/>
              </a:bodyPr>
              <a:lstStyle/>
              <a:p>
                <a:r>
                  <a:rPr lang="en-US" sz="2400" dirty="0" err="1">
                    <a:latin typeface="Palatino" pitchFamily="18" charset="0"/>
                  </a:rPr>
                  <a:t>dd</a:t>
                </a:r>
                <a:endParaRPr lang="en-US" sz="2400" dirty="0">
                  <a:latin typeface="Palatino" pitchFamily="18" charset="0"/>
                </a:endParaRPr>
              </a:p>
            </p:txBody>
          </p:sp>
        </p:grpSp>
        <p:grpSp>
          <p:nvGrpSpPr>
            <p:cNvPr id="10" name="Group 30"/>
            <p:cNvGrpSpPr>
              <a:grpSpLocks/>
            </p:cNvGrpSpPr>
            <p:nvPr/>
          </p:nvGrpSpPr>
          <p:grpSpPr bwMode="auto">
            <a:xfrm>
              <a:off x="2558707" y="3340669"/>
              <a:ext cx="444352" cy="461665"/>
              <a:chOff x="1412079" y="2390774"/>
              <a:chExt cx="444352" cy="461665"/>
            </a:xfrm>
          </p:grpSpPr>
          <p:cxnSp>
            <p:nvCxnSpPr>
              <p:cNvPr id="42" name="Straight Connector 41"/>
              <p:cNvCxnSpPr/>
              <p:nvPr/>
            </p:nvCxnSpPr>
            <p:spPr>
              <a:xfrm>
                <a:off x="1602366" y="2503469"/>
                <a:ext cx="141323" cy="1588"/>
              </a:xfrm>
              <a:prstGeom prst="line">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cxnSp>
          <p:sp>
            <p:nvSpPr>
              <p:cNvPr id="15373" name="TextBox 42"/>
              <p:cNvSpPr txBox="1">
                <a:spLocks noChangeArrowheads="1"/>
              </p:cNvSpPr>
              <p:nvPr/>
            </p:nvSpPr>
            <p:spPr bwMode="auto">
              <a:xfrm>
                <a:off x="1412079" y="2390774"/>
                <a:ext cx="444352" cy="461665"/>
              </a:xfrm>
              <a:prstGeom prst="rect">
                <a:avLst/>
              </a:prstGeom>
              <a:noFill/>
              <a:ln w="9525">
                <a:noFill/>
                <a:miter lim="800000"/>
                <a:headEnd/>
                <a:tailEnd/>
              </a:ln>
            </p:spPr>
            <p:txBody>
              <a:bodyPr wrap="none">
                <a:spAutoFit/>
              </a:bodyPr>
              <a:lstStyle/>
              <a:p>
                <a:r>
                  <a:rPr lang="en-US" sz="2400">
                    <a:latin typeface="Palatino" pitchFamily="18" charset="0"/>
                  </a:rPr>
                  <a:t>ss</a:t>
                </a:r>
              </a:p>
            </p:txBody>
          </p:sp>
        </p:grpSp>
      </p:grpSp>
      <p:sp>
        <p:nvSpPr>
          <p:cNvPr id="24" name="Date Placeholder 23"/>
          <p:cNvSpPr>
            <a:spLocks noGrp="1"/>
          </p:cNvSpPr>
          <p:nvPr>
            <p:ph type="dt" sz="quarter" idx="10"/>
          </p:nvPr>
        </p:nvSpPr>
        <p:spPr/>
        <p:txBody>
          <a:bodyPr/>
          <a:lstStyle/>
          <a:p>
            <a:pPr>
              <a:defRPr/>
            </a:pPr>
            <a:r>
              <a:rPr lang="en-US"/>
              <a:t>Sept. 26, 2009</a:t>
            </a:r>
            <a:endParaRPr lang="en-US" dirty="0"/>
          </a:p>
        </p:txBody>
      </p:sp>
      <p:sp>
        <p:nvSpPr>
          <p:cNvPr id="25" name="Slide Number Placeholder 24"/>
          <p:cNvSpPr>
            <a:spLocks noGrp="1"/>
          </p:cNvSpPr>
          <p:nvPr>
            <p:ph type="sldNum" sz="quarter" idx="12"/>
          </p:nvPr>
        </p:nvSpPr>
        <p:spPr/>
        <p:txBody>
          <a:bodyPr/>
          <a:lstStyle/>
          <a:p>
            <a:pPr>
              <a:defRPr/>
            </a:pPr>
            <a:r>
              <a:rPr lang="en-US"/>
              <a:t>Mac Mestayer </a:t>
            </a:r>
            <a:fld id="{31DA00BE-29D4-4746-B7D5-F87E6D7A9B73}" type="slidenum">
              <a:rPr lang="en-US"/>
              <a:pPr>
                <a:defRPr/>
              </a:pPr>
              <a:t>43</a:t>
            </a:fld>
            <a:endParaRPr lang="en-US"/>
          </a:p>
        </p:txBody>
      </p:sp>
      <p:sp>
        <p:nvSpPr>
          <p:cNvPr id="26" name="Footer Placeholder 25"/>
          <p:cNvSpPr>
            <a:spLocks noGrp="1"/>
          </p:cNvSpPr>
          <p:nvPr>
            <p:ph type="ftr" sz="quarter" idx="11"/>
          </p:nvPr>
        </p:nvSpPr>
        <p:spPr/>
        <p:txBody>
          <a:bodyPr/>
          <a:lstStyle/>
          <a:p>
            <a:pPr>
              <a:defRPr/>
            </a:pPr>
            <a:r>
              <a:rPr lang="en-US"/>
              <a:t>Hadron Spectroscopy Meeting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p:cNvSpPr>
            <a:spLocks noGrp="1"/>
          </p:cNvSpPr>
          <p:nvPr>
            <p:ph type="dt" sz="half" idx="10"/>
          </p:nvPr>
        </p:nvSpPr>
        <p:spPr/>
        <p:txBody>
          <a:bodyPr/>
          <a:lstStyle/>
          <a:p>
            <a:r>
              <a:rPr lang="en-US"/>
              <a:t>October 15, 2004</a:t>
            </a:r>
          </a:p>
        </p:txBody>
      </p:sp>
      <p:sp>
        <p:nvSpPr>
          <p:cNvPr id="20" name="Footer Placeholder 5"/>
          <p:cNvSpPr>
            <a:spLocks noGrp="1"/>
          </p:cNvSpPr>
          <p:nvPr>
            <p:ph type="ftr" sz="quarter" idx="11"/>
          </p:nvPr>
        </p:nvSpPr>
        <p:spPr/>
        <p:txBody>
          <a:bodyPr/>
          <a:lstStyle/>
          <a:p>
            <a:r>
              <a:rPr lang="en-US"/>
              <a:t>Spin2004                                       Mac Mestayer</a:t>
            </a:r>
            <a:r>
              <a:rPr lang="en-US">
                <a:latin typeface="Arial" charset="0"/>
              </a:rPr>
              <a:t>                     </a:t>
            </a:r>
          </a:p>
        </p:txBody>
      </p:sp>
      <p:sp>
        <p:nvSpPr>
          <p:cNvPr id="330805" name="Rectangle 53"/>
          <p:cNvSpPr>
            <a:spLocks noChangeArrowheads="1"/>
          </p:cNvSpPr>
          <p:nvPr/>
        </p:nvSpPr>
        <p:spPr bwMode="auto">
          <a:xfrm>
            <a:off x="174625" y="274638"/>
            <a:ext cx="4397375" cy="5954712"/>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48"/>
          <p:cNvGrpSpPr>
            <a:grpSpLocks/>
          </p:cNvGrpSpPr>
          <p:nvPr/>
        </p:nvGrpSpPr>
        <p:grpSpPr bwMode="auto">
          <a:xfrm>
            <a:off x="4572000" y="274638"/>
            <a:ext cx="4430713" cy="5954712"/>
            <a:chOff x="2880" y="-144"/>
            <a:chExt cx="2791" cy="4128"/>
          </a:xfrm>
          <a:solidFill>
            <a:schemeClr val="bg1"/>
          </a:solidFill>
        </p:grpSpPr>
        <p:pic>
          <p:nvPicPr>
            <p:cNvPr id="330767" name="Picture 15" descr="ek_mm"/>
            <p:cNvPicPr>
              <a:picLocks noChangeAspect="1" noChangeArrowheads="1"/>
            </p:cNvPicPr>
            <p:nvPr/>
          </p:nvPicPr>
          <p:blipFill>
            <a:blip r:embed="rId3" cstate="print"/>
            <a:srcRect/>
            <a:stretch>
              <a:fillRect/>
            </a:stretch>
          </p:blipFill>
          <p:spPr bwMode="auto">
            <a:xfrm>
              <a:off x="2880" y="-144"/>
              <a:ext cx="2791" cy="4128"/>
            </a:xfrm>
            <a:prstGeom prst="rect">
              <a:avLst/>
            </a:prstGeom>
            <a:grpFill/>
            <a:ln/>
            <a:effectLst/>
          </p:spPr>
        </p:pic>
        <p:sp>
          <p:nvSpPr>
            <p:cNvPr id="330791" name="Freeform 39"/>
            <p:cNvSpPr>
              <a:spLocks/>
            </p:cNvSpPr>
            <p:nvPr/>
          </p:nvSpPr>
          <p:spPr bwMode="auto">
            <a:xfrm>
              <a:off x="3829" y="1070"/>
              <a:ext cx="1254" cy="1412"/>
            </a:xfrm>
            <a:custGeom>
              <a:avLst/>
              <a:gdLst/>
              <a:ahLst/>
              <a:cxnLst>
                <a:cxn ang="0">
                  <a:pos x="267" y="1325"/>
                </a:cxn>
                <a:cxn ang="0">
                  <a:pos x="377" y="1389"/>
                </a:cxn>
                <a:cxn ang="0">
                  <a:pos x="441" y="1234"/>
                </a:cxn>
                <a:cxn ang="0">
                  <a:pos x="468" y="1152"/>
                </a:cxn>
                <a:cxn ang="0">
                  <a:pos x="532" y="996"/>
                </a:cxn>
                <a:cxn ang="0">
                  <a:pos x="605" y="1033"/>
                </a:cxn>
                <a:cxn ang="0">
                  <a:pos x="624" y="1088"/>
                </a:cxn>
                <a:cxn ang="0">
                  <a:pos x="633" y="1115"/>
                </a:cxn>
                <a:cxn ang="0">
                  <a:pos x="624" y="1179"/>
                </a:cxn>
                <a:cxn ang="0">
                  <a:pos x="605" y="1234"/>
                </a:cxn>
                <a:cxn ang="0">
                  <a:pos x="642" y="1335"/>
                </a:cxn>
                <a:cxn ang="0">
                  <a:pos x="843" y="1362"/>
                </a:cxn>
                <a:cxn ang="0">
                  <a:pos x="889" y="1335"/>
                </a:cxn>
                <a:cxn ang="0">
                  <a:pos x="1008" y="1271"/>
                </a:cxn>
                <a:cxn ang="0">
                  <a:pos x="1026" y="1252"/>
                </a:cxn>
                <a:cxn ang="0">
                  <a:pos x="1072" y="1243"/>
                </a:cxn>
                <a:cxn ang="0">
                  <a:pos x="1126" y="1216"/>
                </a:cxn>
                <a:cxn ang="0">
                  <a:pos x="1145" y="1197"/>
                </a:cxn>
                <a:cxn ang="0">
                  <a:pos x="1200" y="1161"/>
                </a:cxn>
                <a:cxn ang="0">
                  <a:pos x="1254" y="1015"/>
                </a:cxn>
                <a:cxn ang="0">
                  <a:pos x="1245" y="603"/>
                </a:cxn>
                <a:cxn ang="0">
                  <a:pos x="1227" y="503"/>
                </a:cxn>
                <a:cxn ang="0">
                  <a:pos x="1062" y="338"/>
                </a:cxn>
                <a:cxn ang="0">
                  <a:pos x="1026" y="301"/>
                </a:cxn>
                <a:cxn ang="0">
                  <a:pos x="1008" y="274"/>
                </a:cxn>
                <a:cxn ang="0">
                  <a:pos x="953" y="237"/>
                </a:cxn>
                <a:cxn ang="0">
                  <a:pos x="843" y="155"/>
                </a:cxn>
                <a:cxn ang="0">
                  <a:pos x="496" y="55"/>
                </a:cxn>
                <a:cxn ang="0">
                  <a:pos x="331" y="0"/>
                </a:cxn>
                <a:cxn ang="0">
                  <a:pos x="176" y="9"/>
                </a:cxn>
                <a:cxn ang="0">
                  <a:pos x="121" y="27"/>
                </a:cxn>
                <a:cxn ang="0">
                  <a:pos x="20" y="119"/>
                </a:cxn>
                <a:cxn ang="0">
                  <a:pos x="11" y="256"/>
                </a:cxn>
                <a:cxn ang="0">
                  <a:pos x="2" y="813"/>
                </a:cxn>
                <a:cxn ang="0">
                  <a:pos x="11" y="978"/>
                </a:cxn>
                <a:cxn ang="0">
                  <a:pos x="48" y="1033"/>
                </a:cxn>
                <a:cxn ang="0">
                  <a:pos x="102" y="1069"/>
                </a:cxn>
                <a:cxn ang="0">
                  <a:pos x="139" y="1106"/>
                </a:cxn>
                <a:cxn ang="0">
                  <a:pos x="176" y="1143"/>
                </a:cxn>
                <a:cxn ang="0">
                  <a:pos x="212" y="1188"/>
                </a:cxn>
                <a:cxn ang="0">
                  <a:pos x="221" y="1216"/>
                </a:cxn>
                <a:cxn ang="0">
                  <a:pos x="258" y="1261"/>
                </a:cxn>
                <a:cxn ang="0">
                  <a:pos x="285" y="1316"/>
                </a:cxn>
                <a:cxn ang="0">
                  <a:pos x="294" y="1344"/>
                </a:cxn>
                <a:cxn ang="0">
                  <a:pos x="267" y="1325"/>
                </a:cxn>
              </a:cxnLst>
              <a:rect l="0" t="0" r="r" b="b"/>
              <a:pathLst>
                <a:path w="1254" h="1412">
                  <a:moveTo>
                    <a:pt x="267" y="1325"/>
                  </a:moveTo>
                  <a:cubicBezTo>
                    <a:pt x="311" y="1337"/>
                    <a:pt x="344" y="1358"/>
                    <a:pt x="377" y="1389"/>
                  </a:cubicBezTo>
                  <a:cubicBezTo>
                    <a:pt x="466" y="1367"/>
                    <a:pt x="425" y="1344"/>
                    <a:pt x="441" y="1234"/>
                  </a:cubicBezTo>
                  <a:cubicBezTo>
                    <a:pt x="441" y="1231"/>
                    <a:pt x="463" y="1167"/>
                    <a:pt x="468" y="1152"/>
                  </a:cubicBezTo>
                  <a:cubicBezTo>
                    <a:pt x="485" y="1101"/>
                    <a:pt x="494" y="1036"/>
                    <a:pt x="532" y="996"/>
                  </a:cubicBezTo>
                  <a:cubicBezTo>
                    <a:pt x="563" y="1006"/>
                    <a:pt x="575" y="1023"/>
                    <a:pt x="605" y="1033"/>
                  </a:cubicBezTo>
                  <a:cubicBezTo>
                    <a:pt x="611" y="1051"/>
                    <a:pt x="618" y="1070"/>
                    <a:pt x="624" y="1088"/>
                  </a:cubicBezTo>
                  <a:cubicBezTo>
                    <a:pt x="627" y="1097"/>
                    <a:pt x="633" y="1115"/>
                    <a:pt x="633" y="1115"/>
                  </a:cubicBezTo>
                  <a:cubicBezTo>
                    <a:pt x="630" y="1136"/>
                    <a:pt x="629" y="1158"/>
                    <a:pt x="624" y="1179"/>
                  </a:cubicBezTo>
                  <a:cubicBezTo>
                    <a:pt x="620" y="1198"/>
                    <a:pt x="605" y="1234"/>
                    <a:pt x="605" y="1234"/>
                  </a:cubicBezTo>
                  <a:cubicBezTo>
                    <a:pt x="612" y="1279"/>
                    <a:pt x="612" y="1303"/>
                    <a:pt x="642" y="1335"/>
                  </a:cubicBezTo>
                  <a:cubicBezTo>
                    <a:pt x="668" y="1412"/>
                    <a:pt x="781" y="1365"/>
                    <a:pt x="843" y="1362"/>
                  </a:cubicBezTo>
                  <a:cubicBezTo>
                    <a:pt x="913" y="1339"/>
                    <a:pt x="831" y="1370"/>
                    <a:pt x="889" y="1335"/>
                  </a:cubicBezTo>
                  <a:cubicBezTo>
                    <a:pt x="928" y="1312"/>
                    <a:pt x="969" y="1297"/>
                    <a:pt x="1008" y="1271"/>
                  </a:cubicBezTo>
                  <a:cubicBezTo>
                    <a:pt x="1015" y="1266"/>
                    <a:pt x="1018" y="1255"/>
                    <a:pt x="1026" y="1252"/>
                  </a:cubicBezTo>
                  <a:cubicBezTo>
                    <a:pt x="1040" y="1246"/>
                    <a:pt x="1057" y="1246"/>
                    <a:pt x="1072" y="1243"/>
                  </a:cubicBezTo>
                  <a:cubicBezTo>
                    <a:pt x="1090" y="1234"/>
                    <a:pt x="1109" y="1227"/>
                    <a:pt x="1126" y="1216"/>
                  </a:cubicBezTo>
                  <a:cubicBezTo>
                    <a:pt x="1134" y="1211"/>
                    <a:pt x="1138" y="1202"/>
                    <a:pt x="1145" y="1197"/>
                  </a:cubicBezTo>
                  <a:cubicBezTo>
                    <a:pt x="1163" y="1184"/>
                    <a:pt x="1200" y="1161"/>
                    <a:pt x="1200" y="1161"/>
                  </a:cubicBezTo>
                  <a:cubicBezTo>
                    <a:pt x="1229" y="1117"/>
                    <a:pt x="1241" y="1066"/>
                    <a:pt x="1254" y="1015"/>
                  </a:cubicBezTo>
                  <a:cubicBezTo>
                    <a:pt x="1251" y="878"/>
                    <a:pt x="1250" y="740"/>
                    <a:pt x="1245" y="603"/>
                  </a:cubicBezTo>
                  <a:cubicBezTo>
                    <a:pt x="1244" y="569"/>
                    <a:pt x="1246" y="531"/>
                    <a:pt x="1227" y="503"/>
                  </a:cubicBezTo>
                  <a:cubicBezTo>
                    <a:pt x="1196" y="457"/>
                    <a:pt x="1105" y="366"/>
                    <a:pt x="1062" y="338"/>
                  </a:cubicBezTo>
                  <a:cubicBezTo>
                    <a:pt x="1043" y="280"/>
                    <a:pt x="1069" y="337"/>
                    <a:pt x="1026" y="301"/>
                  </a:cubicBezTo>
                  <a:cubicBezTo>
                    <a:pt x="1018" y="294"/>
                    <a:pt x="1016" y="281"/>
                    <a:pt x="1008" y="274"/>
                  </a:cubicBezTo>
                  <a:cubicBezTo>
                    <a:pt x="991" y="259"/>
                    <a:pt x="971" y="249"/>
                    <a:pt x="953" y="237"/>
                  </a:cubicBezTo>
                  <a:cubicBezTo>
                    <a:pt x="911" y="209"/>
                    <a:pt x="891" y="175"/>
                    <a:pt x="843" y="155"/>
                  </a:cubicBezTo>
                  <a:cubicBezTo>
                    <a:pt x="733" y="109"/>
                    <a:pt x="611" y="85"/>
                    <a:pt x="496" y="55"/>
                  </a:cubicBezTo>
                  <a:cubicBezTo>
                    <a:pt x="439" y="40"/>
                    <a:pt x="388" y="14"/>
                    <a:pt x="331" y="0"/>
                  </a:cubicBezTo>
                  <a:cubicBezTo>
                    <a:pt x="279" y="3"/>
                    <a:pt x="227" y="2"/>
                    <a:pt x="176" y="9"/>
                  </a:cubicBezTo>
                  <a:cubicBezTo>
                    <a:pt x="157" y="11"/>
                    <a:pt x="121" y="27"/>
                    <a:pt x="121" y="27"/>
                  </a:cubicBezTo>
                  <a:cubicBezTo>
                    <a:pt x="88" y="59"/>
                    <a:pt x="52" y="86"/>
                    <a:pt x="20" y="119"/>
                  </a:cubicBezTo>
                  <a:cubicBezTo>
                    <a:pt x="3" y="169"/>
                    <a:pt x="2" y="204"/>
                    <a:pt x="11" y="256"/>
                  </a:cubicBezTo>
                  <a:cubicBezTo>
                    <a:pt x="22" y="442"/>
                    <a:pt x="17" y="627"/>
                    <a:pt x="2" y="813"/>
                  </a:cubicBezTo>
                  <a:cubicBezTo>
                    <a:pt x="5" y="868"/>
                    <a:pt x="0" y="924"/>
                    <a:pt x="11" y="978"/>
                  </a:cubicBezTo>
                  <a:cubicBezTo>
                    <a:pt x="16" y="1000"/>
                    <a:pt x="36" y="1015"/>
                    <a:pt x="48" y="1033"/>
                  </a:cubicBezTo>
                  <a:cubicBezTo>
                    <a:pt x="60" y="1051"/>
                    <a:pt x="102" y="1069"/>
                    <a:pt x="102" y="1069"/>
                  </a:cubicBezTo>
                  <a:cubicBezTo>
                    <a:pt x="129" y="1145"/>
                    <a:pt x="89" y="1056"/>
                    <a:pt x="139" y="1106"/>
                  </a:cubicBezTo>
                  <a:cubicBezTo>
                    <a:pt x="189" y="1156"/>
                    <a:pt x="100" y="1116"/>
                    <a:pt x="176" y="1143"/>
                  </a:cubicBezTo>
                  <a:cubicBezTo>
                    <a:pt x="199" y="1213"/>
                    <a:pt x="165" y="1128"/>
                    <a:pt x="212" y="1188"/>
                  </a:cubicBezTo>
                  <a:cubicBezTo>
                    <a:pt x="218" y="1196"/>
                    <a:pt x="216" y="1208"/>
                    <a:pt x="221" y="1216"/>
                  </a:cubicBezTo>
                  <a:cubicBezTo>
                    <a:pt x="231" y="1233"/>
                    <a:pt x="247" y="1245"/>
                    <a:pt x="258" y="1261"/>
                  </a:cubicBezTo>
                  <a:cubicBezTo>
                    <a:pt x="281" y="1332"/>
                    <a:pt x="250" y="1244"/>
                    <a:pt x="285" y="1316"/>
                  </a:cubicBezTo>
                  <a:cubicBezTo>
                    <a:pt x="289" y="1325"/>
                    <a:pt x="303" y="1340"/>
                    <a:pt x="294" y="1344"/>
                  </a:cubicBezTo>
                  <a:cubicBezTo>
                    <a:pt x="284" y="1349"/>
                    <a:pt x="276" y="1331"/>
                    <a:pt x="267" y="1325"/>
                  </a:cubicBezTo>
                  <a:close/>
                </a:path>
              </a:pathLst>
            </a:custGeom>
            <a:grpFill/>
            <a:ln w="9525">
              <a:noFill/>
              <a:round/>
              <a:headEnd/>
              <a:tailEnd/>
            </a:ln>
            <a:effectLst/>
          </p:spPr>
          <p:txBody>
            <a:bodyPr/>
            <a:lstStyle/>
            <a:p>
              <a:endParaRPr lang="en-US"/>
            </a:p>
          </p:txBody>
        </p:sp>
        <p:sp>
          <p:nvSpPr>
            <p:cNvPr id="330792" name="Freeform 40"/>
            <p:cNvSpPr>
              <a:spLocks/>
            </p:cNvSpPr>
            <p:nvPr/>
          </p:nvSpPr>
          <p:spPr bwMode="auto">
            <a:xfrm>
              <a:off x="3272" y="1004"/>
              <a:ext cx="416" cy="1364"/>
            </a:xfrm>
            <a:custGeom>
              <a:avLst/>
              <a:gdLst/>
              <a:ahLst/>
              <a:cxnLst>
                <a:cxn ang="0">
                  <a:pos x="268" y="1324"/>
                </a:cxn>
                <a:cxn ang="0">
                  <a:pos x="300" y="1256"/>
                </a:cxn>
                <a:cxn ang="0">
                  <a:pos x="368" y="952"/>
                </a:cxn>
                <a:cxn ang="0">
                  <a:pos x="396" y="672"/>
                </a:cxn>
                <a:cxn ang="0">
                  <a:pos x="400" y="368"/>
                </a:cxn>
                <a:cxn ang="0">
                  <a:pos x="408" y="260"/>
                </a:cxn>
                <a:cxn ang="0">
                  <a:pos x="416" y="212"/>
                </a:cxn>
                <a:cxn ang="0">
                  <a:pos x="412" y="92"/>
                </a:cxn>
                <a:cxn ang="0">
                  <a:pos x="288" y="0"/>
                </a:cxn>
                <a:cxn ang="0">
                  <a:pos x="80" y="24"/>
                </a:cxn>
                <a:cxn ang="0">
                  <a:pos x="48" y="52"/>
                </a:cxn>
                <a:cxn ang="0">
                  <a:pos x="48" y="52"/>
                </a:cxn>
                <a:cxn ang="0">
                  <a:pos x="24" y="84"/>
                </a:cxn>
                <a:cxn ang="0">
                  <a:pos x="0" y="156"/>
                </a:cxn>
                <a:cxn ang="0">
                  <a:pos x="4" y="388"/>
                </a:cxn>
                <a:cxn ang="0">
                  <a:pos x="8" y="500"/>
                </a:cxn>
                <a:cxn ang="0">
                  <a:pos x="20" y="552"/>
                </a:cxn>
                <a:cxn ang="0">
                  <a:pos x="48" y="744"/>
                </a:cxn>
                <a:cxn ang="0">
                  <a:pos x="60" y="820"/>
                </a:cxn>
                <a:cxn ang="0">
                  <a:pos x="76" y="916"/>
                </a:cxn>
                <a:cxn ang="0">
                  <a:pos x="104" y="1228"/>
                </a:cxn>
                <a:cxn ang="0">
                  <a:pos x="124" y="1308"/>
                </a:cxn>
                <a:cxn ang="0">
                  <a:pos x="156" y="1340"/>
                </a:cxn>
                <a:cxn ang="0">
                  <a:pos x="188" y="1364"/>
                </a:cxn>
                <a:cxn ang="0">
                  <a:pos x="240" y="1352"/>
                </a:cxn>
                <a:cxn ang="0">
                  <a:pos x="252" y="1348"/>
                </a:cxn>
                <a:cxn ang="0">
                  <a:pos x="268" y="1324"/>
                </a:cxn>
              </a:cxnLst>
              <a:rect l="0" t="0" r="r" b="b"/>
              <a:pathLst>
                <a:path w="416" h="1364">
                  <a:moveTo>
                    <a:pt x="268" y="1324"/>
                  </a:moveTo>
                  <a:cubicBezTo>
                    <a:pt x="276" y="1301"/>
                    <a:pt x="286" y="1276"/>
                    <a:pt x="300" y="1256"/>
                  </a:cubicBezTo>
                  <a:cubicBezTo>
                    <a:pt x="320" y="1154"/>
                    <a:pt x="343" y="1052"/>
                    <a:pt x="368" y="952"/>
                  </a:cubicBezTo>
                  <a:cubicBezTo>
                    <a:pt x="378" y="859"/>
                    <a:pt x="386" y="765"/>
                    <a:pt x="396" y="672"/>
                  </a:cubicBezTo>
                  <a:cubicBezTo>
                    <a:pt x="392" y="567"/>
                    <a:pt x="393" y="472"/>
                    <a:pt x="400" y="368"/>
                  </a:cubicBezTo>
                  <a:cubicBezTo>
                    <a:pt x="402" y="332"/>
                    <a:pt x="405" y="296"/>
                    <a:pt x="408" y="260"/>
                  </a:cubicBezTo>
                  <a:cubicBezTo>
                    <a:pt x="409" y="244"/>
                    <a:pt x="416" y="212"/>
                    <a:pt x="416" y="212"/>
                  </a:cubicBezTo>
                  <a:cubicBezTo>
                    <a:pt x="415" y="172"/>
                    <a:pt x="414" y="132"/>
                    <a:pt x="412" y="92"/>
                  </a:cubicBezTo>
                  <a:cubicBezTo>
                    <a:pt x="408" y="27"/>
                    <a:pt x="343" y="6"/>
                    <a:pt x="288" y="0"/>
                  </a:cubicBezTo>
                  <a:cubicBezTo>
                    <a:pt x="218" y="4"/>
                    <a:pt x="150" y="16"/>
                    <a:pt x="80" y="24"/>
                  </a:cubicBezTo>
                  <a:lnTo>
                    <a:pt x="48" y="52"/>
                  </a:lnTo>
                  <a:cubicBezTo>
                    <a:pt x="48" y="52"/>
                    <a:pt x="48" y="52"/>
                    <a:pt x="48" y="52"/>
                  </a:cubicBezTo>
                  <a:cubicBezTo>
                    <a:pt x="40" y="63"/>
                    <a:pt x="24" y="84"/>
                    <a:pt x="24" y="84"/>
                  </a:cubicBezTo>
                  <a:cubicBezTo>
                    <a:pt x="16" y="109"/>
                    <a:pt x="4" y="129"/>
                    <a:pt x="0" y="156"/>
                  </a:cubicBezTo>
                  <a:cubicBezTo>
                    <a:pt x="1" y="233"/>
                    <a:pt x="2" y="311"/>
                    <a:pt x="4" y="388"/>
                  </a:cubicBezTo>
                  <a:cubicBezTo>
                    <a:pt x="5" y="425"/>
                    <a:pt x="6" y="463"/>
                    <a:pt x="8" y="500"/>
                  </a:cubicBezTo>
                  <a:cubicBezTo>
                    <a:pt x="9" y="518"/>
                    <a:pt x="20" y="552"/>
                    <a:pt x="20" y="552"/>
                  </a:cubicBezTo>
                  <a:cubicBezTo>
                    <a:pt x="25" y="612"/>
                    <a:pt x="29" y="686"/>
                    <a:pt x="48" y="744"/>
                  </a:cubicBezTo>
                  <a:cubicBezTo>
                    <a:pt x="51" y="770"/>
                    <a:pt x="54" y="795"/>
                    <a:pt x="60" y="820"/>
                  </a:cubicBezTo>
                  <a:cubicBezTo>
                    <a:pt x="63" y="853"/>
                    <a:pt x="68" y="884"/>
                    <a:pt x="76" y="916"/>
                  </a:cubicBezTo>
                  <a:cubicBezTo>
                    <a:pt x="84" y="1019"/>
                    <a:pt x="87" y="1127"/>
                    <a:pt x="104" y="1228"/>
                  </a:cubicBezTo>
                  <a:cubicBezTo>
                    <a:pt x="108" y="1250"/>
                    <a:pt x="115" y="1287"/>
                    <a:pt x="124" y="1308"/>
                  </a:cubicBezTo>
                  <a:cubicBezTo>
                    <a:pt x="130" y="1322"/>
                    <a:pt x="156" y="1340"/>
                    <a:pt x="156" y="1340"/>
                  </a:cubicBezTo>
                  <a:cubicBezTo>
                    <a:pt x="166" y="1354"/>
                    <a:pt x="174" y="1355"/>
                    <a:pt x="188" y="1364"/>
                  </a:cubicBezTo>
                  <a:cubicBezTo>
                    <a:pt x="221" y="1353"/>
                    <a:pt x="204" y="1357"/>
                    <a:pt x="240" y="1352"/>
                  </a:cubicBezTo>
                  <a:cubicBezTo>
                    <a:pt x="244" y="1351"/>
                    <a:pt x="250" y="1351"/>
                    <a:pt x="252" y="1348"/>
                  </a:cubicBezTo>
                  <a:cubicBezTo>
                    <a:pt x="271" y="1321"/>
                    <a:pt x="248" y="1324"/>
                    <a:pt x="268" y="1324"/>
                  </a:cubicBezTo>
                  <a:close/>
                </a:path>
              </a:pathLst>
            </a:custGeom>
            <a:grpFill/>
            <a:ln w="9525">
              <a:noFill/>
              <a:round/>
              <a:headEnd/>
              <a:tailEnd/>
            </a:ln>
            <a:effectLst/>
          </p:spPr>
          <p:txBody>
            <a:bodyPr/>
            <a:lstStyle/>
            <a:p>
              <a:endParaRPr lang="en-US"/>
            </a:p>
          </p:txBody>
        </p:sp>
        <p:sp>
          <p:nvSpPr>
            <p:cNvPr id="330775" name="Text Box 23"/>
            <p:cNvSpPr txBox="1">
              <a:spLocks noChangeArrowheads="1"/>
            </p:cNvSpPr>
            <p:nvPr/>
          </p:nvSpPr>
          <p:spPr bwMode="auto">
            <a:xfrm>
              <a:off x="4224" y="1200"/>
              <a:ext cx="641" cy="360"/>
            </a:xfrm>
            <a:prstGeom prst="rect">
              <a:avLst/>
            </a:prstGeom>
            <a:grpFill/>
            <a:ln w="9525">
              <a:noFill/>
              <a:miter lim="800000"/>
              <a:headEnd/>
              <a:tailEnd/>
            </a:ln>
            <a:effectLst/>
          </p:spPr>
          <p:txBody>
            <a:bodyPr wrap="none">
              <a:spAutoFit/>
            </a:bodyPr>
            <a:lstStyle/>
            <a:p>
              <a:r>
                <a:rPr lang="en-US" sz="2800">
                  <a:solidFill>
                    <a:srgbClr val="0000FF"/>
                  </a:solidFill>
                  <a:latin typeface="Symbol" pitchFamily="18" charset="2"/>
                </a:rPr>
                <a:t>L</a:t>
              </a:r>
              <a:r>
                <a:rPr lang="en-US" sz="2800">
                  <a:solidFill>
                    <a:srgbClr val="0000FF"/>
                  </a:solidFill>
                </a:rPr>
                <a:t>, </a:t>
              </a:r>
              <a:r>
                <a:rPr lang="en-US" sz="2800">
                  <a:solidFill>
                    <a:srgbClr val="0000FF"/>
                  </a:solidFill>
                  <a:latin typeface="Symbol" pitchFamily="18" charset="2"/>
                </a:rPr>
                <a:t>S</a:t>
              </a:r>
              <a:r>
                <a:rPr lang="en-US" sz="2800" baseline="30000">
                  <a:solidFill>
                    <a:srgbClr val="0000FF"/>
                  </a:solidFill>
                </a:rPr>
                <a:t>0</a:t>
              </a:r>
            </a:p>
          </p:txBody>
        </p:sp>
        <p:sp>
          <p:nvSpPr>
            <p:cNvPr id="330799" name="Line 47"/>
            <p:cNvSpPr>
              <a:spLocks noChangeShapeType="1"/>
            </p:cNvSpPr>
            <p:nvPr/>
          </p:nvSpPr>
          <p:spPr bwMode="auto">
            <a:xfrm flipH="1">
              <a:off x="3984" y="1527"/>
              <a:ext cx="240" cy="393"/>
            </a:xfrm>
            <a:prstGeom prst="line">
              <a:avLst/>
            </a:prstGeom>
            <a:grpFill/>
            <a:ln w="38100">
              <a:solidFill>
                <a:srgbClr val="0000FF"/>
              </a:solidFill>
              <a:round/>
              <a:headEnd/>
              <a:tailEnd type="triangle" w="med" len="med"/>
            </a:ln>
            <a:effectLst/>
          </p:spPr>
          <p:txBody>
            <a:bodyPr/>
            <a:lstStyle/>
            <a:p>
              <a:endParaRPr lang="en-US"/>
            </a:p>
          </p:txBody>
        </p:sp>
      </p:grpSp>
      <p:sp>
        <p:nvSpPr>
          <p:cNvPr id="330764" name="Rectangle 12"/>
          <p:cNvSpPr>
            <a:spLocks noGrp="1" noChangeArrowheads="1"/>
          </p:cNvSpPr>
          <p:nvPr>
            <p:ph type="title"/>
          </p:nvPr>
        </p:nvSpPr>
        <p:spPr>
          <a:xfrm>
            <a:off x="2068739" y="203200"/>
            <a:ext cx="4919663" cy="1254125"/>
          </a:xfrm>
          <a:solidFill>
            <a:srgbClr val="BDBDFF"/>
          </a:solidFill>
        </p:spPr>
        <p:txBody>
          <a:bodyPr/>
          <a:lstStyle/>
          <a:p>
            <a:r>
              <a:rPr lang="en-US" sz="3200"/>
              <a:t>Kaon Identification</a:t>
            </a:r>
            <a:br>
              <a:rPr lang="en-US" sz="3200"/>
            </a:br>
            <a:r>
              <a:rPr lang="en-US" sz="3200"/>
              <a:t> Hyperon Missing Mass</a:t>
            </a:r>
          </a:p>
        </p:txBody>
      </p:sp>
      <p:sp>
        <p:nvSpPr>
          <p:cNvPr id="330769" name="Text Box 17"/>
          <p:cNvSpPr txBox="1">
            <a:spLocks noChangeArrowheads="1"/>
          </p:cNvSpPr>
          <p:nvPr/>
        </p:nvSpPr>
        <p:spPr bwMode="auto">
          <a:xfrm>
            <a:off x="952500" y="5359400"/>
            <a:ext cx="3284538" cy="457200"/>
          </a:xfrm>
          <a:prstGeom prst="rect">
            <a:avLst/>
          </a:prstGeom>
          <a:noFill/>
          <a:ln w="9525">
            <a:noFill/>
            <a:miter lim="800000"/>
            <a:headEnd/>
            <a:tailEnd/>
          </a:ln>
          <a:effectLst/>
        </p:spPr>
        <p:txBody>
          <a:bodyPr>
            <a:spAutoFit/>
          </a:bodyPr>
          <a:lstStyle/>
          <a:p>
            <a:r>
              <a:rPr lang="en-US" sz="2400"/>
              <a:t>Mass = P /</a:t>
            </a:r>
            <a:r>
              <a:rPr lang="en-US" sz="2400">
                <a:latin typeface="Symbol" pitchFamily="18" charset="2"/>
              </a:rPr>
              <a:t> g b</a:t>
            </a:r>
            <a:r>
              <a:rPr lang="en-US" sz="2400"/>
              <a:t> (GeV)</a:t>
            </a:r>
          </a:p>
        </p:txBody>
      </p:sp>
      <p:pic>
        <p:nvPicPr>
          <p:cNvPr id="330762" name="Picture 10" descr="kaonmass-2"/>
          <p:cNvPicPr>
            <a:picLocks noGrp="1" noChangeAspect="1" noChangeArrowheads="1"/>
          </p:cNvPicPr>
          <p:nvPr>
            <p:ph sz="half" idx="1"/>
          </p:nvPr>
        </p:nvPicPr>
        <p:blipFill>
          <a:blip r:embed="rId4" cstate="print"/>
          <a:srcRect/>
          <a:stretch>
            <a:fillRect/>
          </a:stretch>
        </p:blipFill>
        <p:spPr>
          <a:xfrm>
            <a:off x="544513" y="1685925"/>
            <a:ext cx="4038600" cy="3717925"/>
          </a:xfrm>
          <a:noFill/>
          <a:ln/>
        </p:spPr>
      </p:pic>
      <p:grpSp>
        <p:nvGrpSpPr>
          <p:cNvPr id="3" name="Group 33"/>
          <p:cNvGrpSpPr>
            <a:grpSpLocks/>
          </p:cNvGrpSpPr>
          <p:nvPr/>
        </p:nvGrpSpPr>
        <p:grpSpPr bwMode="auto">
          <a:xfrm>
            <a:off x="5029200" y="5164138"/>
            <a:ext cx="3505200" cy="936625"/>
            <a:chOff x="3801" y="3264"/>
            <a:chExt cx="1731" cy="389"/>
          </a:xfrm>
          <a:solidFill>
            <a:schemeClr val="bg1"/>
          </a:solidFill>
        </p:grpSpPr>
        <p:sp>
          <p:nvSpPr>
            <p:cNvPr id="330784" name="AutoShape 32"/>
            <p:cNvSpPr>
              <a:spLocks noChangeArrowheads="1"/>
            </p:cNvSpPr>
            <p:nvPr/>
          </p:nvSpPr>
          <p:spPr bwMode="auto">
            <a:xfrm>
              <a:off x="3801" y="3264"/>
              <a:ext cx="1731" cy="340"/>
            </a:xfrm>
            <a:prstGeom prst="roundRect">
              <a:avLst>
                <a:gd name="adj" fmla="val 16667"/>
              </a:avLst>
            </a:prstGeom>
            <a:grpFill/>
            <a:ln w="9525">
              <a:noFill/>
              <a:round/>
              <a:headEnd/>
              <a:tailEnd/>
            </a:ln>
            <a:effectLst/>
          </p:spPr>
          <p:txBody>
            <a:bodyPr wrap="none" anchor="ctr"/>
            <a:lstStyle/>
            <a:p>
              <a:endParaRPr lang="en-US"/>
            </a:p>
          </p:txBody>
        </p:sp>
        <p:sp>
          <p:nvSpPr>
            <p:cNvPr id="330782" name="Text Box 30"/>
            <p:cNvSpPr txBox="1">
              <a:spLocks noChangeArrowheads="1"/>
            </p:cNvSpPr>
            <p:nvPr/>
          </p:nvSpPr>
          <p:spPr bwMode="auto">
            <a:xfrm>
              <a:off x="3888" y="3312"/>
              <a:ext cx="1644" cy="341"/>
            </a:xfrm>
            <a:prstGeom prst="rect">
              <a:avLst/>
            </a:prstGeom>
            <a:grpFill/>
            <a:ln w="9525">
              <a:noFill/>
              <a:miter lim="800000"/>
              <a:headEnd/>
              <a:tailEnd/>
            </a:ln>
            <a:effectLst/>
          </p:spPr>
          <p:txBody>
            <a:bodyPr>
              <a:spAutoFit/>
            </a:bodyPr>
            <a:lstStyle/>
            <a:p>
              <a:r>
                <a:rPr lang="en-US" sz="2400"/>
                <a:t>Missing Mass (GeV)</a:t>
              </a:r>
            </a:p>
            <a:p>
              <a:pPr lvl="1"/>
              <a:r>
                <a:rPr lang="en-US" sz="2400"/>
                <a:t>e p </a:t>
              </a:r>
              <a:r>
                <a:rPr lang="en-US" sz="2400">
                  <a:latin typeface="Wingdings 3" pitchFamily="18" charset="2"/>
                </a:rPr>
                <a:t>g</a:t>
              </a:r>
              <a:r>
                <a:rPr lang="en-US" sz="2400"/>
                <a:t> e’ K</a:t>
              </a:r>
              <a:r>
                <a:rPr lang="en-US" sz="2400" baseline="30000"/>
                <a:t>+</a:t>
              </a:r>
              <a:r>
                <a:rPr lang="en-US" sz="2400"/>
                <a:t> (X)	</a:t>
              </a:r>
            </a:p>
          </p:txBody>
        </p:sp>
      </p:grpSp>
      <p:sp>
        <p:nvSpPr>
          <p:cNvPr id="330797" name="Freeform 45"/>
          <p:cNvSpPr>
            <a:spLocks/>
          </p:cNvSpPr>
          <p:nvPr/>
        </p:nvSpPr>
        <p:spPr bwMode="auto">
          <a:xfrm>
            <a:off x="5187950" y="3482975"/>
            <a:ext cx="371475" cy="784225"/>
          </a:xfrm>
          <a:custGeom>
            <a:avLst/>
            <a:gdLst/>
            <a:ahLst/>
            <a:cxnLst>
              <a:cxn ang="0">
                <a:pos x="5" y="412"/>
              </a:cxn>
              <a:cxn ang="0">
                <a:pos x="23" y="439"/>
              </a:cxn>
              <a:cxn ang="0">
                <a:pos x="42" y="494"/>
              </a:cxn>
              <a:cxn ang="0">
                <a:pos x="142" y="421"/>
              </a:cxn>
              <a:cxn ang="0">
                <a:pos x="151" y="393"/>
              </a:cxn>
              <a:cxn ang="0">
                <a:pos x="170" y="375"/>
              </a:cxn>
              <a:cxn ang="0">
                <a:pos x="179" y="302"/>
              </a:cxn>
              <a:cxn ang="0">
                <a:pos x="78" y="0"/>
              </a:cxn>
              <a:cxn ang="0">
                <a:pos x="23" y="64"/>
              </a:cxn>
              <a:cxn ang="0">
                <a:pos x="23" y="265"/>
              </a:cxn>
              <a:cxn ang="0">
                <a:pos x="5" y="412"/>
              </a:cxn>
            </a:cxnLst>
            <a:rect l="0" t="0" r="r" b="b"/>
            <a:pathLst>
              <a:path w="234" h="494">
                <a:moveTo>
                  <a:pt x="5" y="412"/>
                </a:moveTo>
                <a:cubicBezTo>
                  <a:pt x="11" y="421"/>
                  <a:pt x="19" y="429"/>
                  <a:pt x="23" y="439"/>
                </a:cubicBezTo>
                <a:cubicBezTo>
                  <a:pt x="31" y="457"/>
                  <a:pt x="42" y="494"/>
                  <a:pt x="42" y="494"/>
                </a:cubicBezTo>
                <a:cubicBezTo>
                  <a:pt x="106" y="473"/>
                  <a:pt x="102" y="474"/>
                  <a:pt x="142" y="421"/>
                </a:cubicBezTo>
                <a:cubicBezTo>
                  <a:pt x="145" y="412"/>
                  <a:pt x="146" y="401"/>
                  <a:pt x="151" y="393"/>
                </a:cubicBezTo>
                <a:cubicBezTo>
                  <a:pt x="156" y="386"/>
                  <a:pt x="167" y="383"/>
                  <a:pt x="170" y="375"/>
                </a:cubicBezTo>
                <a:cubicBezTo>
                  <a:pt x="177" y="352"/>
                  <a:pt x="176" y="326"/>
                  <a:pt x="179" y="302"/>
                </a:cubicBezTo>
                <a:cubicBezTo>
                  <a:pt x="171" y="70"/>
                  <a:pt x="234" y="50"/>
                  <a:pt x="78" y="0"/>
                </a:cubicBezTo>
                <a:cubicBezTo>
                  <a:pt x="58" y="21"/>
                  <a:pt x="44" y="44"/>
                  <a:pt x="23" y="64"/>
                </a:cubicBezTo>
                <a:cubicBezTo>
                  <a:pt x="0" y="135"/>
                  <a:pt x="4" y="190"/>
                  <a:pt x="23" y="265"/>
                </a:cubicBezTo>
                <a:cubicBezTo>
                  <a:pt x="14" y="448"/>
                  <a:pt x="32" y="494"/>
                  <a:pt x="5" y="412"/>
                </a:cubicBezTo>
                <a:close/>
              </a:path>
            </a:pathLst>
          </a:custGeom>
          <a:solidFill>
            <a:schemeClr val="bg1"/>
          </a:solidFill>
          <a:ln w="9525">
            <a:noFill/>
            <a:round/>
            <a:headEnd/>
            <a:tailEnd/>
          </a:ln>
          <a:effectLst/>
        </p:spPr>
        <p:txBody>
          <a:bodyPr/>
          <a:lstStyle/>
          <a:p>
            <a:endParaRPr lang="en-US"/>
          </a:p>
        </p:txBody>
      </p:sp>
      <p:sp>
        <p:nvSpPr>
          <p:cNvPr id="330803" name="AutoShape 51"/>
          <p:cNvSpPr>
            <a:spLocks noChangeArrowheads="1"/>
          </p:cNvSpPr>
          <p:nvPr/>
        </p:nvSpPr>
        <p:spPr bwMode="auto">
          <a:xfrm>
            <a:off x="1390650" y="2082800"/>
            <a:ext cx="2571750" cy="355600"/>
          </a:xfrm>
          <a:prstGeom prst="roundRect">
            <a:avLst>
              <a:gd name="adj" fmla="val 16667"/>
            </a:avLst>
          </a:prstGeom>
          <a:solidFill>
            <a:schemeClr val="bg1"/>
          </a:solidFill>
          <a:ln w="9525">
            <a:noFill/>
            <a:round/>
            <a:headEnd/>
            <a:tailEnd/>
          </a:ln>
          <a:effectLst/>
        </p:spPr>
        <p:txBody>
          <a:bodyPr wrap="none" anchor="ctr"/>
          <a:lstStyle/>
          <a:p>
            <a:endParaRPr lang="en-US"/>
          </a:p>
        </p:txBody>
      </p:sp>
      <p:sp>
        <p:nvSpPr>
          <p:cNvPr id="330804" name="AutoShape 52"/>
          <p:cNvSpPr>
            <a:spLocks noChangeArrowheads="1"/>
          </p:cNvSpPr>
          <p:nvPr/>
        </p:nvSpPr>
        <p:spPr bwMode="auto">
          <a:xfrm>
            <a:off x="544513" y="1446213"/>
            <a:ext cx="3978275" cy="579437"/>
          </a:xfrm>
          <a:prstGeom prst="roundRect">
            <a:avLst>
              <a:gd name="adj" fmla="val 16667"/>
            </a:avLst>
          </a:prstGeom>
          <a:solidFill>
            <a:schemeClr val="bg1"/>
          </a:solidFill>
          <a:ln w="9525">
            <a:noFill/>
            <a:round/>
            <a:headEnd/>
            <a:tailEnd/>
          </a:ln>
          <a:effectLst/>
        </p:spPr>
        <p:txBody>
          <a:bodyPr wrap="none" anchor="ctr"/>
          <a:lstStyle/>
          <a:p>
            <a:endParaRPr lang="en-US"/>
          </a:p>
        </p:txBody>
      </p:sp>
      <p:sp>
        <p:nvSpPr>
          <p:cNvPr id="330770" name="Text Box 18"/>
          <p:cNvSpPr txBox="1">
            <a:spLocks noChangeArrowheads="1"/>
          </p:cNvSpPr>
          <p:nvPr/>
        </p:nvSpPr>
        <p:spPr bwMode="auto">
          <a:xfrm>
            <a:off x="174625" y="1533525"/>
            <a:ext cx="4408488" cy="396875"/>
          </a:xfrm>
          <a:prstGeom prst="rect">
            <a:avLst/>
          </a:prstGeom>
          <a:noFill/>
          <a:ln w="9525">
            <a:noFill/>
            <a:miter lim="800000"/>
            <a:headEnd/>
            <a:tailEnd/>
          </a:ln>
          <a:effectLst/>
        </p:spPr>
        <p:txBody>
          <a:bodyPr>
            <a:spAutoFit/>
          </a:bodyPr>
          <a:lstStyle/>
          <a:p>
            <a:r>
              <a:rPr lang="en-US" sz="2000"/>
              <a:t>Kaon candidates after timing cut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r>
              <a:rPr lang="en-US" smtClean="0"/>
              <a:t>April 30, 2010</a:t>
            </a:r>
            <a:endParaRPr lang="en-US"/>
          </a:p>
        </p:txBody>
      </p:sp>
      <p:sp>
        <p:nvSpPr>
          <p:cNvPr id="6" name="Footer Placeholder 5"/>
          <p:cNvSpPr>
            <a:spLocks noGrp="1"/>
          </p:cNvSpPr>
          <p:nvPr>
            <p:ph type="ftr" sz="quarter" idx="11"/>
          </p:nvPr>
        </p:nvSpPr>
        <p:spPr/>
        <p:txBody>
          <a:bodyPr/>
          <a:lstStyle/>
          <a:p>
            <a:r>
              <a:rPr lang="en-US" smtClean="0"/>
              <a:t>Quarks: search for the smallest</a:t>
            </a:r>
            <a:endParaRPr lang="en-US"/>
          </a:p>
        </p:txBody>
      </p:sp>
      <p:sp>
        <p:nvSpPr>
          <p:cNvPr id="7" name="Slide Number Placeholder 6"/>
          <p:cNvSpPr>
            <a:spLocks noGrp="1"/>
          </p:cNvSpPr>
          <p:nvPr>
            <p:ph type="sldNum" sz="quarter" idx="12"/>
          </p:nvPr>
        </p:nvSpPr>
        <p:spPr/>
        <p:txBody>
          <a:bodyPr/>
          <a:lstStyle/>
          <a:p>
            <a:fld id="{DBB47ED9-C832-43CF-BA33-32DB5CC34A46}" type="slidenum">
              <a:rPr lang="en-US" smtClean="0"/>
              <a:pPr/>
              <a:t>45</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Probing deeper &amp; deeper into the Nucleus</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graphicFrame>
        <p:nvGraphicFramePr>
          <p:cNvPr id="18" name="Content Placeholder 17"/>
          <p:cNvGraphicFramePr>
            <a:graphicFrameLocks noGrp="1"/>
          </p:cNvGraphicFramePr>
          <p:nvPr>
            <p:ph idx="1"/>
          </p:nvPr>
        </p:nvGraphicFramePr>
        <p:xfrm>
          <a:off x="0" y="1418481"/>
          <a:ext cx="8817429" cy="5304584"/>
        </p:xfrm>
        <a:graphic>
          <a:graphicData uri="http://schemas.openxmlformats.org/drawingml/2006/table">
            <a:tbl>
              <a:tblPr firstRow="1" bandRow="1">
                <a:tableStyleId>{5C22544A-7EE6-4342-B048-85BDC9FD1C3A}</a:tableStyleId>
              </a:tblPr>
              <a:tblGrid>
                <a:gridCol w="2300515"/>
                <a:gridCol w="1597669"/>
                <a:gridCol w="4919245"/>
              </a:tblGrid>
              <a:tr h="366824">
                <a:tc>
                  <a:txBody>
                    <a:bodyPr/>
                    <a:lstStyle/>
                    <a:p>
                      <a:r>
                        <a:rPr lang="en-US" dirty="0" smtClean="0"/>
                        <a:t>Observation</a:t>
                      </a:r>
                      <a:endParaRPr lang="en-US" dirty="0"/>
                    </a:p>
                  </a:txBody>
                  <a:tcPr/>
                </a:tc>
                <a:tc>
                  <a:txBody>
                    <a:bodyPr/>
                    <a:lstStyle/>
                    <a:p>
                      <a:r>
                        <a:rPr lang="en-US" dirty="0" smtClean="0"/>
                        <a:t>Who/When</a:t>
                      </a:r>
                      <a:endParaRPr lang="en-US" dirty="0"/>
                    </a:p>
                  </a:txBody>
                  <a:tcPr/>
                </a:tc>
                <a:tc>
                  <a:txBody>
                    <a:bodyPr/>
                    <a:lstStyle/>
                    <a:p>
                      <a:r>
                        <a:rPr lang="en-US" dirty="0" smtClean="0"/>
                        <a:t>Conclusion</a:t>
                      </a:r>
                      <a:endParaRPr lang="en-US" dirty="0"/>
                    </a:p>
                  </a:txBody>
                  <a:tcPr/>
                </a:tc>
              </a:tr>
              <a:tr h="711152">
                <a:tc>
                  <a:txBody>
                    <a:bodyPr/>
                    <a:lstStyle/>
                    <a:p>
                      <a:r>
                        <a:rPr lang="en-US" dirty="0" smtClean="0">
                          <a:solidFill>
                            <a:schemeClr val="tx1"/>
                          </a:solidFill>
                        </a:rPr>
                        <a:t>many large-angle scatters</a:t>
                      </a:r>
                      <a:endParaRPr lang="en-US" dirty="0">
                        <a:solidFill>
                          <a:schemeClr val="tx1"/>
                        </a:solidFill>
                      </a:endParaRPr>
                    </a:p>
                  </a:txBody>
                  <a:tcPr/>
                </a:tc>
                <a:tc>
                  <a:txBody>
                    <a:bodyPr/>
                    <a:lstStyle/>
                    <a:p>
                      <a:r>
                        <a:rPr lang="en-US" dirty="0" smtClean="0">
                          <a:solidFill>
                            <a:schemeClr val="tx1"/>
                          </a:solidFill>
                        </a:rPr>
                        <a:t>Rutherford, Geiger, Marsden, 1907</a:t>
                      </a:r>
                      <a:endParaRPr lang="en-US" dirty="0">
                        <a:solidFill>
                          <a:schemeClr val="tx1"/>
                        </a:solidFill>
                      </a:endParaRPr>
                    </a:p>
                  </a:txBody>
                  <a:tcPr/>
                </a:tc>
                <a:tc>
                  <a:txBody>
                    <a:bodyPr/>
                    <a:lstStyle/>
                    <a:p>
                      <a:r>
                        <a:rPr lang="en-US" dirty="0" smtClean="0">
                          <a:solidFill>
                            <a:schemeClr val="tx1"/>
                          </a:solidFill>
                        </a:rPr>
                        <a:t>nucleus</a:t>
                      </a:r>
                      <a:r>
                        <a:rPr lang="en-US" baseline="0" dirty="0" smtClean="0">
                          <a:solidFill>
                            <a:schemeClr val="tx1"/>
                          </a:solidFill>
                        </a:rPr>
                        <a:t> is massive, concentrated in one place</a:t>
                      </a:r>
                      <a:endParaRPr lang="en-US" dirty="0">
                        <a:solidFill>
                          <a:schemeClr val="tx1"/>
                        </a:solidFill>
                      </a:endParaRPr>
                    </a:p>
                  </a:txBody>
                  <a:tcPr/>
                </a:tc>
              </a:tr>
              <a:tr h="632392">
                <a:tc>
                  <a:txBody>
                    <a:bodyPr/>
                    <a:lstStyle/>
                    <a:p>
                      <a:r>
                        <a:rPr lang="en-US" dirty="0" smtClean="0">
                          <a:solidFill>
                            <a:schemeClr val="tx1"/>
                          </a:solidFill>
                        </a:rPr>
                        <a:t>scattering angle ~ 1/sin</a:t>
                      </a:r>
                      <a:r>
                        <a:rPr lang="en-US" baseline="30000" dirty="0" smtClean="0">
                          <a:solidFill>
                            <a:schemeClr val="tx1"/>
                          </a:solidFill>
                        </a:rPr>
                        <a:t>4</a:t>
                      </a:r>
                      <a:r>
                        <a:rPr lang="en-US" baseline="0" dirty="0" smtClean="0">
                          <a:solidFill>
                            <a:schemeClr val="tx1"/>
                          </a:solidFill>
                          <a:latin typeface="Symbol" pitchFamily="18" charset="2"/>
                        </a:rPr>
                        <a:t>q</a:t>
                      </a:r>
                      <a:r>
                        <a:rPr lang="en-US" dirty="0" smtClean="0">
                          <a:solidFill>
                            <a:schemeClr val="tx1"/>
                          </a:solidFill>
                        </a:rPr>
                        <a:t>/2</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force ~ 1/r</a:t>
                      </a:r>
                      <a:r>
                        <a:rPr lang="en-US" baseline="30000" dirty="0" smtClean="0">
                          <a:solidFill>
                            <a:schemeClr val="tx1"/>
                          </a:solidFill>
                        </a:rPr>
                        <a:t>2</a:t>
                      </a:r>
                      <a:r>
                        <a:rPr lang="en-US" baseline="0" dirty="0" smtClean="0">
                          <a:solidFill>
                            <a:schemeClr val="tx1"/>
                          </a:solidFill>
                        </a:rPr>
                        <a:t>,  just like comets’ orbits;</a:t>
                      </a:r>
                    </a:p>
                    <a:p>
                      <a:r>
                        <a:rPr lang="en-US" baseline="0" dirty="0" err="1" smtClean="0">
                          <a:solidFill>
                            <a:schemeClr val="tx1"/>
                          </a:solidFill>
                        </a:rPr>
                        <a:t>R</a:t>
                      </a:r>
                      <a:r>
                        <a:rPr lang="en-US" baseline="-25000" dirty="0" err="1" smtClean="0">
                          <a:solidFill>
                            <a:schemeClr val="tx1"/>
                          </a:solidFill>
                        </a:rPr>
                        <a:t>nucleus</a:t>
                      </a:r>
                      <a:r>
                        <a:rPr lang="en-US" baseline="-25000" dirty="0" smtClean="0">
                          <a:solidFill>
                            <a:schemeClr val="tx1"/>
                          </a:solidFill>
                        </a:rPr>
                        <a:t> </a:t>
                      </a:r>
                      <a:r>
                        <a:rPr lang="en-US" baseline="0" dirty="0" smtClean="0">
                          <a:solidFill>
                            <a:schemeClr val="tx1"/>
                          </a:solidFill>
                        </a:rPr>
                        <a:t>&lt;</a:t>
                      </a:r>
                      <a:r>
                        <a:rPr lang="en-US" baseline="-25000" dirty="0" smtClean="0">
                          <a:solidFill>
                            <a:schemeClr val="tx1"/>
                          </a:solidFill>
                        </a:rPr>
                        <a:t> </a:t>
                      </a:r>
                      <a:r>
                        <a:rPr lang="en-US" baseline="0" dirty="0" smtClean="0">
                          <a:solidFill>
                            <a:schemeClr val="tx1"/>
                          </a:solidFill>
                        </a:rPr>
                        <a:t>10</a:t>
                      </a:r>
                      <a:r>
                        <a:rPr lang="en-US" baseline="30000" dirty="0" smtClean="0">
                          <a:solidFill>
                            <a:schemeClr val="tx1"/>
                          </a:solidFill>
                        </a:rPr>
                        <a:t>-12</a:t>
                      </a:r>
                      <a:r>
                        <a:rPr lang="en-US" baseline="0" dirty="0" smtClean="0">
                          <a:solidFill>
                            <a:schemeClr val="tx1"/>
                          </a:solidFill>
                        </a:rPr>
                        <a:t> </a:t>
                      </a:r>
                      <a:r>
                        <a:rPr lang="en-US" baseline="0" dirty="0" smtClean="0">
                          <a:solidFill>
                            <a:schemeClr val="tx1"/>
                          </a:solidFill>
                        </a:rPr>
                        <a:t>cm</a:t>
                      </a:r>
                      <a:endParaRPr lang="en-US" baseline="0" dirty="0">
                        <a:solidFill>
                          <a:schemeClr val="tx1"/>
                        </a:solidFill>
                      </a:endParaRPr>
                    </a:p>
                  </a:txBody>
                  <a:tcPr/>
                </a:tc>
              </a:tr>
              <a:tr h="903418">
                <a:tc>
                  <a:txBody>
                    <a:bodyPr/>
                    <a:lstStyle/>
                    <a:p>
                      <a:r>
                        <a:rPr lang="en-US" dirty="0" err="1" smtClean="0">
                          <a:solidFill>
                            <a:schemeClr val="bg2">
                              <a:lumMod val="75000"/>
                            </a:schemeClr>
                          </a:solidFill>
                        </a:rPr>
                        <a:t>eP</a:t>
                      </a:r>
                      <a:r>
                        <a:rPr lang="en-US" dirty="0" smtClean="0">
                          <a:solidFill>
                            <a:schemeClr val="bg2">
                              <a:lumMod val="75000"/>
                            </a:schemeClr>
                          </a:solidFill>
                        </a:rPr>
                        <a:t> elastic scattering, fall-off from expected </a:t>
                      </a:r>
                      <a:r>
                        <a:rPr lang="en-US" dirty="0" err="1" smtClean="0">
                          <a:solidFill>
                            <a:schemeClr val="bg2">
                              <a:lumMod val="75000"/>
                            </a:schemeClr>
                          </a:solidFill>
                        </a:rPr>
                        <a:t>ang</a:t>
                      </a:r>
                      <a:r>
                        <a:rPr lang="en-US" dirty="0" smtClean="0">
                          <a:solidFill>
                            <a:schemeClr val="bg2">
                              <a:lumMod val="75000"/>
                            </a:schemeClr>
                          </a:solidFill>
                        </a:rPr>
                        <a:t>.</a:t>
                      </a:r>
                      <a:r>
                        <a:rPr lang="en-US" baseline="0" dirty="0" smtClean="0">
                          <a:solidFill>
                            <a:schemeClr val="bg2">
                              <a:lumMod val="75000"/>
                            </a:schemeClr>
                          </a:solidFill>
                        </a:rPr>
                        <a:t> </a:t>
                      </a:r>
                      <a:r>
                        <a:rPr lang="en-US" dirty="0" err="1" smtClean="0">
                          <a:solidFill>
                            <a:schemeClr val="bg2">
                              <a:lumMod val="75000"/>
                            </a:schemeClr>
                          </a:solidFill>
                        </a:rPr>
                        <a:t>dist’n</a:t>
                      </a:r>
                      <a:endParaRPr lang="en-US" dirty="0">
                        <a:solidFill>
                          <a:schemeClr val="bg2">
                            <a:lumMod val="75000"/>
                          </a:schemeClr>
                        </a:solidFill>
                      </a:endParaRPr>
                    </a:p>
                  </a:txBody>
                  <a:tcPr/>
                </a:tc>
                <a:tc>
                  <a:txBody>
                    <a:bodyPr/>
                    <a:lstStyle/>
                    <a:p>
                      <a:r>
                        <a:rPr lang="en-US" dirty="0" smtClean="0">
                          <a:solidFill>
                            <a:schemeClr val="bg2">
                              <a:lumMod val="75000"/>
                            </a:schemeClr>
                          </a:solidFill>
                        </a:rPr>
                        <a:t>Hofstadter, 1957</a:t>
                      </a:r>
                      <a:endParaRPr lang="en-US" dirty="0">
                        <a:solidFill>
                          <a:schemeClr val="bg2">
                            <a:lumMod val="75000"/>
                          </a:schemeClr>
                        </a:solidFill>
                      </a:endParaRPr>
                    </a:p>
                  </a:txBody>
                  <a:tcPr/>
                </a:tc>
                <a:tc>
                  <a:txBody>
                    <a:bodyPr/>
                    <a:lstStyle/>
                    <a:p>
                      <a:r>
                        <a:rPr lang="en-US" dirty="0" smtClean="0">
                          <a:solidFill>
                            <a:schemeClr val="bg2">
                              <a:lumMod val="75000"/>
                            </a:schemeClr>
                          </a:solidFill>
                        </a:rPr>
                        <a:t>probe has penetrated within proton, proton has a finite</a:t>
                      </a:r>
                      <a:r>
                        <a:rPr lang="en-US" baseline="0" dirty="0" smtClean="0">
                          <a:solidFill>
                            <a:schemeClr val="bg2">
                              <a:lumMod val="75000"/>
                            </a:schemeClr>
                          </a:solidFill>
                        </a:rPr>
                        <a:t> size of ~1 </a:t>
                      </a:r>
                      <a:r>
                        <a:rPr lang="en-US" baseline="0" dirty="0" err="1" smtClean="0">
                          <a:solidFill>
                            <a:schemeClr val="bg2">
                              <a:lumMod val="75000"/>
                            </a:schemeClr>
                          </a:solidFill>
                        </a:rPr>
                        <a:t>fermi</a:t>
                      </a:r>
                      <a:endParaRPr lang="en-US" dirty="0">
                        <a:solidFill>
                          <a:schemeClr val="bg2">
                            <a:lumMod val="75000"/>
                          </a:schemeClr>
                        </a:solidFill>
                      </a:endParaRPr>
                    </a:p>
                  </a:txBody>
                  <a:tcPr/>
                </a:tc>
              </a:tr>
              <a:tr h="366824">
                <a:tc>
                  <a:txBody>
                    <a:bodyPr/>
                    <a:lstStyle/>
                    <a:p>
                      <a:r>
                        <a:rPr lang="en-US" dirty="0" err="1" smtClean="0">
                          <a:solidFill>
                            <a:schemeClr val="bg2">
                              <a:lumMod val="75000"/>
                            </a:schemeClr>
                          </a:solidFill>
                        </a:rPr>
                        <a:t>eP</a:t>
                      </a:r>
                      <a:r>
                        <a:rPr lang="en-US" dirty="0" smtClean="0">
                          <a:solidFill>
                            <a:schemeClr val="bg2">
                              <a:lumMod val="75000"/>
                            </a:schemeClr>
                          </a:solidFill>
                        </a:rPr>
                        <a:t> inelastic rates depend only on ratio of mom./energy</a:t>
                      </a:r>
                      <a:br>
                        <a:rPr lang="en-US" dirty="0" smtClean="0">
                          <a:solidFill>
                            <a:schemeClr val="bg2">
                              <a:lumMod val="75000"/>
                            </a:schemeClr>
                          </a:solidFill>
                        </a:rPr>
                      </a:br>
                      <a:r>
                        <a:rPr lang="en-US" dirty="0" smtClean="0">
                          <a:solidFill>
                            <a:schemeClr val="bg2">
                              <a:lumMod val="75000"/>
                            </a:schemeClr>
                          </a:solidFill>
                        </a:rPr>
                        <a:t>“scaling”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Taylor, Friedman, Kendall, 1977</a:t>
                      </a:r>
                      <a:endParaRPr lang="en-US" dirty="0">
                        <a:solidFill>
                          <a:schemeClr val="bg2">
                            <a:lumMod val="75000"/>
                          </a:schemeClr>
                        </a:solidFill>
                      </a:endParaRPr>
                    </a:p>
                  </a:txBody>
                  <a:tcPr/>
                </a:tc>
                <a:tc>
                  <a:txBody>
                    <a:bodyPr/>
                    <a:lstStyle/>
                    <a:p>
                      <a:r>
                        <a:rPr lang="en-US" dirty="0" smtClean="0">
                          <a:solidFill>
                            <a:schemeClr val="bg2">
                              <a:lumMod val="75000"/>
                            </a:schemeClr>
                          </a:solidFill>
                        </a:rPr>
                        <a:t>electron</a:t>
                      </a:r>
                      <a:r>
                        <a:rPr lang="en-US" baseline="0" dirty="0" smtClean="0">
                          <a:solidFill>
                            <a:schemeClr val="bg2">
                              <a:lumMod val="75000"/>
                            </a:schemeClr>
                          </a:solidFill>
                        </a:rPr>
                        <a:t> is scattering elastically from a </a:t>
                      </a:r>
                      <a:r>
                        <a:rPr lang="en-US" baseline="0" dirty="0" err="1" smtClean="0">
                          <a:solidFill>
                            <a:schemeClr val="bg2">
                              <a:lumMod val="75000"/>
                            </a:schemeClr>
                          </a:solidFill>
                        </a:rPr>
                        <a:t>structureless</a:t>
                      </a:r>
                      <a:r>
                        <a:rPr lang="en-US" baseline="0" dirty="0" smtClean="0">
                          <a:solidFill>
                            <a:schemeClr val="bg2">
                              <a:lumMod val="75000"/>
                            </a:schemeClr>
                          </a:solidFill>
                        </a:rPr>
                        <a:t> component of the proton,</a:t>
                      </a:r>
                    </a:p>
                    <a:p>
                      <a:r>
                        <a:rPr lang="en-US" baseline="0" dirty="0" smtClean="0">
                          <a:solidFill>
                            <a:schemeClr val="bg2">
                              <a:lumMod val="75000"/>
                            </a:schemeClr>
                          </a:solidFill>
                        </a:rPr>
                        <a:t>a “</a:t>
                      </a:r>
                      <a:r>
                        <a:rPr lang="en-US" baseline="0" dirty="0" err="1" smtClean="0">
                          <a:solidFill>
                            <a:schemeClr val="bg2">
                              <a:lumMod val="75000"/>
                            </a:schemeClr>
                          </a:solidFill>
                        </a:rPr>
                        <a:t>parton</a:t>
                      </a:r>
                      <a:r>
                        <a:rPr lang="en-US" baseline="0" dirty="0" smtClean="0">
                          <a:solidFill>
                            <a:schemeClr val="bg2">
                              <a:lumMod val="75000"/>
                            </a:schemeClr>
                          </a:solidFill>
                        </a:rPr>
                        <a:t>”</a:t>
                      </a:r>
                      <a:endParaRPr lang="en-US" dirty="0">
                        <a:solidFill>
                          <a:schemeClr val="bg2">
                            <a:lumMod val="75000"/>
                          </a:schemeClr>
                        </a:solidFill>
                      </a:endParaRPr>
                    </a:p>
                  </a:txBody>
                  <a:tcPr/>
                </a:tc>
              </a:tr>
              <a:tr h="366824">
                <a:tc>
                  <a:txBody>
                    <a:bodyPr/>
                    <a:lstStyle/>
                    <a:p>
                      <a:r>
                        <a:rPr lang="en-US" dirty="0" smtClean="0">
                          <a:solidFill>
                            <a:schemeClr val="bg2">
                              <a:lumMod val="75000"/>
                            </a:schemeClr>
                          </a:solidFill>
                        </a:rPr>
                        <a:t>detailed kinematics of scattering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Perl, Hanson, theorists</a:t>
                      </a:r>
                      <a:endParaRPr lang="en-US" dirty="0">
                        <a:solidFill>
                          <a:schemeClr val="bg2">
                            <a:lumMod val="75000"/>
                          </a:schemeClr>
                        </a:solidFill>
                      </a:endParaRPr>
                    </a:p>
                  </a:txBody>
                  <a:tcPr/>
                </a:tc>
                <a:tc>
                  <a:txBody>
                    <a:bodyPr/>
                    <a:lstStyle/>
                    <a:p>
                      <a:r>
                        <a:rPr lang="en-US" dirty="0" smtClean="0">
                          <a:solidFill>
                            <a:schemeClr val="bg2">
                              <a:lumMod val="75000"/>
                            </a:schemeClr>
                          </a:solidFill>
                        </a:rPr>
                        <a:t>“</a:t>
                      </a:r>
                      <a:r>
                        <a:rPr lang="en-US" dirty="0" err="1" smtClean="0">
                          <a:solidFill>
                            <a:schemeClr val="bg2">
                              <a:lumMod val="75000"/>
                            </a:schemeClr>
                          </a:solidFill>
                        </a:rPr>
                        <a:t>partons</a:t>
                      </a:r>
                      <a:r>
                        <a:rPr lang="en-US" dirty="0" smtClean="0">
                          <a:solidFill>
                            <a:schemeClr val="bg2">
                              <a:lumMod val="75000"/>
                            </a:schemeClr>
                          </a:solidFill>
                        </a:rPr>
                        <a:t>” have fractional charge, spin ½</a:t>
                      </a:r>
                    </a:p>
                    <a:p>
                      <a:r>
                        <a:rPr lang="en-US" dirty="0" smtClean="0">
                          <a:solidFill>
                            <a:schemeClr val="bg2">
                              <a:lumMod val="75000"/>
                            </a:schemeClr>
                          </a:solidFill>
                          <a:sym typeface="Wingdings" pitchFamily="2" charset="2"/>
                        </a:rPr>
                        <a:t> </a:t>
                      </a:r>
                      <a:r>
                        <a:rPr lang="en-US" dirty="0" err="1" smtClean="0">
                          <a:solidFill>
                            <a:schemeClr val="bg2">
                              <a:lumMod val="75000"/>
                            </a:schemeClr>
                          </a:solidFill>
                          <a:sym typeface="Wingdings" pitchFamily="2" charset="2"/>
                        </a:rPr>
                        <a:t>partons</a:t>
                      </a:r>
                      <a:r>
                        <a:rPr lang="en-US" dirty="0" smtClean="0">
                          <a:solidFill>
                            <a:schemeClr val="bg2">
                              <a:lumMod val="75000"/>
                            </a:schemeClr>
                          </a:solidFill>
                          <a:sym typeface="Wingdings" pitchFamily="2" charset="2"/>
                        </a:rPr>
                        <a:t> are “quarks” !!</a:t>
                      </a:r>
                      <a:endParaRPr lang="en-US" dirty="0">
                        <a:solidFill>
                          <a:schemeClr val="bg2">
                            <a:lumMod val="75000"/>
                          </a:schemeClr>
                        </a:solidFill>
                      </a:endParaRPr>
                    </a:p>
                  </a:txBody>
                  <a:tcPr/>
                </a:tc>
              </a:tr>
              <a:tr h="366824">
                <a:tc>
                  <a:txBody>
                    <a:bodyPr/>
                    <a:lstStyle/>
                    <a:p>
                      <a:r>
                        <a:rPr lang="en-US" dirty="0" smtClean="0">
                          <a:solidFill>
                            <a:schemeClr val="bg2">
                              <a:lumMod val="75000"/>
                            </a:schemeClr>
                          </a:solidFill>
                        </a:rPr>
                        <a:t>detailed pattern of scale-breaking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the troops</a:t>
                      </a:r>
                      <a:endParaRPr lang="en-US" dirty="0">
                        <a:solidFill>
                          <a:schemeClr val="bg2">
                            <a:lumMod val="75000"/>
                          </a:schemeClr>
                        </a:solidFill>
                      </a:endParaRPr>
                    </a:p>
                  </a:txBody>
                  <a:tcPr/>
                </a:tc>
                <a:tc>
                  <a:txBody>
                    <a:bodyPr/>
                    <a:lstStyle/>
                    <a:p>
                      <a:r>
                        <a:rPr lang="en-US" dirty="0" smtClean="0">
                          <a:solidFill>
                            <a:schemeClr val="bg2">
                              <a:lumMod val="75000"/>
                            </a:schemeClr>
                          </a:solidFill>
                        </a:rPr>
                        <a:t>theory of the quark dynamics: QCD</a:t>
                      </a:r>
                      <a:endParaRPr lang="en-US" dirty="0">
                        <a:solidFill>
                          <a:schemeClr val="bg2">
                            <a:lumMod val="7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2000" dirty="0" smtClean="0"/>
              <a:t>(1950’s)  Cornell &amp; Stanford </a:t>
            </a:r>
            <a:r>
              <a:rPr lang="en-US" sz="2000" dirty="0" err="1" smtClean="0"/>
              <a:t>Univ’s</a:t>
            </a:r>
            <a:r>
              <a:rPr lang="en-US" sz="2000" dirty="0" smtClean="0"/>
              <a:t> built electron accelerators to study the structure of the nucleus, and even of the proton.</a:t>
            </a:r>
          </a:p>
          <a:p>
            <a:pPr>
              <a:buNone/>
            </a:pPr>
            <a:endParaRPr lang="en-US" sz="2000" dirty="0" smtClean="0"/>
          </a:p>
          <a:p>
            <a:pPr algn="ctr">
              <a:buNone/>
            </a:pPr>
            <a:r>
              <a:rPr lang="en-US" sz="2000" dirty="0" smtClean="0"/>
              <a:t>Electron scattering from Hydrogen</a:t>
            </a:r>
          </a:p>
          <a:p>
            <a:pPr algn="ctr">
              <a:buNone/>
            </a:pPr>
            <a:r>
              <a:rPr lang="en-US" sz="2000" dirty="0" smtClean="0">
                <a:sym typeface="Wingdings" pitchFamily="2" charset="2"/>
              </a:rPr>
              <a:t> deviation from 1 / sin</a:t>
            </a:r>
            <a:r>
              <a:rPr lang="en-US" sz="2000" baseline="30000" dirty="0" smtClean="0">
                <a:sym typeface="Wingdings" pitchFamily="2" charset="2"/>
              </a:rPr>
              <a:t>4</a:t>
            </a:r>
            <a:r>
              <a:rPr lang="en-US" sz="2000" dirty="0" smtClean="0">
                <a:sym typeface="Wingdings" pitchFamily="2" charset="2"/>
              </a:rPr>
              <a:t>(</a:t>
            </a:r>
            <a:r>
              <a:rPr lang="en-US" sz="2000" dirty="0" smtClean="0">
                <a:latin typeface="Symbol" pitchFamily="18" charset="2"/>
                <a:sym typeface="Wingdings" pitchFamily="2" charset="2"/>
              </a:rPr>
              <a:t>q</a:t>
            </a:r>
            <a:r>
              <a:rPr lang="en-US" sz="2000" dirty="0" smtClean="0">
                <a:sym typeface="Wingdings" pitchFamily="2" charset="2"/>
              </a:rPr>
              <a:t>/2)</a:t>
            </a:r>
          </a:p>
          <a:p>
            <a:pPr algn="ctr">
              <a:buNone/>
            </a:pPr>
            <a:r>
              <a:rPr lang="en-US" sz="2000" dirty="0" smtClean="0">
                <a:sym typeface="Wingdings" pitchFamily="2" charset="2"/>
              </a:rPr>
              <a:t>	 proton is NOT a point particle</a:t>
            </a:r>
          </a:p>
          <a:p>
            <a:pPr algn="ctr">
              <a:buNone/>
            </a:pPr>
            <a:r>
              <a:rPr lang="en-US" sz="2000" dirty="0" smtClean="0">
                <a:sym typeface="Wingdings" pitchFamily="2" charset="2"/>
              </a:rPr>
              <a:t> radius (proton) ~ 10</a:t>
            </a:r>
            <a:r>
              <a:rPr lang="en-US" sz="2000" baseline="30000" dirty="0" smtClean="0">
                <a:sym typeface="Wingdings" pitchFamily="2" charset="2"/>
              </a:rPr>
              <a:t>-13</a:t>
            </a:r>
            <a:r>
              <a:rPr lang="en-US" sz="2000" dirty="0" smtClean="0">
                <a:sym typeface="Wingdings" pitchFamily="2" charset="2"/>
              </a:rPr>
              <a:t> cm</a:t>
            </a:r>
            <a:endParaRPr lang="en-US" sz="2000" dirty="0"/>
          </a:p>
        </p:txBody>
      </p:sp>
      <p:sp>
        <p:nvSpPr>
          <p:cNvPr id="2" name="Title 1"/>
          <p:cNvSpPr>
            <a:spLocks noGrp="1"/>
          </p:cNvSpPr>
          <p:nvPr>
            <p:ph type="title"/>
          </p:nvPr>
        </p:nvSpPr>
        <p:spPr>
          <a:solidFill>
            <a:srgbClr val="BDBDFF"/>
          </a:solidFill>
        </p:spPr>
        <p:txBody>
          <a:bodyPr/>
          <a:lstStyle/>
          <a:p>
            <a:r>
              <a:rPr lang="en-US" dirty="0" smtClean="0"/>
              <a:t>Electron Scattering - Bigger &amp; Better</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6</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8" name="Picture 7" descr="hepl.jpg"/>
          <p:cNvPicPr>
            <a:picLocks noChangeAspect="1"/>
          </p:cNvPicPr>
          <p:nvPr/>
        </p:nvPicPr>
        <p:blipFill>
          <a:blip r:embed="rId3" cstate="print"/>
          <a:stretch>
            <a:fillRect/>
          </a:stretch>
        </p:blipFill>
        <p:spPr>
          <a:xfrm>
            <a:off x="943663" y="243133"/>
            <a:ext cx="7012066" cy="6005266"/>
          </a:xfrm>
          <a:prstGeom prst="rect">
            <a:avLst/>
          </a:prstGeom>
        </p:spPr>
      </p:pic>
      <p:grpSp>
        <p:nvGrpSpPr>
          <p:cNvPr id="22" name="Group 21"/>
          <p:cNvGrpSpPr/>
          <p:nvPr/>
        </p:nvGrpSpPr>
        <p:grpSpPr>
          <a:xfrm>
            <a:off x="1962472" y="2208747"/>
            <a:ext cx="5537764" cy="3406877"/>
            <a:chOff x="2020529" y="1991033"/>
            <a:chExt cx="5537764" cy="3406877"/>
          </a:xfrm>
        </p:grpSpPr>
        <p:grpSp>
          <p:nvGrpSpPr>
            <p:cNvPr id="14" name="Group 13"/>
            <p:cNvGrpSpPr/>
            <p:nvPr/>
          </p:nvGrpSpPr>
          <p:grpSpPr>
            <a:xfrm>
              <a:off x="5678130" y="1991033"/>
              <a:ext cx="1880163" cy="2256501"/>
              <a:chOff x="5678130" y="1991033"/>
              <a:chExt cx="1880163" cy="2256501"/>
            </a:xfrm>
          </p:grpSpPr>
          <p:cxnSp>
            <p:nvCxnSpPr>
              <p:cNvPr id="10" name="Straight Arrow Connector 9"/>
              <p:cNvCxnSpPr/>
              <p:nvPr/>
            </p:nvCxnSpPr>
            <p:spPr>
              <a:xfrm rot="16200000" flipH="1">
                <a:off x="5206181" y="3760838"/>
                <a:ext cx="958645" cy="14748"/>
              </a:xfrm>
              <a:prstGeom prst="straightConnector1">
                <a:avLst/>
              </a:prstGeom>
              <a:ln w="28575">
                <a:solidFill>
                  <a:srgbClr val="89056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14102" y="3495368"/>
                <a:ext cx="822661" cy="523220"/>
              </a:xfrm>
              <a:prstGeom prst="rect">
                <a:avLst/>
              </a:prstGeom>
              <a:noFill/>
            </p:spPr>
            <p:txBody>
              <a:bodyPr wrap="none" rtlCol="0">
                <a:spAutoFit/>
              </a:bodyPr>
              <a:lstStyle/>
              <a:p>
                <a:r>
                  <a:rPr lang="en-US" sz="2800" dirty="0" smtClean="0">
                    <a:solidFill>
                      <a:srgbClr val="890563"/>
                    </a:solidFill>
                    <a:latin typeface="Times New Roman" pitchFamily="18" charset="0"/>
                    <a:cs typeface="Times New Roman" pitchFamily="18" charset="0"/>
                  </a:rPr>
                  <a:t>1 m.</a:t>
                </a:r>
                <a:endParaRPr lang="en-US" sz="2800" dirty="0">
                  <a:solidFill>
                    <a:srgbClr val="890563"/>
                  </a:solidFill>
                  <a:latin typeface="Times New Roman" pitchFamily="18" charset="0"/>
                  <a:cs typeface="Times New Roman" pitchFamily="18" charset="0"/>
                </a:endParaRPr>
              </a:p>
            </p:txBody>
          </p:sp>
          <p:sp>
            <p:nvSpPr>
              <p:cNvPr id="13" name="Oval 12"/>
              <p:cNvSpPr/>
              <p:nvPr/>
            </p:nvSpPr>
            <p:spPr>
              <a:xfrm rot="2245184">
                <a:off x="6614396" y="1991033"/>
                <a:ext cx="943897" cy="781664"/>
              </a:xfrm>
              <a:prstGeom prst="ellipse">
                <a:avLst/>
              </a:prstGeom>
              <a:no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a:off x="2020529" y="2566219"/>
              <a:ext cx="3524865" cy="2831691"/>
            </a:xfrm>
            <a:prstGeom prst="ellipse">
              <a:avLst/>
            </a:prstGeom>
            <a:no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rot="10800000" flipV="1">
              <a:off x="5338917" y="2566219"/>
              <a:ext cx="1253613" cy="442452"/>
            </a:xfrm>
            <a:prstGeom prst="straightConnector1">
              <a:avLst/>
            </a:prstGeom>
            <a:ln w="57150">
              <a:solidFill>
                <a:srgbClr val="9A0000"/>
              </a:solidFill>
              <a:prstDash val="sysDash"/>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Proton has a finite size</a:t>
            </a:r>
            <a:endParaRPr lang="en-US" dirty="0"/>
          </a:p>
        </p:txBody>
      </p:sp>
      <p:pic>
        <p:nvPicPr>
          <p:cNvPr id="7" name="Content Placeholder 6" descr="hofstadter.gif"/>
          <p:cNvPicPr>
            <a:picLocks noGrp="1" noChangeAspect="1"/>
          </p:cNvPicPr>
          <p:nvPr>
            <p:ph idx="1"/>
          </p:nvPr>
        </p:nvPicPr>
        <p:blipFill>
          <a:blip r:embed="rId3" cstate="print"/>
          <a:stretch>
            <a:fillRect/>
          </a:stretch>
        </p:blipFill>
        <p:spPr>
          <a:xfrm>
            <a:off x="152400" y="2133600"/>
            <a:ext cx="3176588" cy="3771220"/>
          </a:xfrm>
        </p:spPr>
      </p:pic>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7</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pic>
        <p:nvPicPr>
          <p:cNvPr id="8" name="Picture 7" descr="hofstadter-explanation.gif"/>
          <p:cNvPicPr>
            <a:picLocks noChangeAspect="1"/>
          </p:cNvPicPr>
          <p:nvPr/>
        </p:nvPicPr>
        <p:blipFill>
          <a:blip r:embed="rId4" cstate="print"/>
          <a:stretch>
            <a:fillRect/>
          </a:stretch>
        </p:blipFill>
        <p:spPr>
          <a:xfrm>
            <a:off x="3505200" y="2438400"/>
            <a:ext cx="3508411" cy="3576935"/>
          </a:xfrm>
          <a:prstGeom prst="rect">
            <a:avLst/>
          </a:prstGeom>
          <a:effectLst>
            <a:outerShdw blurRad="50800" dist="50800" dir="2700000" algn="tl" rotWithShape="0">
              <a:schemeClr val="tx1">
                <a:alpha val="99000"/>
              </a:schemeClr>
            </a:outerShdw>
          </a:effectLst>
        </p:spPr>
      </p:pic>
      <p:sp>
        <p:nvSpPr>
          <p:cNvPr id="9" name="TextBox 8"/>
          <p:cNvSpPr txBox="1"/>
          <p:nvPr/>
        </p:nvSpPr>
        <p:spPr>
          <a:xfrm>
            <a:off x="609600" y="1600200"/>
            <a:ext cx="5959067" cy="369332"/>
          </a:xfrm>
          <a:prstGeom prst="rect">
            <a:avLst/>
          </a:prstGeom>
          <a:noFill/>
        </p:spPr>
        <p:txBody>
          <a:bodyPr wrap="none" rtlCol="0">
            <a:spAutoFit/>
          </a:bodyPr>
          <a:lstStyle/>
          <a:p>
            <a:r>
              <a:rPr lang="en-US" dirty="0" smtClean="0">
                <a:latin typeface="Times New Roman" pitchFamily="18" charset="0"/>
                <a:cs typeface="Times New Roman" pitchFamily="18" charset="0"/>
              </a:rPr>
              <a:t>Electron scattering from proton, Hofstadter, McAllister (1955)</a:t>
            </a:r>
            <a:endParaRPr lang="en-US" dirty="0">
              <a:latin typeface="Times New Roman" pitchFamily="18" charset="0"/>
              <a:cs typeface="Times New Roman" pitchFamily="18" charset="0"/>
            </a:endParaRPr>
          </a:p>
        </p:txBody>
      </p:sp>
      <p:sp>
        <p:nvSpPr>
          <p:cNvPr id="10" name="TextBox 9"/>
          <p:cNvSpPr txBox="1"/>
          <p:nvPr/>
        </p:nvSpPr>
        <p:spPr>
          <a:xfrm>
            <a:off x="7030386" y="1823803"/>
            <a:ext cx="1916243" cy="4247317"/>
          </a:xfrm>
          <a:prstGeom prst="rect">
            <a:avLst/>
          </a:prstGeom>
          <a:solidFill>
            <a:schemeClr val="accent3">
              <a:lumMod val="60000"/>
              <a:lumOff val="40000"/>
            </a:schemeClr>
          </a:solidFill>
        </p:spPr>
        <p:txBody>
          <a:bodyPr wrap="square" rtlCol="0">
            <a:spAutoFit/>
          </a:bodyPr>
          <a:lstStyle/>
          <a:p>
            <a:r>
              <a:rPr lang="en-US" dirty="0" smtClean="0">
                <a:latin typeface="Times New Roman" pitchFamily="18" charset="0"/>
                <a:cs typeface="Times New Roman" pitchFamily="18" charset="0"/>
              </a:rPr>
              <a:t>Experimentalists defer to future theory, BUT make a conjecture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that they are measuring the proton’s size;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10</a:t>
            </a:r>
            <a:r>
              <a:rPr lang="en-US" baseline="30000" dirty="0" smtClean="0">
                <a:latin typeface="Times New Roman" pitchFamily="18" charset="0"/>
                <a:cs typeface="Times New Roman" pitchFamily="18" charset="0"/>
              </a:rPr>
              <a:t>-13</a:t>
            </a:r>
            <a:r>
              <a:rPr lang="en-US" dirty="0" smtClean="0">
                <a:latin typeface="Times New Roman" pitchFamily="18" charset="0"/>
                <a:cs typeface="Times New Roman" pitchFamily="18" charset="0"/>
              </a:rPr>
              <a:t> cm radius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and Coulomb’s law  holds.</a:t>
            </a:r>
          </a:p>
        </p:txBody>
      </p:sp>
      <p:sp>
        <p:nvSpPr>
          <p:cNvPr id="13" name="Oval 12"/>
          <p:cNvSpPr/>
          <p:nvPr/>
        </p:nvSpPr>
        <p:spPr>
          <a:xfrm>
            <a:off x="3429000" y="3048000"/>
            <a:ext cx="762000"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19600" y="5257800"/>
            <a:ext cx="1143000"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52800" y="5791200"/>
            <a:ext cx="1143000"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962400" y="1981200"/>
            <a:ext cx="1966372" cy="369332"/>
          </a:xfrm>
          <a:prstGeom prst="rect">
            <a:avLst/>
          </a:prstGeom>
          <a:noFill/>
        </p:spPr>
        <p:txBody>
          <a:bodyPr wrap="none" rtlCol="0">
            <a:spAutoFit/>
          </a:bodyPr>
          <a:lstStyle/>
          <a:p>
            <a:r>
              <a:rPr lang="en-US" dirty="0" smtClean="0"/>
              <a:t>a two-page paper !</a:t>
            </a:r>
            <a:endParaRPr lang="en-US" dirty="0"/>
          </a:p>
        </p:txBody>
      </p:sp>
      <p:pic>
        <p:nvPicPr>
          <p:cNvPr id="17" name="Picture 16" descr="protonradius.gif"/>
          <p:cNvPicPr>
            <a:picLocks noChangeAspect="1"/>
          </p:cNvPicPr>
          <p:nvPr/>
        </p:nvPicPr>
        <p:blipFill>
          <a:blip r:embed="rId5" cstate="print"/>
          <a:stretch>
            <a:fillRect/>
          </a:stretch>
        </p:blipFill>
        <p:spPr>
          <a:xfrm>
            <a:off x="-1" y="2205192"/>
            <a:ext cx="3476603" cy="3401128"/>
          </a:xfrm>
          <a:prstGeom prst="rect">
            <a:avLst/>
          </a:prstGeom>
        </p:spPr>
      </p:pic>
      <p:grpSp>
        <p:nvGrpSpPr>
          <p:cNvPr id="19" name="Group 18"/>
          <p:cNvGrpSpPr/>
          <p:nvPr/>
        </p:nvGrpSpPr>
        <p:grpSpPr>
          <a:xfrm>
            <a:off x="2627085" y="551678"/>
            <a:ext cx="3601811" cy="5046982"/>
            <a:chOff x="2699657" y="435563"/>
            <a:chExt cx="3601811" cy="5046982"/>
          </a:xfrm>
        </p:grpSpPr>
        <p:pic>
          <p:nvPicPr>
            <p:cNvPr id="20" name="Picture 19" descr="hofstadter.jpg"/>
            <p:cNvPicPr>
              <a:picLocks noChangeAspect="1"/>
            </p:cNvPicPr>
            <p:nvPr/>
          </p:nvPicPr>
          <p:blipFill>
            <a:blip r:embed="rId6" cstate="print"/>
            <a:stretch>
              <a:fillRect/>
            </a:stretch>
          </p:blipFill>
          <p:spPr>
            <a:xfrm>
              <a:off x="2699657" y="435563"/>
              <a:ext cx="3601811" cy="5046982"/>
            </a:xfrm>
            <a:prstGeom prst="rect">
              <a:avLst/>
            </a:prstGeom>
          </p:spPr>
        </p:pic>
        <p:sp>
          <p:nvSpPr>
            <p:cNvPr id="21" name="TextBox 20"/>
            <p:cNvSpPr txBox="1"/>
            <p:nvPr/>
          </p:nvSpPr>
          <p:spPr>
            <a:xfrm>
              <a:off x="4310743" y="5021942"/>
              <a:ext cx="1845377" cy="369332"/>
            </a:xfrm>
            <a:prstGeom prst="rect">
              <a:avLst/>
            </a:prstGeom>
            <a:solidFill>
              <a:schemeClr val="bg1"/>
            </a:solidFill>
          </p:spPr>
          <p:txBody>
            <a:bodyPr wrap="none" rtlCol="0">
              <a:spAutoFit/>
            </a:bodyPr>
            <a:lstStyle/>
            <a:p>
              <a:r>
                <a:rPr lang="en-US" dirty="0" smtClean="0">
                  <a:latin typeface="Times New Roman" pitchFamily="18" charset="0"/>
                  <a:cs typeface="Times New Roman" pitchFamily="18" charset="0"/>
                </a:rPr>
                <a:t>Robert Hofstadter</a:t>
              </a:r>
              <a:endParaRPr lang="en-US"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Probing deeper &amp; deeper into the Nucleus</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graphicFrame>
        <p:nvGraphicFramePr>
          <p:cNvPr id="18" name="Content Placeholder 17"/>
          <p:cNvGraphicFramePr>
            <a:graphicFrameLocks noGrp="1"/>
          </p:cNvGraphicFramePr>
          <p:nvPr>
            <p:ph idx="1"/>
          </p:nvPr>
        </p:nvGraphicFramePr>
        <p:xfrm>
          <a:off x="0" y="1418481"/>
          <a:ext cx="8817429" cy="5304584"/>
        </p:xfrm>
        <a:graphic>
          <a:graphicData uri="http://schemas.openxmlformats.org/drawingml/2006/table">
            <a:tbl>
              <a:tblPr firstRow="1" bandRow="1">
                <a:tableStyleId>{5C22544A-7EE6-4342-B048-85BDC9FD1C3A}</a:tableStyleId>
              </a:tblPr>
              <a:tblGrid>
                <a:gridCol w="2300515"/>
                <a:gridCol w="1597669"/>
                <a:gridCol w="4919245"/>
              </a:tblGrid>
              <a:tr h="366824">
                <a:tc>
                  <a:txBody>
                    <a:bodyPr/>
                    <a:lstStyle/>
                    <a:p>
                      <a:r>
                        <a:rPr lang="en-US" dirty="0" smtClean="0"/>
                        <a:t>Observation</a:t>
                      </a:r>
                      <a:endParaRPr lang="en-US" dirty="0"/>
                    </a:p>
                  </a:txBody>
                  <a:tcPr/>
                </a:tc>
                <a:tc>
                  <a:txBody>
                    <a:bodyPr/>
                    <a:lstStyle/>
                    <a:p>
                      <a:r>
                        <a:rPr lang="en-US" dirty="0" smtClean="0"/>
                        <a:t>Who/When</a:t>
                      </a:r>
                      <a:endParaRPr lang="en-US" dirty="0"/>
                    </a:p>
                  </a:txBody>
                  <a:tcPr/>
                </a:tc>
                <a:tc>
                  <a:txBody>
                    <a:bodyPr/>
                    <a:lstStyle/>
                    <a:p>
                      <a:r>
                        <a:rPr lang="en-US" dirty="0" smtClean="0"/>
                        <a:t>Conclusion</a:t>
                      </a:r>
                      <a:endParaRPr lang="en-US" dirty="0"/>
                    </a:p>
                  </a:txBody>
                  <a:tcPr/>
                </a:tc>
              </a:tr>
              <a:tr h="711152">
                <a:tc>
                  <a:txBody>
                    <a:bodyPr/>
                    <a:lstStyle/>
                    <a:p>
                      <a:r>
                        <a:rPr lang="en-US" dirty="0" smtClean="0">
                          <a:solidFill>
                            <a:schemeClr val="tx1"/>
                          </a:solidFill>
                        </a:rPr>
                        <a:t>many large-angle scatters</a:t>
                      </a:r>
                      <a:endParaRPr lang="en-US" dirty="0">
                        <a:solidFill>
                          <a:schemeClr val="tx1"/>
                        </a:solidFill>
                      </a:endParaRPr>
                    </a:p>
                  </a:txBody>
                  <a:tcPr/>
                </a:tc>
                <a:tc>
                  <a:txBody>
                    <a:bodyPr/>
                    <a:lstStyle/>
                    <a:p>
                      <a:r>
                        <a:rPr lang="en-US" dirty="0" smtClean="0">
                          <a:solidFill>
                            <a:schemeClr val="tx1"/>
                          </a:solidFill>
                        </a:rPr>
                        <a:t>Rutherford, Geiger, Marsden, 1907</a:t>
                      </a:r>
                      <a:endParaRPr lang="en-US" dirty="0">
                        <a:solidFill>
                          <a:schemeClr val="tx1"/>
                        </a:solidFill>
                      </a:endParaRPr>
                    </a:p>
                  </a:txBody>
                  <a:tcPr/>
                </a:tc>
                <a:tc>
                  <a:txBody>
                    <a:bodyPr/>
                    <a:lstStyle/>
                    <a:p>
                      <a:r>
                        <a:rPr lang="en-US" dirty="0" smtClean="0">
                          <a:solidFill>
                            <a:schemeClr val="tx1"/>
                          </a:solidFill>
                        </a:rPr>
                        <a:t>nucleus</a:t>
                      </a:r>
                      <a:r>
                        <a:rPr lang="en-US" baseline="0" dirty="0" smtClean="0">
                          <a:solidFill>
                            <a:schemeClr val="tx1"/>
                          </a:solidFill>
                        </a:rPr>
                        <a:t> is massive, concentrated in one place</a:t>
                      </a:r>
                      <a:endParaRPr lang="en-US" dirty="0">
                        <a:solidFill>
                          <a:schemeClr val="tx1"/>
                        </a:solidFill>
                      </a:endParaRPr>
                    </a:p>
                  </a:txBody>
                  <a:tcPr/>
                </a:tc>
              </a:tr>
              <a:tr h="632392">
                <a:tc>
                  <a:txBody>
                    <a:bodyPr/>
                    <a:lstStyle/>
                    <a:p>
                      <a:r>
                        <a:rPr lang="en-US" dirty="0" smtClean="0">
                          <a:solidFill>
                            <a:schemeClr val="tx1"/>
                          </a:solidFill>
                        </a:rPr>
                        <a:t>scattering angle ~ 1/sin</a:t>
                      </a:r>
                      <a:r>
                        <a:rPr lang="en-US" baseline="30000" dirty="0" smtClean="0">
                          <a:solidFill>
                            <a:schemeClr val="tx1"/>
                          </a:solidFill>
                        </a:rPr>
                        <a:t>4</a:t>
                      </a:r>
                      <a:r>
                        <a:rPr lang="en-US" baseline="0" dirty="0" smtClean="0">
                          <a:solidFill>
                            <a:schemeClr val="tx1"/>
                          </a:solidFill>
                          <a:latin typeface="Symbol" pitchFamily="18" charset="2"/>
                        </a:rPr>
                        <a:t>q</a:t>
                      </a:r>
                      <a:r>
                        <a:rPr lang="en-US" dirty="0" smtClean="0">
                          <a:solidFill>
                            <a:schemeClr val="tx1"/>
                          </a:solidFill>
                        </a:rPr>
                        <a:t>/2</a:t>
                      </a:r>
                      <a:endParaRPr lang="en-US" dirty="0">
                        <a:solidFill>
                          <a:schemeClr val="tx1"/>
                        </a:solidFill>
                      </a:endParaRPr>
                    </a:p>
                  </a:txBody>
                  <a:tcPr/>
                </a:tc>
                <a:tc>
                  <a:txBody>
                    <a:bodyPr/>
                    <a:lstStyle/>
                    <a:p>
                      <a:pPr algn="ctr"/>
                      <a:r>
                        <a:rPr lang="en-US" dirty="0" smtClean="0">
                          <a:solidFill>
                            <a:schemeClr val="tx1"/>
                          </a:solidFill>
                        </a:rPr>
                        <a:t>“</a:t>
                      </a:r>
                      <a:endParaRPr lang="en-US" dirty="0">
                        <a:solidFill>
                          <a:schemeClr val="tx1"/>
                        </a:solidFill>
                      </a:endParaRPr>
                    </a:p>
                  </a:txBody>
                  <a:tcPr/>
                </a:tc>
                <a:tc>
                  <a:txBody>
                    <a:bodyPr/>
                    <a:lstStyle/>
                    <a:p>
                      <a:r>
                        <a:rPr lang="en-US" dirty="0" smtClean="0">
                          <a:solidFill>
                            <a:schemeClr val="tx1"/>
                          </a:solidFill>
                        </a:rPr>
                        <a:t>force ~ 1/r</a:t>
                      </a:r>
                      <a:r>
                        <a:rPr lang="en-US" baseline="30000" dirty="0" smtClean="0">
                          <a:solidFill>
                            <a:schemeClr val="tx1"/>
                          </a:solidFill>
                        </a:rPr>
                        <a:t>2</a:t>
                      </a:r>
                      <a:r>
                        <a:rPr lang="en-US" baseline="0" dirty="0" smtClean="0">
                          <a:solidFill>
                            <a:schemeClr val="tx1"/>
                          </a:solidFill>
                        </a:rPr>
                        <a:t>,  just like comets’ orbits;</a:t>
                      </a:r>
                    </a:p>
                    <a:p>
                      <a:r>
                        <a:rPr lang="en-US" baseline="0" dirty="0" err="1" smtClean="0">
                          <a:solidFill>
                            <a:schemeClr val="tx1"/>
                          </a:solidFill>
                        </a:rPr>
                        <a:t>R</a:t>
                      </a:r>
                      <a:r>
                        <a:rPr lang="en-US" baseline="-25000" dirty="0" err="1" smtClean="0">
                          <a:solidFill>
                            <a:schemeClr val="tx1"/>
                          </a:solidFill>
                        </a:rPr>
                        <a:t>nucleus</a:t>
                      </a:r>
                      <a:r>
                        <a:rPr lang="en-US" baseline="-25000" dirty="0" smtClean="0">
                          <a:solidFill>
                            <a:schemeClr val="tx1"/>
                          </a:solidFill>
                        </a:rPr>
                        <a:t> </a:t>
                      </a:r>
                      <a:r>
                        <a:rPr lang="en-US" baseline="0" dirty="0" smtClean="0">
                          <a:solidFill>
                            <a:schemeClr val="tx1"/>
                          </a:solidFill>
                        </a:rPr>
                        <a:t>&lt;</a:t>
                      </a:r>
                      <a:r>
                        <a:rPr lang="en-US" baseline="-25000" dirty="0" smtClean="0">
                          <a:solidFill>
                            <a:schemeClr val="tx1"/>
                          </a:solidFill>
                        </a:rPr>
                        <a:t> </a:t>
                      </a:r>
                      <a:r>
                        <a:rPr lang="en-US" baseline="0" dirty="0" smtClean="0">
                          <a:solidFill>
                            <a:schemeClr val="tx1"/>
                          </a:solidFill>
                        </a:rPr>
                        <a:t>3 * 10</a:t>
                      </a:r>
                      <a:r>
                        <a:rPr lang="en-US" baseline="30000" dirty="0" smtClean="0">
                          <a:solidFill>
                            <a:schemeClr val="tx1"/>
                          </a:solidFill>
                        </a:rPr>
                        <a:t>-12</a:t>
                      </a:r>
                      <a:r>
                        <a:rPr lang="en-US" baseline="0" dirty="0" smtClean="0">
                          <a:solidFill>
                            <a:schemeClr val="tx1"/>
                          </a:solidFill>
                        </a:rPr>
                        <a:t> </a:t>
                      </a:r>
                      <a:r>
                        <a:rPr lang="en-US" baseline="0" dirty="0" smtClean="0">
                          <a:solidFill>
                            <a:schemeClr val="tx1"/>
                          </a:solidFill>
                        </a:rPr>
                        <a:t>cm</a:t>
                      </a:r>
                      <a:endParaRPr lang="en-US" baseline="0" dirty="0">
                        <a:solidFill>
                          <a:schemeClr val="tx1"/>
                        </a:solidFill>
                      </a:endParaRPr>
                    </a:p>
                  </a:txBody>
                  <a:tcPr/>
                </a:tc>
              </a:tr>
              <a:tr h="903418">
                <a:tc>
                  <a:txBody>
                    <a:bodyPr/>
                    <a:lstStyle/>
                    <a:p>
                      <a:r>
                        <a:rPr lang="en-US" dirty="0" err="1" smtClean="0">
                          <a:solidFill>
                            <a:schemeClr val="tx1"/>
                          </a:solidFill>
                        </a:rPr>
                        <a:t>eP</a:t>
                      </a:r>
                      <a:r>
                        <a:rPr lang="en-US" dirty="0" smtClean="0">
                          <a:solidFill>
                            <a:schemeClr val="tx1"/>
                          </a:solidFill>
                        </a:rPr>
                        <a:t> elastic scattering, fall-off from expected </a:t>
                      </a:r>
                      <a:r>
                        <a:rPr lang="en-US" dirty="0" err="1" smtClean="0">
                          <a:solidFill>
                            <a:schemeClr val="tx1"/>
                          </a:solidFill>
                        </a:rPr>
                        <a:t>ang</a:t>
                      </a:r>
                      <a:r>
                        <a:rPr lang="en-US" dirty="0" smtClean="0">
                          <a:solidFill>
                            <a:schemeClr val="tx1"/>
                          </a:solidFill>
                        </a:rPr>
                        <a:t>.</a:t>
                      </a:r>
                      <a:r>
                        <a:rPr lang="en-US" baseline="0" dirty="0" smtClean="0">
                          <a:solidFill>
                            <a:schemeClr val="tx1"/>
                          </a:solidFill>
                        </a:rPr>
                        <a:t> </a:t>
                      </a:r>
                      <a:r>
                        <a:rPr lang="en-US" dirty="0" err="1" smtClean="0">
                          <a:solidFill>
                            <a:schemeClr val="tx1"/>
                          </a:solidFill>
                        </a:rPr>
                        <a:t>dist’n</a:t>
                      </a:r>
                      <a:endParaRPr lang="en-US" dirty="0">
                        <a:solidFill>
                          <a:schemeClr val="tx1"/>
                        </a:solidFill>
                      </a:endParaRPr>
                    </a:p>
                  </a:txBody>
                  <a:tcPr/>
                </a:tc>
                <a:tc>
                  <a:txBody>
                    <a:bodyPr/>
                    <a:lstStyle/>
                    <a:p>
                      <a:r>
                        <a:rPr lang="en-US" dirty="0" smtClean="0">
                          <a:solidFill>
                            <a:schemeClr val="tx1"/>
                          </a:solidFill>
                        </a:rPr>
                        <a:t>Hofstadter, 1957</a:t>
                      </a:r>
                      <a:endParaRPr lang="en-US" dirty="0">
                        <a:solidFill>
                          <a:schemeClr val="tx1"/>
                        </a:solidFill>
                      </a:endParaRPr>
                    </a:p>
                  </a:txBody>
                  <a:tcPr/>
                </a:tc>
                <a:tc>
                  <a:txBody>
                    <a:bodyPr/>
                    <a:lstStyle/>
                    <a:p>
                      <a:r>
                        <a:rPr lang="en-US" dirty="0" smtClean="0">
                          <a:solidFill>
                            <a:schemeClr val="tx1"/>
                          </a:solidFill>
                        </a:rPr>
                        <a:t>probe has penetrated within proton, proton has a finite</a:t>
                      </a:r>
                      <a:r>
                        <a:rPr lang="en-US" baseline="0" dirty="0" smtClean="0">
                          <a:solidFill>
                            <a:schemeClr val="tx1"/>
                          </a:solidFill>
                        </a:rPr>
                        <a:t> size of ~1 </a:t>
                      </a:r>
                      <a:r>
                        <a:rPr lang="en-US" baseline="0" dirty="0" err="1" smtClean="0">
                          <a:solidFill>
                            <a:schemeClr val="tx1"/>
                          </a:solidFill>
                        </a:rPr>
                        <a:t>fermi</a:t>
                      </a:r>
                      <a:r>
                        <a:rPr lang="en-US" baseline="0" dirty="0" smtClean="0">
                          <a:solidFill>
                            <a:schemeClr val="tx1"/>
                          </a:solidFill>
                        </a:rPr>
                        <a:t>  (10</a:t>
                      </a:r>
                      <a:r>
                        <a:rPr lang="en-US" baseline="30000" dirty="0" smtClean="0">
                          <a:solidFill>
                            <a:schemeClr val="tx1"/>
                          </a:solidFill>
                        </a:rPr>
                        <a:t>-13</a:t>
                      </a:r>
                      <a:r>
                        <a:rPr lang="en-US" baseline="0" dirty="0" smtClean="0">
                          <a:solidFill>
                            <a:schemeClr val="tx1"/>
                          </a:solidFill>
                        </a:rPr>
                        <a:t> cm)</a:t>
                      </a:r>
                      <a:endParaRPr lang="en-US" dirty="0">
                        <a:solidFill>
                          <a:schemeClr val="tx1"/>
                        </a:solidFill>
                      </a:endParaRPr>
                    </a:p>
                  </a:txBody>
                  <a:tcPr/>
                </a:tc>
              </a:tr>
              <a:tr h="366824">
                <a:tc>
                  <a:txBody>
                    <a:bodyPr/>
                    <a:lstStyle/>
                    <a:p>
                      <a:r>
                        <a:rPr lang="en-US" dirty="0" err="1" smtClean="0">
                          <a:solidFill>
                            <a:schemeClr val="bg2">
                              <a:lumMod val="75000"/>
                            </a:schemeClr>
                          </a:solidFill>
                        </a:rPr>
                        <a:t>eP</a:t>
                      </a:r>
                      <a:r>
                        <a:rPr lang="en-US" dirty="0" smtClean="0">
                          <a:solidFill>
                            <a:schemeClr val="bg2">
                              <a:lumMod val="75000"/>
                            </a:schemeClr>
                          </a:solidFill>
                        </a:rPr>
                        <a:t> inelastic rates depend only on ratio of mom./energy</a:t>
                      </a:r>
                      <a:br>
                        <a:rPr lang="en-US" dirty="0" smtClean="0">
                          <a:solidFill>
                            <a:schemeClr val="bg2">
                              <a:lumMod val="75000"/>
                            </a:schemeClr>
                          </a:solidFill>
                        </a:rPr>
                      </a:br>
                      <a:r>
                        <a:rPr lang="en-US" dirty="0" smtClean="0">
                          <a:solidFill>
                            <a:schemeClr val="bg2">
                              <a:lumMod val="75000"/>
                            </a:schemeClr>
                          </a:solidFill>
                        </a:rPr>
                        <a:t>“scaling”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Taylor, Friedman, Kendall, 1977</a:t>
                      </a:r>
                      <a:endParaRPr lang="en-US" dirty="0">
                        <a:solidFill>
                          <a:schemeClr val="bg2">
                            <a:lumMod val="75000"/>
                          </a:schemeClr>
                        </a:solidFill>
                      </a:endParaRPr>
                    </a:p>
                  </a:txBody>
                  <a:tcPr/>
                </a:tc>
                <a:tc>
                  <a:txBody>
                    <a:bodyPr/>
                    <a:lstStyle/>
                    <a:p>
                      <a:r>
                        <a:rPr lang="en-US" dirty="0" smtClean="0">
                          <a:solidFill>
                            <a:schemeClr val="bg2">
                              <a:lumMod val="75000"/>
                            </a:schemeClr>
                          </a:solidFill>
                        </a:rPr>
                        <a:t>electron</a:t>
                      </a:r>
                      <a:r>
                        <a:rPr lang="en-US" baseline="0" dirty="0" smtClean="0">
                          <a:solidFill>
                            <a:schemeClr val="bg2">
                              <a:lumMod val="75000"/>
                            </a:schemeClr>
                          </a:solidFill>
                        </a:rPr>
                        <a:t> is scattering elastically from a </a:t>
                      </a:r>
                      <a:r>
                        <a:rPr lang="en-US" baseline="0" dirty="0" err="1" smtClean="0">
                          <a:solidFill>
                            <a:schemeClr val="bg2">
                              <a:lumMod val="75000"/>
                            </a:schemeClr>
                          </a:solidFill>
                        </a:rPr>
                        <a:t>structureless</a:t>
                      </a:r>
                      <a:r>
                        <a:rPr lang="en-US" baseline="0" dirty="0" smtClean="0">
                          <a:solidFill>
                            <a:schemeClr val="bg2">
                              <a:lumMod val="75000"/>
                            </a:schemeClr>
                          </a:solidFill>
                        </a:rPr>
                        <a:t> component of the proton,</a:t>
                      </a:r>
                    </a:p>
                    <a:p>
                      <a:r>
                        <a:rPr lang="en-US" baseline="0" dirty="0" smtClean="0">
                          <a:solidFill>
                            <a:schemeClr val="bg2">
                              <a:lumMod val="75000"/>
                            </a:schemeClr>
                          </a:solidFill>
                        </a:rPr>
                        <a:t>a “</a:t>
                      </a:r>
                      <a:r>
                        <a:rPr lang="en-US" baseline="0" dirty="0" err="1" smtClean="0">
                          <a:solidFill>
                            <a:schemeClr val="bg2">
                              <a:lumMod val="75000"/>
                            </a:schemeClr>
                          </a:solidFill>
                        </a:rPr>
                        <a:t>parton</a:t>
                      </a:r>
                      <a:r>
                        <a:rPr lang="en-US" baseline="0" dirty="0" smtClean="0">
                          <a:solidFill>
                            <a:schemeClr val="bg2">
                              <a:lumMod val="75000"/>
                            </a:schemeClr>
                          </a:solidFill>
                        </a:rPr>
                        <a:t>”</a:t>
                      </a:r>
                      <a:endParaRPr lang="en-US" dirty="0">
                        <a:solidFill>
                          <a:schemeClr val="bg2">
                            <a:lumMod val="75000"/>
                          </a:schemeClr>
                        </a:solidFill>
                      </a:endParaRPr>
                    </a:p>
                  </a:txBody>
                  <a:tcPr/>
                </a:tc>
              </a:tr>
              <a:tr h="366824">
                <a:tc>
                  <a:txBody>
                    <a:bodyPr/>
                    <a:lstStyle/>
                    <a:p>
                      <a:r>
                        <a:rPr lang="en-US" dirty="0" smtClean="0">
                          <a:solidFill>
                            <a:schemeClr val="bg2">
                              <a:lumMod val="75000"/>
                            </a:schemeClr>
                          </a:solidFill>
                        </a:rPr>
                        <a:t>detailed kinematics of scattering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Perl, Hanson, theorists</a:t>
                      </a:r>
                      <a:endParaRPr lang="en-US" dirty="0">
                        <a:solidFill>
                          <a:schemeClr val="bg2">
                            <a:lumMod val="75000"/>
                          </a:schemeClr>
                        </a:solidFill>
                      </a:endParaRPr>
                    </a:p>
                  </a:txBody>
                  <a:tcPr/>
                </a:tc>
                <a:tc>
                  <a:txBody>
                    <a:bodyPr/>
                    <a:lstStyle/>
                    <a:p>
                      <a:r>
                        <a:rPr lang="en-US" dirty="0" smtClean="0">
                          <a:solidFill>
                            <a:schemeClr val="bg2">
                              <a:lumMod val="75000"/>
                            </a:schemeClr>
                          </a:solidFill>
                        </a:rPr>
                        <a:t>“</a:t>
                      </a:r>
                      <a:r>
                        <a:rPr lang="en-US" dirty="0" err="1" smtClean="0">
                          <a:solidFill>
                            <a:schemeClr val="bg2">
                              <a:lumMod val="75000"/>
                            </a:schemeClr>
                          </a:solidFill>
                        </a:rPr>
                        <a:t>partons</a:t>
                      </a:r>
                      <a:r>
                        <a:rPr lang="en-US" dirty="0" smtClean="0">
                          <a:solidFill>
                            <a:schemeClr val="bg2">
                              <a:lumMod val="75000"/>
                            </a:schemeClr>
                          </a:solidFill>
                        </a:rPr>
                        <a:t>” have fractional charge, spin ½</a:t>
                      </a:r>
                    </a:p>
                    <a:p>
                      <a:r>
                        <a:rPr lang="en-US" dirty="0" smtClean="0">
                          <a:solidFill>
                            <a:schemeClr val="bg2">
                              <a:lumMod val="75000"/>
                            </a:schemeClr>
                          </a:solidFill>
                          <a:sym typeface="Wingdings" pitchFamily="2" charset="2"/>
                        </a:rPr>
                        <a:t> </a:t>
                      </a:r>
                      <a:r>
                        <a:rPr lang="en-US" dirty="0" err="1" smtClean="0">
                          <a:solidFill>
                            <a:schemeClr val="bg2">
                              <a:lumMod val="75000"/>
                            </a:schemeClr>
                          </a:solidFill>
                          <a:sym typeface="Wingdings" pitchFamily="2" charset="2"/>
                        </a:rPr>
                        <a:t>partons</a:t>
                      </a:r>
                      <a:r>
                        <a:rPr lang="en-US" dirty="0" smtClean="0">
                          <a:solidFill>
                            <a:schemeClr val="bg2">
                              <a:lumMod val="75000"/>
                            </a:schemeClr>
                          </a:solidFill>
                          <a:sym typeface="Wingdings" pitchFamily="2" charset="2"/>
                        </a:rPr>
                        <a:t> are “quarks” !!</a:t>
                      </a:r>
                      <a:endParaRPr lang="en-US" dirty="0">
                        <a:solidFill>
                          <a:schemeClr val="bg2">
                            <a:lumMod val="75000"/>
                          </a:schemeClr>
                        </a:solidFill>
                      </a:endParaRPr>
                    </a:p>
                  </a:txBody>
                  <a:tcPr/>
                </a:tc>
              </a:tr>
              <a:tr h="366824">
                <a:tc>
                  <a:txBody>
                    <a:bodyPr/>
                    <a:lstStyle/>
                    <a:p>
                      <a:r>
                        <a:rPr lang="en-US" dirty="0" smtClean="0">
                          <a:solidFill>
                            <a:schemeClr val="bg2">
                              <a:lumMod val="75000"/>
                            </a:schemeClr>
                          </a:solidFill>
                        </a:rPr>
                        <a:t>detailed pattern of scale-breaking</a:t>
                      </a:r>
                      <a:endParaRPr lang="en-US" dirty="0">
                        <a:solidFill>
                          <a:schemeClr val="bg2">
                            <a:lumMod val="75000"/>
                          </a:schemeClr>
                        </a:solidFill>
                      </a:endParaRPr>
                    </a:p>
                  </a:txBody>
                  <a:tcPr/>
                </a:tc>
                <a:tc>
                  <a:txBody>
                    <a:bodyPr/>
                    <a:lstStyle/>
                    <a:p>
                      <a:r>
                        <a:rPr lang="en-US" dirty="0" smtClean="0">
                          <a:solidFill>
                            <a:schemeClr val="bg2">
                              <a:lumMod val="75000"/>
                            </a:schemeClr>
                          </a:solidFill>
                        </a:rPr>
                        <a:t>the troops</a:t>
                      </a:r>
                      <a:endParaRPr lang="en-US" dirty="0">
                        <a:solidFill>
                          <a:schemeClr val="bg2">
                            <a:lumMod val="75000"/>
                          </a:schemeClr>
                        </a:solidFill>
                      </a:endParaRPr>
                    </a:p>
                  </a:txBody>
                  <a:tcPr/>
                </a:tc>
                <a:tc>
                  <a:txBody>
                    <a:bodyPr/>
                    <a:lstStyle/>
                    <a:p>
                      <a:r>
                        <a:rPr lang="en-US" dirty="0" smtClean="0">
                          <a:solidFill>
                            <a:schemeClr val="bg2">
                              <a:lumMod val="75000"/>
                            </a:schemeClr>
                          </a:solidFill>
                        </a:rPr>
                        <a:t>theory of the quark dynamics: QCD</a:t>
                      </a:r>
                      <a:endParaRPr lang="en-US" dirty="0">
                        <a:solidFill>
                          <a:schemeClr val="bg2">
                            <a:lumMod val="7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BDFF"/>
          </a:solidFill>
        </p:spPr>
        <p:txBody>
          <a:bodyPr/>
          <a:lstStyle/>
          <a:p>
            <a:r>
              <a:rPr lang="en-US" dirty="0" smtClean="0"/>
              <a:t>Elastic </a:t>
            </a:r>
            <a:r>
              <a:rPr lang="en-US" dirty="0" smtClean="0">
                <a:sym typeface="Wingdings" pitchFamily="2" charset="2"/>
              </a:rPr>
              <a:t> inelastic scattering</a:t>
            </a:r>
            <a:endParaRPr lang="en-US" dirty="0"/>
          </a:p>
        </p:txBody>
      </p:sp>
      <p:sp>
        <p:nvSpPr>
          <p:cNvPr id="4" name="Date Placeholder 3"/>
          <p:cNvSpPr>
            <a:spLocks noGrp="1"/>
          </p:cNvSpPr>
          <p:nvPr>
            <p:ph type="dt" sz="half" idx="10"/>
          </p:nvPr>
        </p:nvSpPr>
        <p:spPr/>
        <p:txBody>
          <a:bodyPr/>
          <a:lstStyle/>
          <a:p>
            <a:r>
              <a:rPr lang="en-US" smtClean="0"/>
              <a:t>April 30, 2010</a:t>
            </a:r>
            <a:endParaRPr lang="en-US"/>
          </a:p>
        </p:txBody>
      </p:sp>
      <p:sp>
        <p:nvSpPr>
          <p:cNvPr id="5" name="Slide Number Placeholder 4"/>
          <p:cNvSpPr>
            <a:spLocks noGrp="1"/>
          </p:cNvSpPr>
          <p:nvPr>
            <p:ph type="sldNum" sz="quarter" idx="11"/>
          </p:nvPr>
        </p:nvSpPr>
        <p:spPr/>
        <p:txBody>
          <a:bodyPr/>
          <a:lstStyle/>
          <a:p>
            <a:fld id="{DBB47ED9-C832-43CF-BA33-32DB5CC34A46}" type="slidenum">
              <a:rPr lang="en-US" smtClean="0"/>
              <a:pPr/>
              <a:t>9</a:t>
            </a:fld>
            <a:endParaRPr lang="en-US"/>
          </a:p>
        </p:txBody>
      </p:sp>
      <p:sp>
        <p:nvSpPr>
          <p:cNvPr id="6" name="Footer Placeholder 5"/>
          <p:cNvSpPr>
            <a:spLocks noGrp="1"/>
          </p:cNvSpPr>
          <p:nvPr>
            <p:ph type="ftr" sz="quarter" idx="12"/>
          </p:nvPr>
        </p:nvSpPr>
        <p:spPr/>
        <p:txBody>
          <a:bodyPr/>
          <a:lstStyle/>
          <a:p>
            <a:r>
              <a:rPr lang="en-US" smtClean="0"/>
              <a:t>Quarks: search for the smallest</a:t>
            </a:r>
            <a:endParaRPr lang="en-US"/>
          </a:p>
        </p:txBody>
      </p:sp>
      <p:sp>
        <p:nvSpPr>
          <p:cNvPr id="14" name="Content Placeholder 13"/>
          <p:cNvSpPr>
            <a:spLocks noGrp="1"/>
          </p:cNvSpPr>
          <p:nvPr>
            <p:ph idx="1"/>
          </p:nvPr>
        </p:nvSpPr>
        <p:spPr>
          <a:xfrm>
            <a:off x="486697" y="1597742"/>
            <a:ext cx="8229600" cy="4525963"/>
          </a:xfrm>
        </p:spPr>
        <p:txBody>
          <a:bodyPr>
            <a:normAutofit/>
          </a:bodyPr>
          <a:lstStyle/>
          <a:p>
            <a:pPr>
              <a:buNone/>
            </a:pPr>
            <a:r>
              <a:rPr lang="en-US" sz="2400" dirty="0" smtClean="0"/>
              <a:t>If the object stays intact </a:t>
            </a:r>
            <a:r>
              <a:rPr lang="en-US" sz="2400" dirty="0" smtClean="0">
                <a:sym typeface="Wingdings" pitchFamily="2" charset="2"/>
              </a:rPr>
              <a:t></a:t>
            </a:r>
            <a:r>
              <a:rPr lang="en-US" sz="2400" dirty="0" smtClean="0"/>
              <a:t>elastic.</a:t>
            </a:r>
          </a:p>
          <a:p>
            <a:pPr>
              <a:buNone/>
            </a:pPr>
            <a:r>
              <a:rPr lang="en-US" sz="2400" dirty="0" smtClean="0"/>
              <a:t>	one pool ball hitting another: elastic</a:t>
            </a:r>
          </a:p>
          <a:p>
            <a:pPr>
              <a:buNone/>
            </a:pPr>
            <a:r>
              <a:rPr lang="en-US" sz="2400" dirty="0" smtClean="0"/>
              <a:t>	snow-ball striking the side of the house: inelastic</a:t>
            </a:r>
          </a:p>
          <a:p>
            <a:pPr>
              <a:buNone/>
            </a:pPr>
            <a:endParaRPr lang="en-US" sz="2400" dirty="0" smtClean="0"/>
          </a:p>
          <a:p>
            <a:pPr>
              <a:buNone/>
            </a:pPr>
            <a:r>
              <a:rPr lang="en-US" sz="2400" dirty="0" err="1" smtClean="0"/>
              <a:t>eP</a:t>
            </a:r>
            <a:r>
              <a:rPr lang="en-US" sz="2400" dirty="0" smtClean="0"/>
              <a:t> </a:t>
            </a:r>
            <a:r>
              <a:rPr lang="en-US" sz="2400" dirty="0" smtClean="0">
                <a:sym typeface="Wingdings" pitchFamily="2" charset="2"/>
              </a:rPr>
              <a:t> </a:t>
            </a:r>
            <a:r>
              <a:rPr lang="en-US" sz="2400" dirty="0" err="1" smtClean="0">
                <a:sym typeface="Wingdings" pitchFamily="2" charset="2"/>
              </a:rPr>
              <a:t>eP</a:t>
            </a:r>
            <a:r>
              <a:rPr lang="en-US" sz="2400" dirty="0" smtClean="0">
                <a:sym typeface="Wingdings" pitchFamily="2" charset="2"/>
              </a:rPr>
              <a:t> :      elastic</a:t>
            </a:r>
          </a:p>
          <a:p>
            <a:pPr>
              <a:buNone/>
            </a:pPr>
            <a:r>
              <a:rPr lang="en-US" sz="2400" dirty="0" err="1" smtClean="0">
                <a:sym typeface="Wingdings" pitchFamily="2" charset="2"/>
              </a:rPr>
              <a:t>eP</a:t>
            </a:r>
            <a:r>
              <a:rPr lang="en-US" sz="2400" dirty="0" smtClean="0">
                <a:sym typeface="Wingdings" pitchFamily="2" charset="2"/>
              </a:rPr>
              <a:t>  </a:t>
            </a:r>
            <a:r>
              <a:rPr lang="en-US" sz="2400" dirty="0" err="1" smtClean="0">
                <a:sym typeface="Wingdings" pitchFamily="2" charset="2"/>
              </a:rPr>
              <a:t>eN</a:t>
            </a:r>
            <a:r>
              <a:rPr lang="en-US" sz="2400" dirty="0" err="1" smtClean="0">
                <a:latin typeface="Symbol" pitchFamily="18" charset="2"/>
                <a:sym typeface="Wingdings" pitchFamily="2" charset="2"/>
              </a:rPr>
              <a:t>p</a:t>
            </a:r>
            <a:r>
              <a:rPr lang="en-US" sz="2400" baseline="30000" dirty="0" smtClean="0">
                <a:sym typeface="Wingdings" pitchFamily="2" charset="2"/>
              </a:rPr>
              <a:t>+</a:t>
            </a:r>
            <a:r>
              <a:rPr lang="en-US" sz="2400" dirty="0" smtClean="0">
                <a:sym typeface="Wingdings" pitchFamily="2" charset="2"/>
              </a:rPr>
              <a:t>:   inelastic</a:t>
            </a:r>
          </a:p>
          <a:p>
            <a:pPr>
              <a:buNone/>
            </a:pPr>
            <a:endParaRPr lang="en-US" sz="2400" dirty="0" smtClean="0">
              <a:sym typeface="Wingdings" pitchFamily="2" charset="2"/>
            </a:endParaRPr>
          </a:p>
          <a:p>
            <a:pPr>
              <a:buNone/>
            </a:pPr>
            <a:r>
              <a:rPr lang="en-US" sz="2400" dirty="0" smtClean="0">
                <a:sym typeface="Wingdings" pitchFamily="2" charset="2"/>
              </a:rPr>
              <a:t>electron scattering </a:t>
            </a:r>
          </a:p>
          <a:p>
            <a:pPr>
              <a:buNone/>
            </a:pPr>
            <a:r>
              <a:rPr lang="en-US" sz="2400" dirty="0" smtClean="0">
                <a:sym typeface="Wingdings" pitchFamily="2" charset="2"/>
              </a:rPr>
              <a:t> exchange of a photon</a:t>
            </a:r>
          </a:p>
        </p:txBody>
      </p:sp>
      <p:cxnSp>
        <p:nvCxnSpPr>
          <p:cNvPr id="16" name="Straight Connector 15"/>
          <p:cNvCxnSpPr/>
          <p:nvPr/>
        </p:nvCxnSpPr>
        <p:spPr>
          <a:xfrm rot="5400000" flipH="1" flipV="1">
            <a:off x="4294239" y="4493342"/>
            <a:ext cx="9906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4370439" y="3578942"/>
            <a:ext cx="990600" cy="53340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133346" y="4187919"/>
            <a:ext cx="1104900" cy="241300"/>
            <a:chOff x="4819650" y="4128691"/>
            <a:chExt cx="1104900" cy="241300"/>
          </a:xfrm>
        </p:grpSpPr>
        <p:sp>
          <p:nvSpPr>
            <p:cNvPr id="12" name="Freeform 11"/>
            <p:cNvSpPr/>
            <p:nvPr/>
          </p:nvSpPr>
          <p:spPr>
            <a:xfrm>
              <a:off x="4819650" y="4159647"/>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5188743" y="4145756"/>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5555456" y="4128691"/>
              <a:ext cx="369094" cy="210344"/>
            </a:xfrm>
            <a:custGeom>
              <a:avLst/>
              <a:gdLst>
                <a:gd name="connsiteX0" fmla="*/ 0 w 369094"/>
                <a:gd name="connsiteY0" fmla="*/ 112316 h 210344"/>
                <a:gd name="connsiteX1" fmla="*/ 26194 w 369094"/>
                <a:gd name="connsiteY1" fmla="*/ 59928 h 210344"/>
                <a:gd name="connsiteX2" fmla="*/ 54769 w 369094"/>
                <a:gd name="connsiteY2" fmla="*/ 24209 h 210344"/>
                <a:gd name="connsiteX3" fmla="*/ 95250 w 369094"/>
                <a:gd name="connsiteY3" fmla="*/ 2778 h 210344"/>
                <a:gd name="connsiteX4" fmla="*/ 133350 w 369094"/>
                <a:gd name="connsiteY4" fmla="*/ 7541 h 210344"/>
                <a:gd name="connsiteX5" fmla="*/ 157163 w 369094"/>
                <a:gd name="connsiteY5" fmla="*/ 26591 h 210344"/>
                <a:gd name="connsiteX6" fmla="*/ 169069 w 369094"/>
                <a:gd name="connsiteY6" fmla="*/ 50403 h 210344"/>
                <a:gd name="connsiteX7" fmla="*/ 180975 w 369094"/>
                <a:gd name="connsiteY7" fmla="*/ 81359 h 210344"/>
                <a:gd name="connsiteX8" fmla="*/ 200025 w 369094"/>
                <a:gd name="connsiteY8" fmla="*/ 136128 h 210344"/>
                <a:gd name="connsiteX9" fmla="*/ 214313 w 369094"/>
                <a:gd name="connsiteY9" fmla="*/ 174228 h 210344"/>
                <a:gd name="connsiteX10" fmla="*/ 235744 w 369094"/>
                <a:gd name="connsiteY10" fmla="*/ 200422 h 210344"/>
                <a:gd name="connsiteX11" fmla="*/ 273844 w 369094"/>
                <a:gd name="connsiteY11" fmla="*/ 209947 h 210344"/>
                <a:gd name="connsiteX12" fmla="*/ 311944 w 369094"/>
                <a:gd name="connsiteY12" fmla="*/ 198041 h 210344"/>
                <a:gd name="connsiteX13" fmla="*/ 335756 w 369094"/>
                <a:gd name="connsiteY13" fmla="*/ 169466 h 210344"/>
                <a:gd name="connsiteX14" fmla="*/ 354806 w 369094"/>
                <a:gd name="connsiteY14" fmla="*/ 126603 h 210344"/>
                <a:gd name="connsiteX15" fmla="*/ 369094 w 369094"/>
                <a:gd name="connsiteY15" fmla="*/ 93266 h 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094" h="210344">
                  <a:moveTo>
                    <a:pt x="0" y="112316"/>
                  </a:moveTo>
                  <a:cubicBezTo>
                    <a:pt x="8533" y="93464"/>
                    <a:pt x="17066" y="74612"/>
                    <a:pt x="26194" y="59928"/>
                  </a:cubicBezTo>
                  <a:cubicBezTo>
                    <a:pt x="35322" y="45244"/>
                    <a:pt x="43260" y="33734"/>
                    <a:pt x="54769" y="24209"/>
                  </a:cubicBezTo>
                  <a:cubicBezTo>
                    <a:pt x="66278" y="14684"/>
                    <a:pt x="82153" y="5556"/>
                    <a:pt x="95250" y="2778"/>
                  </a:cubicBezTo>
                  <a:cubicBezTo>
                    <a:pt x="108347" y="0"/>
                    <a:pt x="123031" y="3572"/>
                    <a:pt x="133350" y="7541"/>
                  </a:cubicBezTo>
                  <a:cubicBezTo>
                    <a:pt x="143669" y="11510"/>
                    <a:pt x="151210" y="19447"/>
                    <a:pt x="157163" y="26591"/>
                  </a:cubicBezTo>
                  <a:cubicBezTo>
                    <a:pt x="163116" y="33735"/>
                    <a:pt x="165100" y="41275"/>
                    <a:pt x="169069" y="50403"/>
                  </a:cubicBezTo>
                  <a:cubicBezTo>
                    <a:pt x="173038" y="59531"/>
                    <a:pt x="175816" y="67072"/>
                    <a:pt x="180975" y="81359"/>
                  </a:cubicBezTo>
                  <a:cubicBezTo>
                    <a:pt x="186134" y="95646"/>
                    <a:pt x="194469" y="120650"/>
                    <a:pt x="200025" y="136128"/>
                  </a:cubicBezTo>
                  <a:cubicBezTo>
                    <a:pt x="205581" y="151606"/>
                    <a:pt x="208360" y="163512"/>
                    <a:pt x="214313" y="174228"/>
                  </a:cubicBezTo>
                  <a:cubicBezTo>
                    <a:pt x="220266" y="184944"/>
                    <a:pt x="225822" y="194469"/>
                    <a:pt x="235744" y="200422"/>
                  </a:cubicBezTo>
                  <a:cubicBezTo>
                    <a:pt x="245666" y="206375"/>
                    <a:pt x="261144" y="210344"/>
                    <a:pt x="273844" y="209947"/>
                  </a:cubicBezTo>
                  <a:cubicBezTo>
                    <a:pt x="286544" y="209550"/>
                    <a:pt x="301625" y="204788"/>
                    <a:pt x="311944" y="198041"/>
                  </a:cubicBezTo>
                  <a:cubicBezTo>
                    <a:pt x="322263" y="191294"/>
                    <a:pt x="328612" y="181372"/>
                    <a:pt x="335756" y="169466"/>
                  </a:cubicBezTo>
                  <a:cubicBezTo>
                    <a:pt x="342900" y="157560"/>
                    <a:pt x="349250" y="139303"/>
                    <a:pt x="354806" y="126603"/>
                  </a:cubicBezTo>
                  <a:cubicBezTo>
                    <a:pt x="360362" y="113903"/>
                    <a:pt x="364728" y="103584"/>
                    <a:pt x="369094" y="9326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0" name="Straight Connector 19"/>
          <p:cNvCxnSpPr/>
          <p:nvPr/>
        </p:nvCxnSpPr>
        <p:spPr>
          <a:xfrm rot="16200000" flipH="1">
            <a:off x="6126668" y="4406256"/>
            <a:ext cx="957943" cy="7112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15"/>
          </p:cNvCxnSpPr>
          <p:nvPr/>
        </p:nvCxnSpPr>
        <p:spPr>
          <a:xfrm flipV="1">
            <a:off x="6238246" y="3934542"/>
            <a:ext cx="331107" cy="346643"/>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6409696" y="3542657"/>
            <a:ext cx="537029" cy="217715"/>
          </a:xfrm>
          <a:prstGeom prst="straightConnector1">
            <a:avLst/>
          </a:prstGeom>
          <a:ln w="285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583868" y="3557171"/>
            <a:ext cx="667657" cy="391885"/>
          </a:xfrm>
          <a:prstGeom prst="straightConnector1">
            <a:avLst/>
          </a:prstGeom>
          <a:ln w="571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990268" y="5356942"/>
            <a:ext cx="819904" cy="369332"/>
          </a:xfrm>
          <a:prstGeom prst="rect">
            <a:avLst/>
          </a:prstGeom>
          <a:noFill/>
        </p:spPr>
        <p:txBody>
          <a:bodyPr wrap="none" rtlCol="0">
            <a:spAutoFit/>
          </a:bodyPr>
          <a:lstStyle/>
          <a:p>
            <a:r>
              <a:rPr lang="en-US" dirty="0" smtClean="0">
                <a:latin typeface="Times New Roman" pitchFamily="18" charset="0"/>
                <a:cs typeface="Times New Roman" pitchFamily="18" charset="0"/>
              </a:rPr>
              <a:t>Proton</a:t>
            </a:r>
            <a:endParaRPr lang="en-US" dirty="0">
              <a:latin typeface="Times New Roman" pitchFamily="18" charset="0"/>
              <a:cs typeface="Times New Roman" pitchFamily="18" charset="0"/>
            </a:endParaRPr>
          </a:p>
        </p:txBody>
      </p:sp>
      <p:sp>
        <p:nvSpPr>
          <p:cNvPr id="33" name="TextBox 32"/>
          <p:cNvSpPr txBox="1"/>
          <p:nvPr/>
        </p:nvSpPr>
        <p:spPr>
          <a:xfrm>
            <a:off x="6576610" y="2969342"/>
            <a:ext cx="442750" cy="369332"/>
          </a:xfrm>
          <a:prstGeom prst="rect">
            <a:avLst/>
          </a:prstGeom>
          <a:noFill/>
        </p:spPr>
        <p:txBody>
          <a:bodyPr wrap="none" rtlCol="0">
            <a:spAutoFit/>
          </a:bodyPr>
          <a:lstStyle/>
          <a:p>
            <a:r>
              <a:rPr lang="en-US" dirty="0" smtClean="0">
                <a:latin typeface="Symbol" pitchFamily="18" charset="2"/>
                <a:cs typeface="Times New Roman" pitchFamily="18" charset="0"/>
              </a:rPr>
              <a:t>p</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4" name="TextBox 33"/>
          <p:cNvSpPr txBox="1"/>
          <p:nvPr/>
        </p:nvSpPr>
        <p:spPr>
          <a:xfrm>
            <a:off x="7353125" y="3397513"/>
            <a:ext cx="941283" cy="369332"/>
          </a:xfrm>
          <a:prstGeom prst="rect">
            <a:avLst/>
          </a:prstGeom>
          <a:noFill/>
        </p:spPr>
        <p:txBody>
          <a:bodyPr wrap="none" rtlCol="0">
            <a:spAutoFit/>
          </a:bodyPr>
          <a:lstStyle/>
          <a:p>
            <a:r>
              <a:rPr lang="en-US" dirty="0" smtClean="0">
                <a:latin typeface="Times New Roman" pitchFamily="18" charset="0"/>
                <a:cs typeface="Times New Roman" pitchFamily="18" charset="0"/>
              </a:rPr>
              <a:t>Neutron</a:t>
            </a:r>
            <a:endParaRPr lang="en-US" dirty="0">
              <a:latin typeface="Times New Roman" pitchFamily="18" charset="0"/>
              <a:cs typeface="Times New Roman" pitchFamily="18" charset="0"/>
            </a:endParaRPr>
          </a:p>
        </p:txBody>
      </p:sp>
      <p:sp>
        <p:nvSpPr>
          <p:cNvPr id="35" name="TextBox 34"/>
          <p:cNvSpPr txBox="1"/>
          <p:nvPr/>
        </p:nvSpPr>
        <p:spPr>
          <a:xfrm>
            <a:off x="4283353" y="5378714"/>
            <a:ext cx="928459" cy="369332"/>
          </a:xfrm>
          <a:prstGeom prst="rect">
            <a:avLst/>
          </a:prstGeom>
          <a:noFill/>
        </p:spPr>
        <p:txBody>
          <a:bodyPr wrap="none" rtlCol="0">
            <a:spAutoFit/>
          </a:bodyPr>
          <a:lstStyle/>
          <a:p>
            <a:r>
              <a:rPr lang="en-US" dirty="0" smtClean="0">
                <a:latin typeface="Times New Roman" pitchFamily="18" charset="0"/>
                <a:cs typeface="Times New Roman" pitchFamily="18" charset="0"/>
              </a:rPr>
              <a:t>electron</a:t>
            </a:r>
            <a:endParaRPr lang="en-US" dirty="0">
              <a:latin typeface="Times New Roman" pitchFamily="18" charset="0"/>
              <a:cs typeface="Times New Roman" pitchFamily="18" charset="0"/>
            </a:endParaRPr>
          </a:p>
        </p:txBody>
      </p:sp>
      <p:sp>
        <p:nvSpPr>
          <p:cNvPr id="36" name="TextBox 35"/>
          <p:cNvSpPr txBox="1"/>
          <p:nvPr/>
        </p:nvSpPr>
        <p:spPr>
          <a:xfrm>
            <a:off x="5357411" y="4478828"/>
            <a:ext cx="825867" cy="369332"/>
          </a:xfrm>
          <a:prstGeom prst="rect">
            <a:avLst/>
          </a:prstGeom>
          <a:noFill/>
        </p:spPr>
        <p:txBody>
          <a:bodyPr wrap="none" rtlCol="0">
            <a:spAutoFit/>
          </a:bodyPr>
          <a:lstStyle/>
          <a:p>
            <a:r>
              <a:rPr lang="en-US" dirty="0" smtClean="0">
                <a:latin typeface="Times New Roman" pitchFamily="18" charset="0"/>
                <a:cs typeface="Times New Roman" pitchFamily="18" charset="0"/>
              </a:rPr>
              <a:t>photon</a:t>
            </a:r>
            <a:endParaRPr lang="en-US" dirty="0">
              <a:latin typeface="Times New Roman" pitchFamily="18" charset="0"/>
              <a:cs typeface="Times New Roman" pitchFamily="18" charset="0"/>
            </a:endParaRPr>
          </a:p>
        </p:txBody>
      </p:sp>
      <p:sp>
        <p:nvSpPr>
          <p:cNvPr id="37" name="TextBox 36"/>
          <p:cNvSpPr txBox="1"/>
          <p:nvPr/>
        </p:nvSpPr>
        <p:spPr>
          <a:xfrm>
            <a:off x="4667983" y="3049171"/>
            <a:ext cx="928459" cy="369332"/>
          </a:xfrm>
          <a:prstGeom prst="rect">
            <a:avLst/>
          </a:prstGeom>
          <a:noFill/>
        </p:spPr>
        <p:txBody>
          <a:bodyPr wrap="none" rtlCol="0">
            <a:spAutoFit/>
          </a:bodyPr>
          <a:lstStyle/>
          <a:p>
            <a:r>
              <a:rPr lang="en-US" dirty="0" smtClean="0">
                <a:latin typeface="Times New Roman" pitchFamily="18" charset="0"/>
                <a:cs typeface="Times New Roman" pitchFamily="18" charset="0"/>
              </a:rPr>
              <a:t>electron</a:t>
            </a:r>
            <a:endParaRPr lang="en-US" dirty="0">
              <a:latin typeface="Times New Roman" pitchFamily="18" charset="0"/>
              <a:cs typeface="Times New Roman" pitchFamily="18" charset="0"/>
            </a:endParaRPr>
          </a:p>
        </p:txBody>
      </p:sp>
      <p:cxnSp>
        <p:nvCxnSpPr>
          <p:cNvPr id="25" name="Straight Arrow Connector 24"/>
          <p:cNvCxnSpPr/>
          <p:nvPr/>
        </p:nvCxnSpPr>
        <p:spPr>
          <a:xfrm rot="5400000" flipH="1" flipV="1">
            <a:off x="6225444" y="3300288"/>
            <a:ext cx="993700" cy="953583"/>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55543" y="2859314"/>
            <a:ext cx="819904" cy="369332"/>
          </a:xfrm>
          <a:prstGeom prst="rect">
            <a:avLst/>
          </a:prstGeom>
          <a:noFill/>
        </p:spPr>
        <p:txBody>
          <a:bodyPr wrap="none" rtlCol="0">
            <a:spAutoFit/>
          </a:bodyPr>
          <a:lstStyle/>
          <a:p>
            <a:r>
              <a:rPr lang="en-US" dirty="0" smtClean="0">
                <a:latin typeface="Times New Roman" pitchFamily="18" charset="0"/>
                <a:cs typeface="Times New Roman" pitchFamily="18" charset="0"/>
              </a:rPr>
              <a:t>Proton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7"/>
                                        </p:tgtEl>
                                      </p:cBhvr>
                                    </p:animEffect>
                                    <p:set>
                                      <p:cBhvr>
                                        <p:cTn id="7" dur="1" fill="hold">
                                          <p:stCondLst>
                                            <p:cond delay="1999"/>
                                          </p:stCondLst>
                                        </p:cTn>
                                        <p:tgtEl>
                                          <p:spTgt spid="2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25"/>
                                        </p:tgtEl>
                                      </p:cBhvr>
                                    </p:animEffect>
                                    <p:set>
                                      <p:cBhvr>
                                        <p:cTn id="10" dur="1" fill="hold">
                                          <p:stCondLst>
                                            <p:cond delay="1999"/>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4473</TotalTime>
  <Words>8236</Words>
  <Application>Microsoft Office PowerPoint</Application>
  <PresentationFormat>On-screen Show (4:3)</PresentationFormat>
  <Paragraphs>847</Paragraphs>
  <Slides>45</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Equation</vt:lpstr>
      <vt:lpstr>The Discovery of the Quark  Mac Mestayer, Jlab</vt:lpstr>
      <vt:lpstr>Atomic structure</vt:lpstr>
      <vt:lpstr>relation between rates and angle</vt:lpstr>
      <vt:lpstr>The “Rutherford scattering”* experiment * done by Geiger and Marsden</vt:lpstr>
      <vt:lpstr>Probing deeper &amp; deeper into the Nucleus</vt:lpstr>
      <vt:lpstr>Electron Scattering - Bigger &amp; Better</vt:lpstr>
      <vt:lpstr>Proton has a finite size</vt:lpstr>
      <vt:lpstr>Probing deeper &amp; deeper into the Nucleus</vt:lpstr>
      <vt:lpstr>Elastic  inelastic scattering</vt:lpstr>
      <vt:lpstr>Momentum &amp; energy transfer                                    for elastic scattering</vt:lpstr>
      <vt:lpstr>Deep inelastic scattering  “elastic scattering”            (off partons)</vt:lpstr>
      <vt:lpstr>“Elastic” scattering from a parton</vt:lpstr>
      <vt:lpstr>“Bjorken scaling”</vt:lpstr>
      <vt:lpstr>Big detectors to look for small objects</vt:lpstr>
      <vt:lpstr>Scaling seen  partons inside proton</vt:lpstr>
      <vt:lpstr>Discovery of “partons”</vt:lpstr>
      <vt:lpstr>Probing deeper &amp; deeper into the Nucleus</vt:lpstr>
      <vt:lpstr>angle of “jets”  quarks are spin 1/2</vt:lpstr>
      <vt:lpstr>Other properties of partons</vt:lpstr>
      <vt:lpstr>Quarks discovered!!</vt:lpstr>
      <vt:lpstr>Pattern of scaling violation</vt:lpstr>
      <vt:lpstr>Evidence for QCD</vt:lpstr>
      <vt:lpstr>asymptotic freedom &amp; QCD </vt:lpstr>
      <vt:lpstr>Quarks: what next?</vt:lpstr>
      <vt:lpstr>Gluons: the strong force-field</vt:lpstr>
      <vt:lpstr>Slide 26</vt:lpstr>
      <vt:lpstr>A Modern Particle Detector </vt:lpstr>
      <vt:lpstr>Geiger counter: gas ionization by particles</vt:lpstr>
      <vt:lpstr>“drifting” of the electrons</vt:lpstr>
      <vt:lpstr>how tracking works</vt:lpstr>
      <vt:lpstr>First, we had to build them, ~1995</vt:lpstr>
      <vt:lpstr>Now, we can analyse the data</vt:lpstr>
      <vt:lpstr>it takes all types …</vt:lpstr>
      <vt:lpstr>Summary: the discovery of the quark</vt:lpstr>
      <vt:lpstr>Probing deeper &amp; deeper into the Nucleus</vt:lpstr>
      <vt:lpstr>L polarization probes quark-pair creation</vt:lpstr>
      <vt:lpstr>Two model explanations …</vt:lpstr>
      <vt:lpstr>Polarized photon scattering  parton spin</vt:lpstr>
      <vt:lpstr>sL/sT is small  partons are spin 1/2</vt:lpstr>
      <vt:lpstr>relation between rates and angle</vt:lpstr>
      <vt:lpstr>Two model explanations …</vt:lpstr>
      <vt:lpstr>Quark Pair Creation</vt:lpstr>
      <vt:lpstr>Using Exclusive Production  to Study Quark Pair Creation</vt:lpstr>
      <vt:lpstr>Kaon Identification  Hyperon Missing Mass</vt:lpstr>
      <vt:lpstr>Slide 45</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Study of Matter</dc:title>
  <dc:creator>Myung Bang</dc:creator>
  <cp:lastModifiedBy>mestayer</cp:lastModifiedBy>
  <cp:revision>500</cp:revision>
  <dcterms:created xsi:type="dcterms:W3CDTF">2010-02-10T21:21:43Z</dcterms:created>
  <dcterms:modified xsi:type="dcterms:W3CDTF">2013-01-14T21:23:36Z</dcterms:modified>
</cp:coreProperties>
</file>