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media/image8.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5.JPG" ContentType="image/jpeg"/>
  <Override PartName="/ppt/notesSlides/notesSlide5.xml" ContentType="application/vnd.openxmlformats-officedocument.presentationml.notesSlide+xml"/>
  <Override PartName="/ppt/media/image19.jpg" ContentType="image/jpeg"/>
  <Override PartName="/ppt/media/image20.jpg" ContentType="image/jpeg"/>
  <Override PartName="/ppt/media/image22.jpg" ContentType="image/jpeg"/>
  <Override PartName="/ppt/media/image23.jpg" ContentType="image/jpeg"/>
  <Override PartName="/ppt/media/image24.jpg" ContentType="image/jpeg"/>
  <Override PartName="/ppt/media/image27.jpg" ContentType="image/jpeg"/>
  <Override PartName="/ppt/media/image29.jpg" ContentType="image/jpeg"/>
  <Override PartName="/ppt/media/image31.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1" r:id="rId3"/>
    <p:sldId id="285" r:id="rId4"/>
    <p:sldId id="286" r:id="rId5"/>
    <p:sldId id="283" r:id="rId6"/>
    <p:sldId id="284" r:id="rId7"/>
    <p:sldId id="282" r:id="rId8"/>
    <p:sldId id="287" r:id="rId9"/>
    <p:sldId id="288" r:id="rId10"/>
    <p:sldId id="279" r:id="rId11"/>
    <p:sldId id="289" r:id="rId12"/>
    <p:sldId id="290" r:id="rId13"/>
    <p:sldId id="293" r:id="rId14"/>
    <p:sldId id="262" r:id="rId15"/>
    <p:sldId id="258" r:id="rId16"/>
    <p:sldId id="260" r:id="rId17"/>
    <p:sldId id="295" r:id="rId18"/>
    <p:sldId id="294" r:id="rId19"/>
    <p:sldId id="291"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12" y="-1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3473423-4812-F744-BD9C-D2D84216AA2A}" type="datetimeFigureOut">
              <a:rPr lang="en-US" smtClean="0"/>
              <a:t>1/17/17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19A43F1-94DA-4C42-B28D-CD508823EDF4}" type="slidenum">
              <a:rPr lang="en-US" smtClean="0"/>
              <a:t>‹#›</a:t>
            </a:fld>
            <a:endParaRPr lang="en-US"/>
          </a:p>
        </p:txBody>
      </p:sp>
    </p:spTree>
    <p:extLst>
      <p:ext uri="{BB962C8B-B14F-4D97-AF65-F5344CB8AC3E}">
        <p14:creationId xmlns:p14="http://schemas.microsoft.com/office/powerpoint/2010/main" val="13866489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the first things that strikes you about the "V" is the symmetry between the left and right sides of the model. This symmetry reflects the relationship between the steps on the left and the steps on the right. The system definition that is generated on the left is ultimately used to verify the system on the right. For example, the user needs and performance measures that are identified in the Concept of Operations are the basis for the System Validation Plan that is used to validate the system at the end of project development. Similarly, a System Verification Plan is developed with the System Requirements so that the engineers consider how to verify each requirement as the requirements are written.</a:t>
            </a:r>
          </a:p>
          <a:p>
            <a:r>
              <a:rPr lang="en-US" sz="1200" kern="1200" dirty="0" smtClean="0">
                <a:solidFill>
                  <a:schemeClr val="tx1"/>
                </a:solidFill>
                <a:latin typeface="+mn-lt"/>
                <a:ea typeface="+mn-ea"/>
                <a:cs typeface="+mn-cs"/>
              </a:rPr>
              <a:t>The connections between the left and right are indicated by the arrows that cross the "V", showing how plans developed on the left drive the process on the right. These connections provide continuity between the beginning and end of project development and ensure that the engineers are focused on the completion of the project from the beginning. The connections between the left and right sides of the model reflect one of the systems engineering principles – start with your eye on the finish line.</a:t>
            </a:r>
            <a:endParaRPr lang="en-US" dirty="0"/>
          </a:p>
        </p:txBody>
      </p:sp>
      <p:sp>
        <p:nvSpPr>
          <p:cNvPr id="4" name="Slide Number Placeholder 3"/>
          <p:cNvSpPr>
            <a:spLocks noGrp="1"/>
          </p:cNvSpPr>
          <p:nvPr>
            <p:ph type="sldNum" sz="quarter" idx="10"/>
          </p:nvPr>
        </p:nvSpPr>
        <p:spPr/>
        <p:txBody>
          <a:bodyPr/>
          <a:lstStyle/>
          <a:p>
            <a:fld id="{45DCA1A8-10E9-4664-8F57-D9F42372CFB5}" type="slidenum">
              <a:rPr lang="en-US" smtClean="0"/>
              <a:t>3</a:t>
            </a:fld>
            <a:endParaRPr lang="en-US"/>
          </a:p>
        </p:txBody>
      </p:sp>
    </p:spTree>
    <p:extLst>
      <p:ext uri="{BB962C8B-B14F-4D97-AF65-F5344CB8AC3E}">
        <p14:creationId xmlns:p14="http://schemas.microsoft.com/office/powerpoint/2010/main" val="173131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waterfall development model originates in the manufacturing and construction industries; highly structured physical environments in which after-the-fact changes are prohibitively costly, if not impossible.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waterfall model is a sequential design process, often used in software development processes, in which </a:t>
            </a:r>
            <a:r>
              <a:rPr lang="en-US" sz="1200" b="1" kern="1200" dirty="0" smtClean="0">
                <a:solidFill>
                  <a:schemeClr val="tx1"/>
                </a:solidFill>
                <a:latin typeface="+mn-lt"/>
                <a:ea typeface="+mn-ea"/>
                <a:cs typeface="+mn-cs"/>
              </a:rPr>
              <a:t>progress is seen as flowing steadily downwards (like a waterfall) through the phases of Conception, Initiation, Analysis, Design, Construction, Testing, Production/Implementation, and Maintenance.</a:t>
            </a:r>
          </a:p>
        </p:txBody>
      </p:sp>
      <p:sp>
        <p:nvSpPr>
          <p:cNvPr id="4" name="Slide Number Placeholder 3"/>
          <p:cNvSpPr>
            <a:spLocks noGrp="1"/>
          </p:cNvSpPr>
          <p:nvPr>
            <p:ph type="sldNum" sz="quarter" idx="10"/>
          </p:nvPr>
        </p:nvSpPr>
        <p:spPr/>
        <p:txBody>
          <a:bodyPr/>
          <a:lstStyle/>
          <a:p>
            <a:fld id="{45DCA1A8-10E9-4664-8F57-D9F42372CFB5}" type="slidenum">
              <a:rPr lang="en-US" smtClean="0"/>
              <a:t>4</a:t>
            </a:fld>
            <a:endParaRPr lang="en-US"/>
          </a:p>
        </p:txBody>
      </p:sp>
    </p:spTree>
    <p:extLst>
      <p:ext uri="{BB962C8B-B14F-4D97-AF65-F5344CB8AC3E}">
        <p14:creationId xmlns:p14="http://schemas.microsoft.com/office/powerpoint/2010/main" val="17313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CA1A8-10E9-4664-8F57-D9F42372CFB5}" type="slidenum">
              <a:rPr lang="en-US" smtClean="0"/>
              <a:pPr/>
              <a:t>8</a:t>
            </a:fld>
            <a:endParaRPr lang="en-US" dirty="0"/>
          </a:p>
        </p:txBody>
      </p:sp>
    </p:spTree>
    <p:extLst>
      <p:ext uri="{BB962C8B-B14F-4D97-AF65-F5344CB8AC3E}">
        <p14:creationId xmlns:p14="http://schemas.microsoft.com/office/powerpoint/2010/main" val="221758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ＭＳ Ｐゴシック" charset="0"/>
                <a:cs typeface="ＭＳ Ｐゴシック" charset="0"/>
              </a:defRPr>
            </a:lvl1pPr>
            <a:lvl2pPr marL="742950" indent="-285750" defTabSz="966788">
              <a:defRPr sz="2400">
                <a:solidFill>
                  <a:schemeClr val="tx1"/>
                </a:solidFill>
                <a:latin typeface="Arial" charset="0"/>
                <a:ea typeface="ＭＳ Ｐゴシック" charset="0"/>
              </a:defRPr>
            </a:lvl2pPr>
            <a:lvl3pPr marL="1143000" indent="-228600" defTabSz="966788">
              <a:defRPr sz="2400">
                <a:solidFill>
                  <a:schemeClr val="tx1"/>
                </a:solidFill>
                <a:latin typeface="Arial" charset="0"/>
                <a:ea typeface="ＭＳ Ｐゴシック" charset="0"/>
              </a:defRPr>
            </a:lvl3pPr>
            <a:lvl4pPr marL="1600200" indent="-228600" defTabSz="966788">
              <a:defRPr sz="2400">
                <a:solidFill>
                  <a:schemeClr val="tx1"/>
                </a:solidFill>
                <a:latin typeface="Arial" charset="0"/>
                <a:ea typeface="ＭＳ Ｐゴシック" charset="0"/>
              </a:defRPr>
            </a:lvl4pPr>
            <a:lvl5pPr marL="2057400" indent="-228600" defTabSz="966788">
              <a:defRPr sz="2400">
                <a:solidFill>
                  <a:schemeClr val="tx1"/>
                </a:solidFill>
                <a:latin typeface="Arial"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Arial" charset="0"/>
                <a:ea typeface="ＭＳ Ｐゴシック" charset="0"/>
              </a:defRPr>
            </a:lvl9pPr>
          </a:lstStyle>
          <a:p>
            <a:fld id="{CD2D3486-85DC-6646-AB56-4D2501DA4558}" type="slidenum">
              <a:rPr lang="en-US" sz="1300"/>
              <a:pPr/>
              <a:t>10</a:t>
            </a:fld>
            <a:endParaRPr lang="en-US" sz="1300"/>
          </a:p>
        </p:txBody>
      </p:sp>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2B83FB-CD33-4380-82BB-48A0AEA6A394}"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2B83FB-CD33-4380-82BB-48A0AEA6A394}" type="slidenum">
              <a:rPr lang="en-US" smtClean="0">
                <a:solidFill>
                  <a:prstClr val="black"/>
                </a:solidFill>
                <a:latin typeface="Calibri"/>
              </a:rPr>
              <a:pPr/>
              <a:t>18</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2B83FB-CD33-4380-82BB-48A0AEA6A394}" type="slidenum">
              <a:rPr lang="en-US" smtClean="0">
                <a:solidFill>
                  <a:prstClr val="black"/>
                </a:solidFill>
                <a:latin typeface="Calibri"/>
              </a:rPr>
              <a:pPr/>
              <a:t>19</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LucidaSans-Demi"/>
                <a:cs typeface="LucidaSans-Dem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LucidaSans-Demi"/>
                <a:cs typeface="LucidaSans-Dem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LucidaSans-Demi"/>
                <a:cs typeface="LucidaSans-Dem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828-E452-4B44-A26E-2371D05606A9}"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961C44-F008-7E49-9F70-EBCAFC29B9A6}" type="slidenum">
              <a:rPr lang="en-US" smtClean="0"/>
              <a:t>‹#›</a:t>
            </a:fld>
            <a:endParaRPr lang="en-US"/>
          </a:p>
        </p:txBody>
      </p:sp>
    </p:spTree>
    <p:extLst>
      <p:ext uri="{BB962C8B-B14F-4D97-AF65-F5344CB8AC3E}">
        <p14:creationId xmlns:p14="http://schemas.microsoft.com/office/powerpoint/2010/main" val="220360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2105680"/>
          </a:xfrm>
          <a:prstGeom prst="rect">
            <a:avLst/>
          </a:prstGeom>
        </p:spPr>
      </p:pic>
      <p:sp>
        <p:nvSpPr>
          <p:cNvPr id="3" name="Text Placeholder 2"/>
          <p:cNvSpPr>
            <a:spLocks noGrp="1"/>
          </p:cNvSpPr>
          <p:nvPr>
            <p:ph type="body" idx="1"/>
          </p:nvPr>
        </p:nvSpPr>
        <p:spPr>
          <a:xfrm>
            <a:off x="460403" y="1733551"/>
            <a:ext cx="4113184" cy="626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403" y="2373313"/>
            <a:ext cx="4113184" cy="38719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33551"/>
            <a:ext cx="4114800" cy="626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73313"/>
            <a:ext cx="4114800" cy="38719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Confidential and Proprietary</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3EFB6B-8F5E-4E5D-B5FE-6D9C720A30A5}"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2434" y="6245268"/>
            <a:ext cx="2423167" cy="597494"/>
          </a:xfrm>
          <a:prstGeom prst="rect">
            <a:avLst/>
          </a:prstGeom>
        </p:spPr>
      </p:pic>
      <p:sp>
        <p:nvSpPr>
          <p:cNvPr id="12" name="Title 1"/>
          <p:cNvSpPr>
            <a:spLocks noGrp="1"/>
          </p:cNvSpPr>
          <p:nvPr>
            <p:ph type="title"/>
          </p:nvPr>
        </p:nvSpPr>
        <p:spPr>
          <a:xfrm>
            <a:off x="457200" y="520020"/>
            <a:ext cx="7543800" cy="960438"/>
          </a:xfrm>
        </p:spPr>
        <p:txBody>
          <a:bodyPr/>
          <a:lstStyle>
            <a:lvl1pPr algn="l">
              <a:defRPr/>
            </a:lvl1pPr>
          </a:lstStyle>
          <a:p>
            <a:r>
              <a:rPr lang="en-US" smtClean="0"/>
              <a:t>Click to edit Master title style</a:t>
            </a:r>
            <a:endParaRPr lang="en-US" dirty="0"/>
          </a:p>
        </p:txBody>
      </p:sp>
      <p:sp>
        <p:nvSpPr>
          <p:cNvPr id="13" name="TextBox 12"/>
          <p:cNvSpPr txBox="1"/>
          <p:nvPr userDrawn="1"/>
        </p:nvSpPr>
        <p:spPr>
          <a:xfrm>
            <a:off x="3581400" y="6400800"/>
            <a:ext cx="2057400" cy="276999"/>
          </a:xfrm>
          <a:prstGeom prst="rect">
            <a:avLst/>
          </a:prstGeom>
          <a:noFill/>
        </p:spPr>
        <p:txBody>
          <a:bodyPr wrap="square" rtlCol="0">
            <a:spAutoFit/>
          </a:bodyPr>
          <a:lstStyle/>
          <a:p>
            <a:r>
              <a:rPr lang="en-US" sz="1200" dirty="0">
                <a:solidFill>
                  <a:prstClr val="black"/>
                </a:solidFill>
              </a:rPr>
              <a:t>Confidential and Proprietary</a:t>
            </a:r>
            <a:endParaRPr lang="en-US" dirty="0">
              <a:solidFill>
                <a:prstClr val="black"/>
              </a:solidFill>
            </a:endParaRPr>
          </a:p>
        </p:txBody>
      </p:sp>
    </p:spTree>
    <p:extLst>
      <p:ext uri="{BB962C8B-B14F-4D97-AF65-F5344CB8AC3E}">
        <p14:creationId xmlns:p14="http://schemas.microsoft.com/office/powerpoint/2010/main" val="3161935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574548" y="879094"/>
            <a:ext cx="7994903" cy="372109"/>
          </a:xfrm>
          <a:prstGeom prst="rect">
            <a:avLst/>
          </a:prstGeom>
        </p:spPr>
        <p:txBody>
          <a:bodyPr wrap="square" lIns="0" tIns="0" rIns="0" bIns="0">
            <a:spAutoFit/>
          </a:bodyPr>
          <a:lstStyle>
            <a:lvl1pPr>
              <a:defRPr sz="2400" b="1" i="0">
                <a:solidFill>
                  <a:schemeClr val="bg1"/>
                </a:solidFill>
                <a:latin typeface="LucidaSans-Demi"/>
                <a:cs typeface="LucidaSans-Demi"/>
              </a:defRPr>
            </a:lvl1pPr>
          </a:lstStyle>
          <a:p>
            <a:endParaRPr/>
          </a:p>
        </p:txBody>
      </p:sp>
      <p:sp>
        <p:nvSpPr>
          <p:cNvPr id="3" name="Holder 3"/>
          <p:cNvSpPr>
            <a:spLocks noGrp="1"/>
          </p:cNvSpPr>
          <p:nvPr>
            <p:ph type="body" idx="1"/>
          </p:nvPr>
        </p:nvSpPr>
        <p:spPr>
          <a:xfrm>
            <a:off x="188772" y="2213736"/>
            <a:ext cx="8766454" cy="3225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e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25.jpeg"/><Relationship Id="rId11"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62800" y="818388"/>
            <a:ext cx="457200" cy="8046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91027" y="1287780"/>
            <a:ext cx="390144" cy="5227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907792" y="1996439"/>
            <a:ext cx="347471" cy="466343"/>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101953" y="1553590"/>
            <a:ext cx="7025005" cy="372745"/>
          </a:xfrm>
          <a:prstGeom prst="rect">
            <a:avLst/>
          </a:prstGeom>
        </p:spPr>
        <p:txBody>
          <a:bodyPr vert="horz" wrap="square" lIns="0" tIns="0" rIns="0" bIns="0" rtlCol="0">
            <a:spAutoFit/>
          </a:bodyPr>
          <a:lstStyle/>
          <a:p>
            <a:pPr marL="12700">
              <a:lnSpc>
                <a:spcPct val="100000"/>
              </a:lnSpc>
            </a:pPr>
            <a:r>
              <a:rPr spc="-10" dirty="0"/>
              <a:t>Hampton </a:t>
            </a:r>
            <a:r>
              <a:rPr spc="-20" dirty="0"/>
              <a:t>University </a:t>
            </a:r>
            <a:r>
              <a:rPr spc="-10" dirty="0"/>
              <a:t>Proton </a:t>
            </a:r>
            <a:r>
              <a:rPr spc="-15" dirty="0"/>
              <a:t>Therapy</a:t>
            </a:r>
            <a:r>
              <a:rPr spc="-55" dirty="0"/>
              <a:t> </a:t>
            </a:r>
            <a:r>
              <a:rPr spc="-20" dirty="0"/>
              <a:t>Institute</a:t>
            </a:r>
          </a:p>
        </p:txBody>
      </p:sp>
      <p:sp>
        <p:nvSpPr>
          <p:cNvPr id="8" name="Subtitle 2"/>
          <p:cNvSpPr txBox="1">
            <a:spLocks/>
          </p:cNvSpPr>
          <p:nvPr/>
        </p:nvSpPr>
        <p:spPr>
          <a:xfrm>
            <a:off x="838200" y="2667000"/>
            <a:ext cx="7467600" cy="2895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Careers After Graduate School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1" u="none" strike="noStrike" kern="1200" cap="none" spc="0" normalizeH="0" baseline="0" noProof="0" dirty="0" smtClean="0">
                <a:ln>
                  <a:noFill/>
                </a:ln>
                <a:solidFill>
                  <a:sysClr val="windowText" lastClr="000000"/>
                </a:solidFill>
                <a:effectLst/>
                <a:uLnTx/>
                <a:uFillTx/>
                <a:latin typeface="Calibri"/>
                <a:ea typeface="+mn-ea"/>
                <a:cs typeface="+mn-cs"/>
              </a:rPr>
              <a:t>Vahagn Nazaryan, Ph.D.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1" u="none" strike="noStrike" kern="1200" cap="none" spc="0" normalizeH="0" baseline="0" noProof="0" dirty="0" smtClean="0">
                <a:ln>
                  <a:noFill/>
                </a:ln>
                <a:solidFill>
                  <a:sysClr val="windowText" lastClr="000000"/>
                </a:solidFill>
                <a:effectLst/>
                <a:uLnTx/>
                <a:uFillTx/>
                <a:latin typeface="Calibri"/>
                <a:ea typeface="+mn-ea"/>
                <a:cs typeface="+mn-cs"/>
              </a:rPr>
              <a:t>Executive Director, HUPTI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i="1"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1" u="none" strike="noStrike" kern="1200" cap="none" spc="0" normalizeH="0" baseline="0" noProof="0" dirty="0" smtClean="0">
                <a:ln>
                  <a:noFill/>
                </a:ln>
                <a:solidFill>
                  <a:sysClr val="windowText" lastClr="000000"/>
                </a:solidFill>
                <a:effectLst/>
                <a:uLnTx/>
                <a:uFillTx/>
                <a:latin typeface="Calibri"/>
                <a:ea typeface="+mn-ea"/>
                <a:cs typeface="+mn-cs"/>
              </a:rPr>
              <a:t>January 18, 2017</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1" u="none" strike="noStrike" kern="120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4"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8486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2"/>
          <p:cNvSpPr txBox="1">
            <a:spLocks noChangeArrowheads="1"/>
          </p:cNvSpPr>
          <p:nvPr/>
        </p:nvSpPr>
        <p:spPr bwMode="auto">
          <a:xfrm>
            <a:off x="990600" y="1524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2800" b="1">
                <a:solidFill>
                  <a:schemeClr val="tx2"/>
                </a:solidFill>
              </a:rPr>
              <a:t>A brief tour…</a:t>
            </a:r>
          </a:p>
        </p:txBody>
      </p:sp>
      <p:sp>
        <p:nvSpPr>
          <p:cNvPr id="40963" name="Text Box 3"/>
          <p:cNvSpPr txBox="1">
            <a:spLocks noChangeArrowheads="1"/>
          </p:cNvSpPr>
          <p:nvPr/>
        </p:nvSpPr>
        <p:spPr bwMode="auto">
          <a:xfrm>
            <a:off x="762000" y="1143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a:p>
        </p:txBody>
      </p:sp>
      <p:sp>
        <p:nvSpPr>
          <p:cNvPr id="40964" name="Text Box 7"/>
          <p:cNvSpPr txBox="1">
            <a:spLocks noChangeArrowheads="1"/>
          </p:cNvSpPr>
          <p:nvPr/>
        </p:nvSpPr>
        <p:spPr bwMode="auto">
          <a:xfrm>
            <a:off x="5181600" y="914400"/>
            <a:ext cx="37338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663399"/>
              </a:buClr>
              <a:buSzPct val="120000"/>
              <a:buFontTx/>
              <a:buBlip>
                <a:blip r:embed="rId4"/>
              </a:buBlip>
            </a:pPr>
            <a:r>
              <a:rPr lang="en-US" sz="1800">
                <a:latin typeface="Verdana" charset="0"/>
              </a:rPr>
              <a:t> Most of the ~40 ft. tall, 90 ton, gantry is concealed by the walls and floor of the treatment room--the patient only sees the front of the proton nozzle rotating prior to treatment</a:t>
            </a:r>
          </a:p>
          <a:p>
            <a:pPr>
              <a:spcBef>
                <a:spcPct val="50000"/>
              </a:spcBef>
              <a:buClr>
                <a:srgbClr val="663399"/>
              </a:buClr>
              <a:buFontTx/>
              <a:buBlip>
                <a:blip r:embed="rId4"/>
              </a:buBlip>
            </a:pPr>
            <a:r>
              <a:rPr lang="en-US" sz="1800">
                <a:latin typeface="Verdana" charset="0"/>
              </a:rPr>
              <a:t> The gantry  supports all equipment necessary for  controlling and monitoring patient treatment.</a:t>
            </a:r>
          </a:p>
          <a:p>
            <a:pPr>
              <a:spcBef>
                <a:spcPct val="50000"/>
              </a:spcBef>
              <a:buClr>
                <a:srgbClr val="663399"/>
              </a:buClr>
              <a:buFontTx/>
              <a:buChar char="•"/>
            </a:pPr>
            <a:endParaRPr lang="en-US" sz="1800">
              <a:latin typeface="Verdana" charset="0"/>
            </a:endParaRPr>
          </a:p>
        </p:txBody>
      </p:sp>
      <p:pic>
        <p:nvPicPr>
          <p:cNvPr id="40965" name="Picture 9" descr="boc589p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7638"/>
            <a:ext cx="448627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10"/>
          <p:cNvSpPr txBox="1">
            <a:spLocks noChangeArrowheads="1"/>
          </p:cNvSpPr>
          <p:nvPr/>
        </p:nvSpPr>
        <p:spPr bwMode="auto">
          <a:xfrm>
            <a:off x="685800" y="5867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chemeClr val="bg1"/>
                </a:solidFill>
                <a:latin typeface="Verdana" charset="0"/>
              </a:rPr>
              <a:t>Rinecker Proton Therapy Centre (Munich)</a:t>
            </a:r>
            <a:r>
              <a:rPr lang="en-US">
                <a:latin typeface="Verdana" charset="0"/>
              </a:rPr>
              <a:t> </a:t>
            </a:r>
          </a:p>
        </p:txBody>
      </p:sp>
      <p:sp>
        <p:nvSpPr>
          <p:cNvPr id="40967" name="Text Box 13"/>
          <p:cNvSpPr txBox="1">
            <a:spLocks noChangeArrowheads="1"/>
          </p:cNvSpPr>
          <p:nvPr/>
        </p:nvSpPr>
        <p:spPr bwMode="auto">
          <a:xfrm>
            <a:off x="5486400" y="6096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solidFill>
                  <a:schemeClr val="bg1"/>
                </a:solidFill>
              </a:rPr>
              <a:t>MPRI (IUCF)</a:t>
            </a:r>
          </a:p>
        </p:txBody>
      </p:sp>
    </p:spTree>
    <p:extLst>
      <p:ext uri="{BB962C8B-B14F-4D97-AF65-F5344CB8AC3E}">
        <p14:creationId xmlns:p14="http://schemas.microsoft.com/office/powerpoint/2010/main" val="26924064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2011_0912_Proton_Axon_cam02.jpg"/>
          <p:cNvPicPr>
            <a:picLocks noChangeAspect="1"/>
          </p:cNvPicPr>
          <p:nvPr/>
        </p:nvPicPr>
        <p:blipFill>
          <a:blip r:embed="rId2" cstate="print"/>
          <a:stretch>
            <a:fillRect/>
          </a:stretch>
        </p:blipFill>
        <p:spPr>
          <a:xfrm>
            <a:off x="1524000" y="1752600"/>
            <a:ext cx="6096002" cy="4572000"/>
          </a:xfrm>
          <a:prstGeom prst="rect">
            <a:avLst/>
          </a:prstGeom>
          <a:ln w="12700">
            <a:solidFill>
              <a:schemeClr val="tx1"/>
            </a:solidFill>
          </a:ln>
        </p:spPr>
      </p:pic>
      <p:sp>
        <p:nvSpPr>
          <p:cNvPr id="5" name="Title 4"/>
          <p:cNvSpPr>
            <a:spLocks noGrp="1"/>
          </p:cNvSpPr>
          <p:nvPr>
            <p:ph type="title"/>
          </p:nvPr>
        </p:nvSpPr>
        <p:spPr/>
        <p:txBody>
          <a:bodyPr/>
          <a:lstStyle/>
          <a:p>
            <a:r>
              <a:rPr lang="en-US" dirty="0" smtClean="0"/>
              <a:t>Gantry Treatment Room</a:t>
            </a:r>
            <a:endParaRPr lang="en-US" dirty="0"/>
          </a:p>
        </p:txBody>
      </p:sp>
    </p:spTree>
    <p:extLst>
      <p:ext uri="{BB962C8B-B14F-4D97-AF65-F5344CB8AC3E}">
        <p14:creationId xmlns:p14="http://schemas.microsoft.com/office/powerpoint/2010/main" val="281924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9732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81000" y="4724400"/>
            <a:ext cx="3581400" cy="1066800"/>
          </a:xfrm>
        </p:spPr>
        <p:txBody>
          <a:bodyPr>
            <a:normAutofit/>
          </a:bodyPr>
          <a:lstStyle/>
          <a:p>
            <a:pPr marL="0" indent="0">
              <a:buNone/>
            </a:pPr>
            <a:r>
              <a:rPr lang="en-US" sz="1600" b="1" dirty="0" smtClean="0"/>
              <a:t>Treatment Delivery Control System (TDCS) &amp;  2D Imaging display</a:t>
            </a:r>
            <a:endParaRPr lang="en-US" sz="1600" b="1" dirty="0"/>
          </a:p>
        </p:txBody>
      </p:sp>
      <p:sp>
        <p:nvSpPr>
          <p:cNvPr id="7" name="Content Placeholder 6"/>
          <p:cNvSpPr>
            <a:spLocks noGrp="1"/>
          </p:cNvSpPr>
          <p:nvPr>
            <p:ph sz="quarter" idx="4"/>
          </p:nvPr>
        </p:nvSpPr>
        <p:spPr>
          <a:xfrm>
            <a:off x="4191000" y="5105399"/>
            <a:ext cx="4718050" cy="1295401"/>
          </a:xfrm>
        </p:spPr>
        <p:txBody>
          <a:bodyPr>
            <a:normAutofit/>
          </a:bodyPr>
          <a:lstStyle/>
          <a:p>
            <a:pPr marL="0" indent="0">
              <a:buNone/>
            </a:pPr>
            <a:r>
              <a:rPr lang="en-US" sz="1600" b="1" dirty="0" smtClean="0"/>
              <a:t>Motion Control System (MCS) &amp; Workflow </a:t>
            </a:r>
          </a:p>
          <a:p>
            <a:r>
              <a:rPr lang="en-US" sz="1600" dirty="0" smtClean="0"/>
              <a:t>Patient Positioning System (PPS)</a:t>
            </a:r>
          </a:p>
          <a:p>
            <a:r>
              <a:rPr lang="en-US" sz="1600" dirty="0" smtClean="0"/>
              <a:t>Gantry Positioning </a:t>
            </a:r>
          </a:p>
          <a:p>
            <a:r>
              <a:rPr lang="en-US" sz="1600" dirty="0" smtClean="0"/>
              <a:t>X-Ray / Imaging Positioning System (XPS)</a:t>
            </a:r>
          </a:p>
          <a:p>
            <a:endParaRPr lang="en-US" sz="1600" dirty="0" smtClean="0"/>
          </a:p>
          <a:p>
            <a:endParaRPr lang="en-US" sz="1600" dirty="0"/>
          </a:p>
        </p:txBody>
      </p:sp>
      <p:sp>
        <p:nvSpPr>
          <p:cNvPr id="4" name="Title 3"/>
          <p:cNvSpPr>
            <a:spLocks noGrp="1"/>
          </p:cNvSpPr>
          <p:nvPr>
            <p:ph type="title"/>
          </p:nvPr>
        </p:nvSpPr>
        <p:spPr>
          <a:xfrm>
            <a:off x="228600" y="520020"/>
            <a:ext cx="8001000" cy="960438"/>
          </a:xfrm>
        </p:spPr>
        <p:txBody>
          <a:bodyPr>
            <a:normAutofit fontScale="90000"/>
          </a:bodyPr>
          <a:lstStyle/>
          <a:p>
            <a:r>
              <a:rPr lang="en-US" sz="2800" dirty="0"/>
              <a:t>Control room and </a:t>
            </a:r>
            <a:r>
              <a:rPr lang="en-US" sz="2800" dirty="0" smtClean="0"/>
              <a:t>in-room machine </a:t>
            </a:r>
            <a:r>
              <a:rPr lang="en-US" sz="2800" dirty="0"/>
              <a:t>components</a:t>
            </a:r>
            <a:br>
              <a:rPr lang="en-US" sz="2800" dirty="0"/>
            </a:br>
            <a:endParaRPr lang="en-US" sz="2800" dirty="0"/>
          </a:p>
        </p:txBody>
      </p:sp>
      <p:pic>
        <p:nvPicPr>
          <p:cNvPr id="1027" name="Picture 3" descr="C:\Users\sue.michaud\Desktop\CD136-0532[1] Treatment Control Station and RT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71" b="8871"/>
          <a:stretch/>
        </p:blipFill>
        <p:spPr bwMode="auto">
          <a:xfrm>
            <a:off x="457200" y="1905000"/>
            <a:ext cx="3505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ue.michaud\Desktop\Radiance 330 treatment ro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752600"/>
            <a:ext cx="4495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829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920496"/>
            <a:ext cx="9143999" cy="722376"/>
          </a:xfrm>
          <a:prstGeom prst="rect">
            <a:avLst/>
          </a:prstGeom>
          <a:blipFill>
            <a:blip r:embed="rId3" cstate="print"/>
            <a:stretch>
              <a:fillRect/>
            </a:stretch>
          </a:blipFill>
        </p:spPr>
        <p:txBody>
          <a:bodyPr wrap="square" lIns="0" tIns="0" rIns="0" bIns="0" rtlCol="0"/>
          <a:lstStyle/>
          <a:p>
            <a:endParaRPr/>
          </a:p>
        </p:txBody>
      </p:sp>
      <p:pic>
        <p:nvPicPr>
          <p:cNvPr id="8" name="Picture 7" descr="20160204174904-9241-hampton-university-proton-therapy-institu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50" y="0"/>
            <a:ext cx="9169649" cy="2514600"/>
          </a:xfrm>
          <a:prstGeom prst="rect">
            <a:avLst/>
          </a:prstGeom>
        </p:spPr>
      </p:pic>
      <p:sp>
        <p:nvSpPr>
          <p:cNvPr id="7" name="object 7"/>
          <p:cNvSpPr txBox="1"/>
          <p:nvPr/>
        </p:nvSpPr>
        <p:spPr>
          <a:xfrm>
            <a:off x="228600" y="2057400"/>
            <a:ext cx="8175625" cy="369332"/>
          </a:xfrm>
          <a:prstGeom prst="rect">
            <a:avLst/>
          </a:prstGeom>
        </p:spPr>
        <p:txBody>
          <a:bodyPr vert="horz" wrap="square" lIns="0" tIns="0" rIns="0" bIns="0" rtlCol="0">
            <a:spAutoFit/>
          </a:bodyPr>
          <a:lstStyle/>
          <a:p>
            <a:pPr algn="ctr">
              <a:lnSpc>
                <a:spcPct val="100000"/>
              </a:lnSpc>
            </a:pPr>
            <a:r>
              <a:rPr sz="2400" b="1" spc="-15" dirty="0" smtClean="0">
                <a:solidFill>
                  <a:srgbClr val="FFFFFF"/>
                </a:solidFill>
                <a:latin typeface="LucidaSans-Demi"/>
                <a:cs typeface="LucidaSans-Demi"/>
              </a:rPr>
              <a:t>HUPTI’S</a:t>
            </a:r>
            <a:r>
              <a:rPr lang="en-US" sz="2400" b="1" spc="-15" dirty="0" smtClean="0">
                <a:solidFill>
                  <a:srgbClr val="FFFFFF"/>
                </a:solidFill>
                <a:latin typeface="LucidaSans-Demi"/>
                <a:cs typeface="LucidaSans-Demi"/>
              </a:rPr>
              <a:t> Tevchnology</a:t>
            </a:r>
            <a:endParaRPr sz="2400" dirty="0">
              <a:latin typeface="LucidaSans-Demi"/>
              <a:cs typeface="LucidaSans-Demi"/>
            </a:endParaRPr>
          </a:p>
        </p:txBody>
      </p:sp>
      <p:pic>
        <p:nvPicPr>
          <p:cNvPr id="9" name="Picture 8" descr="Gant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8" y="2590800"/>
            <a:ext cx="4486902" cy="3050005"/>
          </a:xfrm>
          <a:prstGeom prst="rect">
            <a:avLst/>
          </a:prstGeom>
        </p:spPr>
      </p:pic>
      <p:pic>
        <p:nvPicPr>
          <p:cNvPr id="10" name="Picture 9" descr="IMG_12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908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Gantry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7600" y="3124200"/>
            <a:ext cx="3048000" cy="2362200"/>
          </a:xfrm>
          <a:prstGeom prst="rect">
            <a:avLst/>
          </a:prstGeom>
        </p:spPr>
      </p:pic>
      <p:pic>
        <p:nvPicPr>
          <p:cNvPr id="13" name="Picture 12" descr="Gantry3.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2100" y="3429000"/>
            <a:ext cx="2501900" cy="3238500"/>
          </a:xfrm>
          <a:prstGeom prst="rect">
            <a:avLst/>
          </a:prstGeom>
        </p:spPr>
      </p:pic>
      <p:pic>
        <p:nvPicPr>
          <p:cNvPr id="14" name="Picture 13" descr="Gantry 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16" y="2667000"/>
            <a:ext cx="3721100" cy="2895600"/>
          </a:xfrm>
          <a:prstGeom prst="rect">
            <a:avLst/>
          </a:prstGeom>
        </p:spPr>
      </p:pic>
      <p:pic>
        <p:nvPicPr>
          <p:cNvPr id="15" name="Picture 14" descr="Unknown.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29" y="2590801"/>
            <a:ext cx="4514523" cy="2743200"/>
          </a:xfrm>
          <a:prstGeom prst="rect">
            <a:avLst/>
          </a:prstGeom>
        </p:spPr>
      </p:pic>
      <p:pic>
        <p:nvPicPr>
          <p:cNvPr id="16" name="Picture 15" descr="Unknown-1.jpe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2800" y="5181600"/>
            <a:ext cx="5511800" cy="1473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5"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nodeType="clickEffect">
                                  <p:stCondLst>
                                    <p:cond delay="0"/>
                                  </p:stCondLst>
                                  <p:childTnLst>
                                    <p:animEffect transition="out" filter="blinds(horizont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heckerboard(across)">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UP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36775" cy="2155648"/>
          </a:xfrm>
          <a:prstGeom prst="rect">
            <a:avLst/>
          </a:prstGeom>
        </p:spPr>
      </p:pic>
      <p:sp>
        <p:nvSpPr>
          <p:cNvPr id="7" name="Text Box 4"/>
          <p:cNvSpPr txBox="1">
            <a:spLocks noChangeArrowheads="1"/>
          </p:cNvSpPr>
          <p:nvPr/>
        </p:nvSpPr>
        <p:spPr bwMode="auto">
          <a:xfrm>
            <a:off x="0" y="2438400"/>
            <a:ext cx="469783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74320" indent="-261620">
              <a:lnSpc>
                <a:spcPct val="100000"/>
              </a:lnSpc>
              <a:buFont typeface="Arial"/>
              <a:buChar char="•"/>
              <a:tabLst>
                <a:tab pos="299720" algn="l"/>
              </a:tabLst>
            </a:pPr>
            <a:r>
              <a:rPr lang="en-US" sz="2000" spc="-5" dirty="0" smtClean="0">
                <a:solidFill>
                  <a:srgbClr val="FFFFFF"/>
                </a:solidFill>
                <a:latin typeface="Calibri"/>
                <a:cs typeface="Calibri"/>
              </a:rPr>
              <a:t>HUPTI is </a:t>
            </a:r>
            <a:r>
              <a:rPr lang="en-US" sz="2000" dirty="0" smtClean="0">
                <a:solidFill>
                  <a:srgbClr val="FFFFFF"/>
                </a:solidFill>
                <a:latin typeface="Calibri"/>
                <a:cs typeface="Calibri"/>
              </a:rPr>
              <a:t>a </a:t>
            </a:r>
            <a:r>
              <a:rPr lang="en-US" sz="2000" spc="-5" dirty="0" smtClean="0">
                <a:solidFill>
                  <a:srgbClr val="FFFFFF"/>
                </a:solidFill>
                <a:latin typeface="Calibri"/>
                <a:cs typeface="Calibri"/>
              </a:rPr>
              <a:t>genuine national resource: </a:t>
            </a:r>
            <a:r>
              <a:rPr lang="en-US" sz="2000" dirty="0" smtClean="0">
                <a:solidFill>
                  <a:srgbClr val="FFFFFF"/>
                </a:solidFill>
                <a:latin typeface="Calibri"/>
                <a:cs typeface="Calibri"/>
              </a:rPr>
              <a:t>a </a:t>
            </a:r>
            <a:r>
              <a:rPr lang="en-US" sz="2000" spc="-5" dirty="0" smtClean="0">
                <a:solidFill>
                  <a:srgbClr val="FFFFFF"/>
                </a:solidFill>
                <a:latin typeface="Calibri"/>
                <a:cs typeface="Calibri"/>
              </a:rPr>
              <a:t>$225M</a:t>
            </a:r>
            <a:r>
              <a:rPr lang="en-US" sz="2000" spc="254" dirty="0" smtClean="0">
                <a:solidFill>
                  <a:srgbClr val="FFFFFF"/>
                </a:solidFill>
                <a:latin typeface="Calibri"/>
                <a:cs typeface="Calibri"/>
              </a:rPr>
              <a:t> </a:t>
            </a:r>
            <a:r>
              <a:rPr lang="en-US" sz="2000" spc="-5" dirty="0" smtClean="0">
                <a:solidFill>
                  <a:srgbClr val="FFFFFF"/>
                </a:solidFill>
                <a:latin typeface="Calibri"/>
                <a:cs typeface="Calibri"/>
              </a:rPr>
              <a:t>state-of-the-art</a:t>
            </a:r>
            <a:endParaRPr lang="en-US" sz="2000" dirty="0" smtClean="0">
              <a:latin typeface="Calibri"/>
              <a:cs typeface="Calibri"/>
            </a:endParaRPr>
          </a:p>
          <a:p>
            <a:pPr marL="299085">
              <a:lnSpc>
                <a:spcPct val="100000"/>
              </a:lnSpc>
            </a:pPr>
            <a:r>
              <a:rPr lang="en-US" sz="2000" spc="-5" dirty="0" smtClean="0">
                <a:solidFill>
                  <a:srgbClr val="FFFFFF"/>
                </a:solidFill>
                <a:latin typeface="Calibri"/>
                <a:cs typeface="Calibri"/>
              </a:rPr>
              <a:t>cancer treatment facility and </a:t>
            </a:r>
            <a:r>
              <a:rPr lang="en-US" sz="2000" dirty="0" smtClean="0">
                <a:solidFill>
                  <a:srgbClr val="FFFFFF"/>
                </a:solidFill>
                <a:latin typeface="Calibri"/>
                <a:cs typeface="Calibri"/>
              </a:rPr>
              <a:t>the </a:t>
            </a:r>
            <a:r>
              <a:rPr lang="en-US" sz="2000" spc="-5" dirty="0" smtClean="0">
                <a:solidFill>
                  <a:srgbClr val="FFFFFF"/>
                </a:solidFill>
                <a:latin typeface="Calibri"/>
                <a:cs typeface="Calibri"/>
              </a:rPr>
              <a:t>nation’s largest </a:t>
            </a:r>
            <a:r>
              <a:rPr lang="en-US" sz="2000" dirty="0" smtClean="0">
                <a:solidFill>
                  <a:srgbClr val="FFFFFF"/>
                </a:solidFill>
                <a:latin typeface="Calibri"/>
                <a:cs typeface="Calibri"/>
              </a:rPr>
              <a:t>stand-alone </a:t>
            </a:r>
            <a:r>
              <a:rPr lang="en-US" sz="2000" spc="-5" dirty="0" smtClean="0">
                <a:solidFill>
                  <a:srgbClr val="FFFFFF"/>
                </a:solidFill>
                <a:latin typeface="Calibri"/>
                <a:cs typeface="Calibri"/>
              </a:rPr>
              <a:t>proton </a:t>
            </a:r>
            <a:r>
              <a:rPr lang="en-US" sz="2000" dirty="0" smtClean="0">
                <a:solidFill>
                  <a:srgbClr val="FFFFFF"/>
                </a:solidFill>
                <a:latin typeface="Calibri"/>
                <a:cs typeface="Calibri"/>
              </a:rPr>
              <a:t>beam treatment</a:t>
            </a:r>
            <a:r>
              <a:rPr lang="en-US" sz="2000" spc="185" dirty="0" smtClean="0">
                <a:solidFill>
                  <a:srgbClr val="FFFFFF"/>
                </a:solidFill>
                <a:latin typeface="Calibri"/>
                <a:cs typeface="Calibri"/>
              </a:rPr>
              <a:t> </a:t>
            </a:r>
            <a:r>
              <a:rPr lang="en-US" sz="2000" spc="-5" dirty="0" smtClean="0">
                <a:solidFill>
                  <a:srgbClr val="FFFFFF"/>
                </a:solidFill>
                <a:latin typeface="Calibri"/>
                <a:cs typeface="Calibri"/>
              </a:rPr>
              <a:t>facility.</a:t>
            </a:r>
            <a:endParaRPr lang="en-US" sz="2000" dirty="0" smtClean="0">
              <a:solidFill>
                <a:srgbClr val="FFFFFF"/>
              </a:solidFill>
              <a:latin typeface="Times New Roman" charset="0"/>
            </a:endParaRPr>
          </a:p>
          <a:p>
            <a:pPr marL="1085850" lvl="1" indent="-342900">
              <a:spcBef>
                <a:spcPct val="50000"/>
              </a:spcBef>
              <a:buFont typeface="Wingdings" charset="2"/>
              <a:buChar char="§"/>
            </a:pPr>
            <a:r>
              <a:rPr lang="en-US" sz="2000" dirty="0" smtClean="0">
                <a:solidFill>
                  <a:srgbClr val="FFFFFF"/>
                </a:solidFill>
                <a:latin typeface="Times New Roman" charset="0"/>
              </a:rPr>
              <a:t>Five treatment rooms</a:t>
            </a:r>
          </a:p>
          <a:p>
            <a:pPr marL="1085850" lvl="1" indent="-342900">
              <a:spcBef>
                <a:spcPct val="50000"/>
              </a:spcBef>
              <a:buFont typeface="Wingdings" charset="2"/>
              <a:buChar char="§"/>
            </a:pPr>
            <a:r>
              <a:rPr lang="en-US" sz="2000" dirty="0" smtClean="0">
                <a:solidFill>
                  <a:srgbClr val="FFFFFF"/>
                </a:solidFill>
                <a:latin typeface="Times New Roman" charset="0"/>
              </a:rPr>
              <a:t>Dedicated Research line</a:t>
            </a:r>
          </a:p>
          <a:p>
            <a:pPr marL="1085850" lvl="1" indent="-342900">
              <a:spcBef>
                <a:spcPct val="50000"/>
              </a:spcBef>
              <a:buFont typeface="Wingdings" charset="2"/>
              <a:buChar char="§"/>
            </a:pPr>
            <a:r>
              <a:rPr lang="en-US" sz="2000" dirty="0" smtClean="0">
                <a:solidFill>
                  <a:srgbClr val="FFFFFF"/>
                </a:solidFill>
                <a:latin typeface="Times New Roman" charset="0"/>
              </a:rPr>
              <a:t>PET/CT </a:t>
            </a:r>
            <a:r>
              <a:rPr lang="en-US" sz="2000" smtClean="0">
                <a:solidFill>
                  <a:srgbClr val="FFFFFF"/>
                </a:solidFill>
                <a:latin typeface="Times New Roman" charset="0"/>
              </a:rPr>
              <a:t>imaging suite</a:t>
            </a:r>
            <a:endParaRPr lang="en-US" sz="2000" dirty="0" smtClean="0">
              <a:solidFill>
                <a:srgbClr val="FFFFFF"/>
              </a:solidFill>
              <a:latin typeface="Times New Roman" charset="0"/>
            </a:endParaRPr>
          </a:p>
          <a:p>
            <a:pPr marL="1085850" lvl="1" indent="-342900">
              <a:spcBef>
                <a:spcPct val="50000"/>
              </a:spcBef>
              <a:buFont typeface="Wingdings" charset="2"/>
              <a:buChar char="§"/>
            </a:pPr>
            <a:r>
              <a:rPr lang="en-US" sz="2000" dirty="0" smtClean="0">
                <a:solidFill>
                  <a:srgbClr val="FFFFFF"/>
                </a:solidFill>
                <a:latin typeface="Times New Roman" charset="0"/>
              </a:rPr>
              <a:t>Most advanced proton therapy technology available</a:t>
            </a:r>
          </a:p>
        </p:txBody>
      </p:sp>
      <p:pic>
        <p:nvPicPr>
          <p:cNvPr id="8" name="Picture 7" descr="timelin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14600"/>
            <a:ext cx="426720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object 3"/>
          <p:cNvSpPr txBox="1">
            <a:spLocks noGrp="1"/>
          </p:cNvSpPr>
          <p:nvPr>
            <p:ph type="title"/>
          </p:nvPr>
        </p:nvSpPr>
        <p:spPr>
          <a:xfrm>
            <a:off x="17562" y="1828800"/>
            <a:ext cx="6019800" cy="312420"/>
          </a:xfrm>
          <a:prstGeom prst="rect">
            <a:avLst/>
          </a:prstGeom>
          <a:solidFill>
            <a:schemeClr val="bg1">
              <a:lumMod val="95000"/>
              <a:alpha val="47000"/>
            </a:schemeClr>
          </a:solidFill>
        </p:spPr>
        <p:txBody>
          <a:bodyPr vert="horz" wrap="square" lIns="0" tIns="0" rIns="0" bIns="0" rtlCol="0">
            <a:spAutoFit/>
          </a:bodyPr>
          <a:lstStyle/>
          <a:p>
            <a:pPr marL="12700" algn="l">
              <a:lnSpc>
                <a:spcPct val="100000"/>
              </a:lnSpc>
            </a:pPr>
            <a:r>
              <a:rPr sz="2000" spc="-15" dirty="0" smtClean="0">
                <a:solidFill>
                  <a:srgbClr val="0000FF"/>
                </a:solidFill>
              </a:rPr>
              <a:t>H</a:t>
            </a:r>
            <a:r>
              <a:rPr lang="en-US" sz="2000" spc="-15" dirty="0" smtClean="0">
                <a:solidFill>
                  <a:srgbClr val="0000FF"/>
                </a:solidFill>
              </a:rPr>
              <a:t>ampton University</a:t>
            </a:r>
            <a:r>
              <a:rPr sz="2000" spc="-10" dirty="0" smtClean="0">
                <a:solidFill>
                  <a:srgbClr val="0000FF"/>
                </a:solidFill>
              </a:rPr>
              <a:t> </a:t>
            </a:r>
            <a:r>
              <a:rPr lang="en-US" sz="2000" spc="-15" dirty="0" smtClean="0">
                <a:solidFill>
                  <a:srgbClr val="0000FF"/>
                </a:solidFill>
              </a:rPr>
              <a:t>Proton Therapy Institute</a:t>
            </a:r>
            <a:endParaRPr sz="20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628225205_0392a055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438400"/>
          </a:xfrm>
          <a:prstGeom prst="rect">
            <a:avLst/>
          </a:prstGeom>
        </p:spPr>
      </p:pic>
      <p:sp>
        <p:nvSpPr>
          <p:cNvPr id="2" name="object 2"/>
          <p:cNvSpPr txBox="1">
            <a:spLocks noGrp="1"/>
          </p:cNvSpPr>
          <p:nvPr>
            <p:ph type="title"/>
          </p:nvPr>
        </p:nvSpPr>
        <p:spPr>
          <a:xfrm>
            <a:off x="533400" y="2057400"/>
            <a:ext cx="8124825" cy="312420"/>
          </a:xfrm>
          <a:prstGeom prst="rect">
            <a:avLst/>
          </a:prstGeom>
        </p:spPr>
        <p:txBody>
          <a:bodyPr vert="horz" wrap="square" lIns="0" tIns="0" rIns="0" bIns="0" rtlCol="0">
            <a:spAutoFit/>
          </a:bodyPr>
          <a:lstStyle/>
          <a:p>
            <a:pPr marL="12700">
              <a:lnSpc>
                <a:spcPct val="100000"/>
              </a:lnSpc>
            </a:pPr>
            <a:r>
              <a:rPr sz="2000" spc="-10" dirty="0"/>
              <a:t>HUPTI IS </a:t>
            </a:r>
            <a:r>
              <a:rPr sz="2000" dirty="0"/>
              <a:t>A </a:t>
            </a:r>
            <a:r>
              <a:rPr sz="2000" spc="-10" dirty="0"/>
              <a:t>UNIQUE </a:t>
            </a:r>
            <a:r>
              <a:rPr sz="2000" spc="-15" dirty="0"/>
              <a:t>RESOURCE </a:t>
            </a:r>
            <a:r>
              <a:rPr sz="2000" spc="-10" dirty="0"/>
              <a:t>IN THE </a:t>
            </a:r>
            <a:r>
              <a:rPr sz="2000" spc="-15" dirty="0"/>
              <a:t>FIGHT </a:t>
            </a:r>
            <a:r>
              <a:rPr sz="2000" spc="-10" dirty="0"/>
              <a:t>AGAINST</a:t>
            </a:r>
            <a:r>
              <a:rPr sz="2000" spc="-250" dirty="0"/>
              <a:t> </a:t>
            </a:r>
            <a:r>
              <a:rPr sz="2000" spc="-5" dirty="0"/>
              <a:t>CANCER</a:t>
            </a:r>
            <a:endParaRPr sz="2000" dirty="0"/>
          </a:p>
        </p:txBody>
      </p:sp>
      <p:sp>
        <p:nvSpPr>
          <p:cNvPr id="4" name="object 4"/>
          <p:cNvSpPr/>
          <p:nvPr/>
        </p:nvSpPr>
        <p:spPr>
          <a:xfrm>
            <a:off x="4800600" y="2667000"/>
            <a:ext cx="4187952" cy="390906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52400" y="2362200"/>
            <a:ext cx="8991600" cy="4174476"/>
          </a:xfrm>
          <a:prstGeom prst="rect">
            <a:avLst/>
          </a:prstGeom>
        </p:spPr>
        <p:txBody>
          <a:bodyPr vert="horz" wrap="square" lIns="0" tIns="0" rIns="0" bIns="0" rtlCol="0">
            <a:spAutoFit/>
          </a:bodyPr>
          <a:lstStyle/>
          <a:p>
            <a:pPr>
              <a:lnSpc>
                <a:spcPct val="100000"/>
              </a:lnSpc>
              <a:spcBef>
                <a:spcPts val="32"/>
              </a:spcBef>
            </a:pPr>
            <a:endParaRPr sz="1850" dirty="0">
              <a:latin typeface="Times New Roman"/>
              <a:cs typeface="Times New Roman"/>
            </a:endParaRPr>
          </a:p>
          <a:p>
            <a:pPr marL="274320" marR="4486275" indent="-261620">
              <a:lnSpc>
                <a:spcPct val="100000"/>
              </a:lnSpc>
              <a:buFont typeface="Arial"/>
              <a:buChar char="•"/>
              <a:tabLst>
                <a:tab pos="299720" algn="l"/>
              </a:tabLst>
            </a:pPr>
            <a:r>
              <a:rPr sz="1800" spc="-5" dirty="0">
                <a:solidFill>
                  <a:srgbClr val="FFFFFF"/>
                </a:solidFill>
                <a:latin typeface="Calibri"/>
                <a:cs typeface="Calibri"/>
              </a:rPr>
              <a:t>The HUPTI treats </a:t>
            </a:r>
            <a:r>
              <a:rPr sz="1800" dirty="0">
                <a:solidFill>
                  <a:srgbClr val="FFFFFF"/>
                </a:solidFill>
                <a:latin typeface="Calibri"/>
                <a:cs typeface="Calibri"/>
              </a:rPr>
              <a:t>a </a:t>
            </a:r>
            <a:r>
              <a:rPr sz="1800" spc="-5" dirty="0">
                <a:solidFill>
                  <a:srgbClr val="FFFFFF"/>
                </a:solidFill>
                <a:latin typeface="Calibri"/>
                <a:cs typeface="Calibri"/>
              </a:rPr>
              <a:t>variety of cancer </a:t>
            </a:r>
            <a:r>
              <a:rPr sz="1800" dirty="0">
                <a:solidFill>
                  <a:srgbClr val="FFFFFF"/>
                </a:solidFill>
                <a:latin typeface="Calibri"/>
                <a:cs typeface="Calibri"/>
              </a:rPr>
              <a:t>types,  </a:t>
            </a:r>
            <a:r>
              <a:rPr sz="1800" spc="-5" dirty="0">
                <a:solidFill>
                  <a:srgbClr val="FFFFFF"/>
                </a:solidFill>
                <a:latin typeface="Calibri"/>
                <a:cs typeface="Calibri"/>
              </a:rPr>
              <a:t>including prostate, lung, </a:t>
            </a:r>
            <a:r>
              <a:rPr sz="1800" dirty="0">
                <a:solidFill>
                  <a:srgbClr val="FFFFFF"/>
                </a:solidFill>
                <a:latin typeface="Calibri"/>
                <a:cs typeface="Calibri"/>
              </a:rPr>
              <a:t>and </a:t>
            </a:r>
            <a:r>
              <a:rPr sz="1800" spc="-5" dirty="0">
                <a:solidFill>
                  <a:srgbClr val="FFFFFF"/>
                </a:solidFill>
                <a:latin typeface="Calibri"/>
                <a:cs typeface="Calibri"/>
              </a:rPr>
              <a:t>breast cancers </a:t>
            </a:r>
            <a:r>
              <a:rPr sz="1800" dirty="0">
                <a:solidFill>
                  <a:srgbClr val="FFFFFF"/>
                </a:solidFill>
                <a:latin typeface="Calibri"/>
                <a:cs typeface="Calibri"/>
              </a:rPr>
              <a:t>–  </a:t>
            </a:r>
            <a:r>
              <a:rPr sz="1800" spc="-5" dirty="0">
                <a:solidFill>
                  <a:srgbClr val="FFFFFF"/>
                </a:solidFill>
                <a:latin typeface="Calibri"/>
                <a:cs typeface="Calibri"/>
              </a:rPr>
              <a:t>all of which </a:t>
            </a:r>
            <a:r>
              <a:rPr sz="1800" dirty="0">
                <a:solidFill>
                  <a:srgbClr val="FFFFFF"/>
                </a:solidFill>
                <a:latin typeface="Calibri"/>
                <a:cs typeface="Calibri"/>
              </a:rPr>
              <a:t>are </a:t>
            </a:r>
            <a:r>
              <a:rPr sz="1800" spc="-5" dirty="0">
                <a:solidFill>
                  <a:srgbClr val="FFFFFF"/>
                </a:solidFill>
                <a:latin typeface="Calibri"/>
                <a:cs typeface="Calibri"/>
              </a:rPr>
              <a:t>associated with </a:t>
            </a:r>
            <a:r>
              <a:rPr sz="1800" dirty="0">
                <a:solidFill>
                  <a:srgbClr val="FFFFFF"/>
                </a:solidFill>
                <a:latin typeface="Calibri"/>
                <a:cs typeface="Calibri"/>
              </a:rPr>
              <a:t>the </a:t>
            </a:r>
            <a:r>
              <a:rPr sz="1800" spc="-5" dirty="0">
                <a:solidFill>
                  <a:srgbClr val="FFFFFF"/>
                </a:solidFill>
                <a:latin typeface="Calibri"/>
                <a:cs typeface="Calibri"/>
              </a:rPr>
              <a:t>highest  incidence rates in </a:t>
            </a:r>
            <a:r>
              <a:rPr sz="1800" dirty="0">
                <a:solidFill>
                  <a:srgbClr val="FFFFFF"/>
                </a:solidFill>
                <a:latin typeface="Calibri"/>
                <a:cs typeface="Calibri"/>
              </a:rPr>
              <a:t>the </a:t>
            </a:r>
            <a:r>
              <a:rPr sz="1800" spc="-5" dirty="0">
                <a:solidFill>
                  <a:srgbClr val="FFFFFF"/>
                </a:solidFill>
                <a:latin typeface="Calibri"/>
                <a:cs typeface="Calibri"/>
              </a:rPr>
              <a:t>Commonwealth </a:t>
            </a:r>
            <a:r>
              <a:rPr sz="1800" dirty="0">
                <a:solidFill>
                  <a:srgbClr val="FFFFFF"/>
                </a:solidFill>
                <a:latin typeface="Calibri"/>
                <a:cs typeface="Calibri"/>
              </a:rPr>
              <a:t>and  </a:t>
            </a:r>
            <a:r>
              <a:rPr sz="1800" spc="-5" dirty="0">
                <a:solidFill>
                  <a:srgbClr val="FFFFFF"/>
                </a:solidFill>
                <a:latin typeface="Calibri"/>
                <a:cs typeface="Calibri"/>
              </a:rPr>
              <a:t>nationally.</a:t>
            </a:r>
            <a:endParaRPr sz="1800" dirty="0">
              <a:latin typeface="Calibri"/>
              <a:cs typeface="Calibri"/>
            </a:endParaRPr>
          </a:p>
          <a:p>
            <a:pPr>
              <a:lnSpc>
                <a:spcPct val="100000"/>
              </a:lnSpc>
              <a:spcBef>
                <a:spcPts val="32"/>
              </a:spcBef>
              <a:buClr>
                <a:srgbClr val="FFFFFF"/>
              </a:buClr>
              <a:buFont typeface="Arial"/>
              <a:buChar char="•"/>
            </a:pPr>
            <a:endParaRPr sz="1850" dirty="0">
              <a:latin typeface="Times New Roman"/>
              <a:cs typeface="Times New Roman"/>
            </a:endParaRPr>
          </a:p>
          <a:p>
            <a:pPr marL="274320" marR="4412615" indent="-261620">
              <a:lnSpc>
                <a:spcPct val="100000"/>
              </a:lnSpc>
              <a:buFont typeface="Arial"/>
              <a:buChar char="•"/>
              <a:tabLst>
                <a:tab pos="299720" algn="l"/>
              </a:tabLst>
            </a:pPr>
            <a:r>
              <a:rPr sz="1800" spc="-5" dirty="0">
                <a:solidFill>
                  <a:srgbClr val="FFFFFF"/>
                </a:solidFill>
                <a:latin typeface="Calibri"/>
                <a:cs typeface="Calibri"/>
              </a:rPr>
              <a:t>There is </a:t>
            </a:r>
            <a:r>
              <a:rPr sz="1800" dirty="0">
                <a:solidFill>
                  <a:srgbClr val="FFFFFF"/>
                </a:solidFill>
                <a:latin typeface="Calibri"/>
                <a:cs typeface="Calibri"/>
              </a:rPr>
              <a:t>a vast </a:t>
            </a:r>
            <a:r>
              <a:rPr sz="1800" spc="-5" dirty="0">
                <a:solidFill>
                  <a:srgbClr val="FFFFFF"/>
                </a:solidFill>
                <a:latin typeface="Calibri"/>
                <a:cs typeface="Calibri"/>
              </a:rPr>
              <a:t>underserved </a:t>
            </a:r>
            <a:r>
              <a:rPr sz="1800" dirty="0">
                <a:solidFill>
                  <a:srgbClr val="FFFFFF"/>
                </a:solidFill>
                <a:latin typeface="Calibri"/>
                <a:cs typeface="Calibri"/>
              </a:rPr>
              <a:t>need, and most  </a:t>
            </a:r>
            <a:r>
              <a:rPr sz="1800" spc="-5" dirty="0">
                <a:solidFill>
                  <a:srgbClr val="FFFFFF"/>
                </a:solidFill>
                <a:latin typeface="Calibri"/>
                <a:cs typeface="Calibri"/>
              </a:rPr>
              <a:t>patients eligible for proton radiotherapy will  not </a:t>
            </a:r>
            <a:r>
              <a:rPr sz="1800" dirty="0">
                <a:solidFill>
                  <a:srgbClr val="FFFFFF"/>
                </a:solidFill>
                <a:latin typeface="Calibri"/>
                <a:cs typeface="Calibri"/>
              </a:rPr>
              <a:t>be </a:t>
            </a:r>
            <a:r>
              <a:rPr sz="1800" spc="-5" dirty="0">
                <a:solidFill>
                  <a:srgbClr val="FFFFFF"/>
                </a:solidFill>
                <a:latin typeface="Calibri"/>
                <a:cs typeface="Calibri"/>
              </a:rPr>
              <a:t>able </a:t>
            </a:r>
            <a:r>
              <a:rPr sz="1800" dirty="0">
                <a:solidFill>
                  <a:srgbClr val="FFFFFF"/>
                </a:solidFill>
                <a:latin typeface="Calibri"/>
                <a:cs typeface="Calibri"/>
              </a:rPr>
              <a:t>to receive this treatment. In fact,  the Massachusetts General Hospital </a:t>
            </a:r>
            <a:r>
              <a:rPr sz="1800" spc="-5" dirty="0">
                <a:solidFill>
                  <a:srgbClr val="FFFFFF"/>
                </a:solidFill>
                <a:latin typeface="Calibri"/>
                <a:cs typeface="Calibri"/>
              </a:rPr>
              <a:t>proton  center recently published </a:t>
            </a:r>
            <a:r>
              <a:rPr sz="1800" dirty="0">
                <a:solidFill>
                  <a:srgbClr val="FFFFFF"/>
                </a:solidFill>
                <a:latin typeface="Calibri"/>
                <a:cs typeface="Calibri"/>
              </a:rPr>
              <a:t>an </a:t>
            </a:r>
            <a:r>
              <a:rPr sz="1800" spc="-5" dirty="0">
                <a:solidFill>
                  <a:srgbClr val="FFFFFF"/>
                </a:solidFill>
                <a:latin typeface="Calibri"/>
                <a:cs typeface="Calibri"/>
              </a:rPr>
              <a:t>article describing  </a:t>
            </a:r>
            <a:r>
              <a:rPr sz="1800" dirty="0">
                <a:solidFill>
                  <a:srgbClr val="FFFFFF"/>
                </a:solidFill>
                <a:latin typeface="Calibri"/>
                <a:cs typeface="Calibri"/>
              </a:rPr>
              <a:t>the </a:t>
            </a:r>
            <a:r>
              <a:rPr sz="1800" spc="-5" dirty="0">
                <a:solidFill>
                  <a:srgbClr val="FFFFFF"/>
                </a:solidFill>
                <a:latin typeface="Calibri"/>
                <a:cs typeface="Calibri"/>
              </a:rPr>
              <a:t>difficulty in making decisions </a:t>
            </a:r>
            <a:r>
              <a:rPr sz="1800" dirty="0">
                <a:solidFill>
                  <a:srgbClr val="FFFFFF"/>
                </a:solidFill>
                <a:latin typeface="Calibri"/>
                <a:cs typeface="Calibri"/>
              </a:rPr>
              <a:t>regarding  </a:t>
            </a:r>
            <a:r>
              <a:rPr sz="1800" spc="-5" dirty="0">
                <a:solidFill>
                  <a:srgbClr val="FFFFFF"/>
                </a:solidFill>
                <a:latin typeface="Calibri"/>
                <a:cs typeface="Calibri"/>
              </a:rPr>
              <a:t>patient selection for proton </a:t>
            </a:r>
            <a:r>
              <a:rPr sz="1800" dirty="0">
                <a:solidFill>
                  <a:srgbClr val="FFFFFF"/>
                </a:solidFill>
                <a:latin typeface="Calibri"/>
                <a:cs typeface="Calibri"/>
              </a:rPr>
              <a:t>therapy, given  their </a:t>
            </a:r>
            <a:r>
              <a:rPr sz="1800" spc="-5" dirty="0">
                <a:solidFill>
                  <a:srgbClr val="FFFFFF"/>
                </a:solidFill>
                <a:latin typeface="Calibri"/>
                <a:cs typeface="Calibri"/>
              </a:rPr>
              <a:t>proton </a:t>
            </a:r>
            <a:r>
              <a:rPr sz="1800" dirty="0">
                <a:solidFill>
                  <a:srgbClr val="FFFFFF"/>
                </a:solidFill>
                <a:latin typeface="Calibri"/>
                <a:cs typeface="Calibri"/>
              </a:rPr>
              <a:t>therapy </a:t>
            </a:r>
            <a:r>
              <a:rPr sz="1800" spc="-5" dirty="0">
                <a:solidFill>
                  <a:srgbClr val="FFFFFF"/>
                </a:solidFill>
                <a:latin typeface="Calibri"/>
                <a:cs typeface="Calibri"/>
              </a:rPr>
              <a:t>waiting</a:t>
            </a:r>
            <a:r>
              <a:rPr sz="1800" spc="-25" dirty="0">
                <a:solidFill>
                  <a:srgbClr val="FFFFFF"/>
                </a:solidFill>
                <a:latin typeface="Calibri"/>
                <a:cs typeface="Calibri"/>
              </a:rPr>
              <a:t> </a:t>
            </a:r>
            <a:r>
              <a:rPr sz="1800" spc="-5" dirty="0">
                <a:solidFill>
                  <a:srgbClr val="FFFFFF"/>
                </a:solidFill>
                <a:latin typeface="Calibri"/>
                <a:cs typeface="Calibri"/>
              </a:rPr>
              <a:t>lists.</a:t>
            </a:r>
            <a:endParaRPr sz="18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94903" cy="461665"/>
          </a:xfrm>
        </p:spPr>
        <p:txBody>
          <a:bodyPr/>
          <a:lstStyle/>
          <a:p>
            <a:r>
              <a:rPr lang="en-US" sz="3000" dirty="0" smtClean="0"/>
              <a:t>Career</a:t>
            </a:r>
            <a:endParaRPr lang="en-US" sz="3000" dirty="0"/>
          </a:p>
        </p:txBody>
      </p:sp>
      <p:sp>
        <p:nvSpPr>
          <p:cNvPr id="3" name="Text Placeholder 2"/>
          <p:cNvSpPr>
            <a:spLocks noGrp="1"/>
          </p:cNvSpPr>
          <p:nvPr>
            <p:ph type="body" idx="1"/>
          </p:nvPr>
        </p:nvSpPr>
        <p:spPr>
          <a:xfrm>
            <a:off x="304800" y="1143000"/>
            <a:ext cx="8690254" cy="1219200"/>
          </a:xfrm>
        </p:spPr>
        <p:txBody>
          <a:bodyPr/>
          <a:lstStyle/>
          <a:p>
            <a:r>
              <a:rPr lang="en-US" sz="2600" dirty="0" smtClean="0"/>
              <a:t>A </a:t>
            </a:r>
            <a:r>
              <a:rPr lang="en-US" sz="2600" b="1" dirty="0" smtClean="0"/>
              <a:t>career</a:t>
            </a:r>
            <a:r>
              <a:rPr lang="en-US" sz="2600" dirty="0" smtClean="0"/>
              <a:t> is an individual's journey through learning, work and other aspects of life. </a:t>
            </a:r>
          </a:p>
          <a:p>
            <a:endParaRPr lang="is-IS" sz="2400" dirty="0" smtClean="0"/>
          </a:p>
        </p:txBody>
      </p:sp>
      <p:sp>
        <p:nvSpPr>
          <p:cNvPr id="4" name="TextBox 3"/>
          <p:cNvSpPr txBox="1"/>
          <p:nvPr/>
        </p:nvSpPr>
        <p:spPr>
          <a:xfrm>
            <a:off x="152400" y="2133600"/>
            <a:ext cx="8305800" cy="1969770"/>
          </a:xfrm>
          <a:prstGeom prst="rect">
            <a:avLst/>
          </a:prstGeom>
          <a:noFill/>
        </p:spPr>
        <p:txBody>
          <a:bodyPr wrap="square" rtlCol="0">
            <a:spAutoFit/>
          </a:bodyPr>
          <a:lstStyle/>
          <a:p>
            <a:pPr lvl="0" defTabSz="914400"/>
            <a:r>
              <a:rPr lang="is-IS" sz="2600" kern="0" dirty="0">
                <a:solidFill>
                  <a:schemeClr val="bg1"/>
                </a:solidFill>
              </a:rPr>
              <a:t>…</a:t>
            </a:r>
            <a:r>
              <a:rPr lang="en-US" sz="2600" kern="0" dirty="0">
                <a:solidFill>
                  <a:schemeClr val="bg1"/>
                </a:solidFill>
              </a:rPr>
              <a:t>is an activity in which participants climb up, down or across natural </a:t>
            </a:r>
            <a:r>
              <a:rPr lang="en-US" sz="2600" kern="0" dirty="0" smtClean="0">
                <a:solidFill>
                  <a:schemeClr val="bg1"/>
                </a:solidFill>
              </a:rPr>
              <a:t>formations </a:t>
            </a:r>
            <a:r>
              <a:rPr lang="en-US" sz="2600" kern="0" dirty="0">
                <a:solidFill>
                  <a:schemeClr val="bg1"/>
                </a:solidFill>
              </a:rPr>
              <a:t>or artificial </a:t>
            </a:r>
            <a:r>
              <a:rPr lang="en-US" sz="2600" kern="0" dirty="0" smtClean="0">
                <a:solidFill>
                  <a:schemeClr val="bg1"/>
                </a:solidFill>
              </a:rPr>
              <a:t>walls</a:t>
            </a:r>
            <a:r>
              <a:rPr lang="en-US" sz="2600" kern="0" dirty="0">
                <a:solidFill>
                  <a:schemeClr val="bg1"/>
                </a:solidFill>
              </a:rPr>
              <a:t>. The goal is to reach the summit of a formation or the endpoint of a </a:t>
            </a:r>
            <a:r>
              <a:rPr lang="en-US" sz="2600" i="1" kern="0" dirty="0">
                <a:solidFill>
                  <a:schemeClr val="tx2">
                    <a:lumMod val="60000"/>
                    <a:lumOff val="40000"/>
                  </a:schemeClr>
                </a:solidFill>
              </a:rPr>
              <a:t>usually pre-defined </a:t>
            </a:r>
            <a:r>
              <a:rPr lang="en-US" sz="2600" kern="0" dirty="0">
                <a:solidFill>
                  <a:schemeClr val="bg1"/>
                </a:solidFill>
              </a:rPr>
              <a:t>route without falling. </a:t>
            </a:r>
          </a:p>
          <a:p>
            <a:endParaRPr lang="en-US" dirty="0"/>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886200"/>
            <a:ext cx="4122295" cy="2743200"/>
          </a:xfrm>
          <a:prstGeom prst="rect">
            <a:avLst/>
          </a:prstGeom>
        </p:spPr>
      </p:pic>
    </p:spTree>
    <p:extLst>
      <p:ext uri="{BB962C8B-B14F-4D97-AF65-F5344CB8AC3E}">
        <p14:creationId xmlns:p14="http://schemas.microsoft.com/office/powerpoint/2010/main" val="3414164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TextBox 2"/>
          <p:cNvSpPr txBox="1"/>
          <p:nvPr/>
        </p:nvSpPr>
        <p:spPr>
          <a:xfrm>
            <a:off x="3505200" y="3581400"/>
            <a:ext cx="2624299" cy="707886"/>
          </a:xfrm>
          <a:prstGeom prst="rect">
            <a:avLst/>
          </a:prstGeom>
          <a:noFill/>
        </p:spPr>
        <p:txBody>
          <a:bodyPr wrap="none" rtlCol="0">
            <a:spAutoFit/>
          </a:bodyPr>
          <a:lstStyle/>
          <a:p>
            <a:r>
              <a:rPr lang="en-US" sz="4000" i="1" dirty="0" smtClean="0"/>
              <a:t>Thank you!</a:t>
            </a:r>
            <a:endParaRPr lang="en-US" sz="4000" i="1" dirty="0"/>
          </a:p>
        </p:txBody>
      </p:sp>
    </p:spTree>
    <p:extLst>
      <p:ext uri="{BB962C8B-B14F-4D97-AF65-F5344CB8AC3E}">
        <p14:creationId xmlns:p14="http://schemas.microsoft.com/office/powerpoint/2010/main" val="37469837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280" y="1749088"/>
            <a:ext cx="4459899" cy="221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Clinical Utility</a:t>
            </a:r>
            <a:endParaRPr lang="en-US" dirty="0"/>
          </a:p>
        </p:txBody>
      </p:sp>
      <p:sp>
        <p:nvSpPr>
          <p:cNvPr id="10" name="TextBox 9"/>
          <p:cNvSpPr txBox="1"/>
          <p:nvPr/>
        </p:nvSpPr>
        <p:spPr>
          <a:xfrm>
            <a:off x="4114800" y="1066800"/>
            <a:ext cx="4314603" cy="584776"/>
          </a:xfrm>
          <a:prstGeom prst="rect">
            <a:avLst/>
          </a:prstGeom>
          <a:noFill/>
        </p:spPr>
        <p:txBody>
          <a:bodyPr wrap="none" rtlCol="0">
            <a:spAutoFit/>
          </a:bodyPr>
          <a:lstStyle/>
          <a:p>
            <a:pPr defTabSz="914400"/>
            <a:r>
              <a:rPr lang="en-US" sz="3200" dirty="0">
                <a:solidFill>
                  <a:prstClr val="black"/>
                </a:solidFill>
                <a:latin typeface="Calibri"/>
              </a:rPr>
              <a:t>Scanning Beam Spot Size</a:t>
            </a:r>
          </a:p>
        </p:txBody>
      </p:sp>
      <p:sp>
        <p:nvSpPr>
          <p:cNvPr id="11" name="TextBox 10"/>
          <p:cNvSpPr txBox="1"/>
          <p:nvPr/>
        </p:nvSpPr>
        <p:spPr>
          <a:xfrm>
            <a:off x="838200" y="2514600"/>
            <a:ext cx="2590800" cy="1077218"/>
          </a:xfrm>
          <a:prstGeom prst="rect">
            <a:avLst/>
          </a:prstGeom>
          <a:noFill/>
        </p:spPr>
        <p:txBody>
          <a:bodyPr wrap="square" rtlCol="0">
            <a:spAutoFit/>
          </a:bodyPr>
          <a:lstStyle/>
          <a:p>
            <a:pPr algn="ctr" defTabSz="914400"/>
            <a:r>
              <a:rPr lang="en-US" sz="2000" dirty="0">
                <a:solidFill>
                  <a:prstClr val="black"/>
                </a:solidFill>
                <a:latin typeface="Calibri"/>
              </a:rPr>
              <a:t>Radiance 330 3mm</a:t>
            </a:r>
            <a:r>
              <a:rPr lang="en-US" sz="2000" dirty="0" smtClean="0">
                <a:solidFill>
                  <a:prstClr val="black"/>
                </a:solidFill>
                <a:latin typeface="Calibri"/>
              </a:rPr>
              <a:t>-6mm </a:t>
            </a:r>
            <a:r>
              <a:rPr lang="en-US" sz="2400" b="1" dirty="0" err="1" smtClean="0">
                <a:solidFill>
                  <a:prstClr val="black"/>
                </a:solidFill>
                <a:latin typeface="Calibri"/>
              </a:rPr>
              <a:t>σ</a:t>
            </a:r>
            <a:r>
              <a:rPr lang="en-US" sz="2400" b="1" dirty="0" smtClean="0">
                <a:solidFill>
                  <a:prstClr val="black"/>
                </a:solidFill>
                <a:latin typeface="Calibri"/>
              </a:rPr>
              <a:t> </a:t>
            </a:r>
          </a:p>
          <a:p>
            <a:pPr algn="ctr" defTabSz="914400"/>
            <a:r>
              <a:rPr lang="en-US" sz="2000" i="1" dirty="0" smtClean="0">
                <a:solidFill>
                  <a:prstClr val="black"/>
                </a:solidFill>
                <a:latin typeface="Calibri"/>
              </a:rPr>
              <a:t>in air, at isocenter</a:t>
            </a:r>
            <a:endParaRPr lang="en-US" sz="2000" i="1" dirty="0">
              <a:solidFill>
                <a:prstClr val="black"/>
              </a:solidFill>
              <a:latin typeface="Calibri"/>
            </a:endParaRPr>
          </a:p>
        </p:txBody>
      </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280" y="3977018"/>
            <a:ext cx="4462272" cy="221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4274652" y="3758624"/>
            <a:ext cx="4262144" cy="584776"/>
          </a:xfrm>
          <a:prstGeom prst="rect">
            <a:avLst/>
          </a:prstGeom>
          <a:noFill/>
        </p:spPr>
        <p:txBody>
          <a:bodyPr wrap="square" rtlCol="0">
            <a:spAutoFit/>
          </a:bodyPr>
          <a:lstStyle/>
          <a:p>
            <a:r>
              <a:rPr lang="en-US" sz="1600" dirty="0" smtClean="0"/>
              <a:t>Crossplane </a:t>
            </a:r>
            <a:r>
              <a:rPr lang="en-US" sz="1600" dirty="0"/>
              <a:t>profile </a:t>
            </a:r>
            <a:r>
              <a:rPr lang="en-US" sz="1600" dirty="0" smtClean="0"/>
              <a:t>(horizontal scan) </a:t>
            </a:r>
            <a:r>
              <a:rPr lang="en-US" sz="1600" dirty="0"/>
              <a:t>for </a:t>
            </a:r>
            <a:r>
              <a:rPr lang="en-US" sz="1600" dirty="0" smtClean="0">
                <a:latin typeface="Times New Roman" pitchFamily="18" charset="0"/>
                <a:cs typeface="Times New Roman" pitchFamily="18" charset="0"/>
              </a:rPr>
              <a:t>250 MeV. </a:t>
            </a:r>
          </a:p>
          <a:p>
            <a:r>
              <a:rPr lang="en-US" sz="1600" dirty="0" smtClean="0"/>
              <a:t>Spot size = 2.57 mm.</a:t>
            </a:r>
            <a:endParaRPr lang="en-US" sz="1600" dirty="0" smtClean="0">
              <a:latin typeface="Times New Roman" pitchFamily="18" charset="0"/>
              <a:cs typeface="Times New Roman" pitchFamily="18" charset="0"/>
            </a:endParaRPr>
          </a:p>
        </p:txBody>
      </p:sp>
      <p:sp>
        <p:nvSpPr>
          <p:cNvPr id="20" name="TextBox 19"/>
          <p:cNvSpPr txBox="1"/>
          <p:nvPr/>
        </p:nvSpPr>
        <p:spPr>
          <a:xfrm>
            <a:off x="4300838" y="5943600"/>
            <a:ext cx="4262144" cy="584776"/>
          </a:xfrm>
          <a:prstGeom prst="rect">
            <a:avLst/>
          </a:prstGeom>
          <a:noFill/>
        </p:spPr>
        <p:txBody>
          <a:bodyPr wrap="square" rtlCol="0">
            <a:spAutoFit/>
          </a:bodyPr>
          <a:lstStyle/>
          <a:p>
            <a:r>
              <a:rPr lang="en-US" sz="1600" dirty="0" smtClean="0"/>
              <a:t>Inplane profile (vertical scan) for </a:t>
            </a:r>
            <a:r>
              <a:rPr lang="en-US" sz="1600" dirty="0" smtClean="0">
                <a:latin typeface="Times New Roman" pitchFamily="18" charset="0"/>
                <a:cs typeface="Times New Roman" pitchFamily="18" charset="0"/>
              </a:rPr>
              <a:t>250 MeV. </a:t>
            </a:r>
            <a:r>
              <a:rPr lang="en-US" sz="1600" dirty="0" smtClean="0"/>
              <a:t>Spot size = 2.41 mm.</a:t>
            </a:r>
            <a:endParaRPr lang="en-US" sz="1600" dirty="0" smtClean="0">
              <a:latin typeface="Times New Roman" pitchFamily="18" charset="0"/>
              <a:cs typeface="Times New Roman" pitchFamily="18" charset="0"/>
            </a:endParaRPr>
          </a:p>
        </p:txBody>
      </p:sp>
      <p:grpSp>
        <p:nvGrpSpPr>
          <p:cNvPr id="22" name="Group 21"/>
          <p:cNvGrpSpPr/>
          <p:nvPr/>
        </p:nvGrpSpPr>
        <p:grpSpPr>
          <a:xfrm>
            <a:off x="958850" y="3962400"/>
            <a:ext cx="2606040" cy="1645920"/>
            <a:chOff x="1132840" y="3962400"/>
            <a:chExt cx="2606040" cy="1645920"/>
          </a:xfrm>
        </p:grpSpPr>
        <p:grpSp>
          <p:nvGrpSpPr>
            <p:cNvPr id="15" name="Group 14"/>
            <p:cNvGrpSpPr/>
            <p:nvPr/>
          </p:nvGrpSpPr>
          <p:grpSpPr>
            <a:xfrm>
              <a:off x="1132840" y="3962400"/>
              <a:ext cx="2606040" cy="1645920"/>
              <a:chOff x="1071880" y="3962400"/>
              <a:chExt cx="2606040" cy="1645920"/>
            </a:xfrm>
          </p:grpSpPr>
          <p:pic>
            <p:nvPicPr>
              <p:cNvPr id="14" name="Picture 13" descr="3 vs 6mm spot ruler v3 copy.jpg"/>
              <p:cNvPicPr>
                <a:picLocks noChangeAspect="1"/>
              </p:cNvPicPr>
              <p:nvPr/>
            </p:nvPicPr>
            <p:blipFill>
              <a:blip r:embed="rId5" cstate="print"/>
              <a:stretch>
                <a:fillRect/>
              </a:stretch>
            </p:blipFill>
            <p:spPr>
              <a:xfrm>
                <a:off x="1071880" y="3962400"/>
                <a:ext cx="2606040" cy="1645920"/>
              </a:xfrm>
              <a:prstGeom prst="rect">
                <a:avLst/>
              </a:prstGeom>
            </p:spPr>
          </p:pic>
          <p:grpSp>
            <p:nvGrpSpPr>
              <p:cNvPr id="13" name="Group 12"/>
              <p:cNvGrpSpPr>
                <a:grpSpLocks noChangeAspect="1"/>
              </p:cNvGrpSpPr>
              <p:nvPr/>
            </p:nvGrpSpPr>
            <p:grpSpPr>
              <a:xfrm>
                <a:off x="1145289" y="4572000"/>
                <a:ext cx="696212" cy="685800"/>
                <a:chOff x="1442181" y="4114800"/>
                <a:chExt cx="1430939" cy="1409542"/>
              </a:xfrm>
            </p:grpSpPr>
            <p:sp>
              <p:nvSpPr>
                <p:cNvPr id="9" name="Oval 8"/>
                <p:cNvSpPr>
                  <a:spLocks noChangeAspect="1"/>
                </p:cNvSpPr>
                <p:nvPr/>
              </p:nvSpPr>
              <p:spPr>
                <a:xfrm>
                  <a:off x="1442181" y="4114800"/>
                  <a:ext cx="1430939" cy="1409542"/>
                </a:xfrm>
                <a:prstGeom prst="ellipse">
                  <a:avLst/>
                </a:prstGeom>
                <a:solidFill>
                  <a:srgbClr val="6E396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6" name="Oval 5"/>
                <p:cNvSpPr/>
                <p:nvPr/>
              </p:nvSpPr>
              <p:spPr>
                <a:xfrm>
                  <a:off x="1751751" y="4428030"/>
                  <a:ext cx="808136" cy="808137"/>
                </a:xfrm>
                <a:prstGeom prst="ellipse">
                  <a:avLst/>
                </a:prstGeom>
                <a:solidFill>
                  <a:srgbClr val="A5709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grpSp>
        </p:grpSp>
        <p:sp>
          <p:nvSpPr>
            <p:cNvPr id="16" name="Right Arrow 15"/>
            <p:cNvSpPr/>
            <p:nvPr/>
          </p:nvSpPr>
          <p:spPr>
            <a:xfrm rot="5400000">
              <a:off x="1457088" y="4604147"/>
              <a:ext cx="316705" cy="76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53485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Industrial Physics – Application Driven</a:t>
            </a:r>
            <a:endParaRPr lang="en-US" sz="3600" dirty="0"/>
          </a:p>
        </p:txBody>
      </p:sp>
      <p:sp>
        <p:nvSpPr>
          <p:cNvPr id="3" name="Content Placeholder 2"/>
          <p:cNvSpPr>
            <a:spLocks noGrp="1"/>
          </p:cNvSpPr>
          <p:nvPr>
            <p:ph idx="1"/>
          </p:nvPr>
        </p:nvSpPr>
        <p:spPr>
          <a:xfrm>
            <a:off x="188772" y="2213736"/>
            <a:ext cx="8766454" cy="3594830"/>
          </a:xfrm>
        </p:spPr>
        <p:txBody>
          <a:bodyPr/>
          <a:lstStyle/>
          <a:p>
            <a:pPr marL="285750" indent="-285750">
              <a:lnSpc>
                <a:spcPct val="140000"/>
              </a:lnSpc>
              <a:buFont typeface="Arial"/>
              <a:buChar char="•"/>
            </a:pPr>
            <a:r>
              <a:rPr lang="en-US" sz="2400" dirty="0" smtClean="0"/>
              <a:t>Focus on Application</a:t>
            </a:r>
          </a:p>
          <a:p>
            <a:pPr marL="285750" indent="-285750">
              <a:lnSpc>
                <a:spcPct val="140000"/>
              </a:lnSpc>
              <a:buFont typeface="Arial"/>
              <a:buChar char="•"/>
            </a:pPr>
            <a:r>
              <a:rPr lang="en-US" sz="2400" dirty="0" smtClean="0"/>
              <a:t>“Product” Driven Environment</a:t>
            </a:r>
          </a:p>
          <a:p>
            <a:pPr marL="742950" lvl="1" indent="-285750">
              <a:lnSpc>
                <a:spcPct val="140000"/>
              </a:lnSpc>
              <a:buFont typeface="Arial"/>
              <a:buChar char="•"/>
            </a:pPr>
            <a:r>
              <a:rPr lang="en-US" sz="2400" dirty="0" smtClean="0"/>
              <a:t>Subject Matter Expert</a:t>
            </a:r>
          </a:p>
          <a:p>
            <a:pPr marL="742950" lvl="1" indent="-285750">
              <a:lnSpc>
                <a:spcPct val="140000"/>
              </a:lnSpc>
              <a:buFont typeface="Arial"/>
              <a:buChar char="•"/>
            </a:pPr>
            <a:r>
              <a:rPr lang="en-US" sz="2400" dirty="0" smtClean="0"/>
              <a:t>Have relevant skills, experiences to enter the field</a:t>
            </a:r>
          </a:p>
          <a:p>
            <a:pPr>
              <a:lnSpc>
                <a:spcPct val="140000"/>
              </a:lnSpc>
              <a:buFont typeface="Arial"/>
              <a:buChar char="•"/>
            </a:pPr>
            <a:r>
              <a:rPr lang="en-US" sz="2400" dirty="0" smtClean="0"/>
              <a:t>Cross-functional environment</a:t>
            </a:r>
          </a:p>
          <a:p>
            <a:pPr>
              <a:lnSpc>
                <a:spcPct val="140000"/>
              </a:lnSpc>
              <a:buFont typeface="Arial"/>
              <a:buChar char="•"/>
            </a:pPr>
            <a:r>
              <a:rPr lang="en-US" sz="2400" dirty="0" smtClean="0"/>
              <a:t>Critical role in supporting the technology</a:t>
            </a:r>
          </a:p>
          <a:p>
            <a:pPr>
              <a:lnSpc>
                <a:spcPct val="140000"/>
              </a:lnSpc>
              <a:buFont typeface="Arial"/>
              <a:buChar char="•"/>
            </a:pPr>
            <a:r>
              <a:rPr lang="en-US" sz="2400" dirty="0" smtClean="0"/>
              <a:t>Research and Development opportunities</a:t>
            </a:r>
          </a:p>
        </p:txBody>
      </p:sp>
    </p:spTree>
    <p:extLst>
      <p:ext uri="{BB962C8B-B14F-4D97-AF65-F5344CB8AC3E}">
        <p14:creationId xmlns:p14="http://schemas.microsoft.com/office/powerpoint/2010/main" val="706218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Art of Product Development</a:t>
            </a:r>
            <a:endParaRPr lang="en-US" sz="3600" dirty="0"/>
          </a:p>
        </p:txBody>
      </p:sp>
      <p:pic>
        <p:nvPicPr>
          <p:cNvPr id="5" name="Picture 4" descr="image0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8229600" cy="4423999"/>
          </a:xfrm>
          <a:prstGeom prst="rect">
            <a:avLst/>
          </a:prstGeom>
        </p:spPr>
      </p:pic>
    </p:spTree>
    <p:extLst>
      <p:ext uri="{BB962C8B-B14F-4D97-AF65-F5344CB8AC3E}">
        <p14:creationId xmlns:p14="http://schemas.microsoft.com/office/powerpoint/2010/main" val="4168750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S</a:t>
            </a:r>
            <a:r>
              <a:rPr lang="en-US" sz="3600" b="1" dirty="0" smtClean="0"/>
              <a:t>ystems Engineering – </a:t>
            </a:r>
            <a:r>
              <a:rPr lang="en-US" sz="3600" b="1" dirty="0"/>
              <a:t>A </a:t>
            </a:r>
            <a:r>
              <a:rPr lang="en-US" sz="3600" b="1" dirty="0" smtClean="0"/>
              <a:t>Waterfall Model</a:t>
            </a:r>
            <a:endParaRPr lang="en-US" sz="3600" dirty="0"/>
          </a:p>
        </p:txBody>
      </p:sp>
      <p:pic>
        <p:nvPicPr>
          <p:cNvPr id="3" name="Picture 2" descr="T837_1_040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 y="1752600"/>
            <a:ext cx="6477000" cy="4508314"/>
          </a:xfrm>
          <a:prstGeom prst="rect">
            <a:avLst/>
          </a:prstGeom>
        </p:spPr>
      </p:pic>
      <p:sp>
        <p:nvSpPr>
          <p:cNvPr id="4" name="TextBox 3"/>
          <p:cNvSpPr txBox="1"/>
          <p:nvPr/>
        </p:nvSpPr>
        <p:spPr>
          <a:xfrm>
            <a:off x="6553200" y="1905000"/>
            <a:ext cx="2159566" cy="2862323"/>
          </a:xfrm>
          <a:prstGeom prst="rect">
            <a:avLst/>
          </a:prstGeom>
          <a:noFill/>
        </p:spPr>
        <p:txBody>
          <a:bodyPr wrap="none" rtlCol="0">
            <a:spAutoFit/>
          </a:bodyPr>
          <a:lstStyle/>
          <a:p>
            <a:pPr marL="285750" indent="-285750">
              <a:buFont typeface="Arial"/>
              <a:buChar char="•"/>
            </a:pPr>
            <a:r>
              <a:rPr lang="en-US" b="1" dirty="0" smtClean="0"/>
              <a:t>Conception</a:t>
            </a:r>
          </a:p>
          <a:p>
            <a:pPr marL="285750" indent="-285750">
              <a:buFont typeface="Arial"/>
              <a:buChar char="•"/>
            </a:pPr>
            <a:r>
              <a:rPr lang="en-US" b="1" dirty="0" smtClean="0"/>
              <a:t>Initiation</a:t>
            </a:r>
          </a:p>
          <a:p>
            <a:pPr marL="285750" indent="-285750">
              <a:buFont typeface="Arial"/>
              <a:buChar char="•"/>
            </a:pPr>
            <a:r>
              <a:rPr lang="en-US" b="1" dirty="0" smtClean="0"/>
              <a:t>Analysis</a:t>
            </a:r>
            <a:endParaRPr lang="en-US" b="1" dirty="0"/>
          </a:p>
          <a:p>
            <a:pPr marL="285750" indent="-285750">
              <a:buFont typeface="Arial"/>
              <a:buChar char="•"/>
            </a:pPr>
            <a:r>
              <a:rPr lang="en-US" b="1" dirty="0" smtClean="0"/>
              <a:t>Design</a:t>
            </a:r>
          </a:p>
          <a:p>
            <a:pPr marL="285750" indent="-285750">
              <a:buFont typeface="Arial"/>
              <a:buChar char="•"/>
            </a:pPr>
            <a:r>
              <a:rPr lang="en-US" b="1" dirty="0" smtClean="0"/>
              <a:t>Construction</a:t>
            </a:r>
          </a:p>
          <a:p>
            <a:pPr marL="285750" indent="-285750">
              <a:buFont typeface="Arial"/>
              <a:buChar char="•"/>
            </a:pPr>
            <a:r>
              <a:rPr lang="en-US" b="1" dirty="0" smtClean="0"/>
              <a:t>Testing</a:t>
            </a:r>
          </a:p>
          <a:p>
            <a:pPr marL="285750" indent="-285750">
              <a:buFont typeface="Arial"/>
              <a:buChar char="•"/>
            </a:pPr>
            <a:r>
              <a:rPr lang="en-US" b="1" dirty="0" smtClean="0"/>
              <a:t>Production</a:t>
            </a:r>
          </a:p>
          <a:p>
            <a:pPr marL="285750" indent="-285750">
              <a:buFont typeface="Arial"/>
              <a:buChar char="•"/>
            </a:pPr>
            <a:r>
              <a:rPr lang="en-US" b="1" dirty="0" smtClean="0"/>
              <a:t>/Implementation </a:t>
            </a:r>
          </a:p>
          <a:p>
            <a:pPr marL="285750" indent="-285750">
              <a:buFont typeface="Arial"/>
              <a:buChar char="•"/>
            </a:pPr>
            <a:r>
              <a:rPr lang="en-US" b="1" dirty="0" smtClean="0"/>
              <a:t>Maintenance</a:t>
            </a:r>
            <a:endParaRPr lang="en-US" b="1" dirty="0"/>
          </a:p>
          <a:p>
            <a:endParaRPr lang="en-US" dirty="0"/>
          </a:p>
        </p:txBody>
      </p:sp>
    </p:spTree>
    <p:extLst>
      <p:ext uri="{BB962C8B-B14F-4D97-AF65-F5344CB8AC3E}">
        <p14:creationId xmlns:p14="http://schemas.microsoft.com/office/powerpoint/2010/main" val="39018531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Physics – </a:t>
            </a:r>
            <a:r>
              <a:rPr lang="en-US" sz="3600" b="1" dirty="0" smtClean="0"/>
              <a:t>H</a:t>
            </a:r>
            <a:r>
              <a:rPr lang="en-US" sz="3600" dirty="0" smtClean="0"/>
              <a:t>ealth</a:t>
            </a:r>
            <a:r>
              <a:rPr lang="en-US" sz="3600" b="1" dirty="0" smtClean="0"/>
              <a:t>C</a:t>
            </a:r>
            <a:r>
              <a:rPr lang="en-US" sz="3600" dirty="0" smtClean="0"/>
              <a:t>are Industry</a:t>
            </a:r>
            <a:endParaRPr lang="en-US" sz="3600" dirty="0"/>
          </a:p>
        </p:txBody>
      </p:sp>
      <p:sp>
        <p:nvSpPr>
          <p:cNvPr id="3" name="Content Placeholder 2"/>
          <p:cNvSpPr>
            <a:spLocks noGrp="1"/>
          </p:cNvSpPr>
          <p:nvPr>
            <p:ph idx="1"/>
          </p:nvPr>
        </p:nvSpPr>
        <p:spPr>
          <a:xfrm>
            <a:off x="188772" y="2213736"/>
            <a:ext cx="8766454" cy="3653664"/>
          </a:xfrm>
        </p:spPr>
        <p:txBody>
          <a:bodyPr>
            <a:normAutofit fontScale="92500"/>
          </a:bodyPr>
          <a:lstStyle/>
          <a:p>
            <a:pPr marL="342900" indent="-342900">
              <a:lnSpc>
                <a:spcPct val="140000"/>
              </a:lnSpc>
              <a:buFont typeface="Arial"/>
              <a:buChar char="•"/>
            </a:pPr>
            <a:r>
              <a:rPr lang="en-US" sz="2400" dirty="0" smtClean="0"/>
              <a:t>Various opportunities in</a:t>
            </a:r>
          </a:p>
          <a:p>
            <a:pPr marL="800100" lvl="1" indent="-342900">
              <a:lnSpc>
                <a:spcPct val="140000"/>
              </a:lnSpc>
              <a:buFont typeface="Arial"/>
              <a:buChar char="•"/>
            </a:pPr>
            <a:r>
              <a:rPr lang="en-US" sz="2400" dirty="0" smtClean="0"/>
              <a:t>Radiation and Health Physics</a:t>
            </a:r>
          </a:p>
          <a:p>
            <a:pPr marL="800100" lvl="1" indent="-342900">
              <a:lnSpc>
                <a:spcPct val="140000"/>
              </a:lnSpc>
              <a:buFont typeface="Arial"/>
              <a:buChar char="•"/>
            </a:pPr>
            <a:r>
              <a:rPr lang="en-US" sz="2400" dirty="0" smtClean="0"/>
              <a:t>Imaging Physics and Technologies</a:t>
            </a:r>
          </a:p>
          <a:p>
            <a:pPr marL="800100" lvl="1" indent="-342900">
              <a:lnSpc>
                <a:spcPct val="140000"/>
              </a:lnSpc>
              <a:buFont typeface="Arial"/>
              <a:buChar char="•"/>
            </a:pPr>
            <a:r>
              <a:rPr lang="en-US" sz="2400" dirty="0" smtClean="0"/>
              <a:t>Accelerator Physics</a:t>
            </a:r>
          </a:p>
          <a:p>
            <a:pPr marL="342900" indent="-342900">
              <a:lnSpc>
                <a:spcPct val="140000"/>
              </a:lnSpc>
              <a:buFont typeface="Arial"/>
              <a:buChar char="•"/>
            </a:pPr>
            <a:r>
              <a:rPr lang="en-US" sz="2400" dirty="0" smtClean="0"/>
              <a:t>Responsible for aspects of technology development, Validation and Verification, Clinical Implementation</a:t>
            </a:r>
          </a:p>
          <a:p>
            <a:pPr marL="342900" indent="-342900">
              <a:lnSpc>
                <a:spcPct val="140000"/>
              </a:lnSpc>
              <a:buFont typeface="Arial"/>
              <a:buChar char="•"/>
            </a:pPr>
            <a:r>
              <a:rPr lang="en-US" sz="2400" dirty="0" smtClean="0"/>
              <a:t>Quality Management, Industry Standards, Federal and Sate Regulations</a:t>
            </a:r>
          </a:p>
          <a:p>
            <a:pPr marL="742950" lvl="1" indent="-285750">
              <a:buFont typeface="Arial"/>
              <a:buChar char="•"/>
            </a:pPr>
            <a:endParaRPr lang="en-US" dirty="0" smtClean="0"/>
          </a:p>
        </p:txBody>
      </p:sp>
    </p:spTree>
    <p:extLst>
      <p:ext uri="{BB962C8B-B14F-4D97-AF65-F5344CB8AC3E}">
        <p14:creationId xmlns:p14="http://schemas.microsoft.com/office/powerpoint/2010/main" val="40508893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Physics – </a:t>
            </a:r>
            <a:r>
              <a:rPr lang="en-US" sz="3600" b="1" dirty="0" smtClean="0"/>
              <a:t>H</a:t>
            </a:r>
            <a:r>
              <a:rPr lang="en-US" sz="3600" dirty="0" smtClean="0"/>
              <a:t>ealth</a:t>
            </a:r>
            <a:r>
              <a:rPr lang="en-US" sz="3600" b="1" dirty="0" smtClean="0"/>
              <a:t>C</a:t>
            </a:r>
            <a:r>
              <a:rPr lang="en-US" sz="3600" dirty="0" smtClean="0"/>
              <a:t>are Industry</a:t>
            </a:r>
            <a:endParaRPr lang="en-US" sz="3600" dirty="0"/>
          </a:p>
        </p:txBody>
      </p:sp>
      <p:sp>
        <p:nvSpPr>
          <p:cNvPr id="3" name="Content Placeholder 2"/>
          <p:cNvSpPr>
            <a:spLocks noGrp="1"/>
          </p:cNvSpPr>
          <p:nvPr>
            <p:ph idx="1"/>
          </p:nvPr>
        </p:nvSpPr>
        <p:spPr>
          <a:xfrm>
            <a:off x="188772" y="2213736"/>
            <a:ext cx="8766454" cy="3729864"/>
          </a:xfrm>
        </p:spPr>
        <p:txBody>
          <a:bodyPr>
            <a:normAutofit/>
          </a:bodyPr>
          <a:lstStyle/>
          <a:p>
            <a:pPr marL="342900" indent="-342900">
              <a:lnSpc>
                <a:spcPct val="140000"/>
              </a:lnSpc>
              <a:buFont typeface="Arial"/>
              <a:buChar char="•"/>
            </a:pPr>
            <a:r>
              <a:rPr lang="en-US" sz="2400" dirty="0" smtClean="0"/>
              <a:t>Cross-functional, team environment</a:t>
            </a:r>
          </a:p>
          <a:p>
            <a:pPr marL="342900" indent="-342900">
              <a:lnSpc>
                <a:spcPct val="140000"/>
              </a:lnSpc>
              <a:buFont typeface="Arial"/>
              <a:buChar char="•"/>
            </a:pPr>
            <a:r>
              <a:rPr lang="en-US" sz="2400" dirty="0" smtClean="0"/>
              <a:t>Exposure to and close collaboration with Engineering (electrical, mechanical, software)</a:t>
            </a:r>
          </a:p>
          <a:p>
            <a:pPr marL="342900" indent="-342900">
              <a:lnSpc>
                <a:spcPct val="140000"/>
              </a:lnSpc>
              <a:buFont typeface="Arial"/>
              <a:buChar char="•"/>
            </a:pPr>
            <a:r>
              <a:rPr lang="en-US" sz="2400" dirty="0" smtClean="0"/>
              <a:t>Deadlines and Commitments</a:t>
            </a:r>
          </a:p>
          <a:p>
            <a:pPr marL="342900" indent="-342900">
              <a:lnSpc>
                <a:spcPct val="140000"/>
              </a:lnSpc>
              <a:buFont typeface="Arial"/>
              <a:buChar char="•"/>
            </a:pPr>
            <a:r>
              <a:rPr lang="en-US" sz="2400" dirty="0" smtClean="0"/>
              <a:t>Hierarchical Institution (</a:t>
            </a:r>
            <a:r>
              <a:rPr lang="en-US" sz="2400" i="1" dirty="0" smtClean="0"/>
              <a:t>typically</a:t>
            </a:r>
            <a:r>
              <a:rPr lang="en-US" sz="2400" dirty="0" smtClean="0"/>
              <a:t>)</a:t>
            </a:r>
          </a:p>
          <a:p>
            <a:pPr marL="342900" indent="-342900">
              <a:lnSpc>
                <a:spcPct val="140000"/>
              </a:lnSpc>
              <a:buFont typeface="Arial"/>
              <a:buChar char="•"/>
            </a:pPr>
            <a:r>
              <a:rPr lang="en-US" sz="2400" dirty="0" smtClean="0"/>
              <a:t>Growth and promotion opportunities</a:t>
            </a:r>
          </a:p>
          <a:p>
            <a:pPr marL="342900" indent="-342900">
              <a:lnSpc>
                <a:spcPct val="140000"/>
              </a:lnSpc>
              <a:buFont typeface="Arial"/>
              <a:buChar char="•"/>
            </a:pPr>
            <a:r>
              <a:rPr lang="en-US" sz="2400" dirty="0" smtClean="0"/>
              <a:t>Risk and Reward</a:t>
            </a:r>
          </a:p>
        </p:txBody>
      </p:sp>
    </p:spTree>
    <p:extLst>
      <p:ext uri="{BB962C8B-B14F-4D97-AF65-F5344CB8AC3E}">
        <p14:creationId xmlns:p14="http://schemas.microsoft.com/office/powerpoint/2010/main" val="3910625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Industrial Physics – Medical</a:t>
            </a:r>
            <a:endParaRPr lang="en-US" sz="3600" dirty="0"/>
          </a:p>
        </p:txBody>
      </p:sp>
      <p:sp>
        <p:nvSpPr>
          <p:cNvPr id="3" name="Content Placeholder 2"/>
          <p:cNvSpPr>
            <a:spLocks noGrp="1"/>
          </p:cNvSpPr>
          <p:nvPr>
            <p:ph idx="1"/>
          </p:nvPr>
        </p:nvSpPr>
        <p:spPr/>
        <p:txBody>
          <a:bodyPr>
            <a:normAutofit/>
          </a:bodyPr>
          <a:lstStyle/>
          <a:p>
            <a:pPr marL="285750" indent="-285750">
              <a:lnSpc>
                <a:spcPct val="140000"/>
              </a:lnSpc>
              <a:buFont typeface="Arial"/>
              <a:buChar char="•"/>
            </a:pPr>
            <a:r>
              <a:rPr lang="en-US" sz="2400" dirty="0" smtClean="0"/>
              <a:t>Transition to Medical Physics from different specialty physics areas</a:t>
            </a:r>
          </a:p>
          <a:p>
            <a:pPr marL="742950" lvl="1" indent="-285750">
              <a:lnSpc>
                <a:spcPct val="140000"/>
              </a:lnSpc>
              <a:buFont typeface="Arial"/>
              <a:buChar char="•"/>
            </a:pPr>
            <a:r>
              <a:rPr lang="en-US" sz="2400" dirty="0" smtClean="0"/>
              <a:t>Graduate program in Medical Physics</a:t>
            </a:r>
          </a:p>
          <a:p>
            <a:pPr marL="742950" lvl="1" indent="-285750">
              <a:lnSpc>
                <a:spcPct val="140000"/>
              </a:lnSpc>
              <a:buFont typeface="Arial"/>
              <a:buChar char="•"/>
            </a:pPr>
            <a:r>
              <a:rPr lang="en-US" sz="2400" dirty="0" smtClean="0"/>
              <a:t>Postdoc or Clinical Residency in Medical Physics</a:t>
            </a:r>
          </a:p>
          <a:p>
            <a:pPr marL="742950" lvl="1" indent="-285750">
              <a:lnSpc>
                <a:spcPct val="140000"/>
              </a:lnSpc>
              <a:buFont typeface="Arial"/>
              <a:buChar char="•"/>
            </a:pPr>
            <a:r>
              <a:rPr lang="en-US" sz="2400" dirty="0"/>
              <a:t>Commission on Accreditation of Medical Physics Educational Programs (CAMPEP</a:t>
            </a:r>
            <a:r>
              <a:rPr lang="en-US" sz="2400" dirty="0" smtClean="0"/>
              <a:t>) for clinically oriented carriers</a:t>
            </a:r>
          </a:p>
          <a:p>
            <a:pPr marL="742950" lvl="1" indent="-285750">
              <a:lnSpc>
                <a:spcPct val="140000"/>
              </a:lnSpc>
              <a:buFont typeface="Arial"/>
              <a:buChar char="•"/>
            </a:pPr>
            <a:r>
              <a:rPr lang="en-US" sz="2400" dirty="0" smtClean="0"/>
              <a:t>Experience working in </a:t>
            </a:r>
            <a:r>
              <a:rPr lang="en-US" sz="2400" b="1" dirty="0" smtClean="0"/>
              <a:t>H</a:t>
            </a:r>
            <a:r>
              <a:rPr lang="en-US" sz="2400" dirty="0" smtClean="0"/>
              <a:t>ealth</a:t>
            </a:r>
            <a:r>
              <a:rPr lang="en-US" sz="2400" b="1" dirty="0" smtClean="0"/>
              <a:t>C</a:t>
            </a:r>
            <a:r>
              <a:rPr lang="en-US" sz="2400" dirty="0" smtClean="0"/>
              <a:t>are</a:t>
            </a:r>
          </a:p>
        </p:txBody>
      </p:sp>
      <p:sp>
        <p:nvSpPr>
          <p:cNvPr id="4" name="TextBox 3"/>
          <p:cNvSpPr txBox="1"/>
          <p:nvPr/>
        </p:nvSpPr>
        <p:spPr>
          <a:xfrm>
            <a:off x="4157579" y="652378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539601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Radiance 330® - Synchrotron</a:t>
            </a:r>
            <a:endParaRPr lang="en-US" dirty="0"/>
          </a:p>
        </p:txBody>
      </p:sp>
      <p:sp>
        <p:nvSpPr>
          <p:cNvPr id="3" name="Content Placeholder 2"/>
          <p:cNvSpPr>
            <a:spLocks noGrp="1"/>
          </p:cNvSpPr>
          <p:nvPr>
            <p:ph idx="1"/>
          </p:nvPr>
        </p:nvSpPr>
        <p:spPr>
          <a:xfrm>
            <a:off x="228600" y="1722439"/>
            <a:ext cx="3886200" cy="4297361"/>
          </a:xfrm>
        </p:spPr>
        <p:txBody>
          <a:bodyPr>
            <a:normAutofit/>
          </a:bodyPr>
          <a:lstStyle/>
          <a:p>
            <a:r>
              <a:rPr lang="x-none" sz="2800" b="1" dirty="0"/>
              <a:t>Variable </a:t>
            </a:r>
            <a:r>
              <a:rPr lang="x-none" sz="2800" b="1" dirty="0" smtClean="0"/>
              <a:t>energy</a:t>
            </a:r>
            <a:r>
              <a:rPr lang="en-US" sz="2800" b="1" dirty="0" smtClean="0"/>
              <a:t>: </a:t>
            </a:r>
            <a:r>
              <a:rPr lang="en-US" sz="2400" b="1" dirty="0" smtClean="0"/>
              <a:t>70</a:t>
            </a:r>
            <a:r>
              <a:rPr lang="en-US" sz="2400" dirty="0" smtClean="0"/>
              <a:t> to </a:t>
            </a:r>
            <a:r>
              <a:rPr lang="en-US" sz="2400" b="1" dirty="0" smtClean="0"/>
              <a:t>250 MeV </a:t>
            </a:r>
            <a:r>
              <a:rPr lang="en-US" sz="2400" dirty="0" smtClean="0"/>
              <a:t>for therapy; up to </a:t>
            </a:r>
            <a:r>
              <a:rPr lang="en-US" sz="2400" b="1" dirty="0" smtClean="0"/>
              <a:t>330 MeV </a:t>
            </a:r>
            <a:r>
              <a:rPr lang="en-US" sz="2400" dirty="0" smtClean="0"/>
              <a:t>for proton radiography and tomography</a:t>
            </a:r>
          </a:p>
          <a:p>
            <a:r>
              <a:rPr lang="x-none" sz="2800" b="1" dirty="0"/>
              <a:t>Small beam </a:t>
            </a:r>
            <a:r>
              <a:rPr lang="x-none" sz="2800" b="1" dirty="0" smtClean="0"/>
              <a:t>emittance</a:t>
            </a:r>
            <a:endParaRPr lang="en-US" sz="2800" b="1" dirty="0" smtClean="0"/>
          </a:p>
          <a:p>
            <a:r>
              <a:rPr lang="x-none" sz="2800" b="1"/>
              <a:t>Scanning </a:t>
            </a:r>
            <a:r>
              <a:rPr lang="en-US" sz="2800" b="1" dirty="0" smtClean="0"/>
              <a:t>equipped</a:t>
            </a:r>
          </a:p>
          <a:p>
            <a:r>
              <a:rPr lang="x-none" sz="2800" b="1" dirty="0" smtClean="0"/>
              <a:t>Safety</a:t>
            </a:r>
            <a:endParaRPr lang="en-US" sz="2800" b="1" dirty="0" smtClean="0"/>
          </a:p>
          <a:p>
            <a:r>
              <a:rPr lang="x-none" sz="2800" b="1" dirty="0"/>
              <a:t>Maintainability</a:t>
            </a:r>
            <a:endParaRPr lang="en-US" sz="2800" dirty="0" smtClean="0"/>
          </a:p>
          <a:p>
            <a:endParaRPr lang="en-US" sz="2200" dirty="0" smtClean="0"/>
          </a:p>
          <a:p>
            <a:endParaRPr lang="en-US" sz="2200" dirty="0"/>
          </a:p>
        </p:txBody>
      </p:sp>
      <p:pic>
        <p:nvPicPr>
          <p:cNvPr id="6" name="Picture 5" descr="Ring photoshopped 1-6-14 (2).jpg"/>
          <p:cNvPicPr>
            <a:picLocks noChangeAspect="1"/>
          </p:cNvPicPr>
          <p:nvPr/>
        </p:nvPicPr>
        <p:blipFill>
          <a:blip r:embed="rId3" cstate="print"/>
          <a:stretch>
            <a:fillRect/>
          </a:stretch>
        </p:blipFill>
        <p:spPr>
          <a:xfrm>
            <a:off x="4334351" y="2209800"/>
            <a:ext cx="4809649" cy="3200400"/>
          </a:xfrm>
          <a:prstGeom prst="rect">
            <a:avLst/>
          </a:prstGeom>
        </p:spPr>
      </p:pic>
    </p:spTree>
    <p:extLst>
      <p:ext uri="{BB962C8B-B14F-4D97-AF65-F5344CB8AC3E}">
        <p14:creationId xmlns:p14="http://schemas.microsoft.com/office/powerpoint/2010/main" val="17458659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0020"/>
            <a:ext cx="7467600" cy="960438"/>
          </a:xfrm>
        </p:spPr>
        <p:txBody>
          <a:bodyPr>
            <a:normAutofit/>
          </a:bodyPr>
          <a:lstStyle/>
          <a:p>
            <a:pPr lvl="0"/>
            <a:r>
              <a:rPr lang="en-US" dirty="0" smtClean="0"/>
              <a:t>Beam Transport Line</a:t>
            </a:r>
            <a:endParaRPr lang="en-US" dirty="0"/>
          </a:p>
        </p:txBody>
      </p:sp>
      <p:pic>
        <p:nvPicPr>
          <p:cNvPr id="7" name="Content Placeholder 9" descr="Synchrotron cables mkf.png"/>
          <p:cNvPicPr>
            <a:picLocks noGrp="1" noChangeAspect="1"/>
          </p:cNvPicPr>
          <p:nvPr>
            <p:ph idx="1"/>
          </p:nvPr>
        </p:nvPicPr>
        <p:blipFill>
          <a:blip r:embed="rId2" cstate="print"/>
          <a:stretch>
            <a:fillRect/>
          </a:stretch>
        </p:blipFill>
        <p:spPr>
          <a:xfrm>
            <a:off x="22860" y="2362200"/>
            <a:ext cx="9098280" cy="3309840"/>
          </a:xfrm>
        </p:spPr>
      </p:pic>
    </p:spTree>
    <p:extLst>
      <p:ext uri="{BB962C8B-B14F-4D97-AF65-F5344CB8AC3E}">
        <p14:creationId xmlns:p14="http://schemas.microsoft.com/office/powerpoint/2010/main" val="2857606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4400</TotalTime>
  <Words>939</Words>
  <Application>Microsoft Macintosh PowerPoint</Application>
  <PresentationFormat>On-screen Show (4:3)</PresentationFormat>
  <Paragraphs>103</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Hampton University Proton Therapy Institute</vt:lpstr>
      <vt:lpstr>Industrial Physics – Application Driven</vt:lpstr>
      <vt:lpstr>The Art of Product Development</vt:lpstr>
      <vt:lpstr>Systems Engineering – A Waterfall Model</vt:lpstr>
      <vt:lpstr>Physics – HealthCare Industry</vt:lpstr>
      <vt:lpstr>Physics – HealthCare Industry</vt:lpstr>
      <vt:lpstr>Industrial Physics – Medical</vt:lpstr>
      <vt:lpstr>Radiance 330® - Synchrotron</vt:lpstr>
      <vt:lpstr>Beam Transport Line</vt:lpstr>
      <vt:lpstr>PowerPoint Presentation</vt:lpstr>
      <vt:lpstr>Gantry Treatment Room</vt:lpstr>
      <vt:lpstr>PowerPoint Presentation</vt:lpstr>
      <vt:lpstr>Control room and in-room machine components </vt:lpstr>
      <vt:lpstr>PowerPoint Presentation</vt:lpstr>
      <vt:lpstr>Hampton University Proton Therapy Institute</vt:lpstr>
      <vt:lpstr>HUPTI IS A UNIQUE RESOURCE IN THE FIGHT AGAINST CANCER</vt:lpstr>
      <vt:lpstr>Career</vt:lpstr>
      <vt:lpstr>Questions?</vt:lpstr>
      <vt:lpstr>Clinical Utility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GOV RELATIONS</dc:creator>
  <cp:lastModifiedBy>Vahagn Nazaryan</cp:lastModifiedBy>
  <cp:revision>30</cp:revision>
  <dcterms:created xsi:type="dcterms:W3CDTF">2016-04-06T09:27:15Z</dcterms:created>
  <dcterms:modified xsi:type="dcterms:W3CDTF">2017-01-18T16:38:56Z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2016-01-11T00:00:00Z</vt:filetime>
  </property>
  <property fmtid="{D5CDD505-2E9C-101B-9397-08002B2CF9AE}" pid="3" name="Creator">
    <vt:lpwstr>Microsoft® PowerPoint® 2013</vt:lpwstr>
  </property>
  <property fmtid="{D5CDD505-2E9C-101B-9397-08002B2CF9AE}" pid="4" name="LastSaved">
    <vt:filetime>2016-04-06T00:00:00Z</vt:filetime>
  </property>
</Properties>
</file>