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6"/>
  </p:notesMasterIdLst>
  <p:handoutMasterIdLst>
    <p:handoutMasterId r:id="rId47"/>
  </p:handoutMasterIdLst>
  <p:sldIdLst>
    <p:sldId id="390" r:id="rId2"/>
    <p:sldId id="391" r:id="rId3"/>
    <p:sldId id="557" r:id="rId4"/>
    <p:sldId id="595" r:id="rId5"/>
    <p:sldId id="606" r:id="rId6"/>
    <p:sldId id="558" r:id="rId7"/>
    <p:sldId id="625" r:id="rId8"/>
    <p:sldId id="597" r:id="rId9"/>
    <p:sldId id="599" r:id="rId10"/>
    <p:sldId id="626" r:id="rId11"/>
    <p:sldId id="598" r:id="rId12"/>
    <p:sldId id="600" r:id="rId13"/>
    <p:sldId id="627" r:id="rId14"/>
    <p:sldId id="564" r:id="rId15"/>
    <p:sldId id="565" r:id="rId16"/>
    <p:sldId id="629" r:id="rId17"/>
    <p:sldId id="630" r:id="rId18"/>
    <p:sldId id="632" r:id="rId19"/>
    <p:sldId id="633" r:id="rId20"/>
    <p:sldId id="635" r:id="rId21"/>
    <p:sldId id="607" r:id="rId22"/>
    <p:sldId id="608" r:id="rId23"/>
    <p:sldId id="609" r:id="rId24"/>
    <p:sldId id="610" r:id="rId25"/>
    <p:sldId id="616" r:id="rId26"/>
    <p:sldId id="612" r:id="rId27"/>
    <p:sldId id="614" r:id="rId28"/>
    <p:sldId id="636" r:id="rId29"/>
    <p:sldId id="637" r:id="rId30"/>
    <p:sldId id="628" r:id="rId31"/>
    <p:sldId id="574" r:id="rId32"/>
    <p:sldId id="605" r:id="rId33"/>
    <p:sldId id="566" r:id="rId34"/>
    <p:sldId id="570" r:id="rId35"/>
    <p:sldId id="555" r:id="rId36"/>
    <p:sldId id="618" r:id="rId37"/>
    <p:sldId id="593" r:id="rId38"/>
    <p:sldId id="617" r:id="rId39"/>
    <p:sldId id="621" r:id="rId40"/>
    <p:sldId id="603" r:id="rId41"/>
    <p:sldId id="622" r:id="rId42"/>
    <p:sldId id="623" r:id="rId43"/>
    <p:sldId id="548" r:id="rId44"/>
    <p:sldId id="624" r:id="rId45"/>
  </p:sldIdLst>
  <p:sldSz cx="9144000" cy="6858000" type="letter"/>
  <p:notesSz cx="6934200" cy="9220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defRPr sz="1200" kern="1200">
        <a:solidFill>
          <a:srgbClr val="800080"/>
        </a:solidFill>
        <a:latin typeface="Arial Unicode MS" pitchFamily="34" charset="-128"/>
        <a:ea typeface="+mn-ea"/>
        <a:cs typeface="+mn-cs"/>
      </a:defRPr>
    </a:lvl1pPr>
    <a:lvl2pPr marL="457200" algn="l" rtl="0" eaLnBrk="0" fontAlgn="base" hangingPunct="0">
      <a:spcBef>
        <a:spcPct val="50000"/>
      </a:spcBef>
      <a:spcAft>
        <a:spcPct val="0"/>
      </a:spcAft>
      <a:defRPr sz="1200" kern="1200">
        <a:solidFill>
          <a:srgbClr val="800080"/>
        </a:solidFill>
        <a:latin typeface="Arial Unicode MS" pitchFamily="34" charset="-128"/>
        <a:ea typeface="+mn-ea"/>
        <a:cs typeface="+mn-cs"/>
      </a:defRPr>
    </a:lvl2pPr>
    <a:lvl3pPr marL="914400" algn="l" rtl="0" eaLnBrk="0" fontAlgn="base" hangingPunct="0">
      <a:spcBef>
        <a:spcPct val="50000"/>
      </a:spcBef>
      <a:spcAft>
        <a:spcPct val="0"/>
      </a:spcAft>
      <a:defRPr sz="1200" kern="1200">
        <a:solidFill>
          <a:srgbClr val="800080"/>
        </a:solidFill>
        <a:latin typeface="Arial Unicode MS" pitchFamily="34" charset="-128"/>
        <a:ea typeface="+mn-ea"/>
        <a:cs typeface="+mn-cs"/>
      </a:defRPr>
    </a:lvl3pPr>
    <a:lvl4pPr marL="1371600" algn="l" rtl="0" eaLnBrk="0" fontAlgn="base" hangingPunct="0">
      <a:spcBef>
        <a:spcPct val="50000"/>
      </a:spcBef>
      <a:spcAft>
        <a:spcPct val="0"/>
      </a:spcAft>
      <a:defRPr sz="1200" kern="1200">
        <a:solidFill>
          <a:srgbClr val="800080"/>
        </a:solidFill>
        <a:latin typeface="Arial Unicode MS" pitchFamily="34" charset="-128"/>
        <a:ea typeface="+mn-ea"/>
        <a:cs typeface="+mn-cs"/>
      </a:defRPr>
    </a:lvl4pPr>
    <a:lvl5pPr marL="1828800" algn="l" rtl="0" eaLnBrk="0" fontAlgn="base" hangingPunct="0">
      <a:spcBef>
        <a:spcPct val="50000"/>
      </a:spcBef>
      <a:spcAft>
        <a:spcPct val="0"/>
      </a:spcAft>
      <a:defRPr sz="1200" kern="1200">
        <a:solidFill>
          <a:srgbClr val="800080"/>
        </a:solidFill>
        <a:latin typeface="Arial Unicode MS" pitchFamily="34" charset="-128"/>
        <a:ea typeface="+mn-ea"/>
        <a:cs typeface="+mn-cs"/>
      </a:defRPr>
    </a:lvl5pPr>
    <a:lvl6pPr marL="2286000" algn="l" defTabSz="914400" rtl="0" eaLnBrk="1" latinLnBrk="0" hangingPunct="1">
      <a:defRPr sz="1200" kern="1200">
        <a:solidFill>
          <a:srgbClr val="800080"/>
        </a:solidFill>
        <a:latin typeface="Arial Unicode MS" pitchFamily="34" charset="-128"/>
        <a:ea typeface="+mn-ea"/>
        <a:cs typeface="+mn-cs"/>
      </a:defRPr>
    </a:lvl6pPr>
    <a:lvl7pPr marL="2743200" algn="l" defTabSz="914400" rtl="0" eaLnBrk="1" latinLnBrk="0" hangingPunct="1">
      <a:defRPr sz="1200" kern="1200">
        <a:solidFill>
          <a:srgbClr val="800080"/>
        </a:solidFill>
        <a:latin typeface="Arial Unicode MS" pitchFamily="34" charset="-128"/>
        <a:ea typeface="+mn-ea"/>
        <a:cs typeface="+mn-cs"/>
      </a:defRPr>
    </a:lvl7pPr>
    <a:lvl8pPr marL="3200400" algn="l" defTabSz="914400" rtl="0" eaLnBrk="1" latinLnBrk="0" hangingPunct="1">
      <a:defRPr sz="1200" kern="1200">
        <a:solidFill>
          <a:srgbClr val="800080"/>
        </a:solidFill>
        <a:latin typeface="Arial Unicode MS" pitchFamily="34" charset="-128"/>
        <a:ea typeface="+mn-ea"/>
        <a:cs typeface="+mn-cs"/>
      </a:defRPr>
    </a:lvl8pPr>
    <a:lvl9pPr marL="3657600" algn="l" defTabSz="914400" rtl="0" eaLnBrk="1" latinLnBrk="0" hangingPunct="1">
      <a:defRPr sz="1200" kern="1200">
        <a:solidFill>
          <a:srgbClr val="800080"/>
        </a:solidFill>
        <a:latin typeface="Arial Unicode MS" pitchFamily="34" charset="-12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FF"/>
    <a:srgbClr val="0000FF"/>
    <a:srgbClr val="0099FF"/>
    <a:srgbClr val="FF0000"/>
    <a:srgbClr val="FFCC00"/>
    <a:srgbClr val="FF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5915" autoAdjust="0"/>
  </p:normalViewPr>
  <p:slideViewPr>
    <p:cSldViewPr snapToGrid="0">
      <p:cViewPr varScale="1">
        <p:scale>
          <a:sx n="115" d="100"/>
          <a:sy n="115" d="100"/>
        </p:scale>
        <p:origin x="1560" y="1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_rels/viewProps.xml.rels><?xml version="1.0" encoding="UTF-8" standalone="yes"?>
<Relationships xmlns="http://schemas.openxmlformats.org/package/2006/relationships"><Relationship Id="rId11" Type="http://schemas.openxmlformats.org/officeDocument/2006/relationships/slide" Target="slides/slide26.xml"/><Relationship Id="rId12" Type="http://schemas.openxmlformats.org/officeDocument/2006/relationships/slide" Target="slides/slide27.xml"/><Relationship Id="rId13" Type="http://schemas.openxmlformats.org/officeDocument/2006/relationships/slide" Target="slides/slide28.xml"/><Relationship Id="rId14" Type="http://schemas.openxmlformats.org/officeDocument/2006/relationships/slide" Target="slides/slide29.xml"/><Relationship Id="rId1" Type="http://schemas.openxmlformats.org/officeDocument/2006/relationships/slide" Target="slides/slide1.xml"/><Relationship Id="rId2" Type="http://schemas.openxmlformats.org/officeDocument/2006/relationships/slide" Target="slides/slide16.xml"/><Relationship Id="rId3" Type="http://schemas.openxmlformats.org/officeDocument/2006/relationships/slide" Target="slides/slide17.xml"/><Relationship Id="rId4" Type="http://schemas.openxmlformats.org/officeDocument/2006/relationships/slide" Target="slides/slide18.xml"/><Relationship Id="rId5" Type="http://schemas.openxmlformats.org/officeDocument/2006/relationships/slide" Target="slides/slide19.xml"/><Relationship Id="rId6" Type="http://schemas.openxmlformats.org/officeDocument/2006/relationships/slide" Target="slides/slide20.xml"/><Relationship Id="rId7" Type="http://schemas.openxmlformats.org/officeDocument/2006/relationships/slide" Target="slides/slide21.xml"/><Relationship Id="rId8" Type="http://schemas.openxmlformats.org/officeDocument/2006/relationships/slide" Target="slides/slide22.xml"/><Relationship Id="rId9" Type="http://schemas.openxmlformats.org/officeDocument/2006/relationships/slide" Target="slides/slide23.xml"/><Relationship Id="rId10"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0.wmf"/><Relationship Id="rId2" Type="http://schemas.openxmlformats.org/officeDocument/2006/relationships/image" Target="../media/image1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4.wmf"/><Relationship Id="rId2" Type="http://schemas.openxmlformats.org/officeDocument/2006/relationships/image" Target="../media/image115.wmf"/><Relationship Id="rId3" Type="http://schemas.openxmlformats.org/officeDocument/2006/relationships/image" Target="../media/image1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5.wmf"/><Relationship Id="rId2" Type="http://schemas.openxmlformats.org/officeDocument/2006/relationships/image" Target="../media/image6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4.wmf"/><Relationship Id="rId4" Type="http://schemas.openxmlformats.org/officeDocument/2006/relationships/image" Target="../media/image105.wmf"/><Relationship Id="rId1" Type="http://schemas.openxmlformats.org/officeDocument/2006/relationships/image" Target="../media/image102.wmf"/><Relationship Id="rId2" Type="http://schemas.openxmlformats.org/officeDocument/2006/relationships/image" Target="../media/image10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84938" y="8836025"/>
            <a:ext cx="404812" cy="269875"/>
          </a:xfrm>
          <a:prstGeom prst="rect">
            <a:avLst/>
          </a:prstGeom>
          <a:noFill/>
          <a:ln w="12699">
            <a:noFill/>
            <a:miter lim="800000"/>
            <a:headEnd/>
            <a:tailEnd/>
          </a:ln>
          <a:effectLst/>
        </p:spPr>
        <p:txBody>
          <a:bodyPr wrap="none" lIns="123279" tIns="60018" rIns="123279" bIns="60018" anchor="ctr">
            <a:spAutoFit/>
          </a:bodyPr>
          <a:lstStyle/>
          <a:p>
            <a:pPr algn="r" defTabSz="1241425">
              <a:spcBef>
                <a:spcPct val="0"/>
              </a:spcBef>
              <a:defRPr/>
            </a:pPr>
            <a:fld id="{33115722-22F8-4A7D-8FBF-15DFEBDB14B9}" type="slidenum">
              <a:rPr lang="en-US" altLang="en-US" sz="1000">
                <a:solidFill>
                  <a:schemeClr val="tx1"/>
                </a:solidFill>
                <a:latin typeface="Arial" charset="0"/>
              </a:rPr>
              <a:pPr algn="r" defTabSz="1241425">
                <a:spcBef>
                  <a:spcPct val="0"/>
                </a:spcBef>
                <a:defRPr/>
              </a:pPr>
              <a:t>‹#›</a:t>
            </a:fld>
            <a:endParaRPr lang="en-US" altLang="en-US" sz="1000">
              <a:solidFill>
                <a:schemeClr val="tx1"/>
              </a:solidFill>
              <a:latin typeface="Arial" charset="0"/>
            </a:endParaRPr>
          </a:p>
        </p:txBody>
      </p:sp>
    </p:spTree>
    <p:extLst>
      <p:ext uri="{BB962C8B-B14F-4D97-AF65-F5344CB8AC3E}">
        <p14:creationId xmlns:p14="http://schemas.microsoft.com/office/powerpoint/2010/main" val="324445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78325"/>
            <a:ext cx="5083175" cy="4148138"/>
          </a:xfrm>
          <a:prstGeom prst="rect">
            <a:avLst/>
          </a:prstGeom>
          <a:noFill/>
          <a:ln w="12699">
            <a:noFill/>
            <a:miter lim="800000"/>
            <a:headEnd/>
            <a:tailEnd/>
          </a:ln>
          <a:effectLst/>
        </p:spPr>
        <p:txBody>
          <a:bodyPr vert="horz" wrap="square" lIns="123279" tIns="60018" rIns="123279" bIns="60018" numCol="1" anchor="t" anchorCtr="0" compatLnSpc="1">
            <a:prstTxWarp prst="textNoShape">
              <a:avLst/>
            </a:prstTxWarp>
          </a:bodyPr>
          <a:lstStyle/>
          <a:p>
            <a:pPr lvl="0"/>
            <a:r>
              <a:rPr lang="en-US" altLang="en-US" noProof="0" smtClean="0"/>
              <a:t>Click to edit Master notes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8915" name="Rectangle 3"/>
          <p:cNvSpPr>
            <a:spLocks noGrp="1" noRot="1" noChangeAspect="1" noChangeArrowheads="1" noTextEdit="1"/>
          </p:cNvSpPr>
          <p:nvPr>
            <p:ph type="sldImg" idx="2"/>
          </p:nvPr>
        </p:nvSpPr>
        <p:spPr bwMode="auto">
          <a:xfrm>
            <a:off x="1171575" y="698500"/>
            <a:ext cx="4595813" cy="3446463"/>
          </a:xfrm>
          <a:prstGeom prst="rect">
            <a:avLst/>
          </a:prstGeom>
          <a:noFill/>
          <a:ln w="12699">
            <a:solidFill>
              <a:schemeClr val="tx1"/>
            </a:solidFill>
            <a:miter lim="800000"/>
            <a:headEnd/>
            <a:tailEnd/>
          </a:ln>
        </p:spPr>
      </p:sp>
      <p:sp>
        <p:nvSpPr>
          <p:cNvPr id="2052" name="Rectangle 4"/>
          <p:cNvSpPr>
            <a:spLocks noChangeArrowheads="1"/>
          </p:cNvSpPr>
          <p:nvPr/>
        </p:nvSpPr>
        <p:spPr bwMode="auto">
          <a:xfrm>
            <a:off x="6334125" y="8758238"/>
            <a:ext cx="555625" cy="431800"/>
          </a:xfrm>
          <a:prstGeom prst="rect">
            <a:avLst/>
          </a:prstGeom>
          <a:noFill/>
          <a:ln w="12699">
            <a:noFill/>
            <a:miter lim="800000"/>
            <a:headEnd/>
            <a:tailEnd/>
          </a:ln>
          <a:effectLst/>
        </p:spPr>
        <p:txBody>
          <a:bodyPr wrap="none" lIns="123279" tIns="60018" rIns="123279" bIns="60018" anchor="ctr">
            <a:spAutoFit/>
          </a:bodyPr>
          <a:lstStyle/>
          <a:p>
            <a:pPr algn="r" defTabSz="1241425">
              <a:spcBef>
                <a:spcPct val="0"/>
              </a:spcBef>
              <a:defRPr/>
            </a:pPr>
            <a:fld id="{27AC902C-0A21-4F7A-90F2-6EB42FB0F9D0}" type="slidenum">
              <a:rPr lang="en-US" altLang="en-US" sz="2100">
                <a:solidFill>
                  <a:schemeClr val="tx1"/>
                </a:solidFill>
                <a:latin typeface="Arial" charset="0"/>
              </a:rPr>
              <a:pPr algn="r" defTabSz="1241425">
                <a:spcBef>
                  <a:spcPct val="0"/>
                </a:spcBef>
                <a:defRPr/>
              </a:pPr>
              <a:t>‹#›</a:t>
            </a:fld>
            <a:endParaRPr lang="en-US" altLang="en-US" sz="2100">
              <a:solidFill>
                <a:schemeClr val="tx1"/>
              </a:solidFill>
              <a:latin typeface="Arial" charset="0"/>
            </a:endParaRPr>
          </a:p>
        </p:txBody>
      </p:sp>
    </p:spTree>
    <p:extLst>
      <p:ext uri="{BB962C8B-B14F-4D97-AF65-F5344CB8AC3E}">
        <p14:creationId xmlns:p14="http://schemas.microsoft.com/office/powerpoint/2010/main" val="3408363136"/>
      </p:ext>
    </p:extLst>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p:spPr>
        <p:txBody>
          <a:bodyPr/>
          <a:lstStyle/>
          <a:p>
            <a:pPr>
              <a:lnSpc>
                <a:spcPct val="110000"/>
              </a:lnSpc>
            </a:pPr>
            <a:endParaRPr lang="en-US" dirty="0" smtClean="0">
              <a:solidFill>
                <a:srgbClr val="0033CC"/>
              </a:solidFill>
            </a:endParaRPr>
          </a:p>
        </p:txBody>
      </p:sp>
    </p:spTree>
    <p:extLst>
      <p:ext uri="{BB962C8B-B14F-4D97-AF65-F5344CB8AC3E}">
        <p14:creationId xmlns:p14="http://schemas.microsoft.com/office/powerpoint/2010/main" val="29991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11506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935655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2647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71575" y="695325"/>
            <a:ext cx="4597400" cy="3448050"/>
          </a:xfrm>
          <a:ln/>
        </p:spPr>
      </p:sp>
      <p:sp>
        <p:nvSpPr>
          <p:cNvPr id="41987" name="Rectangle 3"/>
          <p:cNvSpPr>
            <a:spLocks noGrp="1" noChangeArrowheads="1"/>
          </p:cNvSpPr>
          <p:nvPr>
            <p:ph type="body" idx="1"/>
          </p:nvPr>
        </p:nvSpPr>
        <p:spPr>
          <a:xfrm>
            <a:off x="925513" y="4381500"/>
            <a:ext cx="5083175" cy="4148138"/>
          </a:xfrm>
          <a:noFill/>
          <a:ln w="9525"/>
        </p:spPr>
        <p:txBody>
          <a:bodyPr/>
          <a:lstStyle/>
          <a:p>
            <a:endParaRPr lang="en-US" smtClean="0"/>
          </a:p>
        </p:txBody>
      </p:sp>
    </p:spTree>
    <p:extLst>
      <p:ext uri="{BB962C8B-B14F-4D97-AF65-F5344CB8AC3E}">
        <p14:creationId xmlns:p14="http://schemas.microsoft.com/office/powerpoint/2010/main" val="61115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successive boosts do not commute (Thomas precession and spin)</a:t>
            </a:r>
          </a:p>
        </p:txBody>
      </p:sp>
      <p:sp>
        <p:nvSpPr>
          <p:cNvPr id="84996" name="Slide Number Placeholder 3"/>
          <p:cNvSpPr>
            <a:spLocks noGrp="1"/>
          </p:cNvSpPr>
          <p:nvPr>
            <p:ph type="sldNum" sz="quarter" idx="4294967295"/>
          </p:nvPr>
        </p:nvSpPr>
        <p:spPr bwMode="auto">
          <a:xfrm>
            <a:off x="3927475" y="8757288"/>
            <a:ext cx="3005138" cy="461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fld id="{BE4C1F48-1E1D-4EAD-B03F-BA96844A6355}" type="slidenum">
              <a:rPr lang="en-US" altLang="en-US" sz="1200">
                <a:latin typeface="Arial" pitchFamily="34" charset="0"/>
              </a:rPr>
              <a:pPr/>
              <a:t>16</a:t>
            </a:fld>
            <a:endParaRPr lang="en-US" altLang="en-US" sz="1200">
              <a:latin typeface="Arial" pitchFamily="34" charset="0"/>
            </a:endParaRPr>
          </a:p>
        </p:txBody>
      </p:sp>
    </p:spTree>
    <p:extLst>
      <p:ext uri="{BB962C8B-B14F-4D97-AF65-F5344CB8AC3E}">
        <p14:creationId xmlns:p14="http://schemas.microsoft.com/office/powerpoint/2010/main" val="20293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dtau/dt = gamma, NOT gamma^2</a:t>
            </a:r>
          </a:p>
        </p:txBody>
      </p:sp>
      <p:sp>
        <p:nvSpPr>
          <p:cNvPr id="86020" name="Slide Number Placeholder 3"/>
          <p:cNvSpPr>
            <a:spLocks noGrp="1"/>
          </p:cNvSpPr>
          <p:nvPr>
            <p:ph type="sldNum" sz="quarter" idx="4294967295"/>
          </p:nvPr>
        </p:nvSpPr>
        <p:spPr bwMode="auto">
          <a:xfrm>
            <a:off x="3927475" y="8757288"/>
            <a:ext cx="3005138" cy="461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fld id="{356B49C2-22FA-45C1-B32C-D4D3C92787A8}" type="slidenum">
              <a:rPr lang="en-US" altLang="en-US" sz="1200">
                <a:latin typeface="Arial" pitchFamily="34" charset="0"/>
              </a:rPr>
              <a:pPr/>
              <a:t>17</a:t>
            </a:fld>
            <a:endParaRPr lang="en-US" altLang="en-US" sz="1200">
              <a:latin typeface="Arial" pitchFamily="34" charset="0"/>
            </a:endParaRPr>
          </a:p>
        </p:txBody>
      </p:sp>
    </p:spTree>
    <p:extLst>
      <p:ext uri="{BB962C8B-B14F-4D97-AF65-F5344CB8AC3E}">
        <p14:creationId xmlns:p14="http://schemas.microsoft.com/office/powerpoint/2010/main" val="52732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c=1</a:t>
            </a:r>
          </a:p>
        </p:txBody>
      </p:sp>
      <p:sp>
        <p:nvSpPr>
          <p:cNvPr id="87044" name="Slide Number Placeholder 3"/>
          <p:cNvSpPr>
            <a:spLocks noGrp="1"/>
          </p:cNvSpPr>
          <p:nvPr>
            <p:ph type="sldNum" sz="quarter" idx="4294967295"/>
          </p:nvPr>
        </p:nvSpPr>
        <p:spPr bwMode="auto">
          <a:xfrm>
            <a:off x="3927475" y="8757288"/>
            <a:ext cx="3005138" cy="461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fld id="{B8B3009A-9CF4-43F1-8B02-9D4CEFB10687}" type="slidenum">
              <a:rPr lang="en-US" altLang="en-US" sz="1200">
                <a:latin typeface="Arial" pitchFamily="34" charset="0"/>
              </a:rPr>
              <a:pPr/>
              <a:t>19</a:t>
            </a:fld>
            <a:endParaRPr lang="en-US" altLang="en-US" sz="1200">
              <a:latin typeface="Arial" pitchFamily="34" charset="0"/>
            </a:endParaRPr>
          </a:p>
        </p:txBody>
      </p:sp>
    </p:spTree>
    <p:extLst>
      <p:ext uri="{BB962C8B-B14F-4D97-AF65-F5344CB8AC3E}">
        <p14:creationId xmlns:p14="http://schemas.microsoft.com/office/powerpoint/2010/main" val="782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Perpendicular B!</a:t>
            </a:r>
          </a:p>
          <a:p>
            <a:r>
              <a:rPr lang="en-US" altLang="en-US" smtClean="0">
                <a:latin typeface="Arial" charset="0"/>
              </a:rPr>
              <a:t>Add q[e] (or Z) to last equation</a:t>
            </a:r>
          </a:p>
          <a:p>
            <a:r>
              <a:rPr lang="en-US" altLang="en-US" smtClean="0">
                <a:latin typeface="Arial" charset="0"/>
              </a:rPr>
              <a:t>Be careful; very low-energy people may define rigidity relative to KE rather than p</a:t>
            </a:r>
          </a:p>
          <a:p>
            <a:r>
              <a:rPr lang="en-US" altLang="en-US" smtClean="0">
                <a:latin typeface="Arial" charset="0"/>
              </a:rPr>
              <a:t>RHIC: dAu tradeoff</a:t>
            </a:r>
          </a:p>
        </p:txBody>
      </p:sp>
      <p:sp>
        <p:nvSpPr>
          <p:cNvPr id="88068" name="Slide Number Placeholder 3"/>
          <p:cNvSpPr>
            <a:spLocks noGrp="1"/>
          </p:cNvSpPr>
          <p:nvPr>
            <p:ph type="sldNum" sz="quarter" idx="4294967295"/>
          </p:nvPr>
        </p:nvSpPr>
        <p:spPr bwMode="auto">
          <a:xfrm>
            <a:off x="3927475" y="8757288"/>
            <a:ext cx="3005138" cy="461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fld id="{1FD91415-E48A-4EAD-BF2E-DD2785566BB7}" type="slidenum">
              <a:rPr lang="en-US" altLang="en-US" sz="1200">
                <a:latin typeface="Arial" charset="0"/>
              </a:rPr>
              <a:pPr/>
              <a:t>22</a:t>
            </a:fld>
            <a:endParaRPr lang="en-US" altLang="en-US" sz="1200">
              <a:latin typeface="Arial" charset="0"/>
            </a:endParaRPr>
          </a:p>
        </p:txBody>
      </p:sp>
    </p:spTree>
    <p:extLst>
      <p:ext uri="{BB962C8B-B14F-4D97-AF65-F5344CB8AC3E}">
        <p14:creationId xmlns:p14="http://schemas.microsoft.com/office/powerpoint/2010/main" val="250089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Yes, this is the same M. (Morton) Stanley Livingston that built the Cosmotron and AGS, </a:t>
            </a:r>
            <a:r>
              <a:rPr lang="ja-JP" altLang="en-US" smtClean="0">
                <a:latin typeface="Arial" charset="0"/>
              </a:rPr>
              <a:t>“</a:t>
            </a:r>
            <a:r>
              <a:rPr lang="en-US" altLang="ja-JP" smtClean="0">
                <a:latin typeface="Arial" charset="0"/>
              </a:rPr>
              <a:t>Courant/Snyder/Livingston</a:t>
            </a:r>
            <a:r>
              <a:rPr lang="ja-JP" altLang="en-US" smtClean="0">
                <a:latin typeface="Arial" charset="0"/>
              </a:rPr>
              <a:t>”</a:t>
            </a:r>
            <a:endParaRPr lang="en-US" altLang="ja-JP" smtClean="0">
              <a:latin typeface="Arial" charset="0"/>
            </a:endParaRPr>
          </a:p>
          <a:p>
            <a:r>
              <a:rPr lang="en-US" altLang="en-US" smtClean="0">
                <a:latin typeface="Arial" charset="0"/>
              </a:rPr>
              <a:t>Livingston was Lawrence</a:t>
            </a:r>
            <a:r>
              <a:rPr lang="ja-JP" altLang="en-US" smtClean="0">
                <a:latin typeface="Arial" charset="0"/>
              </a:rPr>
              <a:t>’</a:t>
            </a:r>
            <a:r>
              <a:rPr lang="en-US" altLang="ja-JP" smtClean="0">
                <a:latin typeface="Arial" charset="0"/>
              </a:rPr>
              <a:t>s student and his thesis work was to build cyclotrons!</a:t>
            </a:r>
          </a:p>
          <a:p>
            <a:endParaRPr lang="en-US" altLang="en-US" smtClean="0">
              <a:latin typeface="Arial" charset="0"/>
            </a:endParaRPr>
          </a:p>
        </p:txBody>
      </p:sp>
      <p:sp>
        <p:nvSpPr>
          <p:cNvPr id="90116" name="Slide Number Placeholder 3"/>
          <p:cNvSpPr>
            <a:spLocks noGrp="1"/>
          </p:cNvSpPr>
          <p:nvPr>
            <p:ph type="sldNum" sz="quarter" idx="4294967295"/>
          </p:nvPr>
        </p:nvSpPr>
        <p:spPr bwMode="auto">
          <a:xfrm>
            <a:off x="3927475" y="8757288"/>
            <a:ext cx="3005138" cy="461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fld id="{76160360-282C-48C5-8474-66A71B778F5B}" type="slidenum">
              <a:rPr lang="en-US" altLang="en-US" sz="1200">
                <a:latin typeface="Arial" charset="0"/>
              </a:rPr>
              <a:pPr/>
              <a:t>27</a:t>
            </a:fld>
            <a:endParaRPr lang="en-US" altLang="en-US" sz="1200">
              <a:latin typeface="Arial" charset="0"/>
            </a:endParaRPr>
          </a:p>
        </p:txBody>
      </p:sp>
    </p:spTree>
    <p:extLst>
      <p:ext uri="{BB962C8B-B14F-4D97-AF65-F5344CB8AC3E}">
        <p14:creationId xmlns:p14="http://schemas.microsoft.com/office/powerpoint/2010/main" val="9379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Yes, this is the same M. (Morton) Stanley Livingston that built the Cosmotron and AGS, </a:t>
            </a:r>
            <a:r>
              <a:rPr lang="ja-JP" altLang="en-US" smtClean="0">
                <a:latin typeface="Arial" charset="0"/>
              </a:rPr>
              <a:t>“</a:t>
            </a:r>
            <a:r>
              <a:rPr lang="en-US" altLang="ja-JP" smtClean="0">
                <a:latin typeface="Arial" charset="0"/>
              </a:rPr>
              <a:t>Courant/Snyder/Livingston</a:t>
            </a:r>
            <a:r>
              <a:rPr lang="ja-JP" altLang="en-US" smtClean="0">
                <a:latin typeface="Arial" charset="0"/>
              </a:rPr>
              <a:t>”</a:t>
            </a:r>
            <a:endParaRPr lang="en-US" altLang="ja-JP" smtClean="0">
              <a:latin typeface="Arial" charset="0"/>
            </a:endParaRPr>
          </a:p>
          <a:p>
            <a:r>
              <a:rPr lang="en-US" altLang="en-US" smtClean="0">
                <a:latin typeface="Arial" charset="0"/>
              </a:rPr>
              <a:t>Livingston was Lawrence</a:t>
            </a:r>
            <a:r>
              <a:rPr lang="ja-JP" altLang="en-US" smtClean="0">
                <a:latin typeface="Arial" charset="0"/>
              </a:rPr>
              <a:t>’</a:t>
            </a:r>
            <a:r>
              <a:rPr lang="en-US" altLang="ja-JP" smtClean="0">
                <a:latin typeface="Arial" charset="0"/>
              </a:rPr>
              <a:t>s student and his thesis work was to build cyclotrons!</a:t>
            </a:r>
          </a:p>
          <a:p>
            <a:endParaRPr lang="en-US" altLang="en-US" smtClean="0">
              <a:latin typeface="Arial" charset="0"/>
            </a:endParaRPr>
          </a:p>
        </p:txBody>
      </p:sp>
      <p:sp>
        <p:nvSpPr>
          <p:cNvPr id="90116" name="Slide Number Placeholder 3"/>
          <p:cNvSpPr>
            <a:spLocks noGrp="1"/>
          </p:cNvSpPr>
          <p:nvPr>
            <p:ph type="sldNum" sz="quarter" idx="4294967295"/>
          </p:nvPr>
        </p:nvSpPr>
        <p:spPr bwMode="auto">
          <a:xfrm>
            <a:off x="3927475" y="8757288"/>
            <a:ext cx="3005138" cy="461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fld id="{76160360-282C-48C5-8474-66A71B778F5B}" type="slidenum">
              <a:rPr lang="en-US" altLang="en-US" sz="1200">
                <a:latin typeface="Arial" charset="0"/>
              </a:rPr>
              <a:pPr/>
              <a:t>28</a:t>
            </a:fld>
            <a:endParaRPr lang="en-US" altLang="en-US" sz="1200">
              <a:latin typeface="Arial" charset="0"/>
            </a:endParaRPr>
          </a:p>
        </p:txBody>
      </p:sp>
    </p:spTree>
    <p:extLst>
      <p:ext uri="{BB962C8B-B14F-4D97-AF65-F5344CB8AC3E}">
        <p14:creationId xmlns:p14="http://schemas.microsoft.com/office/powerpoint/2010/main" val="10294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Yes, this is the same M. (Morton) Stanley Livingston that built the Cosmotron and AGS, </a:t>
            </a:r>
            <a:r>
              <a:rPr lang="ja-JP" altLang="en-US" smtClean="0">
                <a:latin typeface="Arial" charset="0"/>
              </a:rPr>
              <a:t>“</a:t>
            </a:r>
            <a:r>
              <a:rPr lang="en-US" altLang="ja-JP" smtClean="0">
                <a:latin typeface="Arial" charset="0"/>
              </a:rPr>
              <a:t>Courant/Snyder/Livingston</a:t>
            </a:r>
            <a:r>
              <a:rPr lang="ja-JP" altLang="en-US" smtClean="0">
                <a:latin typeface="Arial" charset="0"/>
              </a:rPr>
              <a:t>”</a:t>
            </a:r>
            <a:endParaRPr lang="en-US" altLang="ja-JP" smtClean="0">
              <a:latin typeface="Arial" charset="0"/>
            </a:endParaRPr>
          </a:p>
          <a:p>
            <a:r>
              <a:rPr lang="en-US" altLang="en-US" smtClean="0">
                <a:latin typeface="Arial" charset="0"/>
              </a:rPr>
              <a:t>Livingston was Lawrence</a:t>
            </a:r>
            <a:r>
              <a:rPr lang="ja-JP" altLang="en-US" smtClean="0">
                <a:latin typeface="Arial" charset="0"/>
              </a:rPr>
              <a:t>’</a:t>
            </a:r>
            <a:r>
              <a:rPr lang="en-US" altLang="ja-JP" smtClean="0">
                <a:latin typeface="Arial" charset="0"/>
              </a:rPr>
              <a:t>s student and his thesis work was to build cyclotrons!</a:t>
            </a:r>
          </a:p>
          <a:p>
            <a:endParaRPr lang="en-US" altLang="en-US" smtClean="0">
              <a:latin typeface="Arial" charset="0"/>
            </a:endParaRPr>
          </a:p>
        </p:txBody>
      </p:sp>
      <p:sp>
        <p:nvSpPr>
          <p:cNvPr id="90116" name="Slide Number Placeholder 3"/>
          <p:cNvSpPr>
            <a:spLocks noGrp="1"/>
          </p:cNvSpPr>
          <p:nvPr>
            <p:ph type="sldNum" sz="quarter" idx="4294967295"/>
          </p:nvPr>
        </p:nvSpPr>
        <p:spPr bwMode="auto">
          <a:xfrm>
            <a:off x="3927475" y="8757288"/>
            <a:ext cx="3005138" cy="461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fld id="{76160360-282C-48C5-8474-66A71B778F5B}" type="slidenum">
              <a:rPr lang="en-US" altLang="en-US" sz="1200">
                <a:latin typeface="Arial" charset="0"/>
              </a:rPr>
              <a:pPr/>
              <a:t>29</a:t>
            </a:fld>
            <a:endParaRPr lang="en-US" altLang="en-US" sz="1200">
              <a:latin typeface="Arial" charset="0"/>
            </a:endParaRPr>
          </a:p>
        </p:txBody>
      </p:sp>
    </p:spTree>
    <p:extLst>
      <p:ext uri="{BB962C8B-B14F-4D97-AF65-F5344CB8AC3E}">
        <p14:creationId xmlns:p14="http://schemas.microsoft.com/office/powerpoint/2010/main" val="147764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838200"/>
            <a:ext cx="8229600" cy="5287963"/>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38200"/>
            <a:ext cx="4038600" cy="2566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57588"/>
            <a:ext cx="4038600"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jpe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838200"/>
            <a:ext cx="8229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2580" name="Line 4"/>
          <p:cNvSpPr>
            <a:spLocks noChangeShapeType="1"/>
          </p:cNvSpPr>
          <p:nvPr userDrawn="1"/>
        </p:nvSpPr>
        <p:spPr bwMode="auto">
          <a:xfrm>
            <a:off x="0" y="685800"/>
            <a:ext cx="9144000" cy="0"/>
          </a:xfrm>
          <a:prstGeom prst="line">
            <a:avLst/>
          </a:prstGeom>
          <a:noFill/>
          <a:ln w="57150">
            <a:solidFill>
              <a:srgbClr val="00279F"/>
            </a:solidFill>
            <a:round/>
            <a:headEnd/>
            <a:tailEnd/>
          </a:ln>
          <a:effectLst/>
        </p:spPr>
        <p:txBody>
          <a:bodyPr wrap="none" anchor="ctr"/>
          <a:lstStyle/>
          <a:p>
            <a:pPr>
              <a:defRPr/>
            </a:pPr>
            <a:endParaRPr lang="en-US"/>
          </a:p>
        </p:txBody>
      </p:sp>
      <p:sp>
        <p:nvSpPr>
          <p:cNvPr id="792582" name="Line 6"/>
          <p:cNvSpPr>
            <a:spLocks noChangeShapeType="1"/>
          </p:cNvSpPr>
          <p:nvPr userDrawn="1"/>
        </p:nvSpPr>
        <p:spPr bwMode="auto">
          <a:xfrm>
            <a:off x="0" y="6500813"/>
            <a:ext cx="9140825" cy="0"/>
          </a:xfrm>
          <a:prstGeom prst="line">
            <a:avLst/>
          </a:prstGeom>
          <a:noFill/>
          <a:ln w="92075">
            <a:solidFill>
              <a:srgbClr val="00279F"/>
            </a:solidFill>
            <a:round/>
            <a:headEnd/>
            <a:tailEnd/>
          </a:ln>
          <a:effectLst/>
        </p:spPr>
        <p:txBody>
          <a:bodyPr wrap="none" anchor="ctr"/>
          <a:lstStyle/>
          <a:p>
            <a:pPr>
              <a:defRPr/>
            </a:pPr>
            <a:endParaRPr lang="en-US"/>
          </a:p>
        </p:txBody>
      </p:sp>
      <p:sp>
        <p:nvSpPr>
          <p:cNvPr id="792584" name="Rectangle 8"/>
          <p:cNvSpPr>
            <a:spLocks noChangeArrowheads="1"/>
          </p:cNvSpPr>
          <p:nvPr userDrawn="1"/>
        </p:nvSpPr>
        <p:spPr bwMode="auto">
          <a:xfrm>
            <a:off x="3144138" y="6411474"/>
            <a:ext cx="3502855" cy="172355"/>
          </a:xfrm>
          <a:prstGeom prst="rect">
            <a:avLst/>
          </a:prstGeom>
          <a:solidFill>
            <a:schemeClr val="bg1"/>
          </a:solidFill>
          <a:ln w="9525">
            <a:noFill/>
            <a:miter lim="800000"/>
            <a:headEnd/>
            <a:tailEnd/>
          </a:ln>
        </p:spPr>
        <p:txBody>
          <a:bodyPr wrap="square" lIns="0" tIns="0" rIns="0" bIns="0">
            <a:spAutoFit/>
          </a:bodyPr>
          <a:lstStyle/>
          <a:p>
            <a:pPr>
              <a:lnSpc>
                <a:spcPct val="80000"/>
              </a:lnSpc>
              <a:spcBef>
                <a:spcPct val="0"/>
              </a:spcBef>
              <a:defRPr/>
            </a:pPr>
            <a:r>
              <a:rPr lang="en-US" sz="1400" b="1" dirty="0">
                <a:solidFill>
                  <a:srgbClr val="339966"/>
                </a:solidFill>
                <a:latin typeface="Century Schoolbook" pitchFamily="18" charset="0"/>
              </a:rPr>
              <a:t> </a:t>
            </a:r>
            <a:r>
              <a:rPr lang="en-US" sz="1200" b="1" dirty="0">
                <a:solidFill>
                  <a:srgbClr val="339966"/>
                </a:solidFill>
                <a:latin typeface="+mn-lt"/>
              </a:rPr>
              <a:t>Thomas Jefferson National Accelerator Facility</a:t>
            </a:r>
          </a:p>
        </p:txBody>
      </p:sp>
      <p:pic>
        <p:nvPicPr>
          <p:cNvPr id="8199" name="Picture 9"/>
          <p:cNvPicPr>
            <a:picLocks noChangeAspect="1" noChangeArrowheads="1"/>
          </p:cNvPicPr>
          <p:nvPr userDrawn="1"/>
        </p:nvPicPr>
        <p:blipFill>
          <a:blip r:embed="rId15" cstate="print"/>
          <a:srcRect/>
          <a:stretch>
            <a:fillRect/>
          </a:stretch>
        </p:blipFill>
        <p:spPr bwMode="auto">
          <a:xfrm>
            <a:off x="7339013" y="6249988"/>
            <a:ext cx="1612900" cy="536575"/>
          </a:xfrm>
          <a:prstGeom prst="rect">
            <a:avLst/>
          </a:prstGeom>
          <a:noFill/>
          <a:ln w="9525">
            <a:noFill/>
            <a:miter lim="800000"/>
            <a:headEnd/>
            <a:tailEnd/>
          </a:ln>
        </p:spPr>
      </p:pic>
      <p:sp>
        <p:nvSpPr>
          <p:cNvPr id="792586" name="Rectangle 10"/>
          <p:cNvSpPr>
            <a:spLocks noChangeArrowheads="1"/>
          </p:cNvSpPr>
          <p:nvPr userDrawn="1"/>
        </p:nvSpPr>
        <p:spPr bwMode="auto">
          <a:xfrm>
            <a:off x="6628228" y="6566661"/>
            <a:ext cx="724878" cy="261610"/>
          </a:xfrm>
          <a:prstGeom prst="rect">
            <a:avLst/>
          </a:prstGeom>
          <a:noFill/>
          <a:ln w="9525">
            <a:noFill/>
            <a:miter lim="800000"/>
            <a:headEnd/>
            <a:tailEnd/>
          </a:ln>
          <a:effectLst/>
        </p:spPr>
        <p:txBody>
          <a:bodyPr wrap="none">
            <a:spAutoFit/>
          </a:bodyPr>
          <a:lstStyle/>
          <a:p>
            <a:pPr algn="ctr">
              <a:spcBef>
                <a:spcPct val="0"/>
              </a:spcBef>
              <a:defRPr/>
            </a:pPr>
            <a:r>
              <a:rPr lang="en-US" altLang="en-US" sz="1100" b="0" dirty="0">
                <a:solidFill>
                  <a:schemeClr val="tx1"/>
                </a:solidFill>
                <a:latin typeface="Arial" charset="0"/>
              </a:rPr>
              <a:t>Page </a:t>
            </a:r>
            <a:fld id="{CE39D054-AC55-48C0-8CA3-F63DAB5657D0}" type="slidenum">
              <a:rPr lang="en-US" altLang="en-US" sz="1100" b="0">
                <a:solidFill>
                  <a:schemeClr val="tx1"/>
                </a:solidFill>
                <a:latin typeface="Arial" charset="0"/>
              </a:rPr>
              <a:pPr algn="ctr">
                <a:spcBef>
                  <a:spcPct val="0"/>
                </a:spcBef>
                <a:defRPr/>
              </a:pPr>
              <a:t>‹#›</a:t>
            </a:fld>
            <a:endParaRPr lang="en-US" sz="1100" b="0" dirty="0">
              <a:solidFill>
                <a:schemeClr val="tx1"/>
              </a:solidFill>
              <a:latin typeface="Arial" charset="0"/>
            </a:endParaRPr>
          </a:p>
        </p:txBody>
      </p:sp>
      <p:pic>
        <p:nvPicPr>
          <p:cNvPr id="8201" name="Picture 12" descr="NP-logo-Nl copy"/>
          <p:cNvPicPr>
            <a:picLocks noChangeAspect="1" noChangeArrowheads="1"/>
          </p:cNvPicPr>
          <p:nvPr userDrawn="1"/>
        </p:nvPicPr>
        <p:blipFill>
          <a:blip r:embed="rId16" cstate="print"/>
          <a:srcRect/>
          <a:stretch>
            <a:fillRect/>
          </a:stretch>
        </p:blipFill>
        <p:spPr bwMode="auto">
          <a:xfrm>
            <a:off x="228600" y="6172200"/>
            <a:ext cx="1219200" cy="636588"/>
          </a:xfrm>
          <a:prstGeom prst="rect">
            <a:avLst/>
          </a:prstGeom>
          <a:noFill/>
          <a:ln w="9525">
            <a:noFill/>
            <a:miter lim="800000"/>
            <a:headEnd/>
            <a:tailEnd/>
          </a:ln>
        </p:spPr>
      </p:pic>
      <p:pic>
        <p:nvPicPr>
          <p:cNvPr id="8202" name="Picture 13"/>
          <p:cNvPicPr>
            <a:picLocks noChangeAspect="1" noChangeArrowheads="1"/>
          </p:cNvPicPr>
          <p:nvPr userDrawn="1"/>
        </p:nvPicPr>
        <p:blipFill>
          <a:blip r:embed="rId17" cstate="print"/>
          <a:srcRect/>
          <a:stretch>
            <a:fillRect/>
          </a:stretch>
        </p:blipFill>
        <p:spPr bwMode="auto">
          <a:xfrm>
            <a:off x="1614488" y="6205538"/>
            <a:ext cx="976312" cy="652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228600" indent="-228600" algn="l" rtl="0" eaLnBrk="0" fontAlgn="base" hangingPunct="0">
        <a:spcBef>
          <a:spcPct val="20000"/>
        </a:spcBef>
        <a:spcAft>
          <a:spcPct val="0"/>
        </a:spcAft>
        <a:buChar char="•"/>
        <a:defRPr sz="24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chemeClr val="tx1"/>
          </a:solidFill>
          <a:latin typeface="+mn-lt"/>
        </a:defRPr>
      </a:lvl2pPr>
      <a:lvl3pPr marL="919163" indent="-228600" algn="l" rtl="0" eaLnBrk="0" fontAlgn="base" hangingPunct="0">
        <a:spcBef>
          <a:spcPct val="20000"/>
        </a:spcBef>
        <a:spcAft>
          <a:spcPct val="0"/>
        </a:spcAft>
        <a:buChar char="•"/>
        <a:defRPr sz="2000" b="1">
          <a:solidFill>
            <a:schemeClr val="tx1"/>
          </a:solidFill>
          <a:latin typeface="+mn-lt"/>
        </a:defRPr>
      </a:lvl3pPr>
      <a:lvl4pPr marL="1262063" indent="-228600" algn="l" rtl="0" eaLnBrk="0" fontAlgn="base" hangingPunct="0">
        <a:spcBef>
          <a:spcPct val="20000"/>
        </a:spcBef>
        <a:spcAft>
          <a:spcPct val="0"/>
        </a:spcAft>
        <a:buChar char="–"/>
        <a:defRPr sz="2000" b="1">
          <a:solidFill>
            <a:schemeClr val="tx1"/>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11.xml.rels><?xml version="1.0" encoding="UTF-8" standalone="yes"?>
<Relationships xmlns="http://schemas.openxmlformats.org/package/2006/relationships"><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image" Target="../media/image59.png"/><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oleObject" Target="../embeddings/oleObject4.bin"/><Relationship Id="rId4" Type="http://schemas.openxmlformats.org/officeDocument/2006/relationships/image" Target="../media/image49.wmf"/><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png"/><Relationship Id="rId1" Type="http://schemas.openxmlformats.org/officeDocument/2006/relationships/slideLayout" Target="../slideLayouts/slideLayout6.xml"/><Relationship Id="rId2" Type="http://schemas.openxmlformats.org/officeDocument/2006/relationships/image" Target="../media/image60.jpeg"/></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oleObject" Target="../embeddings/oleObject5.bin"/><Relationship Id="rId5" Type="http://schemas.openxmlformats.org/officeDocument/2006/relationships/image" Target="../media/image63.w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64.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65.wmf"/><Relationship Id="rId5" Type="http://schemas.openxmlformats.org/officeDocument/2006/relationships/oleObject" Target="../embeddings/oleObject8.bin"/><Relationship Id="rId6" Type="http://schemas.openxmlformats.org/officeDocument/2006/relationships/image" Target="../media/image66.w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68.emf"/><Relationship Id="rId5" Type="http://schemas.openxmlformats.org/officeDocument/2006/relationships/image" Target="../media/image69.emf"/><Relationship Id="rId6" Type="http://schemas.openxmlformats.org/officeDocument/2006/relationships/oleObject" Target="../embeddings/oleObject9.bin"/><Relationship Id="rId7" Type="http://schemas.openxmlformats.org/officeDocument/2006/relationships/image" Target="../media/image67.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3.emf"/><Relationship Id="rId7" Type="http://schemas.openxmlformats.org/officeDocument/2006/relationships/image" Target="../media/image74.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emf"/><Relationship Id="rId1" Type="http://schemas.openxmlformats.org/officeDocument/2006/relationships/slideLayout" Target="../slideLayouts/slideLayout2.xml"/><Relationship Id="rId2" Type="http://schemas.openxmlformats.org/officeDocument/2006/relationships/image" Target="../media/image75.emf"/></Relationships>
</file>

<file path=ppt/slides/_rels/slide19.x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1" Type="http://schemas.openxmlformats.org/officeDocument/2006/relationships/slideLayout" Target="../slideLayouts/slideLayout2.xml"/><Relationship Id="rId2" Type="http://schemas.openxmlformats.org/officeDocument/2006/relationships/image" Target="../media/image83.emf"/></Relationships>
</file>

<file path=ppt/slides/_rels/slide21.xml.rels><?xml version="1.0" encoding="UTF-8" standalone="yes"?>
<Relationships xmlns="http://schemas.openxmlformats.org/package/2006/relationships"><Relationship Id="rId11" Type="http://schemas.openxmlformats.org/officeDocument/2006/relationships/image" Target="../media/image92.emf"/><Relationship Id="rId12" Type="http://schemas.openxmlformats.org/officeDocument/2006/relationships/image" Target="../media/image93.emf"/><Relationship Id="rId13" Type="http://schemas.openxmlformats.org/officeDocument/2006/relationships/image" Target="../media/image94.emf"/><Relationship Id="rId14" Type="http://schemas.openxmlformats.org/officeDocument/2006/relationships/image" Target="../media/image95.emf"/><Relationship Id="rId1" Type="http://schemas.openxmlformats.org/officeDocument/2006/relationships/slideLayout" Target="../slideLayouts/slideLayout2.xml"/><Relationship Id="rId2" Type="http://schemas.openxmlformats.org/officeDocument/2006/relationships/image" Target="../media/image86.emf"/><Relationship Id="rId3" Type="http://schemas.openxmlformats.org/officeDocument/2006/relationships/image" Target="../media/image87.emf"/><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8.emf"/><Relationship Id="rId8" Type="http://schemas.openxmlformats.org/officeDocument/2006/relationships/image" Target="../media/image89.emf"/><Relationship Id="rId9" Type="http://schemas.openxmlformats.org/officeDocument/2006/relationships/image" Target="../media/image90.emf"/><Relationship Id="rId10" Type="http://schemas.openxmlformats.org/officeDocument/2006/relationships/image" Target="../media/image91.emf"/></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96.emf"/><Relationship Id="rId7" Type="http://schemas.openxmlformats.org/officeDocument/2006/relationships/image" Target="../media/image97.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98.emf"/><Relationship Id="rId6" Type="http://schemas.openxmlformats.org/officeDocument/2006/relationships/image" Target="../media/image99.emf"/><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101.png"/><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02.wmf"/><Relationship Id="rId5" Type="http://schemas.openxmlformats.org/officeDocument/2006/relationships/oleObject" Target="../embeddings/oleObject11.bin"/><Relationship Id="rId6" Type="http://schemas.openxmlformats.org/officeDocument/2006/relationships/image" Target="../media/image103.wmf"/><Relationship Id="rId7" Type="http://schemas.openxmlformats.org/officeDocument/2006/relationships/oleObject" Target="../embeddings/oleObject12.bin"/><Relationship Id="rId8" Type="http://schemas.openxmlformats.org/officeDocument/2006/relationships/image" Target="../media/image104.wmf"/><Relationship Id="rId9" Type="http://schemas.openxmlformats.org/officeDocument/2006/relationships/oleObject" Target="../embeddings/oleObject13.bin"/><Relationship Id="rId10" Type="http://schemas.openxmlformats.org/officeDocument/2006/relationships/image" Target="../media/image105.w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6.png"/></Relationships>
</file>

<file path=ppt/slides/_rels/slide27.xml.rels><?xml version="1.0" encoding="UTF-8" standalone="yes"?>
<Relationships xmlns="http://schemas.openxmlformats.org/package/2006/relationships"><Relationship Id="rId3" Type="http://schemas.openxmlformats.org/officeDocument/2006/relationships/image" Target="../media/image107.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10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10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wmf"/><Relationship Id="rId5"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1" Type="http://schemas.openxmlformats.org/officeDocument/2006/relationships/image" Target="../media/image79.png"/><Relationship Id="rId12" Type="http://schemas.openxmlformats.org/officeDocument/2006/relationships/image" Target="../media/image97.emf"/><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oleObject" Target="../embeddings/oleObject14.bin"/><Relationship Id="rId4" Type="http://schemas.openxmlformats.org/officeDocument/2006/relationships/image" Target="../media/image110.wmf"/><Relationship Id="rId5" Type="http://schemas.openxmlformats.org/officeDocument/2006/relationships/oleObject" Target="../embeddings/oleObject15.bin"/><Relationship Id="rId6" Type="http://schemas.openxmlformats.org/officeDocument/2006/relationships/image" Target="../media/image111.wmf"/><Relationship Id="rId7" Type="http://schemas.openxmlformats.org/officeDocument/2006/relationships/image" Target="../media/image112.jpeg"/><Relationship Id="rId8" Type="http://schemas.openxmlformats.org/officeDocument/2006/relationships/image" Target="../media/image113.gif"/><Relationship Id="rId9" Type="http://schemas.openxmlformats.org/officeDocument/2006/relationships/image" Target="../media/image77.png"/><Relationship Id="rId10"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117.png"/><Relationship Id="rId4" Type="http://schemas.openxmlformats.org/officeDocument/2006/relationships/oleObject" Target="../embeddings/oleObject16.bin"/><Relationship Id="rId5" Type="http://schemas.openxmlformats.org/officeDocument/2006/relationships/image" Target="../media/image114.wmf"/><Relationship Id="rId6" Type="http://schemas.openxmlformats.org/officeDocument/2006/relationships/oleObject" Target="../embeddings/oleObject17.bin"/><Relationship Id="rId7" Type="http://schemas.openxmlformats.org/officeDocument/2006/relationships/image" Target="../media/image115.wmf"/><Relationship Id="rId8" Type="http://schemas.openxmlformats.org/officeDocument/2006/relationships/oleObject" Target="../embeddings/oleObject18.bin"/><Relationship Id="rId9" Type="http://schemas.openxmlformats.org/officeDocument/2006/relationships/image" Target="../media/image116.wmf"/><Relationship Id="rId10" Type="http://schemas.openxmlformats.org/officeDocument/2006/relationships/image" Target="../media/image118.png"/><Relationship Id="rId11" Type="http://schemas.openxmlformats.org/officeDocument/2006/relationships/image" Target="../media/image119.png"/><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oleObject" Target="../embeddings/oleObject19.bin"/><Relationship Id="rId6" Type="http://schemas.openxmlformats.org/officeDocument/2006/relationships/image" Target="../media/image120.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5.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wmf"/><Relationship Id="rId5" Type="http://schemas.openxmlformats.org/officeDocument/2006/relationships/image" Target="../media/image9.gi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29.png"/><Relationship Id="rId4" Type="http://schemas.openxmlformats.org/officeDocument/2006/relationships/image" Target="../media/image130.png"/><Relationship Id="rId1" Type="http://schemas.openxmlformats.org/officeDocument/2006/relationships/slideLayout" Target="../slideLayouts/slideLayout2.xml"/><Relationship Id="rId2" Type="http://schemas.openxmlformats.org/officeDocument/2006/relationships/image" Target="../media/image128.png"/></Relationships>
</file>

<file path=ppt/slides/_rels/slide41.xml.rels><?xml version="1.0" encoding="UTF-8" standalone="yes"?>
<Relationships xmlns="http://schemas.openxmlformats.org/package/2006/relationships"><Relationship Id="rId3" Type="http://schemas.openxmlformats.org/officeDocument/2006/relationships/image" Target="../media/image131.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13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13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8.wmf"/><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body" idx="1"/>
          </p:nvPr>
        </p:nvSpPr>
        <p:spPr>
          <a:xfrm>
            <a:off x="0" y="162907"/>
            <a:ext cx="9144000" cy="5394435"/>
          </a:xfrm>
          <a:solidFill>
            <a:schemeClr val="bg1"/>
          </a:solidFill>
        </p:spPr>
        <p:txBody>
          <a:bodyPr/>
          <a:lstStyle/>
          <a:p>
            <a:pPr algn="ctr" eaLnBrk="1" hangingPunct="1">
              <a:lnSpc>
                <a:spcPct val="90000"/>
              </a:lnSpc>
              <a:spcBef>
                <a:spcPct val="50000"/>
              </a:spcBef>
              <a:buFontTx/>
              <a:buNone/>
              <a:defRPr/>
            </a:pPr>
            <a:endParaRPr lang="en-US" sz="3200" dirty="0" smtClean="0">
              <a:solidFill>
                <a:srgbClr val="FA021A"/>
              </a:solidFill>
              <a:effectLst>
                <a:outerShdw blurRad="38100" dist="38100" dir="2700000" algn="tl">
                  <a:srgbClr val="C0C0C0"/>
                </a:outerShdw>
              </a:effectLst>
            </a:endParaRPr>
          </a:p>
          <a:p>
            <a:pPr algn="ctr" eaLnBrk="1" hangingPunct="1">
              <a:lnSpc>
                <a:spcPct val="90000"/>
              </a:lnSpc>
              <a:spcBef>
                <a:spcPct val="50000"/>
              </a:spcBef>
              <a:buFontTx/>
              <a:buNone/>
              <a:defRPr/>
            </a:pPr>
            <a:r>
              <a:rPr lang="en-US" sz="4400" b="0" dirty="0" smtClean="0">
                <a:solidFill>
                  <a:srgbClr val="00B050"/>
                </a:solidFill>
              </a:rPr>
              <a:t>Introduction to Accelerators</a:t>
            </a:r>
          </a:p>
          <a:p>
            <a:pPr algn="ctr" eaLnBrk="1" hangingPunct="1">
              <a:lnSpc>
                <a:spcPct val="110000"/>
              </a:lnSpc>
              <a:buFontTx/>
              <a:buNone/>
              <a:defRPr/>
            </a:pPr>
            <a:endParaRPr lang="en-US" sz="2000" dirty="0" smtClean="0">
              <a:solidFill>
                <a:srgbClr val="0000FF"/>
              </a:solidFill>
            </a:endParaRPr>
          </a:p>
          <a:p>
            <a:pPr algn="ctr" eaLnBrk="1" hangingPunct="1">
              <a:lnSpc>
                <a:spcPct val="110000"/>
              </a:lnSpc>
              <a:buFontTx/>
              <a:buNone/>
              <a:defRPr/>
            </a:pPr>
            <a:r>
              <a:rPr lang="en-US" sz="2000" dirty="0" smtClean="0">
                <a:solidFill>
                  <a:srgbClr val="0000FF"/>
                </a:solidFill>
              </a:rPr>
              <a:t>                              </a:t>
            </a:r>
          </a:p>
          <a:p>
            <a:pPr algn="ctr" eaLnBrk="1" hangingPunct="1">
              <a:lnSpc>
                <a:spcPct val="110000"/>
              </a:lnSpc>
              <a:buFontTx/>
              <a:buNone/>
              <a:defRPr/>
            </a:pPr>
            <a:r>
              <a:rPr lang="en-US" sz="2800" b="0" dirty="0" smtClean="0">
                <a:solidFill>
                  <a:srgbClr val="7030A0"/>
                </a:solidFill>
              </a:rPr>
              <a:t>S. Alex </a:t>
            </a:r>
            <a:r>
              <a:rPr lang="en-US" sz="2800" b="0" dirty="0" err="1" smtClean="0">
                <a:solidFill>
                  <a:srgbClr val="7030A0"/>
                </a:solidFill>
              </a:rPr>
              <a:t>Bogacz</a:t>
            </a:r>
            <a:endParaRPr lang="en-US" sz="2800" b="0" dirty="0" smtClean="0">
              <a:solidFill>
                <a:srgbClr val="7030A0"/>
              </a:solidFill>
            </a:endParaRPr>
          </a:p>
          <a:p>
            <a:pPr algn="ctr" eaLnBrk="1" hangingPunct="1">
              <a:lnSpc>
                <a:spcPct val="110000"/>
              </a:lnSpc>
              <a:buFontTx/>
              <a:buNone/>
              <a:defRPr/>
            </a:pPr>
            <a:r>
              <a:rPr lang="en-US" sz="2800" b="0" dirty="0" smtClean="0">
                <a:solidFill>
                  <a:srgbClr val="7030A0"/>
                </a:solidFill>
              </a:rPr>
              <a:t>Jefferson Lab</a:t>
            </a:r>
          </a:p>
          <a:p>
            <a:pPr algn="ctr" eaLnBrk="1" hangingPunct="1">
              <a:lnSpc>
                <a:spcPct val="110000"/>
              </a:lnSpc>
              <a:buFontTx/>
              <a:buNone/>
              <a:defRPr/>
            </a:pPr>
            <a:r>
              <a:rPr lang="en-US" sz="2000" dirty="0" smtClean="0">
                <a:solidFill>
                  <a:srgbClr val="7030A0"/>
                </a:solidFill>
              </a:rPr>
              <a:t>                      </a:t>
            </a:r>
            <a:r>
              <a:rPr lang="en-US" sz="2000" i="1" u="sng" dirty="0" smtClean="0">
                <a:solidFill>
                  <a:srgbClr val="7030A0"/>
                </a:solidFill>
              </a:rPr>
              <a:t> </a:t>
            </a:r>
            <a:endParaRPr lang="en-US" sz="1400" i="1" u="sng" dirty="0" smtClean="0">
              <a:solidFill>
                <a:srgbClr val="7030A0"/>
              </a:solidFill>
            </a:endParaRPr>
          </a:p>
          <a:p>
            <a:pPr algn="ctr" eaLnBrk="1" hangingPunct="1">
              <a:lnSpc>
                <a:spcPct val="110000"/>
              </a:lnSpc>
              <a:buFontTx/>
              <a:buNone/>
              <a:defRPr/>
            </a:pPr>
            <a:endParaRPr lang="en-US" sz="2000" dirty="0" smtClean="0">
              <a:solidFill>
                <a:srgbClr val="7030A0"/>
              </a:solidFill>
            </a:endParaRPr>
          </a:p>
          <a:p>
            <a:pPr algn="ctr" eaLnBrk="1" hangingPunct="1">
              <a:lnSpc>
                <a:spcPct val="110000"/>
              </a:lnSpc>
              <a:buFontTx/>
              <a:buNone/>
              <a:defRPr/>
            </a:pPr>
            <a:r>
              <a:rPr lang="en-US" sz="2000" b="0" dirty="0" smtClean="0">
                <a:solidFill>
                  <a:srgbClr val="7030A0"/>
                </a:solidFill>
              </a:rPr>
              <a:t>Summer Lecture Series</a:t>
            </a:r>
          </a:p>
          <a:p>
            <a:pPr algn="ctr" eaLnBrk="1" hangingPunct="1">
              <a:lnSpc>
                <a:spcPct val="110000"/>
              </a:lnSpc>
              <a:buFontTx/>
              <a:buNone/>
              <a:defRPr/>
            </a:pPr>
            <a:r>
              <a:rPr lang="en-US" sz="2000" b="0" dirty="0" smtClean="0">
                <a:solidFill>
                  <a:srgbClr val="7030A0"/>
                </a:solidFill>
              </a:rPr>
              <a:t>June 5, 2018</a:t>
            </a:r>
          </a:p>
          <a:p>
            <a:pPr algn="ctr" eaLnBrk="1" hangingPunct="1">
              <a:lnSpc>
                <a:spcPct val="110000"/>
              </a:lnSpc>
              <a:buFontTx/>
              <a:buNone/>
              <a:defRPr/>
            </a:pPr>
            <a:r>
              <a:rPr lang="en-US" sz="1800" dirty="0" smtClean="0">
                <a:solidFill>
                  <a:srgbClr val="0033CC"/>
                </a:solidFill>
              </a:rPr>
              <a:t>                                   </a:t>
            </a:r>
            <a:r>
              <a:rPr lang="en-US" sz="1800" dirty="0" smtClean="0"/>
              <a:t> </a:t>
            </a:r>
          </a:p>
          <a:p>
            <a:pPr algn="ctr" eaLnBrk="1" hangingPunct="1">
              <a:lnSpc>
                <a:spcPct val="90000"/>
              </a:lnSpc>
              <a:buFontTx/>
              <a:buNone/>
              <a:defRPr/>
            </a:pPr>
            <a:r>
              <a:rPr lang="en-US" sz="1800" dirty="0" smtClean="0"/>
              <a:t>                                              </a:t>
            </a:r>
            <a:endParaRPr lang="en-US" altLang="en-US" sz="1200" i="1" dirty="0" smtClean="0"/>
          </a:p>
          <a:p>
            <a:pPr algn="ctr" eaLnBrk="1" hangingPunct="1">
              <a:lnSpc>
                <a:spcPct val="110000"/>
              </a:lnSpc>
              <a:spcBef>
                <a:spcPct val="0"/>
              </a:spcBef>
              <a:buFontTx/>
              <a:buNone/>
              <a:defRPr/>
            </a:pPr>
            <a:r>
              <a:rPr lang="en-US" altLang="en-US" sz="1000" dirty="0" smtClean="0"/>
              <a:t> </a:t>
            </a:r>
            <a:endParaRPr lang="en-US" sz="1000" dirty="0" smtClean="0"/>
          </a:p>
        </p:txBody>
      </p:sp>
      <p:sp>
        <p:nvSpPr>
          <p:cNvPr id="2" name="Rectangle 1"/>
          <p:cNvSpPr/>
          <p:nvPr/>
        </p:nvSpPr>
        <p:spPr bwMode="auto">
          <a:xfrm>
            <a:off x="6716110" y="6566338"/>
            <a:ext cx="567559" cy="283779"/>
          </a:xfrm>
          <a:prstGeom prst="rect">
            <a:avLst/>
          </a:prstGeom>
          <a:solidFill>
            <a:schemeClr val="bg1"/>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5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772" y="2409010"/>
            <a:ext cx="19907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25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1972" y="1617449"/>
            <a:ext cx="1914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25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241" y="1530736"/>
            <a:ext cx="29813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25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3744" y="2285677"/>
            <a:ext cx="37623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bwMode="auto">
          <a:xfrm>
            <a:off x="2493743" y="3279234"/>
            <a:ext cx="3980793" cy="0"/>
          </a:xfrm>
          <a:prstGeom prst="line">
            <a:avLst/>
          </a:prstGeom>
          <a:noFill/>
          <a:ln w="12699" cap="flat" cmpd="sng" algn="ctr">
            <a:solidFill>
              <a:schemeClr val="tx1"/>
            </a:solidFill>
            <a:prstDash val="solid"/>
            <a:round/>
            <a:headEnd type="none" w="med" len="med"/>
            <a:tailEnd type="none" w="med" len="med"/>
          </a:ln>
          <a:effectLst/>
        </p:spPr>
      </p:cxnSp>
      <p:sp>
        <p:nvSpPr>
          <p:cNvPr id="9" name="TextBox 8"/>
          <p:cNvSpPr txBox="1"/>
          <p:nvPr/>
        </p:nvSpPr>
        <p:spPr>
          <a:xfrm>
            <a:off x="1836683" y="2109628"/>
            <a:ext cx="575441" cy="523220"/>
          </a:xfrm>
          <a:prstGeom prst="rect">
            <a:avLst/>
          </a:prstGeom>
          <a:noFill/>
        </p:spPr>
        <p:txBody>
          <a:bodyPr wrap="square" rtlCol="0">
            <a:spAutoFit/>
          </a:bodyPr>
          <a:lstStyle/>
          <a:p>
            <a:r>
              <a:rPr lang="en-US" sz="2800" dirty="0" smtClean="0">
                <a:solidFill>
                  <a:schemeClr val="tx1"/>
                </a:solidFill>
                <a:latin typeface="Symbol" panose="05050102010706020507" pitchFamily="18" charset="2"/>
              </a:rPr>
              <a:t>-</a:t>
            </a:r>
            <a:endParaRPr lang="en-US" sz="2800" dirty="0">
              <a:solidFill>
                <a:schemeClr val="tx1"/>
              </a:solidFill>
              <a:latin typeface="Symbol" panose="05050102010706020507" pitchFamily="18" charset="2"/>
            </a:endParaRPr>
          </a:p>
        </p:txBody>
      </p:sp>
      <p:sp>
        <p:nvSpPr>
          <p:cNvPr id="11" name="Title 1"/>
          <p:cNvSpPr>
            <a:spLocks noGrp="1"/>
          </p:cNvSpPr>
          <p:nvPr>
            <p:ph type="title"/>
          </p:nvPr>
        </p:nvSpPr>
        <p:spPr>
          <a:xfrm>
            <a:off x="567558" y="70945"/>
            <a:ext cx="8229600" cy="639763"/>
          </a:xfrm>
        </p:spPr>
        <p:txBody>
          <a:bodyPr/>
          <a:lstStyle/>
          <a:p>
            <a:r>
              <a:rPr lang="en-US" b="0" dirty="0" smtClean="0">
                <a:solidFill>
                  <a:srgbClr val="00B050"/>
                </a:solidFill>
              </a:rPr>
              <a:t>Electromagnetic Energy Conservation</a:t>
            </a:r>
            <a:endParaRPr lang="en-US" b="0" dirty="0">
              <a:solidFill>
                <a:srgbClr val="00B050"/>
              </a:solidFill>
            </a:endParaRPr>
          </a:p>
        </p:txBody>
      </p:sp>
      <p:pic>
        <p:nvPicPr>
          <p:cNvPr id="1628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32" y="3563013"/>
            <a:ext cx="9072562" cy="138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767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smtClean="0">
                <a:solidFill>
                  <a:srgbClr val="00B050"/>
                </a:solidFill>
                <a:latin typeface="+mn-lt"/>
              </a:rPr>
              <a:t>Poynting’s</a:t>
            </a:r>
            <a:r>
              <a:rPr lang="en-US" b="0" dirty="0" smtClean="0">
                <a:solidFill>
                  <a:srgbClr val="00B050"/>
                </a:solidFill>
                <a:latin typeface="+mn-lt"/>
              </a:rPr>
              <a:t> Theorem</a:t>
            </a:r>
            <a:endParaRPr lang="en-US" b="0" dirty="0">
              <a:solidFill>
                <a:srgbClr val="00B050"/>
              </a:solidFill>
              <a:latin typeface="+mn-lt"/>
            </a:endParaRPr>
          </a:p>
        </p:txBody>
      </p:sp>
      <p:graphicFrame>
        <p:nvGraphicFramePr>
          <p:cNvPr id="118786" name="Object 2"/>
          <p:cNvGraphicFramePr>
            <a:graphicFrameLocks noChangeAspect="1"/>
          </p:cNvGraphicFramePr>
          <p:nvPr>
            <p:extLst>
              <p:ext uri="{D42A27DB-BD31-4B8C-83A1-F6EECF244321}">
                <p14:modId xmlns:p14="http://schemas.microsoft.com/office/powerpoint/2010/main" val="1579744898"/>
              </p:ext>
            </p:extLst>
          </p:nvPr>
        </p:nvGraphicFramePr>
        <p:xfrm>
          <a:off x="755650" y="916267"/>
          <a:ext cx="6965611" cy="5043103"/>
        </p:xfrm>
        <a:graphic>
          <a:graphicData uri="http://schemas.openxmlformats.org/presentationml/2006/ole">
            <mc:AlternateContent xmlns:mc="http://schemas.openxmlformats.org/markup-compatibility/2006">
              <mc:Choice xmlns:v="urn:schemas-microsoft-com:vml" Requires="v">
                <p:oleObj spid="_x0000_s141397" name="Equation" r:id="rId3" imgW="3543120" imgH="2565360" progId="Equation.DSMT4">
                  <p:embed/>
                </p:oleObj>
              </mc:Choice>
              <mc:Fallback>
                <p:oleObj name="Equation" r:id="rId3" imgW="3543120" imgH="25653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916267"/>
                        <a:ext cx="6965611" cy="5043103"/>
                      </a:xfrm>
                      <a:prstGeom prst="rect">
                        <a:avLst/>
                      </a:prstGeom>
                      <a:noFill/>
                      <a:extLst/>
                    </p:spPr>
                  </p:pic>
                </p:oleObj>
              </mc:Fallback>
            </mc:AlternateContent>
          </a:graphicData>
        </a:graphic>
      </p:graphicFrame>
      <p:sp>
        <p:nvSpPr>
          <p:cNvPr id="3" name="Rectangle 2"/>
          <p:cNvSpPr/>
          <p:nvPr/>
        </p:nvSpPr>
        <p:spPr bwMode="auto">
          <a:xfrm>
            <a:off x="153714" y="1678416"/>
            <a:ext cx="7843345" cy="4264568"/>
          </a:xfrm>
          <a:prstGeom prst="rect">
            <a:avLst/>
          </a:prstGeom>
          <a:solidFill>
            <a:schemeClr val="bg1"/>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pic>
        <p:nvPicPr>
          <p:cNvPr id="141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532" y="1708425"/>
            <a:ext cx="5801710" cy="97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3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369" y="3189887"/>
            <a:ext cx="6157583" cy="90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3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75" y="2806750"/>
            <a:ext cx="61817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31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5261" y="4179382"/>
            <a:ext cx="2230205" cy="1763602"/>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14131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8973" y="4719680"/>
            <a:ext cx="4820615" cy="24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961089" y="5299432"/>
            <a:ext cx="4812424" cy="725101"/>
            <a:chOff x="3961089" y="5299432"/>
            <a:chExt cx="4812424" cy="725101"/>
          </a:xfrm>
        </p:grpSpPr>
        <p:grpSp>
          <p:nvGrpSpPr>
            <p:cNvPr id="4" name="Group 3"/>
            <p:cNvGrpSpPr/>
            <p:nvPr/>
          </p:nvGrpSpPr>
          <p:grpSpPr>
            <a:xfrm>
              <a:off x="3961089" y="5335254"/>
              <a:ext cx="4812424" cy="689279"/>
              <a:chOff x="3961089" y="5475561"/>
              <a:chExt cx="4812424" cy="689279"/>
            </a:xfrm>
          </p:grpSpPr>
          <p:pic>
            <p:nvPicPr>
              <p:cNvPr id="14132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1089" y="5816954"/>
                <a:ext cx="4812424" cy="34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32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8973" y="5475561"/>
                <a:ext cx="1351892" cy="34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322"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0503" y="5539118"/>
                <a:ext cx="725213" cy="28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5952708" y="5299432"/>
              <a:ext cx="2759544" cy="400110"/>
            </a:xfrm>
            <a:prstGeom prst="rect">
              <a:avLst/>
            </a:prstGeom>
            <a:noFill/>
          </p:spPr>
          <p:txBody>
            <a:bodyPr wrap="square" rtlCol="0">
              <a:spAutoFit/>
            </a:bodyPr>
            <a:lstStyle/>
            <a:p>
              <a:r>
                <a:rPr lang="en-US" sz="2000" dirty="0" smtClean="0">
                  <a:solidFill>
                    <a:schemeClr val="tx1"/>
                  </a:solidFill>
                  <a:latin typeface="Times New Roman" panose="02020603050405020304" pitchFamily="18" charset="0"/>
                  <a:cs typeface="Times New Roman" panose="02020603050405020304" pitchFamily="18" charset="0"/>
                </a:rPr>
                <a:t>Intensity = [Power/Area]</a:t>
              </a:r>
              <a:endParaRPr lang="en-US" sz="2000" dirty="0">
                <a:solidFill>
                  <a:schemeClr val="tx1"/>
                </a:solidFill>
                <a:latin typeface="Times New Roman" panose="02020603050405020304" pitchFamily="18" charset="0"/>
                <a:cs typeface="Times New Roman" panose="02020603050405020304" pitchFamily="18" charset="0"/>
              </a:endParaRPr>
            </a:p>
          </p:txBody>
        </p:sp>
      </p:grpSp>
      <p:pic>
        <p:nvPicPr>
          <p:cNvPr id="141324"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38251" y="4113174"/>
            <a:ext cx="2808068" cy="31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331"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83371" y="1377678"/>
            <a:ext cx="2267084" cy="217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Left Brace 17"/>
          <p:cNvSpPr/>
          <p:nvPr/>
        </p:nvSpPr>
        <p:spPr bwMode="auto">
          <a:xfrm rot="16200000">
            <a:off x="6066137" y="3290585"/>
            <a:ext cx="209505" cy="1438927"/>
          </a:xfrm>
          <a:prstGeom prst="leftBrace">
            <a:avLst>
              <a:gd name="adj1" fmla="val 52474"/>
              <a:gd name="adj2" fmla="val 48933"/>
            </a:avLst>
          </a:prstGeom>
          <a:noFill/>
          <a:ln w="12699"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Tree>
    <p:extLst>
      <p:ext uri="{BB962C8B-B14F-4D97-AF65-F5344CB8AC3E}">
        <p14:creationId xmlns:p14="http://schemas.microsoft.com/office/powerpoint/2010/main" val="2897701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00B050"/>
                </a:solidFill>
                <a:latin typeface="+mn-lt"/>
              </a:rPr>
              <a:t>Jefferson Lab Accelerating Cavities</a:t>
            </a:r>
            <a:endParaRPr lang="en-US" b="0" dirty="0">
              <a:solidFill>
                <a:srgbClr val="00B050"/>
              </a:solidFill>
              <a:latin typeface="+mn-lt"/>
            </a:endParaRPr>
          </a:p>
        </p:txBody>
      </p:sp>
      <p:pic>
        <p:nvPicPr>
          <p:cNvPr id="142340" name="Picture 4" descr="Image result for Jefferson Lab Accelerating Cavities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26" y="840101"/>
            <a:ext cx="8318391" cy="3230371"/>
          </a:xfrm>
          <a:prstGeom prst="rect">
            <a:avLst/>
          </a:prstGeom>
          <a:noFill/>
          <a:extLst>
            <a:ext uri="{909E8E84-426E-40DD-AFC4-6F175D3DCCD1}">
              <a14:hiddenFill xmlns:a14="http://schemas.microsoft.com/office/drawing/2010/main">
                <a:solidFill>
                  <a:srgbClr val="FFFFFF"/>
                </a:solidFill>
              </a14:hiddenFill>
            </a:ext>
          </a:extLst>
        </p:spPr>
      </p:pic>
      <p:pic>
        <p:nvPicPr>
          <p:cNvPr id="146434" name="Picture 2" descr="Image result for CEBAF cavity 3D EM fields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441" y="1639669"/>
            <a:ext cx="1002450" cy="1773566"/>
          </a:xfrm>
          <a:prstGeom prst="rect">
            <a:avLst/>
          </a:prstGeom>
          <a:noFill/>
          <a:extLst>
            <a:ext uri="{909E8E84-426E-40DD-AFC4-6F175D3DCCD1}">
              <a14:hiddenFill xmlns:a14="http://schemas.microsoft.com/office/drawing/2010/main">
                <a:solidFill>
                  <a:srgbClr val="FFFFFF"/>
                </a:solidFill>
              </a14:hiddenFill>
            </a:ext>
          </a:extLst>
        </p:spPr>
      </p:pic>
      <p:pic>
        <p:nvPicPr>
          <p:cNvPr id="146436" name="Picture 4" descr="Image result for CEBAF 7 cell cavity EM fields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755" y="1513558"/>
            <a:ext cx="2598737" cy="2025787"/>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5"/>
          <p:cNvGrpSpPr>
            <a:grpSpLocks/>
          </p:cNvGrpSpPr>
          <p:nvPr/>
        </p:nvGrpSpPr>
        <p:grpSpPr bwMode="auto">
          <a:xfrm>
            <a:off x="1657350" y="4340895"/>
            <a:ext cx="5808663" cy="1484312"/>
            <a:chOff x="412" y="1709"/>
            <a:chExt cx="5219" cy="871"/>
          </a:xfrm>
        </p:grpSpPr>
        <p:grpSp>
          <p:nvGrpSpPr>
            <p:cNvPr id="85" name="Group 6"/>
            <p:cNvGrpSpPr>
              <a:grpSpLocks/>
            </p:cNvGrpSpPr>
            <p:nvPr/>
          </p:nvGrpSpPr>
          <p:grpSpPr bwMode="auto">
            <a:xfrm>
              <a:off x="1176" y="1713"/>
              <a:ext cx="788" cy="864"/>
              <a:chOff x="2344" y="1625"/>
              <a:chExt cx="788" cy="864"/>
            </a:xfrm>
          </p:grpSpPr>
          <p:sp>
            <p:nvSpPr>
              <p:cNvPr id="152"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rot="10800000"/>
              <a:lstStyle/>
              <a:p>
                <a:endParaRPr lang="en-US"/>
              </a:p>
            </p:txBody>
          </p:sp>
          <p:sp>
            <p:nvSpPr>
              <p:cNvPr id="153"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a:lstStyle/>
              <a:p>
                <a:endParaRPr lang="en-US"/>
              </a:p>
            </p:txBody>
          </p:sp>
          <p:sp>
            <p:nvSpPr>
              <p:cNvPr id="154" name="Rectangle 103"/>
              <p:cNvSpPr>
                <a:spLocks noChangeArrowheads="1"/>
              </p:cNvSpPr>
              <p:nvPr/>
            </p:nvSpPr>
            <p:spPr bwMode="auto">
              <a:xfrm>
                <a:off x="2354" y="1966"/>
                <a:ext cx="744" cy="182"/>
              </a:xfrm>
              <a:prstGeom prst="rect">
                <a:avLst/>
              </a:prstGeom>
              <a:solidFill>
                <a:srgbClr val="00589C">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155"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57"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59"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60"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86" name="Group 17"/>
            <p:cNvGrpSpPr>
              <a:grpSpLocks/>
            </p:cNvGrpSpPr>
            <p:nvPr/>
          </p:nvGrpSpPr>
          <p:grpSpPr bwMode="auto">
            <a:xfrm flipH="1">
              <a:off x="1897" y="1714"/>
              <a:ext cx="788" cy="864"/>
              <a:chOff x="2344" y="1625"/>
              <a:chExt cx="788" cy="864"/>
            </a:xfrm>
          </p:grpSpPr>
          <p:sp>
            <p:nvSpPr>
              <p:cNvPr id="142"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rot="10800000"/>
              <a:lstStyle/>
              <a:p>
                <a:endParaRPr lang="en-US"/>
              </a:p>
            </p:txBody>
          </p:sp>
          <p:sp>
            <p:nvSpPr>
              <p:cNvPr id="143"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a:lstStyle/>
              <a:p>
                <a:endParaRPr lang="en-US"/>
              </a:p>
            </p:txBody>
          </p:sp>
          <p:sp>
            <p:nvSpPr>
              <p:cNvPr id="144" name="Rectangle 103"/>
              <p:cNvSpPr>
                <a:spLocks noChangeArrowheads="1"/>
              </p:cNvSpPr>
              <p:nvPr/>
            </p:nvSpPr>
            <p:spPr bwMode="auto">
              <a:xfrm>
                <a:off x="2354" y="1966"/>
                <a:ext cx="744" cy="182"/>
              </a:xfrm>
              <a:prstGeom prst="rect">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145"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47"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49"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50"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87" name="Group 28"/>
            <p:cNvGrpSpPr>
              <a:grpSpLocks/>
            </p:cNvGrpSpPr>
            <p:nvPr/>
          </p:nvGrpSpPr>
          <p:grpSpPr bwMode="auto">
            <a:xfrm>
              <a:off x="2649" y="1714"/>
              <a:ext cx="788" cy="864"/>
              <a:chOff x="2344" y="1625"/>
              <a:chExt cx="788" cy="864"/>
            </a:xfrm>
          </p:grpSpPr>
          <p:sp>
            <p:nvSpPr>
              <p:cNvPr id="132"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rot="10800000"/>
              <a:lstStyle/>
              <a:p>
                <a:endParaRPr lang="en-US"/>
              </a:p>
            </p:txBody>
          </p:sp>
          <p:sp>
            <p:nvSpPr>
              <p:cNvPr id="133"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a:lstStyle/>
              <a:p>
                <a:endParaRPr lang="en-US"/>
              </a:p>
            </p:txBody>
          </p:sp>
          <p:sp>
            <p:nvSpPr>
              <p:cNvPr id="134" name="Rectangle 103"/>
              <p:cNvSpPr>
                <a:spLocks noChangeArrowheads="1"/>
              </p:cNvSpPr>
              <p:nvPr/>
            </p:nvSpPr>
            <p:spPr bwMode="auto">
              <a:xfrm>
                <a:off x="2354" y="1966"/>
                <a:ext cx="744" cy="182"/>
              </a:xfrm>
              <a:prstGeom prst="rect">
                <a:avLst/>
              </a:prstGeom>
              <a:solidFill>
                <a:srgbClr val="00589C">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135"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37"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39"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40"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88" name="Group 39"/>
            <p:cNvGrpSpPr>
              <a:grpSpLocks/>
            </p:cNvGrpSpPr>
            <p:nvPr/>
          </p:nvGrpSpPr>
          <p:grpSpPr bwMode="auto">
            <a:xfrm flipH="1">
              <a:off x="3370" y="1715"/>
              <a:ext cx="788" cy="864"/>
              <a:chOff x="2344" y="1625"/>
              <a:chExt cx="788" cy="864"/>
            </a:xfrm>
          </p:grpSpPr>
          <p:sp>
            <p:nvSpPr>
              <p:cNvPr id="122"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rot="10800000"/>
              <a:lstStyle/>
              <a:p>
                <a:endParaRPr lang="en-US"/>
              </a:p>
            </p:txBody>
          </p:sp>
          <p:sp>
            <p:nvSpPr>
              <p:cNvPr id="123"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a:lstStyle/>
              <a:p>
                <a:endParaRPr lang="en-US"/>
              </a:p>
            </p:txBody>
          </p:sp>
          <p:sp>
            <p:nvSpPr>
              <p:cNvPr id="124" name="Rectangle 103"/>
              <p:cNvSpPr>
                <a:spLocks noChangeArrowheads="1"/>
              </p:cNvSpPr>
              <p:nvPr/>
            </p:nvSpPr>
            <p:spPr bwMode="auto">
              <a:xfrm>
                <a:off x="2354" y="1966"/>
                <a:ext cx="744" cy="182"/>
              </a:xfrm>
              <a:prstGeom prst="rect">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125"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27"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29"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30"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89" name="Group 50"/>
            <p:cNvGrpSpPr>
              <a:grpSpLocks/>
            </p:cNvGrpSpPr>
            <p:nvPr/>
          </p:nvGrpSpPr>
          <p:grpSpPr bwMode="auto">
            <a:xfrm>
              <a:off x="4122" y="1715"/>
              <a:ext cx="788" cy="864"/>
              <a:chOff x="2344" y="1625"/>
              <a:chExt cx="788" cy="864"/>
            </a:xfrm>
          </p:grpSpPr>
          <p:sp>
            <p:nvSpPr>
              <p:cNvPr id="112"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rot="10800000"/>
              <a:lstStyle/>
              <a:p>
                <a:endParaRPr lang="en-US"/>
              </a:p>
            </p:txBody>
          </p:sp>
          <p:sp>
            <p:nvSpPr>
              <p:cNvPr id="113"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a:lstStyle/>
              <a:p>
                <a:endParaRPr lang="en-US"/>
              </a:p>
            </p:txBody>
          </p:sp>
          <p:sp>
            <p:nvSpPr>
              <p:cNvPr id="114" name="Rectangle 103"/>
              <p:cNvSpPr>
                <a:spLocks noChangeArrowheads="1"/>
              </p:cNvSpPr>
              <p:nvPr/>
            </p:nvSpPr>
            <p:spPr bwMode="auto">
              <a:xfrm>
                <a:off x="2354" y="1966"/>
                <a:ext cx="744" cy="182"/>
              </a:xfrm>
              <a:prstGeom prst="rect">
                <a:avLst/>
              </a:prstGeom>
              <a:solidFill>
                <a:srgbClr val="00589C">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115"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17"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19"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20"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90" name="Group 61"/>
            <p:cNvGrpSpPr>
              <a:grpSpLocks/>
            </p:cNvGrpSpPr>
            <p:nvPr/>
          </p:nvGrpSpPr>
          <p:grpSpPr bwMode="auto">
            <a:xfrm flipH="1">
              <a:off x="4843" y="1716"/>
              <a:ext cx="788" cy="864"/>
              <a:chOff x="2344" y="1625"/>
              <a:chExt cx="788" cy="864"/>
            </a:xfrm>
          </p:grpSpPr>
          <p:sp>
            <p:nvSpPr>
              <p:cNvPr id="102"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rot="10800000"/>
              <a:lstStyle/>
              <a:p>
                <a:endParaRPr lang="en-US"/>
              </a:p>
            </p:txBody>
          </p:sp>
          <p:sp>
            <p:nvSpPr>
              <p:cNvPr id="103"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a:lstStyle/>
              <a:p>
                <a:endParaRPr lang="en-US"/>
              </a:p>
            </p:txBody>
          </p:sp>
          <p:sp>
            <p:nvSpPr>
              <p:cNvPr id="104" name="Rectangle 103"/>
              <p:cNvSpPr>
                <a:spLocks noChangeArrowheads="1"/>
              </p:cNvSpPr>
              <p:nvPr/>
            </p:nvSpPr>
            <p:spPr bwMode="auto">
              <a:xfrm>
                <a:off x="2354" y="1966"/>
                <a:ext cx="744" cy="182"/>
              </a:xfrm>
              <a:prstGeom prst="rect">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105"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07"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09"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10"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91" name="Group 72"/>
            <p:cNvGrpSpPr>
              <a:grpSpLocks/>
            </p:cNvGrpSpPr>
            <p:nvPr/>
          </p:nvGrpSpPr>
          <p:grpSpPr bwMode="auto">
            <a:xfrm flipH="1">
              <a:off x="412" y="1709"/>
              <a:ext cx="788" cy="864"/>
              <a:chOff x="2344" y="1625"/>
              <a:chExt cx="788" cy="864"/>
            </a:xfrm>
          </p:grpSpPr>
          <p:sp>
            <p:nvSpPr>
              <p:cNvPr id="92"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rot="10800000"/>
              <a:lstStyle/>
              <a:p>
                <a:endParaRPr lang="en-US"/>
              </a:p>
            </p:txBody>
          </p:sp>
          <p:sp>
            <p:nvSpPr>
              <p:cNvPr id="93"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a:lstStyle/>
              <a:p>
                <a:endParaRPr lang="en-US"/>
              </a:p>
            </p:txBody>
          </p:sp>
          <p:sp>
            <p:nvSpPr>
              <p:cNvPr id="94" name="Rectangle 103"/>
              <p:cNvSpPr>
                <a:spLocks noChangeArrowheads="1"/>
              </p:cNvSpPr>
              <p:nvPr/>
            </p:nvSpPr>
            <p:spPr bwMode="auto">
              <a:xfrm>
                <a:off x="2354" y="1966"/>
                <a:ext cx="744" cy="182"/>
              </a:xfrm>
              <a:prstGeom prst="rect">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95"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97"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99"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00"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62" name="Group 83"/>
          <p:cNvGrpSpPr>
            <a:grpSpLocks/>
          </p:cNvGrpSpPr>
          <p:nvPr/>
        </p:nvGrpSpPr>
        <p:grpSpPr bwMode="auto">
          <a:xfrm>
            <a:off x="2036763" y="5034642"/>
            <a:ext cx="5038725" cy="112713"/>
            <a:chOff x="1075" y="1626"/>
            <a:chExt cx="3174" cy="71"/>
          </a:xfrm>
          <a:solidFill>
            <a:srgbClr val="FF0000"/>
          </a:solidFill>
        </p:grpSpPr>
        <p:sp>
          <p:nvSpPr>
            <p:cNvPr id="163" name="Oval 84"/>
            <p:cNvSpPr>
              <a:spLocks noChangeAspect="1" noChangeArrowheads="1"/>
            </p:cNvSpPr>
            <p:nvPr/>
          </p:nvSpPr>
          <p:spPr bwMode="auto">
            <a:xfrm>
              <a:off x="4192" y="1640"/>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sp>
          <p:nvSpPr>
            <p:cNvPr id="164" name="Oval 85"/>
            <p:cNvSpPr>
              <a:spLocks noChangeAspect="1" noChangeArrowheads="1"/>
            </p:cNvSpPr>
            <p:nvPr/>
          </p:nvSpPr>
          <p:spPr bwMode="auto">
            <a:xfrm>
              <a:off x="3161" y="1633"/>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sp>
          <p:nvSpPr>
            <p:cNvPr id="165" name="Oval 86"/>
            <p:cNvSpPr>
              <a:spLocks noChangeAspect="1" noChangeArrowheads="1"/>
            </p:cNvSpPr>
            <p:nvPr/>
          </p:nvSpPr>
          <p:spPr bwMode="auto">
            <a:xfrm>
              <a:off x="2114" y="1626"/>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sp>
          <p:nvSpPr>
            <p:cNvPr id="166" name="Oval 87"/>
            <p:cNvSpPr>
              <a:spLocks noChangeAspect="1" noChangeArrowheads="1"/>
            </p:cNvSpPr>
            <p:nvPr/>
          </p:nvSpPr>
          <p:spPr bwMode="auto">
            <a:xfrm>
              <a:off x="1075" y="1627"/>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grpSp>
    </p:spTree>
    <p:extLst>
      <p:ext uri="{BB962C8B-B14F-4D97-AF65-F5344CB8AC3E}">
        <p14:creationId xmlns:p14="http://schemas.microsoft.com/office/powerpoint/2010/main" val="2559837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00B050"/>
                </a:solidFill>
                <a:latin typeface="+mn-lt"/>
              </a:rPr>
              <a:t>Jefferson Lab Accelerating Cavities</a:t>
            </a:r>
            <a:endParaRPr lang="en-US" b="0" dirty="0">
              <a:solidFill>
                <a:srgbClr val="00B050"/>
              </a:solidFill>
              <a:latin typeface="+mn-lt"/>
            </a:endParaRPr>
          </a:p>
        </p:txBody>
      </p:sp>
      <p:pic>
        <p:nvPicPr>
          <p:cNvPr id="142340" name="Picture 4" descr="Image result for Jefferson Lab Accelerating Cavities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26" y="840101"/>
            <a:ext cx="8318391" cy="32303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741855726"/>
              </p:ext>
            </p:extLst>
          </p:nvPr>
        </p:nvGraphicFramePr>
        <p:xfrm>
          <a:off x="862121" y="4578679"/>
          <a:ext cx="7315200" cy="957263"/>
        </p:xfrm>
        <a:graphic>
          <a:graphicData uri="http://schemas.openxmlformats.org/presentationml/2006/ole">
            <mc:AlternateContent xmlns:mc="http://schemas.openxmlformats.org/markup-compatibility/2006">
              <mc:Choice xmlns:v="urn:schemas-microsoft-com:vml" Requires="v">
                <p:oleObj spid="_x0000_s170024" name="Equation" r:id="rId4" imgW="3492360" imgH="457200" progId="Equation.DSMT4">
                  <p:embed/>
                </p:oleObj>
              </mc:Choice>
              <mc:Fallback>
                <p:oleObj name="Equation" r:id="rId4" imgW="3492360" imgH="457200" progId="Equation.DSMT4">
                  <p:embed/>
                  <p:pic>
                    <p:nvPicPr>
                      <p:cNvPr id="0" name="Object 4"/>
                      <p:cNvPicPr>
                        <a:picLocks noChangeAspect="1" noChangeArrowheads="1"/>
                      </p:cNvPicPr>
                      <p:nvPr/>
                    </p:nvPicPr>
                    <p:blipFill>
                      <a:blip r:embed="rId5"/>
                      <a:srcRect/>
                      <a:stretch>
                        <a:fillRect/>
                      </a:stretch>
                    </p:blipFill>
                    <p:spPr bwMode="auto">
                      <a:xfrm>
                        <a:off x="862121" y="4578679"/>
                        <a:ext cx="73152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8184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b="0" dirty="0">
                <a:solidFill>
                  <a:srgbClr val="00B050"/>
                </a:solidFill>
                <a:latin typeface="+mn-lt"/>
              </a:rPr>
              <a:t>Energy Units</a:t>
            </a:r>
          </a:p>
        </p:txBody>
      </p:sp>
      <p:sp>
        <p:nvSpPr>
          <p:cNvPr id="115715" name="Rectangle 3"/>
          <p:cNvSpPr>
            <a:spLocks noGrp="1" noChangeArrowheads="1"/>
          </p:cNvSpPr>
          <p:nvPr>
            <p:ph type="body" idx="1"/>
          </p:nvPr>
        </p:nvSpPr>
        <p:spPr>
          <a:xfrm>
            <a:off x="685800" y="970242"/>
            <a:ext cx="7962900" cy="5181600"/>
          </a:xfrm>
        </p:spPr>
        <p:txBody>
          <a:bodyPr/>
          <a:lstStyle/>
          <a:p>
            <a:r>
              <a:rPr lang="en-US" b="0" dirty="0">
                <a:latin typeface="Times New Roman" panose="02020603050405020304" pitchFamily="18" charset="0"/>
                <a:cs typeface="Times New Roman" panose="02020603050405020304" pitchFamily="18" charset="0"/>
              </a:rPr>
              <a:t>When a particle is accelerated, i.e., its energy is changed by an electromagnetic field, it must have fallen through an Electric </a:t>
            </a:r>
            <a:r>
              <a:rPr lang="en-US" b="0" dirty="0" smtClean="0">
                <a:latin typeface="Times New Roman" panose="02020603050405020304" pitchFamily="18" charset="0"/>
                <a:cs typeface="Times New Roman" panose="02020603050405020304" pitchFamily="18" charset="0"/>
              </a:rPr>
              <a:t>Field. </a:t>
            </a:r>
            <a:r>
              <a:rPr lang="en-US" b="0" dirty="0">
                <a:latin typeface="Times New Roman" panose="02020603050405020304" pitchFamily="18" charset="0"/>
                <a:cs typeface="Times New Roman" panose="02020603050405020304" pitchFamily="18" charset="0"/>
              </a:rPr>
              <a:t>For electrostatic accelerating fields the energy change is </a:t>
            </a:r>
          </a:p>
        </p:txBody>
      </p:sp>
      <p:graphicFrame>
        <p:nvGraphicFramePr>
          <p:cNvPr id="115716" name="Object 4"/>
          <p:cNvGraphicFramePr>
            <a:graphicFrameLocks noChangeAspect="1"/>
          </p:cNvGraphicFramePr>
          <p:nvPr>
            <p:extLst>
              <p:ext uri="{D42A27DB-BD31-4B8C-83A1-F6EECF244321}">
                <p14:modId xmlns:p14="http://schemas.microsoft.com/office/powerpoint/2010/main" val="3517425307"/>
              </p:ext>
            </p:extLst>
          </p:nvPr>
        </p:nvGraphicFramePr>
        <p:xfrm>
          <a:off x="3031141" y="2532335"/>
          <a:ext cx="3180473" cy="512336"/>
        </p:xfrm>
        <a:graphic>
          <a:graphicData uri="http://schemas.openxmlformats.org/presentationml/2006/ole">
            <mc:AlternateContent xmlns:mc="http://schemas.openxmlformats.org/markup-compatibility/2006">
              <mc:Choice xmlns:v="urn:schemas-microsoft-com:vml" Requires="v">
                <p:oleObj spid="_x0000_s124006" name="Equation" r:id="rId3" imgW="1562040" imgH="253800" progId="Equation.DSMT4">
                  <p:embed/>
                </p:oleObj>
              </mc:Choice>
              <mc:Fallback>
                <p:oleObj name="Equation" r:id="rId3" imgW="156204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1141" y="2532335"/>
                        <a:ext cx="3180473" cy="512336"/>
                      </a:xfrm>
                      <a:prstGeom prst="rect">
                        <a:avLst/>
                      </a:prstGeom>
                      <a:noFill/>
                      <a:ln w="28575">
                        <a:solidFill>
                          <a:srgbClr val="7030A0"/>
                        </a:solidFill>
                      </a:ln>
                      <a:extLst/>
                    </p:spPr>
                  </p:pic>
                </p:oleObj>
              </mc:Fallback>
            </mc:AlternateContent>
          </a:graphicData>
        </a:graphic>
      </p:graphicFrame>
      <p:sp>
        <p:nvSpPr>
          <p:cNvPr id="115717" name="Text Box 5"/>
          <p:cNvSpPr txBox="1">
            <a:spLocks noChangeArrowheads="1"/>
          </p:cNvSpPr>
          <p:nvPr/>
        </p:nvSpPr>
        <p:spPr bwMode="auto">
          <a:xfrm>
            <a:off x="946588" y="3275942"/>
            <a:ext cx="7715250" cy="2677656"/>
          </a:xfrm>
          <a:prstGeom prst="rect">
            <a:avLst/>
          </a:prstGeom>
          <a:noFill/>
          <a:ln w="9525">
            <a:noFill/>
            <a:miter lim="800000"/>
            <a:headEnd/>
            <a:tailEnd/>
          </a:ln>
          <a:effectLst/>
        </p:spPr>
        <p:txBody>
          <a:bodyPr wrap="square">
            <a:spAutoFit/>
          </a:bodyPr>
          <a:lstStyle/>
          <a:p>
            <a:r>
              <a:rPr lang="en-US" sz="2400" i="1" dirty="0">
                <a:solidFill>
                  <a:schemeClr val="tx1"/>
                </a:solidFill>
                <a:latin typeface="Times New Roman" panose="02020603050405020304" pitchFamily="18" charset="0"/>
                <a:cs typeface="Times New Roman" panose="02020603050405020304" pitchFamily="18" charset="0"/>
              </a:rPr>
              <a:t>q</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charge</a:t>
            </a:r>
            <a:r>
              <a:rPr lang="en-US" sz="2400" dirty="0">
                <a:solidFill>
                  <a:schemeClr val="tx1"/>
                </a:solidFill>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Φ</a:t>
            </a:r>
            <a:r>
              <a:rPr lang="en-US" sz="2400" dirty="0">
                <a:solidFill>
                  <a:schemeClr val="tx1"/>
                </a:solidFill>
                <a:latin typeface="Times New Roman" panose="02020603050405020304" pitchFamily="18" charset="0"/>
                <a:cs typeface="Times New Roman" panose="02020603050405020304" pitchFamily="18" charset="0"/>
              </a:rPr>
              <a:t>, the electrostatic potentials before and after the motion through the electric field. Therefore, particle energy can be conveniently expressed in units of the “equivalent” electrostatic potential change needed to accelerate the particle to the given energy. Definition: </a:t>
            </a:r>
            <a:r>
              <a:rPr lang="en-US" sz="2400" b="1" dirty="0">
                <a:solidFill>
                  <a:schemeClr val="tx1"/>
                </a:solidFill>
                <a:latin typeface="Times New Roman" panose="02020603050405020304" pitchFamily="18" charset="0"/>
                <a:cs typeface="Times New Roman" panose="02020603050405020304" pitchFamily="18" charset="0"/>
              </a:rPr>
              <a:t>1 </a:t>
            </a:r>
            <a:r>
              <a:rPr lang="en-US" sz="2400" b="1" dirty="0" err="1">
                <a:solidFill>
                  <a:schemeClr val="tx1"/>
                </a:solidFill>
                <a:latin typeface="Times New Roman" panose="02020603050405020304" pitchFamily="18" charset="0"/>
                <a:cs typeface="Times New Roman" panose="02020603050405020304" pitchFamily="18" charset="0"/>
              </a:rPr>
              <a:t>eV</a:t>
            </a:r>
            <a:r>
              <a:rPr lang="en-US" sz="2400" b="1" dirty="0">
                <a:solidFill>
                  <a:schemeClr val="tx1"/>
                </a:solidFill>
                <a:latin typeface="Times New Roman" panose="02020603050405020304" pitchFamily="18" charset="0"/>
                <a:cs typeface="Times New Roman" panose="02020603050405020304" pitchFamily="18" charset="0"/>
              </a:rPr>
              <a:t>, or 1 electron volt, is the energy acquired by 1 electron falling through a one volt potential difference</a:t>
            </a:r>
            <a:r>
              <a:rPr lang="en-US" sz="24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p:txBody>
          <a:bodyPr/>
          <a:lstStyle/>
          <a:p>
            <a:r>
              <a:rPr lang="en-US" b="0" dirty="0" smtClean="0">
                <a:solidFill>
                  <a:srgbClr val="00B050"/>
                </a:solidFill>
              </a:rPr>
              <a:t>More Energy </a:t>
            </a:r>
            <a:r>
              <a:rPr lang="en-US" b="0" dirty="0">
                <a:solidFill>
                  <a:srgbClr val="00B050"/>
                </a:solidFill>
              </a:rPr>
              <a:t>Units</a:t>
            </a:r>
          </a:p>
        </p:txBody>
      </p:sp>
      <p:graphicFrame>
        <p:nvGraphicFramePr>
          <p:cNvPr id="116741" name="Object 5"/>
          <p:cNvGraphicFramePr>
            <a:graphicFrameLocks noChangeAspect="1"/>
          </p:cNvGraphicFramePr>
          <p:nvPr>
            <p:extLst>
              <p:ext uri="{D42A27DB-BD31-4B8C-83A1-F6EECF244321}">
                <p14:modId xmlns:p14="http://schemas.microsoft.com/office/powerpoint/2010/main" val="3445905548"/>
              </p:ext>
            </p:extLst>
          </p:nvPr>
        </p:nvGraphicFramePr>
        <p:xfrm>
          <a:off x="1600200" y="1151539"/>
          <a:ext cx="6130850" cy="1031985"/>
        </p:xfrm>
        <a:graphic>
          <a:graphicData uri="http://schemas.openxmlformats.org/presentationml/2006/ole">
            <mc:AlternateContent xmlns:mc="http://schemas.openxmlformats.org/markup-compatibility/2006">
              <mc:Choice xmlns:v="urn:schemas-microsoft-com:vml" Requires="v">
                <p:oleObj spid="_x0000_s125123" name="Equation" r:id="rId3" imgW="2692080" imgH="457200" progId="Equation.DSMT4">
                  <p:embed/>
                </p:oleObj>
              </mc:Choice>
              <mc:Fallback>
                <p:oleObj name="Equation" r:id="rId3" imgW="2692080" imgH="4572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151539"/>
                        <a:ext cx="6130850" cy="1031985"/>
                      </a:xfrm>
                      <a:prstGeom prst="rect">
                        <a:avLst/>
                      </a:prstGeom>
                      <a:noFill/>
                      <a:extLst/>
                    </p:spPr>
                  </p:pic>
                </p:oleObj>
              </mc:Fallback>
            </mc:AlternateContent>
          </a:graphicData>
        </a:graphic>
      </p:graphicFrame>
      <p:sp>
        <p:nvSpPr>
          <p:cNvPr id="116742" name="Text Box 6"/>
          <p:cNvSpPr txBox="1">
            <a:spLocks noChangeArrowheads="1"/>
          </p:cNvSpPr>
          <p:nvPr/>
        </p:nvSpPr>
        <p:spPr bwMode="auto">
          <a:xfrm>
            <a:off x="457200" y="2404243"/>
            <a:ext cx="7467600" cy="492443"/>
          </a:xfrm>
          <a:prstGeom prst="rect">
            <a:avLst/>
          </a:prstGeom>
          <a:noFill/>
          <a:ln w="9525">
            <a:noFill/>
            <a:miter lim="800000"/>
            <a:headEnd/>
            <a:tailEnd/>
          </a:ln>
          <a:effectLst/>
        </p:spPr>
        <p:txBody>
          <a:bodyPr>
            <a:spAutoFit/>
          </a:bodyPr>
          <a:lstStyle/>
          <a:p>
            <a:r>
              <a:rPr lang="en-US" sz="2600" dirty="0">
                <a:solidFill>
                  <a:schemeClr val="tx1"/>
                </a:solidFill>
                <a:latin typeface="Times New Roman" panose="02020603050405020304" pitchFamily="18" charset="0"/>
                <a:cs typeface="Times New Roman" panose="02020603050405020304" pitchFamily="18" charset="0"/>
              </a:rPr>
              <a:t>To convert rest mass to </a:t>
            </a:r>
            <a:r>
              <a:rPr lang="en-US" sz="2600" dirty="0" err="1">
                <a:solidFill>
                  <a:schemeClr val="tx1"/>
                </a:solidFill>
                <a:latin typeface="Times New Roman" panose="02020603050405020304" pitchFamily="18" charset="0"/>
                <a:cs typeface="Times New Roman" panose="02020603050405020304" pitchFamily="18" charset="0"/>
              </a:rPr>
              <a:t>eV</a:t>
            </a:r>
            <a:r>
              <a:rPr lang="en-US" sz="2600" dirty="0">
                <a:solidFill>
                  <a:schemeClr val="tx1"/>
                </a:solidFill>
                <a:latin typeface="Times New Roman" panose="02020603050405020304" pitchFamily="18" charset="0"/>
                <a:cs typeface="Times New Roman" panose="02020603050405020304" pitchFamily="18" charset="0"/>
              </a:rPr>
              <a:t> use Einstein relation</a:t>
            </a:r>
          </a:p>
        </p:txBody>
      </p:sp>
      <p:graphicFrame>
        <p:nvGraphicFramePr>
          <p:cNvPr id="116743" name="Object 7"/>
          <p:cNvGraphicFramePr>
            <a:graphicFrameLocks noChangeAspect="1"/>
          </p:cNvGraphicFramePr>
          <p:nvPr>
            <p:extLst>
              <p:ext uri="{D42A27DB-BD31-4B8C-83A1-F6EECF244321}">
                <p14:modId xmlns:p14="http://schemas.microsoft.com/office/powerpoint/2010/main" val="1916323514"/>
              </p:ext>
            </p:extLst>
          </p:nvPr>
        </p:nvGraphicFramePr>
        <p:xfrm>
          <a:off x="780392" y="3116533"/>
          <a:ext cx="7746616" cy="2235860"/>
        </p:xfrm>
        <a:graphic>
          <a:graphicData uri="http://schemas.openxmlformats.org/presentationml/2006/ole">
            <mc:AlternateContent xmlns:mc="http://schemas.openxmlformats.org/markup-compatibility/2006">
              <mc:Choice xmlns:v="urn:schemas-microsoft-com:vml" Requires="v">
                <p:oleObj spid="_x0000_s125124" name="Equation" r:id="rId5" imgW="3403440" imgH="990360" progId="Equation.DSMT4">
                  <p:embed/>
                </p:oleObj>
              </mc:Choice>
              <mc:Fallback>
                <p:oleObj name="Equation" r:id="rId5" imgW="3403440" imgH="99036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392" y="3116533"/>
                        <a:ext cx="7746616" cy="2235860"/>
                      </a:xfrm>
                      <a:prstGeom prst="rect">
                        <a:avLst/>
                      </a:prstGeom>
                      <a:noFill/>
                      <a:extLst/>
                    </p:spPr>
                  </p:pic>
                </p:oleObj>
              </mc:Fallback>
            </mc:AlternateContent>
          </a:graphicData>
        </a:graphic>
      </p:graphicFrame>
      <p:sp>
        <p:nvSpPr>
          <p:cNvPr id="116744" name="Text Box 8"/>
          <p:cNvSpPr txBox="1">
            <a:spLocks noChangeArrowheads="1"/>
          </p:cNvSpPr>
          <p:nvPr/>
        </p:nvSpPr>
        <p:spPr bwMode="auto">
          <a:xfrm>
            <a:off x="543910" y="3647089"/>
            <a:ext cx="7467600" cy="523220"/>
          </a:xfrm>
          <a:prstGeom prst="rect">
            <a:avLst/>
          </a:prstGeom>
          <a:noFill/>
          <a:ln w="9525">
            <a:noFill/>
            <a:miter lim="800000"/>
            <a:headEnd/>
            <a:tailEnd/>
          </a:ln>
          <a:effectLst/>
        </p:spPr>
        <p:txBody>
          <a:bodyPr>
            <a:spAutoFit/>
          </a:bodyPr>
          <a:lstStyle/>
          <a:p>
            <a:r>
              <a:rPr lang="en-US" sz="2800" dirty="0">
                <a:solidFill>
                  <a:schemeClr val="tx1"/>
                </a:solidFill>
                <a:latin typeface="Times New Roman" panose="02020603050405020304" pitchFamily="18" charset="0"/>
                <a:cs typeface="Times New Roman" panose="02020603050405020304" pitchFamily="18" charset="0"/>
              </a:rPr>
              <a:t>where </a:t>
            </a:r>
            <a:r>
              <a:rPr lang="en-US" sz="2800" i="1" dirty="0">
                <a:solidFill>
                  <a:schemeClr val="tx1"/>
                </a:solidFill>
                <a:latin typeface="Times New Roman" panose="02020603050405020304" pitchFamily="18" charset="0"/>
                <a:cs typeface="Times New Roman" panose="02020603050405020304" pitchFamily="18" charset="0"/>
              </a:rPr>
              <a:t>m</a:t>
            </a:r>
            <a:r>
              <a:rPr lang="en-US" sz="2800" dirty="0">
                <a:solidFill>
                  <a:schemeClr val="tx1"/>
                </a:solidFill>
                <a:latin typeface="Times New Roman" panose="02020603050405020304" pitchFamily="18" charset="0"/>
                <a:cs typeface="Times New Roman" panose="02020603050405020304" pitchFamily="18" charset="0"/>
              </a:rPr>
              <a:t> is the rest mass. For electrons</a:t>
            </a:r>
          </a:p>
        </p:txBody>
      </p:sp>
      <p:sp>
        <p:nvSpPr>
          <p:cNvPr id="116745" name="Text Box 9"/>
          <p:cNvSpPr txBox="1">
            <a:spLocks noChangeArrowheads="1"/>
          </p:cNvSpPr>
          <p:nvPr/>
        </p:nvSpPr>
        <p:spPr bwMode="auto">
          <a:xfrm>
            <a:off x="1513490" y="5544207"/>
            <a:ext cx="6187966" cy="492443"/>
          </a:xfrm>
          <a:prstGeom prst="rect">
            <a:avLst/>
          </a:prstGeom>
          <a:noFill/>
          <a:ln w="9525">
            <a:noFill/>
            <a:miter lim="800000"/>
            <a:headEnd/>
            <a:tailEnd/>
          </a:ln>
          <a:effectLst/>
        </p:spPr>
        <p:txBody>
          <a:bodyPr wrap="square">
            <a:spAutoFit/>
          </a:bodyPr>
          <a:lstStyle/>
          <a:p>
            <a:r>
              <a:rPr lang="en-US" sz="2600" dirty="0">
                <a:solidFill>
                  <a:schemeClr val="tx1"/>
                </a:solidFill>
                <a:latin typeface="Times New Roman" panose="02020603050405020304" pitchFamily="18" charset="0"/>
                <a:cs typeface="Times New Roman" panose="02020603050405020304" pitchFamily="18" charset="0"/>
              </a:rPr>
              <a:t>Recent “best fit” value 0.51099906 </a:t>
            </a:r>
            <a:r>
              <a:rPr lang="en-US" sz="2600" dirty="0" err="1">
                <a:solidFill>
                  <a:schemeClr val="tx1"/>
                </a:solidFill>
                <a:latin typeface="Times New Roman" panose="02020603050405020304" pitchFamily="18" charset="0"/>
                <a:cs typeface="Times New Roman" panose="02020603050405020304" pitchFamily="18" charset="0"/>
              </a:rPr>
              <a:t>MeV</a:t>
            </a:r>
            <a:endParaRPr lang="en-US" sz="2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42054"/>
            <a:ext cx="9144000" cy="387350"/>
          </a:xfrm>
        </p:spPr>
        <p:txBody>
          <a:bodyPr/>
          <a:lstStyle/>
          <a:p>
            <a:r>
              <a:rPr lang="en-US" altLang="en-US" sz="3200" b="0" dirty="0" smtClean="0">
                <a:solidFill>
                  <a:srgbClr val="00B050"/>
                </a:solidFill>
                <a:latin typeface="Arial" pitchFamily="34" charset="0"/>
              </a:rPr>
              <a:t>Reference Frames and Lorentz Transformation</a:t>
            </a:r>
          </a:p>
        </p:txBody>
      </p:sp>
      <p:sp>
        <p:nvSpPr>
          <p:cNvPr id="30723" name="Content Placeholder 2"/>
          <p:cNvSpPr>
            <a:spLocks noGrp="1"/>
          </p:cNvSpPr>
          <p:nvPr>
            <p:ph idx="1"/>
          </p:nvPr>
        </p:nvSpPr>
        <p:spPr>
          <a:xfrm>
            <a:off x="685800" y="1087438"/>
            <a:ext cx="7924800" cy="4876800"/>
          </a:xfrm>
        </p:spPr>
        <p:txBody>
          <a:bodyPr/>
          <a:lstStyle/>
          <a:p>
            <a:r>
              <a:rPr lang="en-US" altLang="en-US" b="0" dirty="0" smtClean="0">
                <a:latin typeface="Times New Roman" panose="02020603050405020304" pitchFamily="18" charset="0"/>
                <a:cs typeface="Times New Roman" panose="02020603050405020304" pitchFamily="18" charset="0"/>
              </a:rPr>
              <a:t>The lab frame vs moving frame</a:t>
            </a:r>
          </a:p>
          <a:p>
            <a:r>
              <a:rPr lang="en-US" altLang="en-US" b="0" dirty="0" smtClean="0">
                <a:latin typeface="Times New Roman" panose="02020603050405020304" pitchFamily="18" charset="0"/>
                <a:cs typeface="Times New Roman" panose="02020603050405020304" pitchFamily="18" charset="0"/>
              </a:rPr>
              <a:t>Invariance of space-time interval (</a:t>
            </a:r>
            <a:r>
              <a:rPr lang="en-US" altLang="en-US" b="0" dirty="0" err="1" smtClean="0">
                <a:latin typeface="Times New Roman" panose="02020603050405020304" pitchFamily="18" charset="0"/>
                <a:cs typeface="Times New Roman" panose="02020603050405020304" pitchFamily="18" charset="0"/>
              </a:rPr>
              <a:t>Minkowski</a:t>
            </a:r>
            <a:r>
              <a:rPr lang="en-US" altLang="en-US" b="0" dirty="0" smtClean="0">
                <a:latin typeface="Times New Roman" panose="02020603050405020304" pitchFamily="18" charset="0"/>
                <a:cs typeface="Times New Roman" panose="02020603050405020304" pitchFamily="18" charset="0"/>
              </a:rPr>
              <a:t>)</a:t>
            </a:r>
          </a:p>
          <a:p>
            <a:endParaRPr lang="en-US" altLang="en-US" b="0" dirty="0" smtClean="0">
              <a:latin typeface="Times New Roman" panose="02020603050405020304" pitchFamily="18" charset="0"/>
              <a:cs typeface="Times New Roman" panose="02020603050405020304" pitchFamily="18" charset="0"/>
            </a:endParaRPr>
          </a:p>
          <a:p>
            <a:endParaRPr lang="en-US" altLang="en-US" b="0" dirty="0" smtClean="0">
              <a:latin typeface="Times New Roman" panose="02020603050405020304" pitchFamily="18" charset="0"/>
              <a:cs typeface="Times New Roman" panose="02020603050405020304" pitchFamily="18" charset="0"/>
            </a:endParaRPr>
          </a:p>
          <a:p>
            <a:r>
              <a:rPr lang="en-US" altLang="en-US" b="0" dirty="0" smtClean="0">
                <a:latin typeface="Times New Roman" panose="02020603050405020304" pitchFamily="18" charset="0"/>
                <a:cs typeface="Times New Roman" panose="02020603050405020304" pitchFamily="18" charset="0"/>
              </a:rPr>
              <a:t>Lorentz transformation of four-vectors</a:t>
            </a:r>
          </a:p>
          <a:p>
            <a:pPr lvl="1"/>
            <a:r>
              <a:rPr lang="en-US" altLang="en-US" b="0" dirty="0" smtClean="0">
                <a:latin typeface="Times New Roman" panose="02020603050405020304" pitchFamily="18" charset="0"/>
                <a:cs typeface="Times New Roman" panose="02020603050405020304" pitchFamily="18" charset="0"/>
              </a:rPr>
              <a:t>For example, time/space coordinates in z velocity boost</a:t>
            </a:r>
          </a:p>
        </p:txBody>
      </p:sp>
      <p:pic>
        <p:nvPicPr>
          <p:cNvPr id="30724" name="Picture 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2529" y="2258027"/>
            <a:ext cx="61547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6816" y="4173865"/>
            <a:ext cx="4878521" cy="148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360718722"/>
              </p:ext>
            </p:extLst>
          </p:nvPr>
        </p:nvGraphicFramePr>
        <p:xfrm>
          <a:off x="5758247" y="4341332"/>
          <a:ext cx="2835408" cy="829758"/>
        </p:xfrm>
        <a:graphic>
          <a:graphicData uri="http://schemas.openxmlformats.org/presentationml/2006/ole">
            <mc:AlternateContent xmlns:mc="http://schemas.openxmlformats.org/markup-compatibility/2006">
              <mc:Choice xmlns:v="urn:schemas-microsoft-com:vml" Requires="v">
                <p:oleObj spid="_x0000_s172056" name="Equation" r:id="rId6" imgW="1676160" imgH="495000" progId="Equation.DSMT4">
                  <p:embed/>
                </p:oleObj>
              </mc:Choice>
              <mc:Fallback>
                <p:oleObj name="Equation" r:id="rId6" imgW="1676160" imgH="495000" progId="Equation.DSMT4">
                  <p:embed/>
                  <p:pic>
                    <p:nvPicPr>
                      <p:cNvPr id="0" name="Object 5"/>
                      <p:cNvPicPr>
                        <a:picLocks noChangeAspect="1" noChangeArrowheads="1"/>
                      </p:cNvPicPr>
                      <p:nvPr/>
                    </p:nvPicPr>
                    <p:blipFill>
                      <a:blip r:embed="rId7"/>
                      <a:srcRect/>
                      <a:stretch>
                        <a:fillRect/>
                      </a:stretch>
                    </p:blipFill>
                    <p:spPr bwMode="auto">
                      <a:xfrm>
                        <a:off x="5758247" y="4341332"/>
                        <a:ext cx="2835408" cy="82975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55831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50874" y="167399"/>
            <a:ext cx="7566025" cy="387350"/>
          </a:xfrm>
        </p:spPr>
        <p:txBody>
          <a:bodyPr/>
          <a:lstStyle/>
          <a:p>
            <a:r>
              <a:rPr lang="en-US" altLang="en-US" sz="3200" b="0" dirty="0" smtClean="0">
                <a:solidFill>
                  <a:srgbClr val="00B050"/>
                </a:solidFill>
              </a:rPr>
              <a:t>Four-Velocity and Four-Momentum</a:t>
            </a:r>
          </a:p>
        </p:txBody>
      </p:sp>
      <p:sp>
        <p:nvSpPr>
          <p:cNvPr id="31747" name="Content Placeholder 2"/>
          <p:cNvSpPr>
            <a:spLocks noGrp="1"/>
          </p:cNvSpPr>
          <p:nvPr>
            <p:ph idx="1"/>
          </p:nvPr>
        </p:nvSpPr>
        <p:spPr>
          <a:xfrm>
            <a:off x="633413" y="903117"/>
            <a:ext cx="7772400" cy="5046663"/>
          </a:xfrm>
        </p:spPr>
        <p:txBody>
          <a:bodyPr/>
          <a:lstStyle/>
          <a:p>
            <a:pPr>
              <a:spcBef>
                <a:spcPts val="600"/>
              </a:spcBef>
              <a:spcAft>
                <a:spcPts val="600"/>
              </a:spcAft>
            </a:pPr>
            <a:r>
              <a:rPr lang="en-US" altLang="en-US" b="0" dirty="0" smtClean="0">
                <a:latin typeface="Times New Roman" panose="02020603050405020304" pitchFamily="18" charset="0"/>
                <a:cs typeface="Times New Roman" panose="02020603050405020304" pitchFamily="18" charset="0"/>
              </a:rPr>
              <a:t>The proper time interval </a:t>
            </a:r>
            <a:r>
              <a:rPr lang="en-US" altLang="en-US" b="0" dirty="0" err="1" smtClean="0">
                <a:latin typeface="Times New Roman" panose="02020603050405020304" pitchFamily="18" charset="0"/>
                <a:cs typeface="Times New Roman" panose="02020603050405020304" pitchFamily="18" charset="0"/>
              </a:rPr>
              <a:t>d</a:t>
            </a:r>
            <a:r>
              <a:rPr lang="en-US" altLang="en-US" b="0" dirty="0" err="1" smtClean="0">
                <a:latin typeface="Symbol" panose="05050102010706020507" pitchFamily="18" charset="2"/>
                <a:cs typeface="Times New Roman" panose="02020603050405020304" pitchFamily="18" charset="0"/>
              </a:rPr>
              <a:t>t</a:t>
            </a:r>
            <a:r>
              <a:rPr lang="en-US" altLang="en-US" b="0" dirty="0" smtClean="0">
                <a:latin typeface="Times New Roman" panose="02020603050405020304" pitchFamily="18" charset="0"/>
                <a:cs typeface="Times New Roman" panose="02020603050405020304" pitchFamily="18" charset="0"/>
              </a:rPr>
              <a:t>=</a:t>
            </a:r>
            <a:r>
              <a:rPr lang="en-US" altLang="en-US" b="0" dirty="0" err="1" smtClean="0">
                <a:latin typeface="Times New Roman" panose="02020603050405020304" pitchFamily="18" charset="0"/>
                <a:cs typeface="Times New Roman" panose="02020603050405020304" pitchFamily="18" charset="0"/>
              </a:rPr>
              <a:t>dt</a:t>
            </a:r>
            <a:r>
              <a:rPr lang="en-US" altLang="en-US" b="0" dirty="0" smtClean="0">
                <a:latin typeface="Times New Roman" panose="02020603050405020304" pitchFamily="18" charset="0"/>
                <a:cs typeface="Times New Roman" panose="02020603050405020304" pitchFamily="18" charset="0"/>
              </a:rPr>
              <a:t>/</a:t>
            </a:r>
            <a:r>
              <a:rPr lang="en-US" altLang="en-US" b="0" dirty="0" smtClean="0">
                <a:latin typeface="Symbol" panose="05050102010706020507" pitchFamily="18" charset="2"/>
                <a:cs typeface="Times New Roman" panose="02020603050405020304" pitchFamily="18" charset="0"/>
              </a:rPr>
              <a:t>g</a:t>
            </a:r>
            <a:r>
              <a:rPr lang="en-US" altLang="en-US" b="0" dirty="0" smtClean="0">
                <a:latin typeface="Times New Roman" panose="02020603050405020304" pitchFamily="18" charset="0"/>
                <a:cs typeface="Times New Roman" panose="02020603050405020304" pitchFamily="18" charset="0"/>
              </a:rPr>
              <a:t> is Lorentz invariant</a:t>
            </a:r>
          </a:p>
          <a:p>
            <a:pPr>
              <a:spcBef>
                <a:spcPts val="600"/>
              </a:spcBef>
              <a:spcAft>
                <a:spcPts val="1800"/>
              </a:spcAft>
            </a:pPr>
            <a:r>
              <a:rPr lang="en-US" altLang="en-US" b="0" dirty="0" smtClean="0">
                <a:latin typeface="Times New Roman" panose="02020603050405020304" pitchFamily="18" charset="0"/>
                <a:cs typeface="Times New Roman" panose="02020603050405020304" pitchFamily="18" charset="0"/>
              </a:rPr>
              <a:t>So one can define a velocity 4-vector</a:t>
            </a:r>
          </a:p>
          <a:p>
            <a:endParaRPr lang="en-US" altLang="en-US" b="0" dirty="0" smtClean="0">
              <a:latin typeface="Times New Roman" panose="02020603050405020304" pitchFamily="18" charset="0"/>
              <a:cs typeface="Times New Roman" panose="02020603050405020304" pitchFamily="18" charset="0"/>
            </a:endParaRPr>
          </a:p>
          <a:p>
            <a:pPr>
              <a:buFontTx/>
              <a:buNone/>
            </a:pPr>
            <a:endParaRPr lang="en-US" altLang="en-US" b="0" dirty="0" smtClean="0">
              <a:latin typeface="Times New Roman" panose="02020603050405020304" pitchFamily="18" charset="0"/>
              <a:cs typeface="Times New Roman" panose="02020603050405020304" pitchFamily="18" charset="0"/>
            </a:endParaRPr>
          </a:p>
          <a:p>
            <a:endParaRPr lang="en-US" altLang="en-US" b="0" dirty="0" smtClean="0">
              <a:latin typeface="Times New Roman" panose="02020603050405020304" pitchFamily="18" charset="0"/>
              <a:cs typeface="Times New Roman" panose="02020603050405020304" pitchFamily="18" charset="0"/>
            </a:endParaRPr>
          </a:p>
          <a:p>
            <a:r>
              <a:rPr lang="en-US" altLang="en-US" b="0" dirty="0" smtClean="0">
                <a:latin typeface="Times New Roman" panose="02020603050405020304" pitchFamily="18" charset="0"/>
                <a:cs typeface="Times New Roman" panose="02020603050405020304" pitchFamily="18" charset="0"/>
              </a:rPr>
              <a:t>We can also make a 4-momentum</a:t>
            </a:r>
          </a:p>
          <a:p>
            <a:endParaRPr lang="en-US" altLang="en-US" b="0" dirty="0" smtClean="0">
              <a:latin typeface="Times New Roman" panose="02020603050405020304" pitchFamily="18" charset="0"/>
              <a:cs typeface="Times New Roman" panose="02020603050405020304" pitchFamily="18" charset="0"/>
            </a:endParaRPr>
          </a:p>
          <a:p>
            <a:endParaRPr lang="en-US" altLang="en-US" b="0" dirty="0" smtClean="0">
              <a:latin typeface="Times New Roman" panose="02020603050405020304" pitchFamily="18" charset="0"/>
              <a:cs typeface="Times New Roman" panose="02020603050405020304" pitchFamily="18" charset="0"/>
            </a:endParaRPr>
          </a:p>
          <a:p>
            <a:endParaRPr lang="en-US" altLang="en-US" b="0" dirty="0" smtClean="0">
              <a:latin typeface="Times New Roman" panose="02020603050405020304" pitchFamily="18" charset="0"/>
              <a:cs typeface="Times New Roman" panose="02020603050405020304" pitchFamily="18" charset="0"/>
            </a:endParaRPr>
          </a:p>
          <a:p>
            <a:r>
              <a:rPr lang="en-US" altLang="en-US" b="0" dirty="0" smtClean="0">
                <a:latin typeface="Times New Roman" panose="02020603050405020304" pitchFamily="18" charset="0"/>
                <a:cs typeface="Times New Roman" panose="02020603050405020304" pitchFamily="18" charset="0"/>
              </a:rPr>
              <a:t>Double-check that </a:t>
            </a:r>
            <a:r>
              <a:rPr lang="en-US" altLang="en-US" b="0" dirty="0" err="1" smtClean="0">
                <a:latin typeface="Times New Roman" panose="02020603050405020304" pitchFamily="18" charset="0"/>
                <a:cs typeface="Times New Roman" panose="02020603050405020304" pitchFamily="18" charset="0"/>
              </a:rPr>
              <a:t>Minkowski</a:t>
            </a:r>
            <a:r>
              <a:rPr lang="en-US" altLang="en-US" b="0" dirty="0" smtClean="0">
                <a:latin typeface="Times New Roman" panose="02020603050405020304" pitchFamily="18" charset="0"/>
                <a:cs typeface="Times New Roman" panose="02020603050405020304" pitchFamily="18" charset="0"/>
              </a:rPr>
              <a:t> norms are invariant</a:t>
            </a:r>
          </a:p>
          <a:p>
            <a:endParaRPr lang="en-US" altLang="en-US" b="0" dirty="0" smtClean="0">
              <a:latin typeface="Times New Roman" panose="02020603050405020304" pitchFamily="18" charset="0"/>
              <a:cs typeface="Times New Roman" panose="02020603050405020304" pitchFamily="18" charset="0"/>
            </a:endParaRPr>
          </a:p>
          <a:p>
            <a:endParaRPr lang="en-US" altLang="en-US" b="0" dirty="0" smtClean="0">
              <a:latin typeface="Times New Roman" panose="02020603050405020304" pitchFamily="18" charset="0"/>
              <a:cs typeface="Times New Roman" panose="02020603050405020304" pitchFamily="18" charset="0"/>
            </a:endParaRPr>
          </a:p>
          <a:p>
            <a:endParaRPr lang="en-US" altLang="en-US" b="0" dirty="0" smtClean="0">
              <a:latin typeface="Times New Roman" panose="02020603050405020304" pitchFamily="18" charset="0"/>
              <a:cs typeface="Times New Roman" panose="02020603050405020304" pitchFamily="18" charset="0"/>
            </a:endParaRPr>
          </a:p>
        </p:txBody>
      </p:sp>
      <p:pic>
        <p:nvPicPr>
          <p:cNvPr id="31748"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0752" y="2028497"/>
            <a:ext cx="58293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8884" y="4026283"/>
            <a:ext cx="4445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39360" y="5708490"/>
            <a:ext cx="367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63009" y="4563026"/>
            <a:ext cx="4460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55022" y="2913282"/>
            <a:ext cx="48529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567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1165937" y="116764"/>
            <a:ext cx="6530975" cy="387350"/>
          </a:xfrm>
        </p:spPr>
        <p:txBody>
          <a:bodyPr/>
          <a:lstStyle/>
          <a:p>
            <a:r>
              <a:rPr lang="en-US" altLang="en-US" sz="3200" b="0" dirty="0" smtClean="0">
                <a:solidFill>
                  <a:srgbClr val="00B050"/>
                </a:solidFill>
              </a:rPr>
              <a:t>Relativistic Newton Equation</a:t>
            </a:r>
          </a:p>
        </p:txBody>
      </p:sp>
      <p:sp>
        <p:nvSpPr>
          <p:cNvPr id="33796" name="Content Placeholder 2"/>
          <p:cNvSpPr>
            <a:spLocks noGrp="1"/>
          </p:cNvSpPr>
          <p:nvPr>
            <p:ph idx="1"/>
          </p:nvPr>
        </p:nvSpPr>
        <p:spPr>
          <a:xfrm>
            <a:off x="650875" y="1859944"/>
            <a:ext cx="7772400" cy="4191000"/>
          </a:xfrm>
        </p:spPr>
        <p:txBody>
          <a:bodyPr/>
          <a:lstStyle/>
          <a:p>
            <a:r>
              <a:rPr lang="en-US" altLang="en-US" b="0" dirty="0" smtClean="0">
                <a:latin typeface="Times New Roman" panose="02020603050405020304" pitchFamily="18" charset="0"/>
                <a:cs typeface="Times New Roman" panose="02020603050405020304" pitchFamily="18" charset="0"/>
              </a:rPr>
              <a:t>But now one can define a four-vector force in terms of four-momenta and proper time:</a:t>
            </a:r>
          </a:p>
          <a:p>
            <a:endParaRPr lang="en-US" altLang="en-US" b="0" dirty="0" smtClean="0">
              <a:latin typeface="Times New Roman" panose="02020603050405020304" pitchFamily="18" charset="0"/>
              <a:cs typeface="Times New Roman" panose="02020603050405020304" pitchFamily="18" charset="0"/>
            </a:endParaRPr>
          </a:p>
          <a:p>
            <a:pPr>
              <a:buFontTx/>
              <a:buNone/>
            </a:pPr>
            <a:endParaRPr lang="en-US" altLang="en-US" b="0" dirty="0" smtClean="0">
              <a:latin typeface="Times New Roman" panose="02020603050405020304" pitchFamily="18" charset="0"/>
              <a:cs typeface="Times New Roman" panose="02020603050405020304" pitchFamily="18" charset="0"/>
            </a:endParaRPr>
          </a:p>
          <a:p>
            <a:r>
              <a:rPr lang="en-US" altLang="en-US" b="0" dirty="0" smtClean="0">
                <a:latin typeface="Times New Roman" panose="02020603050405020304" pitchFamily="18" charset="0"/>
                <a:cs typeface="Times New Roman" panose="02020603050405020304" pitchFamily="18" charset="0"/>
              </a:rPr>
              <a:t>We are primarily concerned with electrodynamics, so now we must make the classical electromagnetic Lorentz force that  obeys Lorentz transformations</a:t>
            </a:r>
          </a:p>
        </p:txBody>
      </p:sp>
      <p:pic>
        <p:nvPicPr>
          <p:cNvPr id="33797" name="Picture 4"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7525" y="2683203"/>
            <a:ext cx="1447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1143000"/>
            <a:ext cx="2019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335722" y="5016062"/>
            <a:ext cx="2977055" cy="777765"/>
            <a:chOff x="3281854" y="5228896"/>
            <a:chExt cx="2977055" cy="777765"/>
          </a:xfrm>
        </p:grpSpPr>
        <p:sp>
          <p:nvSpPr>
            <p:cNvPr id="33794" name="Rectangle 6"/>
            <p:cNvSpPr>
              <a:spLocks noChangeArrowheads="1"/>
            </p:cNvSpPr>
            <p:nvPr/>
          </p:nvSpPr>
          <p:spPr bwMode="auto">
            <a:xfrm>
              <a:off x="3281854" y="5228896"/>
              <a:ext cx="2977055" cy="777765"/>
            </a:xfrm>
            <a:prstGeom prst="rect">
              <a:avLst/>
            </a:prstGeom>
            <a:noFill/>
            <a:ln w="28575">
              <a:solidFill>
                <a:srgbClr val="7030A0"/>
              </a:solidFill>
              <a:round/>
              <a:headEnd/>
              <a:tailEnd/>
            </a:ln>
          </p:spPr>
          <p:txBody>
            <a:bodyPr/>
            <a:lstStyle>
              <a:lvl1pPr>
                <a:lnSpc>
                  <a:spcPct val="110000"/>
                </a:lnSpc>
                <a:spcBef>
                  <a:spcPct val="45000"/>
                </a:spcBef>
                <a:spcAft>
                  <a:spcPct val="30000"/>
                </a:spcAft>
                <a:buSzPct val="100000"/>
                <a:buBlip>
                  <a:blip r:embed="rId4"/>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5"/>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6"/>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chemeClr val="tx1"/>
                </a:solidFill>
              </a:endParaRPr>
            </a:p>
          </p:txBody>
        </p:sp>
        <p:pic>
          <p:nvPicPr>
            <p:cNvPr id="33799" name="Picture 6"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89587" y="5314295"/>
              <a:ext cx="274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65017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184220" y="164061"/>
            <a:ext cx="6530975" cy="387350"/>
          </a:xfrm>
        </p:spPr>
        <p:txBody>
          <a:bodyPr/>
          <a:lstStyle/>
          <a:p>
            <a:pPr>
              <a:defRPr/>
            </a:pPr>
            <a:r>
              <a:rPr lang="en-US" sz="3200" b="0" dirty="0" smtClean="0">
                <a:solidFill>
                  <a:srgbClr val="00B050"/>
                </a:solidFill>
                <a:latin typeface="+mn-lt"/>
              </a:rPr>
              <a:t>Relativistic Electromagnetism</a:t>
            </a:r>
          </a:p>
        </p:txBody>
      </p:sp>
      <p:sp>
        <p:nvSpPr>
          <p:cNvPr id="34819" name="Content Placeholder 2"/>
          <p:cNvSpPr>
            <a:spLocks noGrp="1"/>
          </p:cNvSpPr>
          <p:nvPr>
            <p:ph idx="1"/>
          </p:nvPr>
        </p:nvSpPr>
        <p:spPr>
          <a:xfrm>
            <a:off x="566464" y="1004663"/>
            <a:ext cx="8077200" cy="4876800"/>
          </a:xfrm>
        </p:spPr>
        <p:txBody>
          <a:bodyPr/>
          <a:lstStyle/>
          <a:p>
            <a:r>
              <a:rPr lang="en-US" altLang="en-US" b="0" dirty="0" smtClean="0">
                <a:latin typeface="Times New Roman" panose="02020603050405020304" pitchFamily="18" charset="0"/>
                <a:cs typeface="Times New Roman" panose="02020603050405020304" pitchFamily="18" charset="0"/>
              </a:rPr>
              <a:t>Classical electromagnetic potentials can be shown to combine to a four-potential (with c = 1):</a:t>
            </a:r>
          </a:p>
          <a:p>
            <a:pPr>
              <a:buFontTx/>
              <a:buNone/>
            </a:pPr>
            <a:endParaRPr lang="en-US" altLang="en-US" b="0" dirty="0" smtClean="0">
              <a:latin typeface="Times New Roman" panose="02020603050405020304" pitchFamily="18" charset="0"/>
              <a:cs typeface="Times New Roman" panose="02020603050405020304" pitchFamily="18" charset="0"/>
            </a:endParaRPr>
          </a:p>
          <a:p>
            <a:pPr>
              <a:buFontTx/>
              <a:buNone/>
            </a:pPr>
            <a:endParaRPr lang="en-US" altLang="en-US" b="0" dirty="0" smtClean="0">
              <a:latin typeface="Times New Roman" panose="02020603050405020304" pitchFamily="18" charset="0"/>
              <a:cs typeface="Times New Roman" panose="02020603050405020304" pitchFamily="18" charset="0"/>
            </a:endParaRPr>
          </a:p>
          <a:p>
            <a:r>
              <a:rPr lang="en-US" altLang="en-US" b="0" dirty="0" smtClean="0">
                <a:latin typeface="Times New Roman" panose="02020603050405020304" pitchFamily="18" charset="0"/>
                <a:cs typeface="Times New Roman" panose="02020603050405020304" pitchFamily="18" charset="0"/>
              </a:rPr>
              <a:t>The field-strength tensor is related to the four-potential</a:t>
            </a:r>
          </a:p>
          <a:p>
            <a:pPr>
              <a:buFontTx/>
              <a:buNone/>
            </a:pPr>
            <a:endParaRPr lang="en-US" altLang="en-US" b="0" dirty="0" smtClean="0">
              <a:latin typeface="Times New Roman" panose="02020603050405020304" pitchFamily="18" charset="0"/>
              <a:cs typeface="Times New Roman" panose="02020603050405020304" pitchFamily="18" charset="0"/>
            </a:endParaRPr>
          </a:p>
          <a:p>
            <a:endParaRPr lang="en-US" altLang="en-US" b="0" dirty="0" smtClean="0">
              <a:latin typeface="Times New Roman" panose="02020603050405020304" pitchFamily="18" charset="0"/>
              <a:cs typeface="Times New Roman" panose="02020603050405020304" pitchFamily="18" charset="0"/>
            </a:endParaRPr>
          </a:p>
          <a:p>
            <a:endParaRPr lang="en-US" altLang="en-US" b="0" dirty="0" smtClean="0">
              <a:latin typeface="Times New Roman" panose="02020603050405020304" pitchFamily="18" charset="0"/>
              <a:cs typeface="Times New Roman" panose="02020603050405020304" pitchFamily="18" charset="0"/>
            </a:endParaRPr>
          </a:p>
          <a:p>
            <a:endParaRPr lang="en-US" altLang="en-US" b="0" dirty="0" smtClean="0">
              <a:latin typeface="Times New Roman" panose="02020603050405020304" pitchFamily="18" charset="0"/>
              <a:cs typeface="Times New Roman" panose="02020603050405020304" pitchFamily="18" charset="0"/>
            </a:endParaRPr>
          </a:p>
          <a:p>
            <a:endParaRPr lang="en-US" altLang="en-US" b="0" dirty="0" smtClean="0">
              <a:latin typeface="Times New Roman" panose="02020603050405020304" pitchFamily="18" charset="0"/>
              <a:cs typeface="Times New Roman" panose="02020603050405020304" pitchFamily="18" charset="0"/>
            </a:endParaRPr>
          </a:p>
          <a:p>
            <a:pPr lvl="1"/>
            <a:r>
              <a:rPr lang="en-US" altLang="en-US" b="0" dirty="0" smtClean="0">
                <a:latin typeface="Times New Roman" panose="02020603050405020304" pitchFamily="18" charset="0"/>
                <a:cs typeface="Times New Roman" panose="02020603050405020304" pitchFamily="18" charset="0"/>
              </a:rPr>
              <a:t>E/B fields Lorentz transform with factors of </a:t>
            </a:r>
            <a:r>
              <a:rPr lang="en-US" altLang="en-US" b="0" dirty="0" smtClean="0">
                <a:latin typeface="Symbol" panose="05050102010706020507" pitchFamily="18" charset="2"/>
                <a:cs typeface="Times New Roman" panose="02020603050405020304" pitchFamily="18" charset="0"/>
              </a:rPr>
              <a:t>g</a:t>
            </a:r>
            <a:r>
              <a:rPr lang="en-US" altLang="en-US" b="0" dirty="0" smtClean="0">
                <a:latin typeface="Times New Roman" panose="02020603050405020304" pitchFamily="18" charset="0"/>
                <a:cs typeface="Times New Roman" panose="02020603050405020304" pitchFamily="18" charset="0"/>
              </a:rPr>
              <a:t>, (</a:t>
            </a:r>
            <a:r>
              <a:rPr lang="en-US" altLang="en-US" b="0" dirty="0" err="1" smtClean="0">
                <a:latin typeface="Symbol" panose="05050102010706020507" pitchFamily="18" charset="2"/>
                <a:cs typeface="Times New Roman" panose="02020603050405020304" pitchFamily="18" charset="0"/>
              </a:rPr>
              <a:t>bg</a:t>
            </a:r>
            <a:r>
              <a:rPr lang="en-US" altLang="en-US" b="0" dirty="0" smtClean="0">
                <a:latin typeface="Times New Roman" panose="02020603050405020304" pitchFamily="18" charset="0"/>
                <a:cs typeface="Times New Roman" panose="02020603050405020304" pitchFamily="18" charset="0"/>
              </a:rPr>
              <a:t>)</a:t>
            </a:r>
          </a:p>
        </p:txBody>
      </p:sp>
      <p:pic>
        <p:nvPicPr>
          <p:cNvPr id="34820"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328" y="1982563"/>
            <a:ext cx="1727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6751" y="3584952"/>
            <a:ext cx="628015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349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1600200" y="0"/>
            <a:ext cx="5414963" cy="666750"/>
          </a:xfrm>
        </p:spPr>
        <p:txBody>
          <a:bodyPr/>
          <a:lstStyle/>
          <a:p>
            <a:pPr eaLnBrk="1" hangingPunct="1">
              <a:defRPr/>
            </a:pPr>
            <a:r>
              <a:rPr lang="en-US" sz="3600" b="0" dirty="0" smtClean="0">
                <a:solidFill>
                  <a:srgbClr val="00B050"/>
                </a:solidFill>
              </a:rPr>
              <a:t>Outline</a:t>
            </a:r>
          </a:p>
        </p:txBody>
      </p:sp>
      <p:sp>
        <p:nvSpPr>
          <p:cNvPr id="12291" name="Rectangle 3"/>
          <p:cNvSpPr>
            <a:spLocks noGrp="1" noChangeArrowheads="1"/>
          </p:cNvSpPr>
          <p:nvPr>
            <p:ph type="body" idx="1"/>
          </p:nvPr>
        </p:nvSpPr>
        <p:spPr>
          <a:xfrm>
            <a:off x="1206062" y="786961"/>
            <a:ext cx="7441324" cy="5401004"/>
          </a:xfrm>
        </p:spPr>
        <p:txBody>
          <a:bodyPr/>
          <a:lstStyle/>
          <a:p>
            <a:pPr eaLnBrk="1" hangingPunct="1">
              <a:lnSpc>
                <a:spcPts val="2400"/>
              </a:lnSpc>
              <a:spcBef>
                <a:spcPts val="600"/>
              </a:spcBef>
              <a:spcAft>
                <a:spcPts val="600"/>
              </a:spcAft>
              <a:buClr>
                <a:srgbClr val="0000FF"/>
              </a:buClr>
              <a:buSzPct val="150000"/>
              <a:buBlip>
                <a:blip r:embed="rId3"/>
              </a:buBlip>
            </a:pPr>
            <a:r>
              <a:rPr lang="en-US" dirty="0" smtClean="0"/>
              <a:t> </a:t>
            </a:r>
            <a:r>
              <a:rPr lang="en-US" b="0" dirty="0" smtClean="0">
                <a:solidFill>
                  <a:srgbClr val="7030A0"/>
                </a:solidFill>
              </a:rPr>
              <a:t>Electromagnetism</a:t>
            </a:r>
          </a:p>
          <a:p>
            <a:pPr lvl="1" eaLnBrk="1" hangingPunct="1">
              <a:lnSpc>
                <a:spcPts val="2400"/>
              </a:lnSpc>
              <a:spcBef>
                <a:spcPts val="600"/>
              </a:spcBef>
              <a:spcAft>
                <a:spcPts val="600"/>
              </a:spcAft>
              <a:buClr>
                <a:srgbClr val="0000FF"/>
              </a:buClr>
              <a:buSzPct val="150000"/>
              <a:buBlip>
                <a:blip r:embed="rId4"/>
              </a:buBlip>
            </a:pPr>
            <a:r>
              <a:rPr lang="en-US" sz="2000" b="0" dirty="0" smtClean="0">
                <a:solidFill>
                  <a:srgbClr val="7030A0"/>
                </a:solidFill>
              </a:rPr>
              <a:t> </a:t>
            </a:r>
            <a:r>
              <a:rPr lang="en-US" sz="2000" b="0" dirty="0" smtClean="0">
                <a:solidFill>
                  <a:srgbClr val="000099"/>
                </a:solidFill>
              </a:rPr>
              <a:t>Maxwell’s Equations</a:t>
            </a:r>
          </a:p>
          <a:p>
            <a:pPr lvl="1" eaLnBrk="1" hangingPunct="1">
              <a:lnSpc>
                <a:spcPts val="2400"/>
              </a:lnSpc>
              <a:spcBef>
                <a:spcPts val="600"/>
              </a:spcBef>
              <a:spcAft>
                <a:spcPts val="600"/>
              </a:spcAft>
              <a:buClr>
                <a:srgbClr val="0000FF"/>
              </a:buClr>
              <a:buSzPct val="150000"/>
              <a:buBlip>
                <a:blip r:embed="rId4"/>
              </a:buBlip>
            </a:pPr>
            <a:r>
              <a:rPr lang="en-US" sz="2000" b="0" dirty="0" smtClean="0">
                <a:solidFill>
                  <a:srgbClr val="000099"/>
                </a:solidFill>
              </a:rPr>
              <a:t> Electromagnetic Waves: Intensity, Power Density</a:t>
            </a:r>
          </a:p>
          <a:p>
            <a:pPr eaLnBrk="1" hangingPunct="1">
              <a:lnSpc>
                <a:spcPts val="2400"/>
              </a:lnSpc>
              <a:spcBef>
                <a:spcPts val="600"/>
              </a:spcBef>
              <a:spcAft>
                <a:spcPts val="600"/>
              </a:spcAft>
              <a:buClr>
                <a:srgbClr val="0000FF"/>
              </a:buClr>
              <a:buSzPct val="150000"/>
              <a:buBlip>
                <a:blip r:embed="rId3"/>
              </a:buBlip>
            </a:pPr>
            <a:r>
              <a:rPr lang="en-US" b="0" dirty="0" smtClean="0">
                <a:solidFill>
                  <a:srgbClr val="7030A0"/>
                </a:solidFill>
              </a:rPr>
              <a:t> </a:t>
            </a:r>
            <a:r>
              <a:rPr lang="en-US" b="0" dirty="0"/>
              <a:t> </a:t>
            </a:r>
            <a:r>
              <a:rPr lang="en-US" b="0" dirty="0" smtClean="0">
                <a:solidFill>
                  <a:srgbClr val="7030A0"/>
                </a:solidFill>
              </a:rPr>
              <a:t>Relativity</a:t>
            </a:r>
            <a:endParaRPr lang="en-US" b="0" dirty="0">
              <a:solidFill>
                <a:srgbClr val="7030A0"/>
              </a:solidFill>
            </a:endParaRPr>
          </a:p>
          <a:p>
            <a:pPr lvl="1" eaLnBrk="1" hangingPunct="1">
              <a:lnSpc>
                <a:spcPts val="2400"/>
              </a:lnSpc>
              <a:spcBef>
                <a:spcPts val="600"/>
              </a:spcBef>
              <a:spcAft>
                <a:spcPts val="600"/>
              </a:spcAft>
              <a:buClr>
                <a:srgbClr val="0000FF"/>
              </a:buClr>
              <a:buSzPct val="150000"/>
              <a:buBlip>
                <a:blip r:embed="rId4"/>
              </a:buBlip>
            </a:pPr>
            <a:r>
              <a:rPr lang="en-US" sz="2000" b="0" dirty="0">
                <a:solidFill>
                  <a:srgbClr val="7030A0"/>
                </a:solidFill>
              </a:rPr>
              <a:t> </a:t>
            </a:r>
            <a:r>
              <a:rPr lang="en-US" sz="2000" b="0" dirty="0" smtClean="0">
                <a:solidFill>
                  <a:srgbClr val="000099"/>
                </a:solidFill>
              </a:rPr>
              <a:t>Lorentz Force</a:t>
            </a:r>
            <a:endParaRPr lang="en-US" sz="2000" b="0" dirty="0">
              <a:solidFill>
                <a:srgbClr val="000099"/>
              </a:solidFill>
            </a:endParaRPr>
          </a:p>
          <a:p>
            <a:pPr lvl="1" eaLnBrk="1" hangingPunct="1">
              <a:lnSpc>
                <a:spcPts val="2400"/>
              </a:lnSpc>
              <a:spcBef>
                <a:spcPts val="600"/>
              </a:spcBef>
              <a:spcAft>
                <a:spcPts val="600"/>
              </a:spcAft>
              <a:buClr>
                <a:srgbClr val="0000FF"/>
              </a:buClr>
              <a:buSzPct val="150000"/>
              <a:buBlip>
                <a:blip r:embed="rId4"/>
              </a:buBlip>
            </a:pPr>
            <a:r>
              <a:rPr lang="en-US" sz="2000" b="0" dirty="0">
                <a:solidFill>
                  <a:srgbClr val="000099"/>
                </a:solidFill>
              </a:rPr>
              <a:t> </a:t>
            </a:r>
            <a:r>
              <a:rPr lang="en-US" sz="2000" b="0" dirty="0" smtClean="0">
                <a:solidFill>
                  <a:srgbClr val="000099"/>
                </a:solidFill>
              </a:rPr>
              <a:t>Relativistic Particle </a:t>
            </a:r>
            <a:r>
              <a:rPr lang="en-US" sz="2000" b="0" dirty="0">
                <a:solidFill>
                  <a:srgbClr val="000099"/>
                </a:solidFill>
              </a:rPr>
              <a:t>Motion</a:t>
            </a:r>
          </a:p>
          <a:p>
            <a:pPr eaLnBrk="1" hangingPunct="1">
              <a:lnSpc>
                <a:spcPts val="2400"/>
              </a:lnSpc>
              <a:spcBef>
                <a:spcPts val="600"/>
              </a:spcBef>
              <a:spcAft>
                <a:spcPts val="600"/>
              </a:spcAft>
              <a:buClr>
                <a:srgbClr val="0000FF"/>
              </a:buClr>
              <a:buSzPct val="150000"/>
              <a:buBlip>
                <a:blip r:embed="rId3"/>
              </a:buBlip>
            </a:pPr>
            <a:r>
              <a:rPr lang="en-US" b="0" dirty="0" smtClean="0">
                <a:solidFill>
                  <a:srgbClr val="7030A0"/>
                </a:solidFill>
              </a:rPr>
              <a:t>Accelerators</a:t>
            </a:r>
          </a:p>
          <a:p>
            <a:pPr lvl="1" eaLnBrk="1" hangingPunct="1">
              <a:lnSpc>
                <a:spcPts val="2400"/>
              </a:lnSpc>
              <a:spcBef>
                <a:spcPts val="600"/>
              </a:spcBef>
              <a:spcAft>
                <a:spcPts val="600"/>
              </a:spcAft>
              <a:buClr>
                <a:srgbClr val="0000FF"/>
              </a:buClr>
              <a:buSzPct val="150000"/>
              <a:buBlip>
                <a:blip r:embed="rId4"/>
              </a:buBlip>
            </a:pPr>
            <a:r>
              <a:rPr lang="en-US" sz="2000" b="0" dirty="0" smtClean="0">
                <a:solidFill>
                  <a:srgbClr val="7030A0"/>
                </a:solidFill>
              </a:rPr>
              <a:t> </a:t>
            </a:r>
            <a:r>
              <a:rPr lang="en-US" sz="2000" b="0" dirty="0">
                <a:solidFill>
                  <a:srgbClr val="000099"/>
                </a:solidFill>
              </a:rPr>
              <a:t>Fundamental Accelerator </a:t>
            </a:r>
            <a:r>
              <a:rPr lang="en-US" sz="2000" b="0" dirty="0" smtClean="0">
                <a:solidFill>
                  <a:srgbClr val="000099"/>
                </a:solidFill>
              </a:rPr>
              <a:t>Ideas: Lawrence’s Cyclotron </a:t>
            </a:r>
          </a:p>
          <a:p>
            <a:pPr lvl="1" eaLnBrk="1" hangingPunct="1">
              <a:lnSpc>
                <a:spcPts val="2400"/>
              </a:lnSpc>
              <a:spcBef>
                <a:spcPts val="600"/>
              </a:spcBef>
              <a:spcAft>
                <a:spcPts val="600"/>
              </a:spcAft>
              <a:buClr>
                <a:srgbClr val="0000FF"/>
              </a:buClr>
              <a:buSzPct val="150000"/>
              <a:buBlip>
                <a:blip r:embed="rId4"/>
              </a:buBlip>
            </a:pPr>
            <a:r>
              <a:rPr lang="en-US" sz="2000" b="0" dirty="0">
                <a:solidFill>
                  <a:srgbClr val="000099"/>
                </a:solidFill>
              </a:rPr>
              <a:t> </a:t>
            </a:r>
            <a:r>
              <a:rPr lang="en-US" sz="2000" b="0" dirty="0" smtClean="0">
                <a:solidFill>
                  <a:srgbClr val="000099"/>
                </a:solidFill>
              </a:rPr>
              <a:t>Building Blocks: </a:t>
            </a:r>
            <a:r>
              <a:rPr lang="en-US" sz="2000" b="0" dirty="0">
                <a:solidFill>
                  <a:srgbClr val="000099"/>
                </a:solidFill>
              </a:rPr>
              <a:t>RF </a:t>
            </a:r>
            <a:r>
              <a:rPr lang="en-US" sz="2000" b="0" dirty="0" smtClean="0">
                <a:solidFill>
                  <a:srgbClr val="000099"/>
                </a:solidFill>
              </a:rPr>
              <a:t>cavities, Bends, Quadrupoles </a:t>
            </a:r>
          </a:p>
          <a:p>
            <a:pPr eaLnBrk="1" hangingPunct="1">
              <a:lnSpc>
                <a:spcPts val="2400"/>
              </a:lnSpc>
              <a:spcBef>
                <a:spcPts val="600"/>
              </a:spcBef>
              <a:spcAft>
                <a:spcPts val="600"/>
              </a:spcAft>
              <a:buClr>
                <a:srgbClr val="0000FF"/>
              </a:buClr>
              <a:buSzPct val="150000"/>
              <a:buBlip>
                <a:blip r:embed="rId3"/>
              </a:buBlip>
            </a:pPr>
            <a:r>
              <a:rPr lang="en-US" b="0" dirty="0" smtClean="0">
                <a:solidFill>
                  <a:srgbClr val="7030A0"/>
                </a:solidFill>
              </a:rPr>
              <a:t> Jefferson Lab Accelerators</a:t>
            </a:r>
          </a:p>
          <a:p>
            <a:pPr lvl="1" eaLnBrk="1" hangingPunct="1">
              <a:lnSpc>
                <a:spcPts val="2400"/>
              </a:lnSpc>
              <a:spcBef>
                <a:spcPts val="600"/>
              </a:spcBef>
              <a:spcAft>
                <a:spcPts val="600"/>
              </a:spcAft>
              <a:buClr>
                <a:srgbClr val="0000FF"/>
              </a:buClr>
              <a:buSzPct val="150000"/>
              <a:buBlip>
                <a:blip r:embed="rId4"/>
              </a:buBlip>
            </a:pPr>
            <a:r>
              <a:rPr lang="en-US" sz="2000" b="0" dirty="0" smtClean="0">
                <a:solidFill>
                  <a:srgbClr val="000099"/>
                </a:solidFill>
              </a:rPr>
              <a:t>12 GeV CEBAF Recirculating Linear Accelerator (RLA)</a:t>
            </a:r>
            <a:endParaRPr lang="en-US" sz="2000" b="0" dirty="0">
              <a:solidFill>
                <a:srgbClr val="000099"/>
              </a:solidFill>
            </a:endParaRPr>
          </a:p>
          <a:p>
            <a:pPr lvl="1" eaLnBrk="1" hangingPunct="1">
              <a:lnSpc>
                <a:spcPts val="2400"/>
              </a:lnSpc>
              <a:spcBef>
                <a:spcPts val="600"/>
              </a:spcBef>
              <a:spcAft>
                <a:spcPts val="600"/>
              </a:spcAft>
              <a:buClr>
                <a:srgbClr val="0000FF"/>
              </a:buClr>
              <a:buSzPct val="150000"/>
              <a:buBlip>
                <a:blip r:embed="rId4"/>
              </a:buBlip>
            </a:pPr>
            <a:r>
              <a:rPr lang="en-US" sz="2000" b="0" dirty="0">
                <a:solidFill>
                  <a:srgbClr val="000099"/>
                </a:solidFill>
              </a:rPr>
              <a:t> Free Electron Laser (</a:t>
            </a:r>
            <a:r>
              <a:rPr lang="en-US" sz="2000" b="0" dirty="0" smtClean="0">
                <a:solidFill>
                  <a:srgbClr val="000099"/>
                </a:solidFill>
              </a:rPr>
              <a:t>FEL/LERF)</a:t>
            </a:r>
            <a:endParaRPr lang="en-US" sz="2000" b="0" dirty="0">
              <a:solidFill>
                <a:srgbClr val="000099"/>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a:xfrm>
            <a:off x="1394920" y="142055"/>
            <a:ext cx="6530975" cy="387350"/>
          </a:xfrm>
        </p:spPr>
        <p:txBody>
          <a:bodyPr/>
          <a:lstStyle/>
          <a:p>
            <a:r>
              <a:rPr lang="en-US" altLang="en-US" sz="3200" b="0" dirty="0" smtClean="0">
                <a:solidFill>
                  <a:srgbClr val="00B050"/>
                </a:solidFill>
              </a:rPr>
              <a:t>Relativistic Electromagnetism II</a:t>
            </a:r>
          </a:p>
        </p:txBody>
      </p:sp>
      <p:sp>
        <p:nvSpPr>
          <p:cNvPr id="36868" name="Content Placeholder 2"/>
          <p:cNvSpPr>
            <a:spLocks noGrp="1"/>
          </p:cNvSpPr>
          <p:nvPr>
            <p:ph idx="1"/>
          </p:nvPr>
        </p:nvSpPr>
        <p:spPr>
          <a:xfrm>
            <a:off x="325436" y="1042994"/>
            <a:ext cx="8818563" cy="4423870"/>
          </a:xfrm>
          <a:noFill/>
        </p:spPr>
        <p:txBody>
          <a:bodyPr/>
          <a:lstStyle/>
          <a:p>
            <a:pPr>
              <a:spcBef>
                <a:spcPts val="1800"/>
              </a:spcBef>
              <a:spcAft>
                <a:spcPts val="1200"/>
              </a:spcAft>
            </a:pPr>
            <a:r>
              <a:rPr lang="en-US" altLang="en-US" b="0" dirty="0" smtClean="0">
                <a:latin typeface="Times New Roman" panose="02020603050405020304" pitchFamily="18" charset="0"/>
                <a:cs typeface="Times New Roman" panose="02020603050405020304" pitchFamily="18" charset="0"/>
              </a:rPr>
              <a:t>The relativistic electromagnetic force equation becomes</a:t>
            </a:r>
          </a:p>
          <a:p>
            <a:pPr>
              <a:spcBef>
                <a:spcPts val="1800"/>
              </a:spcBef>
              <a:spcAft>
                <a:spcPts val="1200"/>
              </a:spcAft>
              <a:buFontTx/>
              <a:buNone/>
            </a:pPr>
            <a:endParaRPr lang="en-US" altLang="en-US" b="0" dirty="0" smtClean="0">
              <a:latin typeface="Times New Roman" panose="02020603050405020304" pitchFamily="18" charset="0"/>
              <a:cs typeface="Times New Roman" panose="02020603050405020304" pitchFamily="18" charset="0"/>
            </a:endParaRPr>
          </a:p>
          <a:p>
            <a:pPr>
              <a:spcBef>
                <a:spcPts val="1800"/>
              </a:spcBef>
              <a:spcAft>
                <a:spcPts val="1200"/>
              </a:spcAft>
            </a:pPr>
            <a:r>
              <a:rPr lang="en-US" altLang="en-US" b="0" dirty="0" smtClean="0">
                <a:latin typeface="Times New Roman" panose="02020603050405020304" pitchFamily="18" charset="0"/>
                <a:cs typeface="Times New Roman" panose="02020603050405020304" pitchFamily="18" charset="0"/>
              </a:rPr>
              <a:t>It turns out, one can re-write this in somewhat simpler form</a:t>
            </a:r>
          </a:p>
          <a:p>
            <a:pPr lvl="1">
              <a:spcBef>
                <a:spcPts val="1800"/>
              </a:spcBef>
              <a:spcAft>
                <a:spcPts val="1200"/>
              </a:spcAft>
              <a:buFontTx/>
              <a:buNone/>
            </a:pPr>
            <a:endParaRPr lang="en-US" altLang="en-US" b="0" dirty="0" smtClean="0">
              <a:latin typeface="Times New Roman" panose="02020603050405020304" pitchFamily="18" charset="0"/>
              <a:cs typeface="Times New Roman" panose="02020603050405020304" pitchFamily="18" charset="0"/>
            </a:endParaRPr>
          </a:p>
          <a:p>
            <a:pPr lvl="1">
              <a:spcBef>
                <a:spcPts val="1800"/>
              </a:spcBef>
              <a:spcAft>
                <a:spcPts val="1200"/>
              </a:spcAft>
            </a:pPr>
            <a:r>
              <a:rPr lang="en-US" altLang="en-US" b="0" dirty="0" smtClean="0">
                <a:latin typeface="Times New Roman" panose="02020603050405020304" pitchFamily="18" charset="0"/>
                <a:cs typeface="Times New Roman" panose="02020603050405020304" pitchFamily="18" charset="0"/>
              </a:rPr>
              <a:t>That is, </a:t>
            </a:r>
            <a:r>
              <a:rPr lang="ja-JP" altLang="en-US" b="0" dirty="0" smtClean="0">
                <a:latin typeface="Times New Roman" panose="02020603050405020304" pitchFamily="18" charset="0"/>
                <a:cs typeface="Times New Roman" panose="02020603050405020304" pitchFamily="18" charset="0"/>
              </a:rPr>
              <a:t>“</a:t>
            </a:r>
            <a:r>
              <a:rPr lang="en-US" altLang="ja-JP" b="0" dirty="0" smtClean="0">
                <a:latin typeface="Times New Roman" panose="02020603050405020304" pitchFamily="18" charset="0"/>
                <a:cs typeface="Times New Roman" panose="02020603050405020304" pitchFamily="18" charset="0"/>
              </a:rPr>
              <a:t>classical</a:t>
            </a:r>
            <a:r>
              <a:rPr lang="ja-JP" altLang="en-US" b="0" dirty="0" smtClean="0">
                <a:latin typeface="Times New Roman" panose="02020603050405020304" pitchFamily="18" charset="0"/>
                <a:cs typeface="Times New Roman" panose="02020603050405020304" pitchFamily="18" charset="0"/>
              </a:rPr>
              <a:t>”</a:t>
            </a:r>
            <a:r>
              <a:rPr lang="en-US" altLang="ja-JP" b="0" dirty="0" smtClean="0">
                <a:latin typeface="Times New Roman" panose="02020603050405020304" pitchFamily="18" charset="0"/>
                <a:cs typeface="Times New Roman" panose="02020603050405020304" pitchFamily="18" charset="0"/>
              </a:rPr>
              <a:t> Lorentz force equation holds, if one treats the momentum as relativistic,</a:t>
            </a:r>
          </a:p>
        </p:txBody>
      </p:sp>
      <p:pic>
        <p:nvPicPr>
          <p:cNvPr id="36869" name="Picture 3"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8936" y="1734841"/>
            <a:ext cx="28622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8936" y="3222193"/>
            <a:ext cx="29876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979683" y="5044966"/>
            <a:ext cx="2951516" cy="764627"/>
            <a:chOff x="2979683" y="5044966"/>
            <a:chExt cx="2951516" cy="764627"/>
          </a:xfrm>
        </p:grpSpPr>
        <p:pic>
          <p:nvPicPr>
            <p:cNvPr id="36872" name="Picture 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3198" y="5245106"/>
              <a:ext cx="233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979683" y="5044966"/>
              <a:ext cx="2951516" cy="764627"/>
            </a:xfrm>
            <a:prstGeom prst="rect">
              <a:avLst/>
            </a:prstGeom>
            <a:noFill/>
            <a:ln w="28575" cap="flat" cmpd="sng" algn="ctr">
              <a:solidFill>
                <a:srgbClr val="7030A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grpSp>
    </p:spTree>
    <p:extLst>
      <p:ext uri="{BB962C8B-B14F-4D97-AF65-F5344CB8AC3E}">
        <p14:creationId xmlns:p14="http://schemas.microsoft.com/office/powerpoint/2010/main" val="1171592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ln>
            <a:noFill/>
            <a:miter lim="800000"/>
            <a:headEnd/>
            <a:tailEnd/>
          </a:ln>
        </p:spPr>
        <p:txBody>
          <a:bodyPr/>
          <a:lstStyle/>
          <a:p>
            <a:r>
              <a:rPr lang="en-US" altLang="en-US" b="0" dirty="0" smtClean="0">
                <a:latin typeface="Times New Roman" panose="02020603050405020304" pitchFamily="18" charset="0"/>
                <a:cs typeface="Times New Roman" panose="02020603050405020304" pitchFamily="18" charset="0"/>
              </a:rPr>
              <a:t>In a constant magnetic field, charged particles move in circular arcs of radius </a:t>
            </a:r>
            <a:r>
              <a:rPr lang="en-US" altLang="en-US" b="0" dirty="0" smtClean="0">
                <a:latin typeface="Symbol" panose="05050102010706020507" pitchFamily="18" charset="2"/>
                <a:cs typeface="Times New Roman" panose="02020603050405020304" pitchFamily="18" charset="0"/>
              </a:rPr>
              <a:t>r</a:t>
            </a:r>
            <a:r>
              <a:rPr lang="en-US" altLang="en-US" b="0" dirty="0" smtClean="0">
                <a:latin typeface="Times New Roman" panose="02020603050405020304" pitchFamily="18" charset="0"/>
                <a:cs typeface="Times New Roman" panose="02020603050405020304" pitchFamily="18" charset="0"/>
              </a:rPr>
              <a:t> with constant angular velocity </a:t>
            </a:r>
            <a:r>
              <a:rPr lang="en-US" altLang="en-US" b="0" dirty="0" smtClean="0">
                <a:latin typeface="Symbol" panose="05050102010706020507" pitchFamily="18" charset="2"/>
                <a:cs typeface="Times New Roman" panose="02020603050405020304" pitchFamily="18" charset="0"/>
              </a:rPr>
              <a:t>w</a:t>
            </a:r>
            <a:r>
              <a:rPr lang="en-US" altLang="en-US" b="0" dirty="0" smtClean="0">
                <a:latin typeface="Times New Roman" panose="02020603050405020304" pitchFamily="18" charset="0"/>
                <a:cs typeface="Times New Roman" panose="02020603050405020304" pitchFamily="18" charset="0"/>
              </a:rPr>
              <a:t>:</a:t>
            </a:r>
          </a:p>
          <a:p>
            <a:endParaRPr lang="en-US" altLang="en-US" sz="2000" dirty="0" smtClean="0">
              <a:latin typeface="Symbol" pitchFamily="18" charset="2"/>
            </a:endParaRPr>
          </a:p>
          <a:p>
            <a:endParaRPr lang="en-US" altLang="en-US" sz="2000" dirty="0" smtClean="0">
              <a:latin typeface="Symbol" pitchFamily="18" charset="2"/>
            </a:endParaRPr>
          </a:p>
          <a:p>
            <a:pPr>
              <a:buFontTx/>
              <a:buNone/>
            </a:pPr>
            <a:endParaRPr lang="en-US" altLang="en-US" sz="2000" dirty="0" smtClean="0">
              <a:latin typeface="Symbol" pitchFamily="18" charset="2"/>
            </a:endParaRPr>
          </a:p>
          <a:p>
            <a:pPr lvl="1"/>
            <a:endParaRPr lang="en-US" altLang="en-US" sz="2000" b="0" dirty="0" smtClean="0">
              <a:latin typeface="Times New Roman" panose="02020603050405020304" pitchFamily="18" charset="0"/>
              <a:cs typeface="Times New Roman" panose="02020603050405020304" pitchFamily="18" charset="0"/>
            </a:endParaRPr>
          </a:p>
          <a:p>
            <a:pPr lvl="1"/>
            <a:endParaRPr lang="en-US" altLang="en-US" sz="2000" b="0" dirty="0">
              <a:latin typeface="Times New Roman" panose="02020603050405020304" pitchFamily="18" charset="0"/>
              <a:cs typeface="Times New Roman" panose="02020603050405020304" pitchFamily="18" charset="0"/>
            </a:endParaRPr>
          </a:p>
          <a:p>
            <a:pPr marL="342900" lvl="1" indent="0">
              <a:buNone/>
            </a:pPr>
            <a:endParaRPr lang="en-US" altLang="en-US" sz="2000" b="0" dirty="0" smtClean="0">
              <a:latin typeface="Times New Roman" panose="02020603050405020304" pitchFamily="18" charset="0"/>
              <a:cs typeface="Times New Roman" panose="02020603050405020304" pitchFamily="18" charset="0"/>
            </a:endParaRPr>
          </a:p>
          <a:p>
            <a:pPr lvl="1"/>
            <a:r>
              <a:rPr lang="en-US" altLang="en-US" sz="2000" b="0" dirty="0" smtClean="0">
                <a:latin typeface="Times New Roman" panose="02020603050405020304" pitchFamily="18" charset="0"/>
                <a:cs typeface="Times New Roman" panose="02020603050405020304" pitchFamily="18" charset="0"/>
              </a:rPr>
              <a:t>For               we then </a:t>
            </a:r>
            <a:r>
              <a:rPr lang="en-US" altLang="en-US" sz="2000" b="0" dirty="0" smtClean="0">
                <a:latin typeface="Times New Roman" panose="02020603050405020304" pitchFamily="18" charset="0"/>
                <a:cs typeface="Times New Roman" panose="02020603050405020304" pitchFamily="18" charset="0"/>
              </a:rPr>
              <a:t>have:</a:t>
            </a:r>
          </a:p>
          <a:p>
            <a:pPr lvl="1"/>
            <a:endParaRPr lang="en-US" altLang="en-US" sz="2000" b="0" dirty="0">
              <a:latin typeface="Times New Roman" panose="02020603050405020304" pitchFamily="18" charset="0"/>
              <a:cs typeface="Times New Roman" panose="02020603050405020304" pitchFamily="18" charset="0"/>
            </a:endParaRPr>
          </a:p>
          <a:p>
            <a:pPr marL="3205163" lvl="8" indent="0">
              <a:spcBef>
                <a:spcPts val="0"/>
              </a:spcBef>
              <a:buNone/>
            </a:pPr>
            <a:r>
              <a:rPr lang="en-US" altLang="en-US" sz="1600" b="0" dirty="0" smtClean="0">
                <a:latin typeface="Times New Roman" panose="02020603050405020304" pitchFamily="18" charset="0"/>
                <a:cs typeface="Times New Roman" panose="02020603050405020304" pitchFamily="18" charset="0"/>
              </a:rPr>
              <a:t>	</a:t>
            </a:r>
            <a:r>
              <a:rPr lang="en-US" altLang="en-US" b="0" dirty="0" smtClean="0">
                <a:latin typeface="Times New Roman" panose="02020603050405020304" pitchFamily="18" charset="0"/>
                <a:cs typeface="Times New Roman" panose="02020603050405020304" pitchFamily="18" charset="0"/>
              </a:rPr>
              <a:t>or</a:t>
            </a:r>
            <a:endParaRPr lang="en-US" altLang="en-US" b="0" dirty="0" smtClean="0">
              <a:latin typeface="Times New Roman" panose="02020603050405020304" pitchFamily="18" charset="0"/>
              <a:cs typeface="Times New Roman" panose="02020603050405020304" pitchFamily="18" charset="0"/>
            </a:endParaRPr>
          </a:p>
        </p:txBody>
      </p:sp>
      <p:sp>
        <p:nvSpPr>
          <p:cNvPr id="68609" name="Title 1"/>
          <p:cNvSpPr>
            <a:spLocks noGrp="1"/>
          </p:cNvSpPr>
          <p:nvPr>
            <p:ph type="title"/>
          </p:nvPr>
        </p:nvSpPr>
        <p:spPr>
          <a:xfrm>
            <a:off x="1" y="171943"/>
            <a:ext cx="9144000" cy="387350"/>
          </a:xfrm>
        </p:spPr>
        <p:txBody>
          <a:bodyPr/>
          <a:lstStyle/>
          <a:p>
            <a:pPr>
              <a:defRPr/>
            </a:pPr>
            <a:r>
              <a:rPr lang="en-US" sz="3200" b="0" dirty="0" smtClean="0">
                <a:solidFill>
                  <a:srgbClr val="00B050"/>
                </a:solidFill>
                <a:latin typeface="+mn-lt"/>
              </a:rPr>
              <a:t>Particle Motion in Constant Magnetic Field (E = 0)</a:t>
            </a:r>
          </a:p>
        </p:txBody>
      </p:sp>
      <p:pic>
        <p:nvPicPr>
          <p:cNvPr id="37892" name="Picture 3"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3171" y="1907829"/>
            <a:ext cx="40147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063" y="2920125"/>
            <a:ext cx="63182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4" name="Group 16"/>
          <p:cNvGrpSpPr>
            <a:grpSpLocks/>
          </p:cNvGrpSpPr>
          <p:nvPr/>
        </p:nvGrpSpPr>
        <p:grpSpPr bwMode="auto">
          <a:xfrm>
            <a:off x="5434013" y="1747838"/>
            <a:ext cx="3276600" cy="1046162"/>
            <a:chOff x="4876800" y="2134394"/>
            <a:chExt cx="3276600" cy="1046956"/>
          </a:xfrm>
        </p:grpSpPr>
        <p:sp>
          <p:nvSpPr>
            <p:cNvPr id="37903" name="Oval 4"/>
            <p:cNvSpPr>
              <a:spLocks noChangeArrowheads="1"/>
            </p:cNvSpPr>
            <p:nvPr/>
          </p:nvSpPr>
          <p:spPr bwMode="auto">
            <a:xfrm>
              <a:off x="4876800" y="2362200"/>
              <a:ext cx="32766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45000"/>
                </a:spcBef>
                <a:spcAft>
                  <a:spcPct val="30000"/>
                </a:spcAft>
                <a:buSzPct val="100000"/>
                <a:buBlip>
                  <a:blip r:embed="rId4"/>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5"/>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6"/>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chemeClr val="tx1"/>
                </a:solidFill>
                <a:latin typeface="Arial" charset="0"/>
              </a:endParaRPr>
            </a:p>
          </p:txBody>
        </p:sp>
        <p:cxnSp>
          <p:nvCxnSpPr>
            <p:cNvPr id="37904" name="Straight Arrow Connector 6"/>
            <p:cNvCxnSpPr>
              <a:cxnSpLocks noChangeShapeType="1"/>
            </p:cNvCxnSpPr>
            <p:nvPr/>
          </p:nvCxnSpPr>
          <p:spPr bwMode="auto">
            <a:xfrm rot="10800000" flipV="1">
              <a:off x="5410200" y="2590800"/>
              <a:ext cx="1143000" cy="228600"/>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905" name="Straight Arrow Connector 8"/>
            <p:cNvCxnSpPr>
              <a:cxnSpLocks noChangeShapeType="1"/>
            </p:cNvCxnSpPr>
            <p:nvPr/>
          </p:nvCxnSpPr>
          <p:spPr bwMode="auto">
            <a:xfrm rot="5400000" flipH="1" flipV="1">
              <a:off x="6324600" y="2362200"/>
              <a:ext cx="457200" cy="1588"/>
            </a:xfrm>
            <a:prstGeom prst="straightConnector1">
              <a:avLst/>
            </a:prstGeom>
            <a:noFill/>
            <a:ln w="25400">
              <a:solidFill>
                <a:srgbClr val="3366FF"/>
              </a:solidFill>
              <a:round/>
              <a:headEnd/>
              <a:tailEnd type="arrow" w="med" len="med"/>
            </a:ln>
            <a:extLst>
              <a:ext uri="{909E8E84-426E-40DD-AFC4-6F175D3DCCD1}">
                <a14:hiddenFill xmlns:a14="http://schemas.microsoft.com/office/drawing/2010/main">
                  <a:noFill/>
                </a14:hiddenFill>
              </a:ext>
            </a:extLst>
          </p:spPr>
        </p:cxnSp>
        <p:cxnSp>
          <p:nvCxnSpPr>
            <p:cNvPr id="37906" name="Straight Arrow Connector 10"/>
            <p:cNvCxnSpPr>
              <a:cxnSpLocks noChangeShapeType="1"/>
            </p:cNvCxnSpPr>
            <p:nvPr/>
          </p:nvCxnSpPr>
          <p:spPr bwMode="auto">
            <a:xfrm>
              <a:off x="5410200" y="2819400"/>
              <a:ext cx="1219200" cy="228600"/>
            </a:xfrm>
            <a:prstGeom prst="straightConnector1">
              <a:avLst/>
            </a:prstGeom>
            <a:noFill/>
            <a:ln w="25400">
              <a:solidFill>
                <a:srgbClr val="00B500"/>
              </a:solidFill>
              <a:round/>
              <a:headEnd/>
              <a:tailEnd type="arrow" w="med" len="med"/>
            </a:ln>
            <a:extLst>
              <a:ext uri="{909E8E84-426E-40DD-AFC4-6F175D3DCCD1}">
                <a14:hiddenFill xmlns:a14="http://schemas.microsoft.com/office/drawing/2010/main">
                  <a:noFill/>
                </a14:hiddenFill>
              </a:ext>
            </a:extLst>
          </p:spPr>
        </p:cxnSp>
        <p:pic>
          <p:nvPicPr>
            <p:cNvPr id="37907" name="Picture 13"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02425" y="2940050"/>
              <a:ext cx="203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1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32413" y="2474913"/>
              <a:ext cx="215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15"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43688" y="2406650"/>
              <a:ext cx="215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895" name="Picture 18"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58950" y="4391348"/>
            <a:ext cx="15573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9"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95913" y="4549110"/>
            <a:ext cx="25765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889626" y="5182365"/>
            <a:ext cx="1589088" cy="814388"/>
            <a:chOff x="7010400" y="4724400"/>
            <a:chExt cx="1589088" cy="814388"/>
          </a:xfrm>
        </p:grpSpPr>
        <p:pic>
          <p:nvPicPr>
            <p:cNvPr id="37897" name="Picture 20"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277100" y="4876800"/>
              <a:ext cx="10683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2"/>
            <p:cNvSpPr>
              <a:spLocks noChangeArrowheads="1"/>
            </p:cNvSpPr>
            <p:nvPr/>
          </p:nvSpPr>
          <p:spPr bwMode="auto">
            <a:xfrm>
              <a:off x="7010400" y="4724400"/>
              <a:ext cx="1589088" cy="814388"/>
            </a:xfrm>
            <a:prstGeom prst="roundRect">
              <a:avLst>
                <a:gd name="adj" fmla="val 212"/>
              </a:avLst>
            </a:pr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45000"/>
                </a:spcBef>
                <a:spcAft>
                  <a:spcPct val="30000"/>
                </a:spcAft>
                <a:buSzPct val="100000"/>
                <a:buBlip>
                  <a:blip r:embed="rId4"/>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5"/>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6"/>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chemeClr val="tx1"/>
                </a:solidFill>
                <a:latin typeface="Arial" charset="0"/>
              </a:endParaRPr>
            </a:p>
          </p:txBody>
        </p:sp>
      </p:grpSp>
      <p:pic>
        <p:nvPicPr>
          <p:cNvPr id="37901" name="Picture 25"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18759" y="3889704"/>
            <a:ext cx="658813" cy="2508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521619" y="5201370"/>
            <a:ext cx="2032000" cy="855662"/>
            <a:chOff x="3349625" y="5237163"/>
            <a:chExt cx="2032000" cy="855662"/>
          </a:xfrm>
        </p:grpSpPr>
        <p:pic>
          <p:nvPicPr>
            <p:cNvPr id="37898" name="Picture 21"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17900" y="5322888"/>
              <a:ext cx="15382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p:cNvSpPr>
              <a:spLocks noChangeArrowheads="1"/>
            </p:cNvSpPr>
            <p:nvPr/>
          </p:nvSpPr>
          <p:spPr bwMode="auto">
            <a:xfrm>
              <a:off x="3349625" y="5237163"/>
              <a:ext cx="2032000" cy="855662"/>
            </a:xfrm>
            <a:prstGeom prst="roundRect">
              <a:avLst>
                <a:gd name="adj" fmla="val 3769"/>
              </a:avLst>
            </a:pr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45000"/>
                </a:spcBef>
                <a:spcAft>
                  <a:spcPct val="30000"/>
                </a:spcAft>
                <a:buSzPct val="100000"/>
                <a:buBlip>
                  <a:blip r:embed="rId4"/>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5"/>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6"/>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rgbClr val="990099"/>
                </a:solidFill>
                <a:latin typeface="Arial" charset="0"/>
              </a:endParaRPr>
            </a:p>
          </p:txBody>
        </p:sp>
        <p:sp>
          <p:nvSpPr>
            <p:cNvPr id="2" name="Rectangle 1"/>
            <p:cNvSpPr/>
            <p:nvPr/>
          </p:nvSpPr>
          <p:spPr bwMode="auto">
            <a:xfrm>
              <a:off x="3349625" y="5237163"/>
              <a:ext cx="168275" cy="45719"/>
            </a:xfrm>
            <a:prstGeom prst="rect">
              <a:avLst/>
            </a:prstGeom>
            <a:no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grpSp>
      <p:sp>
        <p:nvSpPr>
          <p:cNvPr id="5" name="TextBox 4"/>
          <p:cNvSpPr txBox="1"/>
          <p:nvPr/>
        </p:nvSpPr>
        <p:spPr>
          <a:xfrm>
            <a:off x="9934832" y="1907829"/>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0539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p:cNvSpPr>
            <a:spLocks noGrp="1"/>
          </p:cNvSpPr>
          <p:nvPr>
            <p:ph type="title"/>
          </p:nvPr>
        </p:nvSpPr>
        <p:spPr>
          <a:xfrm>
            <a:off x="0" y="148240"/>
            <a:ext cx="9144000" cy="387350"/>
          </a:xfrm>
        </p:spPr>
        <p:txBody>
          <a:bodyPr/>
          <a:lstStyle/>
          <a:p>
            <a:r>
              <a:rPr lang="en-US" altLang="en-US" sz="3200" b="0" dirty="0" smtClean="0">
                <a:solidFill>
                  <a:srgbClr val="00B050"/>
                </a:solidFill>
              </a:rPr>
              <a:t>Magnetic Rigidity: Bending Radius vs Momentum</a:t>
            </a:r>
          </a:p>
        </p:txBody>
      </p:sp>
      <p:sp>
        <p:nvSpPr>
          <p:cNvPr id="38917" name="Content Placeholder 2"/>
          <p:cNvSpPr>
            <a:spLocks noGrp="1"/>
          </p:cNvSpPr>
          <p:nvPr>
            <p:ph idx="1"/>
          </p:nvPr>
        </p:nvSpPr>
        <p:spPr>
          <a:xfrm>
            <a:off x="484188" y="2393950"/>
            <a:ext cx="7772400" cy="3505200"/>
          </a:xfrm>
        </p:spPr>
        <p:txBody>
          <a:bodyPr/>
          <a:lstStyle/>
          <a:p>
            <a:r>
              <a:rPr lang="en-US" altLang="en-US" b="0" dirty="0" smtClean="0">
                <a:latin typeface="Times New Roman" panose="02020603050405020304" pitchFamily="18" charset="0"/>
                <a:cs typeface="Times New Roman" panose="02020603050405020304" pitchFamily="18" charset="0"/>
              </a:rPr>
              <a:t>This is such a useful expression in accelerator physics that it has its own name: ‘magnetic rigidity’</a:t>
            </a:r>
          </a:p>
          <a:p>
            <a:r>
              <a:rPr lang="en-US" altLang="en-US" b="0" dirty="0" smtClean="0">
                <a:latin typeface="Times New Roman" panose="02020603050405020304" pitchFamily="18" charset="0"/>
                <a:cs typeface="Times New Roman" panose="02020603050405020304" pitchFamily="18" charset="0"/>
              </a:rPr>
              <a:t>Ratio of momentum to charge</a:t>
            </a:r>
          </a:p>
          <a:p>
            <a:pPr lvl="1"/>
            <a:r>
              <a:rPr lang="en-US" altLang="en-US" b="0" dirty="0" smtClean="0">
                <a:latin typeface="Times New Roman" panose="02020603050405020304" pitchFamily="18" charset="0"/>
                <a:cs typeface="Times New Roman" panose="02020603050405020304" pitchFamily="18" charset="0"/>
              </a:rPr>
              <a:t>How hard (or easy) is a particle to deflect?</a:t>
            </a:r>
          </a:p>
          <a:p>
            <a:pPr lvl="1"/>
            <a:r>
              <a:rPr lang="en-US" altLang="en-US" b="0" dirty="0" smtClean="0">
                <a:latin typeface="Times New Roman" panose="02020603050405020304" pitchFamily="18" charset="0"/>
                <a:cs typeface="Times New Roman" panose="02020603050405020304" pitchFamily="18" charset="0"/>
              </a:rPr>
              <a:t>Often expressed in [T-m] (easy to calculate B)</a:t>
            </a:r>
          </a:p>
          <a:p>
            <a:r>
              <a:rPr lang="en-US" altLang="en-US" b="0" dirty="0" smtClean="0">
                <a:latin typeface="Times New Roman" panose="02020603050405020304" pitchFamily="18" charset="0"/>
                <a:cs typeface="Times New Roman" panose="02020603050405020304" pitchFamily="18" charset="0"/>
              </a:rPr>
              <a:t>A very useful expression:</a:t>
            </a:r>
          </a:p>
        </p:txBody>
      </p:sp>
      <p:grpSp>
        <p:nvGrpSpPr>
          <p:cNvPr id="3" name="Group 2"/>
          <p:cNvGrpSpPr/>
          <p:nvPr/>
        </p:nvGrpSpPr>
        <p:grpSpPr>
          <a:xfrm>
            <a:off x="2588227" y="1082898"/>
            <a:ext cx="1722876" cy="817235"/>
            <a:chOff x="3636963" y="1128713"/>
            <a:chExt cx="1866900" cy="998537"/>
          </a:xfrm>
        </p:grpSpPr>
        <p:sp>
          <p:nvSpPr>
            <p:cNvPr id="38915" name="Rectangle 7"/>
            <p:cNvSpPr>
              <a:spLocks noChangeArrowheads="1"/>
            </p:cNvSpPr>
            <p:nvPr/>
          </p:nvSpPr>
          <p:spPr bwMode="auto">
            <a:xfrm>
              <a:off x="3636963" y="1128713"/>
              <a:ext cx="1866900" cy="998537"/>
            </a:xfrm>
            <a:prstGeom prst="rect">
              <a:avLst/>
            </a:prstGeom>
            <a:noFill/>
            <a:ln w="28575">
              <a:solidFill>
                <a:srgbClr val="7030A0"/>
              </a:solidFill>
              <a:round/>
              <a:headEnd/>
              <a:tailEnd/>
            </a:ln>
          </p:spPr>
          <p:txBody>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chemeClr val="tx1"/>
                </a:solidFill>
              </a:endParaRPr>
            </a:p>
          </p:txBody>
        </p:sp>
        <p:pic>
          <p:nvPicPr>
            <p:cNvPr id="38918" name="Picture 3"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14775" y="1309688"/>
              <a:ext cx="13779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9" name="TextBox 5"/>
          <p:cNvSpPr txBox="1">
            <a:spLocks noChangeArrowheads="1"/>
          </p:cNvSpPr>
          <p:nvPr/>
        </p:nvSpPr>
        <p:spPr bwMode="auto">
          <a:xfrm>
            <a:off x="236482" y="1231014"/>
            <a:ext cx="1923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dirty="0" smtClean="0">
                <a:solidFill>
                  <a:schemeClr val="tx1"/>
                </a:solidFill>
                <a:latin typeface="Times New Roman" panose="02020603050405020304" pitchFamily="18" charset="0"/>
                <a:cs typeface="Times New Roman" panose="02020603050405020304" pitchFamily="18" charset="0"/>
              </a:rPr>
              <a:t>Particle beam</a:t>
            </a:r>
            <a:endParaRPr lang="en-US" altLang="en-US" dirty="0">
              <a:solidFill>
                <a:schemeClr val="tx1"/>
              </a:solidFill>
              <a:latin typeface="Times New Roman" panose="02020603050405020304" pitchFamily="18" charset="0"/>
              <a:cs typeface="Times New Roman" panose="02020603050405020304" pitchFamily="18" charset="0"/>
            </a:endParaRPr>
          </a:p>
        </p:txBody>
      </p:sp>
      <p:sp>
        <p:nvSpPr>
          <p:cNvPr id="38920" name="TextBox 6"/>
          <p:cNvSpPr txBox="1">
            <a:spLocks noChangeArrowheads="1"/>
          </p:cNvSpPr>
          <p:nvPr/>
        </p:nvSpPr>
        <p:spPr bwMode="auto">
          <a:xfrm>
            <a:off x="4832130" y="1231013"/>
            <a:ext cx="4233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dirty="0">
                <a:solidFill>
                  <a:schemeClr val="tx1"/>
                </a:solidFill>
                <a:latin typeface="Times New Roman" panose="02020603050405020304" pitchFamily="18" charset="0"/>
                <a:cs typeface="Times New Roman" panose="02020603050405020304" pitchFamily="18" charset="0"/>
              </a:rPr>
              <a:t>Accelerator (</a:t>
            </a:r>
            <a:r>
              <a:rPr lang="en-US" altLang="en-US" dirty="0" smtClean="0">
                <a:solidFill>
                  <a:schemeClr val="tx1"/>
                </a:solidFill>
                <a:latin typeface="Times New Roman" panose="02020603050405020304" pitchFamily="18" charset="0"/>
                <a:cs typeface="Times New Roman" panose="02020603050405020304" pitchFamily="18" charset="0"/>
              </a:rPr>
              <a:t>magnets, geometry</a:t>
            </a:r>
            <a:r>
              <a:rPr lang="en-US" altLang="en-US" dirty="0">
                <a:solidFill>
                  <a:schemeClr val="tx1"/>
                </a:solidFill>
                <a:latin typeface="Times New Roman" panose="02020603050405020304" pitchFamily="18" charset="0"/>
                <a:cs typeface="Times New Roman" panose="02020603050405020304" pitchFamily="18" charset="0"/>
              </a:rPr>
              <a:t>)</a:t>
            </a:r>
          </a:p>
        </p:txBody>
      </p:sp>
      <p:grpSp>
        <p:nvGrpSpPr>
          <p:cNvPr id="2" name="Group 1"/>
          <p:cNvGrpSpPr/>
          <p:nvPr/>
        </p:nvGrpSpPr>
        <p:grpSpPr>
          <a:xfrm>
            <a:off x="2850209" y="5085813"/>
            <a:ext cx="3773788" cy="1007559"/>
            <a:chOff x="4935374" y="4929568"/>
            <a:chExt cx="3956378" cy="1014029"/>
          </a:xfrm>
        </p:grpSpPr>
        <p:sp>
          <p:nvSpPr>
            <p:cNvPr id="38914" name="Rectangle 7"/>
            <p:cNvSpPr>
              <a:spLocks noChangeArrowheads="1"/>
            </p:cNvSpPr>
            <p:nvPr/>
          </p:nvSpPr>
          <p:spPr bwMode="auto">
            <a:xfrm>
              <a:off x="4935374" y="4929568"/>
              <a:ext cx="3956378" cy="1014029"/>
            </a:xfrm>
            <a:prstGeom prst="rect">
              <a:avLst/>
            </a:prstGeom>
            <a:noFill/>
            <a:ln w="28575">
              <a:solidFill>
                <a:srgbClr val="7030A0"/>
              </a:solidFill>
              <a:round/>
              <a:headEnd/>
              <a:tailEnd/>
            </a:ln>
          </p:spPr>
          <p:txBody>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chemeClr val="tx1"/>
                </a:solidFill>
              </a:endParaRPr>
            </a:p>
          </p:txBody>
        </p:sp>
        <p:pic>
          <p:nvPicPr>
            <p:cNvPr id="38921" name="Picture 1"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18125" y="5094288"/>
              <a:ext cx="3187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9830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3005975" y="1216298"/>
            <a:ext cx="2109935" cy="864744"/>
          </a:xfrm>
          <a:prstGeom prst="rect">
            <a:avLst/>
          </a:prstGeom>
          <a:noFill/>
          <a:ln w="28575">
            <a:solidFill>
              <a:srgbClr val="7030A0"/>
            </a:solidFill>
            <a:round/>
            <a:headEnd/>
            <a:tailEnd/>
          </a:ln>
        </p:spPr>
        <p:txBody>
          <a:bodyPr/>
          <a:lstStyle>
            <a:lvl1pPr>
              <a:lnSpc>
                <a:spcPct val="110000"/>
              </a:lnSpc>
              <a:spcBef>
                <a:spcPct val="45000"/>
              </a:spcBef>
              <a:spcAft>
                <a:spcPct val="30000"/>
              </a:spcAft>
              <a:buSzPct val="100000"/>
              <a:buBlip>
                <a:blip r:embed="rId2"/>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chemeClr val="tx1"/>
              </a:solidFill>
            </a:endParaRPr>
          </a:p>
        </p:txBody>
      </p:sp>
      <p:sp>
        <p:nvSpPr>
          <p:cNvPr id="71682" name="Title 1"/>
          <p:cNvSpPr>
            <a:spLocks noGrp="1"/>
          </p:cNvSpPr>
          <p:nvPr>
            <p:ph type="title"/>
          </p:nvPr>
        </p:nvSpPr>
        <p:spPr>
          <a:xfrm>
            <a:off x="1274763" y="130941"/>
            <a:ext cx="6530975" cy="387350"/>
          </a:xfrm>
        </p:spPr>
        <p:txBody>
          <a:bodyPr/>
          <a:lstStyle/>
          <a:p>
            <a:pPr>
              <a:defRPr/>
            </a:pPr>
            <a:r>
              <a:rPr lang="en-US" sz="3200" b="0" dirty="0" smtClean="0">
                <a:solidFill>
                  <a:srgbClr val="00B050"/>
                </a:solidFill>
                <a:latin typeface="+mn-lt"/>
              </a:rPr>
              <a:t>Cyclotron Frequency</a:t>
            </a:r>
          </a:p>
        </p:txBody>
      </p:sp>
      <p:sp>
        <p:nvSpPr>
          <p:cNvPr id="39940" name="Content Placeholder 2"/>
          <p:cNvSpPr>
            <a:spLocks noGrp="1"/>
          </p:cNvSpPr>
          <p:nvPr>
            <p:ph idx="1"/>
          </p:nvPr>
        </p:nvSpPr>
        <p:spPr>
          <a:xfrm>
            <a:off x="601336" y="2438557"/>
            <a:ext cx="8235238" cy="3505042"/>
          </a:xfrm>
        </p:spPr>
        <p:txBody>
          <a:bodyPr/>
          <a:lstStyle/>
          <a:p>
            <a:pPr>
              <a:spcBef>
                <a:spcPts val="1200"/>
              </a:spcBef>
              <a:spcAft>
                <a:spcPts val="1200"/>
              </a:spcAft>
            </a:pPr>
            <a:r>
              <a:rPr lang="en-US" altLang="en-US" b="0" dirty="0" smtClean="0">
                <a:latin typeface="Times New Roman" panose="02020603050405020304" pitchFamily="18" charset="0"/>
                <a:cs typeface="Times New Roman" panose="02020603050405020304" pitchFamily="18" charset="0"/>
              </a:rPr>
              <a:t>Another very useful expression for particle angular frequency in a constant field: cyclotron frequency</a:t>
            </a:r>
          </a:p>
          <a:p>
            <a:pPr>
              <a:spcBef>
                <a:spcPts val="1200"/>
              </a:spcBef>
              <a:spcAft>
                <a:spcPts val="1200"/>
              </a:spcAft>
            </a:pPr>
            <a:r>
              <a:rPr lang="en-US" altLang="en-US" b="0" dirty="0" smtClean="0">
                <a:latin typeface="Times New Roman" panose="02020603050405020304" pitchFamily="18" charset="0"/>
                <a:cs typeface="Times New Roman" panose="02020603050405020304" pitchFamily="18" charset="0"/>
              </a:rPr>
              <a:t>In the nonrelativistic approximation</a:t>
            </a:r>
          </a:p>
          <a:p>
            <a:pPr marL="0" indent="0">
              <a:spcBef>
                <a:spcPts val="1200"/>
              </a:spcBef>
              <a:spcAft>
                <a:spcPts val="1200"/>
              </a:spcAft>
              <a:buNone/>
            </a:pPr>
            <a:endParaRPr lang="en-US" altLang="en-US" b="0" dirty="0" smtClean="0">
              <a:latin typeface="Times New Roman" panose="02020603050405020304" pitchFamily="18" charset="0"/>
              <a:cs typeface="Times New Roman" panose="02020603050405020304" pitchFamily="18" charset="0"/>
            </a:endParaRPr>
          </a:p>
          <a:p>
            <a:pPr>
              <a:spcBef>
                <a:spcPts val="1200"/>
              </a:spcBef>
              <a:spcAft>
                <a:spcPts val="1200"/>
              </a:spcAft>
              <a:buFont typeface="Wingdings" pitchFamily="2" charset="2"/>
              <a:buNone/>
            </a:pPr>
            <a:r>
              <a:rPr lang="en-US" altLang="en-US" b="0" dirty="0" smtClean="0">
                <a:latin typeface="Times New Roman" panose="02020603050405020304" pitchFamily="18" charset="0"/>
                <a:cs typeface="Times New Roman" panose="02020603050405020304" pitchFamily="18" charset="0"/>
              </a:rPr>
              <a:t> Revolution frequency is independent of radius or energy!</a:t>
            </a:r>
          </a:p>
        </p:txBody>
      </p:sp>
      <p:pic>
        <p:nvPicPr>
          <p:cNvPr id="39941" name="Picture 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9749" y="1276625"/>
            <a:ext cx="1763328" cy="72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11941" y="4071774"/>
            <a:ext cx="2653285" cy="65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98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4191000" y="880231"/>
            <a:ext cx="4419600" cy="4876800"/>
          </a:xfrm>
        </p:spPr>
        <p:txBody>
          <a:bodyPr/>
          <a:lstStyle/>
          <a:p>
            <a:r>
              <a:rPr lang="en-US" altLang="en-US" sz="2800" b="0" dirty="0" smtClean="0">
                <a:latin typeface="Times New Roman" panose="02020603050405020304" pitchFamily="18" charset="0"/>
                <a:cs typeface="Times New Roman" panose="02020603050405020304" pitchFamily="18" charset="0"/>
              </a:rPr>
              <a:t>Can one repeatedly spiral and accelerate particles through the same potential gap, to re-use it many times?</a:t>
            </a:r>
          </a:p>
        </p:txBody>
      </p:sp>
      <p:pic>
        <p:nvPicPr>
          <p:cNvPr id="40964" name="Picture 3"/>
          <p:cNvPicPr>
            <a:picLocks noChangeAspect="1"/>
          </p:cNvPicPr>
          <p:nvPr/>
        </p:nvPicPr>
        <p:blipFill>
          <a:blip r:embed="rId2">
            <a:extLst>
              <a:ext uri="{28A0092B-C50C-407E-A947-70E740481C1C}">
                <a14:useLocalDpi xmlns:a14="http://schemas.microsoft.com/office/drawing/2010/main" val="0"/>
              </a:ext>
            </a:extLst>
          </a:blip>
          <a:srcRect t="2312"/>
          <a:stretch>
            <a:fillRect/>
          </a:stretch>
        </p:blipFill>
        <p:spPr bwMode="auto">
          <a:xfrm>
            <a:off x="152400" y="812466"/>
            <a:ext cx="39751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5"/>
          <p:cNvSpPr txBox="1">
            <a:spLocks noChangeArrowheads="1"/>
          </p:cNvSpPr>
          <p:nvPr/>
        </p:nvSpPr>
        <p:spPr bwMode="auto">
          <a:xfrm>
            <a:off x="1035048" y="5810737"/>
            <a:ext cx="27171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1600" dirty="0">
                <a:solidFill>
                  <a:schemeClr val="tx1"/>
                </a:solidFill>
                <a:latin typeface="Times New Roman" panose="02020603050405020304" pitchFamily="18" charset="0"/>
                <a:cs typeface="Times New Roman" panose="02020603050405020304" pitchFamily="18" charset="0"/>
              </a:rPr>
              <a:t>Ernest Orlando Lawrence</a:t>
            </a:r>
          </a:p>
        </p:txBody>
      </p:sp>
      <p:grpSp>
        <p:nvGrpSpPr>
          <p:cNvPr id="40966" name="Group 7"/>
          <p:cNvGrpSpPr>
            <a:grpSpLocks/>
          </p:cNvGrpSpPr>
          <p:nvPr/>
        </p:nvGrpSpPr>
        <p:grpSpPr bwMode="auto">
          <a:xfrm>
            <a:off x="5486400" y="2830513"/>
            <a:ext cx="2590800" cy="3265487"/>
            <a:chOff x="5562600" y="2743200"/>
            <a:chExt cx="2590800" cy="3264932"/>
          </a:xfrm>
        </p:grpSpPr>
        <p:pic>
          <p:nvPicPr>
            <p:cNvPr id="4096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87113" y="2743200"/>
              <a:ext cx="193288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Box 5"/>
            <p:cNvSpPr txBox="1">
              <a:spLocks noChangeArrowheads="1"/>
            </p:cNvSpPr>
            <p:nvPr/>
          </p:nvSpPr>
          <p:spPr bwMode="auto">
            <a:xfrm>
              <a:off x="5562600" y="563880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1800">
                  <a:solidFill>
                    <a:schemeClr val="tx1"/>
                  </a:solidFill>
                  <a:latin typeface="Arial" charset="0"/>
                </a:rPr>
                <a:t>Accelerating gap </a:t>
              </a:r>
              <a:r>
                <a:rPr lang="en-US" altLang="en-US" sz="1800">
                  <a:solidFill>
                    <a:schemeClr val="tx1"/>
                  </a:solidFill>
                  <a:latin typeface="Symbol" pitchFamily="18" charset="2"/>
                </a:rPr>
                <a:t>DF</a:t>
              </a:r>
            </a:p>
          </p:txBody>
        </p:sp>
      </p:grpSp>
      <p:sp>
        <p:nvSpPr>
          <p:cNvPr id="10" name="Rectangle 2"/>
          <p:cNvSpPr>
            <a:spLocks noGrp="1" noChangeArrowheads="1"/>
          </p:cNvSpPr>
          <p:nvPr>
            <p:ph type="title"/>
          </p:nvPr>
        </p:nvSpPr>
        <p:spPr>
          <a:xfrm>
            <a:off x="457200" y="0"/>
            <a:ext cx="8229600" cy="639763"/>
          </a:xfrm>
        </p:spPr>
        <p:txBody>
          <a:bodyPr/>
          <a:lstStyle/>
          <a:p>
            <a:r>
              <a:rPr lang="en-US" b="0" dirty="0">
                <a:solidFill>
                  <a:srgbClr val="00B050"/>
                </a:solidFill>
              </a:rPr>
              <a:t>Lawrence’s </a:t>
            </a:r>
            <a:r>
              <a:rPr lang="en-US" b="0" dirty="0" smtClean="0">
                <a:solidFill>
                  <a:srgbClr val="00B050"/>
                </a:solidFill>
              </a:rPr>
              <a:t>Question (circa 1930)</a:t>
            </a:r>
            <a:endParaRPr lang="en-US" b="0" dirty="0">
              <a:solidFill>
                <a:srgbClr val="00B050"/>
              </a:solidFill>
            </a:endParaRPr>
          </a:p>
        </p:txBody>
      </p:sp>
    </p:spTree>
    <p:extLst>
      <p:ext uri="{BB962C8B-B14F-4D97-AF65-F5344CB8AC3E}">
        <p14:creationId xmlns:p14="http://schemas.microsoft.com/office/powerpoint/2010/main" val="1321924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4" name="Object 4"/>
          <p:cNvGraphicFramePr>
            <a:graphicFrameLocks noChangeAspect="1"/>
          </p:cNvGraphicFramePr>
          <p:nvPr>
            <p:extLst>
              <p:ext uri="{D42A27DB-BD31-4B8C-83A1-F6EECF244321}">
                <p14:modId xmlns:p14="http://schemas.microsoft.com/office/powerpoint/2010/main" val="493931776"/>
              </p:ext>
            </p:extLst>
          </p:nvPr>
        </p:nvGraphicFramePr>
        <p:xfrm>
          <a:off x="2865437" y="965754"/>
          <a:ext cx="3413125" cy="852487"/>
        </p:xfrm>
        <a:graphic>
          <a:graphicData uri="http://schemas.openxmlformats.org/presentationml/2006/ole">
            <mc:AlternateContent xmlns:mc="http://schemas.openxmlformats.org/markup-compatibility/2006">
              <mc:Choice xmlns:v="urn:schemas-microsoft-com:vml" Requires="v">
                <p:oleObj spid="_x0000_s148641" name="Equation" r:id="rId3" imgW="1714320" imgH="431640" progId="Equation.DSMT4">
                  <p:embed/>
                </p:oleObj>
              </mc:Choice>
              <mc:Fallback>
                <p:oleObj name="Equation" r:id="rId3" imgW="1714320" imgH="431640" progId="Equation.DSMT4">
                  <p:embed/>
                  <p:pic>
                    <p:nvPicPr>
                      <p:cNvPr id="0" name=""/>
                      <p:cNvPicPr>
                        <a:picLocks noChangeAspect="1" noChangeArrowheads="1"/>
                      </p:cNvPicPr>
                      <p:nvPr/>
                    </p:nvPicPr>
                    <p:blipFill>
                      <a:blip r:embed="rId4"/>
                      <a:srcRect/>
                      <a:stretch>
                        <a:fillRect/>
                      </a:stretch>
                    </p:blipFill>
                    <p:spPr bwMode="auto">
                      <a:xfrm>
                        <a:off x="2865437" y="965754"/>
                        <a:ext cx="3413125" cy="852487"/>
                      </a:xfrm>
                      <a:prstGeom prst="rect">
                        <a:avLst/>
                      </a:prstGeom>
                      <a:noFill/>
                      <a:extLst/>
                    </p:spPr>
                  </p:pic>
                </p:oleObj>
              </mc:Fallback>
            </mc:AlternateContent>
          </a:graphicData>
        </a:graphic>
      </p:graphicFrame>
      <p:sp>
        <p:nvSpPr>
          <p:cNvPr id="112646" name="Text Box 6"/>
          <p:cNvSpPr txBox="1">
            <a:spLocks noChangeArrowheads="1"/>
          </p:cNvSpPr>
          <p:nvPr/>
        </p:nvSpPr>
        <p:spPr bwMode="auto">
          <a:xfrm>
            <a:off x="225973" y="2635470"/>
            <a:ext cx="8839200" cy="2308324"/>
          </a:xfrm>
          <a:prstGeom prst="rect">
            <a:avLst/>
          </a:prstGeom>
          <a:noFill/>
          <a:ln w="9525">
            <a:noFill/>
            <a:miter lim="800000"/>
            <a:headEnd/>
            <a:tailEnd/>
          </a:ln>
          <a:effectLst/>
        </p:spPr>
        <p:txBody>
          <a:bodyPr>
            <a:spAutoFit/>
          </a:bodyPr>
          <a:lstStyle/>
          <a:p>
            <a:r>
              <a:rPr lang="en-US" sz="2400" dirty="0">
                <a:solidFill>
                  <a:schemeClr val="tx1"/>
                </a:solidFill>
                <a:latin typeface="Times New Roman" panose="02020603050405020304" pitchFamily="18" charset="0"/>
                <a:cs typeface="Times New Roman" panose="02020603050405020304" pitchFamily="18" charset="0"/>
              </a:rPr>
              <a:t>The radius of the oscillation </a:t>
            </a:r>
            <a:r>
              <a:rPr lang="en-US" sz="2400" i="1" dirty="0">
                <a:solidFill>
                  <a:schemeClr val="tx1"/>
                </a:solidFill>
                <a:latin typeface="Times New Roman" panose="02020603050405020304" pitchFamily="18" charset="0"/>
                <a:cs typeface="Times New Roman" panose="02020603050405020304" pitchFamily="18" charset="0"/>
              </a:rPr>
              <a:t>r = </a:t>
            </a:r>
            <a:r>
              <a:rPr lang="en-US" sz="2400" dirty="0">
                <a:solidFill>
                  <a:schemeClr val="tx1"/>
                </a:solidFill>
                <a:latin typeface="Times New Roman" panose="02020603050405020304" pitchFamily="18" charset="0"/>
                <a:cs typeface="Times New Roman" panose="02020603050405020304" pitchFamily="18" charset="0"/>
              </a:rPr>
              <a:t>v</a:t>
            </a:r>
            <a:r>
              <a:rPr lang="en-US" sz="2400" baseline="-25000" dirty="0">
                <a:solidFill>
                  <a:schemeClr val="tx1"/>
                </a:solidFill>
                <a:latin typeface="Times New Roman" panose="02020603050405020304" pitchFamily="18" charset="0"/>
                <a:cs typeface="Times New Roman" panose="02020603050405020304" pitchFamily="18" charset="0"/>
              </a:rPr>
              <a:t>0</a:t>
            </a:r>
            <a:r>
              <a:rPr lang="en-US" sz="2400" dirty="0">
                <a:solidFill>
                  <a:schemeClr val="tx1"/>
                </a:solidFill>
                <a:latin typeface="Times New Roman" panose="02020603050405020304" pitchFamily="18" charset="0"/>
                <a:cs typeface="Times New Roman" panose="02020603050405020304" pitchFamily="18" charset="0"/>
              </a:rPr>
              <a:t>/</a:t>
            </a:r>
            <a:r>
              <a:rPr lang="el-GR" sz="2400" dirty="0">
                <a:solidFill>
                  <a:schemeClr val="tx1"/>
                </a:solidFill>
                <a:latin typeface="Times New Roman" panose="02020603050405020304" pitchFamily="18" charset="0"/>
                <a:cs typeface="Times New Roman" panose="02020603050405020304" pitchFamily="18" charset="0"/>
              </a:rPr>
              <a:t>Ω</a:t>
            </a:r>
            <a:r>
              <a:rPr lang="en-US" sz="2400" i="1" baseline="-25000" dirty="0">
                <a:solidFill>
                  <a:schemeClr val="tx1"/>
                </a:solidFill>
                <a:latin typeface="Times New Roman" panose="02020603050405020304" pitchFamily="18" charset="0"/>
                <a:cs typeface="Times New Roman" panose="02020603050405020304" pitchFamily="18" charset="0"/>
              </a:rPr>
              <a:t>c</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is proportional to the velocity after the gap. Therefore, the particle </a:t>
            </a:r>
            <a:r>
              <a:rPr lang="en-US" sz="2400" b="1" dirty="0">
                <a:solidFill>
                  <a:schemeClr val="tx1"/>
                </a:solidFill>
                <a:latin typeface="Times New Roman" panose="02020603050405020304" pitchFamily="18" charset="0"/>
                <a:cs typeface="Times New Roman" panose="02020603050405020304" pitchFamily="18" charset="0"/>
              </a:rPr>
              <a:t>takes the same amount of time to come around to the gap, independent of the actual particle </a:t>
            </a:r>
            <a:r>
              <a:rPr lang="en-US" sz="2400" b="1" dirty="0" smtClean="0">
                <a:solidFill>
                  <a:schemeClr val="tx1"/>
                </a:solidFill>
                <a:latin typeface="Times New Roman" panose="02020603050405020304" pitchFamily="18" charset="0"/>
                <a:cs typeface="Times New Roman" panose="02020603050405020304" pitchFamily="18" charset="0"/>
              </a:rPr>
              <a:t>energy  </a:t>
            </a:r>
            <a:r>
              <a:rPr lang="en-US" sz="2400" dirty="0">
                <a:solidFill>
                  <a:schemeClr val="tx1"/>
                </a:solidFill>
                <a:latin typeface="Times New Roman" panose="02020603050405020304" pitchFamily="18" charset="0"/>
                <a:cs typeface="Times New Roman" panose="02020603050405020304" pitchFamily="18" charset="0"/>
              </a:rPr>
              <a:t>(only in the non-relativistic approximation). Establish a resonance (</a:t>
            </a:r>
            <a:r>
              <a:rPr lang="en-US" sz="2400" dirty="0" smtClean="0">
                <a:solidFill>
                  <a:schemeClr val="tx1"/>
                </a:solidFill>
                <a:latin typeface="Times New Roman" panose="02020603050405020304" pitchFamily="18" charset="0"/>
                <a:cs typeface="Times New Roman" panose="02020603050405020304" pitchFamily="18" charset="0"/>
              </a:rPr>
              <a:t>equality) </a:t>
            </a:r>
            <a:r>
              <a:rPr lang="en-US" sz="2400" dirty="0">
                <a:solidFill>
                  <a:schemeClr val="tx1"/>
                </a:solidFill>
                <a:latin typeface="Times New Roman" panose="02020603050405020304" pitchFamily="18" charset="0"/>
                <a:cs typeface="Times New Roman" panose="02020603050405020304" pitchFamily="18" charset="0"/>
              </a:rPr>
              <a:t>between RF frequency and particle transverse oscillation frequency, also known as the </a:t>
            </a:r>
            <a:r>
              <a:rPr lang="en-US" sz="2400" b="1" dirty="0">
                <a:solidFill>
                  <a:schemeClr val="tx1"/>
                </a:solidFill>
                <a:latin typeface="Times New Roman" panose="02020603050405020304" pitchFamily="18" charset="0"/>
                <a:cs typeface="Times New Roman" panose="02020603050405020304" pitchFamily="18" charset="0"/>
              </a:rPr>
              <a:t>Cyclotron Frequency</a:t>
            </a:r>
            <a:endParaRPr lang="el-GR" sz="2400" b="1" dirty="0">
              <a:solidFill>
                <a:schemeClr val="tx1"/>
              </a:solidFill>
              <a:latin typeface="Times New Roman" panose="02020603050405020304" pitchFamily="18" charset="0"/>
              <a:cs typeface="Times New Roman" panose="02020603050405020304" pitchFamily="18" charset="0"/>
            </a:endParaRPr>
          </a:p>
        </p:txBody>
      </p:sp>
      <p:sp>
        <p:nvSpPr>
          <p:cNvPr id="112647" name="Rectangle 7"/>
          <p:cNvSpPr>
            <a:spLocks noChangeArrowheads="1"/>
          </p:cNvSpPr>
          <p:nvPr/>
        </p:nvSpPr>
        <p:spPr bwMode="auto">
          <a:xfrm>
            <a:off x="685800" y="0"/>
            <a:ext cx="7772400" cy="666750"/>
          </a:xfrm>
          <a:prstGeom prst="rect">
            <a:avLst/>
          </a:prstGeom>
          <a:noFill/>
          <a:ln w="9525">
            <a:noFill/>
            <a:miter lim="800000"/>
            <a:headEnd/>
            <a:tailEnd/>
          </a:ln>
          <a:effectLst/>
        </p:spPr>
        <p:txBody>
          <a:bodyPr anchor="ctr"/>
          <a:lstStyle/>
          <a:p>
            <a:pPr algn="ctr" eaLnBrk="1" hangingPunct="1"/>
            <a:r>
              <a:rPr lang="en-US" sz="3200" dirty="0">
                <a:solidFill>
                  <a:srgbClr val="00B050"/>
                </a:solidFill>
                <a:latin typeface="+mj-lt"/>
              </a:rPr>
              <a:t>Cyclotron </a:t>
            </a:r>
            <a:r>
              <a:rPr lang="en-US" sz="3200" dirty="0" smtClean="0">
                <a:solidFill>
                  <a:srgbClr val="00B050"/>
                </a:solidFill>
                <a:latin typeface="+mj-lt"/>
              </a:rPr>
              <a:t>Motion Again</a:t>
            </a:r>
            <a:endParaRPr lang="en-US" sz="3200" dirty="0">
              <a:solidFill>
                <a:srgbClr val="00B050"/>
              </a:solidFill>
              <a:latin typeface="+mj-lt"/>
            </a:endParaRPr>
          </a:p>
        </p:txBody>
      </p:sp>
      <p:graphicFrame>
        <p:nvGraphicFramePr>
          <p:cNvPr id="112648" name="Object 8"/>
          <p:cNvGraphicFramePr>
            <a:graphicFrameLocks noChangeAspect="1"/>
          </p:cNvGraphicFramePr>
          <p:nvPr>
            <p:extLst>
              <p:ext uri="{D42A27DB-BD31-4B8C-83A1-F6EECF244321}">
                <p14:modId xmlns:p14="http://schemas.microsoft.com/office/powerpoint/2010/main" val="3587765041"/>
              </p:ext>
            </p:extLst>
          </p:nvPr>
        </p:nvGraphicFramePr>
        <p:xfrm>
          <a:off x="2916622" y="5178973"/>
          <a:ext cx="3153104" cy="807898"/>
        </p:xfrm>
        <a:graphic>
          <a:graphicData uri="http://schemas.openxmlformats.org/presentationml/2006/ole">
            <mc:AlternateContent xmlns:mc="http://schemas.openxmlformats.org/markup-compatibility/2006">
              <mc:Choice xmlns:v="urn:schemas-microsoft-com:vml" Requires="v">
                <p:oleObj spid="_x0000_s148642" name="Equation" r:id="rId5" imgW="1523880" imgH="393480" progId="Equation.DSMT4">
                  <p:embed/>
                </p:oleObj>
              </mc:Choice>
              <mc:Fallback>
                <p:oleObj name="Equation" r:id="rId5" imgW="15238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622" y="5178973"/>
                        <a:ext cx="3153104" cy="807898"/>
                      </a:xfrm>
                      <a:prstGeom prst="rect">
                        <a:avLst/>
                      </a:prstGeom>
                      <a:noFill/>
                      <a:ln w="28575">
                        <a:solidFill>
                          <a:srgbClr val="7030A0"/>
                        </a:solidFill>
                      </a:ln>
                      <a:extLst/>
                    </p:spPr>
                  </p:pic>
                </p:oleObj>
              </mc:Fallback>
            </mc:AlternateContent>
          </a:graphicData>
        </a:graphic>
      </p:graphicFrame>
      <p:graphicFrame>
        <p:nvGraphicFramePr>
          <p:cNvPr id="6" name="Object 8"/>
          <p:cNvGraphicFramePr>
            <a:graphicFrameLocks noChangeAspect="1"/>
          </p:cNvGraphicFramePr>
          <p:nvPr>
            <p:extLst>
              <p:ext uri="{D42A27DB-BD31-4B8C-83A1-F6EECF244321}">
                <p14:modId xmlns:p14="http://schemas.microsoft.com/office/powerpoint/2010/main" val="1121268939"/>
              </p:ext>
            </p:extLst>
          </p:nvPr>
        </p:nvGraphicFramePr>
        <p:xfrm>
          <a:off x="6861064" y="1340407"/>
          <a:ext cx="1155700" cy="808038"/>
        </p:xfrm>
        <a:graphic>
          <a:graphicData uri="http://schemas.openxmlformats.org/presentationml/2006/ole">
            <mc:AlternateContent xmlns:mc="http://schemas.openxmlformats.org/markup-compatibility/2006">
              <mc:Choice xmlns:v="urn:schemas-microsoft-com:vml" Requires="v">
                <p:oleObj spid="_x0000_s148643" name="Equation" r:id="rId7" imgW="558720" imgH="393480" progId="Equation.DSMT4">
                  <p:embed/>
                </p:oleObj>
              </mc:Choice>
              <mc:Fallback>
                <p:oleObj name="Equation" r:id="rId7" imgW="558720" imgH="393480" progId="Equation.DSMT4">
                  <p:embed/>
                  <p:pic>
                    <p:nvPicPr>
                      <p:cNvPr id="0" name=""/>
                      <p:cNvPicPr>
                        <a:picLocks noChangeAspect="1" noChangeArrowheads="1"/>
                      </p:cNvPicPr>
                      <p:nvPr/>
                    </p:nvPicPr>
                    <p:blipFill>
                      <a:blip r:embed="rId8"/>
                      <a:srcRect/>
                      <a:stretch>
                        <a:fillRect/>
                      </a:stretch>
                    </p:blipFill>
                    <p:spPr bwMode="auto">
                      <a:xfrm>
                        <a:off x="6861064" y="1340407"/>
                        <a:ext cx="1155700" cy="808038"/>
                      </a:xfrm>
                      <a:prstGeom prst="rect">
                        <a:avLst/>
                      </a:prstGeom>
                      <a:noFill/>
                      <a:ln w="28575">
                        <a:noFill/>
                      </a:ln>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635929782"/>
              </p:ext>
            </p:extLst>
          </p:nvPr>
        </p:nvGraphicFramePr>
        <p:xfrm>
          <a:off x="2826544" y="1746775"/>
          <a:ext cx="3490912" cy="852487"/>
        </p:xfrm>
        <a:graphic>
          <a:graphicData uri="http://schemas.openxmlformats.org/presentationml/2006/ole">
            <mc:AlternateContent xmlns:mc="http://schemas.openxmlformats.org/markup-compatibility/2006">
              <mc:Choice xmlns:v="urn:schemas-microsoft-com:vml" Requires="v">
                <p:oleObj spid="_x0000_s148644" name="Equation" r:id="rId9" imgW="1752480" imgH="431640" progId="Equation.DSMT4">
                  <p:embed/>
                </p:oleObj>
              </mc:Choice>
              <mc:Fallback>
                <p:oleObj name="Equation" r:id="rId9" imgW="1752480" imgH="431640" progId="Equation.DSMT4">
                  <p:embed/>
                  <p:pic>
                    <p:nvPicPr>
                      <p:cNvPr id="0" name=""/>
                      <p:cNvPicPr>
                        <a:picLocks noChangeAspect="1" noChangeArrowheads="1"/>
                      </p:cNvPicPr>
                      <p:nvPr/>
                    </p:nvPicPr>
                    <p:blipFill>
                      <a:blip r:embed="rId10"/>
                      <a:srcRect/>
                      <a:stretch>
                        <a:fillRect/>
                      </a:stretch>
                    </p:blipFill>
                    <p:spPr bwMode="auto">
                      <a:xfrm>
                        <a:off x="2826544" y="1746775"/>
                        <a:ext cx="3490912" cy="852487"/>
                      </a:xfrm>
                      <a:prstGeom prst="rect">
                        <a:avLst/>
                      </a:prstGeom>
                      <a:noFill/>
                      <a:extLst/>
                    </p:spPr>
                  </p:pic>
                </p:oleObj>
              </mc:Fallback>
            </mc:AlternateContent>
          </a:graphicData>
        </a:graphic>
      </p:graphicFrame>
      <p:sp>
        <p:nvSpPr>
          <p:cNvPr id="8" name="Left Brace 7"/>
          <p:cNvSpPr/>
          <p:nvPr/>
        </p:nvSpPr>
        <p:spPr bwMode="auto">
          <a:xfrm>
            <a:off x="2479492" y="1052253"/>
            <a:ext cx="308158" cy="1474955"/>
          </a:xfrm>
          <a:prstGeom prst="leftBrace">
            <a:avLst>
              <a:gd name="adj1" fmla="val 52474"/>
              <a:gd name="adj2" fmla="val 48933"/>
            </a:avLst>
          </a:prstGeom>
          <a:noFill/>
          <a:ln w="12699"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Tree>
    <p:extLst>
      <p:ext uri="{BB962C8B-B14F-4D97-AF65-F5344CB8AC3E}">
        <p14:creationId xmlns:p14="http://schemas.microsoft.com/office/powerpoint/2010/main" val="2008153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64060"/>
            <a:ext cx="9143999" cy="387350"/>
          </a:xfrm>
        </p:spPr>
        <p:txBody>
          <a:bodyPr/>
          <a:lstStyle/>
          <a:p>
            <a:r>
              <a:rPr lang="en-US" b="0" dirty="0">
                <a:solidFill>
                  <a:srgbClr val="00B050"/>
                </a:solidFill>
              </a:rPr>
              <a:t>All the Fundamentals of an Accelerator</a:t>
            </a:r>
            <a:endParaRPr lang="en-US" altLang="en-US" sz="3200" b="0" dirty="0" smtClean="0">
              <a:solidFill>
                <a:srgbClr val="00B050"/>
              </a:solidFill>
            </a:endParaRPr>
          </a:p>
        </p:txBody>
      </p:sp>
      <p:sp>
        <p:nvSpPr>
          <p:cNvPr id="43011" name="Content Placeholder 2"/>
          <p:cNvSpPr>
            <a:spLocks noGrp="1"/>
          </p:cNvSpPr>
          <p:nvPr>
            <p:ph idx="1"/>
          </p:nvPr>
        </p:nvSpPr>
        <p:spPr>
          <a:xfrm>
            <a:off x="3411538" y="5514975"/>
            <a:ext cx="4141787" cy="838200"/>
          </a:xfrm>
        </p:spPr>
        <p:txBody>
          <a:bodyPr/>
          <a:lstStyle/>
          <a:p>
            <a:r>
              <a:rPr lang="en-US" altLang="en-US" sz="1800" dirty="0" smtClean="0">
                <a:latin typeface="Times New Roman" panose="02020603050405020304" pitchFamily="18" charset="0"/>
                <a:cs typeface="Times New Roman" panose="02020603050405020304" pitchFamily="18" charset="0"/>
              </a:rPr>
              <a:t>1934 patent 1948384</a:t>
            </a:r>
          </a:p>
          <a:p>
            <a:pPr lvl="1"/>
            <a:r>
              <a:rPr lang="en-US" altLang="en-US" sz="1600" dirty="0" smtClean="0">
                <a:latin typeface="Times New Roman" panose="02020603050405020304" pitchFamily="18" charset="0"/>
                <a:cs typeface="Times New Roman" panose="02020603050405020304" pitchFamily="18" charset="0"/>
              </a:rPr>
              <a:t>Two accelerating gaps per turn!</a:t>
            </a:r>
          </a:p>
        </p:txBody>
      </p:sp>
      <p:pic>
        <p:nvPicPr>
          <p:cNvPr id="43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8" y="882650"/>
            <a:ext cx="87042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068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0" y="162308"/>
            <a:ext cx="9065172" cy="387350"/>
          </a:xfrm>
        </p:spPr>
        <p:txBody>
          <a:bodyPr/>
          <a:lstStyle/>
          <a:p>
            <a:pPr>
              <a:defRPr/>
            </a:pPr>
            <a:r>
              <a:rPr lang="en-US" sz="3200" b="0" dirty="0" smtClean="0">
                <a:solidFill>
                  <a:srgbClr val="00B050"/>
                </a:solidFill>
                <a:latin typeface="+mn-lt"/>
              </a:rPr>
              <a:t>Lawrence’s 27</a:t>
            </a:r>
            <a:r>
              <a:rPr lang="ja-JP" altLang="en-US" sz="3200" b="0" dirty="0" smtClean="0">
                <a:solidFill>
                  <a:srgbClr val="00B050"/>
                </a:solidFill>
                <a:latin typeface="+mn-lt"/>
              </a:rPr>
              <a:t>”</a:t>
            </a:r>
            <a:r>
              <a:rPr lang="en-US" altLang="ja-JP" sz="3200" b="0" dirty="0" smtClean="0">
                <a:solidFill>
                  <a:srgbClr val="00B050"/>
                </a:solidFill>
                <a:latin typeface="+mn-lt"/>
              </a:rPr>
              <a:t>/69 cm 5 MeV Cyclotron</a:t>
            </a:r>
            <a:endParaRPr lang="en-US" sz="3200" b="0" dirty="0" smtClean="0">
              <a:solidFill>
                <a:srgbClr val="00B050"/>
              </a:solidFill>
              <a:latin typeface="+mn-lt"/>
            </a:endParaRPr>
          </a:p>
        </p:txBody>
      </p:sp>
      <p:pic>
        <p:nvPicPr>
          <p:cNvPr id="450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51701"/>
            <a:ext cx="7772400"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4"/>
          <p:cNvSpPr txBox="1">
            <a:spLocks noChangeArrowheads="1"/>
          </p:cNvSpPr>
          <p:nvPr/>
        </p:nvSpPr>
        <p:spPr bwMode="auto">
          <a:xfrm>
            <a:off x="762000" y="5791200"/>
            <a:ext cx="5055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45000"/>
              </a:spcBef>
              <a:spcAft>
                <a:spcPct val="30000"/>
              </a:spcAft>
              <a:buSzPct val="100000"/>
              <a:buBlip>
                <a:blip r:embed="rId4"/>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5"/>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6"/>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2000" dirty="0">
                <a:solidFill>
                  <a:schemeClr val="bg1"/>
                </a:solidFill>
                <a:latin typeface="Times New Roman" panose="02020603050405020304" pitchFamily="18" charset="0"/>
                <a:cs typeface="Times New Roman" panose="02020603050405020304" pitchFamily="18" charset="0"/>
              </a:rPr>
              <a:t>M.S. Livingston and E.O. Lawrence, 1934</a:t>
            </a:r>
          </a:p>
        </p:txBody>
      </p:sp>
    </p:spTree>
    <p:extLst>
      <p:ext uri="{BB962C8B-B14F-4D97-AF65-F5344CB8AC3E}">
        <p14:creationId xmlns:p14="http://schemas.microsoft.com/office/powerpoint/2010/main" val="221503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23649" y="146542"/>
            <a:ext cx="9065172" cy="387350"/>
          </a:xfrm>
        </p:spPr>
        <p:txBody>
          <a:bodyPr/>
          <a:lstStyle/>
          <a:p>
            <a:pPr>
              <a:defRPr/>
            </a:pPr>
            <a:r>
              <a:rPr lang="en-US" sz="3200" b="0" dirty="0" smtClean="0">
                <a:solidFill>
                  <a:srgbClr val="00B050"/>
                </a:solidFill>
                <a:latin typeface="+mn-lt"/>
              </a:rPr>
              <a:t>TRIUMF </a:t>
            </a:r>
            <a:r>
              <a:rPr lang="en-US" altLang="ja-JP" sz="3200" b="0" dirty="0" smtClean="0">
                <a:solidFill>
                  <a:srgbClr val="00B050"/>
                </a:solidFill>
                <a:latin typeface="+mn-lt"/>
              </a:rPr>
              <a:t>500 MeV Proton Cyclotron</a:t>
            </a:r>
            <a:endParaRPr lang="en-US" sz="3200" b="0" dirty="0" smtClean="0">
              <a:solidFill>
                <a:srgbClr val="00B050"/>
              </a:solidFill>
              <a:latin typeface="+mn-lt"/>
            </a:endParaRPr>
          </a:p>
        </p:txBody>
      </p:sp>
      <p:sp>
        <p:nvSpPr>
          <p:cNvPr id="45060" name="TextBox 4"/>
          <p:cNvSpPr txBox="1">
            <a:spLocks noChangeArrowheads="1"/>
          </p:cNvSpPr>
          <p:nvPr/>
        </p:nvSpPr>
        <p:spPr bwMode="auto">
          <a:xfrm>
            <a:off x="762000" y="5791200"/>
            <a:ext cx="5055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2000" dirty="0">
                <a:solidFill>
                  <a:schemeClr val="bg1"/>
                </a:solidFill>
                <a:latin typeface="Times New Roman" panose="02020603050405020304" pitchFamily="18" charset="0"/>
                <a:cs typeface="Times New Roman" panose="02020603050405020304" pitchFamily="18" charset="0"/>
              </a:rPr>
              <a:t>M.S. Livingston and E.O. Lawrence, 1934</a:t>
            </a:r>
          </a:p>
        </p:txBody>
      </p:sp>
      <p:pic>
        <p:nvPicPr>
          <p:cNvPr id="174084"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8215" y="753702"/>
            <a:ext cx="6708242" cy="537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895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0" y="162308"/>
            <a:ext cx="9065172" cy="387350"/>
          </a:xfrm>
        </p:spPr>
        <p:txBody>
          <a:bodyPr/>
          <a:lstStyle/>
          <a:p>
            <a:pPr>
              <a:defRPr/>
            </a:pPr>
            <a:r>
              <a:rPr lang="en-US" sz="3200" b="0" dirty="0" smtClean="0">
                <a:solidFill>
                  <a:srgbClr val="00B050"/>
                </a:solidFill>
                <a:latin typeface="+mn-lt"/>
              </a:rPr>
              <a:t>Modern Medical </a:t>
            </a:r>
            <a:r>
              <a:rPr lang="en-US" altLang="ja-JP" sz="3200" b="0" dirty="0" smtClean="0">
                <a:solidFill>
                  <a:srgbClr val="00B050"/>
                </a:solidFill>
                <a:latin typeface="+mn-lt"/>
              </a:rPr>
              <a:t>Cyclotron (IBA)</a:t>
            </a:r>
            <a:endParaRPr lang="en-US" sz="3200" b="0" dirty="0" smtClean="0">
              <a:solidFill>
                <a:srgbClr val="00B050"/>
              </a:solidFill>
              <a:latin typeface="+mn-lt"/>
            </a:endParaRPr>
          </a:p>
        </p:txBody>
      </p:sp>
      <p:sp>
        <p:nvSpPr>
          <p:cNvPr id="45060" name="TextBox 4"/>
          <p:cNvSpPr txBox="1">
            <a:spLocks noChangeArrowheads="1"/>
          </p:cNvSpPr>
          <p:nvPr/>
        </p:nvSpPr>
        <p:spPr bwMode="auto">
          <a:xfrm>
            <a:off x="762000" y="5791200"/>
            <a:ext cx="5055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2000" dirty="0">
                <a:solidFill>
                  <a:schemeClr val="bg1"/>
                </a:solidFill>
                <a:latin typeface="Times New Roman" panose="02020603050405020304" pitchFamily="18" charset="0"/>
                <a:cs typeface="Times New Roman" panose="02020603050405020304" pitchFamily="18" charset="0"/>
              </a:rPr>
              <a:t>M.S. Livingston and E.O. Lawrence, 1934</a:t>
            </a:r>
          </a:p>
        </p:txBody>
      </p:sp>
      <p:pic>
        <p:nvPicPr>
          <p:cNvPr id="183300"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315" y="782964"/>
            <a:ext cx="7388436" cy="536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895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39763"/>
          </a:xfrm>
        </p:spPr>
        <p:txBody>
          <a:bodyPr/>
          <a:lstStyle/>
          <a:p>
            <a:r>
              <a:rPr lang="en-US" b="0" dirty="0" smtClean="0">
                <a:solidFill>
                  <a:srgbClr val="00B050"/>
                </a:solidFill>
              </a:rPr>
              <a:t>Fundamental Concepts</a:t>
            </a:r>
            <a:endParaRPr lang="en-US" b="0" dirty="0">
              <a:solidFill>
                <a:srgbClr val="00B050"/>
              </a:solidFill>
            </a:endParaRPr>
          </a:p>
        </p:txBody>
      </p:sp>
      <p:sp>
        <p:nvSpPr>
          <p:cNvPr id="5" name="TextBox 4"/>
          <p:cNvSpPr txBox="1"/>
          <p:nvPr/>
        </p:nvSpPr>
        <p:spPr>
          <a:xfrm>
            <a:off x="3276600" y="742950"/>
            <a:ext cx="2800350" cy="523220"/>
          </a:xfrm>
          <a:prstGeom prst="rect">
            <a:avLst/>
          </a:prstGeom>
          <a:noFill/>
        </p:spPr>
        <p:txBody>
          <a:bodyPr wrap="square" rtlCol="0">
            <a:spAutoFit/>
          </a:bodyPr>
          <a:lstStyle/>
          <a:p>
            <a:r>
              <a:rPr lang="en-US" sz="2800" dirty="0" smtClean="0">
                <a:solidFill>
                  <a:schemeClr val="tx1"/>
                </a:solidFill>
                <a:latin typeface="Times New Roman" panose="02020603050405020304" pitchFamily="18" charset="0"/>
                <a:cs typeface="Times New Roman" panose="02020603050405020304" pitchFamily="18" charset="0"/>
              </a:rPr>
              <a:t>Electric Field</a:t>
            </a:r>
            <a:endParaRPr lang="en-US"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83369049"/>
              </p:ext>
            </p:extLst>
          </p:nvPr>
        </p:nvGraphicFramePr>
        <p:xfrm>
          <a:off x="920750" y="5010270"/>
          <a:ext cx="7512050" cy="1027113"/>
        </p:xfrm>
        <a:graphic>
          <a:graphicData uri="http://schemas.openxmlformats.org/presentationml/2006/ole">
            <mc:AlternateContent xmlns:mc="http://schemas.openxmlformats.org/markup-compatibility/2006">
              <mc:Choice xmlns:v="urn:schemas-microsoft-com:vml" Requires="v">
                <p:oleObj spid="_x0000_s96387" name="Equation" r:id="rId3" imgW="3530520" imgH="482400" progId="Equation.DSMT4">
                  <p:embed/>
                </p:oleObj>
              </mc:Choice>
              <mc:Fallback>
                <p:oleObj name="Equation" r:id="rId3" imgW="35305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5010270"/>
                        <a:ext cx="7512050"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p:nvPr/>
        </p:nvGrpSpPr>
        <p:grpSpPr>
          <a:xfrm>
            <a:off x="2031806" y="1389892"/>
            <a:ext cx="4668191" cy="3711356"/>
            <a:chOff x="2031806" y="1476605"/>
            <a:chExt cx="4668191" cy="3711356"/>
          </a:xfrm>
        </p:grpSpPr>
        <p:pic>
          <p:nvPicPr>
            <p:cNvPr id="96342" name="Picture 86" descr="Image result for Electrostatic field capaci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1806" y="1476605"/>
              <a:ext cx="4668191" cy="37113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74239" y="3090038"/>
              <a:ext cx="283779" cy="400110"/>
            </a:xfrm>
            <a:prstGeom prst="rect">
              <a:avLst/>
            </a:prstGeom>
            <a:solidFill>
              <a:schemeClr val="bg1"/>
            </a:solidFill>
          </p:spPr>
          <p:txBody>
            <a:bodyPr wrap="square" rtlCol="0">
              <a:spAutoFit/>
            </a:bodyPr>
            <a:lstStyle/>
            <a:p>
              <a:pPr algn="ctr"/>
              <a:r>
                <a:rPr lang="en-US" sz="2000" dirty="0" smtClean="0">
                  <a:solidFill>
                    <a:schemeClr val="tx1"/>
                  </a:solidFill>
                </a:rPr>
                <a:t>E</a:t>
              </a:r>
              <a:endParaRPr lang="en-US" sz="2000" dirty="0">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0" y="0"/>
            <a:ext cx="9144000" cy="685800"/>
          </a:xfrm>
        </p:spPr>
        <p:txBody>
          <a:bodyPr/>
          <a:lstStyle/>
          <a:p>
            <a:r>
              <a:rPr lang="en-US" b="0" dirty="0">
                <a:solidFill>
                  <a:srgbClr val="00B050"/>
                </a:solidFill>
              </a:rPr>
              <a:t>Dipole </a:t>
            </a:r>
            <a:r>
              <a:rPr lang="en-US" b="0" dirty="0" smtClean="0">
                <a:solidFill>
                  <a:srgbClr val="00B050"/>
                </a:solidFill>
              </a:rPr>
              <a:t>(</a:t>
            </a:r>
            <a:r>
              <a:rPr lang="en-US" b="0" dirty="0">
                <a:solidFill>
                  <a:srgbClr val="00B050"/>
                </a:solidFill>
              </a:rPr>
              <a:t>Bend</a:t>
            </a:r>
            <a:r>
              <a:rPr lang="en-US" b="0" dirty="0" smtClean="0">
                <a:solidFill>
                  <a:srgbClr val="00B050"/>
                </a:solidFill>
              </a:rPr>
              <a:t>) Magnet</a:t>
            </a:r>
            <a:endParaRPr lang="en-US" b="0" dirty="0">
              <a:solidFill>
                <a:srgbClr val="00B050"/>
              </a:solidFill>
            </a:endParaRPr>
          </a:p>
        </p:txBody>
      </p:sp>
      <p:sp>
        <p:nvSpPr>
          <p:cNvPr id="251941" name="Text Box 37"/>
          <p:cNvSpPr txBox="1">
            <a:spLocks noChangeArrowheads="1"/>
          </p:cNvSpPr>
          <p:nvPr/>
        </p:nvSpPr>
        <p:spPr bwMode="auto">
          <a:xfrm>
            <a:off x="493858" y="3598084"/>
            <a:ext cx="2823327" cy="461665"/>
          </a:xfrm>
          <a:prstGeom prst="rect">
            <a:avLst/>
          </a:prstGeom>
          <a:noFill/>
          <a:ln w="9525">
            <a:noFill/>
            <a:miter lim="800000"/>
            <a:headEnd/>
            <a:tailEnd/>
          </a:ln>
          <a:effectLst/>
        </p:spPr>
        <p:txBody>
          <a:bodyPr wrap="square">
            <a:spAutoFit/>
          </a:bodyPr>
          <a:lstStyle/>
          <a:p>
            <a:r>
              <a:rPr lang="en-US" sz="2400" dirty="0" smtClean="0">
                <a:solidFill>
                  <a:schemeClr val="tx1"/>
                </a:solidFill>
                <a:latin typeface="Times New Roman" panose="02020603050405020304" pitchFamily="18" charset="0"/>
                <a:cs typeface="Times New Roman" panose="02020603050405020304" pitchFamily="18" charset="0"/>
              </a:rPr>
              <a:t>Rectangular Magnet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51942" name="Text Box 38"/>
          <p:cNvSpPr txBox="1">
            <a:spLocks noChangeArrowheads="1"/>
          </p:cNvSpPr>
          <p:nvPr/>
        </p:nvSpPr>
        <p:spPr bwMode="auto">
          <a:xfrm>
            <a:off x="6353135" y="3755744"/>
            <a:ext cx="1986441" cy="461665"/>
          </a:xfrm>
          <a:prstGeom prst="rect">
            <a:avLst/>
          </a:prstGeom>
          <a:noFill/>
          <a:ln w="9525">
            <a:noFill/>
            <a:miter lim="800000"/>
            <a:headEnd/>
            <a:tailEnd/>
          </a:ln>
          <a:effectLst/>
        </p:spPr>
        <p:txBody>
          <a:bodyPr wrap="none">
            <a:spAutoFit/>
          </a:bodyPr>
          <a:lstStyle/>
          <a:p>
            <a:r>
              <a:rPr lang="en-US" sz="2400" dirty="0">
                <a:solidFill>
                  <a:schemeClr val="tx1"/>
                </a:solidFill>
                <a:latin typeface="Times New Roman" panose="02020603050405020304" pitchFamily="18" charset="0"/>
                <a:cs typeface="Times New Roman" panose="02020603050405020304" pitchFamily="18" charset="0"/>
              </a:rPr>
              <a:t>Sector Magnet</a:t>
            </a:r>
          </a:p>
        </p:txBody>
      </p:sp>
      <p:grpSp>
        <p:nvGrpSpPr>
          <p:cNvPr id="13" name="Group 12"/>
          <p:cNvGrpSpPr/>
          <p:nvPr/>
        </p:nvGrpSpPr>
        <p:grpSpPr>
          <a:xfrm>
            <a:off x="727234" y="4127679"/>
            <a:ext cx="2297661" cy="1988645"/>
            <a:chOff x="1013098" y="3894635"/>
            <a:chExt cx="2614340" cy="2101509"/>
          </a:xfrm>
        </p:grpSpPr>
        <p:sp>
          <p:nvSpPr>
            <p:cNvPr id="251913" name="Rectangle 9"/>
            <p:cNvSpPr>
              <a:spLocks noChangeArrowheads="1"/>
            </p:cNvSpPr>
            <p:nvPr/>
          </p:nvSpPr>
          <p:spPr bwMode="auto">
            <a:xfrm>
              <a:off x="1281235" y="3894635"/>
              <a:ext cx="2145100" cy="85373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51914" name="Line 10"/>
            <p:cNvSpPr>
              <a:spLocks noChangeShapeType="1"/>
            </p:cNvSpPr>
            <p:nvPr/>
          </p:nvSpPr>
          <p:spPr bwMode="auto">
            <a:xfrm>
              <a:off x="2353785" y="4222996"/>
              <a:ext cx="0" cy="1773148"/>
            </a:xfrm>
            <a:prstGeom prst="line">
              <a:avLst/>
            </a:prstGeom>
            <a:noFill/>
            <a:ln w="9525">
              <a:solidFill>
                <a:schemeClr val="tx1"/>
              </a:solidFill>
              <a:round/>
              <a:headEnd/>
              <a:tailEnd/>
            </a:ln>
            <a:effectLst/>
          </p:spPr>
          <p:txBody>
            <a:bodyPr/>
            <a:lstStyle/>
            <a:p>
              <a:endParaRPr lang="en-US"/>
            </a:p>
          </p:txBody>
        </p:sp>
        <p:sp>
          <p:nvSpPr>
            <p:cNvPr id="251915" name="Text Box 11"/>
            <p:cNvSpPr txBox="1">
              <a:spLocks noChangeArrowheads="1"/>
            </p:cNvSpPr>
            <p:nvPr/>
          </p:nvSpPr>
          <p:spPr bwMode="auto">
            <a:xfrm>
              <a:off x="1566131" y="5191660"/>
              <a:ext cx="290482" cy="344779"/>
            </a:xfrm>
            <a:prstGeom prst="rect">
              <a:avLst/>
            </a:prstGeom>
            <a:noFill/>
            <a:ln w="9525">
              <a:noFill/>
              <a:miter lim="800000"/>
              <a:headEnd/>
              <a:tailEnd/>
            </a:ln>
            <a:effectLst/>
          </p:spPr>
          <p:txBody>
            <a:bodyPr wrap="none">
              <a:spAutoFit/>
            </a:bodyPr>
            <a:lstStyle/>
            <a:p>
              <a:r>
                <a:rPr lang="el-GR" sz="2000" i="1" dirty="0">
                  <a:solidFill>
                    <a:schemeClr val="tx1"/>
                  </a:solidFill>
                </a:rPr>
                <a:t>ρ</a:t>
              </a:r>
            </a:p>
          </p:txBody>
        </p:sp>
        <p:sp>
          <p:nvSpPr>
            <p:cNvPr id="251916" name="Arc 12"/>
            <p:cNvSpPr>
              <a:spLocks/>
            </p:cNvSpPr>
            <p:nvPr/>
          </p:nvSpPr>
          <p:spPr bwMode="auto">
            <a:xfrm>
              <a:off x="2353785" y="4225732"/>
              <a:ext cx="1085119" cy="640304"/>
            </a:xfrm>
            <a:custGeom>
              <a:avLst/>
              <a:gdLst>
                <a:gd name="G0" fmla="+- 0 0 0"/>
                <a:gd name="G1" fmla="+- 21600 0 0"/>
                <a:gd name="G2" fmla="+- 21600 0 0"/>
                <a:gd name="T0" fmla="*/ 0 w 17494"/>
                <a:gd name="T1" fmla="*/ 0 h 21600"/>
                <a:gd name="T2" fmla="*/ 17494 w 17494"/>
                <a:gd name="T3" fmla="*/ 8931 h 21600"/>
                <a:gd name="T4" fmla="*/ 0 w 17494"/>
                <a:gd name="T5" fmla="*/ 21600 h 21600"/>
              </a:gdLst>
              <a:ahLst/>
              <a:cxnLst>
                <a:cxn ang="0">
                  <a:pos x="T0" y="T1"/>
                </a:cxn>
                <a:cxn ang="0">
                  <a:pos x="T2" y="T3"/>
                </a:cxn>
                <a:cxn ang="0">
                  <a:pos x="T4" y="T5"/>
                </a:cxn>
              </a:cxnLst>
              <a:rect l="0" t="0" r="r" b="b"/>
              <a:pathLst>
                <a:path w="17494" h="21600" fill="none" extrusionOk="0">
                  <a:moveTo>
                    <a:pt x="-1" y="0"/>
                  </a:moveTo>
                  <a:cubicBezTo>
                    <a:pt x="6926" y="0"/>
                    <a:pt x="13431" y="3321"/>
                    <a:pt x="17494" y="8930"/>
                  </a:cubicBezTo>
                </a:path>
                <a:path w="17494" h="21600" stroke="0" extrusionOk="0">
                  <a:moveTo>
                    <a:pt x="-1" y="0"/>
                  </a:moveTo>
                  <a:cubicBezTo>
                    <a:pt x="6926" y="0"/>
                    <a:pt x="13431" y="3321"/>
                    <a:pt x="17494" y="893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51917" name="Line 13"/>
            <p:cNvSpPr>
              <a:spLocks noChangeShapeType="1"/>
            </p:cNvSpPr>
            <p:nvPr/>
          </p:nvSpPr>
          <p:spPr bwMode="auto">
            <a:xfrm flipV="1">
              <a:off x="2353785" y="4485684"/>
              <a:ext cx="1072550" cy="1510460"/>
            </a:xfrm>
            <a:prstGeom prst="line">
              <a:avLst/>
            </a:prstGeom>
            <a:noFill/>
            <a:ln w="9525">
              <a:solidFill>
                <a:schemeClr val="tx1"/>
              </a:solidFill>
              <a:round/>
              <a:headEnd/>
              <a:tailEnd/>
            </a:ln>
            <a:effectLst/>
          </p:spPr>
          <p:txBody>
            <a:bodyPr/>
            <a:lstStyle/>
            <a:p>
              <a:endParaRPr lang="en-US"/>
            </a:p>
          </p:txBody>
        </p:sp>
        <p:sp>
          <p:nvSpPr>
            <p:cNvPr id="251918" name="Arc 14"/>
            <p:cNvSpPr>
              <a:spLocks/>
            </p:cNvSpPr>
            <p:nvPr/>
          </p:nvSpPr>
          <p:spPr bwMode="auto">
            <a:xfrm flipH="1">
              <a:off x="1281235" y="4222996"/>
              <a:ext cx="1085119" cy="640304"/>
            </a:xfrm>
            <a:custGeom>
              <a:avLst/>
              <a:gdLst>
                <a:gd name="G0" fmla="+- 0 0 0"/>
                <a:gd name="G1" fmla="+- 21600 0 0"/>
                <a:gd name="G2" fmla="+- 21600 0 0"/>
                <a:gd name="T0" fmla="*/ 0 w 17494"/>
                <a:gd name="T1" fmla="*/ 0 h 21600"/>
                <a:gd name="T2" fmla="*/ 17494 w 17494"/>
                <a:gd name="T3" fmla="*/ 8931 h 21600"/>
                <a:gd name="T4" fmla="*/ 0 w 17494"/>
                <a:gd name="T5" fmla="*/ 21600 h 21600"/>
              </a:gdLst>
              <a:ahLst/>
              <a:cxnLst>
                <a:cxn ang="0">
                  <a:pos x="T0" y="T1"/>
                </a:cxn>
                <a:cxn ang="0">
                  <a:pos x="T2" y="T3"/>
                </a:cxn>
                <a:cxn ang="0">
                  <a:pos x="T4" y="T5"/>
                </a:cxn>
              </a:cxnLst>
              <a:rect l="0" t="0" r="r" b="b"/>
              <a:pathLst>
                <a:path w="17494" h="21600" fill="none" extrusionOk="0">
                  <a:moveTo>
                    <a:pt x="-1" y="0"/>
                  </a:moveTo>
                  <a:cubicBezTo>
                    <a:pt x="6926" y="0"/>
                    <a:pt x="13431" y="3321"/>
                    <a:pt x="17494" y="8930"/>
                  </a:cubicBezTo>
                </a:path>
                <a:path w="17494" h="21600" stroke="0" extrusionOk="0">
                  <a:moveTo>
                    <a:pt x="-1" y="0"/>
                  </a:moveTo>
                  <a:cubicBezTo>
                    <a:pt x="6926" y="0"/>
                    <a:pt x="13431" y="3321"/>
                    <a:pt x="17494" y="893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51919" name="Line 15"/>
            <p:cNvSpPr>
              <a:spLocks noChangeShapeType="1"/>
            </p:cNvSpPr>
            <p:nvPr/>
          </p:nvSpPr>
          <p:spPr bwMode="auto">
            <a:xfrm flipH="1" flipV="1">
              <a:off x="1281235" y="4485684"/>
              <a:ext cx="1072550" cy="1510460"/>
            </a:xfrm>
            <a:prstGeom prst="line">
              <a:avLst/>
            </a:prstGeom>
            <a:noFill/>
            <a:ln w="9525">
              <a:solidFill>
                <a:schemeClr val="tx1"/>
              </a:solidFill>
              <a:round/>
              <a:headEnd/>
              <a:tailEnd/>
            </a:ln>
            <a:effectLst/>
          </p:spPr>
          <p:txBody>
            <a:bodyPr/>
            <a:lstStyle/>
            <a:p>
              <a:endParaRPr lang="en-US"/>
            </a:p>
          </p:txBody>
        </p:sp>
        <p:sp>
          <p:nvSpPr>
            <p:cNvPr id="251939" name="Text Box 35"/>
            <p:cNvSpPr txBox="1">
              <a:spLocks noChangeArrowheads="1"/>
            </p:cNvSpPr>
            <p:nvPr/>
          </p:nvSpPr>
          <p:spPr bwMode="auto">
            <a:xfrm>
              <a:off x="2348415" y="4981066"/>
              <a:ext cx="574906" cy="390293"/>
            </a:xfrm>
            <a:prstGeom prst="rect">
              <a:avLst/>
            </a:prstGeom>
            <a:noFill/>
            <a:ln w="9525">
              <a:noFill/>
              <a:miter lim="800000"/>
              <a:headEnd/>
              <a:tailEnd/>
            </a:ln>
            <a:effectLst/>
          </p:spPr>
          <p:txBody>
            <a:bodyPr wrap="none">
              <a:spAutoFit/>
            </a:bodyPr>
            <a:lstStyle/>
            <a:p>
              <a:r>
                <a:rPr lang="el-GR" sz="1800" i="1" dirty="0">
                  <a:solidFill>
                    <a:schemeClr val="tx1"/>
                  </a:solidFill>
                </a:rPr>
                <a:t>θ</a:t>
              </a:r>
              <a:r>
                <a:rPr lang="en-US" sz="1800" i="1" dirty="0">
                  <a:solidFill>
                    <a:schemeClr val="tx1"/>
                  </a:solidFill>
                </a:rPr>
                <a:t>/</a:t>
              </a:r>
              <a:r>
                <a:rPr lang="en-US" sz="1800" dirty="0">
                  <a:solidFill>
                    <a:schemeClr val="tx1"/>
                  </a:solidFill>
                </a:rPr>
                <a:t>2</a:t>
              </a:r>
              <a:endParaRPr lang="el-GR" sz="1800" dirty="0">
                <a:solidFill>
                  <a:schemeClr val="tx1"/>
                </a:solidFill>
              </a:endParaRPr>
            </a:p>
          </p:txBody>
        </p:sp>
        <p:sp>
          <p:nvSpPr>
            <p:cNvPr id="251949" name="Line 45"/>
            <p:cNvSpPr>
              <a:spLocks noChangeShapeType="1"/>
            </p:cNvSpPr>
            <p:nvPr/>
          </p:nvSpPr>
          <p:spPr bwMode="auto">
            <a:xfrm flipV="1">
              <a:off x="1013098" y="4485684"/>
              <a:ext cx="268137" cy="197016"/>
            </a:xfrm>
            <a:prstGeom prst="line">
              <a:avLst/>
            </a:prstGeom>
            <a:noFill/>
            <a:ln w="9525">
              <a:solidFill>
                <a:schemeClr val="tx1"/>
              </a:solidFill>
              <a:round/>
              <a:headEnd/>
              <a:tailEnd/>
            </a:ln>
            <a:effectLst/>
          </p:spPr>
          <p:txBody>
            <a:bodyPr/>
            <a:lstStyle/>
            <a:p>
              <a:endParaRPr lang="en-US"/>
            </a:p>
          </p:txBody>
        </p:sp>
        <p:sp>
          <p:nvSpPr>
            <p:cNvPr id="251950" name="Line 46"/>
            <p:cNvSpPr>
              <a:spLocks noChangeShapeType="1"/>
            </p:cNvSpPr>
            <p:nvPr/>
          </p:nvSpPr>
          <p:spPr bwMode="auto">
            <a:xfrm>
              <a:off x="3426335" y="4485684"/>
              <a:ext cx="201103" cy="131344"/>
            </a:xfrm>
            <a:prstGeom prst="line">
              <a:avLst/>
            </a:prstGeom>
            <a:noFill/>
            <a:ln w="9525">
              <a:solidFill>
                <a:schemeClr val="tx1"/>
              </a:solidFill>
              <a:round/>
              <a:headEnd/>
              <a:tailEnd/>
            </a:ln>
            <a:effectLst/>
          </p:spPr>
          <p:txBody>
            <a:bodyPr/>
            <a:lstStyle/>
            <a:p>
              <a:endParaRPr lang="en-US"/>
            </a:p>
          </p:txBody>
        </p:sp>
        <p:sp>
          <p:nvSpPr>
            <p:cNvPr id="57" name="Text Box 35"/>
            <p:cNvSpPr txBox="1">
              <a:spLocks noChangeArrowheads="1"/>
            </p:cNvSpPr>
            <p:nvPr/>
          </p:nvSpPr>
          <p:spPr bwMode="auto">
            <a:xfrm>
              <a:off x="1778878" y="4973756"/>
              <a:ext cx="574906" cy="390293"/>
            </a:xfrm>
            <a:prstGeom prst="rect">
              <a:avLst/>
            </a:prstGeom>
            <a:noFill/>
            <a:ln w="9525">
              <a:noFill/>
              <a:miter lim="800000"/>
              <a:headEnd/>
              <a:tailEnd/>
            </a:ln>
            <a:effectLst/>
          </p:spPr>
          <p:txBody>
            <a:bodyPr wrap="none">
              <a:spAutoFit/>
            </a:bodyPr>
            <a:lstStyle/>
            <a:p>
              <a:r>
                <a:rPr lang="el-GR" sz="1800" i="1" dirty="0">
                  <a:solidFill>
                    <a:schemeClr val="tx1"/>
                  </a:solidFill>
                </a:rPr>
                <a:t>θ</a:t>
              </a:r>
              <a:r>
                <a:rPr lang="en-US" sz="1800" i="1" dirty="0">
                  <a:solidFill>
                    <a:schemeClr val="tx1"/>
                  </a:solidFill>
                </a:rPr>
                <a:t>/</a:t>
              </a:r>
              <a:r>
                <a:rPr lang="en-US" sz="1800" dirty="0">
                  <a:solidFill>
                    <a:schemeClr val="tx1"/>
                  </a:solidFill>
                </a:rPr>
                <a:t>2</a:t>
              </a:r>
              <a:endParaRPr lang="el-GR" sz="1800" dirty="0">
                <a:solidFill>
                  <a:schemeClr val="tx1"/>
                </a:solidFill>
              </a:endParaRPr>
            </a:p>
          </p:txBody>
        </p:sp>
      </p:grpSp>
      <p:sp>
        <p:nvSpPr>
          <p:cNvPr id="251964" name="Line 60"/>
          <p:cNvSpPr>
            <a:spLocks noChangeShapeType="1"/>
          </p:cNvSpPr>
          <p:nvPr/>
        </p:nvSpPr>
        <p:spPr bwMode="auto">
          <a:xfrm flipH="1">
            <a:off x="6111780" y="1794631"/>
            <a:ext cx="304800" cy="0"/>
          </a:xfrm>
          <a:prstGeom prst="line">
            <a:avLst/>
          </a:prstGeom>
          <a:noFill/>
          <a:ln w="9525">
            <a:solidFill>
              <a:schemeClr val="tx1"/>
            </a:solidFill>
            <a:round/>
            <a:headEnd/>
            <a:tailEnd type="triangle" w="med" len="med"/>
          </a:ln>
          <a:effectLst/>
        </p:spPr>
        <p:txBody>
          <a:bodyPr/>
          <a:lstStyle/>
          <a:p>
            <a:endParaRPr lang="en-US"/>
          </a:p>
        </p:txBody>
      </p:sp>
      <p:sp>
        <p:nvSpPr>
          <p:cNvPr id="251965" name="Line 61"/>
          <p:cNvSpPr>
            <a:spLocks noChangeShapeType="1"/>
          </p:cNvSpPr>
          <p:nvPr/>
        </p:nvSpPr>
        <p:spPr bwMode="auto">
          <a:xfrm flipV="1">
            <a:off x="6416580" y="1489831"/>
            <a:ext cx="0" cy="304800"/>
          </a:xfrm>
          <a:prstGeom prst="line">
            <a:avLst/>
          </a:prstGeom>
          <a:noFill/>
          <a:ln w="9525">
            <a:solidFill>
              <a:schemeClr val="tx1"/>
            </a:solidFill>
            <a:round/>
            <a:headEnd/>
            <a:tailEnd type="triangle" w="med" len="med"/>
          </a:ln>
          <a:effectLst/>
        </p:spPr>
        <p:txBody>
          <a:bodyPr/>
          <a:lstStyle/>
          <a:p>
            <a:endParaRPr lang="en-US"/>
          </a:p>
        </p:txBody>
      </p:sp>
      <p:graphicFrame>
        <p:nvGraphicFramePr>
          <p:cNvPr id="251966" name="Object 62"/>
          <p:cNvGraphicFramePr>
            <a:graphicFrameLocks noChangeAspect="1"/>
          </p:cNvGraphicFramePr>
          <p:nvPr>
            <p:extLst>
              <p:ext uri="{D42A27DB-BD31-4B8C-83A1-F6EECF244321}">
                <p14:modId xmlns:p14="http://schemas.microsoft.com/office/powerpoint/2010/main" val="2870460499"/>
              </p:ext>
            </p:extLst>
          </p:nvPr>
        </p:nvGraphicFramePr>
        <p:xfrm>
          <a:off x="5959380" y="1794631"/>
          <a:ext cx="236538" cy="330200"/>
        </p:xfrm>
        <a:graphic>
          <a:graphicData uri="http://schemas.openxmlformats.org/presentationml/2006/ole">
            <mc:AlternateContent xmlns:mc="http://schemas.openxmlformats.org/markup-compatibility/2006">
              <mc:Choice xmlns:v="urn:schemas-microsoft-com:vml" Requires="v">
                <p:oleObj spid="_x0000_s171087" name="Equation" r:id="rId3" imgW="126720" imgH="177480" progId="Equation.DSMT4">
                  <p:embed/>
                </p:oleObj>
              </mc:Choice>
              <mc:Fallback>
                <p:oleObj name="Equation" r:id="rId3" imgW="1267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380" y="1794631"/>
                        <a:ext cx="23653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1967" name="Object 63"/>
          <p:cNvGraphicFramePr>
            <a:graphicFrameLocks noChangeAspect="1"/>
          </p:cNvGraphicFramePr>
          <p:nvPr>
            <p:extLst>
              <p:ext uri="{D42A27DB-BD31-4B8C-83A1-F6EECF244321}">
                <p14:modId xmlns:p14="http://schemas.microsoft.com/office/powerpoint/2010/main" val="3014275217"/>
              </p:ext>
            </p:extLst>
          </p:nvPr>
        </p:nvGraphicFramePr>
        <p:xfrm>
          <a:off x="6481668" y="1237419"/>
          <a:ext cx="260350" cy="377825"/>
        </p:xfrm>
        <a:graphic>
          <a:graphicData uri="http://schemas.openxmlformats.org/presentationml/2006/ole">
            <mc:AlternateContent xmlns:mc="http://schemas.openxmlformats.org/markup-compatibility/2006">
              <mc:Choice xmlns:v="urn:schemas-microsoft-com:vml" Requires="v">
                <p:oleObj spid="_x0000_s171088" name="Equation" r:id="rId5" imgW="139680" imgH="203040" progId="Equation.DSMT4">
                  <p:embed/>
                </p:oleObj>
              </mc:Choice>
              <mc:Fallback>
                <p:oleObj name="Equation" r:id="rId5" imgW="13968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1668" y="1237419"/>
                        <a:ext cx="2603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7351" name="Picture 375" descr="Image result for bending magnets dipoles sector  ben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2070" y="946905"/>
            <a:ext cx="3197961" cy="239538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377" descr="Image result for bending magnets dipoles sector  be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79" descr="Image result for bending magnets dipoles sector  be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381" descr="Image result for bending magnets dipoles sector  ben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83" descr="Image result for bending magnets dipoles sector  bend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7367" name="Picture 391"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649" y="798122"/>
            <a:ext cx="3433052" cy="261511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5593304" y="4217409"/>
            <a:ext cx="3506103" cy="3647063"/>
            <a:chOff x="5569655" y="4217409"/>
            <a:chExt cx="3506103" cy="3647063"/>
          </a:xfrm>
        </p:grpSpPr>
        <p:grpSp>
          <p:nvGrpSpPr>
            <p:cNvPr id="12" name="Group 11"/>
            <p:cNvGrpSpPr/>
            <p:nvPr/>
          </p:nvGrpSpPr>
          <p:grpSpPr>
            <a:xfrm>
              <a:off x="5569655" y="4217409"/>
              <a:ext cx="3506103" cy="3647063"/>
              <a:chOff x="5406258" y="3712907"/>
              <a:chExt cx="3506103" cy="3647063"/>
            </a:xfrm>
          </p:grpSpPr>
          <p:sp>
            <p:nvSpPr>
              <p:cNvPr id="50" name="Text Box 35"/>
              <p:cNvSpPr txBox="1">
                <a:spLocks noChangeArrowheads="1"/>
              </p:cNvSpPr>
              <p:nvPr/>
            </p:nvSpPr>
            <p:spPr bwMode="auto">
              <a:xfrm>
                <a:off x="6995914" y="4710064"/>
                <a:ext cx="326793" cy="399506"/>
              </a:xfrm>
              <a:prstGeom prst="rect">
                <a:avLst/>
              </a:prstGeom>
              <a:noFill/>
              <a:ln w="9525">
                <a:noFill/>
                <a:miter lim="800000"/>
                <a:headEnd/>
                <a:tailEnd/>
              </a:ln>
              <a:effectLst/>
            </p:spPr>
            <p:txBody>
              <a:bodyPr wrap="none">
                <a:spAutoFit/>
              </a:bodyPr>
              <a:lstStyle/>
              <a:p>
                <a:r>
                  <a:rPr lang="el-GR" sz="2000" i="1" dirty="0" smtClean="0">
                    <a:solidFill>
                      <a:schemeClr val="tx1"/>
                    </a:solidFill>
                  </a:rPr>
                  <a:t>θ</a:t>
                </a:r>
                <a:endParaRPr lang="el-GR" sz="2000" dirty="0">
                  <a:solidFill>
                    <a:schemeClr val="tx1"/>
                  </a:solidFill>
                </a:endParaRPr>
              </a:p>
            </p:txBody>
          </p:sp>
          <p:grpSp>
            <p:nvGrpSpPr>
              <p:cNvPr id="11" name="Group 10"/>
              <p:cNvGrpSpPr/>
              <p:nvPr/>
            </p:nvGrpSpPr>
            <p:grpSpPr>
              <a:xfrm>
                <a:off x="5406258" y="3712907"/>
                <a:ext cx="3506103" cy="3647063"/>
                <a:chOff x="5480874" y="4172612"/>
                <a:chExt cx="3506103" cy="3647063"/>
              </a:xfrm>
            </p:grpSpPr>
            <p:sp>
              <p:nvSpPr>
                <p:cNvPr id="251943" name="AutoShape 39"/>
                <p:cNvSpPr>
                  <a:spLocks noChangeArrowheads="1"/>
                </p:cNvSpPr>
                <p:nvPr/>
              </p:nvSpPr>
              <p:spPr bwMode="auto">
                <a:xfrm>
                  <a:off x="5480874" y="4172612"/>
                  <a:ext cx="3506103" cy="3647063"/>
                </a:xfrm>
                <a:custGeom>
                  <a:avLst/>
                  <a:gdLst>
                    <a:gd name="G0" fmla="+- 6354 0 0"/>
                    <a:gd name="G1" fmla="+- -8288309 0 0"/>
                    <a:gd name="G2" fmla="+- 0 0 -8288309"/>
                    <a:gd name="T0" fmla="*/ 0 256 1"/>
                    <a:gd name="T1" fmla="*/ 180 256 1"/>
                    <a:gd name="G3" fmla="+- -8288309 T0 T1"/>
                    <a:gd name="T2" fmla="*/ 0 256 1"/>
                    <a:gd name="T3" fmla="*/ 90 256 1"/>
                    <a:gd name="G4" fmla="+- -8288309 T2 T3"/>
                    <a:gd name="G5" fmla="*/ G4 2 1"/>
                    <a:gd name="T4" fmla="*/ 90 256 1"/>
                    <a:gd name="T5" fmla="*/ 0 256 1"/>
                    <a:gd name="G6" fmla="+- -8288309 T4 T5"/>
                    <a:gd name="G7" fmla="*/ G6 2 1"/>
                    <a:gd name="G8" fmla="abs -82883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54"/>
                    <a:gd name="G18" fmla="*/ 6354 1 2"/>
                    <a:gd name="G19" fmla="+- G18 5400 0"/>
                    <a:gd name="G20" fmla="cos G19 -8288309"/>
                    <a:gd name="G21" fmla="sin G19 -8288309"/>
                    <a:gd name="G22" fmla="+- G20 10800 0"/>
                    <a:gd name="G23" fmla="+- G21 10800 0"/>
                    <a:gd name="G24" fmla="+- 10800 0 G20"/>
                    <a:gd name="G25" fmla="+- 6354 10800 0"/>
                    <a:gd name="G26" fmla="?: G9 G17 G25"/>
                    <a:gd name="G27" fmla="?: G9 0 21600"/>
                    <a:gd name="G28" fmla="cos 10800 -8288309"/>
                    <a:gd name="G29" fmla="sin 10800 -8288309"/>
                    <a:gd name="G30" fmla="sin 6354 -8288309"/>
                    <a:gd name="G31" fmla="+- G28 10800 0"/>
                    <a:gd name="G32" fmla="+- G29 10800 0"/>
                    <a:gd name="G33" fmla="+- G30 10800 0"/>
                    <a:gd name="G34" fmla="?: G4 0 G31"/>
                    <a:gd name="G35" fmla="?: -8288309 G34 0"/>
                    <a:gd name="G36" fmla="?: G6 G35 G31"/>
                    <a:gd name="G37" fmla="+- 21600 0 G36"/>
                    <a:gd name="G38" fmla="?: G4 0 G33"/>
                    <a:gd name="G39" fmla="?: -8288309 G38 G32"/>
                    <a:gd name="G40" fmla="?: G6 G39 0"/>
                    <a:gd name="G41" fmla="?: G4 G32 21600"/>
                    <a:gd name="G42" fmla="?: G6 G41 G33"/>
                    <a:gd name="T12" fmla="*/ 10800 w 21600"/>
                    <a:gd name="T13" fmla="*/ 0 h 21600"/>
                    <a:gd name="T14" fmla="*/ 5701 w 21600"/>
                    <a:gd name="T15" fmla="*/ 3902 h 21600"/>
                    <a:gd name="T16" fmla="*/ 10800 w 21600"/>
                    <a:gd name="T17" fmla="*/ 4446 h 21600"/>
                    <a:gd name="T18" fmla="*/ 15899 w 21600"/>
                    <a:gd name="T19" fmla="*/ 390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023" y="5690"/>
                      </a:moveTo>
                      <a:cubicBezTo>
                        <a:pt x="8116" y="4882"/>
                        <a:pt x="9440" y="4445"/>
                        <a:pt x="10800" y="4446"/>
                      </a:cubicBezTo>
                      <a:cubicBezTo>
                        <a:pt x="12159" y="4446"/>
                        <a:pt x="13483" y="4882"/>
                        <a:pt x="14576" y="5690"/>
                      </a:cubicBezTo>
                      <a:lnTo>
                        <a:pt x="17219" y="2114"/>
                      </a:lnTo>
                      <a:cubicBezTo>
                        <a:pt x="15361" y="741"/>
                        <a:pt x="13110" y="-1"/>
                        <a:pt x="10799" y="0"/>
                      </a:cubicBezTo>
                      <a:cubicBezTo>
                        <a:pt x="8489" y="0"/>
                        <a:pt x="6238" y="741"/>
                        <a:pt x="4380" y="2114"/>
                      </a:cubicBezTo>
                      <a:close/>
                    </a:path>
                  </a:pathLst>
                </a:custGeom>
                <a:solidFill>
                  <a:schemeClr val="accent1"/>
                </a:solidFill>
                <a:ln w="9525">
                  <a:solidFill>
                    <a:schemeClr val="tx1"/>
                  </a:solidFill>
                  <a:miter lim="800000"/>
                  <a:headEnd/>
                  <a:tailEnd/>
                </a:ln>
                <a:effectLst/>
              </p:spPr>
              <p:txBody>
                <a:bodyPr wrap="none" anchor="ctr"/>
                <a:lstStyle/>
                <a:p>
                  <a:endParaRPr lang="en-US"/>
                </a:p>
              </p:txBody>
            </p:sp>
            <p:grpSp>
              <p:nvGrpSpPr>
                <p:cNvPr id="10" name="Group 9"/>
                <p:cNvGrpSpPr/>
                <p:nvPr/>
              </p:nvGrpSpPr>
              <p:grpSpPr>
                <a:xfrm>
                  <a:off x="5736334" y="4290259"/>
                  <a:ext cx="3146410" cy="1764708"/>
                  <a:chOff x="5736334" y="4290259"/>
                  <a:chExt cx="3146410" cy="1764708"/>
                </a:xfrm>
              </p:grpSpPr>
              <p:sp>
                <p:nvSpPr>
                  <p:cNvPr id="251944" name="Line 40"/>
                  <p:cNvSpPr>
                    <a:spLocks noChangeShapeType="1"/>
                  </p:cNvSpPr>
                  <p:nvPr/>
                </p:nvSpPr>
                <p:spPr bwMode="auto">
                  <a:xfrm>
                    <a:off x="6357399" y="4760848"/>
                    <a:ext cx="876525" cy="1294119"/>
                  </a:xfrm>
                  <a:prstGeom prst="line">
                    <a:avLst/>
                  </a:prstGeom>
                  <a:noFill/>
                  <a:ln w="9525">
                    <a:solidFill>
                      <a:schemeClr val="tx1"/>
                    </a:solidFill>
                    <a:round/>
                    <a:headEnd/>
                    <a:tailEnd/>
                  </a:ln>
                  <a:effectLst/>
                </p:spPr>
                <p:txBody>
                  <a:bodyPr/>
                  <a:lstStyle/>
                  <a:p>
                    <a:endParaRPr lang="en-US"/>
                  </a:p>
                </p:txBody>
              </p:sp>
              <p:sp>
                <p:nvSpPr>
                  <p:cNvPr id="251945" name="Line 41"/>
                  <p:cNvSpPr>
                    <a:spLocks noChangeShapeType="1"/>
                  </p:cNvSpPr>
                  <p:nvPr/>
                </p:nvSpPr>
                <p:spPr bwMode="auto">
                  <a:xfrm flipV="1">
                    <a:off x="7233926" y="4760848"/>
                    <a:ext cx="876525" cy="1294119"/>
                  </a:xfrm>
                  <a:prstGeom prst="line">
                    <a:avLst/>
                  </a:prstGeom>
                  <a:noFill/>
                  <a:ln w="9525">
                    <a:solidFill>
                      <a:schemeClr val="tx1"/>
                    </a:solidFill>
                    <a:round/>
                    <a:headEnd/>
                    <a:tailEnd/>
                  </a:ln>
                  <a:effectLst/>
                </p:spPr>
                <p:txBody>
                  <a:bodyPr/>
                  <a:lstStyle/>
                  <a:p>
                    <a:endParaRPr lang="en-US"/>
                  </a:p>
                </p:txBody>
              </p:sp>
              <p:sp>
                <p:nvSpPr>
                  <p:cNvPr id="251946" name="Arc 42"/>
                  <p:cNvSpPr>
                    <a:spLocks/>
                  </p:cNvSpPr>
                  <p:nvPr/>
                </p:nvSpPr>
                <p:spPr bwMode="auto">
                  <a:xfrm rot="2854102" flipH="1">
                    <a:off x="6669253" y="4228842"/>
                    <a:ext cx="1098041" cy="12208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51951" name="Line 47"/>
                  <p:cNvSpPr>
                    <a:spLocks noChangeShapeType="1"/>
                  </p:cNvSpPr>
                  <p:nvPr/>
                </p:nvSpPr>
                <p:spPr bwMode="auto">
                  <a:xfrm flipH="1">
                    <a:off x="5736334" y="4845524"/>
                    <a:ext cx="657394" cy="558824"/>
                  </a:xfrm>
                  <a:prstGeom prst="line">
                    <a:avLst/>
                  </a:prstGeom>
                  <a:noFill/>
                  <a:ln w="9525">
                    <a:solidFill>
                      <a:schemeClr val="tx1"/>
                    </a:solidFill>
                    <a:round/>
                    <a:headEnd/>
                    <a:tailEnd/>
                  </a:ln>
                  <a:effectLst/>
                </p:spPr>
                <p:txBody>
                  <a:bodyPr/>
                  <a:lstStyle/>
                  <a:p>
                    <a:endParaRPr lang="en-US"/>
                  </a:p>
                </p:txBody>
              </p:sp>
              <p:sp>
                <p:nvSpPr>
                  <p:cNvPr id="251952" name="Line 48"/>
                  <p:cNvSpPr>
                    <a:spLocks noChangeShapeType="1"/>
                  </p:cNvSpPr>
                  <p:nvPr/>
                </p:nvSpPr>
                <p:spPr bwMode="auto">
                  <a:xfrm>
                    <a:off x="8045522" y="4831184"/>
                    <a:ext cx="837222" cy="705884"/>
                  </a:xfrm>
                  <a:prstGeom prst="line">
                    <a:avLst/>
                  </a:prstGeom>
                  <a:noFill/>
                  <a:ln w="9525">
                    <a:solidFill>
                      <a:schemeClr val="tx1"/>
                    </a:solidFill>
                    <a:round/>
                    <a:headEnd/>
                    <a:tailEnd/>
                  </a:ln>
                  <a:effectLst/>
                </p:spPr>
                <p:txBody>
                  <a:bodyPr/>
                  <a:lstStyle/>
                  <a:p>
                    <a:endParaRPr lang="en-US"/>
                  </a:p>
                </p:txBody>
              </p:sp>
              <p:sp>
                <p:nvSpPr>
                  <p:cNvPr id="51" name="Text Box 11"/>
                  <p:cNvSpPr txBox="1">
                    <a:spLocks noChangeArrowheads="1"/>
                  </p:cNvSpPr>
                  <p:nvPr/>
                </p:nvSpPr>
                <p:spPr bwMode="auto">
                  <a:xfrm>
                    <a:off x="6551788" y="5382483"/>
                    <a:ext cx="290482" cy="344779"/>
                  </a:xfrm>
                  <a:prstGeom prst="rect">
                    <a:avLst/>
                  </a:prstGeom>
                  <a:noFill/>
                  <a:ln w="9525">
                    <a:noFill/>
                    <a:miter lim="800000"/>
                    <a:headEnd/>
                    <a:tailEnd/>
                  </a:ln>
                  <a:effectLst/>
                </p:spPr>
                <p:txBody>
                  <a:bodyPr wrap="none">
                    <a:spAutoFit/>
                  </a:bodyPr>
                  <a:lstStyle/>
                  <a:p>
                    <a:r>
                      <a:rPr lang="el-GR" sz="2000" i="1" dirty="0">
                        <a:solidFill>
                          <a:schemeClr val="tx1"/>
                        </a:solidFill>
                      </a:rPr>
                      <a:t>ρ</a:t>
                    </a:r>
                  </a:p>
                </p:txBody>
              </p:sp>
            </p:grpSp>
          </p:grpSp>
        </p:grpSp>
        <p:sp>
          <p:nvSpPr>
            <p:cNvPr id="15" name="Rectangle 14"/>
            <p:cNvSpPr/>
            <p:nvPr/>
          </p:nvSpPr>
          <p:spPr bwMode="auto">
            <a:xfrm>
              <a:off x="5670345" y="4733919"/>
              <a:ext cx="659141" cy="715226"/>
            </a:xfrm>
            <a:prstGeom prst="rect">
              <a:avLst/>
            </a:prstGeom>
            <a:solidFill>
              <a:schemeClr val="bg1"/>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59" name="Rectangle 58"/>
            <p:cNvSpPr/>
            <p:nvPr/>
          </p:nvSpPr>
          <p:spPr bwMode="auto">
            <a:xfrm>
              <a:off x="8336962" y="4997433"/>
              <a:ext cx="659141" cy="715226"/>
            </a:xfrm>
            <a:prstGeom prst="rect">
              <a:avLst/>
            </a:prstGeom>
            <a:solidFill>
              <a:schemeClr val="bg1"/>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grpSp>
      <p:grpSp>
        <p:nvGrpSpPr>
          <p:cNvPr id="14" name="Group 13"/>
          <p:cNvGrpSpPr/>
          <p:nvPr/>
        </p:nvGrpSpPr>
        <p:grpSpPr>
          <a:xfrm>
            <a:off x="3301668" y="4836050"/>
            <a:ext cx="2718560" cy="689044"/>
            <a:chOff x="3295986" y="5427280"/>
            <a:chExt cx="2718560" cy="689044"/>
          </a:xfrm>
        </p:grpSpPr>
        <p:sp>
          <p:nvSpPr>
            <p:cNvPr id="45" name="Rectangle 7"/>
            <p:cNvSpPr>
              <a:spLocks noChangeArrowheads="1"/>
            </p:cNvSpPr>
            <p:nvPr/>
          </p:nvSpPr>
          <p:spPr bwMode="auto">
            <a:xfrm>
              <a:off x="3295986" y="5427280"/>
              <a:ext cx="2718560" cy="689044"/>
            </a:xfrm>
            <a:prstGeom prst="rect">
              <a:avLst/>
            </a:prstGeom>
            <a:noFill/>
            <a:ln w="28575">
              <a:solidFill>
                <a:srgbClr val="7030A0"/>
              </a:solidFill>
              <a:round/>
              <a:headEnd/>
              <a:tailEnd/>
            </a:ln>
          </p:spPr>
          <p:txBody>
            <a:bodyPr/>
            <a:lstStyle>
              <a:lvl1pPr>
                <a:lnSpc>
                  <a:spcPct val="110000"/>
                </a:lnSpc>
                <a:spcBef>
                  <a:spcPct val="45000"/>
                </a:spcBef>
                <a:spcAft>
                  <a:spcPct val="30000"/>
                </a:spcAft>
                <a:buSzPct val="100000"/>
                <a:buBlip>
                  <a:blip r:embed="rId9"/>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10"/>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11"/>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chemeClr val="tx1"/>
                </a:solidFill>
              </a:endParaRPr>
            </a:p>
          </p:txBody>
        </p:sp>
        <p:pic>
          <p:nvPicPr>
            <p:cNvPr id="46" name="Picture 1"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400957" y="5518177"/>
              <a:ext cx="2514300" cy="55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9717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36579" y="3470945"/>
            <a:ext cx="3518086" cy="2888456"/>
            <a:chOff x="2404093" y="3664744"/>
            <a:chExt cx="3518086" cy="2888456"/>
          </a:xfrm>
        </p:grpSpPr>
        <p:pic>
          <p:nvPicPr>
            <p:cNvPr id="130090"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093" y="3664744"/>
              <a:ext cx="3518086" cy="255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bwMode="auto">
            <a:xfrm rot="5400000">
              <a:off x="3000375" y="5153025"/>
              <a:ext cx="1847850" cy="38100"/>
            </a:xfrm>
            <a:prstGeom prst="line">
              <a:avLst/>
            </a:prstGeom>
            <a:noFill/>
            <a:ln w="12699" cap="flat" cmpd="sng" algn="ctr">
              <a:noFill/>
              <a:prstDash val="solid"/>
              <a:round/>
              <a:headEnd type="none" w="med" len="med"/>
              <a:tailEnd type="none" w="med" len="med"/>
            </a:ln>
            <a:effectLst/>
          </p:spPr>
        </p:cxnSp>
        <p:cxnSp>
          <p:nvCxnSpPr>
            <p:cNvPr id="16" name="Straight Connector 15"/>
            <p:cNvCxnSpPr/>
            <p:nvPr/>
          </p:nvCxnSpPr>
          <p:spPr bwMode="auto">
            <a:xfrm>
              <a:off x="3181350" y="4953000"/>
              <a:ext cx="2095500" cy="1588"/>
            </a:xfrm>
            <a:prstGeom prst="line">
              <a:avLst/>
            </a:prstGeom>
            <a:noFill/>
            <a:ln w="12699" cap="flat" cmpd="sng" algn="ctr">
              <a:noFill/>
              <a:prstDash val="solid"/>
              <a:round/>
              <a:headEnd type="none" w="med" len="med"/>
              <a:tailEnd type="none" w="med" len="med"/>
            </a:ln>
            <a:effectLst/>
          </p:spPr>
        </p:cxnSp>
        <p:sp>
          <p:nvSpPr>
            <p:cNvPr id="28" name="Arc 27"/>
            <p:cNvSpPr/>
            <p:nvPr/>
          </p:nvSpPr>
          <p:spPr bwMode="auto">
            <a:xfrm>
              <a:off x="4552950" y="4191000"/>
              <a:ext cx="685800" cy="685800"/>
            </a:xfrm>
            <a:prstGeom prst="arc">
              <a:avLst/>
            </a:prstGeom>
            <a:no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29" name="Arc 28"/>
            <p:cNvSpPr/>
            <p:nvPr/>
          </p:nvSpPr>
          <p:spPr bwMode="auto">
            <a:xfrm flipH="1" flipV="1">
              <a:off x="4800600" y="3733800"/>
              <a:ext cx="914400" cy="914400"/>
            </a:xfrm>
            <a:prstGeom prst="arc">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30" name="Arc 29"/>
            <p:cNvSpPr/>
            <p:nvPr/>
          </p:nvSpPr>
          <p:spPr bwMode="auto">
            <a:xfrm>
              <a:off x="2743200" y="5638800"/>
              <a:ext cx="914400" cy="914400"/>
            </a:xfrm>
            <a:prstGeom prst="arc">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32" name="Arc 31"/>
            <p:cNvSpPr/>
            <p:nvPr/>
          </p:nvSpPr>
          <p:spPr bwMode="auto">
            <a:xfrm flipH="1">
              <a:off x="4876800" y="5619750"/>
              <a:ext cx="914400" cy="914400"/>
            </a:xfrm>
            <a:prstGeom prst="arc">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33" name="Arc 32"/>
            <p:cNvSpPr/>
            <p:nvPr/>
          </p:nvSpPr>
          <p:spPr bwMode="auto">
            <a:xfrm flipV="1">
              <a:off x="2724150" y="3733800"/>
              <a:ext cx="914400" cy="914400"/>
            </a:xfrm>
            <a:prstGeom prst="arc">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34" name="TextBox 33"/>
            <p:cNvSpPr txBox="1"/>
            <p:nvPr/>
          </p:nvSpPr>
          <p:spPr>
            <a:xfrm>
              <a:off x="5029200" y="4019550"/>
              <a:ext cx="389850" cy="461665"/>
            </a:xfrm>
            <a:prstGeom prst="rect">
              <a:avLst/>
            </a:prstGeom>
            <a:noFill/>
          </p:spPr>
          <p:txBody>
            <a:bodyPr wrap="none" rtlCol="0">
              <a:spAutoFit/>
            </a:bodyPr>
            <a:lstStyle/>
            <a:p>
              <a:r>
                <a:rPr lang="en-US" sz="2400" dirty="0" smtClean="0">
                  <a:solidFill>
                    <a:srgbClr val="FF0000"/>
                  </a:solidFill>
                </a:rPr>
                <a:t>S</a:t>
              </a:r>
              <a:endParaRPr lang="en-US" sz="2400" dirty="0">
                <a:solidFill>
                  <a:srgbClr val="FF0000"/>
                </a:solidFill>
              </a:endParaRPr>
            </a:p>
          </p:txBody>
        </p:sp>
        <p:sp>
          <p:nvSpPr>
            <p:cNvPr id="35" name="TextBox 34"/>
            <p:cNvSpPr txBox="1"/>
            <p:nvPr/>
          </p:nvSpPr>
          <p:spPr>
            <a:xfrm>
              <a:off x="3028950" y="5867400"/>
              <a:ext cx="389850" cy="461665"/>
            </a:xfrm>
            <a:prstGeom prst="rect">
              <a:avLst/>
            </a:prstGeom>
            <a:noFill/>
          </p:spPr>
          <p:txBody>
            <a:bodyPr wrap="none" rtlCol="0">
              <a:spAutoFit/>
            </a:bodyPr>
            <a:lstStyle/>
            <a:p>
              <a:r>
                <a:rPr lang="en-US" sz="2400" dirty="0" smtClean="0">
                  <a:solidFill>
                    <a:srgbClr val="FF0000"/>
                  </a:solidFill>
                </a:rPr>
                <a:t>S</a:t>
              </a:r>
              <a:endParaRPr lang="en-US" sz="2400" dirty="0">
                <a:solidFill>
                  <a:srgbClr val="FF0000"/>
                </a:solidFill>
              </a:endParaRPr>
            </a:p>
          </p:txBody>
        </p:sp>
        <p:sp>
          <p:nvSpPr>
            <p:cNvPr id="36" name="TextBox 35"/>
            <p:cNvSpPr txBox="1"/>
            <p:nvPr/>
          </p:nvSpPr>
          <p:spPr>
            <a:xfrm>
              <a:off x="3067050" y="4019550"/>
              <a:ext cx="407484" cy="461665"/>
            </a:xfrm>
            <a:prstGeom prst="rect">
              <a:avLst/>
            </a:prstGeom>
            <a:noFill/>
          </p:spPr>
          <p:txBody>
            <a:bodyPr wrap="none" rtlCol="0">
              <a:spAutoFit/>
            </a:bodyPr>
            <a:lstStyle/>
            <a:p>
              <a:r>
                <a:rPr lang="en-US" sz="2400" dirty="0" smtClean="0">
                  <a:solidFill>
                    <a:srgbClr val="FF0000"/>
                  </a:solidFill>
                </a:rPr>
                <a:t>N</a:t>
              </a:r>
              <a:endParaRPr lang="en-US" sz="2400" dirty="0">
                <a:solidFill>
                  <a:srgbClr val="FF0000"/>
                </a:solidFill>
              </a:endParaRPr>
            </a:p>
          </p:txBody>
        </p:sp>
        <p:sp>
          <p:nvSpPr>
            <p:cNvPr id="37" name="TextBox 36"/>
            <p:cNvSpPr txBox="1"/>
            <p:nvPr/>
          </p:nvSpPr>
          <p:spPr>
            <a:xfrm>
              <a:off x="5048250" y="5753100"/>
              <a:ext cx="407484" cy="461665"/>
            </a:xfrm>
            <a:prstGeom prst="rect">
              <a:avLst/>
            </a:prstGeom>
            <a:noFill/>
          </p:spPr>
          <p:txBody>
            <a:bodyPr wrap="none" rtlCol="0">
              <a:spAutoFit/>
            </a:bodyPr>
            <a:lstStyle/>
            <a:p>
              <a:r>
                <a:rPr lang="en-US" sz="2400" dirty="0" smtClean="0">
                  <a:solidFill>
                    <a:srgbClr val="FF0000"/>
                  </a:solidFill>
                </a:rPr>
                <a:t>N</a:t>
              </a:r>
              <a:endParaRPr lang="en-US" sz="2400" dirty="0">
                <a:solidFill>
                  <a:srgbClr val="FF0000"/>
                </a:solidFill>
              </a:endParaRPr>
            </a:p>
          </p:txBody>
        </p:sp>
      </p:grpSp>
      <p:sp>
        <p:nvSpPr>
          <p:cNvPr id="256002" name="Rectangle 2"/>
          <p:cNvSpPr>
            <a:spLocks noGrp="1" noChangeArrowheads="1"/>
          </p:cNvSpPr>
          <p:nvPr>
            <p:ph type="title"/>
          </p:nvPr>
        </p:nvSpPr>
        <p:spPr>
          <a:xfrm>
            <a:off x="685800" y="0"/>
            <a:ext cx="7637463" cy="685800"/>
          </a:xfrm>
        </p:spPr>
        <p:txBody>
          <a:bodyPr/>
          <a:lstStyle/>
          <a:p>
            <a:r>
              <a:rPr lang="en-US" b="0" dirty="0" smtClean="0">
                <a:solidFill>
                  <a:srgbClr val="00B050"/>
                </a:solidFill>
                <a:latin typeface="+mn-lt"/>
              </a:rPr>
              <a:t>Quadrupole (Lenz) Magnet</a:t>
            </a:r>
            <a:endParaRPr lang="en-US" b="0" dirty="0">
              <a:solidFill>
                <a:srgbClr val="00B050"/>
              </a:solidFill>
              <a:latin typeface="+mn-lt"/>
            </a:endParaRPr>
          </a:p>
        </p:txBody>
      </p:sp>
      <p:graphicFrame>
        <p:nvGraphicFramePr>
          <p:cNvPr id="256003" name="Object 3"/>
          <p:cNvGraphicFramePr>
            <a:graphicFrameLocks noChangeAspect="1"/>
          </p:cNvGraphicFramePr>
          <p:nvPr>
            <p:extLst>
              <p:ext uri="{D42A27DB-BD31-4B8C-83A1-F6EECF244321}">
                <p14:modId xmlns:p14="http://schemas.microsoft.com/office/powerpoint/2010/main" val="1214620053"/>
              </p:ext>
            </p:extLst>
          </p:nvPr>
        </p:nvGraphicFramePr>
        <p:xfrm>
          <a:off x="979488" y="1106488"/>
          <a:ext cx="4373562" cy="450850"/>
        </p:xfrm>
        <a:graphic>
          <a:graphicData uri="http://schemas.openxmlformats.org/presentationml/2006/ole">
            <mc:AlternateContent xmlns:mc="http://schemas.openxmlformats.org/markup-compatibility/2006">
              <mc:Choice xmlns:v="urn:schemas-microsoft-com:vml" Requires="v">
                <p:oleObj spid="_x0000_s130353" name="Equation" r:id="rId4" imgW="2450880" imgH="266400" progId="Equation.DSMT4">
                  <p:embed/>
                </p:oleObj>
              </mc:Choice>
              <mc:Fallback>
                <p:oleObj name="Equation" r:id="rId4" imgW="2450880" imgH="2664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488" y="1106488"/>
                        <a:ext cx="4373562"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04" name="Object 4"/>
          <p:cNvGraphicFramePr>
            <a:graphicFrameLocks noChangeAspect="1"/>
          </p:cNvGraphicFramePr>
          <p:nvPr>
            <p:extLst>
              <p:ext uri="{D42A27DB-BD31-4B8C-83A1-F6EECF244321}">
                <p14:modId xmlns:p14="http://schemas.microsoft.com/office/powerpoint/2010/main" val="1865035598"/>
              </p:ext>
            </p:extLst>
          </p:nvPr>
        </p:nvGraphicFramePr>
        <p:xfrm>
          <a:off x="587375" y="1784125"/>
          <a:ext cx="4757738" cy="711200"/>
        </p:xfrm>
        <a:graphic>
          <a:graphicData uri="http://schemas.openxmlformats.org/presentationml/2006/ole">
            <mc:AlternateContent xmlns:mc="http://schemas.openxmlformats.org/markup-compatibility/2006">
              <mc:Choice xmlns:v="urn:schemas-microsoft-com:vml" Requires="v">
                <p:oleObj spid="_x0000_s130354" name="Equation" r:id="rId6" imgW="2666880" imgH="419040" progId="Equation.DSMT4">
                  <p:embed/>
                </p:oleObj>
              </mc:Choice>
              <mc:Fallback>
                <p:oleObj name="Equation" r:id="rId6" imgW="2666880" imgH="4190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375" y="1784125"/>
                        <a:ext cx="475773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05" name="Object 5"/>
          <p:cNvGraphicFramePr>
            <a:graphicFrameLocks noChangeAspect="1"/>
          </p:cNvGraphicFramePr>
          <p:nvPr>
            <p:extLst>
              <p:ext uri="{D42A27DB-BD31-4B8C-83A1-F6EECF244321}">
                <p14:modId xmlns:p14="http://schemas.microsoft.com/office/powerpoint/2010/main" val="2238218004"/>
              </p:ext>
            </p:extLst>
          </p:nvPr>
        </p:nvGraphicFramePr>
        <p:xfrm>
          <a:off x="672664" y="2756329"/>
          <a:ext cx="4486275" cy="754063"/>
        </p:xfrm>
        <a:graphic>
          <a:graphicData uri="http://schemas.openxmlformats.org/presentationml/2006/ole">
            <mc:AlternateContent xmlns:mc="http://schemas.openxmlformats.org/markup-compatibility/2006">
              <mc:Choice xmlns:v="urn:schemas-microsoft-com:vml" Requires="v">
                <p:oleObj spid="_x0000_s130355" name="Equation" r:id="rId8" imgW="2514600" imgH="444240" progId="Equation.DSMT4">
                  <p:embed/>
                </p:oleObj>
              </mc:Choice>
              <mc:Fallback>
                <p:oleObj name="Equation" r:id="rId8" imgW="2514600" imgH="44424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664" y="2756329"/>
                        <a:ext cx="4486275"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Arc 1"/>
          <p:cNvSpPr/>
          <p:nvPr/>
        </p:nvSpPr>
        <p:spPr bwMode="auto">
          <a:xfrm rot="19296040">
            <a:off x="7200900" y="2971800"/>
            <a:ext cx="1219200" cy="914400"/>
          </a:xfrm>
          <a:prstGeom prst="arc">
            <a:avLst/>
          </a:prstGeom>
          <a:no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pic>
        <p:nvPicPr>
          <p:cNvPr id="130089" name="Picture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8759" y="3484018"/>
            <a:ext cx="2866715" cy="274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148" name="Picture 1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5912" y="785158"/>
            <a:ext cx="3019137"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4"/>
          <p:cNvSpPr>
            <a:spLocks noGrp="1" noChangeArrowheads="1"/>
          </p:cNvSpPr>
          <p:nvPr>
            <p:ph type="title"/>
          </p:nvPr>
        </p:nvSpPr>
        <p:spPr/>
        <p:txBody>
          <a:bodyPr/>
          <a:lstStyle/>
          <a:p>
            <a:r>
              <a:rPr lang="en-US" b="0" dirty="0">
                <a:solidFill>
                  <a:srgbClr val="00B050"/>
                </a:solidFill>
                <a:latin typeface="+mn-lt"/>
              </a:rPr>
              <a:t>Focal </a:t>
            </a:r>
            <a:r>
              <a:rPr lang="en-US" b="0" dirty="0" smtClean="0">
                <a:solidFill>
                  <a:srgbClr val="00B050"/>
                </a:solidFill>
                <a:latin typeface="+mn-lt"/>
              </a:rPr>
              <a:t>Length </a:t>
            </a:r>
            <a:r>
              <a:rPr lang="en-US" b="0" dirty="0">
                <a:solidFill>
                  <a:srgbClr val="00B050"/>
                </a:solidFill>
                <a:latin typeface="+mn-lt"/>
              </a:rPr>
              <a:t>of a </a:t>
            </a:r>
            <a:r>
              <a:rPr lang="en-US" b="0" dirty="0" smtClean="0">
                <a:solidFill>
                  <a:srgbClr val="00B050"/>
                </a:solidFill>
                <a:latin typeface="+mn-lt"/>
              </a:rPr>
              <a:t>Quadrupole</a:t>
            </a:r>
            <a:endParaRPr lang="en-US" dirty="0">
              <a:solidFill>
                <a:srgbClr val="00B050"/>
              </a:solidFill>
              <a:latin typeface="+mn-lt"/>
            </a:endParaRPr>
          </a:p>
        </p:txBody>
      </p:sp>
      <p:pic>
        <p:nvPicPr>
          <p:cNvPr id="144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0" y="725214"/>
            <a:ext cx="8706160" cy="545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5414513" y="1460063"/>
            <a:ext cx="3231109" cy="652070"/>
            <a:chOff x="5414513" y="1460063"/>
            <a:chExt cx="3231109" cy="652070"/>
          </a:xfrm>
        </p:grpSpPr>
        <p:pic>
          <p:nvPicPr>
            <p:cNvPr id="34"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513" y="1487215"/>
              <a:ext cx="3231109" cy="62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7260020" y="1479332"/>
              <a:ext cx="244366" cy="260131"/>
            </a:xfrm>
            <a:prstGeom prst="rect">
              <a:avLst/>
            </a:prstGeom>
            <a:solidFill>
              <a:schemeClr val="bg1"/>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2588609"/>
                </p:ext>
              </p:extLst>
            </p:nvPr>
          </p:nvGraphicFramePr>
          <p:xfrm>
            <a:off x="7186886" y="1460063"/>
            <a:ext cx="317500" cy="279400"/>
          </p:xfrm>
          <a:graphic>
            <a:graphicData uri="http://schemas.openxmlformats.org/presentationml/2006/ole">
              <mc:AlternateContent xmlns:mc="http://schemas.openxmlformats.org/markup-compatibility/2006">
                <mc:Choice xmlns:v="urn:schemas-microsoft-com:vml" Requires="v">
                  <p:oleObj spid="_x0000_s144454" name="Equation" r:id="rId5" imgW="177480" imgH="164880" progId="Equation.DSMT4">
                    <p:embed/>
                  </p:oleObj>
                </mc:Choice>
                <mc:Fallback>
                  <p:oleObj name="Equation" r:id="rId5" imgW="177480" imgH="1648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6886" y="1460063"/>
                          <a:ext cx="317500" cy="279400"/>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4170068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4"/>
          <p:cNvSpPr>
            <a:spLocks noGrp="1" noChangeArrowheads="1"/>
          </p:cNvSpPr>
          <p:nvPr>
            <p:ph type="title"/>
          </p:nvPr>
        </p:nvSpPr>
        <p:spPr/>
        <p:txBody>
          <a:bodyPr/>
          <a:lstStyle/>
          <a:p>
            <a:r>
              <a:rPr lang="en-US" sz="3600" b="0" dirty="0">
                <a:solidFill>
                  <a:srgbClr val="00B050"/>
                </a:solidFill>
              </a:rPr>
              <a:t>Strong </a:t>
            </a:r>
            <a:r>
              <a:rPr lang="en-US" sz="3600" b="0" dirty="0" smtClean="0">
                <a:solidFill>
                  <a:srgbClr val="00B050"/>
                </a:solidFill>
              </a:rPr>
              <a:t>Focusing – FODO Lattice</a:t>
            </a:r>
            <a:endParaRPr lang="en-US" sz="3600" b="0" dirty="0">
              <a:solidFill>
                <a:srgbClr val="00B050"/>
              </a:solidFill>
            </a:endParaRPr>
          </a:p>
        </p:txBody>
      </p:sp>
      <p:sp>
        <p:nvSpPr>
          <p:cNvPr id="220165" name="Rectangle 5"/>
          <p:cNvSpPr>
            <a:spLocks noGrp="1" noChangeArrowheads="1"/>
          </p:cNvSpPr>
          <p:nvPr>
            <p:ph type="body" idx="1"/>
          </p:nvPr>
        </p:nvSpPr>
        <p:spPr>
          <a:xfrm>
            <a:off x="457200" y="838201"/>
            <a:ext cx="8229600" cy="2089484"/>
          </a:xfrm>
        </p:spPr>
        <p:txBody>
          <a:bodyPr/>
          <a:lstStyle/>
          <a:p>
            <a:pPr>
              <a:spcBef>
                <a:spcPts val="1200"/>
              </a:spcBef>
              <a:spcAft>
                <a:spcPts val="600"/>
              </a:spcAft>
            </a:pPr>
            <a:r>
              <a:rPr lang="en-US" sz="2800" b="0" dirty="0" smtClean="0">
                <a:latin typeface="Times New Roman" panose="02020603050405020304" pitchFamily="18" charset="0"/>
                <a:cs typeface="Times New Roman" panose="02020603050405020304" pitchFamily="18" charset="0"/>
              </a:rPr>
              <a:t>In a quadrupole magnet </a:t>
            </a:r>
            <a:r>
              <a:rPr lang="en-US" sz="2800" b="0" dirty="0">
                <a:latin typeface="Times New Roman" panose="02020603050405020304" pitchFamily="18" charset="0"/>
                <a:cs typeface="Times New Roman" panose="02020603050405020304" pitchFamily="18" charset="0"/>
              </a:rPr>
              <a:t>field that focuses in one transverse direction, defocuses in the other</a:t>
            </a:r>
          </a:p>
          <a:p>
            <a:pPr>
              <a:spcBef>
                <a:spcPts val="1200"/>
              </a:spcBef>
              <a:spcAft>
                <a:spcPts val="600"/>
              </a:spcAft>
            </a:pPr>
            <a:r>
              <a:rPr lang="en-US" sz="2800" b="0" dirty="0">
                <a:latin typeface="Times New Roman" panose="02020603050405020304" pitchFamily="18" charset="0"/>
                <a:cs typeface="Times New Roman" panose="02020603050405020304" pitchFamily="18" charset="0"/>
              </a:rPr>
              <a:t>Question: is it possible to develop a system that focuses in both directions simultaneously</a:t>
            </a:r>
            <a:r>
              <a:rPr lang="en-US" sz="2800" b="0" dirty="0" smtClean="0">
                <a:latin typeface="Times New Roman" panose="02020603050405020304" pitchFamily="18" charset="0"/>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362608" y="3029746"/>
            <a:ext cx="8492634" cy="3058234"/>
            <a:chOff x="362608" y="3029746"/>
            <a:chExt cx="8492634" cy="3058234"/>
          </a:xfrm>
        </p:grpSpPr>
        <p:pic>
          <p:nvPicPr>
            <p:cNvPr id="149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08" y="4343400"/>
              <a:ext cx="8313760" cy="162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5"/>
            <p:cNvSpPr txBox="1">
              <a:spLocks noChangeArrowheads="1"/>
            </p:cNvSpPr>
            <p:nvPr/>
          </p:nvSpPr>
          <p:spPr bwMode="auto">
            <a:xfrm>
              <a:off x="446768" y="3029746"/>
              <a:ext cx="8408474" cy="30582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har char="•"/>
                <a:defRPr sz="24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chemeClr val="tx1"/>
                  </a:solidFill>
                  <a:latin typeface="+mn-lt"/>
                </a:defRPr>
              </a:lvl2pPr>
              <a:lvl3pPr marL="919163" indent="-228600" algn="l" rtl="0" eaLnBrk="0" fontAlgn="base" hangingPunct="0">
                <a:spcBef>
                  <a:spcPct val="20000"/>
                </a:spcBef>
                <a:spcAft>
                  <a:spcPct val="0"/>
                </a:spcAft>
                <a:buChar char="•"/>
                <a:defRPr sz="2000" b="1">
                  <a:solidFill>
                    <a:schemeClr val="tx1"/>
                  </a:solidFill>
                  <a:latin typeface="+mn-lt"/>
                </a:defRPr>
              </a:lvl3pPr>
              <a:lvl4pPr marL="1262063" indent="-228600" algn="l" rtl="0" eaLnBrk="0" fontAlgn="base" hangingPunct="0">
                <a:spcBef>
                  <a:spcPct val="20000"/>
                </a:spcBef>
                <a:spcAft>
                  <a:spcPct val="0"/>
                </a:spcAft>
                <a:buChar char="–"/>
                <a:defRPr sz="2000" b="1">
                  <a:solidFill>
                    <a:schemeClr val="tx1"/>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a:lstStyle>
            <a:p>
              <a:pPr>
                <a:spcBef>
                  <a:spcPts val="1200"/>
                </a:spcBef>
                <a:spcAft>
                  <a:spcPts val="600"/>
                </a:spcAft>
              </a:pPr>
              <a:r>
                <a:rPr lang="en-US" sz="2800" b="0" kern="0" dirty="0" smtClean="0">
                  <a:latin typeface="Times New Roman" panose="02020603050405020304" pitchFamily="18" charset="0"/>
                  <a:cs typeface="Times New Roman" panose="02020603050405020304" pitchFamily="18" charset="0"/>
                </a:rPr>
                <a:t>Strong focusing: alternate the signs of focusing and defocusing: </a:t>
              </a:r>
              <a:r>
                <a:rPr lang="en-US" sz="2800" kern="0" dirty="0" smtClean="0">
                  <a:latin typeface="Times New Roman" panose="02020603050405020304" pitchFamily="18" charset="0"/>
                  <a:cs typeface="Times New Roman" panose="02020603050405020304" pitchFamily="18" charset="0"/>
                </a:rPr>
                <a:t>achieve net focusing</a:t>
              </a:r>
              <a:r>
                <a:rPr lang="en-US" sz="2800" b="0" kern="0" dirty="0" smtClean="0">
                  <a:solidFill>
                    <a:schemeClr val="accent2"/>
                  </a:solidFill>
                  <a:latin typeface="Times New Roman" panose="02020603050405020304" pitchFamily="18" charset="0"/>
                  <a:cs typeface="Times New Roman" panose="02020603050405020304" pitchFamily="18" charset="0"/>
                </a:rPr>
                <a:t>!</a:t>
              </a:r>
              <a:endParaRPr lang="en-US" sz="2800" b="0" kern="0" dirty="0">
                <a:solidFill>
                  <a:schemeClr val="accent2"/>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Grp="1" noChangeArrowheads="1"/>
          </p:cNvSpPr>
          <p:nvPr>
            <p:ph type="title"/>
          </p:nvPr>
        </p:nvSpPr>
        <p:spPr>
          <a:xfrm>
            <a:off x="0" y="0"/>
            <a:ext cx="9144000" cy="639763"/>
          </a:xfrm>
        </p:spPr>
        <p:txBody>
          <a:bodyPr/>
          <a:lstStyle/>
          <a:p>
            <a:r>
              <a:rPr lang="en-US" b="0" dirty="0">
                <a:solidFill>
                  <a:srgbClr val="00B050"/>
                </a:solidFill>
                <a:latin typeface="+mn-lt"/>
              </a:rPr>
              <a:t>Alternating Gradient Synchrotron (AGS)</a:t>
            </a:r>
          </a:p>
        </p:txBody>
      </p:sp>
      <p:pic>
        <p:nvPicPr>
          <p:cNvPr id="201733" name="Picture 5"/>
          <p:cNvPicPr>
            <a:picLocks noChangeAspect="1" noChangeArrowheads="1"/>
          </p:cNvPicPr>
          <p:nvPr/>
        </p:nvPicPr>
        <p:blipFill>
          <a:blip r:embed="rId2" cstate="print"/>
          <a:srcRect/>
          <a:stretch>
            <a:fillRect/>
          </a:stretch>
        </p:blipFill>
        <p:spPr bwMode="auto">
          <a:xfrm>
            <a:off x="990600" y="990600"/>
            <a:ext cx="7086600" cy="4729163"/>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solidFill>
                  <a:srgbClr val="00B050"/>
                </a:solidFill>
              </a:rPr>
              <a:t>Jefferson Lab</a:t>
            </a:r>
            <a:endParaRPr lang="en-US" b="0" dirty="0">
              <a:solidFill>
                <a:srgbClr val="00B050"/>
              </a:solidFill>
            </a:endParaRPr>
          </a:p>
        </p:txBody>
      </p:sp>
      <p:pic>
        <p:nvPicPr>
          <p:cNvPr id="100353" name="Picture 1"/>
          <p:cNvPicPr>
            <a:picLocks noChangeAspect="1" noChangeArrowheads="1"/>
          </p:cNvPicPr>
          <p:nvPr/>
        </p:nvPicPr>
        <p:blipFill>
          <a:blip r:embed="rId2" cstate="print"/>
          <a:srcRect/>
          <a:stretch>
            <a:fillRect/>
          </a:stretch>
        </p:blipFill>
        <p:spPr bwMode="auto">
          <a:xfrm>
            <a:off x="2128786" y="866776"/>
            <a:ext cx="4824464" cy="5191124"/>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7"/>
          <p:cNvSpPr txBox="1">
            <a:spLocks noChangeArrowheads="1"/>
          </p:cNvSpPr>
          <p:nvPr/>
        </p:nvSpPr>
        <p:spPr bwMode="auto">
          <a:xfrm>
            <a:off x="3657600" y="6019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50000"/>
              </a:spcBef>
              <a:spcAft>
                <a:spcPct val="0"/>
              </a:spcAft>
              <a:buSzTx/>
              <a:buFontTx/>
              <a:buNone/>
            </a:pPr>
            <a:endParaRPr lang="en-US" altLang="en-US" sz="1000">
              <a:solidFill>
                <a:schemeClr val="tx1"/>
              </a:solidFill>
            </a:endParaRPr>
          </a:p>
        </p:txBody>
      </p:sp>
      <p:grpSp>
        <p:nvGrpSpPr>
          <p:cNvPr id="37892" name="Group 16"/>
          <p:cNvGrpSpPr>
            <a:grpSpLocks/>
          </p:cNvGrpSpPr>
          <p:nvPr/>
        </p:nvGrpSpPr>
        <p:grpSpPr bwMode="auto">
          <a:xfrm>
            <a:off x="5138738" y="1030288"/>
            <a:ext cx="2297112" cy="1708150"/>
            <a:chOff x="5138632" y="1029850"/>
            <a:chExt cx="2296515" cy="1709345"/>
          </a:xfrm>
        </p:grpSpPr>
        <p:grpSp>
          <p:nvGrpSpPr>
            <p:cNvPr id="38195" name="Group 407"/>
            <p:cNvGrpSpPr>
              <a:grpSpLocks/>
            </p:cNvGrpSpPr>
            <p:nvPr/>
          </p:nvGrpSpPr>
          <p:grpSpPr bwMode="auto">
            <a:xfrm>
              <a:off x="5282632" y="1029850"/>
              <a:ext cx="2152515" cy="1639246"/>
              <a:chOff x="2477" y="960"/>
              <a:chExt cx="1151" cy="912"/>
            </a:xfrm>
          </p:grpSpPr>
          <p:sp>
            <p:nvSpPr>
              <p:cNvPr id="38197" name="Line 70"/>
              <p:cNvSpPr>
                <a:spLocks noChangeShapeType="1"/>
              </p:cNvSpPr>
              <p:nvPr/>
            </p:nvSpPr>
            <p:spPr bwMode="auto">
              <a:xfrm flipH="1" flipV="1">
                <a:off x="2477" y="1870"/>
                <a:ext cx="0" cy="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8" name="Freeform 318"/>
              <p:cNvSpPr>
                <a:spLocks/>
              </p:cNvSpPr>
              <p:nvPr/>
            </p:nvSpPr>
            <p:spPr bwMode="auto">
              <a:xfrm>
                <a:off x="3303" y="1036"/>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38199" name="Freeform 319"/>
              <p:cNvSpPr>
                <a:spLocks/>
              </p:cNvSpPr>
              <p:nvPr/>
            </p:nvSpPr>
            <p:spPr bwMode="auto">
              <a:xfrm>
                <a:off x="3303" y="1036"/>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00" name="Freeform 320"/>
              <p:cNvSpPr>
                <a:spLocks/>
              </p:cNvSpPr>
              <p:nvPr/>
            </p:nvSpPr>
            <p:spPr bwMode="auto">
              <a:xfrm>
                <a:off x="3303" y="960"/>
                <a:ext cx="323" cy="115"/>
              </a:xfrm>
              <a:custGeom>
                <a:avLst/>
                <a:gdLst>
                  <a:gd name="T0" fmla="*/ 239 w 323"/>
                  <a:gd name="T1" fmla="*/ 0 h 117"/>
                  <a:gd name="T2" fmla="*/ 0 w 323"/>
                  <a:gd name="T3" fmla="*/ 56 h 117"/>
                  <a:gd name="T4" fmla="*/ 89 w 323"/>
                  <a:gd name="T5" fmla="*/ 82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endParaRPr lang="en-US"/>
              </a:p>
            </p:txBody>
          </p:sp>
          <p:sp>
            <p:nvSpPr>
              <p:cNvPr id="38201" name="Freeform 321"/>
              <p:cNvSpPr>
                <a:spLocks/>
              </p:cNvSpPr>
              <p:nvPr/>
            </p:nvSpPr>
            <p:spPr bwMode="auto">
              <a:xfrm>
                <a:off x="3303" y="960"/>
                <a:ext cx="323" cy="115"/>
              </a:xfrm>
              <a:custGeom>
                <a:avLst/>
                <a:gdLst>
                  <a:gd name="T0" fmla="*/ 239 w 323"/>
                  <a:gd name="T1" fmla="*/ 0 h 117"/>
                  <a:gd name="T2" fmla="*/ 0 w 323"/>
                  <a:gd name="T3" fmla="*/ 56 h 117"/>
                  <a:gd name="T4" fmla="*/ 89 w 323"/>
                  <a:gd name="T5" fmla="*/ 82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02" name="Freeform 322"/>
              <p:cNvSpPr>
                <a:spLocks/>
              </p:cNvSpPr>
              <p:nvPr/>
            </p:nvSpPr>
            <p:spPr bwMode="auto">
              <a:xfrm>
                <a:off x="3392" y="986"/>
                <a:ext cx="236" cy="177"/>
              </a:xfrm>
              <a:custGeom>
                <a:avLst/>
                <a:gdLst>
                  <a:gd name="T0" fmla="*/ 0 w 236"/>
                  <a:gd name="T1" fmla="*/ 130 h 180"/>
                  <a:gd name="T2" fmla="*/ 0 w 236"/>
                  <a:gd name="T3" fmla="*/ 70 h 180"/>
                  <a:gd name="T4" fmla="*/ 236 w 236"/>
                  <a:gd name="T5" fmla="*/ 0 h 180"/>
                  <a:gd name="T6" fmla="*/ 234 w 236"/>
                  <a:gd name="T7" fmla="*/ 67 h 180"/>
                  <a:gd name="T8" fmla="*/ 0 w 236"/>
                  <a:gd name="T9" fmla="*/ 13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endParaRPr lang="en-US"/>
              </a:p>
            </p:txBody>
          </p:sp>
          <p:sp>
            <p:nvSpPr>
              <p:cNvPr id="38203" name="Freeform 323"/>
              <p:cNvSpPr>
                <a:spLocks/>
              </p:cNvSpPr>
              <p:nvPr/>
            </p:nvSpPr>
            <p:spPr bwMode="auto">
              <a:xfrm>
                <a:off x="3392" y="986"/>
                <a:ext cx="236" cy="177"/>
              </a:xfrm>
              <a:custGeom>
                <a:avLst/>
                <a:gdLst>
                  <a:gd name="T0" fmla="*/ 0 w 236"/>
                  <a:gd name="T1" fmla="*/ 130 h 180"/>
                  <a:gd name="T2" fmla="*/ 0 w 236"/>
                  <a:gd name="T3" fmla="*/ 70 h 180"/>
                  <a:gd name="T4" fmla="*/ 236 w 236"/>
                  <a:gd name="T5" fmla="*/ 0 h 180"/>
                  <a:gd name="T6" fmla="*/ 234 w 236"/>
                  <a:gd name="T7" fmla="*/ 67 h 180"/>
                  <a:gd name="T8" fmla="*/ 0 w 236"/>
                  <a:gd name="T9" fmla="*/ 13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04"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27 h 108"/>
                  <a:gd name="T14" fmla="*/ 66 w 90"/>
                  <a:gd name="T15" fmla="*/ 32 h 108"/>
                  <a:gd name="T16" fmla="*/ 66 w 90"/>
                  <a:gd name="T17" fmla="*/ 43 h 108"/>
                  <a:gd name="T18" fmla="*/ 64 w 90"/>
                  <a:gd name="T19" fmla="*/ 53 h 108"/>
                  <a:gd name="T20" fmla="*/ 61 w 90"/>
                  <a:gd name="T21" fmla="*/ 60 h 108"/>
                  <a:gd name="T22" fmla="*/ 55 w 90"/>
                  <a:gd name="T23" fmla="*/ 63 h 108"/>
                  <a:gd name="T24" fmla="*/ 50 w 90"/>
                  <a:gd name="T25" fmla="*/ 64 h 108"/>
                  <a:gd name="T26" fmla="*/ 42 w 90"/>
                  <a:gd name="T27" fmla="*/ 65 h 108"/>
                  <a:gd name="T28" fmla="*/ 20 w 90"/>
                  <a:gd name="T29" fmla="*/ 65 h 108"/>
                  <a:gd name="T30" fmla="*/ 20 w 90"/>
                  <a:gd name="T31" fmla="*/ 19 h 108"/>
                  <a:gd name="T32" fmla="*/ 42 w 90"/>
                  <a:gd name="T33" fmla="*/ 19 h 108"/>
                  <a:gd name="T34" fmla="*/ 46 w 90"/>
                  <a:gd name="T35" fmla="*/ 0 h 108"/>
                  <a:gd name="T36" fmla="*/ 0 w 90"/>
                  <a:gd name="T37" fmla="*/ 0 h 108"/>
                  <a:gd name="T38" fmla="*/ 0 w 90"/>
                  <a:gd name="T39" fmla="*/ 74 h 108"/>
                  <a:gd name="T40" fmla="*/ 46 w 90"/>
                  <a:gd name="T41" fmla="*/ 74 h 108"/>
                  <a:gd name="T42" fmla="*/ 61 w 90"/>
                  <a:gd name="T43" fmla="*/ 72 h 108"/>
                  <a:gd name="T44" fmla="*/ 72 w 90"/>
                  <a:gd name="T45" fmla="*/ 69 h 108"/>
                  <a:gd name="T46" fmla="*/ 81 w 90"/>
                  <a:gd name="T47" fmla="*/ 64 h 108"/>
                  <a:gd name="T48" fmla="*/ 89 w 90"/>
                  <a:gd name="T49" fmla="*/ 51 h 108"/>
                  <a:gd name="T50" fmla="*/ 90 w 90"/>
                  <a:gd name="T51" fmla="*/ 30 h 108"/>
                  <a:gd name="T52" fmla="*/ 89 w 90"/>
                  <a:gd name="T53" fmla="*/ 27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endParaRPr lang="en-US"/>
              </a:p>
            </p:txBody>
          </p:sp>
          <p:sp>
            <p:nvSpPr>
              <p:cNvPr id="38205"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35 h 70"/>
                  <a:gd name="T20" fmla="*/ 41 w 46"/>
                  <a:gd name="T21" fmla="*/ 41 h 70"/>
                  <a:gd name="T22" fmla="*/ 35 w 46"/>
                  <a:gd name="T23" fmla="*/ 47 h 70"/>
                  <a:gd name="T24" fmla="*/ 30 w 46"/>
                  <a:gd name="T25" fmla="*/ 48 h 70"/>
                  <a:gd name="T26" fmla="*/ 22 w 46"/>
                  <a:gd name="T27" fmla="*/ 50 h 70"/>
                  <a:gd name="T28" fmla="*/ 0 w 46"/>
                  <a:gd name="T29" fmla="*/ 5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06" name="Freeform 326"/>
              <p:cNvSpPr>
                <a:spLocks/>
              </p:cNvSpPr>
              <p:nvPr/>
            </p:nvSpPr>
            <p:spPr bwMode="auto">
              <a:xfrm>
                <a:off x="3452" y="1006"/>
                <a:ext cx="90" cy="106"/>
              </a:xfrm>
              <a:custGeom>
                <a:avLst/>
                <a:gdLst>
                  <a:gd name="T0" fmla="*/ 46 w 90"/>
                  <a:gd name="T1" fmla="*/ 0 h 108"/>
                  <a:gd name="T2" fmla="*/ 0 w 90"/>
                  <a:gd name="T3" fmla="*/ 0 h 108"/>
                  <a:gd name="T4" fmla="*/ 0 w 90"/>
                  <a:gd name="T5" fmla="*/ 74 h 108"/>
                  <a:gd name="T6" fmla="*/ 46 w 90"/>
                  <a:gd name="T7" fmla="*/ 74 h 108"/>
                  <a:gd name="T8" fmla="*/ 61 w 90"/>
                  <a:gd name="T9" fmla="*/ 72 h 108"/>
                  <a:gd name="T10" fmla="*/ 72 w 90"/>
                  <a:gd name="T11" fmla="*/ 69 h 108"/>
                  <a:gd name="T12" fmla="*/ 81 w 90"/>
                  <a:gd name="T13" fmla="*/ 64 h 108"/>
                  <a:gd name="T14" fmla="*/ 89 w 90"/>
                  <a:gd name="T15" fmla="*/ 51 h 108"/>
                  <a:gd name="T16" fmla="*/ 90 w 90"/>
                  <a:gd name="T17" fmla="*/ 30 h 108"/>
                  <a:gd name="T18" fmla="*/ 89 w 90"/>
                  <a:gd name="T19" fmla="*/ 27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07" name="Freeform 327"/>
              <p:cNvSpPr>
                <a:spLocks/>
              </p:cNvSpPr>
              <p:nvPr/>
            </p:nvSpPr>
            <p:spPr bwMode="auto">
              <a:xfrm>
                <a:off x="2925" y="1160"/>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38208" name="Freeform 328"/>
              <p:cNvSpPr>
                <a:spLocks/>
              </p:cNvSpPr>
              <p:nvPr/>
            </p:nvSpPr>
            <p:spPr bwMode="auto">
              <a:xfrm>
                <a:off x="2925" y="1160"/>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09" name="Freeform 329"/>
              <p:cNvSpPr>
                <a:spLocks/>
              </p:cNvSpPr>
              <p:nvPr/>
            </p:nvSpPr>
            <p:spPr bwMode="auto">
              <a:xfrm>
                <a:off x="2925" y="1130"/>
                <a:ext cx="176" cy="70"/>
              </a:xfrm>
              <a:custGeom>
                <a:avLst/>
                <a:gdLst>
                  <a:gd name="T0" fmla="*/ 176 w 176"/>
                  <a:gd name="T1" fmla="*/ 35 h 71"/>
                  <a:gd name="T2" fmla="*/ 89 w 176"/>
                  <a:gd name="T3" fmla="*/ 5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endParaRPr lang="en-US"/>
              </a:p>
            </p:txBody>
          </p:sp>
          <p:sp>
            <p:nvSpPr>
              <p:cNvPr id="38210" name="Freeform 330"/>
              <p:cNvSpPr>
                <a:spLocks/>
              </p:cNvSpPr>
              <p:nvPr/>
            </p:nvSpPr>
            <p:spPr bwMode="auto">
              <a:xfrm>
                <a:off x="3014" y="1169"/>
                <a:ext cx="87" cy="119"/>
              </a:xfrm>
              <a:custGeom>
                <a:avLst/>
                <a:gdLst>
                  <a:gd name="T0" fmla="*/ 0 w 87"/>
                  <a:gd name="T1" fmla="*/ 85 h 121"/>
                  <a:gd name="T2" fmla="*/ 0 w 87"/>
                  <a:gd name="T3" fmla="*/ 30 h 121"/>
                  <a:gd name="T4" fmla="*/ 87 w 87"/>
                  <a:gd name="T5" fmla="*/ 0 h 121"/>
                  <a:gd name="T6" fmla="*/ 87 w 87"/>
                  <a:gd name="T7" fmla="*/ 66 h 121"/>
                  <a:gd name="T8" fmla="*/ 0 w 87"/>
                  <a:gd name="T9" fmla="*/ 85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endParaRPr lang="en-US"/>
              </a:p>
            </p:txBody>
          </p:sp>
          <p:sp>
            <p:nvSpPr>
              <p:cNvPr id="38211"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53 h 106"/>
                  <a:gd name="T16" fmla="*/ 78 w 238"/>
                  <a:gd name="T17" fmla="*/ 53 h 106"/>
                  <a:gd name="T18" fmla="*/ 67 w 238"/>
                  <a:gd name="T19" fmla="*/ 63 h 106"/>
                  <a:gd name="T20" fmla="*/ 45 w 238"/>
                  <a:gd name="T21" fmla="*/ 53 h 106"/>
                  <a:gd name="T22" fmla="*/ 32 w 238"/>
                  <a:gd name="T23" fmla="*/ 76 h 106"/>
                  <a:gd name="T24" fmla="*/ 15 w 238"/>
                  <a:gd name="T25" fmla="*/ 58 h 106"/>
                  <a:gd name="T26" fmla="*/ 0 w 238"/>
                  <a:gd name="T27" fmla="*/ 8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12" name="Line 333"/>
              <p:cNvSpPr>
                <a:spLocks noChangeShapeType="1"/>
              </p:cNvSpPr>
              <p:nvPr/>
            </p:nvSpPr>
            <p:spPr bwMode="auto">
              <a:xfrm flipV="1">
                <a:off x="2877" y="1234"/>
                <a:ext cx="92" cy="4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196" name="Freeform 331"/>
            <p:cNvSpPr>
              <a:spLocks/>
            </p:cNvSpPr>
            <p:nvPr/>
          </p:nvSpPr>
          <p:spPr bwMode="auto">
            <a:xfrm>
              <a:off x="5138632" y="1596037"/>
              <a:ext cx="892050" cy="1143158"/>
            </a:xfrm>
            <a:custGeom>
              <a:avLst/>
              <a:gdLst>
                <a:gd name="T0" fmla="*/ 0 w 477"/>
                <a:gd name="T1" fmla="*/ 2147483647 h 636"/>
                <a:gd name="T2" fmla="*/ 2147483647 w 477"/>
                <a:gd name="T3" fmla="*/ 2147483647 h 636"/>
                <a:gd name="T4" fmla="*/ 214748364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7893" name="Group 429"/>
          <p:cNvGrpSpPr>
            <a:grpSpLocks/>
          </p:cNvGrpSpPr>
          <p:nvPr/>
        </p:nvGrpSpPr>
        <p:grpSpPr bwMode="auto">
          <a:xfrm>
            <a:off x="1997075" y="1892300"/>
            <a:ext cx="5270500" cy="2962275"/>
            <a:chOff x="672" y="1440"/>
            <a:chExt cx="2818" cy="1648"/>
          </a:xfrm>
        </p:grpSpPr>
        <p:sp>
          <p:nvSpPr>
            <p:cNvPr id="38005" name="Freeform 135"/>
            <p:cNvSpPr>
              <a:spLocks/>
            </p:cNvSpPr>
            <p:nvPr/>
          </p:nvSpPr>
          <p:spPr bwMode="auto">
            <a:xfrm>
              <a:off x="672" y="2400"/>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006" name="Group 425"/>
            <p:cNvGrpSpPr>
              <a:grpSpLocks/>
            </p:cNvGrpSpPr>
            <p:nvPr/>
          </p:nvGrpSpPr>
          <p:grpSpPr bwMode="auto">
            <a:xfrm>
              <a:off x="1108" y="1440"/>
              <a:ext cx="2382" cy="1491"/>
              <a:chOff x="1108" y="1440"/>
              <a:chExt cx="2382" cy="1491"/>
            </a:xfrm>
          </p:grpSpPr>
          <p:sp>
            <p:nvSpPr>
              <p:cNvPr id="38007"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endParaRPr lang="en-US"/>
              </a:p>
            </p:txBody>
          </p:sp>
          <p:sp>
            <p:nvSpPr>
              <p:cNvPr id="38008" name="Line 153"/>
              <p:cNvSpPr>
                <a:spLocks noChangeShapeType="1"/>
              </p:cNvSpPr>
              <p:nvPr/>
            </p:nvSpPr>
            <p:spPr bwMode="auto">
              <a:xfrm flipH="1">
                <a:off x="2016" y="2592"/>
                <a:ext cx="95" cy="297"/>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9" name="Line 154"/>
              <p:cNvSpPr>
                <a:spLocks noChangeShapeType="1"/>
              </p:cNvSpPr>
              <p:nvPr/>
            </p:nvSpPr>
            <p:spPr bwMode="auto">
              <a:xfrm flipH="1">
                <a:off x="2016" y="2670"/>
                <a:ext cx="95" cy="21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0" name="Line 155"/>
              <p:cNvSpPr>
                <a:spLocks noChangeShapeType="1"/>
              </p:cNvSpPr>
              <p:nvPr/>
            </p:nvSpPr>
            <p:spPr bwMode="auto">
              <a:xfrm flipH="1">
                <a:off x="2016" y="2718"/>
                <a:ext cx="95" cy="17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1" name="Freeform 171"/>
              <p:cNvSpPr>
                <a:spLocks/>
              </p:cNvSpPr>
              <p:nvPr/>
            </p:nvSpPr>
            <p:spPr bwMode="auto">
              <a:xfrm>
                <a:off x="1989" y="2842"/>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endParaRPr lang="en-US"/>
              </a:p>
            </p:txBody>
          </p:sp>
          <p:sp>
            <p:nvSpPr>
              <p:cNvPr id="38012" name="Line 156"/>
              <p:cNvSpPr>
                <a:spLocks noChangeShapeType="1"/>
              </p:cNvSpPr>
              <p:nvPr/>
            </p:nvSpPr>
            <p:spPr bwMode="auto">
              <a:xfrm flipH="1">
                <a:off x="2016" y="2762"/>
                <a:ext cx="95" cy="127"/>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3" name="Freeform 173"/>
              <p:cNvSpPr>
                <a:spLocks/>
              </p:cNvSpPr>
              <p:nvPr/>
            </p:nvSpPr>
            <p:spPr bwMode="auto">
              <a:xfrm>
                <a:off x="1989" y="2840"/>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p>
            </p:txBody>
          </p:sp>
          <p:sp>
            <p:nvSpPr>
              <p:cNvPr id="38014" name="Freeform 172"/>
              <p:cNvSpPr>
                <a:spLocks/>
              </p:cNvSpPr>
              <p:nvPr/>
            </p:nvSpPr>
            <p:spPr bwMode="auto">
              <a:xfrm>
                <a:off x="1989" y="2842"/>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15" name="Freeform 174"/>
              <p:cNvSpPr>
                <a:spLocks/>
              </p:cNvSpPr>
              <p:nvPr/>
            </p:nvSpPr>
            <p:spPr bwMode="auto">
              <a:xfrm>
                <a:off x="1989" y="2840"/>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16" name="Freeform 334"/>
              <p:cNvSpPr>
                <a:spLocks/>
              </p:cNvSpPr>
              <p:nvPr/>
            </p:nvSpPr>
            <p:spPr bwMode="auto">
              <a:xfrm>
                <a:off x="1269" y="2389"/>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17"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endParaRPr lang="en-US"/>
              </a:p>
            </p:txBody>
          </p:sp>
          <p:sp>
            <p:nvSpPr>
              <p:cNvPr id="38018"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19"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endParaRPr lang="en-US"/>
              </a:p>
            </p:txBody>
          </p:sp>
          <p:sp>
            <p:nvSpPr>
              <p:cNvPr id="38020"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endParaRPr lang="en-US"/>
              </a:p>
            </p:txBody>
          </p:sp>
          <p:sp>
            <p:nvSpPr>
              <p:cNvPr id="38021"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endParaRPr lang="en-US"/>
              </a:p>
            </p:txBody>
          </p:sp>
          <p:sp>
            <p:nvSpPr>
              <p:cNvPr id="38022"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endParaRPr lang="en-US"/>
              </a:p>
            </p:txBody>
          </p:sp>
          <p:sp>
            <p:nvSpPr>
              <p:cNvPr id="38023"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endParaRPr lang="en-US"/>
              </a:p>
            </p:txBody>
          </p:sp>
          <p:sp>
            <p:nvSpPr>
              <p:cNvPr id="38024"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endParaRPr lang="en-US"/>
              </a:p>
            </p:txBody>
          </p:sp>
          <p:sp>
            <p:nvSpPr>
              <p:cNvPr id="38025"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endParaRPr lang="en-US"/>
              </a:p>
            </p:txBody>
          </p:sp>
          <p:sp>
            <p:nvSpPr>
              <p:cNvPr id="38026"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27"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endParaRPr lang="en-US"/>
              </a:p>
            </p:txBody>
          </p:sp>
          <p:sp>
            <p:nvSpPr>
              <p:cNvPr id="38028"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29" name="Line 26"/>
              <p:cNvSpPr>
                <a:spLocks noChangeShapeType="1"/>
              </p:cNvSpPr>
              <p:nvPr/>
            </p:nvSpPr>
            <p:spPr bwMode="auto">
              <a:xfrm flipH="1">
                <a:off x="1592" y="2407"/>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0" name="Line 27"/>
              <p:cNvSpPr>
                <a:spLocks noChangeShapeType="1"/>
              </p:cNvSpPr>
              <p:nvPr/>
            </p:nvSpPr>
            <p:spPr bwMode="auto">
              <a:xfrm flipH="1">
                <a:off x="1567" y="2422"/>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1"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32" name="Line 29"/>
              <p:cNvSpPr>
                <a:spLocks noChangeShapeType="1"/>
              </p:cNvSpPr>
              <p:nvPr/>
            </p:nvSpPr>
            <p:spPr bwMode="auto">
              <a:xfrm>
                <a:off x="1566" y="2456"/>
                <a:ext cx="11" cy="1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3" name="Line 30"/>
              <p:cNvSpPr>
                <a:spLocks noChangeShapeType="1"/>
              </p:cNvSpPr>
              <p:nvPr/>
            </p:nvSpPr>
            <p:spPr bwMode="auto">
              <a:xfrm flipV="1">
                <a:off x="1588" y="2456"/>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4" name="Line 31"/>
              <p:cNvSpPr>
                <a:spLocks noChangeShapeType="1"/>
              </p:cNvSpPr>
              <p:nvPr/>
            </p:nvSpPr>
            <p:spPr bwMode="auto">
              <a:xfrm flipV="1">
                <a:off x="1612" y="2443"/>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5" name="Line 32"/>
              <p:cNvSpPr>
                <a:spLocks noChangeShapeType="1"/>
              </p:cNvSpPr>
              <p:nvPr/>
            </p:nvSpPr>
            <p:spPr bwMode="auto">
              <a:xfrm flipV="1">
                <a:off x="1636" y="242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6" name="Line 33"/>
              <p:cNvSpPr>
                <a:spLocks noChangeShapeType="1"/>
              </p:cNvSpPr>
              <p:nvPr/>
            </p:nvSpPr>
            <p:spPr bwMode="auto">
              <a:xfrm flipV="1">
                <a:off x="1662" y="241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7" name="Line 34"/>
              <p:cNvSpPr>
                <a:spLocks noChangeShapeType="1"/>
              </p:cNvSpPr>
              <p:nvPr/>
            </p:nvSpPr>
            <p:spPr bwMode="auto">
              <a:xfrm flipV="1">
                <a:off x="1686" y="2398"/>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8" name="Line 35"/>
              <p:cNvSpPr>
                <a:spLocks noChangeShapeType="1"/>
              </p:cNvSpPr>
              <p:nvPr/>
            </p:nvSpPr>
            <p:spPr bwMode="auto">
              <a:xfrm flipV="1">
                <a:off x="1710" y="2385"/>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9" name="Line 36"/>
              <p:cNvSpPr>
                <a:spLocks noChangeShapeType="1"/>
              </p:cNvSpPr>
              <p:nvPr/>
            </p:nvSpPr>
            <p:spPr bwMode="auto">
              <a:xfrm flipV="1">
                <a:off x="1736" y="2370"/>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0" name="Line 37"/>
              <p:cNvSpPr>
                <a:spLocks noChangeShapeType="1"/>
              </p:cNvSpPr>
              <p:nvPr/>
            </p:nvSpPr>
            <p:spPr bwMode="auto">
              <a:xfrm flipV="1">
                <a:off x="1760" y="2356"/>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1" name="Line 38"/>
              <p:cNvSpPr>
                <a:spLocks noChangeShapeType="1"/>
              </p:cNvSpPr>
              <p:nvPr/>
            </p:nvSpPr>
            <p:spPr bwMode="auto">
              <a:xfrm flipV="1">
                <a:off x="1784" y="2343"/>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2" name="Line 39"/>
              <p:cNvSpPr>
                <a:spLocks noChangeShapeType="1"/>
              </p:cNvSpPr>
              <p:nvPr/>
            </p:nvSpPr>
            <p:spPr bwMode="auto">
              <a:xfrm flipV="1">
                <a:off x="1809" y="232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3" name="Line 40"/>
              <p:cNvSpPr>
                <a:spLocks noChangeShapeType="1"/>
              </p:cNvSpPr>
              <p:nvPr/>
            </p:nvSpPr>
            <p:spPr bwMode="auto">
              <a:xfrm flipV="1">
                <a:off x="1835" y="231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4" name="Line 41"/>
              <p:cNvSpPr>
                <a:spLocks noChangeShapeType="1"/>
              </p:cNvSpPr>
              <p:nvPr/>
            </p:nvSpPr>
            <p:spPr bwMode="auto">
              <a:xfrm flipV="1">
                <a:off x="1859" y="229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5" name="Line 42"/>
              <p:cNvSpPr>
                <a:spLocks noChangeShapeType="1"/>
              </p:cNvSpPr>
              <p:nvPr/>
            </p:nvSpPr>
            <p:spPr bwMode="auto">
              <a:xfrm flipV="1">
                <a:off x="1883" y="228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6" name="Line 43"/>
              <p:cNvSpPr>
                <a:spLocks noChangeShapeType="1"/>
              </p:cNvSpPr>
              <p:nvPr/>
            </p:nvSpPr>
            <p:spPr bwMode="auto">
              <a:xfrm flipV="1">
                <a:off x="1907" y="2270"/>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7" name="Line 44"/>
              <p:cNvSpPr>
                <a:spLocks noChangeShapeType="1"/>
              </p:cNvSpPr>
              <p:nvPr/>
            </p:nvSpPr>
            <p:spPr bwMode="auto">
              <a:xfrm flipV="1">
                <a:off x="1933" y="2255"/>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8" name="Line 45"/>
              <p:cNvSpPr>
                <a:spLocks noChangeShapeType="1"/>
              </p:cNvSpPr>
              <p:nvPr/>
            </p:nvSpPr>
            <p:spPr bwMode="auto">
              <a:xfrm flipV="1">
                <a:off x="1957" y="2241"/>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9" name="Line 46"/>
              <p:cNvSpPr>
                <a:spLocks noChangeShapeType="1"/>
              </p:cNvSpPr>
              <p:nvPr/>
            </p:nvSpPr>
            <p:spPr bwMode="auto">
              <a:xfrm flipV="1">
                <a:off x="1981" y="222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0" name="Line 47"/>
              <p:cNvSpPr>
                <a:spLocks noChangeShapeType="1"/>
              </p:cNvSpPr>
              <p:nvPr/>
            </p:nvSpPr>
            <p:spPr bwMode="auto">
              <a:xfrm flipV="1">
                <a:off x="2007" y="221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1" name="Line 48"/>
              <p:cNvSpPr>
                <a:spLocks noChangeShapeType="1"/>
              </p:cNvSpPr>
              <p:nvPr/>
            </p:nvSpPr>
            <p:spPr bwMode="auto">
              <a:xfrm flipV="1">
                <a:off x="2031" y="2198"/>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2" name="Line 49"/>
              <p:cNvSpPr>
                <a:spLocks noChangeShapeType="1"/>
              </p:cNvSpPr>
              <p:nvPr/>
            </p:nvSpPr>
            <p:spPr bwMode="auto">
              <a:xfrm>
                <a:off x="2055" y="2191"/>
                <a:ext cx="1"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3" name="Line 97"/>
              <p:cNvSpPr>
                <a:spLocks noChangeShapeType="1"/>
              </p:cNvSpPr>
              <p:nvPr/>
            </p:nvSpPr>
            <p:spPr bwMode="auto">
              <a:xfrm flipH="1">
                <a:off x="2563" y="2483"/>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4" name="Line 98"/>
              <p:cNvSpPr>
                <a:spLocks noChangeShapeType="1"/>
              </p:cNvSpPr>
              <p:nvPr/>
            </p:nvSpPr>
            <p:spPr bwMode="auto">
              <a:xfrm flipH="1">
                <a:off x="2539" y="2498"/>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5" name="Line 99"/>
              <p:cNvSpPr>
                <a:spLocks noChangeShapeType="1"/>
              </p:cNvSpPr>
              <p:nvPr/>
            </p:nvSpPr>
            <p:spPr bwMode="auto">
              <a:xfrm flipH="1">
                <a:off x="2513" y="2511"/>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6" name="Line 100"/>
              <p:cNvSpPr>
                <a:spLocks noChangeShapeType="1"/>
              </p:cNvSpPr>
              <p:nvPr/>
            </p:nvSpPr>
            <p:spPr bwMode="auto">
              <a:xfrm flipH="1">
                <a:off x="2489" y="2526"/>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7" name="Line 101"/>
              <p:cNvSpPr>
                <a:spLocks noChangeShapeType="1"/>
              </p:cNvSpPr>
              <p:nvPr/>
            </p:nvSpPr>
            <p:spPr bwMode="auto">
              <a:xfrm flipH="1">
                <a:off x="2465" y="2541"/>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8" name="Line 102"/>
              <p:cNvSpPr>
                <a:spLocks noChangeShapeType="1"/>
              </p:cNvSpPr>
              <p:nvPr/>
            </p:nvSpPr>
            <p:spPr bwMode="auto">
              <a:xfrm flipH="1">
                <a:off x="2439" y="2554"/>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9" name="Line 103"/>
              <p:cNvSpPr>
                <a:spLocks noChangeShapeType="1"/>
              </p:cNvSpPr>
              <p:nvPr/>
            </p:nvSpPr>
            <p:spPr bwMode="auto">
              <a:xfrm flipH="1">
                <a:off x="2415" y="2569"/>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0" name="Line 104"/>
              <p:cNvSpPr>
                <a:spLocks noChangeShapeType="1"/>
              </p:cNvSpPr>
              <p:nvPr/>
            </p:nvSpPr>
            <p:spPr bwMode="auto">
              <a:xfrm flipH="1">
                <a:off x="2391" y="2584"/>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1" name="Line 105"/>
              <p:cNvSpPr>
                <a:spLocks noChangeShapeType="1"/>
              </p:cNvSpPr>
              <p:nvPr/>
            </p:nvSpPr>
            <p:spPr bwMode="auto">
              <a:xfrm flipH="1">
                <a:off x="2365" y="2598"/>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2" name="Line 106"/>
              <p:cNvSpPr>
                <a:spLocks noChangeShapeType="1"/>
              </p:cNvSpPr>
              <p:nvPr/>
            </p:nvSpPr>
            <p:spPr bwMode="auto">
              <a:xfrm flipH="1">
                <a:off x="2341" y="2611"/>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3" name="Line 107"/>
              <p:cNvSpPr>
                <a:spLocks noChangeShapeType="1"/>
              </p:cNvSpPr>
              <p:nvPr/>
            </p:nvSpPr>
            <p:spPr bwMode="auto">
              <a:xfrm flipH="1">
                <a:off x="2317" y="2626"/>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4" name="Line 108"/>
              <p:cNvSpPr>
                <a:spLocks noChangeShapeType="1"/>
              </p:cNvSpPr>
              <p:nvPr/>
            </p:nvSpPr>
            <p:spPr bwMode="auto">
              <a:xfrm flipH="1">
                <a:off x="2293" y="2641"/>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5" name="Line 109"/>
              <p:cNvSpPr>
                <a:spLocks noChangeShapeType="1"/>
              </p:cNvSpPr>
              <p:nvPr/>
            </p:nvSpPr>
            <p:spPr bwMode="auto">
              <a:xfrm flipH="1">
                <a:off x="2267" y="2654"/>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6"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67" name="Line 111"/>
              <p:cNvSpPr>
                <a:spLocks noChangeShapeType="1"/>
              </p:cNvSpPr>
              <p:nvPr/>
            </p:nvSpPr>
            <p:spPr bwMode="auto">
              <a:xfrm>
                <a:off x="2254" y="2686"/>
                <a:ext cx="11" cy="9"/>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8" name="Line 112"/>
              <p:cNvSpPr>
                <a:spLocks noChangeShapeType="1"/>
              </p:cNvSpPr>
              <p:nvPr/>
            </p:nvSpPr>
            <p:spPr bwMode="auto">
              <a:xfrm flipV="1">
                <a:off x="2276" y="268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9" name="Line 113"/>
              <p:cNvSpPr>
                <a:spLocks noChangeShapeType="1"/>
              </p:cNvSpPr>
              <p:nvPr/>
            </p:nvSpPr>
            <p:spPr bwMode="auto">
              <a:xfrm flipV="1">
                <a:off x="2300" y="2665"/>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0"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endParaRPr lang="en-US"/>
              </a:p>
            </p:txBody>
          </p:sp>
          <p:sp>
            <p:nvSpPr>
              <p:cNvPr id="38071"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endParaRPr lang="en-US"/>
              </a:p>
            </p:txBody>
          </p:sp>
          <p:sp>
            <p:nvSpPr>
              <p:cNvPr id="38072"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endParaRPr lang="en-US"/>
              </a:p>
            </p:txBody>
          </p:sp>
          <p:sp>
            <p:nvSpPr>
              <p:cNvPr id="38073"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endParaRPr lang="en-US"/>
              </a:p>
            </p:txBody>
          </p:sp>
          <p:sp>
            <p:nvSpPr>
              <p:cNvPr id="38074"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endParaRPr lang="en-US"/>
              </a:p>
            </p:txBody>
          </p:sp>
          <p:sp>
            <p:nvSpPr>
              <p:cNvPr id="38075"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76" name="Line 122"/>
              <p:cNvSpPr>
                <a:spLocks noChangeShapeType="1"/>
              </p:cNvSpPr>
              <p:nvPr/>
            </p:nvSpPr>
            <p:spPr bwMode="auto">
              <a:xfrm>
                <a:off x="2061" y="2192"/>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7"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endParaRPr lang="en-US"/>
              </a:p>
            </p:txBody>
          </p:sp>
          <p:sp>
            <p:nvSpPr>
              <p:cNvPr id="38078"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endParaRPr lang="en-US"/>
              </a:p>
            </p:txBody>
          </p:sp>
          <p:sp>
            <p:nvSpPr>
              <p:cNvPr id="38079" name="Line 132"/>
              <p:cNvSpPr>
                <a:spLocks noChangeShapeType="1"/>
              </p:cNvSpPr>
              <p:nvPr/>
            </p:nvSpPr>
            <p:spPr bwMode="auto">
              <a:xfrm flipH="1">
                <a:off x="1250" y="2552"/>
                <a:ext cx="43" cy="24"/>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0"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81" name="Freeform 134"/>
              <p:cNvSpPr>
                <a:spLocks/>
              </p:cNvSpPr>
              <p:nvPr/>
            </p:nvSpPr>
            <p:spPr bwMode="auto">
              <a:xfrm>
                <a:off x="1260" y="2354"/>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82"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endParaRPr lang="en-US"/>
              </a:p>
            </p:txBody>
          </p:sp>
          <p:sp>
            <p:nvSpPr>
              <p:cNvPr id="38083"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84"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38085"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86"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endParaRPr lang="en-US"/>
              </a:p>
            </p:txBody>
          </p:sp>
          <p:sp>
            <p:nvSpPr>
              <p:cNvPr id="38087"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88"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38089"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0"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38091"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2"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endParaRPr lang="en-US"/>
              </a:p>
            </p:txBody>
          </p:sp>
          <p:sp>
            <p:nvSpPr>
              <p:cNvPr id="38093"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4"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38095"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6"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endParaRPr lang="en-US"/>
              </a:p>
            </p:txBody>
          </p:sp>
          <p:sp>
            <p:nvSpPr>
              <p:cNvPr id="38097"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8"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endParaRPr lang="en-US"/>
              </a:p>
            </p:txBody>
          </p:sp>
          <p:sp>
            <p:nvSpPr>
              <p:cNvPr id="38099"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endParaRPr lang="en-US"/>
              </a:p>
            </p:txBody>
          </p:sp>
          <p:sp>
            <p:nvSpPr>
              <p:cNvPr id="38100"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endParaRPr lang="en-US"/>
              </a:p>
            </p:txBody>
          </p:sp>
          <p:sp>
            <p:nvSpPr>
              <p:cNvPr id="38101"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endParaRPr lang="en-US"/>
              </a:p>
            </p:txBody>
          </p:sp>
          <p:sp>
            <p:nvSpPr>
              <p:cNvPr id="38102"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endParaRPr lang="en-US"/>
              </a:p>
            </p:txBody>
          </p:sp>
          <p:sp>
            <p:nvSpPr>
              <p:cNvPr id="38103"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endParaRPr lang="en-US"/>
              </a:p>
            </p:txBody>
          </p:sp>
          <p:sp>
            <p:nvSpPr>
              <p:cNvPr id="38104"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endParaRPr lang="en-US"/>
              </a:p>
            </p:txBody>
          </p:sp>
          <p:sp>
            <p:nvSpPr>
              <p:cNvPr id="38105"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06"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endParaRPr lang="en-US"/>
              </a:p>
            </p:txBody>
          </p:sp>
          <p:sp>
            <p:nvSpPr>
              <p:cNvPr id="38107"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08"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endParaRPr lang="en-US"/>
              </a:p>
            </p:txBody>
          </p:sp>
          <p:sp>
            <p:nvSpPr>
              <p:cNvPr id="38109"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10"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11"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12"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13"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14"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15"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endParaRPr lang="en-US"/>
              </a:p>
            </p:txBody>
          </p:sp>
          <p:sp>
            <p:nvSpPr>
              <p:cNvPr id="38116"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17" name="Line 254"/>
              <p:cNvSpPr>
                <a:spLocks noChangeShapeType="1"/>
              </p:cNvSpPr>
              <p:nvPr/>
            </p:nvSpPr>
            <p:spPr bwMode="auto">
              <a:xfrm flipV="1">
                <a:off x="2350" y="2569"/>
                <a:ext cx="185" cy="11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8"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endParaRPr lang="en-US"/>
              </a:p>
            </p:txBody>
          </p:sp>
          <p:sp>
            <p:nvSpPr>
              <p:cNvPr id="38119"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20"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endParaRPr lang="en-US"/>
              </a:p>
            </p:txBody>
          </p:sp>
          <p:sp>
            <p:nvSpPr>
              <p:cNvPr id="38121"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endParaRPr lang="en-US"/>
              </a:p>
            </p:txBody>
          </p:sp>
          <p:sp>
            <p:nvSpPr>
              <p:cNvPr id="38122"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FFFFFF"/>
              </a:solidFill>
              <a:ln w="0">
                <a:solidFill>
                  <a:srgbClr val="FFFFFF"/>
                </a:solidFill>
                <a:round/>
                <a:headEnd/>
                <a:tailEnd/>
              </a:ln>
            </p:spPr>
            <p:txBody>
              <a:bodyPr/>
              <a:lstStyle/>
              <a:p>
                <a:endParaRPr lang="en-US"/>
              </a:p>
            </p:txBody>
          </p:sp>
          <p:sp>
            <p:nvSpPr>
              <p:cNvPr id="38123"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FFFFFF"/>
              </a:solidFill>
              <a:ln w="0">
                <a:solidFill>
                  <a:srgbClr val="9292FF"/>
                </a:solidFill>
                <a:round/>
                <a:headEnd/>
                <a:tailEnd/>
              </a:ln>
            </p:spPr>
            <p:txBody>
              <a:bodyPr/>
              <a:lstStyle/>
              <a:p>
                <a:endParaRPr lang="en-US"/>
              </a:p>
            </p:txBody>
          </p:sp>
          <p:sp>
            <p:nvSpPr>
              <p:cNvPr id="38124"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endParaRPr lang="en-US"/>
              </a:p>
            </p:txBody>
          </p:sp>
          <p:sp>
            <p:nvSpPr>
              <p:cNvPr id="38125"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endParaRPr lang="en-US"/>
              </a:p>
            </p:txBody>
          </p:sp>
          <p:sp>
            <p:nvSpPr>
              <p:cNvPr id="38126"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endParaRPr lang="en-US"/>
              </a:p>
            </p:txBody>
          </p:sp>
          <p:sp>
            <p:nvSpPr>
              <p:cNvPr id="38129"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30" name="Line 50"/>
              <p:cNvSpPr>
                <a:spLocks noChangeShapeType="1"/>
              </p:cNvSpPr>
              <p:nvPr/>
            </p:nvSpPr>
            <p:spPr bwMode="auto">
              <a:xfrm flipV="1">
                <a:off x="2113" y="2152"/>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1" name="Line 52"/>
              <p:cNvSpPr>
                <a:spLocks noChangeShapeType="1"/>
              </p:cNvSpPr>
              <p:nvPr/>
            </p:nvSpPr>
            <p:spPr bwMode="auto">
              <a:xfrm flipV="1">
                <a:off x="2163" y="212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2" name="Line 53"/>
              <p:cNvSpPr>
                <a:spLocks noChangeShapeType="1"/>
              </p:cNvSpPr>
              <p:nvPr/>
            </p:nvSpPr>
            <p:spPr bwMode="auto">
              <a:xfrm flipV="1">
                <a:off x="2187" y="210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3" name="Line 54"/>
              <p:cNvSpPr>
                <a:spLocks noChangeShapeType="1"/>
              </p:cNvSpPr>
              <p:nvPr/>
            </p:nvSpPr>
            <p:spPr bwMode="auto">
              <a:xfrm flipV="1">
                <a:off x="2211" y="2094"/>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4" name="Line 55"/>
              <p:cNvSpPr>
                <a:spLocks noChangeShapeType="1"/>
              </p:cNvSpPr>
              <p:nvPr/>
            </p:nvSpPr>
            <p:spPr bwMode="auto">
              <a:xfrm flipV="1">
                <a:off x="2237" y="2079"/>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5" name="Line 56"/>
              <p:cNvSpPr>
                <a:spLocks noChangeShapeType="1"/>
              </p:cNvSpPr>
              <p:nvPr/>
            </p:nvSpPr>
            <p:spPr bwMode="auto">
              <a:xfrm flipV="1">
                <a:off x="2261" y="2064"/>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6" name="Line 57"/>
              <p:cNvSpPr>
                <a:spLocks noChangeShapeType="1"/>
              </p:cNvSpPr>
              <p:nvPr/>
            </p:nvSpPr>
            <p:spPr bwMode="auto">
              <a:xfrm flipV="1">
                <a:off x="2285" y="205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7" name="Line 58"/>
              <p:cNvSpPr>
                <a:spLocks noChangeShapeType="1"/>
              </p:cNvSpPr>
              <p:nvPr/>
            </p:nvSpPr>
            <p:spPr bwMode="auto">
              <a:xfrm flipV="1">
                <a:off x="2309" y="203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8" name="Line 59"/>
              <p:cNvSpPr>
                <a:spLocks noChangeShapeType="1"/>
              </p:cNvSpPr>
              <p:nvPr/>
            </p:nvSpPr>
            <p:spPr bwMode="auto">
              <a:xfrm flipV="1">
                <a:off x="2335" y="202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9" name="Line 60"/>
              <p:cNvSpPr>
                <a:spLocks noChangeShapeType="1"/>
              </p:cNvSpPr>
              <p:nvPr/>
            </p:nvSpPr>
            <p:spPr bwMode="auto">
              <a:xfrm flipV="1">
                <a:off x="2359" y="200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0" name="Line 61"/>
              <p:cNvSpPr>
                <a:spLocks noChangeShapeType="1"/>
              </p:cNvSpPr>
              <p:nvPr/>
            </p:nvSpPr>
            <p:spPr bwMode="auto">
              <a:xfrm flipV="1">
                <a:off x="2383" y="1994"/>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1" name="Line 62"/>
              <p:cNvSpPr>
                <a:spLocks noChangeShapeType="1"/>
              </p:cNvSpPr>
              <p:nvPr/>
            </p:nvSpPr>
            <p:spPr bwMode="auto">
              <a:xfrm flipV="1">
                <a:off x="2407" y="1979"/>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2" name="Line 63"/>
              <p:cNvSpPr>
                <a:spLocks noChangeShapeType="1"/>
              </p:cNvSpPr>
              <p:nvPr/>
            </p:nvSpPr>
            <p:spPr bwMode="auto">
              <a:xfrm flipV="1">
                <a:off x="2433" y="1964"/>
                <a:ext cx="12"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3" name="Line 64"/>
              <p:cNvSpPr>
                <a:spLocks noChangeShapeType="1"/>
              </p:cNvSpPr>
              <p:nvPr/>
            </p:nvSpPr>
            <p:spPr bwMode="auto">
              <a:xfrm flipV="1">
                <a:off x="2458" y="1949"/>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4" name="Line 65"/>
              <p:cNvSpPr>
                <a:spLocks noChangeShapeType="1"/>
              </p:cNvSpPr>
              <p:nvPr/>
            </p:nvSpPr>
            <p:spPr bwMode="auto">
              <a:xfrm flipV="1">
                <a:off x="2482" y="1936"/>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5" name="Line 66"/>
              <p:cNvSpPr>
                <a:spLocks noChangeShapeType="1"/>
              </p:cNvSpPr>
              <p:nvPr/>
            </p:nvSpPr>
            <p:spPr bwMode="auto">
              <a:xfrm flipV="1">
                <a:off x="2508" y="192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6" name="Line 67"/>
              <p:cNvSpPr>
                <a:spLocks noChangeShapeType="1"/>
              </p:cNvSpPr>
              <p:nvPr/>
            </p:nvSpPr>
            <p:spPr bwMode="auto">
              <a:xfrm flipV="1">
                <a:off x="2532" y="1907"/>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7" name="Line 71"/>
              <p:cNvSpPr>
                <a:spLocks noChangeShapeType="1"/>
              </p:cNvSpPr>
              <p:nvPr/>
            </p:nvSpPr>
            <p:spPr bwMode="auto">
              <a:xfrm flipH="1" flipV="1">
                <a:off x="2425" y="1862"/>
                <a:ext cx="124" cy="4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148" name="Group 396"/>
              <p:cNvGrpSpPr>
                <a:grpSpLocks/>
              </p:cNvGrpSpPr>
              <p:nvPr/>
            </p:nvGrpSpPr>
            <p:grpSpPr bwMode="auto">
              <a:xfrm>
                <a:off x="2587" y="2137"/>
                <a:ext cx="616" cy="339"/>
                <a:chOff x="2582" y="2147"/>
                <a:chExt cx="616" cy="339"/>
              </a:xfrm>
            </p:grpSpPr>
            <p:sp>
              <p:nvSpPr>
                <p:cNvPr id="38166" name="Line 93"/>
                <p:cNvSpPr>
                  <a:spLocks noChangeShapeType="1"/>
                </p:cNvSpPr>
                <p:nvPr/>
              </p:nvSpPr>
              <p:spPr bwMode="auto">
                <a:xfrm flipH="1">
                  <a:off x="2686" y="2419"/>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7" name="Line 94"/>
                <p:cNvSpPr>
                  <a:spLocks noChangeShapeType="1"/>
                </p:cNvSpPr>
                <p:nvPr/>
              </p:nvSpPr>
              <p:spPr bwMode="auto">
                <a:xfrm flipH="1">
                  <a:off x="2673" y="2432"/>
                  <a:ext cx="2" cy="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8" name="Line 95"/>
                <p:cNvSpPr>
                  <a:spLocks noChangeShapeType="1"/>
                </p:cNvSpPr>
                <p:nvPr/>
              </p:nvSpPr>
              <p:spPr bwMode="auto">
                <a:xfrm flipH="1">
                  <a:off x="2606" y="2466"/>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9" name="Line 96"/>
                <p:cNvSpPr>
                  <a:spLocks noChangeShapeType="1"/>
                </p:cNvSpPr>
                <p:nvPr/>
              </p:nvSpPr>
              <p:spPr bwMode="auto">
                <a:xfrm flipH="1">
                  <a:off x="2582" y="2479"/>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0" name="Line 126"/>
                <p:cNvSpPr>
                  <a:spLocks noChangeShapeType="1"/>
                </p:cNvSpPr>
                <p:nvPr/>
              </p:nvSpPr>
              <p:spPr bwMode="auto">
                <a:xfrm flipH="1" flipV="1">
                  <a:off x="2605" y="245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1" name="Line 127"/>
                <p:cNvSpPr>
                  <a:spLocks noChangeShapeType="1"/>
                </p:cNvSpPr>
                <p:nvPr/>
              </p:nvSpPr>
              <p:spPr bwMode="auto">
                <a:xfrm flipV="1">
                  <a:off x="2612" y="244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2" name="Line 128"/>
                <p:cNvSpPr>
                  <a:spLocks noChangeShapeType="1"/>
                </p:cNvSpPr>
                <p:nvPr/>
              </p:nvSpPr>
              <p:spPr bwMode="auto">
                <a:xfrm flipV="1">
                  <a:off x="2638" y="2425"/>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3" name="Line 129"/>
                <p:cNvSpPr>
                  <a:spLocks noChangeShapeType="1"/>
                </p:cNvSpPr>
                <p:nvPr/>
              </p:nvSpPr>
              <p:spPr bwMode="auto">
                <a:xfrm>
                  <a:off x="2662" y="2429"/>
                  <a:ext cx="8" cy="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4" name="Line 72"/>
                <p:cNvSpPr>
                  <a:spLocks noChangeShapeType="1"/>
                </p:cNvSpPr>
                <p:nvPr/>
              </p:nvSpPr>
              <p:spPr bwMode="auto">
                <a:xfrm flipV="1">
                  <a:off x="3187" y="2169"/>
                  <a:ext cx="11"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5" name="Line 73"/>
                <p:cNvSpPr>
                  <a:spLocks noChangeShapeType="1"/>
                </p:cNvSpPr>
                <p:nvPr/>
              </p:nvSpPr>
              <p:spPr bwMode="auto">
                <a:xfrm flipH="1" flipV="1">
                  <a:off x="3179" y="2152"/>
                  <a:ext cx="12" cy="1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6" name="Line 74"/>
                <p:cNvSpPr>
                  <a:spLocks noChangeShapeType="1"/>
                </p:cNvSpPr>
                <p:nvPr/>
              </p:nvSpPr>
              <p:spPr bwMode="auto">
                <a:xfrm flipH="1">
                  <a:off x="3153" y="214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7" name="Line 75"/>
                <p:cNvSpPr>
                  <a:spLocks noChangeShapeType="1"/>
                </p:cNvSpPr>
                <p:nvPr/>
              </p:nvSpPr>
              <p:spPr bwMode="auto">
                <a:xfrm flipH="1">
                  <a:off x="3129" y="216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8" name="Line 76"/>
                <p:cNvSpPr>
                  <a:spLocks noChangeShapeType="1"/>
                </p:cNvSpPr>
                <p:nvPr/>
              </p:nvSpPr>
              <p:spPr bwMode="auto">
                <a:xfrm flipH="1">
                  <a:off x="3105" y="217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9" name="Line 77"/>
                <p:cNvSpPr>
                  <a:spLocks noChangeShapeType="1"/>
                </p:cNvSpPr>
                <p:nvPr/>
              </p:nvSpPr>
              <p:spPr bwMode="auto">
                <a:xfrm flipH="1">
                  <a:off x="3081" y="2189"/>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0" name="Line 78"/>
                <p:cNvSpPr>
                  <a:spLocks noChangeShapeType="1"/>
                </p:cNvSpPr>
                <p:nvPr/>
              </p:nvSpPr>
              <p:spPr bwMode="auto">
                <a:xfrm flipH="1">
                  <a:off x="3055" y="2204"/>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1" name="Line 79"/>
                <p:cNvSpPr>
                  <a:spLocks noChangeShapeType="1"/>
                </p:cNvSpPr>
                <p:nvPr/>
              </p:nvSpPr>
              <p:spPr bwMode="auto">
                <a:xfrm flipH="1">
                  <a:off x="3031" y="2217"/>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2" name="Line 80"/>
                <p:cNvSpPr>
                  <a:spLocks noChangeShapeType="1"/>
                </p:cNvSpPr>
                <p:nvPr/>
              </p:nvSpPr>
              <p:spPr bwMode="auto">
                <a:xfrm flipH="1">
                  <a:off x="3007" y="223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3" name="Line 81"/>
                <p:cNvSpPr>
                  <a:spLocks noChangeShapeType="1"/>
                </p:cNvSpPr>
                <p:nvPr/>
              </p:nvSpPr>
              <p:spPr bwMode="auto">
                <a:xfrm flipH="1">
                  <a:off x="2983" y="2247"/>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4" name="Line 82"/>
                <p:cNvSpPr>
                  <a:spLocks noChangeShapeType="1"/>
                </p:cNvSpPr>
                <p:nvPr/>
              </p:nvSpPr>
              <p:spPr bwMode="auto">
                <a:xfrm flipH="1">
                  <a:off x="2957" y="2262"/>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5" name="Line 83"/>
                <p:cNvSpPr>
                  <a:spLocks noChangeShapeType="1"/>
                </p:cNvSpPr>
                <p:nvPr/>
              </p:nvSpPr>
              <p:spPr bwMode="auto">
                <a:xfrm flipH="1">
                  <a:off x="2933" y="227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6" name="Line 84"/>
                <p:cNvSpPr>
                  <a:spLocks noChangeShapeType="1"/>
                </p:cNvSpPr>
                <p:nvPr/>
              </p:nvSpPr>
              <p:spPr bwMode="auto">
                <a:xfrm flipH="1">
                  <a:off x="2909" y="2290"/>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7" name="Line 85"/>
                <p:cNvSpPr>
                  <a:spLocks noChangeShapeType="1"/>
                </p:cNvSpPr>
                <p:nvPr/>
              </p:nvSpPr>
              <p:spPr bwMode="auto">
                <a:xfrm flipH="1">
                  <a:off x="2883" y="2304"/>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8" name="Line 86"/>
                <p:cNvSpPr>
                  <a:spLocks noChangeShapeType="1"/>
                </p:cNvSpPr>
                <p:nvPr/>
              </p:nvSpPr>
              <p:spPr bwMode="auto">
                <a:xfrm flipH="1">
                  <a:off x="2859" y="2319"/>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9" name="Line 87"/>
                <p:cNvSpPr>
                  <a:spLocks noChangeShapeType="1"/>
                </p:cNvSpPr>
                <p:nvPr/>
              </p:nvSpPr>
              <p:spPr bwMode="auto">
                <a:xfrm flipH="1">
                  <a:off x="2835" y="2332"/>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0" name="Line 88"/>
                <p:cNvSpPr>
                  <a:spLocks noChangeShapeType="1"/>
                </p:cNvSpPr>
                <p:nvPr/>
              </p:nvSpPr>
              <p:spPr bwMode="auto">
                <a:xfrm flipH="1">
                  <a:off x="2810" y="2347"/>
                  <a:ext cx="12"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1" name="Line 89"/>
                <p:cNvSpPr>
                  <a:spLocks noChangeShapeType="1"/>
                </p:cNvSpPr>
                <p:nvPr/>
              </p:nvSpPr>
              <p:spPr bwMode="auto">
                <a:xfrm flipH="1">
                  <a:off x="2784" y="2362"/>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2" name="Line 90"/>
                <p:cNvSpPr>
                  <a:spLocks noChangeShapeType="1"/>
                </p:cNvSpPr>
                <p:nvPr/>
              </p:nvSpPr>
              <p:spPr bwMode="auto">
                <a:xfrm flipH="1">
                  <a:off x="2760" y="237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3" name="Line 91"/>
                <p:cNvSpPr>
                  <a:spLocks noChangeShapeType="1"/>
                </p:cNvSpPr>
                <p:nvPr/>
              </p:nvSpPr>
              <p:spPr bwMode="auto">
                <a:xfrm flipH="1">
                  <a:off x="2736" y="2390"/>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4" name="Line 92"/>
                <p:cNvSpPr>
                  <a:spLocks noChangeShapeType="1"/>
                </p:cNvSpPr>
                <p:nvPr/>
              </p:nvSpPr>
              <p:spPr bwMode="auto">
                <a:xfrm flipH="1">
                  <a:off x="2712" y="2404"/>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149" name="Line 123"/>
              <p:cNvSpPr>
                <a:spLocks noChangeShapeType="1"/>
              </p:cNvSpPr>
              <p:nvPr/>
            </p:nvSpPr>
            <p:spPr bwMode="auto">
              <a:xfrm flipV="1">
                <a:off x="2083" y="2192"/>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0" name="Line 124"/>
              <p:cNvSpPr>
                <a:spLocks noChangeShapeType="1"/>
              </p:cNvSpPr>
              <p:nvPr/>
            </p:nvSpPr>
            <p:spPr bwMode="auto">
              <a:xfrm flipV="1">
                <a:off x="2109" y="217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1" name="Line 125"/>
              <p:cNvSpPr>
                <a:spLocks noChangeShapeType="1"/>
              </p:cNvSpPr>
              <p:nvPr/>
            </p:nvSpPr>
            <p:spPr bwMode="auto">
              <a:xfrm flipH="1" flipV="1">
                <a:off x="2120" y="216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2" name="Line 253"/>
              <p:cNvSpPr>
                <a:spLocks noChangeShapeType="1"/>
              </p:cNvSpPr>
              <p:nvPr/>
            </p:nvSpPr>
            <p:spPr bwMode="auto">
              <a:xfrm flipV="1">
                <a:off x="2267" y="1870"/>
                <a:ext cx="185" cy="11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3"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endParaRPr lang="en-US"/>
              </a:p>
            </p:txBody>
          </p:sp>
          <p:sp>
            <p:nvSpPr>
              <p:cNvPr id="38154"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55"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endParaRPr lang="en-US"/>
              </a:p>
            </p:txBody>
          </p:sp>
          <p:sp>
            <p:nvSpPr>
              <p:cNvPr id="38156"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endParaRPr lang="en-US"/>
              </a:p>
            </p:txBody>
          </p:sp>
          <p:sp>
            <p:nvSpPr>
              <p:cNvPr id="38157"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endParaRPr lang="en-US"/>
              </a:p>
            </p:txBody>
          </p:sp>
          <p:sp>
            <p:nvSpPr>
              <p:cNvPr id="38158"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FF0000"/>
                </a:solidFill>
                <a:round/>
                <a:headEnd/>
                <a:tailEnd/>
              </a:ln>
            </p:spPr>
            <p:txBody>
              <a:bodyPr/>
              <a:lstStyle/>
              <a:p>
                <a:endParaRPr lang="en-US"/>
              </a:p>
            </p:txBody>
          </p:sp>
          <p:sp>
            <p:nvSpPr>
              <p:cNvPr id="38159"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endParaRPr lang="en-US"/>
              </a:p>
            </p:txBody>
          </p:sp>
          <p:sp>
            <p:nvSpPr>
              <p:cNvPr id="38160"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FF0000"/>
                </a:solidFill>
                <a:round/>
                <a:headEnd/>
                <a:tailEnd/>
              </a:ln>
            </p:spPr>
            <p:txBody>
              <a:bodyPr/>
              <a:lstStyle/>
              <a:p>
                <a:endParaRPr lang="en-US"/>
              </a:p>
            </p:txBody>
          </p:sp>
          <p:sp>
            <p:nvSpPr>
              <p:cNvPr id="38161"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endParaRPr lang="en-US"/>
              </a:p>
            </p:txBody>
          </p:sp>
          <p:sp>
            <p:nvSpPr>
              <p:cNvPr id="38162"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64" name="Freeform 314"/>
              <p:cNvSpPr>
                <a:spLocks/>
              </p:cNvSpPr>
              <p:nvPr/>
            </p:nvSpPr>
            <p:spPr bwMode="auto">
              <a:xfrm>
                <a:off x="2328" y="2642"/>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FFFFFF"/>
              </a:solidFill>
              <a:ln w="12700" cmpd="sng">
                <a:solidFill>
                  <a:schemeClr val="tx1"/>
                </a:solidFill>
                <a:round/>
                <a:headEnd/>
                <a:tailEnd/>
              </a:ln>
            </p:spPr>
            <p:txBody>
              <a:bodyPr/>
              <a:lstStyle/>
              <a:p>
                <a:endParaRPr lang="en-US"/>
              </a:p>
            </p:txBody>
          </p:sp>
          <p:sp>
            <p:nvSpPr>
              <p:cNvPr id="38165"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FFFFFF"/>
              </a:solidFill>
              <a:ln w="0">
                <a:solidFill>
                  <a:srgbClr val="CC0000"/>
                </a:solidFill>
                <a:round/>
                <a:headEnd/>
                <a:tailEnd/>
              </a:ln>
            </p:spPr>
            <p:txBody>
              <a:bodyPr/>
              <a:lstStyle/>
              <a:p>
                <a:endParaRPr lang="en-US"/>
              </a:p>
            </p:txBody>
          </p:sp>
          <p:sp>
            <p:nvSpPr>
              <p:cNvPr id="325" name="Freeform 21"/>
              <p:cNvSpPr>
                <a:spLocks/>
              </p:cNvSpPr>
              <p:nvPr/>
            </p:nvSpPr>
            <p:spPr bwMode="auto">
              <a:xfrm>
                <a:off x="2330" y="2642"/>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chemeClr val="tx1"/>
                </a:solidFill>
                <a:round/>
                <a:headEnd/>
                <a:tailEnd/>
              </a:ln>
            </p:spPr>
            <p:txBody>
              <a:bodyPr/>
              <a:lstStyle/>
              <a:p>
                <a:endParaRPr lang="en-US"/>
              </a:p>
            </p:txBody>
          </p:sp>
        </p:grpSp>
      </p:grpSp>
      <p:grpSp>
        <p:nvGrpSpPr>
          <p:cNvPr id="37894" name="Group 432"/>
          <p:cNvGrpSpPr>
            <a:grpSpLocks/>
          </p:cNvGrpSpPr>
          <p:nvPr/>
        </p:nvGrpSpPr>
        <p:grpSpPr bwMode="auto">
          <a:xfrm>
            <a:off x="1679575" y="3249613"/>
            <a:ext cx="3811157" cy="3000375"/>
            <a:chOff x="550" y="2195"/>
            <a:chExt cx="2038" cy="1669"/>
          </a:xfrm>
        </p:grpSpPr>
        <p:grpSp>
          <p:nvGrpSpPr>
            <p:cNvPr id="37910" name="Group 413"/>
            <p:cNvGrpSpPr>
              <a:grpSpLocks/>
            </p:cNvGrpSpPr>
            <p:nvPr/>
          </p:nvGrpSpPr>
          <p:grpSpPr bwMode="auto">
            <a:xfrm>
              <a:off x="1874" y="2195"/>
              <a:ext cx="714" cy="291"/>
              <a:chOff x="1913" y="2147"/>
              <a:chExt cx="714" cy="291"/>
            </a:xfrm>
          </p:grpSpPr>
          <p:sp>
            <p:nvSpPr>
              <p:cNvPr id="37988" name="Freeform 281"/>
              <p:cNvSpPr>
                <a:spLocks/>
              </p:cNvSpPr>
              <p:nvPr/>
            </p:nvSpPr>
            <p:spPr bwMode="auto">
              <a:xfrm>
                <a:off x="1913" y="2269"/>
                <a:ext cx="432" cy="124"/>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endParaRPr lang="en-US"/>
              </a:p>
            </p:txBody>
          </p:sp>
          <p:sp>
            <p:nvSpPr>
              <p:cNvPr id="37989" name="Line 23"/>
              <p:cNvSpPr>
                <a:spLocks noChangeShapeType="1"/>
              </p:cNvSpPr>
              <p:nvPr/>
            </p:nvSpPr>
            <p:spPr bwMode="auto">
              <a:xfrm>
                <a:off x="2087" y="2180"/>
                <a:ext cx="199" cy="97"/>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990" name="Group 397"/>
              <p:cNvGrpSpPr>
                <a:grpSpLocks/>
              </p:cNvGrpSpPr>
              <p:nvPr/>
            </p:nvGrpSpPr>
            <p:grpSpPr bwMode="auto">
              <a:xfrm>
                <a:off x="2132" y="2147"/>
                <a:ext cx="495" cy="291"/>
                <a:chOff x="2132" y="2147"/>
                <a:chExt cx="495" cy="291"/>
              </a:xfrm>
            </p:grpSpPr>
            <p:sp>
              <p:nvSpPr>
                <p:cNvPr id="37991" name="Line 170"/>
                <p:cNvSpPr>
                  <a:spLocks noChangeShapeType="1"/>
                </p:cNvSpPr>
                <p:nvPr/>
              </p:nvSpPr>
              <p:spPr bwMode="auto">
                <a:xfrm>
                  <a:off x="2378" y="2319"/>
                  <a:ext cx="249" cy="11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2" name="Line 51"/>
                <p:cNvSpPr>
                  <a:spLocks noChangeShapeType="1"/>
                </p:cNvSpPr>
                <p:nvPr/>
              </p:nvSpPr>
              <p:spPr bwMode="auto">
                <a:xfrm flipV="1">
                  <a:off x="2132" y="214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3" name="Freeform 157"/>
                <p:cNvSpPr>
                  <a:spLocks/>
                </p:cNvSpPr>
                <p:nvPr/>
              </p:nvSpPr>
              <p:spPr bwMode="auto">
                <a:xfrm>
                  <a:off x="2288" y="2199"/>
                  <a:ext cx="263" cy="74"/>
                </a:xfrm>
                <a:custGeom>
                  <a:avLst/>
                  <a:gdLst>
                    <a:gd name="T0" fmla="*/ 72 w 263"/>
                    <a:gd name="T1" fmla="*/ 5 h 74"/>
                    <a:gd name="T2" fmla="*/ 0 w 263"/>
                    <a:gd name="T3" fmla="*/ 39 h 74"/>
                    <a:gd name="T4" fmla="*/ 68 w 263"/>
                    <a:gd name="T5" fmla="*/ 70 h 74"/>
                    <a:gd name="T6" fmla="*/ 139 w 263"/>
                    <a:gd name="T7" fmla="*/ 39 h 74"/>
                    <a:gd name="T8" fmla="*/ 191 w 263"/>
                    <a:gd name="T9" fmla="*/ 74 h 74"/>
                    <a:gd name="T10" fmla="*/ 263 w 263"/>
                    <a:gd name="T11" fmla="*/ 39 h 74"/>
                    <a:gd name="T12" fmla="*/ 194 w 263"/>
                    <a:gd name="T13" fmla="*/ 0 h 74"/>
                    <a:gd name="T14" fmla="*/ 126 w 263"/>
                    <a:gd name="T15" fmla="*/ 31 h 74"/>
                    <a:gd name="T16" fmla="*/ 72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5"/>
                      </a:moveTo>
                      <a:lnTo>
                        <a:pt x="0" y="39"/>
                      </a:lnTo>
                      <a:lnTo>
                        <a:pt x="68" y="70"/>
                      </a:lnTo>
                      <a:lnTo>
                        <a:pt x="139" y="39"/>
                      </a:lnTo>
                      <a:lnTo>
                        <a:pt x="191" y="74"/>
                      </a:lnTo>
                      <a:lnTo>
                        <a:pt x="263" y="39"/>
                      </a:lnTo>
                      <a:lnTo>
                        <a:pt x="194" y="0"/>
                      </a:lnTo>
                      <a:lnTo>
                        <a:pt x="126" y="31"/>
                      </a:lnTo>
                      <a:lnTo>
                        <a:pt x="72" y="5"/>
                      </a:lnTo>
                      <a:close/>
                    </a:path>
                  </a:pathLst>
                </a:custGeom>
                <a:solidFill>
                  <a:srgbClr val="80FFFF"/>
                </a:solidFill>
                <a:ln w="0">
                  <a:solidFill>
                    <a:srgbClr val="80FFFF"/>
                  </a:solidFill>
                  <a:round/>
                  <a:headEnd/>
                  <a:tailEnd/>
                </a:ln>
              </p:spPr>
              <p:txBody>
                <a:bodyPr/>
                <a:lstStyle/>
                <a:p>
                  <a:endParaRPr lang="en-US"/>
                </a:p>
              </p:txBody>
            </p:sp>
            <p:sp>
              <p:nvSpPr>
                <p:cNvPr id="37994" name="Freeform 158"/>
                <p:cNvSpPr>
                  <a:spLocks/>
                </p:cNvSpPr>
                <p:nvPr/>
              </p:nvSpPr>
              <p:spPr bwMode="auto">
                <a:xfrm>
                  <a:off x="2158" y="2199"/>
                  <a:ext cx="263" cy="74"/>
                </a:xfrm>
                <a:custGeom>
                  <a:avLst/>
                  <a:gdLst>
                    <a:gd name="T0" fmla="*/ 74 w 263"/>
                    <a:gd name="T1" fmla="*/ 5 h 74"/>
                    <a:gd name="T2" fmla="*/ 0 w 263"/>
                    <a:gd name="T3" fmla="*/ 39 h 74"/>
                    <a:gd name="T4" fmla="*/ 68 w 263"/>
                    <a:gd name="T5" fmla="*/ 70 h 74"/>
                    <a:gd name="T6" fmla="*/ 139 w 263"/>
                    <a:gd name="T7" fmla="*/ 39 h 74"/>
                    <a:gd name="T8" fmla="*/ 193 w 263"/>
                    <a:gd name="T9" fmla="*/ 74 h 74"/>
                    <a:gd name="T10" fmla="*/ 263 w 263"/>
                    <a:gd name="T11" fmla="*/ 39 h 74"/>
                    <a:gd name="T12" fmla="*/ 194 w 263"/>
                    <a:gd name="T13" fmla="*/ 0 h 74"/>
                    <a:gd name="T14" fmla="*/ 128 w 263"/>
                    <a:gd name="T15" fmla="*/ 31 h 74"/>
                    <a:gd name="T16" fmla="*/ 74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5"/>
                      </a:moveTo>
                      <a:lnTo>
                        <a:pt x="0" y="39"/>
                      </a:lnTo>
                      <a:lnTo>
                        <a:pt x="68" y="70"/>
                      </a:lnTo>
                      <a:lnTo>
                        <a:pt x="139" y="39"/>
                      </a:lnTo>
                      <a:lnTo>
                        <a:pt x="193" y="74"/>
                      </a:lnTo>
                      <a:lnTo>
                        <a:pt x="263" y="39"/>
                      </a:lnTo>
                      <a:lnTo>
                        <a:pt x="194" y="0"/>
                      </a:lnTo>
                      <a:lnTo>
                        <a:pt x="128" y="31"/>
                      </a:lnTo>
                      <a:lnTo>
                        <a:pt x="74" y="5"/>
                      </a:lnTo>
                      <a:close/>
                    </a:path>
                  </a:pathLst>
                </a:custGeom>
                <a:solidFill>
                  <a:srgbClr val="80FFFF"/>
                </a:solidFill>
                <a:ln w="0">
                  <a:solidFill>
                    <a:srgbClr val="80FFFF"/>
                  </a:solidFill>
                  <a:round/>
                  <a:headEnd/>
                  <a:tailEnd/>
                </a:ln>
              </p:spPr>
              <p:txBody>
                <a:bodyPr/>
                <a:lstStyle/>
                <a:p>
                  <a:endParaRPr lang="en-US"/>
                </a:p>
              </p:txBody>
            </p:sp>
            <p:sp>
              <p:nvSpPr>
                <p:cNvPr id="37995" name="Freeform 282"/>
                <p:cNvSpPr>
                  <a:spLocks/>
                </p:cNvSpPr>
                <p:nvPr/>
              </p:nvSpPr>
              <p:spPr bwMode="auto">
                <a:xfrm>
                  <a:off x="2356"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37996" name="Freeform 283"/>
                <p:cNvSpPr>
                  <a:spLocks/>
                </p:cNvSpPr>
                <p:nvPr/>
              </p:nvSpPr>
              <p:spPr bwMode="auto">
                <a:xfrm>
                  <a:off x="2428" y="2236"/>
                  <a:ext cx="51" cy="113"/>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endParaRPr lang="en-US"/>
                </a:p>
              </p:txBody>
            </p:sp>
            <p:sp>
              <p:nvSpPr>
                <p:cNvPr id="37997" name="Freeform 284"/>
                <p:cNvSpPr>
                  <a:spLocks/>
                </p:cNvSpPr>
                <p:nvPr/>
              </p:nvSpPr>
              <p:spPr bwMode="auto">
                <a:xfrm>
                  <a:off x="2479"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37998" name="Freeform 285"/>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close/>
                    </a:path>
                  </a:pathLst>
                </a:custGeom>
                <a:solidFill>
                  <a:srgbClr val="ABABAB"/>
                </a:solidFill>
                <a:ln w="0">
                  <a:solidFill>
                    <a:srgbClr val="ABABAB"/>
                  </a:solidFill>
                  <a:round/>
                  <a:headEnd/>
                  <a:tailEnd/>
                </a:ln>
              </p:spPr>
              <p:txBody>
                <a:bodyPr/>
                <a:lstStyle/>
                <a:p>
                  <a:endParaRPr lang="en-US"/>
                </a:p>
              </p:txBody>
            </p:sp>
            <p:sp>
              <p:nvSpPr>
                <p:cNvPr id="37999" name="Freeform 286"/>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00" name="Freeform 287"/>
                <p:cNvSpPr>
                  <a:spLocks/>
                </p:cNvSpPr>
                <p:nvPr/>
              </p:nvSpPr>
              <p:spPr bwMode="auto">
                <a:xfrm>
                  <a:off x="2156" y="2234"/>
                  <a:ext cx="72" cy="117"/>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endParaRPr lang="en-US"/>
                </a:p>
              </p:txBody>
            </p:sp>
            <p:sp>
              <p:nvSpPr>
                <p:cNvPr id="38001" name="Freeform 288"/>
                <p:cNvSpPr>
                  <a:spLocks/>
                </p:cNvSpPr>
                <p:nvPr/>
              </p:nvSpPr>
              <p:spPr bwMode="auto">
                <a:xfrm>
                  <a:off x="2228" y="2234"/>
                  <a:ext cx="71" cy="117"/>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endParaRPr lang="en-US"/>
                </a:p>
              </p:txBody>
            </p:sp>
            <p:sp>
              <p:nvSpPr>
                <p:cNvPr id="38002" name="Freeform 289"/>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p>
              </p:txBody>
            </p:sp>
            <p:sp>
              <p:nvSpPr>
                <p:cNvPr id="38003" name="Freeform 290"/>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04" name="Freeform 291"/>
                <p:cNvSpPr>
                  <a:spLocks/>
                </p:cNvSpPr>
                <p:nvPr/>
              </p:nvSpPr>
              <p:spPr bwMode="auto">
                <a:xfrm>
                  <a:off x="2291" y="2239"/>
                  <a:ext cx="73" cy="117"/>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endParaRPr lang="en-US"/>
                </a:p>
              </p:txBody>
            </p:sp>
          </p:grpSp>
        </p:grpSp>
        <p:grpSp>
          <p:nvGrpSpPr>
            <p:cNvPr id="37912" name="Group 430"/>
            <p:cNvGrpSpPr>
              <a:grpSpLocks/>
            </p:cNvGrpSpPr>
            <p:nvPr/>
          </p:nvGrpSpPr>
          <p:grpSpPr bwMode="auto">
            <a:xfrm>
              <a:off x="550" y="2742"/>
              <a:ext cx="1161" cy="1122"/>
              <a:chOff x="550" y="2742"/>
              <a:chExt cx="1161" cy="1122"/>
            </a:xfrm>
          </p:grpSpPr>
          <p:sp>
            <p:nvSpPr>
              <p:cNvPr id="37916" name="Line 11"/>
              <p:cNvSpPr>
                <a:spLocks noChangeShapeType="1"/>
              </p:cNvSpPr>
              <p:nvPr/>
            </p:nvSpPr>
            <p:spPr bwMode="auto">
              <a:xfrm flipV="1">
                <a:off x="832" y="3081"/>
                <a:ext cx="870" cy="38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Freeform 12"/>
              <p:cNvSpPr>
                <a:spLocks/>
              </p:cNvSpPr>
              <p:nvPr/>
            </p:nvSpPr>
            <p:spPr bwMode="auto">
              <a:xfrm>
                <a:off x="1295" y="3079"/>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8" name="Freeform 150"/>
              <p:cNvSpPr>
                <a:spLocks/>
              </p:cNvSpPr>
              <p:nvPr/>
            </p:nvSpPr>
            <p:spPr bwMode="auto">
              <a:xfrm>
                <a:off x="550" y="3066"/>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9" name="Freeform 151"/>
              <p:cNvSpPr>
                <a:spLocks/>
              </p:cNvSpPr>
              <p:nvPr/>
            </p:nvSpPr>
            <p:spPr bwMode="auto">
              <a:xfrm>
                <a:off x="782" y="3391"/>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0" name="Freeform 152"/>
              <p:cNvSpPr>
                <a:spLocks/>
              </p:cNvSpPr>
              <p:nvPr/>
            </p:nvSpPr>
            <p:spPr bwMode="auto">
              <a:xfrm>
                <a:off x="1234" y="3695"/>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1"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endParaRPr lang="en-US"/>
              </a:p>
            </p:txBody>
          </p:sp>
          <p:sp>
            <p:nvSpPr>
              <p:cNvPr id="37922"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endParaRPr lang="en-US"/>
              </a:p>
            </p:txBody>
          </p:sp>
          <p:sp>
            <p:nvSpPr>
              <p:cNvPr id="37923"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4"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endParaRPr lang="en-US"/>
              </a:p>
            </p:txBody>
          </p:sp>
          <p:sp>
            <p:nvSpPr>
              <p:cNvPr id="37925"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endParaRPr lang="en-US"/>
              </a:p>
            </p:txBody>
          </p:sp>
          <p:sp>
            <p:nvSpPr>
              <p:cNvPr id="37926"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endParaRPr lang="en-US"/>
              </a:p>
            </p:txBody>
          </p:sp>
          <p:sp>
            <p:nvSpPr>
              <p:cNvPr id="37927"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endParaRPr lang="en-US"/>
              </a:p>
            </p:txBody>
          </p:sp>
          <p:sp>
            <p:nvSpPr>
              <p:cNvPr id="37928"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endParaRPr lang="en-US"/>
              </a:p>
            </p:txBody>
          </p:sp>
          <p:sp>
            <p:nvSpPr>
              <p:cNvPr id="37929"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endParaRPr lang="en-US"/>
              </a:p>
            </p:txBody>
          </p:sp>
          <p:sp>
            <p:nvSpPr>
              <p:cNvPr id="37930"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endParaRPr lang="en-US"/>
              </a:p>
            </p:txBody>
          </p:sp>
          <p:sp>
            <p:nvSpPr>
              <p:cNvPr id="37931"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endParaRPr lang="en-US"/>
              </a:p>
            </p:txBody>
          </p:sp>
          <p:sp>
            <p:nvSpPr>
              <p:cNvPr id="37932"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endParaRPr lang="en-US"/>
              </a:p>
            </p:txBody>
          </p:sp>
          <p:sp>
            <p:nvSpPr>
              <p:cNvPr id="37933"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endParaRPr lang="en-US"/>
              </a:p>
            </p:txBody>
          </p:sp>
          <p:sp>
            <p:nvSpPr>
              <p:cNvPr id="37934"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5"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endParaRPr lang="en-US"/>
              </a:p>
            </p:txBody>
          </p:sp>
          <p:sp>
            <p:nvSpPr>
              <p:cNvPr id="37936"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endParaRPr lang="en-US"/>
              </a:p>
            </p:txBody>
          </p:sp>
          <p:sp>
            <p:nvSpPr>
              <p:cNvPr id="37937"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endParaRPr lang="en-US"/>
              </a:p>
            </p:txBody>
          </p:sp>
          <p:sp>
            <p:nvSpPr>
              <p:cNvPr id="37938"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endParaRPr lang="en-US"/>
              </a:p>
            </p:txBody>
          </p:sp>
          <p:sp>
            <p:nvSpPr>
              <p:cNvPr id="37939"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endParaRPr lang="en-US"/>
              </a:p>
            </p:txBody>
          </p:sp>
          <p:sp>
            <p:nvSpPr>
              <p:cNvPr id="37940"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endParaRPr lang="en-US"/>
              </a:p>
            </p:txBody>
          </p:sp>
          <p:sp>
            <p:nvSpPr>
              <p:cNvPr id="37941"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endParaRPr lang="en-US"/>
              </a:p>
            </p:txBody>
          </p:sp>
          <p:sp>
            <p:nvSpPr>
              <p:cNvPr id="37942"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endParaRPr lang="en-US"/>
              </a:p>
            </p:txBody>
          </p:sp>
          <p:sp>
            <p:nvSpPr>
              <p:cNvPr id="37943"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endParaRPr lang="en-US"/>
              </a:p>
            </p:txBody>
          </p:sp>
          <p:sp>
            <p:nvSpPr>
              <p:cNvPr id="37944"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endParaRPr lang="en-US"/>
              </a:p>
            </p:txBody>
          </p:sp>
          <p:sp>
            <p:nvSpPr>
              <p:cNvPr id="37945"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6"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endParaRPr lang="en-US"/>
              </a:p>
            </p:txBody>
          </p:sp>
          <p:sp>
            <p:nvSpPr>
              <p:cNvPr id="37947"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endParaRPr lang="en-US"/>
              </a:p>
            </p:txBody>
          </p:sp>
          <p:sp>
            <p:nvSpPr>
              <p:cNvPr id="37948"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endParaRPr lang="en-US"/>
              </a:p>
            </p:txBody>
          </p:sp>
          <p:sp>
            <p:nvSpPr>
              <p:cNvPr id="37949"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endParaRPr lang="en-US"/>
              </a:p>
            </p:txBody>
          </p:sp>
          <p:sp>
            <p:nvSpPr>
              <p:cNvPr id="37950"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endParaRPr lang="en-US"/>
              </a:p>
            </p:txBody>
          </p:sp>
          <p:sp>
            <p:nvSpPr>
              <p:cNvPr id="37951"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endParaRPr lang="en-US"/>
              </a:p>
            </p:txBody>
          </p:sp>
          <p:sp>
            <p:nvSpPr>
              <p:cNvPr id="37952"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endParaRPr lang="en-US"/>
              </a:p>
            </p:txBody>
          </p:sp>
          <p:sp>
            <p:nvSpPr>
              <p:cNvPr id="37953"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endParaRPr lang="en-US"/>
              </a:p>
            </p:txBody>
          </p:sp>
          <p:sp>
            <p:nvSpPr>
              <p:cNvPr id="37954"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endParaRPr lang="en-US"/>
              </a:p>
            </p:txBody>
          </p:sp>
          <p:sp>
            <p:nvSpPr>
              <p:cNvPr id="37955"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endParaRPr lang="en-US"/>
              </a:p>
            </p:txBody>
          </p:sp>
          <p:sp>
            <p:nvSpPr>
              <p:cNvPr id="37956"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endParaRPr lang="en-US"/>
              </a:p>
            </p:txBody>
          </p:sp>
          <p:sp>
            <p:nvSpPr>
              <p:cNvPr id="37957"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58"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endParaRPr lang="en-US"/>
              </a:p>
            </p:txBody>
          </p:sp>
          <p:sp>
            <p:nvSpPr>
              <p:cNvPr id="37959"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endParaRPr lang="en-US"/>
              </a:p>
            </p:txBody>
          </p:sp>
          <p:sp>
            <p:nvSpPr>
              <p:cNvPr id="37960"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endParaRPr lang="en-US"/>
              </a:p>
            </p:txBody>
          </p:sp>
          <p:sp>
            <p:nvSpPr>
              <p:cNvPr id="37961"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endParaRPr lang="en-US"/>
              </a:p>
            </p:txBody>
          </p:sp>
          <p:sp>
            <p:nvSpPr>
              <p:cNvPr id="37962"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endParaRPr lang="en-US"/>
              </a:p>
            </p:txBody>
          </p:sp>
          <p:sp>
            <p:nvSpPr>
              <p:cNvPr id="37963"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endParaRPr lang="en-US"/>
              </a:p>
            </p:txBody>
          </p:sp>
          <p:sp>
            <p:nvSpPr>
              <p:cNvPr id="37964"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endParaRPr lang="en-US"/>
              </a:p>
            </p:txBody>
          </p:sp>
          <p:sp>
            <p:nvSpPr>
              <p:cNvPr id="37965"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endParaRPr lang="en-US"/>
              </a:p>
            </p:txBody>
          </p:sp>
          <p:sp>
            <p:nvSpPr>
              <p:cNvPr id="37966"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7"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endParaRPr lang="en-US"/>
              </a:p>
            </p:txBody>
          </p:sp>
          <p:sp>
            <p:nvSpPr>
              <p:cNvPr id="37968"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endParaRPr lang="en-US"/>
              </a:p>
            </p:txBody>
          </p:sp>
          <p:sp>
            <p:nvSpPr>
              <p:cNvPr id="37969"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endParaRPr lang="en-US"/>
              </a:p>
            </p:txBody>
          </p:sp>
          <p:sp>
            <p:nvSpPr>
              <p:cNvPr id="37970"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endParaRPr lang="en-US"/>
              </a:p>
            </p:txBody>
          </p:sp>
          <p:sp>
            <p:nvSpPr>
              <p:cNvPr id="37971"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endParaRPr lang="en-US"/>
              </a:p>
            </p:txBody>
          </p:sp>
          <p:sp>
            <p:nvSpPr>
              <p:cNvPr id="37972"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endParaRPr lang="en-US"/>
              </a:p>
            </p:txBody>
          </p:sp>
          <p:sp>
            <p:nvSpPr>
              <p:cNvPr id="37973"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endParaRPr lang="en-US"/>
              </a:p>
            </p:txBody>
          </p:sp>
          <p:sp>
            <p:nvSpPr>
              <p:cNvPr id="37974"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endParaRPr lang="en-US"/>
              </a:p>
            </p:txBody>
          </p:sp>
          <p:sp>
            <p:nvSpPr>
              <p:cNvPr id="37975"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endParaRPr lang="en-US"/>
              </a:p>
            </p:txBody>
          </p:sp>
          <p:sp>
            <p:nvSpPr>
              <p:cNvPr id="37976"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endParaRPr lang="en-US"/>
              </a:p>
            </p:txBody>
          </p:sp>
          <p:sp>
            <p:nvSpPr>
              <p:cNvPr id="37977"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endParaRPr lang="en-US"/>
              </a:p>
            </p:txBody>
          </p:sp>
          <p:sp>
            <p:nvSpPr>
              <p:cNvPr id="37978"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79"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endParaRPr lang="en-US"/>
              </a:p>
            </p:txBody>
          </p:sp>
          <p:sp>
            <p:nvSpPr>
              <p:cNvPr id="37980"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endParaRPr lang="en-US"/>
              </a:p>
            </p:txBody>
          </p:sp>
          <p:sp>
            <p:nvSpPr>
              <p:cNvPr id="37981"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endParaRPr lang="en-US"/>
              </a:p>
            </p:txBody>
          </p:sp>
          <p:sp>
            <p:nvSpPr>
              <p:cNvPr id="37982"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endParaRPr lang="en-US"/>
              </a:p>
            </p:txBody>
          </p:sp>
          <p:sp>
            <p:nvSpPr>
              <p:cNvPr id="37983"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endParaRPr lang="en-US"/>
              </a:p>
            </p:txBody>
          </p:sp>
          <p:sp>
            <p:nvSpPr>
              <p:cNvPr id="37984"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endParaRPr lang="en-US"/>
              </a:p>
            </p:txBody>
          </p:sp>
          <p:sp>
            <p:nvSpPr>
              <p:cNvPr id="37985"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endParaRPr lang="en-US"/>
              </a:p>
            </p:txBody>
          </p:sp>
          <p:sp>
            <p:nvSpPr>
              <p:cNvPr id="37986"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endParaRPr lang="en-US"/>
              </a:p>
            </p:txBody>
          </p:sp>
          <p:sp>
            <p:nvSpPr>
              <p:cNvPr id="37987"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endParaRPr lang="en-US"/>
              </a:p>
            </p:txBody>
          </p:sp>
        </p:grpSp>
      </p:grpSp>
      <p:sp>
        <p:nvSpPr>
          <p:cNvPr id="320" name="Oval 319"/>
          <p:cNvSpPr>
            <a:spLocks noChangeArrowheads="1"/>
          </p:cNvSpPr>
          <p:nvPr/>
        </p:nvSpPr>
        <p:spPr bwMode="auto">
          <a:xfrm>
            <a:off x="2784475" y="3998913"/>
            <a:ext cx="133350" cy="131762"/>
          </a:xfrm>
          <a:prstGeom prst="ellipse">
            <a:avLst/>
          </a:prstGeom>
          <a:solidFill>
            <a:srgbClr val="FF0000"/>
          </a:solidFill>
          <a:ln w="12699">
            <a:solidFill>
              <a:srgbClr val="FF0000"/>
            </a:solidFill>
            <a:round/>
            <a:headEnd/>
            <a:tailEnd/>
          </a:ln>
        </p:spPr>
        <p:txBody>
          <a:bodyPr lIns="90488" tIns="44450" rIns="90488" bIns="44450" anchor="ct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rgbClr val="FF0000"/>
              </a:solidFill>
            </a:endParaRPr>
          </a:p>
        </p:txBody>
      </p:sp>
      <p:sp>
        <p:nvSpPr>
          <p:cNvPr id="37901" name="Text Box 137"/>
          <p:cNvSpPr txBox="1">
            <a:spLocks noChangeArrowheads="1"/>
          </p:cNvSpPr>
          <p:nvPr/>
        </p:nvSpPr>
        <p:spPr bwMode="auto">
          <a:xfrm>
            <a:off x="3667125" y="2701925"/>
            <a:ext cx="1114089"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1100" dirty="0" smtClean="0">
                <a:solidFill>
                  <a:schemeClr val="tx1"/>
                </a:solidFill>
                <a:latin typeface="Arial" pitchFamily="34" charset="0"/>
                <a:cs typeface="Arial" pitchFamily="34" charset="0"/>
              </a:rPr>
              <a:t>1.09 </a:t>
            </a:r>
            <a:r>
              <a:rPr lang="en-US" altLang="en-US" sz="1100" dirty="0">
                <a:solidFill>
                  <a:schemeClr val="tx1"/>
                </a:solidFill>
                <a:latin typeface="Arial" pitchFamily="34" charset="0"/>
                <a:cs typeface="Arial" pitchFamily="34" charset="0"/>
              </a:rPr>
              <a:t>GeV/pass</a:t>
            </a:r>
          </a:p>
        </p:txBody>
      </p:sp>
      <p:sp>
        <p:nvSpPr>
          <p:cNvPr id="37902" name="Text Box 137"/>
          <p:cNvSpPr txBox="1">
            <a:spLocks noChangeArrowheads="1"/>
          </p:cNvSpPr>
          <p:nvPr/>
        </p:nvSpPr>
        <p:spPr bwMode="auto">
          <a:xfrm>
            <a:off x="2033588" y="3927475"/>
            <a:ext cx="747000"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1100" dirty="0" smtClean="0">
                <a:solidFill>
                  <a:schemeClr val="tx1"/>
                </a:solidFill>
                <a:latin typeface="Arial" pitchFamily="34" charset="0"/>
                <a:cs typeface="Arial" pitchFamily="34" charset="0"/>
              </a:rPr>
              <a:t>123 </a:t>
            </a:r>
            <a:r>
              <a:rPr lang="en-US" altLang="en-US" sz="1100" dirty="0">
                <a:solidFill>
                  <a:schemeClr val="tx1"/>
                </a:solidFill>
                <a:latin typeface="Arial" pitchFamily="34" charset="0"/>
                <a:cs typeface="Arial" pitchFamily="34" charset="0"/>
              </a:rPr>
              <a:t>MeV</a:t>
            </a:r>
          </a:p>
        </p:txBody>
      </p:sp>
      <p:sp>
        <p:nvSpPr>
          <p:cNvPr id="37903" name="Text Box 137"/>
          <p:cNvSpPr txBox="1">
            <a:spLocks noChangeArrowheads="1"/>
          </p:cNvSpPr>
          <p:nvPr/>
        </p:nvSpPr>
        <p:spPr bwMode="auto">
          <a:xfrm>
            <a:off x="5349875" y="3097213"/>
            <a:ext cx="1114089"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1100" dirty="0" smtClean="0">
                <a:solidFill>
                  <a:schemeClr val="tx1"/>
                </a:solidFill>
                <a:latin typeface="Arial" pitchFamily="34" charset="0"/>
                <a:cs typeface="Arial" pitchFamily="34" charset="0"/>
              </a:rPr>
              <a:t>1.09 </a:t>
            </a:r>
            <a:r>
              <a:rPr lang="en-US" altLang="en-US" sz="1100" dirty="0">
                <a:solidFill>
                  <a:schemeClr val="tx1"/>
                </a:solidFill>
                <a:latin typeface="Arial" pitchFamily="34" charset="0"/>
                <a:cs typeface="Arial" pitchFamily="34" charset="0"/>
              </a:rPr>
              <a:t>GeV/pass</a:t>
            </a:r>
          </a:p>
        </p:txBody>
      </p:sp>
      <p:sp>
        <p:nvSpPr>
          <p:cNvPr id="324" name="Text Box 137"/>
          <p:cNvSpPr txBox="1">
            <a:spLocks noChangeArrowheads="1"/>
          </p:cNvSpPr>
          <p:nvPr/>
        </p:nvSpPr>
        <p:spPr bwMode="auto">
          <a:xfrm>
            <a:off x="4719638" y="4567238"/>
            <a:ext cx="660438"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1100" dirty="0" smtClean="0">
                <a:solidFill>
                  <a:schemeClr val="tx1"/>
                </a:solidFill>
                <a:latin typeface="Arial" pitchFamily="34" charset="0"/>
                <a:cs typeface="Arial" pitchFamily="34" charset="0"/>
              </a:rPr>
              <a:t>11 </a:t>
            </a:r>
            <a:r>
              <a:rPr lang="en-US" altLang="en-US" sz="1100" dirty="0">
                <a:solidFill>
                  <a:schemeClr val="tx1"/>
                </a:solidFill>
                <a:latin typeface="Arial" pitchFamily="34" charset="0"/>
                <a:cs typeface="Arial" pitchFamily="34" charset="0"/>
              </a:rPr>
              <a:t>GeV</a:t>
            </a:r>
          </a:p>
        </p:txBody>
      </p:sp>
      <p:sp>
        <p:nvSpPr>
          <p:cNvPr id="327" name="Text Box 137"/>
          <p:cNvSpPr txBox="1">
            <a:spLocks noChangeArrowheads="1"/>
          </p:cNvSpPr>
          <p:nvPr/>
        </p:nvSpPr>
        <p:spPr bwMode="auto">
          <a:xfrm>
            <a:off x="5358059" y="1396705"/>
            <a:ext cx="660438"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1100" dirty="0" smtClean="0">
                <a:solidFill>
                  <a:schemeClr val="tx1"/>
                </a:solidFill>
                <a:latin typeface="Arial" pitchFamily="34" charset="0"/>
                <a:cs typeface="Arial" pitchFamily="34" charset="0"/>
              </a:rPr>
              <a:t>12 </a:t>
            </a:r>
            <a:r>
              <a:rPr lang="en-US" altLang="en-US" sz="1100" dirty="0">
                <a:solidFill>
                  <a:schemeClr val="tx1"/>
                </a:solidFill>
                <a:latin typeface="Arial" pitchFamily="34" charset="0"/>
                <a:cs typeface="Arial" pitchFamily="34" charset="0"/>
              </a:rPr>
              <a:t>GeV</a:t>
            </a:r>
          </a:p>
        </p:txBody>
      </p:sp>
      <p:sp>
        <p:nvSpPr>
          <p:cNvPr id="328" name="TextBox 326"/>
          <p:cNvSpPr txBox="1">
            <a:spLocks noChangeArrowheads="1"/>
          </p:cNvSpPr>
          <p:nvPr/>
        </p:nvSpPr>
        <p:spPr bwMode="auto">
          <a:xfrm>
            <a:off x="0" y="122238"/>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gn="ctr">
              <a:lnSpc>
                <a:spcPct val="100000"/>
              </a:lnSpc>
              <a:spcBef>
                <a:spcPct val="0"/>
              </a:spcBef>
              <a:spcAft>
                <a:spcPct val="0"/>
              </a:spcAft>
              <a:buSzTx/>
              <a:buFontTx/>
              <a:buNone/>
            </a:pPr>
            <a:r>
              <a:rPr lang="en-US" altLang="en-US" sz="3200" dirty="0" smtClean="0">
                <a:solidFill>
                  <a:srgbClr val="00B050"/>
                </a:solidFill>
                <a:latin typeface="Arial" pitchFamily="34" charset="0"/>
                <a:cs typeface="Arial" pitchFamily="34" charset="0"/>
              </a:rPr>
              <a:t>12 GeV CEBAF</a:t>
            </a:r>
            <a:endParaRPr lang="en-US" altLang="en-US" sz="3200" dirty="0">
              <a:solidFill>
                <a:srgbClr val="00B050"/>
              </a:solidFill>
              <a:latin typeface="Arial" pitchFamily="34" charset="0"/>
              <a:cs typeface="Arial" pitchFamily="34" charset="0"/>
            </a:endParaRPr>
          </a:p>
        </p:txBody>
      </p:sp>
      <p:graphicFrame>
        <p:nvGraphicFramePr>
          <p:cNvPr id="310" name="Shape 137"/>
          <p:cNvGraphicFramePr/>
          <p:nvPr>
            <p:extLst>
              <p:ext uri="{D42A27DB-BD31-4B8C-83A1-F6EECF244321}">
                <p14:modId xmlns:p14="http://schemas.microsoft.com/office/powerpoint/2010/main" val="3948049414"/>
              </p:ext>
            </p:extLst>
          </p:nvPr>
        </p:nvGraphicFramePr>
        <p:xfrm>
          <a:off x="214304" y="1018573"/>
          <a:ext cx="3058884" cy="1581166"/>
        </p:xfrm>
        <a:graphic>
          <a:graphicData uri="http://schemas.openxmlformats.org/drawingml/2006/table">
            <a:tbl>
              <a:tblPr>
                <a:noFill/>
              </a:tblPr>
              <a:tblGrid>
                <a:gridCol w="1281586">
                  <a:extLst>
                    <a:ext uri="{9D8B030D-6E8A-4147-A177-3AD203B41FA5}">
                      <a16:colId xmlns:a16="http://schemas.microsoft.com/office/drawing/2014/main" xmlns="" val="20000"/>
                    </a:ext>
                  </a:extLst>
                </a:gridCol>
                <a:gridCol w="1777298">
                  <a:extLst>
                    <a:ext uri="{9D8B030D-6E8A-4147-A177-3AD203B41FA5}">
                      <a16:colId xmlns:a16="http://schemas.microsoft.com/office/drawing/2014/main" xmlns="" val="20001"/>
                    </a:ext>
                  </a:extLst>
                </a:gridCol>
              </a:tblGrid>
              <a:tr h="381596">
                <a:tc>
                  <a:txBody>
                    <a:bodyPr/>
                    <a:lstStyle/>
                    <a:p>
                      <a:pPr lvl="0" algn="ctr">
                        <a:spcBef>
                          <a:spcPts val="0"/>
                        </a:spcBef>
                        <a:buNone/>
                      </a:pPr>
                      <a:r>
                        <a:rPr lang="en-US" sz="1600" b="1" dirty="0" smtClean="0">
                          <a:solidFill>
                            <a:srgbClr val="FFFFFF"/>
                          </a:solidFill>
                          <a:latin typeface="Arial" charset="0"/>
                          <a:ea typeface="Arial" charset="0"/>
                          <a:cs typeface="Arial" charset="0"/>
                          <a:sym typeface="Droid Serif"/>
                        </a:rPr>
                        <a:t>Parameter</a:t>
                      </a:r>
                      <a:endParaRPr sz="1600" b="1" dirty="0">
                        <a:solidFill>
                          <a:srgbClr val="FFFFFF"/>
                        </a:solidFill>
                        <a:latin typeface="Arial" charset="0"/>
                        <a:ea typeface="Arial" charset="0"/>
                        <a:cs typeface="Arial"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F9E00"/>
                    </a:solidFill>
                  </a:tcPr>
                </a:tc>
                <a:tc>
                  <a:txBody>
                    <a:bodyPr/>
                    <a:lstStyle/>
                    <a:p>
                      <a:pPr lvl="0" algn="ctr">
                        <a:spcBef>
                          <a:spcPts val="0"/>
                        </a:spcBef>
                        <a:buNone/>
                      </a:pPr>
                      <a:r>
                        <a:rPr lang="en" sz="1600" b="1" dirty="0" smtClean="0">
                          <a:solidFill>
                            <a:srgbClr val="FFFFFF"/>
                          </a:solidFill>
                          <a:latin typeface="Arial" charset="0"/>
                          <a:ea typeface="Arial" charset="0"/>
                          <a:cs typeface="Arial" charset="0"/>
                          <a:sym typeface="Droid Serif"/>
                        </a:rPr>
                        <a:t>Max.</a:t>
                      </a:r>
                      <a:r>
                        <a:rPr lang="en" sz="1600" b="1" baseline="0" dirty="0" smtClean="0">
                          <a:solidFill>
                            <a:srgbClr val="FFFFFF"/>
                          </a:solidFill>
                          <a:latin typeface="Arial" charset="0"/>
                          <a:ea typeface="Arial" charset="0"/>
                          <a:cs typeface="Arial" charset="0"/>
                          <a:sym typeface="Droid Serif"/>
                        </a:rPr>
                        <a:t> Value</a:t>
                      </a:r>
                      <a:endParaRPr lang="en" sz="1600" b="1" dirty="0">
                        <a:solidFill>
                          <a:srgbClr val="FFFFFF"/>
                        </a:solidFill>
                        <a:latin typeface="Arial" charset="0"/>
                        <a:ea typeface="Arial" charset="0"/>
                        <a:cs typeface="Arial" charset="0"/>
                        <a:sym typeface="Droid Serif"/>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F9E00"/>
                    </a:solidFill>
                  </a:tcPr>
                </a:tc>
                <a:extLst>
                  <a:ext uri="{0D108BD9-81ED-4DB2-BD59-A6C34878D82A}">
                    <a16:rowId xmlns:a16="http://schemas.microsoft.com/office/drawing/2014/main" xmlns="" val="10000"/>
                  </a:ext>
                </a:extLst>
              </a:tr>
              <a:tr h="359931">
                <a:tc>
                  <a:txBody>
                    <a:bodyPr/>
                    <a:lstStyle/>
                    <a:p>
                      <a:pPr lvl="0" algn="ctr">
                        <a:spcBef>
                          <a:spcPts val="0"/>
                        </a:spcBef>
                        <a:buNone/>
                      </a:pPr>
                      <a:r>
                        <a:rPr lang="en" sz="1600" dirty="0" smtClean="0">
                          <a:solidFill>
                            <a:srgbClr val="434343"/>
                          </a:solidFill>
                          <a:latin typeface="Arial" charset="0"/>
                          <a:ea typeface="Arial" charset="0"/>
                          <a:cs typeface="Arial" charset="0"/>
                          <a:sym typeface="Droid Serif"/>
                        </a:rPr>
                        <a:t>Energy</a:t>
                      </a:r>
                      <a:endParaRPr lang="en" sz="1600" dirty="0">
                        <a:solidFill>
                          <a:srgbClr val="434343"/>
                        </a:solidFill>
                        <a:latin typeface="Arial" charset="0"/>
                        <a:ea typeface="Arial" charset="0"/>
                        <a:cs typeface="Arial"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tc>
                  <a:txBody>
                    <a:bodyPr/>
                    <a:lstStyle/>
                    <a:p>
                      <a:pPr lvl="0" algn="ctr">
                        <a:spcBef>
                          <a:spcPts val="0"/>
                        </a:spcBef>
                        <a:buNone/>
                      </a:pPr>
                      <a:r>
                        <a:rPr lang="en" sz="1600" b="1" dirty="0" smtClean="0">
                          <a:solidFill>
                            <a:srgbClr val="434343"/>
                          </a:solidFill>
                          <a:latin typeface="Arial" charset="0"/>
                          <a:ea typeface="Arial" charset="0"/>
                          <a:cs typeface="Arial" charset="0"/>
                          <a:sym typeface="Montserrat"/>
                        </a:rPr>
                        <a:t>1</a:t>
                      </a:r>
                      <a:r>
                        <a:rPr lang="en-US" sz="1600" b="1" dirty="0" smtClean="0">
                          <a:solidFill>
                            <a:srgbClr val="434343"/>
                          </a:solidFill>
                          <a:latin typeface="Arial" charset="0"/>
                          <a:ea typeface="Arial" charset="0"/>
                          <a:cs typeface="Arial" charset="0"/>
                          <a:sym typeface="Montserrat"/>
                        </a:rPr>
                        <a:t>2</a:t>
                      </a:r>
                      <a:r>
                        <a:rPr lang="en" sz="1600" b="1" baseline="0" dirty="0" smtClean="0">
                          <a:solidFill>
                            <a:srgbClr val="434343"/>
                          </a:solidFill>
                          <a:latin typeface="Arial" charset="0"/>
                          <a:ea typeface="Arial" charset="0"/>
                          <a:cs typeface="Arial" charset="0"/>
                          <a:sym typeface="Montserrat"/>
                        </a:rPr>
                        <a:t> GeV</a:t>
                      </a:r>
                      <a:endParaRPr lang="en" sz="1600" b="1" dirty="0">
                        <a:solidFill>
                          <a:srgbClr val="434343"/>
                        </a:solidFill>
                        <a:latin typeface="Arial" charset="0"/>
                        <a:ea typeface="Arial" charset="0"/>
                        <a:cs typeface="Arial"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1"/>
                  </a:ext>
                </a:extLst>
              </a:tr>
              <a:tr h="359931">
                <a:tc>
                  <a:txBody>
                    <a:bodyPr/>
                    <a:lstStyle/>
                    <a:p>
                      <a:pPr lvl="0" algn="ctr">
                        <a:spcBef>
                          <a:spcPts val="0"/>
                        </a:spcBef>
                        <a:buNone/>
                      </a:pPr>
                      <a:r>
                        <a:rPr lang="en" sz="1600" dirty="0" smtClean="0">
                          <a:solidFill>
                            <a:srgbClr val="434343"/>
                          </a:solidFill>
                          <a:latin typeface="Arial" charset="0"/>
                          <a:ea typeface="Arial" charset="0"/>
                          <a:cs typeface="Arial" charset="0"/>
                          <a:sym typeface="Droid Serif"/>
                        </a:rPr>
                        <a:t>Current</a:t>
                      </a:r>
                      <a:endParaRPr lang="en" sz="1600" dirty="0">
                        <a:solidFill>
                          <a:srgbClr val="434343"/>
                        </a:solidFill>
                        <a:latin typeface="Arial" charset="0"/>
                        <a:ea typeface="Arial" charset="0"/>
                        <a:cs typeface="Arial"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tc>
                  <a:txBody>
                    <a:bodyPr/>
                    <a:lstStyle/>
                    <a:p>
                      <a:pPr lvl="0" algn="ctr">
                        <a:spcBef>
                          <a:spcPts val="0"/>
                        </a:spcBef>
                        <a:buNone/>
                      </a:pPr>
                      <a:r>
                        <a:rPr lang="en-US" sz="1600" b="1" baseline="0" dirty="0" smtClean="0">
                          <a:solidFill>
                            <a:srgbClr val="434343"/>
                          </a:solidFill>
                          <a:latin typeface="Arial" charset="0"/>
                          <a:ea typeface="Arial" charset="0"/>
                          <a:cs typeface="Arial" charset="0"/>
                          <a:sym typeface="Montserrat"/>
                        </a:rPr>
                        <a:t>100</a:t>
                      </a:r>
                      <a:r>
                        <a:rPr lang="en" sz="1600" b="1" baseline="0" dirty="0" smtClean="0">
                          <a:solidFill>
                            <a:srgbClr val="434343"/>
                          </a:solidFill>
                          <a:latin typeface="Arial" charset="0"/>
                          <a:ea typeface="Arial" charset="0"/>
                          <a:cs typeface="Arial" charset="0"/>
                          <a:sym typeface="Montserrat"/>
                        </a:rPr>
                        <a:t> </a:t>
                      </a:r>
                      <a:r>
                        <a:rPr lang="en" sz="1600" b="1" baseline="0" dirty="0" smtClean="0">
                          <a:solidFill>
                            <a:srgbClr val="434343"/>
                          </a:solidFill>
                          <a:latin typeface="Symbol" charset="2"/>
                          <a:ea typeface="Symbol" charset="2"/>
                          <a:cs typeface="Symbol" charset="2"/>
                          <a:sym typeface="Montserrat"/>
                        </a:rPr>
                        <a:t>m</a:t>
                      </a:r>
                      <a:r>
                        <a:rPr lang="en" sz="1600" b="1" baseline="0" dirty="0" smtClean="0">
                          <a:solidFill>
                            <a:srgbClr val="434343"/>
                          </a:solidFill>
                          <a:latin typeface="Arial" charset="0"/>
                          <a:ea typeface="Arial" charset="0"/>
                          <a:cs typeface="Arial" charset="0"/>
                          <a:sym typeface="Montserrat"/>
                        </a:rPr>
                        <a:t>A</a:t>
                      </a:r>
                      <a:endParaRPr lang="en" sz="1600" b="1" dirty="0">
                        <a:solidFill>
                          <a:srgbClr val="434343"/>
                        </a:solidFill>
                        <a:latin typeface="Arial" charset="0"/>
                        <a:ea typeface="Arial" charset="0"/>
                        <a:cs typeface="Arial"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2"/>
                  </a:ext>
                </a:extLst>
              </a:tr>
              <a:tr h="437590">
                <a:tc>
                  <a:txBody>
                    <a:bodyPr/>
                    <a:lstStyle/>
                    <a:p>
                      <a:pPr lvl="0" algn="ctr" rtl="0">
                        <a:spcBef>
                          <a:spcPts val="0"/>
                        </a:spcBef>
                        <a:buNone/>
                      </a:pPr>
                      <a:r>
                        <a:rPr lang="en" sz="1600" dirty="0" smtClean="0">
                          <a:solidFill>
                            <a:srgbClr val="434343"/>
                          </a:solidFill>
                          <a:latin typeface="Arial" charset="0"/>
                          <a:ea typeface="Arial" charset="0"/>
                          <a:cs typeface="Arial" charset="0"/>
                          <a:sym typeface="Droid Serif"/>
                        </a:rPr>
                        <a:t>Charge</a:t>
                      </a:r>
                      <a:endParaRPr lang="en" sz="1600" dirty="0">
                        <a:solidFill>
                          <a:srgbClr val="434343"/>
                        </a:solidFill>
                        <a:latin typeface="Arial" charset="0"/>
                        <a:ea typeface="Arial" charset="0"/>
                        <a:cs typeface="Arial"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tc>
                  <a:txBody>
                    <a:bodyPr/>
                    <a:lstStyle/>
                    <a:p>
                      <a:pPr lvl="0" algn="ctr" rtl="0">
                        <a:spcBef>
                          <a:spcPts val="0"/>
                        </a:spcBef>
                        <a:buNone/>
                      </a:pPr>
                      <a:r>
                        <a:rPr lang="en-US" sz="1600" b="1" dirty="0" smtClean="0">
                          <a:solidFill>
                            <a:srgbClr val="434343"/>
                          </a:solidFill>
                          <a:latin typeface="Arial" charset="0"/>
                          <a:ea typeface="Arial" charset="0"/>
                          <a:cs typeface="Arial" charset="0"/>
                          <a:sym typeface="Montserrat"/>
                        </a:rPr>
                        <a:t>0.2</a:t>
                      </a:r>
                      <a:r>
                        <a:rPr lang="en" sz="1600" b="1" baseline="0" dirty="0" smtClean="0">
                          <a:solidFill>
                            <a:srgbClr val="434343"/>
                          </a:solidFill>
                          <a:latin typeface="Arial" charset="0"/>
                          <a:ea typeface="Arial" charset="0"/>
                          <a:cs typeface="Arial" charset="0"/>
                          <a:sym typeface="Montserrat"/>
                        </a:rPr>
                        <a:t> pC</a:t>
                      </a:r>
                      <a:endParaRPr lang="en" sz="1600" b="1" dirty="0">
                        <a:solidFill>
                          <a:srgbClr val="434343"/>
                        </a:solidFill>
                        <a:latin typeface="Arial" charset="0"/>
                        <a:ea typeface="Arial" charset="0"/>
                        <a:cs typeface="Arial"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3"/>
                  </a:ext>
                </a:extLst>
              </a:tr>
            </a:tbl>
          </a:graphicData>
        </a:graphic>
      </p:graphicFrame>
      <p:graphicFrame>
        <p:nvGraphicFramePr>
          <p:cNvPr id="311" name="Shape 137"/>
          <p:cNvGraphicFramePr/>
          <p:nvPr>
            <p:extLst>
              <p:ext uri="{D42A27DB-BD31-4B8C-83A1-F6EECF244321}">
                <p14:modId xmlns:p14="http://schemas.microsoft.com/office/powerpoint/2010/main" val="1537233788"/>
              </p:ext>
            </p:extLst>
          </p:nvPr>
        </p:nvGraphicFramePr>
        <p:xfrm>
          <a:off x="5821835" y="4626607"/>
          <a:ext cx="3013001" cy="1580570"/>
        </p:xfrm>
        <a:graphic>
          <a:graphicData uri="http://schemas.openxmlformats.org/drawingml/2006/table">
            <a:tbl>
              <a:tblPr>
                <a:noFill/>
              </a:tblPr>
              <a:tblGrid>
                <a:gridCol w="1265224">
                  <a:extLst>
                    <a:ext uri="{9D8B030D-6E8A-4147-A177-3AD203B41FA5}">
                      <a16:colId xmlns:a16="http://schemas.microsoft.com/office/drawing/2014/main" xmlns="" val="20000"/>
                    </a:ext>
                  </a:extLst>
                </a:gridCol>
                <a:gridCol w="1747777">
                  <a:extLst>
                    <a:ext uri="{9D8B030D-6E8A-4147-A177-3AD203B41FA5}">
                      <a16:colId xmlns:a16="http://schemas.microsoft.com/office/drawing/2014/main" xmlns="" val="20001"/>
                    </a:ext>
                  </a:extLst>
                </a:gridCol>
              </a:tblGrid>
              <a:tr h="381000">
                <a:tc>
                  <a:txBody>
                    <a:bodyPr/>
                    <a:lstStyle/>
                    <a:p>
                      <a:pPr lvl="0" algn="ctr">
                        <a:spcBef>
                          <a:spcPts val="0"/>
                        </a:spcBef>
                        <a:buNone/>
                      </a:pPr>
                      <a:r>
                        <a:rPr lang="en-US" sz="1600" b="1" dirty="0" smtClean="0">
                          <a:solidFill>
                            <a:srgbClr val="FFFFFF"/>
                          </a:solidFill>
                          <a:latin typeface="Arial" charset="0"/>
                          <a:ea typeface="Arial" charset="0"/>
                          <a:cs typeface="Arial" charset="0"/>
                          <a:sym typeface="Droid Serif"/>
                        </a:rPr>
                        <a:t>Parameter</a:t>
                      </a:r>
                      <a:endParaRPr sz="1600" b="1" dirty="0">
                        <a:solidFill>
                          <a:srgbClr val="FFFFFF"/>
                        </a:solidFill>
                        <a:latin typeface="Arial" charset="0"/>
                        <a:ea typeface="Arial" charset="0"/>
                        <a:cs typeface="Arial"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E00"/>
                    </a:solidFill>
                  </a:tcPr>
                </a:tc>
                <a:tc>
                  <a:txBody>
                    <a:bodyPr/>
                    <a:lstStyle/>
                    <a:p>
                      <a:pPr lvl="0" algn="ctr">
                        <a:spcBef>
                          <a:spcPts val="0"/>
                        </a:spcBef>
                        <a:buNone/>
                      </a:pPr>
                      <a:r>
                        <a:rPr lang="en" sz="1600" b="1" dirty="0" smtClean="0">
                          <a:solidFill>
                            <a:srgbClr val="FFFFFF"/>
                          </a:solidFill>
                          <a:latin typeface="Arial" charset="0"/>
                          <a:ea typeface="Arial" charset="0"/>
                          <a:cs typeface="Arial" charset="0"/>
                          <a:sym typeface="Droid Serif"/>
                        </a:rPr>
                        <a:t>RMS</a:t>
                      </a:r>
                      <a:endParaRPr lang="en" sz="1600" b="1" dirty="0">
                        <a:solidFill>
                          <a:srgbClr val="FFFFFF"/>
                        </a:solidFill>
                        <a:latin typeface="Arial" charset="0"/>
                        <a:ea typeface="Arial" charset="0"/>
                        <a:cs typeface="Arial" charset="0"/>
                        <a:sym typeface="Droid Serif"/>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E00"/>
                    </a:solidFill>
                  </a:tcPr>
                </a:tc>
                <a:extLst>
                  <a:ext uri="{0D108BD9-81ED-4DB2-BD59-A6C34878D82A}">
                    <a16:rowId xmlns:a16="http://schemas.microsoft.com/office/drawing/2014/main" xmlns="" val="10000"/>
                  </a:ext>
                </a:extLst>
              </a:tr>
              <a:tr h="359931">
                <a:tc>
                  <a:txBody>
                    <a:bodyPr/>
                    <a:lstStyle/>
                    <a:p>
                      <a:pPr lvl="0" algn="l">
                        <a:spcBef>
                          <a:spcPts val="0"/>
                        </a:spcBef>
                        <a:buNone/>
                      </a:pPr>
                      <a:r>
                        <a:rPr lang="en-US" sz="1600" baseline="0" dirty="0"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 </a:t>
                      </a:r>
                      <a:r>
                        <a:rPr lang="en-US" sz="1600" baseline="0" dirty="0" err="1"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s</a:t>
                      </a:r>
                      <a:r>
                        <a:rPr lang="en-US" sz="1600" baseline="-25000" dirty="0" err="1"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t</a:t>
                      </a:r>
                      <a:endParaRPr lang="en" sz="1600" dirty="0">
                        <a:solidFill>
                          <a:srgbClr val="434343"/>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tc>
                  <a:txBody>
                    <a:bodyPr/>
                    <a:lstStyle/>
                    <a:p>
                      <a:pPr lvl="0" algn="ctr">
                        <a:spcBef>
                          <a:spcPts val="0"/>
                        </a:spcBef>
                        <a:buNone/>
                      </a:pPr>
                      <a:r>
                        <a:rPr lang="en-US" sz="1600" b="1" dirty="0" smtClean="0">
                          <a:solidFill>
                            <a:srgbClr val="434343"/>
                          </a:solidFill>
                          <a:latin typeface="Arial" charset="0"/>
                          <a:ea typeface="Arial" charset="0"/>
                          <a:cs typeface="Arial" charset="0"/>
                          <a:sym typeface="Montserrat"/>
                        </a:rPr>
                        <a:t>0.7</a:t>
                      </a:r>
                      <a:r>
                        <a:rPr lang="en" sz="1600" b="1" dirty="0" smtClean="0">
                          <a:solidFill>
                            <a:srgbClr val="434343"/>
                          </a:solidFill>
                          <a:latin typeface="Arial" charset="0"/>
                          <a:ea typeface="Arial" charset="0"/>
                          <a:cs typeface="Arial" charset="0"/>
                          <a:sym typeface="Montserrat"/>
                        </a:rPr>
                        <a:t> ps</a:t>
                      </a:r>
                      <a:endParaRPr lang="en" sz="1600" b="1" dirty="0">
                        <a:solidFill>
                          <a:srgbClr val="434343"/>
                        </a:solidFill>
                        <a:latin typeface="Arial" charset="0"/>
                        <a:ea typeface="Arial" charset="0"/>
                        <a:cs typeface="Arial"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1"/>
                  </a:ext>
                </a:extLst>
              </a:tr>
              <a:tr h="359931">
                <a:tc>
                  <a:txBody>
                    <a:bodyPr/>
                    <a:lstStyle/>
                    <a:p>
                      <a:pPr lvl="0" algn="l">
                        <a:spcBef>
                          <a:spcPts val="0"/>
                        </a:spcBef>
                        <a:buNone/>
                      </a:pPr>
                      <a:r>
                        <a:rPr lang="en-US" sz="1600" baseline="0" dirty="0"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 </a:t>
                      </a:r>
                      <a:r>
                        <a:rPr lang="en-US" sz="1600" baseline="0" dirty="0" err="1"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s</a:t>
                      </a:r>
                      <a:r>
                        <a:rPr lang="en-US" sz="1600" baseline="-25000" dirty="0" err="1"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D</a:t>
                      </a:r>
                      <a:r>
                        <a:rPr lang="en-US" sz="1600" baseline="-25000" dirty="0" err="1"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E</a:t>
                      </a:r>
                      <a:r>
                        <a:rPr lang="en-US" sz="1600" baseline="-2500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/E</a:t>
                      </a:r>
                      <a:endParaRPr lang="en" sz="1600" dirty="0">
                        <a:solidFill>
                          <a:srgbClr val="434343"/>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F3F3"/>
                    </a:solidFill>
                  </a:tcPr>
                </a:tc>
                <a:tc>
                  <a:txBody>
                    <a:bodyPr/>
                    <a:lstStyle/>
                    <a:p>
                      <a:pPr lvl="0" algn="ctr">
                        <a:spcBef>
                          <a:spcPts val="0"/>
                        </a:spcBef>
                        <a:buNone/>
                      </a:pPr>
                      <a:r>
                        <a:rPr lang="en" sz="1600" b="1" baseline="0" dirty="0" smtClean="0">
                          <a:solidFill>
                            <a:srgbClr val="434343"/>
                          </a:solidFill>
                          <a:latin typeface="Arial" charset="0"/>
                          <a:ea typeface="Arial" charset="0"/>
                          <a:cs typeface="Arial" charset="0"/>
                          <a:sym typeface="Montserrat"/>
                        </a:rPr>
                        <a:t>0.</a:t>
                      </a:r>
                      <a:r>
                        <a:rPr lang="en-US" sz="1600" b="1" baseline="0" dirty="0" smtClean="0">
                          <a:solidFill>
                            <a:srgbClr val="434343"/>
                          </a:solidFill>
                          <a:latin typeface="Arial" charset="0"/>
                          <a:ea typeface="Arial" charset="0"/>
                          <a:cs typeface="Arial" charset="0"/>
                          <a:sym typeface="Montserrat"/>
                        </a:rPr>
                        <a:t>01</a:t>
                      </a:r>
                      <a:r>
                        <a:rPr lang="en" sz="1600" b="1" baseline="0" dirty="0" smtClean="0">
                          <a:solidFill>
                            <a:srgbClr val="434343"/>
                          </a:solidFill>
                          <a:latin typeface="Arial" charset="0"/>
                          <a:ea typeface="Arial" charset="0"/>
                          <a:cs typeface="Arial" charset="0"/>
                          <a:sym typeface="Montserrat"/>
                        </a:rPr>
                        <a:t> %</a:t>
                      </a:r>
                      <a:endParaRPr lang="en" sz="1600" b="1" dirty="0">
                        <a:solidFill>
                          <a:srgbClr val="434343"/>
                        </a:solidFill>
                        <a:latin typeface="Arial" charset="0"/>
                        <a:ea typeface="Arial" charset="0"/>
                        <a:cs typeface="Arial"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2"/>
                  </a:ext>
                </a:extLst>
              </a:tr>
              <a:tr h="437590">
                <a:tc>
                  <a:txBody>
                    <a:bodyPr/>
                    <a:lstStyle/>
                    <a:p>
                      <a:pPr lvl="0" algn="l">
                        <a:spcBef>
                          <a:spcPts val="0"/>
                        </a:spcBef>
                        <a:buNone/>
                      </a:pPr>
                      <a:r>
                        <a:rPr lang="en-US" sz="1600" baseline="0" dirty="0"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 e</a:t>
                      </a:r>
                      <a:r>
                        <a:rPr lang="en" sz="1600" baseline="-25000" dirty="0" err="1"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x,y</a:t>
                      </a:r>
                      <a:endParaRPr lang="en" sz="1600" dirty="0">
                        <a:solidFill>
                          <a:srgbClr val="434343"/>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tc>
                  <a:txBody>
                    <a:bodyPr/>
                    <a:lstStyle/>
                    <a:p>
                      <a:pPr lvl="0" algn="ctr">
                        <a:spcBef>
                          <a:spcPts val="0"/>
                        </a:spcBef>
                        <a:buNone/>
                      </a:pPr>
                      <a:r>
                        <a:rPr lang="en-US" sz="1600" b="1" dirty="0" smtClean="0">
                          <a:solidFill>
                            <a:srgbClr val="434343"/>
                          </a:solidFill>
                          <a:latin typeface="Arial" charset="0"/>
                          <a:ea typeface="Arial" charset="0"/>
                          <a:cs typeface="Arial" charset="0"/>
                          <a:sym typeface="Montserrat"/>
                        </a:rPr>
                        <a:t>1</a:t>
                      </a:r>
                      <a:r>
                        <a:rPr lang="en" sz="1600" b="1" dirty="0" smtClean="0">
                          <a:solidFill>
                            <a:srgbClr val="434343"/>
                          </a:solidFill>
                          <a:latin typeface="Arial" charset="0"/>
                          <a:ea typeface="Arial" charset="0"/>
                          <a:cs typeface="Arial" charset="0"/>
                          <a:sym typeface="Montserrat"/>
                        </a:rPr>
                        <a:t> mm-mrad</a:t>
                      </a:r>
                      <a:endParaRPr lang="en" sz="1600" b="1" dirty="0">
                        <a:solidFill>
                          <a:srgbClr val="434343"/>
                        </a:solidFill>
                        <a:latin typeface="Arial" charset="0"/>
                        <a:ea typeface="Arial" charset="0"/>
                        <a:cs typeface="Arial"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00734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4.44444E-6 1.11111E-6 L 0.09913 -0.07754 L 0.27274 -0.20486 L 0.28541 -0.27523 L 0.321 -0.29699 L 0.36093 -0.31643 L 0.40816 -0.31643 L 0.44357 -0.30787 L 0.47361 -0.28727 L 0.48368 -0.26551 L 0.4809 -0.23403 L 0.46545 -0.20856 L 0.45086 -0.19629 L 0.42447 -0.125 L 0.24722 0.01458 L 0.23281 -0.03287 L 0.20086 -0.01458 L 0.16996 0.00602 L 0.13177 0.01088 L 0.09461 0.01088 L 0.05364 -0.0037 L 0.03003 -0.03518 L 0.02916 -0.06551 L 0.04461 -0.09097 L 0.06545 -0.11042 L 0.09826 -0.07407 L 0.27447 -0.20741 L 0.28732 -0.26296 L 0.31822 -0.28241 L 0.35451 -0.29815 L 0.38732 -0.30185 L 0.42725 -0.29699 L 0.45364 -0.28727 L 0.47361 -0.27268 L 0.48368 -0.25208 L 0.48003 -0.21829 L 0.46458 -0.19167 L 0.45 -0.18055 L 0.42447 -0.12361 L 0.24913 0.00718 L 0.2309 -0.01829 L 0.20086 0.00371 L 0.17552 0.01574 L 0.15086 0.02431 L 0.1118 0.02662 L 0.08003 0.02431 L 0.05277 0.00833 L 0.03454 -0.01227 L 0.03003 -0.03889 L 0.03281 -0.0618 L 0.04826 -0.08009 L 0.06458 -0.09699 L 0.09722 -0.07407 L 0.27361 -0.20856 L 0.28454 -0.2412 L 0.321 -0.26551 L 0.35729 -0.28009 L 0.4 -0.28356 L 0.43368 -0.27523 L 0.45451 -0.26551 L 0.47274 -0.24861 L 0.48368 -0.22801 L 0.48003 -0.20486 L 0.47274 -0.1868 L 0.45902 -0.17106 L 0.44722 -0.16366 L 0.42361 -0.12014 L 0.24635 0.00972 L 0.22552 0.00116 L 0.20642 0.01204 L 0.17812 0.03148 L 0.14913 0.04352 L 0.11545 0.04607 L 0.08177 0.04121 L 0.05 0.02894 L 0.03368 0.00718 L 0.02812 -0.01088 L 0.03003 -0.03518 L 0.03819 -0.05833 L 0.06093 -0.07893 L 0.09184 -0.06782 L 0.27812 -0.20972 L 0.28541 -0.23518 L 0.31736 -0.25463 L 0.34635 -0.26921 L 0.37552 -0.27639 L 0.39635 -0.27639 L 0.41909 -0.27407 L 0.43732 -0.26782 L 0.45816 -0.25833 L 0.47361 -0.24491 L 0.48368 -0.21944 L 0.48281 -0.20116 L 0.47812 -0.18426 L 0.46267 -0.16481 L 0.44722 -0.15393 L 0.42725 -0.125 L 0.24913 0.01088 L 0.23177 0.01574 L 0.2118 0.03264 L 0.18541 0.04977 L 0.15902 0.0581 L 0.12638 0.06181 L 0.10086 0.06065 L 0.07447 0.05579 L 0.04722 0.0375 L 0.03281 0.01204 L 0.03003 -0.00486 L 0.03003 -0.01342 L 0.03281 -0.02315 L 0.05451 -0.04722 L 0.07447 -0.06782 L 0.09097 -0.06921 L 0.27638 -0.21227 L 0.30902 -0.23773 L 0.34461 -0.25579 L 0.37916 -0.26296 L 0.40538 -0.2618 L 0.43454 -0.25579 L 0.45816 -0.24606 L 0.47274 -0.23148 L 0.48177 -0.21458 L 0.48281 -0.18542 L 0.47274 -0.16134 L 0.45277 -0.1419 L 0.42552 -0.12245 L 0.24635 0.01458 " pathEditMode="relative" ptsTypes="AAAAAAAAAAAAAAAAAAAAAAAAAAAAAAAAAAAAAAAAAAAAAAAAAAAAAAAAAAAAAAAAAAAAAAAAAAAAAAAAAAAAAAAAAAAAAAAAAAAAAAAAAAAAAAAAAAAAAAAAAAAAAAA">
                                      <p:cBhvr>
                                        <p:cTn id="6" dur="5000" fill="hold"/>
                                        <p:tgtEl>
                                          <p:spTgt spid="320"/>
                                        </p:tgtEl>
                                        <p:attrNameLst>
                                          <p:attrName>ppt_x</p:attrName>
                                          <p:attrName>ppt_y</p:attrName>
                                        </p:attrNameLst>
                                      </p:cBhvr>
                                    </p:animMotion>
                                  </p:childTnLst>
                                </p:cTn>
                              </p:par>
                            </p:childTnLst>
                          </p:cTn>
                        </p:par>
                        <p:par>
                          <p:cTn id="7" fill="hold" nodeType="afterGroup">
                            <p:stCondLst>
                              <p:cond delay="5000"/>
                            </p:stCondLst>
                            <p:childTnLst>
                              <p:par>
                                <p:cTn id="8" presetID="1" presetClass="entr" presetSubtype="0" fill="hold" grpId="0" nodeType="afterEffect">
                                  <p:stCondLst>
                                    <p:cond delay="0"/>
                                  </p:stCondLst>
                                  <p:childTnLst>
                                    <p:set>
                                      <p:cBhvr>
                                        <p:cTn id="9" dur="1" fill="hold">
                                          <p:stCondLst>
                                            <p:cond delay="0"/>
                                          </p:stCondLst>
                                        </p:cTn>
                                        <p:tgtEl>
                                          <p:spTgt spid="3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4" grpId="0"/>
      <p:bldP spid="3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00B050"/>
                </a:solidFill>
              </a:rPr>
              <a:t>New 12 GeV </a:t>
            </a:r>
            <a:r>
              <a:rPr lang="en-US" b="0" dirty="0" err="1" smtClean="0">
                <a:solidFill>
                  <a:srgbClr val="00B050"/>
                </a:solidFill>
              </a:rPr>
              <a:t>Linac</a:t>
            </a:r>
            <a:endParaRPr lang="en-US" b="0" dirty="0">
              <a:solidFill>
                <a:srgbClr val="00B050"/>
              </a:solidFill>
            </a:endParaRPr>
          </a:p>
        </p:txBody>
      </p:sp>
      <p:pic>
        <p:nvPicPr>
          <p:cNvPr id="137218" name="Picture 2" descr="C:\Users\krafft\Downloads\CCceb4_09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3574"/>
            <a:ext cx="6896100" cy="50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028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00B050"/>
                </a:solidFill>
              </a:rPr>
              <a:t>CEBAF Arcs</a:t>
            </a:r>
            <a:endParaRPr lang="en-US" b="0" dirty="0">
              <a:solidFill>
                <a:srgbClr val="00B050"/>
              </a:solidFill>
            </a:endParaRPr>
          </a:p>
        </p:txBody>
      </p:sp>
      <p:pic>
        <p:nvPicPr>
          <p:cNvPr id="136194" name="Picture 2"/>
          <p:cNvPicPr>
            <a:picLocks noChangeAspect="1" noChangeArrowheads="1"/>
          </p:cNvPicPr>
          <p:nvPr/>
        </p:nvPicPr>
        <p:blipFill>
          <a:blip r:embed="rId2" cstate="print"/>
          <a:srcRect/>
          <a:stretch>
            <a:fillRect/>
          </a:stretch>
        </p:blipFill>
        <p:spPr bwMode="auto">
          <a:xfrm>
            <a:off x="2495550" y="819150"/>
            <a:ext cx="4095750" cy="5184049"/>
          </a:xfrm>
          <a:prstGeom prst="rect">
            <a:avLst/>
          </a:prstGeom>
          <a:noFill/>
          <a:ln w="9525">
            <a:noFill/>
            <a:miter lim="800000"/>
            <a:headEnd/>
            <a:tailEnd/>
          </a:ln>
          <a:effectLst/>
        </p:spPr>
      </p:pic>
    </p:spTree>
    <p:extLst>
      <p:ext uri="{BB962C8B-B14F-4D97-AF65-F5344CB8AC3E}">
        <p14:creationId xmlns:p14="http://schemas.microsoft.com/office/powerpoint/2010/main" val="2097135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5"/>
          <p:cNvGrpSpPr>
            <a:grpSpLocks/>
          </p:cNvGrpSpPr>
          <p:nvPr/>
        </p:nvGrpSpPr>
        <p:grpSpPr bwMode="auto">
          <a:xfrm>
            <a:off x="1657350" y="1905048"/>
            <a:ext cx="5808663" cy="1484312"/>
            <a:chOff x="412" y="1709"/>
            <a:chExt cx="5219" cy="871"/>
          </a:xfrm>
        </p:grpSpPr>
        <p:grpSp>
          <p:nvGrpSpPr>
            <p:cNvPr id="46114" name="Group 6"/>
            <p:cNvGrpSpPr>
              <a:grpSpLocks/>
            </p:cNvGrpSpPr>
            <p:nvPr/>
          </p:nvGrpSpPr>
          <p:grpSpPr bwMode="auto">
            <a:xfrm>
              <a:off x="1176" y="1713"/>
              <a:ext cx="788" cy="864"/>
              <a:chOff x="2344" y="1625"/>
              <a:chExt cx="788" cy="864"/>
            </a:xfrm>
          </p:grpSpPr>
          <p:sp>
            <p:nvSpPr>
              <p:cNvPr id="46181"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rot="10800000"/>
              <a:lstStyle/>
              <a:p>
                <a:endParaRPr lang="en-US"/>
              </a:p>
            </p:txBody>
          </p:sp>
          <p:sp>
            <p:nvSpPr>
              <p:cNvPr id="46182"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a:lstStyle/>
              <a:p>
                <a:endParaRPr lang="en-US"/>
              </a:p>
            </p:txBody>
          </p:sp>
          <p:sp>
            <p:nvSpPr>
              <p:cNvPr id="46183" name="Rectangle 103"/>
              <p:cNvSpPr>
                <a:spLocks noChangeArrowheads="1"/>
              </p:cNvSpPr>
              <p:nvPr/>
            </p:nvSpPr>
            <p:spPr bwMode="auto">
              <a:xfrm>
                <a:off x="2354" y="1966"/>
                <a:ext cx="744" cy="182"/>
              </a:xfrm>
              <a:prstGeom prst="rect">
                <a:avLst/>
              </a:prstGeom>
              <a:solidFill>
                <a:srgbClr val="00589C">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46184"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5"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86"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7"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88"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89"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0"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46115" name="Group 17"/>
            <p:cNvGrpSpPr>
              <a:grpSpLocks/>
            </p:cNvGrpSpPr>
            <p:nvPr/>
          </p:nvGrpSpPr>
          <p:grpSpPr bwMode="auto">
            <a:xfrm flipH="1">
              <a:off x="1897" y="1714"/>
              <a:ext cx="788" cy="864"/>
              <a:chOff x="2344" y="1625"/>
              <a:chExt cx="788" cy="864"/>
            </a:xfrm>
          </p:grpSpPr>
          <p:sp>
            <p:nvSpPr>
              <p:cNvPr id="46171"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rot="10800000"/>
              <a:lstStyle/>
              <a:p>
                <a:endParaRPr lang="en-US"/>
              </a:p>
            </p:txBody>
          </p:sp>
          <p:sp>
            <p:nvSpPr>
              <p:cNvPr id="46172"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a:lstStyle/>
              <a:p>
                <a:endParaRPr lang="en-US"/>
              </a:p>
            </p:txBody>
          </p:sp>
          <p:sp>
            <p:nvSpPr>
              <p:cNvPr id="46173" name="Rectangle 103"/>
              <p:cNvSpPr>
                <a:spLocks noChangeArrowheads="1"/>
              </p:cNvSpPr>
              <p:nvPr/>
            </p:nvSpPr>
            <p:spPr bwMode="auto">
              <a:xfrm>
                <a:off x="2354" y="1966"/>
                <a:ext cx="744" cy="182"/>
              </a:xfrm>
              <a:prstGeom prst="rect">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46174"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5"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76"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7"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78"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79"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0"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46116" name="Group 28"/>
            <p:cNvGrpSpPr>
              <a:grpSpLocks/>
            </p:cNvGrpSpPr>
            <p:nvPr/>
          </p:nvGrpSpPr>
          <p:grpSpPr bwMode="auto">
            <a:xfrm>
              <a:off x="2649" y="1714"/>
              <a:ext cx="788" cy="864"/>
              <a:chOff x="2344" y="1625"/>
              <a:chExt cx="788" cy="864"/>
            </a:xfrm>
          </p:grpSpPr>
          <p:sp>
            <p:nvSpPr>
              <p:cNvPr id="46161"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rot="10800000"/>
              <a:lstStyle/>
              <a:p>
                <a:endParaRPr lang="en-US"/>
              </a:p>
            </p:txBody>
          </p:sp>
          <p:sp>
            <p:nvSpPr>
              <p:cNvPr id="46162"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a:lstStyle/>
              <a:p>
                <a:endParaRPr lang="en-US"/>
              </a:p>
            </p:txBody>
          </p:sp>
          <p:sp>
            <p:nvSpPr>
              <p:cNvPr id="46163" name="Rectangle 103"/>
              <p:cNvSpPr>
                <a:spLocks noChangeArrowheads="1"/>
              </p:cNvSpPr>
              <p:nvPr/>
            </p:nvSpPr>
            <p:spPr bwMode="auto">
              <a:xfrm>
                <a:off x="2354" y="1966"/>
                <a:ext cx="744" cy="182"/>
              </a:xfrm>
              <a:prstGeom prst="rect">
                <a:avLst/>
              </a:prstGeom>
              <a:solidFill>
                <a:srgbClr val="00589C">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46164"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5"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66"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7"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68"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69"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0"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46117" name="Group 39"/>
            <p:cNvGrpSpPr>
              <a:grpSpLocks/>
            </p:cNvGrpSpPr>
            <p:nvPr/>
          </p:nvGrpSpPr>
          <p:grpSpPr bwMode="auto">
            <a:xfrm flipH="1">
              <a:off x="3370" y="1715"/>
              <a:ext cx="788" cy="864"/>
              <a:chOff x="2344" y="1625"/>
              <a:chExt cx="788" cy="864"/>
            </a:xfrm>
          </p:grpSpPr>
          <p:sp>
            <p:nvSpPr>
              <p:cNvPr id="46151"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rot="10800000"/>
              <a:lstStyle/>
              <a:p>
                <a:endParaRPr lang="en-US"/>
              </a:p>
            </p:txBody>
          </p:sp>
          <p:sp>
            <p:nvSpPr>
              <p:cNvPr id="46152"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a:lstStyle/>
              <a:p>
                <a:endParaRPr lang="en-US"/>
              </a:p>
            </p:txBody>
          </p:sp>
          <p:sp>
            <p:nvSpPr>
              <p:cNvPr id="46153" name="Rectangle 103"/>
              <p:cNvSpPr>
                <a:spLocks noChangeArrowheads="1"/>
              </p:cNvSpPr>
              <p:nvPr/>
            </p:nvSpPr>
            <p:spPr bwMode="auto">
              <a:xfrm>
                <a:off x="2354" y="1966"/>
                <a:ext cx="744" cy="182"/>
              </a:xfrm>
              <a:prstGeom prst="rect">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46154"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55"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56"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57"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58"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59"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0"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46118" name="Group 50"/>
            <p:cNvGrpSpPr>
              <a:grpSpLocks/>
            </p:cNvGrpSpPr>
            <p:nvPr/>
          </p:nvGrpSpPr>
          <p:grpSpPr bwMode="auto">
            <a:xfrm>
              <a:off x="4122" y="1715"/>
              <a:ext cx="788" cy="864"/>
              <a:chOff x="2344" y="1625"/>
              <a:chExt cx="788" cy="864"/>
            </a:xfrm>
          </p:grpSpPr>
          <p:sp>
            <p:nvSpPr>
              <p:cNvPr id="46141"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rot="10800000"/>
              <a:lstStyle/>
              <a:p>
                <a:endParaRPr lang="en-US"/>
              </a:p>
            </p:txBody>
          </p:sp>
          <p:sp>
            <p:nvSpPr>
              <p:cNvPr id="46142"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589C">
                  <a:alpha val="20000"/>
                </a:srgbClr>
              </a:solidFill>
              <a:ln w="9525">
                <a:solidFill>
                  <a:srgbClr val="000000"/>
                </a:solidFill>
                <a:round/>
                <a:headEnd/>
                <a:tailEnd/>
              </a:ln>
            </p:spPr>
            <p:txBody>
              <a:bodyPr/>
              <a:lstStyle/>
              <a:p>
                <a:endParaRPr lang="en-US"/>
              </a:p>
            </p:txBody>
          </p:sp>
          <p:sp>
            <p:nvSpPr>
              <p:cNvPr id="46143" name="Rectangle 103"/>
              <p:cNvSpPr>
                <a:spLocks noChangeArrowheads="1"/>
              </p:cNvSpPr>
              <p:nvPr/>
            </p:nvSpPr>
            <p:spPr bwMode="auto">
              <a:xfrm>
                <a:off x="2354" y="1966"/>
                <a:ext cx="744" cy="182"/>
              </a:xfrm>
              <a:prstGeom prst="rect">
                <a:avLst/>
              </a:prstGeom>
              <a:solidFill>
                <a:srgbClr val="00589C">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46144"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45"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46"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47"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48"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49"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50"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46119" name="Group 61"/>
            <p:cNvGrpSpPr>
              <a:grpSpLocks/>
            </p:cNvGrpSpPr>
            <p:nvPr/>
          </p:nvGrpSpPr>
          <p:grpSpPr bwMode="auto">
            <a:xfrm flipH="1">
              <a:off x="4843" y="1716"/>
              <a:ext cx="788" cy="864"/>
              <a:chOff x="2344" y="1625"/>
              <a:chExt cx="788" cy="864"/>
            </a:xfrm>
          </p:grpSpPr>
          <p:sp>
            <p:nvSpPr>
              <p:cNvPr id="46131"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rot="10800000"/>
              <a:lstStyle/>
              <a:p>
                <a:endParaRPr lang="en-US"/>
              </a:p>
            </p:txBody>
          </p:sp>
          <p:sp>
            <p:nvSpPr>
              <p:cNvPr id="46132"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a:lstStyle/>
              <a:p>
                <a:endParaRPr lang="en-US"/>
              </a:p>
            </p:txBody>
          </p:sp>
          <p:sp>
            <p:nvSpPr>
              <p:cNvPr id="46133" name="Rectangle 103"/>
              <p:cNvSpPr>
                <a:spLocks noChangeArrowheads="1"/>
              </p:cNvSpPr>
              <p:nvPr/>
            </p:nvSpPr>
            <p:spPr bwMode="auto">
              <a:xfrm>
                <a:off x="2354" y="1966"/>
                <a:ext cx="744" cy="182"/>
              </a:xfrm>
              <a:prstGeom prst="rect">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46134"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35"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36"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37"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38"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39"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40"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46120" name="Group 72"/>
            <p:cNvGrpSpPr>
              <a:grpSpLocks/>
            </p:cNvGrpSpPr>
            <p:nvPr/>
          </p:nvGrpSpPr>
          <p:grpSpPr bwMode="auto">
            <a:xfrm flipH="1">
              <a:off x="412" y="1709"/>
              <a:ext cx="788" cy="864"/>
              <a:chOff x="2344" y="1625"/>
              <a:chExt cx="788" cy="864"/>
            </a:xfrm>
          </p:grpSpPr>
          <p:sp>
            <p:nvSpPr>
              <p:cNvPr id="46121" name="Freeform 101"/>
              <p:cNvSpPr>
                <a:spLocks/>
              </p:cNvSpPr>
              <p:nvPr/>
            </p:nvSpPr>
            <p:spPr bwMode="auto">
              <a:xfrm rot="10800000">
                <a:off x="2344" y="2148"/>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rot="10800000"/>
              <a:lstStyle/>
              <a:p>
                <a:endParaRPr lang="en-US"/>
              </a:p>
            </p:txBody>
          </p:sp>
          <p:sp>
            <p:nvSpPr>
              <p:cNvPr id="46122" name="Freeform 102"/>
              <p:cNvSpPr>
                <a:spLocks/>
              </p:cNvSpPr>
              <p:nvPr/>
            </p:nvSpPr>
            <p:spPr bwMode="auto">
              <a:xfrm>
                <a:off x="2344" y="1625"/>
                <a:ext cx="788" cy="341"/>
              </a:xfrm>
              <a:custGeom>
                <a:avLst/>
                <a:gdLst>
                  <a:gd name="T0" fmla="*/ 0 w 1152"/>
                  <a:gd name="T1" fmla="*/ 69 h 720"/>
                  <a:gd name="T2" fmla="*/ 2188 w 1152"/>
                  <a:gd name="T3" fmla="*/ 60 h 720"/>
                  <a:gd name="T4" fmla="*/ 4375 w 1152"/>
                  <a:gd name="T5" fmla="*/ 14 h 720"/>
                  <a:gd name="T6" fmla="*/ 6563 w 1152"/>
                  <a:gd name="T7" fmla="*/ 0 h 720"/>
                  <a:gd name="T8" fmla="*/ 8751 w 1152"/>
                  <a:gd name="T9" fmla="*/ 14 h 720"/>
                  <a:gd name="T10" fmla="*/ 10938 w 1152"/>
                  <a:gd name="T11" fmla="*/ 60 h 720"/>
                  <a:gd name="T12" fmla="*/ 13126 w 1152"/>
                  <a:gd name="T13" fmla="*/ 69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F0000">
                  <a:alpha val="20000"/>
                </a:srgbClr>
              </a:solidFill>
              <a:ln w="9525">
                <a:solidFill>
                  <a:srgbClr val="000000"/>
                </a:solidFill>
                <a:round/>
                <a:headEnd/>
                <a:tailEnd/>
              </a:ln>
            </p:spPr>
            <p:txBody>
              <a:bodyPr/>
              <a:lstStyle/>
              <a:p>
                <a:endParaRPr lang="en-US"/>
              </a:p>
            </p:txBody>
          </p:sp>
          <p:sp>
            <p:nvSpPr>
              <p:cNvPr id="46123" name="Rectangle 103"/>
              <p:cNvSpPr>
                <a:spLocks noChangeArrowheads="1"/>
              </p:cNvSpPr>
              <p:nvPr/>
            </p:nvSpPr>
            <p:spPr bwMode="auto">
              <a:xfrm>
                <a:off x="2354" y="1966"/>
                <a:ext cx="744" cy="182"/>
              </a:xfrm>
              <a:prstGeom prst="rect">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sz="3600"/>
              </a:p>
            </p:txBody>
          </p:sp>
          <p:sp>
            <p:nvSpPr>
              <p:cNvPr id="46124" name="Freeform 104"/>
              <p:cNvSpPr>
                <a:spLocks/>
              </p:cNvSpPr>
              <p:nvPr/>
            </p:nvSpPr>
            <p:spPr bwMode="auto">
              <a:xfrm>
                <a:off x="2508" y="2193"/>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25" name="Freeform 109"/>
              <p:cNvSpPr>
                <a:spLocks/>
              </p:cNvSpPr>
              <p:nvPr/>
            </p:nvSpPr>
            <p:spPr bwMode="auto">
              <a:xfrm rot="10800000">
                <a:off x="2508" y="1875"/>
                <a:ext cx="460" cy="46"/>
              </a:xfrm>
              <a:custGeom>
                <a:avLst/>
                <a:gdLst>
                  <a:gd name="T0" fmla="*/ 0 w 672"/>
                  <a:gd name="T1" fmla="*/ 11 h 96"/>
                  <a:gd name="T2" fmla="*/ 3864 w 672"/>
                  <a:gd name="T3" fmla="*/ 0 h 96"/>
                  <a:gd name="T4" fmla="*/ 7730 w 672"/>
                  <a:gd name="T5" fmla="*/ 1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26" name="Freeform 110"/>
              <p:cNvSpPr>
                <a:spLocks/>
              </p:cNvSpPr>
              <p:nvPr/>
            </p:nvSpPr>
            <p:spPr bwMode="auto">
              <a:xfrm>
                <a:off x="2475" y="2102"/>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27" name="Freeform 111"/>
              <p:cNvSpPr>
                <a:spLocks/>
              </p:cNvSpPr>
              <p:nvPr/>
            </p:nvSpPr>
            <p:spPr bwMode="auto">
              <a:xfrm rot="10800000">
                <a:off x="2475" y="1921"/>
                <a:ext cx="526" cy="91"/>
              </a:xfrm>
              <a:custGeom>
                <a:avLst/>
                <a:gdLst>
                  <a:gd name="T0" fmla="*/ 0 w 672"/>
                  <a:gd name="T1" fmla="*/ 76032 h 96"/>
                  <a:gd name="T2" fmla="*/ 22083 w 672"/>
                  <a:gd name="T3" fmla="*/ 0 h 96"/>
                  <a:gd name="T4" fmla="*/ 44167 w 672"/>
                  <a:gd name="T5" fmla="*/ 76032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28" name="Freeform 112"/>
              <p:cNvSpPr>
                <a:spLocks/>
              </p:cNvSpPr>
              <p:nvPr/>
            </p:nvSpPr>
            <p:spPr bwMode="auto">
              <a:xfrm rot="10800000">
                <a:off x="2541" y="1817"/>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6129" name="Freeform 113"/>
              <p:cNvSpPr>
                <a:spLocks/>
              </p:cNvSpPr>
              <p:nvPr/>
            </p:nvSpPr>
            <p:spPr bwMode="auto">
              <a:xfrm>
                <a:off x="2541" y="2262"/>
                <a:ext cx="394" cy="35"/>
              </a:xfrm>
              <a:custGeom>
                <a:avLst/>
                <a:gdLst>
                  <a:gd name="T0" fmla="*/ 0 w 672"/>
                  <a:gd name="T1" fmla="*/ 0 h 96"/>
                  <a:gd name="T2" fmla="*/ 516 w 672"/>
                  <a:gd name="T3" fmla="*/ 0 h 96"/>
                  <a:gd name="T4" fmla="*/ 1032 w 672"/>
                  <a:gd name="T5" fmla="*/ 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30" name="Line 114"/>
              <p:cNvSpPr>
                <a:spLocks noChangeShapeType="1"/>
              </p:cNvSpPr>
              <p:nvPr/>
            </p:nvSpPr>
            <p:spPr bwMode="auto">
              <a:xfrm>
                <a:off x="2541" y="2061"/>
                <a:ext cx="394"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29107" name="Group 83"/>
          <p:cNvGrpSpPr>
            <a:grpSpLocks/>
          </p:cNvGrpSpPr>
          <p:nvPr/>
        </p:nvGrpSpPr>
        <p:grpSpPr bwMode="auto">
          <a:xfrm>
            <a:off x="2036763" y="2598795"/>
            <a:ext cx="5038725" cy="112713"/>
            <a:chOff x="1075" y="1626"/>
            <a:chExt cx="3174" cy="71"/>
          </a:xfrm>
          <a:solidFill>
            <a:srgbClr val="FF0000"/>
          </a:solidFill>
        </p:grpSpPr>
        <p:sp>
          <p:nvSpPr>
            <p:cNvPr id="129108" name="Oval 84"/>
            <p:cNvSpPr>
              <a:spLocks noChangeAspect="1" noChangeArrowheads="1"/>
            </p:cNvSpPr>
            <p:nvPr/>
          </p:nvSpPr>
          <p:spPr bwMode="auto">
            <a:xfrm>
              <a:off x="4192" y="1640"/>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sp>
          <p:nvSpPr>
            <p:cNvPr id="129109" name="Oval 85"/>
            <p:cNvSpPr>
              <a:spLocks noChangeAspect="1" noChangeArrowheads="1"/>
            </p:cNvSpPr>
            <p:nvPr/>
          </p:nvSpPr>
          <p:spPr bwMode="auto">
            <a:xfrm>
              <a:off x="3161" y="1633"/>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sp>
          <p:nvSpPr>
            <p:cNvPr id="129110" name="Oval 86"/>
            <p:cNvSpPr>
              <a:spLocks noChangeAspect="1" noChangeArrowheads="1"/>
            </p:cNvSpPr>
            <p:nvPr/>
          </p:nvSpPr>
          <p:spPr bwMode="auto">
            <a:xfrm>
              <a:off x="2114" y="1626"/>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sp>
          <p:nvSpPr>
            <p:cNvPr id="129111" name="Oval 87"/>
            <p:cNvSpPr>
              <a:spLocks noChangeAspect="1" noChangeArrowheads="1"/>
            </p:cNvSpPr>
            <p:nvPr/>
          </p:nvSpPr>
          <p:spPr bwMode="auto">
            <a:xfrm>
              <a:off x="1075" y="1627"/>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grpSp>
      <p:sp>
        <p:nvSpPr>
          <p:cNvPr id="23556" name="Line 88"/>
          <p:cNvSpPr>
            <a:spLocks noChangeShapeType="1"/>
          </p:cNvSpPr>
          <p:nvPr/>
        </p:nvSpPr>
        <p:spPr bwMode="auto">
          <a:xfrm>
            <a:off x="2044700" y="771573"/>
            <a:ext cx="17399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Unicode MS" charset="0"/>
              <a:ea typeface="MS PGothic" charset="0"/>
              <a:cs typeface="MS PGothic" charset="0"/>
            </a:endParaRPr>
          </a:p>
        </p:txBody>
      </p:sp>
      <p:sp>
        <p:nvSpPr>
          <p:cNvPr id="23557" name="Text Box 89"/>
          <p:cNvSpPr txBox="1">
            <a:spLocks noChangeArrowheads="1"/>
          </p:cNvSpPr>
          <p:nvPr/>
        </p:nvSpPr>
        <p:spPr bwMode="auto">
          <a:xfrm>
            <a:off x="2663825" y="793798"/>
            <a:ext cx="5699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400">
                <a:solidFill>
                  <a:srgbClr val="000066"/>
                </a:solidFill>
                <a:latin typeface="Arial Unicode MS" charset="0"/>
                <a:ea typeface="MS PGothic" charset="0"/>
                <a:cs typeface="MS PGothic" charset="0"/>
              </a:defRPr>
            </a:lvl1pPr>
            <a:lvl2pPr>
              <a:defRPr sz="2000">
                <a:solidFill>
                  <a:srgbClr val="800080"/>
                </a:solidFill>
                <a:latin typeface="Arial Unicode MS" charset="0"/>
                <a:ea typeface="MS PGothic" charset="0"/>
                <a:cs typeface="MS PGothic" charset="0"/>
              </a:defRPr>
            </a:lvl2pPr>
            <a:lvl3pPr>
              <a:defRPr>
                <a:solidFill>
                  <a:srgbClr val="009900"/>
                </a:solidFill>
                <a:latin typeface="Arial Unicode MS"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a:defRPr sz="2400">
                <a:solidFill>
                  <a:schemeClr val="tx1"/>
                </a:solidFill>
                <a:latin typeface="Times New Roman" charset="0"/>
                <a:ea typeface="MS PGothic" charset="0"/>
                <a:cs typeface="MS PGothic" charset="0"/>
              </a:defRPr>
            </a:lvl6pPr>
            <a:lvl7pPr>
              <a:defRPr sz="2400">
                <a:solidFill>
                  <a:schemeClr val="tx1"/>
                </a:solidFill>
                <a:latin typeface="Times New Roman" charset="0"/>
                <a:ea typeface="MS PGothic" charset="0"/>
                <a:cs typeface="MS PGothic" charset="0"/>
              </a:defRPr>
            </a:lvl7pPr>
            <a:lvl8pPr>
              <a:defRPr sz="2400">
                <a:solidFill>
                  <a:schemeClr val="tx1"/>
                </a:solidFill>
                <a:latin typeface="Times New Roman" charset="0"/>
                <a:ea typeface="MS PGothic" charset="0"/>
                <a:cs typeface="MS PGothic" charset="0"/>
              </a:defRPr>
            </a:lvl8pPr>
            <a:lvl9pPr>
              <a:defRPr sz="2400">
                <a:solidFill>
                  <a:schemeClr val="tx1"/>
                </a:solidFill>
                <a:latin typeface="Times New Roman" charset="0"/>
                <a:ea typeface="MS PGothic" charset="0"/>
                <a:cs typeface="MS PGothic" charset="0"/>
              </a:defRPr>
            </a:lvl9pPr>
          </a:lstStyle>
          <a:p>
            <a:pPr>
              <a:defRPr/>
            </a:pPr>
            <a:r>
              <a:rPr lang="de-DE" smtClean="0">
                <a:solidFill>
                  <a:srgbClr val="000090"/>
                </a:solidFill>
                <a:latin typeface="Symbol" charset="0"/>
              </a:rPr>
              <a:t>l</a:t>
            </a:r>
            <a:r>
              <a:rPr lang="de-DE" baseline="-25000" smtClean="0">
                <a:solidFill>
                  <a:srgbClr val="000090"/>
                </a:solidFill>
              </a:rPr>
              <a:t>Rf</a:t>
            </a:r>
            <a:endParaRPr lang="de-DE" smtClean="0">
              <a:solidFill>
                <a:srgbClr val="000090"/>
              </a:solidFill>
            </a:endParaRPr>
          </a:p>
        </p:txBody>
      </p:sp>
      <p:sp>
        <p:nvSpPr>
          <p:cNvPr id="129114" name="Arc 90"/>
          <p:cNvSpPr>
            <a:spLocks/>
          </p:cNvSpPr>
          <p:nvPr/>
        </p:nvSpPr>
        <p:spPr bwMode="auto">
          <a:xfrm rot="-5400000">
            <a:off x="202407" y="3042491"/>
            <a:ext cx="1828800" cy="1001713"/>
          </a:xfrm>
          <a:custGeom>
            <a:avLst/>
            <a:gdLst>
              <a:gd name="T0" fmla="*/ 2147483647 w 43200"/>
              <a:gd name="T1" fmla="*/ 2147483647 h 23681"/>
              <a:gd name="T2" fmla="*/ 2147483647 w 43200"/>
              <a:gd name="T3" fmla="*/ 2147483647 h 23681"/>
              <a:gd name="T4" fmla="*/ 2147483647 w 43200"/>
              <a:gd name="T5" fmla="*/ 2147483647 h 23681"/>
              <a:gd name="T6" fmla="*/ 0 60000 65536"/>
              <a:gd name="T7" fmla="*/ 0 60000 65536"/>
              <a:gd name="T8" fmla="*/ 0 60000 65536"/>
            </a:gdLst>
            <a:ahLst/>
            <a:cxnLst>
              <a:cxn ang="T6">
                <a:pos x="T0" y="T1"/>
              </a:cxn>
              <a:cxn ang="T7">
                <a:pos x="T2" y="T3"/>
              </a:cxn>
              <a:cxn ang="T8">
                <a:pos x="T4" y="T5"/>
              </a:cxn>
            </a:cxnLst>
            <a:rect l="0" t="0" r="r" b="b"/>
            <a:pathLst>
              <a:path w="43200" h="23681" fill="none" extrusionOk="0">
                <a:moveTo>
                  <a:pt x="100" y="23680"/>
                </a:moveTo>
                <a:cubicBezTo>
                  <a:pt x="33" y="22989"/>
                  <a:pt x="0" y="22294"/>
                  <a:pt x="0" y="21600"/>
                </a:cubicBezTo>
                <a:cubicBezTo>
                  <a:pt x="0" y="9670"/>
                  <a:pt x="9670" y="0"/>
                  <a:pt x="21600" y="0"/>
                </a:cubicBezTo>
                <a:cubicBezTo>
                  <a:pt x="33529" y="-1"/>
                  <a:pt x="43199" y="9670"/>
                  <a:pt x="43200" y="21599"/>
                </a:cubicBezTo>
              </a:path>
              <a:path w="43200" h="23681" stroke="0" extrusionOk="0">
                <a:moveTo>
                  <a:pt x="100" y="23680"/>
                </a:moveTo>
                <a:cubicBezTo>
                  <a:pt x="33" y="22989"/>
                  <a:pt x="0" y="22294"/>
                  <a:pt x="0" y="21600"/>
                </a:cubicBezTo>
                <a:cubicBezTo>
                  <a:pt x="0" y="9670"/>
                  <a:pt x="9670" y="0"/>
                  <a:pt x="21600" y="0"/>
                </a:cubicBezTo>
                <a:cubicBezTo>
                  <a:pt x="33529" y="-1"/>
                  <a:pt x="43199" y="9670"/>
                  <a:pt x="43200" y="21599"/>
                </a:cubicBezTo>
                <a:lnTo>
                  <a:pt x="21600" y="21600"/>
                </a:lnTo>
                <a:lnTo>
                  <a:pt x="100" y="23680"/>
                </a:lnTo>
                <a:close/>
              </a:path>
            </a:pathLst>
          </a:custGeom>
          <a:noFill/>
          <a:ln w="31750">
            <a:solidFill>
              <a:schemeClr val="tx1"/>
            </a:solidFill>
            <a:round/>
            <a:headEnd type="triangle"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15" name="Arc 91"/>
          <p:cNvSpPr>
            <a:spLocks/>
          </p:cNvSpPr>
          <p:nvPr/>
        </p:nvSpPr>
        <p:spPr bwMode="auto">
          <a:xfrm rot="5400000" flipH="1">
            <a:off x="7023894" y="3044079"/>
            <a:ext cx="1828800" cy="1001712"/>
          </a:xfrm>
          <a:custGeom>
            <a:avLst/>
            <a:gdLst>
              <a:gd name="T0" fmla="*/ 2147483647 w 43200"/>
              <a:gd name="T1" fmla="*/ 2147483647 h 23681"/>
              <a:gd name="T2" fmla="*/ 2147483647 w 43200"/>
              <a:gd name="T3" fmla="*/ 2147483647 h 23681"/>
              <a:gd name="T4" fmla="*/ 2147483647 w 43200"/>
              <a:gd name="T5" fmla="*/ 2147483647 h 23681"/>
              <a:gd name="T6" fmla="*/ 0 60000 65536"/>
              <a:gd name="T7" fmla="*/ 0 60000 65536"/>
              <a:gd name="T8" fmla="*/ 0 60000 65536"/>
            </a:gdLst>
            <a:ahLst/>
            <a:cxnLst>
              <a:cxn ang="T6">
                <a:pos x="T0" y="T1"/>
              </a:cxn>
              <a:cxn ang="T7">
                <a:pos x="T2" y="T3"/>
              </a:cxn>
              <a:cxn ang="T8">
                <a:pos x="T4" y="T5"/>
              </a:cxn>
            </a:cxnLst>
            <a:rect l="0" t="0" r="r" b="b"/>
            <a:pathLst>
              <a:path w="43200" h="23681" fill="none" extrusionOk="0">
                <a:moveTo>
                  <a:pt x="100" y="23680"/>
                </a:moveTo>
                <a:cubicBezTo>
                  <a:pt x="33" y="22989"/>
                  <a:pt x="0" y="22294"/>
                  <a:pt x="0" y="21600"/>
                </a:cubicBezTo>
                <a:cubicBezTo>
                  <a:pt x="0" y="9670"/>
                  <a:pt x="9670" y="0"/>
                  <a:pt x="21600" y="0"/>
                </a:cubicBezTo>
                <a:cubicBezTo>
                  <a:pt x="33529" y="-1"/>
                  <a:pt x="43199" y="9670"/>
                  <a:pt x="43200" y="21599"/>
                </a:cubicBezTo>
              </a:path>
              <a:path w="43200" h="23681" stroke="0" extrusionOk="0">
                <a:moveTo>
                  <a:pt x="100" y="23680"/>
                </a:moveTo>
                <a:cubicBezTo>
                  <a:pt x="33" y="22989"/>
                  <a:pt x="0" y="22294"/>
                  <a:pt x="0" y="21600"/>
                </a:cubicBezTo>
                <a:cubicBezTo>
                  <a:pt x="0" y="9670"/>
                  <a:pt x="9670" y="0"/>
                  <a:pt x="21600" y="0"/>
                </a:cubicBezTo>
                <a:cubicBezTo>
                  <a:pt x="33529" y="-1"/>
                  <a:pt x="43199" y="9670"/>
                  <a:pt x="43200" y="21599"/>
                </a:cubicBezTo>
                <a:lnTo>
                  <a:pt x="21600" y="21600"/>
                </a:lnTo>
                <a:lnTo>
                  <a:pt x="100" y="23680"/>
                </a:lnTo>
                <a:close/>
              </a:path>
            </a:pathLst>
          </a:custGeom>
          <a:noFill/>
          <a:ln w="317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16" name="Line 92"/>
          <p:cNvSpPr>
            <a:spLocks noChangeShapeType="1"/>
          </p:cNvSpPr>
          <p:nvPr/>
        </p:nvSpPr>
        <p:spPr bwMode="auto">
          <a:xfrm>
            <a:off x="1600200" y="4462510"/>
            <a:ext cx="5842000" cy="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Unicode MS" charset="0"/>
              <a:ea typeface="MS PGothic" charset="0"/>
              <a:cs typeface="MS PGothic" charset="0"/>
            </a:endParaRPr>
          </a:p>
        </p:txBody>
      </p:sp>
      <p:grpSp>
        <p:nvGrpSpPr>
          <p:cNvPr id="129117" name="Group 93"/>
          <p:cNvGrpSpPr>
            <a:grpSpLocks/>
          </p:cNvGrpSpPr>
          <p:nvPr/>
        </p:nvGrpSpPr>
        <p:grpSpPr bwMode="auto">
          <a:xfrm>
            <a:off x="2874963" y="2600383"/>
            <a:ext cx="3376612" cy="101600"/>
            <a:chOff x="1603" y="1627"/>
            <a:chExt cx="2127" cy="64"/>
          </a:xfrm>
          <a:solidFill>
            <a:srgbClr val="0000FF"/>
          </a:solidFill>
        </p:grpSpPr>
        <p:sp>
          <p:nvSpPr>
            <p:cNvPr id="129118" name="Oval 94"/>
            <p:cNvSpPr>
              <a:spLocks noChangeAspect="1" noChangeArrowheads="1"/>
            </p:cNvSpPr>
            <p:nvPr/>
          </p:nvSpPr>
          <p:spPr bwMode="auto">
            <a:xfrm>
              <a:off x="3673" y="1633"/>
              <a:ext cx="57" cy="57"/>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sp>
          <p:nvSpPr>
            <p:cNvPr id="129119" name="Oval 95"/>
            <p:cNvSpPr>
              <a:spLocks noChangeAspect="1" noChangeArrowheads="1"/>
            </p:cNvSpPr>
            <p:nvPr/>
          </p:nvSpPr>
          <p:spPr bwMode="auto">
            <a:xfrm>
              <a:off x="2642" y="1634"/>
              <a:ext cx="57" cy="57"/>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sp>
          <p:nvSpPr>
            <p:cNvPr id="129120" name="Oval 96"/>
            <p:cNvSpPr>
              <a:spLocks noChangeAspect="1" noChangeArrowheads="1"/>
            </p:cNvSpPr>
            <p:nvPr/>
          </p:nvSpPr>
          <p:spPr bwMode="auto">
            <a:xfrm>
              <a:off x="1603" y="1627"/>
              <a:ext cx="57" cy="57"/>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grpSp>
      <p:sp>
        <p:nvSpPr>
          <p:cNvPr id="129121" name="Text Box 97"/>
          <p:cNvSpPr txBox="1">
            <a:spLocks noChangeArrowheads="1"/>
          </p:cNvSpPr>
          <p:nvPr/>
        </p:nvSpPr>
        <p:spPr bwMode="auto">
          <a:xfrm>
            <a:off x="2341563" y="4030710"/>
            <a:ext cx="19065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r>
              <a:rPr lang="de-DE" altLang="en-US" sz="2000">
                <a:solidFill>
                  <a:srgbClr val="000090"/>
                </a:solidFill>
              </a:rPr>
              <a:t>L = n </a:t>
            </a:r>
            <a:r>
              <a:rPr lang="en-US" altLang="en-US" sz="2000">
                <a:solidFill>
                  <a:srgbClr val="000090"/>
                </a:solidFill>
                <a:latin typeface="Times New Roman" pitchFamily="18" charset="0"/>
                <a:cs typeface="Times New Roman" pitchFamily="18" charset="0"/>
              </a:rPr>
              <a:t>· </a:t>
            </a:r>
            <a:r>
              <a:rPr lang="en-US" altLang="en-US" sz="2000">
                <a:solidFill>
                  <a:srgbClr val="000090"/>
                </a:solidFill>
                <a:latin typeface="Symbol" pitchFamily="18" charset="2"/>
                <a:cs typeface="Times New Roman" pitchFamily="18" charset="0"/>
              </a:rPr>
              <a:t>l</a:t>
            </a:r>
            <a:r>
              <a:rPr lang="en-US" altLang="en-US" sz="2000">
                <a:solidFill>
                  <a:srgbClr val="000090"/>
                </a:solidFill>
                <a:cs typeface="Times New Roman" pitchFamily="18" charset="0"/>
              </a:rPr>
              <a:t> + </a:t>
            </a:r>
            <a:r>
              <a:rPr lang="en-US" altLang="en-US" sz="2000">
                <a:solidFill>
                  <a:srgbClr val="000090"/>
                </a:solidFill>
                <a:latin typeface="Symbol" pitchFamily="18" charset="2"/>
                <a:cs typeface="Times New Roman" pitchFamily="18" charset="0"/>
              </a:rPr>
              <a:t>l </a:t>
            </a:r>
            <a:r>
              <a:rPr lang="en-US" altLang="en-US" sz="2000">
                <a:solidFill>
                  <a:srgbClr val="000090"/>
                </a:solidFill>
                <a:cs typeface="Times New Roman" pitchFamily="18" charset="0"/>
              </a:rPr>
              <a:t>/ 2</a:t>
            </a:r>
            <a:endParaRPr lang="en-US" altLang="en-US" sz="2000">
              <a:solidFill>
                <a:srgbClr val="000090"/>
              </a:solidFill>
              <a:latin typeface="Times New Roman" pitchFamily="18" charset="0"/>
              <a:cs typeface="Times New Roman" pitchFamily="18" charset="0"/>
            </a:endParaRPr>
          </a:p>
        </p:txBody>
      </p:sp>
      <p:grpSp>
        <p:nvGrpSpPr>
          <p:cNvPr id="129123" name="Group 99"/>
          <p:cNvGrpSpPr>
            <a:grpSpLocks/>
          </p:cNvGrpSpPr>
          <p:nvPr/>
        </p:nvGrpSpPr>
        <p:grpSpPr bwMode="auto">
          <a:xfrm>
            <a:off x="7912100" y="2251123"/>
            <a:ext cx="900113" cy="393700"/>
            <a:chOff x="4984" y="1767"/>
            <a:chExt cx="567" cy="248"/>
          </a:xfrm>
        </p:grpSpPr>
        <p:sp>
          <p:nvSpPr>
            <p:cNvPr id="23585" name="Line 100"/>
            <p:cNvSpPr>
              <a:spLocks noChangeShapeType="1"/>
            </p:cNvSpPr>
            <p:nvPr/>
          </p:nvSpPr>
          <p:spPr bwMode="auto">
            <a:xfrm flipH="1" flipV="1">
              <a:off x="4984" y="2015"/>
              <a:ext cx="567" cy="0"/>
            </a:xfrm>
            <a:prstGeom prst="line">
              <a:avLst/>
            </a:prstGeom>
            <a:noFill/>
            <a:ln w="317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defRPr/>
              </a:pPr>
              <a:endParaRPr lang="en-US">
                <a:latin typeface="Arial Unicode MS" charset="0"/>
                <a:ea typeface="MS PGothic" charset="0"/>
                <a:cs typeface="MS PGothic" charset="0"/>
              </a:endParaRPr>
            </a:p>
          </p:txBody>
        </p:sp>
        <p:sp>
          <p:nvSpPr>
            <p:cNvPr id="23586" name="Text Box 101"/>
            <p:cNvSpPr txBox="1">
              <a:spLocks noChangeArrowheads="1"/>
            </p:cNvSpPr>
            <p:nvPr/>
          </p:nvSpPr>
          <p:spPr bwMode="auto">
            <a:xfrm>
              <a:off x="5141" y="1767"/>
              <a:ext cx="271"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spAutoFit/>
            </a:bodyPr>
            <a:lstStyle>
              <a:lvl1pPr>
                <a:defRPr sz="2400">
                  <a:solidFill>
                    <a:srgbClr val="000066"/>
                  </a:solidFill>
                  <a:latin typeface="Arial Unicode MS" charset="0"/>
                  <a:ea typeface="MS PGothic" charset="0"/>
                  <a:cs typeface="MS PGothic" charset="0"/>
                </a:defRPr>
              </a:lvl1pPr>
              <a:lvl2pPr>
                <a:defRPr sz="2000">
                  <a:solidFill>
                    <a:srgbClr val="800080"/>
                  </a:solidFill>
                  <a:latin typeface="Arial Unicode MS" charset="0"/>
                  <a:ea typeface="MS PGothic" charset="0"/>
                  <a:cs typeface="MS PGothic" charset="0"/>
                </a:defRPr>
              </a:lvl2pPr>
              <a:lvl3pPr>
                <a:defRPr>
                  <a:solidFill>
                    <a:srgbClr val="009900"/>
                  </a:solidFill>
                  <a:latin typeface="Arial Unicode MS"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a:defRPr sz="2400">
                  <a:solidFill>
                    <a:schemeClr val="tx1"/>
                  </a:solidFill>
                  <a:latin typeface="Times New Roman" charset="0"/>
                  <a:ea typeface="MS PGothic" charset="0"/>
                  <a:cs typeface="MS PGothic" charset="0"/>
                </a:defRPr>
              </a:lvl6pPr>
              <a:lvl7pPr>
                <a:defRPr sz="2400">
                  <a:solidFill>
                    <a:schemeClr val="tx1"/>
                  </a:solidFill>
                  <a:latin typeface="Times New Roman" charset="0"/>
                  <a:ea typeface="MS PGothic" charset="0"/>
                  <a:cs typeface="MS PGothic" charset="0"/>
                </a:defRPr>
              </a:lvl7pPr>
              <a:lvl8pPr>
                <a:defRPr sz="2400">
                  <a:solidFill>
                    <a:schemeClr val="tx1"/>
                  </a:solidFill>
                  <a:latin typeface="Times New Roman" charset="0"/>
                  <a:ea typeface="MS PGothic" charset="0"/>
                  <a:cs typeface="MS PGothic" charset="0"/>
                </a:defRPr>
              </a:lvl8pPr>
              <a:lvl9pPr>
                <a:defRPr sz="2400">
                  <a:solidFill>
                    <a:schemeClr val="tx1"/>
                  </a:solidFill>
                  <a:latin typeface="Times New Roman" charset="0"/>
                  <a:ea typeface="MS PGothic" charset="0"/>
                  <a:cs typeface="MS PGothic" charset="0"/>
                </a:defRPr>
              </a:lvl9pPr>
            </a:lstStyle>
            <a:p>
              <a:pPr>
                <a:defRPr/>
              </a:pPr>
              <a:r>
                <a:rPr lang="de-DE" sz="1400" smtClean="0">
                  <a:solidFill>
                    <a:srgbClr val="FF0000"/>
                  </a:solidFill>
                </a:rPr>
                <a:t>E</a:t>
              </a:r>
              <a:r>
                <a:rPr lang="de-DE" sz="1400" baseline="-25000" smtClean="0">
                  <a:solidFill>
                    <a:srgbClr val="FF0000"/>
                  </a:solidFill>
                </a:rPr>
                <a:t>Inj</a:t>
              </a:r>
              <a:endParaRPr lang="de-DE" sz="1400" smtClean="0">
                <a:solidFill>
                  <a:srgbClr val="FF0000"/>
                </a:solidFill>
              </a:endParaRPr>
            </a:p>
          </p:txBody>
        </p:sp>
      </p:grpSp>
      <p:grpSp>
        <p:nvGrpSpPr>
          <p:cNvPr id="129126" name="Group 102"/>
          <p:cNvGrpSpPr>
            <a:grpSpLocks/>
          </p:cNvGrpSpPr>
          <p:nvPr/>
        </p:nvGrpSpPr>
        <p:grpSpPr bwMode="auto">
          <a:xfrm>
            <a:off x="214313" y="2244773"/>
            <a:ext cx="989012" cy="395287"/>
            <a:chOff x="135" y="1763"/>
            <a:chExt cx="623" cy="249"/>
          </a:xfrm>
        </p:grpSpPr>
        <p:sp>
          <p:nvSpPr>
            <p:cNvPr id="3" name="Line 103"/>
            <p:cNvSpPr>
              <a:spLocks noChangeShapeType="1"/>
            </p:cNvSpPr>
            <p:nvPr/>
          </p:nvSpPr>
          <p:spPr bwMode="auto">
            <a:xfrm flipH="1" flipV="1">
              <a:off x="191" y="2012"/>
              <a:ext cx="567" cy="0"/>
            </a:xfrm>
            <a:prstGeom prst="line">
              <a:avLst/>
            </a:prstGeom>
            <a:noFill/>
            <a:ln w="3175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defRPr/>
              </a:pPr>
              <a:endParaRPr lang="en-US">
                <a:latin typeface="Arial Unicode MS" charset="0"/>
                <a:ea typeface="MS PGothic" charset="0"/>
                <a:cs typeface="MS PGothic" charset="0"/>
              </a:endParaRPr>
            </a:p>
          </p:txBody>
        </p:sp>
        <p:sp>
          <p:nvSpPr>
            <p:cNvPr id="23584" name="Text Box 104"/>
            <p:cNvSpPr txBox="1">
              <a:spLocks noChangeArrowheads="1"/>
            </p:cNvSpPr>
            <p:nvPr/>
          </p:nvSpPr>
          <p:spPr bwMode="auto">
            <a:xfrm>
              <a:off x="135" y="1763"/>
              <a:ext cx="587"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spAutoFit/>
            </a:bodyPr>
            <a:lstStyle>
              <a:lvl1pPr>
                <a:defRPr sz="2400">
                  <a:solidFill>
                    <a:srgbClr val="000066"/>
                  </a:solidFill>
                  <a:latin typeface="Arial Unicode MS" charset="0"/>
                  <a:ea typeface="MS PGothic" charset="0"/>
                  <a:cs typeface="MS PGothic" charset="0"/>
                </a:defRPr>
              </a:lvl1pPr>
              <a:lvl2pPr>
                <a:defRPr sz="2000">
                  <a:solidFill>
                    <a:srgbClr val="800080"/>
                  </a:solidFill>
                  <a:latin typeface="Arial Unicode MS" charset="0"/>
                  <a:ea typeface="MS PGothic" charset="0"/>
                  <a:cs typeface="MS PGothic" charset="0"/>
                </a:defRPr>
              </a:lvl2pPr>
              <a:lvl3pPr>
                <a:defRPr>
                  <a:solidFill>
                    <a:srgbClr val="009900"/>
                  </a:solidFill>
                  <a:latin typeface="Arial Unicode MS"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a:defRPr sz="2400">
                  <a:solidFill>
                    <a:schemeClr val="tx1"/>
                  </a:solidFill>
                  <a:latin typeface="Times New Roman" charset="0"/>
                  <a:ea typeface="MS PGothic" charset="0"/>
                  <a:cs typeface="MS PGothic" charset="0"/>
                </a:defRPr>
              </a:lvl6pPr>
              <a:lvl7pPr>
                <a:defRPr sz="2400">
                  <a:solidFill>
                    <a:schemeClr val="tx1"/>
                  </a:solidFill>
                  <a:latin typeface="Times New Roman" charset="0"/>
                  <a:ea typeface="MS PGothic" charset="0"/>
                  <a:cs typeface="MS PGothic" charset="0"/>
                </a:defRPr>
              </a:lvl7pPr>
              <a:lvl8pPr>
                <a:defRPr sz="2400">
                  <a:solidFill>
                    <a:schemeClr val="tx1"/>
                  </a:solidFill>
                  <a:latin typeface="Times New Roman" charset="0"/>
                  <a:ea typeface="MS PGothic" charset="0"/>
                  <a:cs typeface="MS PGothic" charset="0"/>
                </a:defRPr>
              </a:lvl8pPr>
              <a:lvl9pPr>
                <a:defRPr sz="2400">
                  <a:solidFill>
                    <a:schemeClr val="tx1"/>
                  </a:solidFill>
                  <a:latin typeface="Times New Roman" charset="0"/>
                  <a:ea typeface="MS PGothic" charset="0"/>
                  <a:cs typeface="MS PGothic" charset="0"/>
                </a:defRPr>
              </a:lvl9pPr>
            </a:lstStyle>
            <a:p>
              <a:pPr>
                <a:defRPr/>
              </a:pPr>
              <a:r>
                <a:rPr lang="de-DE" sz="1400" smtClean="0">
                  <a:solidFill>
                    <a:srgbClr val="0000FF"/>
                  </a:solidFill>
                </a:rPr>
                <a:t>E</a:t>
              </a:r>
              <a:r>
                <a:rPr lang="de-DE" sz="1400" baseline="-25000" smtClean="0">
                  <a:solidFill>
                    <a:srgbClr val="0000FF"/>
                  </a:solidFill>
                </a:rPr>
                <a:t>Out </a:t>
              </a:r>
              <a:r>
                <a:rPr lang="de-DE" sz="1400" smtClean="0">
                  <a:solidFill>
                    <a:srgbClr val="0000FF"/>
                  </a:solidFill>
                </a:rPr>
                <a:t>= E</a:t>
              </a:r>
              <a:r>
                <a:rPr lang="de-DE" sz="1400" baseline="-25000" smtClean="0">
                  <a:solidFill>
                    <a:srgbClr val="0000FF"/>
                  </a:solidFill>
                </a:rPr>
                <a:t>Inj</a:t>
              </a:r>
              <a:endParaRPr lang="de-DE" sz="1400" smtClean="0">
                <a:solidFill>
                  <a:srgbClr val="0000FF"/>
                </a:solidFill>
              </a:endParaRPr>
            </a:p>
          </p:txBody>
        </p:sp>
      </p:grpSp>
      <p:sp>
        <p:nvSpPr>
          <p:cNvPr id="129129" name="Text Box 105"/>
          <p:cNvSpPr txBox="1">
            <a:spLocks noChangeArrowheads="1"/>
          </p:cNvSpPr>
          <p:nvPr/>
        </p:nvSpPr>
        <p:spPr bwMode="auto">
          <a:xfrm>
            <a:off x="5294313" y="4040235"/>
            <a:ext cx="16176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spAutoFit/>
          </a:bodyPr>
          <a:lstStyle>
            <a:lvl1pPr>
              <a:defRPr sz="2400">
                <a:solidFill>
                  <a:srgbClr val="000066"/>
                </a:solidFill>
                <a:latin typeface="Arial Unicode MS" charset="0"/>
                <a:ea typeface="MS PGothic" charset="0"/>
                <a:cs typeface="MS PGothic" charset="0"/>
              </a:defRPr>
            </a:lvl1pPr>
            <a:lvl2pPr>
              <a:defRPr sz="2000">
                <a:solidFill>
                  <a:srgbClr val="800080"/>
                </a:solidFill>
                <a:latin typeface="Arial Unicode MS" charset="0"/>
                <a:ea typeface="MS PGothic" charset="0"/>
                <a:cs typeface="MS PGothic" charset="0"/>
              </a:defRPr>
            </a:lvl2pPr>
            <a:lvl3pPr>
              <a:defRPr>
                <a:solidFill>
                  <a:srgbClr val="009900"/>
                </a:solidFill>
                <a:latin typeface="Arial Unicode MS"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a:defRPr sz="2400">
                <a:solidFill>
                  <a:schemeClr val="tx1"/>
                </a:solidFill>
                <a:latin typeface="Times New Roman" charset="0"/>
                <a:ea typeface="MS PGothic" charset="0"/>
                <a:cs typeface="MS PGothic" charset="0"/>
              </a:defRPr>
            </a:lvl6pPr>
            <a:lvl7pPr>
              <a:defRPr sz="2400">
                <a:solidFill>
                  <a:schemeClr val="tx1"/>
                </a:solidFill>
                <a:latin typeface="Times New Roman" charset="0"/>
                <a:ea typeface="MS PGothic" charset="0"/>
                <a:cs typeface="MS PGothic" charset="0"/>
              </a:defRPr>
            </a:lvl7pPr>
            <a:lvl8pPr>
              <a:defRPr sz="2400">
                <a:solidFill>
                  <a:schemeClr val="tx1"/>
                </a:solidFill>
                <a:latin typeface="Times New Roman" charset="0"/>
                <a:ea typeface="MS PGothic" charset="0"/>
                <a:cs typeface="MS PGothic" charset="0"/>
              </a:defRPr>
            </a:lvl8pPr>
            <a:lvl9pPr>
              <a:defRPr sz="2400">
                <a:solidFill>
                  <a:schemeClr val="tx1"/>
                </a:solidFill>
                <a:latin typeface="Times New Roman" charset="0"/>
                <a:ea typeface="MS PGothic" charset="0"/>
                <a:cs typeface="MS PGothic" charset="0"/>
              </a:defRPr>
            </a:lvl9pPr>
          </a:lstStyle>
          <a:p>
            <a:pPr>
              <a:defRPr/>
            </a:pPr>
            <a:r>
              <a:rPr lang="de-DE" sz="2000" smtClean="0">
                <a:solidFill>
                  <a:srgbClr val="000090"/>
                </a:solidFill>
              </a:rPr>
              <a:t>E = E</a:t>
            </a:r>
            <a:r>
              <a:rPr lang="de-DE" sz="2000" baseline="-25000" smtClean="0">
                <a:solidFill>
                  <a:srgbClr val="000090"/>
                </a:solidFill>
              </a:rPr>
              <a:t>Inj</a:t>
            </a:r>
            <a:r>
              <a:rPr lang="de-DE" sz="2000" smtClean="0">
                <a:solidFill>
                  <a:srgbClr val="000090"/>
                </a:solidFill>
              </a:rPr>
              <a:t> + </a:t>
            </a:r>
            <a:r>
              <a:rPr lang="de-DE" sz="2000" smtClean="0">
                <a:solidFill>
                  <a:srgbClr val="000090"/>
                </a:solidFill>
                <a:latin typeface="Symbol" charset="0"/>
              </a:rPr>
              <a:t>D</a:t>
            </a:r>
            <a:r>
              <a:rPr lang="de-DE" sz="2000" smtClean="0">
                <a:solidFill>
                  <a:srgbClr val="000090"/>
                </a:solidFill>
              </a:rPr>
              <a:t>E</a:t>
            </a:r>
          </a:p>
        </p:txBody>
      </p:sp>
      <p:sp>
        <p:nvSpPr>
          <p:cNvPr id="129130" name="Text Box 106"/>
          <p:cNvSpPr txBox="1">
            <a:spLocks noChangeArrowheads="1"/>
          </p:cNvSpPr>
          <p:nvPr/>
        </p:nvSpPr>
        <p:spPr bwMode="auto">
          <a:xfrm>
            <a:off x="981075" y="4770485"/>
            <a:ext cx="7038975"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spAutoFit/>
          </a:bodyPr>
          <a:lstStyle>
            <a:lvl1pPr>
              <a:defRPr sz="2400">
                <a:solidFill>
                  <a:srgbClr val="000066"/>
                </a:solidFill>
                <a:latin typeface="Arial Unicode MS" charset="0"/>
                <a:ea typeface="MS PGothic" charset="0"/>
                <a:cs typeface="MS PGothic" charset="0"/>
              </a:defRPr>
            </a:lvl1pPr>
            <a:lvl2pPr>
              <a:defRPr sz="2000">
                <a:solidFill>
                  <a:srgbClr val="800080"/>
                </a:solidFill>
                <a:latin typeface="Arial Unicode MS" charset="0"/>
                <a:ea typeface="MS PGothic" charset="0"/>
                <a:cs typeface="MS PGothic" charset="0"/>
              </a:defRPr>
            </a:lvl2pPr>
            <a:lvl3pPr>
              <a:defRPr>
                <a:solidFill>
                  <a:srgbClr val="009900"/>
                </a:solidFill>
                <a:latin typeface="Arial Unicode MS"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a:defRPr sz="2400">
                <a:solidFill>
                  <a:schemeClr val="tx1"/>
                </a:solidFill>
                <a:latin typeface="Times New Roman" charset="0"/>
                <a:ea typeface="MS PGothic" charset="0"/>
                <a:cs typeface="MS PGothic" charset="0"/>
              </a:defRPr>
            </a:lvl6pPr>
            <a:lvl7pPr>
              <a:defRPr sz="2400">
                <a:solidFill>
                  <a:schemeClr val="tx1"/>
                </a:solidFill>
                <a:latin typeface="Times New Roman" charset="0"/>
                <a:ea typeface="MS PGothic" charset="0"/>
                <a:cs typeface="MS PGothic" charset="0"/>
              </a:defRPr>
            </a:lvl7pPr>
            <a:lvl8pPr>
              <a:defRPr sz="2400">
                <a:solidFill>
                  <a:schemeClr val="tx1"/>
                </a:solidFill>
                <a:latin typeface="Times New Roman" charset="0"/>
                <a:ea typeface="MS PGothic" charset="0"/>
                <a:cs typeface="MS PGothic" charset="0"/>
              </a:defRPr>
            </a:lvl8pPr>
            <a:lvl9pPr>
              <a:defRPr sz="2400">
                <a:solidFill>
                  <a:schemeClr val="tx1"/>
                </a:solidFill>
                <a:latin typeface="Times New Roman" charset="0"/>
                <a:ea typeface="MS PGothic" charset="0"/>
                <a:cs typeface="MS PGothic" charset="0"/>
              </a:defRPr>
            </a:lvl9pPr>
          </a:lstStyle>
          <a:p>
            <a:pPr>
              <a:defRPr/>
            </a:pPr>
            <a:r>
              <a:rPr lang="en-US" sz="1800" dirty="0" smtClean="0">
                <a:solidFill>
                  <a:srgbClr val="800080"/>
                </a:solidFill>
              </a:rPr>
              <a:t>Energy Flow = </a:t>
            </a:r>
            <a:r>
              <a:rPr lang="en-US" sz="1800" b="1" dirty="0" smtClean="0">
                <a:solidFill>
                  <a:srgbClr val="800080"/>
                </a:solidFill>
              </a:rPr>
              <a:t>Acceleration</a:t>
            </a:r>
          </a:p>
          <a:p>
            <a:pPr>
              <a:defRPr/>
            </a:pPr>
            <a:endParaRPr lang="en-US" sz="600" dirty="0" smtClean="0">
              <a:solidFill>
                <a:srgbClr val="800080"/>
              </a:solidFill>
            </a:endParaRPr>
          </a:p>
          <a:p>
            <a:pPr>
              <a:defRPr/>
            </a:pPr>
            <a:r>
              <a:rPr lang="en-US" sz="1800" dirty="0" smtClean="0">
                <a:solidFill>
                  <a:srgbClr val="800080"/>
                </a:solidFill>
                <a:sym typeface="Symbol" charset="0"/>
              </a:rPr>
              <a:t>                         Energy </a:t>
            </a:r>
            <a:r>
              <a:rPr lang="en-US" sz="1800" b="1" dirty="0" smtClean="0">
                <a:solidFill>
                  <a:srgbClr val="800080"/>
                </a:solidFill>
                <a:sym typeface="Symbol" charset="0"/>
              </a:rPr>
              <a:t>Storage</a:t>
            </a:r>
            <a:r>
              <a:rPr lang="en-US" sz="1800" dirty="0" smtClean="0">
                <a:solidFill>
                  <a:srgbClr val="800080"/>
                </a:solidFill>
                <a:sym typeface="Symbol" charset="0"/>
              </a:rPr>
              <a:t> in the beam (loss free)</a:t>
            </a:r>
          </a:p>
          <a:p>
            <a:pPr>
              <a:defRPr/>
            </a:pPr>
            <a:endParaRPr lang="en-US" sz="600" dirty="0" smtClean="0">
              <a:solidFill>
                <a:srgbClr val="800080"/>
              </a:solidFill>
              <a:sym typeface="Symbol" charset="0"/>
            </a:endParaRPr>
          </a:p>
          <a:p>
            <a:pPr>
              <a:defRPr/>
            </a:pPr>
            <a:r>
              <a:rPr lang="en-US" sz="1800" dirty="0" smtClean="0">
                <a:solidFill>
                  <a:srgbClr val="800080"/>
                </a:solidFill>
                <a:sym typeface="Symbol" charset="0"/>
              </a:rPr>
              <a:t>                                                    Energy Recovery = </a:t>
            </a:r>
            <a:r>
              <a:rPr lang="en-US" sz="1800" b="1" dirty="0" smtClean="0">
                <a:solidFill>
                  <a:srgbClr val="800080"/>
                </a:solidFill>
                <a:sym typeface="Symbol" charset="0"/>
              </a:rPr>
              <a:t>Deceleration</a:t>
            </a:r>
          </a:p>
        </p:txBody>
      </p:sp>
      <p:grpSp>
        <p:nvGrpSpPr>
          <p:cNvPr id="46094" name="Group 107"/>
          <p:cNvGrpSpPr>
            <a:grpSpLocks/>
          </p:cNvGrpSpPr>
          <p:nvPr/>
        </p:nvGrpSpPr>
        <p:grpSpPr bwMode="auto">
          <a:xfrm flipV="1">
            <a:off x="1703388" y="893810"/>
            <a:ext cx="5768975" cy="962025"/>
            <a:chOff x="1585" y="888"/>
            <a:chExt cx="3634" cy="606"/>
          </a:xfrm>
        </p:grpSpPr>
        <p:sp>
          <p:nvSpPr>
            <p:cNvPr id="46100" name="Freeform 108"/>
            <p:cNvSpPr>
              <a:spLocks noChangeAspect="1"/>
            </p:cNvSpPr>
            <p:nvPr/>
          </p:nvSpPr>
          <p:spPr bwMode="auto">
            <a:xfrm rot="10800000" flipH="1">
              <a:off x="1585" y="1178"/>
              <a:ext cx="522" cy="308"/>
            </a:xfrm>
            <a:custGeom>
              <a:avLst/>
              <a:gdLst>
                <a:gd name="T0" fmla="*/ 0 w 477"/>
                <a:gd name="T1" fmla="*/ 1773 h 239"/>
                <a:gd name="T2" fmla="*/ 234 w 477"/>
                <a:gd name="T3" fmla="*/ 472 h 239"/>
                <a:gd name="T4" fmla="*/ 499 w 477"/>
                <a:gd name="T5" fmla="*/ 36 h 239"/>
                <a:gd name="T6" fmla="*/ 802 w 477"/>
                <a:gd name="T7" fmla="*/ 700 h 239"/>
                <a:gd name="T8" fmla="*/ 982 w 477"/>
                <a:gd name="T9" fmla="*/ 1822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01" name="Group 109"/>
            <p:cNvGrpSpPr>
              <a:grpSpLocks/>
            </p:cNvGrpSpPr>
            <p:nvPr/>
          </p:nvGrpSpPr>
          <p:grpSpPr bwMode="auto">
            <a:xfrm>
              <a:off x="2103" y="888"/>
              <a:ext cx="1044" cy="590"/>
              <a:chOff x="3331" y="932"/>
              <a:chExt cx="818" cy="532"/>
            </a:xfrm>
          </p:grpSpPr>
          <p:sp>
            <p:nvSpPr>
              <p:cNvPr id="46108" name="Freeform 110"/>
              <p:cNvSpPr>
                <a:spLocks noChangeAspect="1"/>
              </p:cNvSpPr>
              <p:nvPr/>
            </p:nvSpPr>
            <p:spPr bwMode="auto">
              <a:xfrm flipH="1">
                <a:off x="3331" y="932"/>
                <a:ext cx="409" cy="277"/>
              </a:xfrm>
              <a:custGeom>
                <a:avLst/>
                <a:gdLst>
                  <a:gd name="T0" fmla="*/ 0 w 477"/>
                  <a:gd name="T1" fmla="*/ 760 h 239"/>
                  <a:gd name="T2" fmla="*/ 33 w 477"/>
                  <a:gd name="T3" fmla="*/ 202 h 239"/>
                  <a:gd name="T4" fmla="*/ 70 w 477"/>
                  <a:gd name="T5" fmla="*/ 16 h 239"/>
                  <a:gd name="T6" fmla="*/ 113 w 477"/>
                  <a:gd name="T7" fmla="*/ 302 h 239"/>
                  <a:gd name="T8" fmla="*/ 139 w 477"/>
                  <a:gd name="T9" fmla="*/ 778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3333CC"/>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Freeform 111"/>
              <p:cNvSpPr>
                <a:spLocks noChangeAspect="1"/>
              </p:cNvSpPr>
              <p:nvPr/>
            </p:nvSpPr>
            <p:spPr bwMode="auto">
              <a:xfrm rot="10800000" flipH="1">
                <a:off x="3740" y="1186"/>
                <a:ext cx="409" cy="278"/>
              </a:xfrm>
              <a:custGeom>
                <a:avLst/>
                <a:gdLst>
                  <a:gd name="T0" fmla="*/ 0 w 477"/>
                  <a:gd name="T1" fmla="*/ 780 h 239"/>
                  <a:gd name="T2" fmla="*/ 33 w 477"/>
                  <a:gd name="T3" fmla="*/ 209 h 239"/>
                  <a:gd name="T4" fmla="*/ 70 w 477"/>
                  <a:gd name="T5" fmla="*/ 16 h 239"/>
                  <a:gd name="T6" fmla="*/ 113 w 477"/>
                  <a:gd name="T7" fmla="*/ 306 h 239"/>
                  <a:gd name="T8" fmla="*/ 139 w 477"/>
                  <a:gd name="T9" fmla="*/ 799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2" name="Group 112"/>
            <p:cNvGrpSpPr>
              <a:grpSpLocks/>
            </p:cNvGrpSpPr>
            <p:nvPr/>
          </p:nvGrpSpPr>
          <p:grpSpPr bwMode="auto">
            <a:xfrm>
              <a:off x="3135" y="904"/>
              <a:ext cx="1044" cy="590"/>
              <a:chOff x="3331" y="932"/>
              <a:chExt cx="818" cy="532"/>
            </a:xfrm>
          </p:grpSpPr>
          <p:sp>
            <p:nvSpPr>
              <p:cNvPr id="46106" name="Freeform 113"/>
              <p:cNvSpPr>
                <a:spLocks noChangeAspect="1"/>
              </p:cNvSpPr>
              <p:nvPr/>
            </p:nvSpPr>
            <p:spPr bwMode="auto">
              <a:xfrm flipH="1">
                <a:off x="3331" y="932"/>
                <a:ext cx="409" cy="277"/>
              </a:xfrm>
              <a:custGeom>
                <a:avLst/>
                <a:gdLst>
                  <a:gd name="T0" fmla="*/ 0 w 477"/>
                  <a:gd name="T1" fmla="*/ 760 h 239"/>
                  <a:gd name="T2" fmla="*/ 33 w 477"/>
                  <a:gd name="T3" fmla="*/ 202 h 239"/>
                  <a:gd name="T4" fmla="*/ 70 w 477"/>
                  <a:gd name="T5" fmla="*/ 16 h 239"/>
                  <a:gd name="T6" fmla="*/ 113 w 477"/>
                  <a:gd name="T7" fmla="*/ 302 h 239"/>
                  <a:gd name="T8" fmla="*/ 139 w 477"/>
                  <a:gd name="T9" fmla="*/ 778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3333CC"/>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Freeform 114"/>
              <p:cNvSpPr>
                <a:spLocks noChangeAspect="1"/>
              </p:cNvSpPr>
              <p:nvPr/>
            </p:nvSpPr>
            <p:spPr bwMode="auto">
              <a:xfrm rot="10800000" flipH="1">
                <a:off x="3740" y="1186"/>
                <a:ext cx="409" cy="278"/>
              </a:xfrm>
              <a:custGeom>
                <a:avLst/>
                <a:gdLst>
                  <a:gd name="T0" fmla="*/ 0 w 477"/>
                  <a:gd name="T1" fmla="*/ 780 h 239"/>
                  <a:gd name="T2" fmla="*/ 33 w 477"/>
                  <a:gd name="T3" fmla="*/ 209 h 239"/>
                  <a:gd name="T4" fmla="*/ 70 w 477"/>
                  <a:gd name="T5" fmla="*/ 16 h 239"/>
                  <a:gd name="T6" fmla="*/ 113 w 477"/>
                  <a:gd name="T7" fmla="*/ 306 h 239"/>
                  <a:gd name="T8" fmla="*/ 139 w 477"/>
                  <a:gd name="T9" fmla="*/ 799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3" name="Group 115"/>
            <p:cNvGrpSpPr>
              <a:grpSpLocks/>
            </p:cNvGrpSpPr>
            <p:nvPr/>
          </p:nvGrpSpPr>
          <p:grpSpPr bwMode="auto">
            <a:xfrm>
              <a:off x="4175" y="888"/>
              <a:ext cx="1044" cy="590"/>
              <a:chOff x="3331" y="932"/>
              <a:chExt cx="818" cy="532"/>
            </a:xfrm>
          </p:grpSpPr>
          <p:sp>
            <p:nvSpPr>
              <p:cNvPr id="46104" name="Freeform 116"/>
              <p:cNvSpPr>
                <a:spLocks noChangeAspect="1"/>
              </p:cNvSpPr>
              <p:nvPr/>
            </p:nvSpPr>
            <p:spPr bwMode="auto">
              <a:xfrm flipH="1">
                <a:off x="3331" y="932"/>
                <a:ext cx="409" cy="277"/>
              </a:xfrm>
              <a:custGeom>
                <a:avLst/>
                <a:gdLst>
                  <a:gd name="T0" fmla="*/ 0 w 477"/>
                  <a:gd name="T1" fmla="*/ 760 h 239"/>
                  <a:gd name="T2" fmla="*/ 33 w 477"/>
                  <a:gd name="T3" fmla="*/ 202 h 239"/>
                  <a:gd name="T4" fmla="*/ 70 w 477"/>
                  <a:gd name="T5" fmla="*/ 16 h 239"/>
                  <a:gd name="T6" fmla="*/ 113 w 477"/>
                  <a:gd name="T7" fmla="*/ 302 h 239"/>
                  <a:gd name="T8" fmla="*/ 139 w 477"/>
                  <a:gd name="T9" fmla="*/ 778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3333CC"/>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Freeform 117"/>
              <p:cNvSpPr>
                <a:spLocks noChangeAspect="1"/>
              </p:cNvSpPr>
              <p:nvPr/>
            </p:nvSpPr>
            <p:spPr bwMode="auto">
              <a:xfrm rot="10800000" flipH="1">
                <a:off x="3740" y="1186"/>
                <a:ext cx="409" cy="278"/>
              </a:xfrm>
              <a:custGeom>
                <a:avLst/>
                <a:gdLst>
                  <a:gd name="T0" fmla="*/ 0 w 477"/>
                  <a:gd name="T1" fmla="*/ 780 h 239"/>
                  <a:gd name="T2" fmla="*/ 33 w 477"/>
                  <a:gd name="T3" fmla="*/ 209 h 239"/>
                  <a:gd name="T4" fmla="*/ 70 w 477"/>
                  <a:gd name="T5" fmla="*/ 16 h 239"/>
                  <a:gd name="T6" fmla="*/ 113 w 477"/>
                  <a:gd name="T7" fmla="*/ 306 h 239"/>
                  <a:gd name="T8" fmla="*/ 139 w 477"/>
                  <a:gd name="T9" fmla="*/ 799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9143" name="Group 119"/>
          <p:cNvGrpSpPr>
            <a:grpSpLocks/>
          </p:cNvGrpSpPr>
          <p:nvPr/>
        </p:nvGrpSpPr>
        <p:grpSpPr bwMode="auto">
          <a:xfrm>
            <a:off x="2052638" y="846195"/>
            <a:ext cx="5038725" cy="112713"/>
            <a:chOff x="1075" y="1626"/>
            <a:chExt cx="3174" cy="71"/>
          </a:xfrm>
          <a:solidFill>
            <a:srgbClr val="FF0000"/>
          </a:solidFill>
        </p:grpSpPr>
        <p:sp>
          <p:nvSpPr>
            <p:cNvPr id="129144" name="Oval 120"/>
            <p:cNvSpPr>
              <a:spLocks noChangeAspect="1" noChangeArrowheads="1"/>
            </p:cNvSpPr>
            <p:nvPr/>
          </p:nvSpPr>
          <p:spPr bwMode="auto">
            <a:xfrm>
              <a:off x="4192" y="1640"/>
              <a:ext cx="57" cy="57"/>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sp>
          <p:nvSpPr>
            <p:cNvPr id="129145" name="Oval 121"/>
            <p:cNvSpPr>
              <a:spLocks noChangeAspect="1" noChangeArrowheads="1"/>
            </p:cNvSpPr>
            <p:nvPr/>
          </p:nvSpPr>
          <p:spPr bwMode="auto">
            <a:xfrm>
              <a:off x="3161" y="1633"/>
              <a:ext cx="57" cy="57"/>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sp>
          <p:nvSpPr>
            <p:cNvPr id="129146" name="Oval 122"/>
            <p:cNvSpPr>
              <a:spLocks noChangeAspect="1" noChangeArrowheads="1"/>
            </p:cNvSpPr>
            <p:nvPr/>
          </p:nvSpPr>
          <p:spPr bwMode="auto">
            <a:xfrm>
              <a:off x="2114" y="1626"/>
              <a:ext cx="57" cy="57"/>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sp>
          <p:nvSpPr>
            <p:cNvPr id="129147" name="Oval 123"/>
            <p:cNvSpPr>
              <a:spLocks noChangeAspect="1" noChangeArrowheads="1"/>
            </p:cNvSpPr>
            <p:nvPr/>
          </p:nvSpPr>
          <p:spPr bwMode="auto">
            <a:xfrm>
              <a:off x="1075" y="1627"/>
              <a:ext cx="57" cy="57"/>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Unicode MS" charset="0"/>
                <a:ea typeface="ＭＳ Ｐゴシック" charset="0"/>
                <a:cs typeface="ＭＳ Ｐゴシック" charset="0"/>
              </a:endParaRPr>
            </a:p>
          </p:txBody>
        </p:sp>
      </p:grpSp>
      <p:grpSp>
        <p:nvGrpSpPr>
          <p:cNvPr id="129148" name="Group 124"/>
          <p:cNvGrpSpPr>
            <a:grpSpLocks/>
          </p:cNvGrpSpPr>
          <p:nvPr/>
        </p:nvGrpSpPr>
        <p:grpSpPr bwMode="auto">
          <a:xfrm>
            <a:off x="2900363" y="1776470"/>
            <a:ext cx="3376612" cy="101600"/>
            <a:chOff x="1603" y="1627"/>
            <a:chExt cx="2127" cy="64"/>
          </a:xfrm>
          <a:solidFill>
            <a:srgbClr val="0000FF"/>
          </a:solidFill>
        </p:grpSpPr>
        <p:sp>
          <p:nvSpPr>
            <p:cNvPr id="129149" name="Oval 125"/>
            <p:cNvSpPr>
              <a:spLocks noChangeAspect="1" noChangeArrowheads="1"/>
            </p:cNvSpPr>
            <p:nvPr/>
          </p:nvSpPr>
          <p:spPr bwMode="auto">
            <a:xfrm>
              <a:off x="3673" y="1633"/>
              <a:ext cx="57" cy="57"/>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0000FF"/>
                </a:solidFill>
                <a:latin typeface="Arial Unicode MS" charset="0"/>
                <a:ea typeface="ＭＳ Ｐゴシック" charset="0"/>
                <a:cs typeface="ＭＳ Ｐゴシック" charset="0"/>
              </a:endParaRPr>
            </a:p>
          </p:txBody>
        </p:sp>
        <p:sp>
          <p:nvSpPr>
            <p:cNvPr id="129150" name="Oval 126"/>
            <p:cNvSpPr>
              <a:spLocks noChangeAspect="1" noChangeArrowheads="1"/>
            </p:cNvSpPr>
            <p:nvPr/>
          </p:nvSpPr>
          <p:spPr bwMode="auto">
            <a:xfrm>
              <a:off x="2642" y="1634"/>
              <a:ext cx="57" cy="57"/>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0000FF"/>
                </a:solidFill>
                <a:latin typeface="Arial Unicode MS" charset="0"/>
                <a:ea typeface="ＭＳ Ｐゴシック" charset="0"/>
                <a:cs typeface="ＭＳ Ｐゴシック" charset="0"/>
              </a:endParaRPr>
            </a:p>
          </p:txBody>
        </p:sp>
        <p:sp>
          <p:nvSpPr>
            <p:cNvPr id="129151" name="Oval 127"/>
            <p:cNvSpPr>
              <a:spLocks noChangeAspect="1" noChangeArrowheads="1"/>
            </p:cNvSpPr>
            <p:nvPr/>
          </p:nvSpPr>
          <p:spPr bwMode="auto">
            <a:xfrm>
              <a:off x="1603" y="1627"/>
              <a:ext cx="57" cy="57"/>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0000FF"/>
                </a:solidFill>
                <a:latin typeface="Arial Unicode MS" charset="0"/>
                <a:ea typeface="ＭＳ Ｐゴシック" charset="0"/>
                <a:cs typeface="ＭＳ Ｐゴシック" charset="0"/>
              </a:endParaRPr>
            </a:p>
          </p:txBody>
        </p:sp>
      </p:grpSp>
      <p:sp>
        <p:nvSpPr>
          <p:cNvPr id="23570" name="Text Box 4"/>
          <p:cNvSpPr txBox="1">
            <a:spLocks noChangeArrowheads="1"/>
          </p:cNvSpPr>
          <p:nvPr/>
        </p:nvSpPr>
        <p:spPr bwMode="auto">
          <a:xfrm>
            <a:off x="850900" y="114300"/>
            <a:ext cx="6362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spAutoFit/>
          </a:bodyP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r>
              <a:rPr lang="en-US" altLang="en-US" sz="2000">
                <a:solidFill>
                  <a:schemeClr val="bg1"/>
                </a:solidFill>
              </a:rPr>
              <a:t>Energy recovery in RF-fields – braking the DC limit</a:t>
            </a:r>
          </a:p>
        </p:txBody>
      </p:sp>
      <p:sp>
        <p:nvSpPr>
          <p:cNvPr id="2" name="Textfeld 1"/>
          <p:cNvSpPr txBox="1"/>
          <p:nvPr/>
        </p:nvSpPr>
        <p:spPr>
          <a:xfrm>
            <a:off x="4343400" y="4432348"/>
            <a:ext cx="895350" cy="369887"/>
          </a:xfrm>
          <a:prstGeom prst="rect">
            <a:avLst/>
          </a:prstGeom>
          <a:noFill/>
        </p:spPr>
        <p:txBody>
          <a:bodyPr>
            <a:spAutoFit/>
          </a:bodyPr>
          <a:lstStyle/>
          <a:p>
            <a:pPr>
              <a:defRPr/>
            </a:pPr>
            <a:r>
              <a:rPr lang="en-GB" sz="1800" dirty="0">
                <a:solidFill>
                  <a:srgbClr val="000090"/>
                </a:solidFill>
                <a:latin typeface="Symbol" panose="05050102010706020507" pitchFamily="18" charset="2"/>
                <a:ea typeface="ＭＳ Ｐゴシック" charset="0"/>
                <a:cs typeface="ＭＳ Ｐゴシック" charset="0"/>
              </a:rPr>
              <a:t>(b </a:t>
            </a:r>
            <a:r>
              <a:rPr lang="en-GB" sz="1800" dirty="0">
                <a:solidFill>
                  <a:srgbClr val="000090"/>
                </a:solidFill>
                <a:latin typeface="+mj-lt"/>
                <a:ea typeface="ＭＳ Ｐゴシック" charset="0"/>
                <a:cs typeface="ＭＳ Ｐゴシック" charset="0"/>
              </a:rPr>
              <a:t>~ 1)</a:t>
            </a:r>
            <a:endParaRPr lang="en-GB" sz="1800" dirty="0">
              <a:solidFill>
                <a:srgbClr val="000090"/>
              </a:solidFill>
              <a:latin typeface="Symbol" panose="05050102010706020507" pitchFamily="18" charset="2"/>
              <a:ea typeface="ＭＳ Ｐゴシック" charset="0"/>
              <a:cs typeface="ＭＳ Ｐゴシック" charset="0"/>
            </a:endParaRPr>
          </a:p>
        </p:txBody>
      </p:sp>
      <p:sp>
        <p:nvSpPr>
          <p:cNvPr id="46099" name="Title 1"/>
          <p:cNvSpPr>
            <a:spLocks noGrp="1"/>
          </p:cNvSpPr>
          <p:nvPr>
            <p:ph type="title"/>
          </p:nvPr>
        </p:nvSpPr>
        <p:spPr>
          <a:xfrm>
            <a:off x="724694" y="127000"/>
            <a:ext cx="7599362" cy="387350"/>
          </a:xfrm>
        </p:spPr>
        <p:txBody>
          <a:bodyPr/>
          <a:lstStyle/>
          <a:p>
            <a:r>
              <a:rPr lang="en-US" altLang="en-US" sz="3200" b="0" dirty="0" smtClean="0">
                <a:solidFill>
                  <a:srgbClr val="00B050"/>
                </a:solidFill>
              </a:rPr>
              <a:t>Energy Recovery – Fundamental Idea</a:t>
            </a:r>
          </a:p>
        </p:txBody>
      </p:sp>
    </p:spTree>
    <p:extLst>
      <p:ext uri="{BB962C8B-B14F-4D97-AF65-F5344CB8AC3E}">
        <p14:creationId xmlns:p14="http://schemas.microsoft.com/office/powerpoint/2010/main" val="2954589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29123"/>
                                        </p:tgtEl>
                                        <p:attrNameLst>
                                          <p:attrName>style.visibility</p:attrName>
                                        </p:attrNameLst>
                                      </p:cBhvr>
                                      <p:to>
                                        <p:strVal val="visible"/>
                                      </p:to>
                                    </p:set>
                                    <p:animEffect transition="in" filter="wipe(right)">
                                      <p:cBhvr>
                                        <p:cTn id="7" dur="500"/>
                                        <p:tgtEl>
                                          <p:spTgt spid="129123"/>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29107"/>
                                        </p:tgtEl>
                                        <p:attrNameLst>
                                          <p:attrName>style.visibility</p:attrName>
                                        </p:attrNameLst>
                                      </p:cBhvr>
                                      <p:to>
                                        <p:strVal val="visible"/>
                                      </p:to>
                                    </p:set>
                                    <p:animEffect transition="in" filter="wipe(right)">
                                      <p:cBhvr>
                                        <p:cTn id="11" dur="500"/>
                                        <p:tgtEl>
                                          <p:spTgt spid="129107"/>
                                        </p:tgtEl>
                                      </p:cBhvr>
                                    </p:animEffect>
                                  </p:childTnLst>
                                </p:cTn>
                              </p:par>
                              <p:par>
                                <p:cTn id="12" presetID="22" presetClass="entr" presetSubtype="2" fill="hold" nodeType="withEffect">
                                  <p:stCondLst>
                                    <p:cond delay="0"/>
                                  </p:stCondLst>
                                  <p:childTnLst>
                                    <p:set>
                                      <p:cBhvr>
                                        <p:cTn id="13" dur="1" fill="hold">
                                          <p:stCondLst>
                                            <p:cond delay="0"/>
                                          </p:stCondLst>
                                        </p:cTn>
                                        <p:tgtEl>
                                          <p:spTgt spid="129143"/>
                                        </p:tgtEl>
                                        <p:attrNameLst>
                                          <p:attrName>style.visibility</p:attrName>
                                        </p:attrNameLst>
                                      </p:cBhvr>
                                      <p:to>
                                        <p:strVal val="visible"/>
                                      </p:to>
                                    </p:set>
                                    <p:animEffect transition="in" filter="wipe(right)">
                                      <p:cBhvr>
                                        <p:cTn id="14" dur="500"/>
                                        <p:tgtEl>
                                          <p:spTgt spid="1291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9114"/>
                                        </p:tgtEl>
                                        <p:attrNameLst>
                                          <p:attrName>style.visibility</p:attrName>
                                        </p:attrNameLst>
                                      </p:cBhvr>
                                      <p:to>
                                        <p:strVal val="visible"/>
                                      </p:to>
                                    </p:set>
                                    <p:animEffect transition="in" filter="wipe(up)">
                                      <p:cBhvr>
                                        <p:cTn id="19" dur="500"/>
                                        <p:tgtEl>
                                          <p:spTgt spid="129114"/>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129116"/>
                                        </p:tgtEl>
                                        <p:attrNameLst>
                                          <p:attrName>style.visibility</p:attrName>
                                        </p:attrNameLst>
                                      </p:cBhvr>
                                      <p:to>
                                        <p:strVal val="visible"/>
                                      </p:to>
                                    </p:set>
                                    <p:animEffect transition="in" filter="wipe(left)">
                                      <p:cBhvr>
                                        <p:cTn id="23" dur="500"/>
                                        <p:tgtEl>
                                          <p:spTgt spid="1291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9121"/>
                                        </p:tgtEl>
                                        <p:attrNameLst>
                                          <p:attrName>style.visibility</p:attrName>
                                        </p:attrNameLst>
                                      </p:cBhvr>
                                      <p:to>
                                        <p:strVal val="visible"/>
                                      </p:to>
                                    </p:set>
                                    <p:animEffect transition="in" filter="wipe(left)">
                                      <p:cBhvr>
                                        <p:cTn id="26" dur="500"/>
                                        <p:tgtEl>
                                          <p:spTgt spid="12912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9129"/>
                                        </p:tgtEl>
                                        <p:attrNameLst>
                                          <p:attrName>style.visibility</p:attrName>
                                        </p:attrNameLst>
                                      </p:cBhvr>
                                      <p:to>
                                        <p:strVal val="visible"/>
                                      </p:to>
                                    </p:set>
                                    <p:animEffect transition="in" filter="wipe(left)">
                                      <p:cBhvr>
                                        <p:cTn id="29" dur="500"/>
                                        <p:tgtEl>
                                          <p:spTgt spid="12912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par>
                          <p:cTn id="33" fill="hold" nodeType="afterGroup">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129115"/>
                                        </p:tgtEl>
                                        <p:attrNameLst>
                                          <p:attrName>style.visibility</p:attrName>
                                        </p:attrNameLst>
                                      </p:cBhvr>
                                      <p:to>
                                        <p:strVal val="visible"/>
                                      </p:to>
                                    </p:set>
                                    <p:animEffect transition="in" filter="wipe(down)">
                                      <p:cBhvr>
                                        <p:cTn id="36" dur="500"/>
                                        <p:tgtEl>
                                          <p:spTgt spid="12911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nodeType="clickEffect">
                                  <p:stCondLst>
                                    <p:cond delay="0"/>
                                  </p:stCondLst>
                                  <p:childTnLst>
                                    <p:set>
                                      <p:cBhvr>
                                        <p:cTn id="40" dur="1" fill="hold">
                                          <p:stCondLst>
                                            <p:cond delay="0"/>
                                          </p:stCondLst>
                                        </p:cTn>
                                        <p:tgtEl>
                                          <p:spTgt spid="129117"/>
                                        </p:tgtEl>
                                        <p:attrNameLst>
                                          <p:attrName>style.visibility</p:attrName>
                                        </p:attrNameLst>
                                      </p:cBhvr>
                                      <p:to>
                                        <p:strVal val="visible"/>
                                      </p:to>
                                    </p:set>
                                    <p:animEffect transition="in" filter="wipe(right)">
                                      <p:cBhvr>
                                        <p:cTn id="41" dur="500"/>
                                        <p:tgtEl>
                                          <p:spTgt spid="129117"/>
                                        </p:tgtEl>
                                      </p:cBhvr>
                                    </p:animEffect>
                                  </p:childTnLst>
                                </p:cTn>
                              </p:par>
                              <p:par>
                                <p:cTn id="42" presetID="22" presetClass="entr" presetSubtype="2" fill="hold" nodeType="withEffect">
                                  <p:stCondLst>
                                    <p:cond delay="0"/>
                                  </p:stCondLst>
                                  <p:childTnLst>
                                    <p:set>
                                      <p:cBhvr>
                                        <p:cTn id="43" dur="1" fill="hold">
                                          <p:stCondLst>
                                            <p:cond delay="0"/>
                                          </p:stCondLst>
                                        </p:cTn>
                                        <p:tgtEl>
                                          <p:spTgt spid="129148"/>
                                        </p:tgtEl>
                                        <p:attrNameLst>
                                          <p:attrName>style.visibility</p:attrName>
                                        </p:attrNameLst>
                                      </p:cBhvr>
                                      <p:to>
                                        <p:strVal val="visible"/>
                                      </p:to>
                                    </p:set>
                                    <p:animEffect transition="in" filter="wipe(right)">
                                      <p:cBhvr>
                                        <p:cTn id="44" dur="500"/>
                                        <p:tgtEl>
                                          <p:spTgt spid="129148"/>
                                        </p:tgtEl>
                                      </p:cBhvr>
                                    </p:animEffect>
                                  </p:childTnLst>
                                </p:cTn>
                              </p:par>
                            </p:childTnLst>
                          </p:cTn>
                        </p:par>
                        <p:par>
                          <p:cTn id="45" fill="hold" nodeType="afterGroup">
                            <p:stCondLst>
                              <p:cond delay="500"/>
                            </p:stCondLst>
                            <p:childTnLst>
                              <p:par>
                                <p:cTn id="46" presetID="22" presetClass="entr" presetSubtype="2" fill="hold" nodeType="afterEffect">
                                  <p:stCondLst>
                                    <p:cond delay="0"/>
                                  </p:stCondLst>
                                  <p:childTnLst>
                                    <p:set>
                                      <p:cBhvr>
                                        <p:cTn id="47" dur="1" fill="hold">
                                          <p:stCondLst>
                                            <p:cond delay="0"/>
                                          </p:stCondLst>
                                        </p:cTn>
                                        <p:tgtEl>
                                          <p:spTgt spid="129126"/>
                                        </p:tgtEl>
                                        <p:attrNameLst>
                                          <p:attrName>style.visibility</p:attrName>
                                        </p:attrNameLst>
                                      </p:cBhvr>
                                      <p:to>
                                        <p:strVal val="visible"/>
                                      </p:to>
                                    </p:set>
                                    <p:animEffect transition="in" filter="wipe(right)">
                                      <p:cBhvr>
                                        <p:cTn id="48" dur="500"/>
                                        <p:tgtEl>
                                          <p:spTgt spid="129126"/>
                                        </p:tgtEl>
                                      </p:cBhvr>
                                    </p:animEffect>
                                  </p:childTnLst>
                                </p:cTn>
                              </p:par>
                            </p:childTnLst>
                          </p:cTn>
                        </p:par>
                        <p:par>
                          <p:cTn id="49" fill="hold" nodeType="afterGroup">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129130"/>
                                        </p:tgtEl>
                                        <p:attrNameLst>
                                          <p:attrName>style.visibility</p:attrName>
                                        </p:attrNameLst>
                                      </p:cBhvr>
                                      <p:to>
                                        <p:strVal val="visible"/>
                                      </p:to>
                                    </p:set>
                                    <p:animEffect transition="in" filter="wipe(up)">
                                      <p:cBhvr>
                                        <p:cTn id="52" dur="500"/>
                                        <p:tgtEl>
                                          <p:spTgt spid="129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14" grpId="0" animBg="1"/>
      <p:bldP spid="129115" grpId="0" animBg="1"/>
      <p:bldP spid="129121" grpId="0"/>
      <p:bldP spid="129129" grpId="0"/>
      <p:bldP spid="12913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39763"/>
          </a:xfrm>
        </p:spPr>
        <p:txBody>
          <a:bodyPr/>
          <a:lstStyle/>
          <a:p>
            <a:r>
              <a:rPr lang="en-US" b="0" dirty="0" smtClean="0">
                <a:solidFill>
                  <a:srgbClr val="00B050"/>
                </a:solidFill>
              </a:rPr>
              <a:t>Fundamental </a:t>
            </a:r>
            <a:r>
              <a:rPr lang="en-US" b="0" dirty="0">
                <a:solidFill>
                  <a:srgbClr val="00B050"/>
                </a:solidFill>
              </a:rPr>
              <a:t>Concepts</a:t>
            </a:r>
          </a:p>
        </p:txBody>
      </p:sp>
      <p:sp>
        <p:nvSpPr>
          <p:cNvPr id="6" name="TextBox 5"/>
          <p:cNvSpPr txBox="1"/>
          <p:nvPr/>
        </p:nvSpPr>
        <p:spPr>
          <a:xfrm>
            <a:off x="3160986" y="949163"/>
            <a:ext cx="2585546" cy="523220"/>
          </a:xfrm>
          <a:prstGeom prst="rect">
            <a:avLst/>
          </a:prstGeom>
          <a:noFill/>
        </p:spPr>
        <p:txBody>
          <a:bodyPr wrap="square" rtlCol="0">
            <a:spAutoFit/>
          </a:bodyPr>
          <a:lstStyle/>
          <a:p>
            <a:r>
              <a:rPr lang="en-US" sz="2800" dirty="0" smtClean="0">
                <a:solidFill>
                  <a:schemeClr val="tx1"/>
                </a:solidFill>
                <a:latin typeface="Times New Roman" panose="02020603050405020304" pitchFamily="18" charset="0"/>
                <a:cs typeface="Times New Roman" panose="02020603050405020304" pitchFamily="18" charset="0"/>
              </a:rPr>
              <a:t>Magnetic Field</a:t>
            </a:r>
            <a:endParaRPr lang="en-US"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96259" name="Object 3"/>
          <p:cNvGraphicFramePr>
            <a:graphicFrameLocks noChangeAspect="1"/>
          </p:cNvGraphicFramePr>
          <p:nvPr>
            <p:extLst>
              <p:ext uri="{D42A27DB-BD31-4B8C-83A1-F6EECF244321}">
                <p14:modId xmlns:p14="http://schemas.microsoft.com/office/powerpoint/2010/main" val="4154463885"/>
              </p:ext>
            </p:extLst>
          </p:nvPr>
        </p:nvGraphicFramePr>
        <p:xfrm>
          <a:off x="411163" y="4970463"/>
          <a:ext cx="8512175" cy="995362"/>
        </p:xfrm>
        <a:graphic>
          <a:graphicData uri="http://schemas.openxmlformats.org/presentationml/2006/ole">
            <mc:AlternateContent xmlns:mc="http://schemas.openxmlformats.org/markup-compatibility/2006">
              <mc:Choice xmlns:v="urn:schemas-microsoft-com:vml" Requires="v">
                <p:oleObj spid="_x0000_s137298" name="Equation" r:id="rId3" imgW="4127400" imgH="482400" progId="Equation.DSMT4">
                  <p:embed/>
                </p:oleObj>
              </mc:Choice>
              <mc:Fallback>
                <p:oleObj name="Equation" r:id="rId3" imgW="4127400" imgH="482400" progId="Equation.DSMT4">
                  <p:embed/>
                  <p:pic>
                    <p:nvPicPr>
                      <p:cNvPr id="0" name=""/>
                      <p:cNvPicPr>
                        <a:picLocks noChangeAspect="1" noChangeArrowheads="1"/>
                      </p:cNvPicPr>
                      <p:nvPr/>
                    </p:nvPicPr>
                    <p:blipFill>
                      <a:blip r:embed="rId4"/>
                      <a:srcRect/>
                      <a:stretch>
                        <a:fillRect/>
                      </a:stretch>
                    </p:blipFill>
                    <p:spPr bwMode="auto">
                      <a:xfrm>
                        <a:off x="411163" y="4970463"/>
                        <a:ext cx="8512175"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8"/>
          <p:cNvGrpSpPr/>
          <p:nvPr/>
        </p:nvGrpSpPr>
        <p:grpSpPr>
          <a:xfrm>
            <a:off x="2152814" y="1172737"/>
            <a:ext cx="5705475" cy="3533776"/>
            <a:chOff x="1699554" y="1340695"/>
            <a:chExt cx="5705475" cy="3533776"/>
          </a:xfrm>
        </p:grpSpPr>
        <p:pic>
          <p:nvPicPr>
            <p:cNvPr id="137218" name="Picture 2" descr="Image result for Magnetic (Induction) Field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9554" y="1340695"/>
              <a:ext cx="5705475" cy="3533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862552" y="1541079"/>
              <a:ext cx="1143000" cy="358666"/>
            </a:xfrm>
            <a:prstGeom prst="rect">
              <a:avLst/>
            </a:prstGeom>
            <a:solidFill>
              <a:schemeClr val="bg1"/>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13" name="Rectangle 12"/>
            <p:cNvSpPr/>
            <p:nvPr/>
          </p:nvSpPr>
          <p:spPr bwMode="auto">
            <a:xfrm>
              <a:off x="5842437" y="1693478"/>
              <a:ext cx="1480646" cy="2941583"/>
            </a:xfrm>
            <a:prstGeom prst="rect">
              <a:avLst/>
            </a:prstGeom>
            <a:solidFill>
              <a:schemeClr val="bg1"/>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8" name="TextBox 7"/>
            <p:cNvSpPr txBox="1"/>
            <p:nvPr/>
          </p:nvSpPr>
          <p:spPr>
            <a:xfrm>
              <a:off x="3099894" y="3749089"/>
              <a:ext cx="1546991" cy="830997"/>
            </a:xfrm>
            <a:prstGeom prst="rect">
              <a:avLst/>
            </a:prstGeom>
            <a:solidFill>
              <a:schemeClr val="bg1"/>
            </a:solidFill>
          </p:spPr>
          <p:txBody>
            <a:bodyPr wrap="square" rtlCol="0">
              <a:spAutoFit/>
            </a:bodyPr>
            <a:lstStyle/>
            <a:p>
              <a:pPr>
                <a:lnSpc>
                  <a:spcPct val="200000"/>
                </a:lnSpc>
              </a:pPr>
              <a:r>
                <a:rPr lang="en-US" sz="2400" dirty="0" smtClean="0">
                  <a:solidFill>
                    <a:schemeClr val="tx1"/>
                  </a:solidFill>
                </a:rPr>
                <a:t>B = </a:t>
              </a:r>
              <a:r>
                <a:rPr lang="en-US" sz="2400" dirty="0" err="1" smtClean="0">
                  <a:solidFill>
                    <a:schemeClr val="tx1"/>
                  </a:solidFill>
                  <a:latin typeface="Symbol" panose="05050102010706020507" pitchFamily="18" charset="2"/>
                </a:rPr>
                <a:t>m</a:t>
              </a:r>
              <a:r>
                <a:rPr lang="en-US" sz="2400" dirty="0" err="1" smtClean="0">
                  <a:solidFill>
                    <a:schemeClr val="tx1"/>
                  </a:solidFill>
                </a:rPr>
                <a:t>nI</a:t>
              </a:r>
              <a:endParaRPr lang="en-US" sz="2400" dirty="0">
                <a:solidFill>
                  <a:schemeClr val="tx1"/>
                </a:solidFill>
              </a:endParaRPr>
            </a:p>
          </p:txBody>
        </p:sp>
      </p:grpSp>
    </p:spTree>
    <p:extLst>
      <p:ext uri="{BB962C8B-B14F-4D97-AF65-F5344CB8AC3E}">
        <p14:creationId xmlns:p14="http://schemas.microsoft.com/office/powerpoint/2010/main" val="3489956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nnant\Desktop\LERF_cle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5" y="733788"/>
            <a:ext cx="6165191" cy="55172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43" y="74160"/>
            <a:ext cx="9144000" cy="584775"/>
          </a:xfrm>
          <a:prstGeom prst="rect">
            <a:avLst/>
          </a:prstGeom>
          <a:noFill/>
        </p:spPr>
        <p:txBody>
          <a:bodyPr wrap="square" rtlCol="0">
            <a:spAutoFit/>
          </a:bodyPr>
          <a:lstStyle/>
          <a:p>
            <a:pPr algn="ctr"/>
            <a:r>
              <a:rPr lang="en-US" sz="3200" dirty="0" smtClean="0">
                <a:solidFill>
                  <a:srgbClr val="00B050"/>
                </a:solidFill>
                <a:latin typeface="Arial" panose="020B0604020202020204" pitchFamily="34" charset="0"/>
                <a:ea typeface="Tahoma" panose="020B0604030504040204" pitchFamily="34" charset="0"/>
                <a:cs typeface="Arial" panose="020B0604020202020204" pitchFamily="34" charset="0"/>
              </a:rPr>
              <a:t>FEL/LERF (</a:t>
            </a:r>
            <a:r>
              <a:rPr lang="en-US" sz="3200" u="sng" dirty="0" smtClean="0">
                <a:solidFill>
                  <a:srgbClr val="00B050"/>
                </a:solidFill>
                <a:latin typeface="Arial" panose="020B0604020202020204" pitchFamily="34" charset="0"/>
                <a:ea typeface="Tahoma" panose="020B0604030504040204" pitchFamily="34" charset="0"/>
                <a:cs typeface="Arial" panose="020B0604020202020204" pitchFamily="34" charset="0"/>
              </a:rPr>
              <a:t>L</a:t>
            </a:r>
            <a:r>
              <a:rPr lang="en-US" sz="3200" dirty="0" smtClean="0">
                <a:solidFill>
                  <a:srgbClr val="00B050"/>
                </a:solidFill>
                <a:latin typeface="Arial" panose="020B0604020202020204" pitchFamily="34" charset="0"/>
                <a:ea typeface="Tahoma" panose="020B0604030504040204" pitchFamily="34" charset="0"/>
                <a:cs typeface="Arial" panose="020B0604020202020204" pitchFamily="34" charset="0"/>
              </a:rPr>
              <a:t>ow </a:t>
            </a:r>
            <a:r>
              <a:rPr lang="en-US" sz="3200" u="sng" dirty="0" smtClean="0">
                <a:solidFill>
                  <a:srgbClr val="00B050"/>
                </a:solidFill>
                <a:latin typeface="Arial" panose="020B0604020202020204" pitchFamily="34" charset="0"/>
                <a:ea typeface="Tahoma" panose="020B0604030504040204" pitchFamily="34" charset="0"/>
                <a:cs typeface="Arial" panose="020B0604020202020204" pitchFamily="34" charset="0"/>
              </a:rPr>
              <a:t>E</a:t>
            </a:r>
            <a:r>
              <a:rPr lang="en-US" sz="3200" dirty="0" smtClean="0">
                <a:solidFill>
                  <a:srgbClr val="00B050"/>
                </a:solidFill>
                <a:latin typeface="Arial" panose="020B0604020202020204" pitchFamily="34" charset="0"/>
                <a:ea typeface="Tahoma" panose="020B0604030504040204" pitchFamily="34" charset="0"/>
                <a:cs typeface="Arial" panose="020B0604020202020204" pitchFamily="34" charset="0"/>
              </a:rPr>
              <a:t>nergy </a:t>
            </a:r>
            <a:r>
              <a:rPr lang="en-US" sz="3200" u="sng" dirty="0" err="1" smtClean="0">
                <a:solidFill>
                  <a:srgbClr val="00B050"/>
                </a:solidFill>
                <a:latin typeface="Arial" panose="020B0604020202020204" pitchFamily="34" charset="0"/>
                <a:ea typeface="Tahoma" panose="020B0604030504040204" pitchFamily="34" charset="0"/>
                <a:cs typeface="Arial" panose="020B0604020202020204" pitchFamily="34" charset="0"/>
              </a:rPr>
              <a:t>R</a:t>
            </a:r>
            <a:r>
              <a:rPr lang="en-US" sz="3200" dirty="0" err="1" smtClean="0">
                <a:solidFill>
                  <a:srgbClr val="00B050"/>
                </a:solidFill>
                <a:latin typeface="Arial" panose="020B0604020202020204" pitchFamily="34" charset="0"/>
                <a:ea typeface="Tahoma" panose="020B0604030504040204" pitchFamily="34" charset="0"/>
                <a:cs typeface="Arial" panose="020B0604020202020204" pitchFamily="34" charset="0"/>
              </a:rPr>
              <a:t>ecirculator</a:t>
            </a:r>
            <a:r>
              <a:rPr lang="en-US" sz="3200" dirty="0" smtClean="0">
                <a:solidFill>
                  <a:srgbClr val="00B050"/>
                </a:solidFill>
                <a:latin typeface="Arial" panose="020B0604020202020204" pitchFamily="34" charset="0"/>
                <a:ea typeface="Tahoma" panose="020B0604030504040204" pitchFamily="34" charset="0"/>
                <a:cs typeface="Arial" panose="020B0604020202020204" pitchFamily="34" charset="0"/>
              </a:rPr>
              <a:t> </a:t>
            </a:r>
            <a:r>
              <a:rPr lang="en-US" sz="3200" u="sng" dirty="0" smtClean="0">
                <a:solidFill>
                  <a:srgbClr val="00B050"/>
                </a:solidFill>
                <a:latin typeface="Arial" panose="020B0604020202020204" pitchFamily="34" charset="0"/>
                <a:ea typeface="Tahoma" panose="020B0604030504040204" pitchFamily="34" charset="0"/>
                <a:cs typeface="Arial" panose="020B0604020202020204" pitchFamily="34" charset="0"/>
              </a:rPr>
              <a:t>F</a:t>
            </a:r>
            <a:r>
              <a:rPr lang="en-US" sz="3200" dirty="0" smtClean="0">
                <a:solidFill>
                  <a:srgbClr val="00B050"/>
                </a:solidFill>
                <a:latin typeface="Arial" panose="020B0604020202020204" pitchFamily="34" charset="0"/>
                <a:ea typeface="Tahoma" panose="020B0604030504040204" pitchFamily="34" charset="0"/>
                <a:cs typeface="Arial" panose="020B0604020202020204" pitchFamily="34" charset="0"/>
              </a:rPr>
              <a:t>acility)</a:t>
            </a:r>
            <a:endParaRPr lang="en-US" sz="3200" dirty="0">
              <a:solidFill>
                <a:srgbClr val="00B05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Shape 137"/>
          <p:cNvGraphicFramePr/>
          <p:nvPr>
            <p:extLst>
              <p:ext uri="{D42A27DB-BD31-4B8C-83A1-F6EECF244321}">
                <p14:modId xmlns:p14="http://schemas.microsoft.com/office/powerpoint/2010/main" val="3582573083"/>
              </p:ext>
            </p:extLst>
          </p:nvPr>
        </p:nvGraphicFramePr>
        <p:xfrm>
          <a:off x="5300664" y="4686892"/>
          <a:ext cx="3657600" cy="1580570"/>
        </p:xfrm>
        <a:graphic>
          <a:graphicData uri="http://schemas.openxmlformats.org/drawingml/2006/table">
            <a:tbl>
              <a:tblPr>
                <a:noFill/>
              </a:tblPr>
              <a:tblGrid>
                <a:gridCol w="19812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tblGrid>
              <a:tr h="381000">
                <a:tc>
                  <a:txBody>
                    <a:bodyPr/>
                    <a:lstStyle/>
                    <a:p>
                      <a:pPr lvl="0" algn="ctr">
                        <a:spcBef>
                          <a:spcPts val="0"/>
                        </a:spcBef>
                        <a:buNone/>
                      </a:pPr>
                      <a:r>
                        <a:rPr lang="en-US" sz="1600" b="1" dirty="0" smtClean="0">
                          <a:solidFill>
                            <a:srgbClr val="FFFFFF"/>
                          </a:solidFill>
                          <a:latin typeface="Tahoma" panose="020B0604030504040204" pitchFamily="34" charset="0"/>
                          <a:ea typeface="Tahoma" panose="020B0604030504040204" pitchFamily="34" charset="0"/>
                          <a:cs typeface="Tahoma" panose="020B0604030504040204" pitchFamily="34" charset="0"/>
                          <a:sym typeface="Droid Serif"/>
                        </a:rPr>
                        <a:t>Parameter</a:t>
                      </a:r>
                      <a:endParaRPr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E00"/>
                    </a:solidFill>
                  </a:tcPr>
                </a:tc>
                <a:tc>
                  <a:txBody>
                    <a:bodyPr/>
                    <a:lstStyle/>
                    <a:p>
                      <a:pPr lvl="0" algn="ctr">
                        <a:spcBef>
                          <a:spcPts val="0"/>
                        </a:spcBef>
                        <a:buNone/>
                      </a:pPr>
                      <a:r>
                        <a:rPr lang="en" sz="1600" b="1" dirty="0" smtClean="0">
                          <a:solidFill>
                            <a:srgbClr val="FFFFFF"/>
                          </a:solidFill>
                          <a:latin typeface="Tahoma" panose="020B0604030504040204" pitchFamily="34" charset="0"/>
                          <a:ea typeface="Tahoma" panose="020B0604030504040204" pitchFamily="34" charset="0"/>
                          <a:cs typeface="Tahoma" panose="020B0604030504040204" pitchFamily="34" charset="0"/>
                          <a:sym typeface="Droid Serif"/>
                        </a:rPr>
                        <a:t>RMS</a:t>
                      </a:r>
                      <a:endParaRPr lang="en"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E00"/>
                    </a:solidFill>
                  </a:tcPr>
                </a:tc>
                <a:extLst>
                  <a:ext uri="{0D108BD9-81ED-4DB2-BD59-A6C34878D82A}">
                    <a16:rowId xmlns:a16="http://schemas.microsoft.com/office/drawing/2014/main" xmlns="" val="10000"/>
                  </a:ext>
                </a:extLst>
              </a:tr>
              <a:tr h="359931">
                <a:tc>
                  <a:txBody>
                    <a:bodyPr/>
                    <a:lstStyle/>
                    <a:p>
                      <a:pPr lvl="0" algn="l">
                        <a:spcBef>
                          <a:spcPts val="0"/>
                        </a:spcBef>
                        <a:buNone/>
                      </a:pPr>
                      <a:r>
                        <a:rPr lang="en-US" sz="1600" baseline="0" dirty="0"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 </a:t>
                      </a:r>
                      <a:r>
                        <a:rPr lang="en-US" sz="1600" baseline="0" dirty="0" err="1"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s</a:t>
                      </a:r>
                      <a:r>
                        <a:rPr lang="en-US" sz="1600" baseline="-25000" dirty="0" err="1"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t</a:t>
                      </a:r>
                      <a:r>
                        <a:rPr lang="en-US" sz="1600" baseline="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 (injected/FEL)</a:t>
                      </a:r>
                      <a:endParaRPr lang="en" sz="1600" dirty="0">
                        <a:solidFill>
                          <a:srgbClr val="434343"/>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tc>
                  <a:txBody>
                    <a:bodyPr/>
                    <a:lstStyle/>
                    <a:p>
                      <a:pPr lvl="0" algn="ctr">
                        <a:spcBef>
                          <a:spcPts val="0"/>
                        </a:spcBef>
                        <a:buNone/>
                      </a:pPr>
                      <a:r>
                        <a:rPr lang="en" sz="1600" b="1"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Montserrat"/>
                        </a:rPr>
                        <a:t>3.3</a:t>
                      </a:r>
                      <a:r>
                        <a:rPr lang="en" sz="1600" b="1" baseline="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Montserrat"/>
                        </a:rPr>
                        <a:t>/</a:t>
                      </a:r>
                      <a:r>
                        <a:rPr lang="en" sz="1600" b="1"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Montserrat"/>
                        </a:rPr>
                        <a:t>0.12 ps</a:t>
                      </a:r>
                      <a:endParaRPr lang="en" sz="1600" b="1" dirty="0">
                        <a:solidFill>
                          <a:srgbClr val="434343"/>
                        </a:solidFill>
                        <a:latin typeface="Tahoma" panose="020B0604030504040204" pitchFamily="34" charset="0"/>
                        <a:ea typeface="Tahoma" panose="020B0604030504040204" pitchFamily="34" charset="0"/>
                        <a:cs typeface="Tahoma" panose="020B0604030504040204" pitchFamily="34"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1"/>
                  </a:ext>
                </a:extLst>
              </a:tr>
              <a:tr h="359931">
                <a:tc>
                  <a:txBody>
                    <a:bodyPr/>
                    <a:lstStyle/>
                    <a:p>
                      <a:pPr lvl="0" algn="l">
                        <a:spcBef>
                          <a:spcPts val="0"/>
                        </a:spcBef>
                        <a:buNone/>
                      </a:pPr>
                      <a:r>
                        <a:rPr lang="en-US" sz="1600" baseline="0" dirty="0"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 </a:t>
                      </a:r>
                      <a:r>
                        <a:rPr lang="en-US" sz="1600" baseline="0" dirty="0" err="1"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s</a:t>
                      </a:r>
                      <a:r>
                        <a:rPr lang="en-US" sz="1600" baseline="-25000" dirty="0" err="1"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D</a:t>
                      </a:r>
                      <a:r>
                        <a:rPr lang="en-US" sz="1600" baseline="-25000" dirty="0" err="1"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E</a:t>
                      </a:r>
                      <a:r>
                        <a:rPr lang="en-US" sz="1600" baseline="-2500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/E</a:t>
                      </a:r>
                      <a:r>
                        <a:rPr lang="en-US" sz="1600" baseline="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 (injected/FEL)</a:t>
                      </a:r>
                      <a:endParaRPr lang="en" sz="1600" dirty="0">
                        <a:solidFill>
                          <a:srgbClr val="434343"/>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F3F3"/>
                    </a:solidFill>
                  </a:tcPr>
                </a:tc>
                <a:tc>
                  <a:txBody>
                    <a:bodyPr/>
                    <a:lstStyle/>
                    <a:p>
                      <a:pPr lvl="0" algn="ctr">
                        <a:spcBef>
                          <a:spcPts val="0"/>
                        </a:spcBef>
                        <a:buNone/>
                      </a:pPr>
                      <a:r>
                        <a:rPr lang="en" sz="1600" b="1" baseline="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Montserrat"/>
                        </a:rPr>
                        <a:t>0.15/0.5 %</a:t>
                      </a:r>
                      <a:endParaRPr lang="en" sz="1600" b="1" dirty="0">
                        <a:solidFill>
                          <a:srgbClr val="434343"/>
                        </a:solidFill>
                        <a:latin typeface="Tahoma" panose="020B0604030504040204" pitchFamily="34" charset="0"/>
                        <a:ea typeface="Tahoma" panose="020B0604030504040204" pitchFamily="34" charset="0"/>
                        <a:cs typeface="Tahoma" panose="020B0604030504040204" pitchFamily="34"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2"/>
                  </a:ext>
                </a:extLst>
              </a:tr>
              <a:tr h="437590">
                <a:tc>
                  <a:txBody>
                    <a:bodyPr/>
                    <a:lstStyle/>
                    <a:p>
                      <a:pPr lvl="0" algn="l">
                        <a:spcBef>
                          <a:spcPts val="0"/>
                        </a:spcBef>
                        <a:buNone/>
                      </a:pPr>
                      <a:r>
                        <a:rPr lang="en-US" sz="1600" baseline="0" dirty="0" smtClean="0">
                          <a:solidFill>
                            <a:srgbClr val="434343"/>
                          </a:solidFill>
                          <a:latin typeface="Symbol" panose="05050102010706020507" pitchFamily="18" charset="2"/>
                          <a:ea typeface="Tahoma" panose="020B0604030504040204" pitchFamily="34" charset="0"/>
                          <a:cs typeface="Tahoma" panose="020B0604030504040204" pitchFamily="34" charset="0"/>
                          <a:sym typeface="Droid Serif"/>
                        </a:rPr>
                        <a:t> e</a:t>
                      </a:r>
                      <a:r>
                        <a:rPr lang="en" sz="1600" baseline="-2500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x,y</a:t>
                      </a:r>
                      <a:r>
                        <a:rPr lang="en" sz="1600" baseline="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 (normalized)</a:t>
                      </a:r>
                      <a:endParaRPr lang="en" sz="1600" dirty="0">
                        <a:solidFill>
                          <a:srgbClr val="434343"/>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tc>
                  <a:txBody>
                    <a:bodyPr/>
                    <a:lstStyle/>
                    <a:p>
                      <a:pPr lvl="0" algn="ctr">
                        <a:spcBef>
                          <a:spcPts val="0"/>
                        </a:spcBef>
                        <a:buNone/>
                      </a:pPr>
                      <a:r>
                        <a:rPr lang="en" sz="1600" b="1"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Montserrat"/>
                        </a:rPr>
                        <a:t>15 mm-mrad</a:t>
                      </a:r>
                      <a:endParaRPr lang="en" sz="1600" b="1" dirty="0">
                        <a:solidFill>
                          <a:srgbClr val="434343"/>
                        </a:solidFill>
                        <a:latin typeface="Tahoma" panose="020B0604030504040204" pitchFamily="34" charset="0"/>
                        <a:ea typeface="Tahoma" panose="020B0604030504040204" pitchFamily="34" charset="0"/>
                        <a:cs typeface="Tahoma" panose="020B0604030504040204" pitchFamily="34"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3"/>
                  </a:ext>
                </a:extLst>
              </a:tr>
            </a:tbl>
          </a:graphicData>
        </a:graphic>
      </p:graphicFrame>
      <p:graphicFrame>
        <p:nvGraphicFramePr>
          <p:cNvPr id="9" name="Shape 137"/>
          <p:cNvGraphicFramePr/>
          <p:nvPr>
            <p:extLst>
              <p:ext uri="{D42A27DB-BD31-4B8C-83A1-F6EECF244321}">
                <p14:modId xmlns:p14="http://schemas.microsoft.com/office/powerpoint/2010/main" val="2216802207"/>
              </p:ext>
            </p:extLst>
          </p:nvPr>
        </p:nvGraphicFramePr>
        <p:xfrm>
          <a:off x="214304" y="1019168"/>
          <a:ext cx="3058884" cy="1580570"/>
        </p:xfrm>
        <a:graphic>
          <a:graphicData uri="http://schemas.openxmlformats.org/drawingml/2006/table">
            <a:tbl>
              <a:tblPr>
                <a:noFill/>
              </a:tblPr>
              <a:tblGrid>
                <a:gridCol w="1281586">
                  <a:extLst>
                    <a:ext uri="{9D8B030D-6E8A-4147-A177-3AD203B41FA5}">
                      <a16:colId xmlns:a16="http://schemas.microsoft.com/office/drawing/2014/main" xmlns="" val="20000"/>
                    </a:ext>
                  </a:extLst>
                </a:gridCol>
                <a:gridCol w="1777298">
                  <a:extLst>
                    <a:ext uri="{9D8B030D-6E8A-4147-A177-3AD203B41FA5}">
                      <a16:colId xmlns:a16="http://schemas.microsoft.com/office/drawing/2014/main" xmlns="" val="20001"/>
                    </a:ext>
                  </a:extLst>
                </a:gridCol>
              </a:tblGrid>
              <a:tr h="381000">
                <a:tc>
                  <a:txBody>
                    <a:bodyPr/>
                    <a:lstStyle/>
                    <a:p>
                      <a:pPr lvl="0" algn="ctr">
                        <a:spcBef>
                          <a:spcPts val="0"/>
                        </a:spcBef>
                        <a:buNone/>
                      </a:pPr>
                      <a:r>
                        <a:rPr lang="en-US" sz="1600" b="1" dirty="0" smtClean="0">
                          <a:solidFill>
                            <a:srgbClr val="FFFFFF"/>
                          </a:solidFill>
                          <a:latin typeface="Tahoma" panose="020B0604030504040204" pitchFamily="34" charset="0"/>
                          <a:ea typeface="Tahoma" panose="020B0604030504040204" pitchFamily="34" charset="0"/>
                          <a:cs typeface="Tahoma" panose="020B0604030504040204" pitchFamily="34" charset="0"/>
                          <a:sym typeface="Droid Serif"/>
                        </a:rPr>
                        <a:t>Parameter</a:t>
                      </a:r>
                      <a:endParaRPr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F9E00"/>
                    </a:solidFill>
                  </a:tcPr>
                </a:tc>
                <a:tc>
                  <a:txBody>
                    <a:bodyPr/>
                    <a:lstStyle/>
                    <a:p>
                      <a:pPr lvl="0" algn="ctr">
                        <a:spcBef>
                          <a:spcPts val="0"/>
                        </a:spcBef>
                        <a:buNone/>
                      </a:pPr>
                      <a:r>
                        <a:rPr lang="en" sz="1600" b="1" dirty="0" smtClean="0">
                          <a:solidFill>
                            <a:srgbClr val="FFFFFF"/>
                          </a:solidFill>
                          <a:latin typeface="Tahoma" panose="020B0604030504040204" pitchFamily="34" charset="0"/>
                          <a:ea typeface="Tahoma" panose="020B0604030504040204" pitchFamily="34" charset="0"/>
                          <a:cs typeface="Tahoma" panose="020B0604030504040204" pitchFamily="34" charset="0"/>
                          <a:sym typeface="Droid Serif"/>
                        </a:rPr>
                        <a:t>Max.</a:t>
                      </a:r>
                      <a:r>
                        <a:rPr lang="en" sz="1600" b="1" baseline="0" dirty="0" smtClean="0">
                          <a:solidFill>
                            <a:srgbClr val="FFFFFF"/>
                          </a:solidFill>
                          <a:latin typeface="Tahoma" panose="020B0604030504040204" pitchFamily="34" charset="0"/>
                          <a:ea typeface="Tahoma" panose="020B0604030504040204" pitchFamily="34" charset="0"/>
                          <a:cs typeface="Tahoma" panose="020B0604030504040204" pitchFamily="34" charset="0"/>
                          <a:sym typeface="Droid Serif"/>
                        </a:rPr>
                        <a:t> Value</a:t>
                      </a:r>
                      <a:endParaRPr lang="en"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F9E00"/>
                    </a:solidFill>
                  </a:tcPr>
                </a:tc>
                <a:extLst>
                  <a:ext uri="{0D108BD9-81ED-4DB2-BD59-A6C34878D82A}">
                    <a16:rowId xmlns:a16="http://schemas.microsoft.com/office/drawing/2014/main" xmlns="" val="10000"/>
                  </a:ext>
                </a:extLst>
              </a:tr>
              <a:tr h="359931">
                <a:tc>
                  <a:txBody>
                    <a:bodyPr/>
                    <a:lstStyle/>
                    <a:p>
                      <a:pPr lvl="0" algn="ctr">
                        <a:spcBef>
                          <a:spcPts val="0"/>
                        </a:spcBef>
                        <a:buNone/>
                      </a:pPr>
                      <a:r>
                        <a:rPr lang="en" sz="160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Energy</a:t>
                      </a:r>
                      <a:endParaRPr lang="en" sz="1600" dirty="0">
                        <a:solidFill>
                          <a:srgbClr val="434343"/>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tc>
                  <a:txBody>
                    <a:bodyPr/>
                    <a:lstStyle/>
                    <a:p>
                      <a:pPr lvl="0" algn="ctr">
                        <a:spcBef>
                          <a:spcPts val="0"/>
                        </a:spcBef>
                        <a:buNone/>
                      </a:pPr>
                      <a:r>
                        <a:rPr lang="en" sz="1600" b="1"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Montserrat"/>
                        </a:rPr>
                        <a:t>170</a:t>
                      </a:r>
                      <a:r>
                        <a:rPr lang="en" sz="1600" b="1" baseline="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Montserrat"/>
                        </a:rPr>
                        <a:t> MeV</a:t>
                      </a:r>
                      <a:endParaRPr lang="en" sz="1600" b="1" dirty="0">
                        <a:solidFill>
                          <a:srgbClr val="434343"/>
                        </a:solidFill>
                        <a:latin typeface="Tahoma" panose="020B0604030504040204" pitchFamily="34" charset="0"/>
                        <a:ea typeface="Tahoma" panose="020B0604030504040204" pitchFamily="34" charset="0"/>
                        <a:cs typeface="Tahoma" panose="020B0604030504040204" pitchFamily="34"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1"/>
                  </a:ext>
                </a:extLst>
              </a:tr>
              <a:tr h="359931">
                <a:tc>
                  <a:txBody>
                    <a:bodyPr/>
                    <a:lstStyle/>
                    <a:p>
                      <a:pPr lvl="0" algn="ctr">
                        <a:spcBef>
                          <a:spcPts val="0"/>
                        </a:spcBef>
                        <a:buNone/>
                      </a:pPr>
                      <a:r>
                        <a:rPr lang="en" sz="160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Current</a:t>
                      </a:r>
                      <a:endParaRPr lang="en" sz="1600" dirty="0">
                        <a:solidFill>
                          <a:srgbClr val="434343"/>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tc>
                  <a:txBody>
                    <a:bodyPr/>
                    <a:lstStyle/>
                    <a:p>
                      <a:pPr lvl="0" algn="ctr">
                        <a:spcBef>
                          <a:spcPts val="0"/>
                        </a:spcBef>
                        <a:buNone/>
                      </a:pPr>
                      <a:r>
                        <a:rPr lang="en" sz="1600" b="1"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Montserrat"/>
                        </a:rPr>
                        <a:t>8</a:t>
                      </a:r>
                      <a:r>
                        <a:rPr lang="en" sz="1600" b="1" baseline="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Montserrat"/>
                        </a:rPr>
                        <a:t> mA</a:t>
                      </a:r>
                      <a:endParaRPr lang="en" sz="1600" b="1" dirty="0">
                        <a:solidFill>
                          <a:srgbClr val="434343"/>
                        </a:solidFill>
                        <a:latin typeface="Tahoma" panose="020B0604030504040204" pitchFamily="34" charset="0"/>
                        <a:ea typeface="Tahoma" panose="020B0604030504040204" pitchFamily="34" charset="0"/>
                        <a:cs typeface="Tahoma" panose="020B0604030504040204" pitchFamily="34"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2"/>
                  </a:ext>
                </a:extLst>
              </a:tr>
              <a:tr h="437590">
                <a:tc>
                  <a:txBody>
                    <a:bodyPr/>
                    <a:lstStyle/>
                    <a:p>
                      <a:pPr lvl="0" algn="ctr" rtl="0">
                        <a:spcBef>
                          <a:spcPts val="0"/>
                        </a:spcBef>
                        <a:buNone/>
                      </a:pPr>
                      <a:r>
                        <a:rPr lang="en" sz="160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Droid Serif"/>
                        </a:rPr>
                        <a:t>Charge</a:t>
                      </a:r>
                      <a:endParaRPr lang="en" sz="1600" dirty="0">
                        <a:solidFill>
                          <a:srgbClr val="434343"/>
                        </a:solidFill>
                        <a:latin typeface="Tahoma" panose="020B0604030504040204" pitchFamily="34" charset="0"/>
                        <a:ea typeface="Tahoma" panose="020B0604030504040204" pitchFamily="34" charset="0"/>
                        <a:cs typeface="Tahoma" panose="020B0604030504040204" pitchFamily="34" charset="0"/>
                        <a:sym typeface="Droid Serif"/>
                      </a:endParaRPr>
                    </a:p>
                  </a:txBody>
                  <a:tcPr marL="91425" marR="91425" marT="68575" marB="68575" anchor="ctr">
                    <a:lnL w="38100" cap="flat" cmpd="sng">
                      <a:solidFill>
                        <a:srgbClr val="FFFFFF"/>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tc>
                  <a:txBody>
                    <a:bodyPr/>
                    <a:lstStyle/>
                    <a:p>
                      <a:pPr lvl="0" algn="ctr" rtl="0">
                        <a:spcBef>
                          <a:spcPts val="0"/>
                        </a:spcBef>
                        <a:buNone/>
                      </a:pPr>
                      <a:r>
                        <a:rPr lang="en" sz="1600" b="1"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Montserrat"/>
                        </a:rPr>
                        <a:t>150</a:t>
                      </a:r>
                      <a:r>
                        <a:rPr lang="en" sz="1600" b="1" baseline="0" dirty="0" smtClean="0">
                          <a:solidFill>
                            <a:srgbClr val="434343"/>
                          </a:solidFill>
                          <a:latin typeface="Tahoma" panose="020B0604030504040204" pitchFamily="34" charset="0"/>
                          <a:ea typeface="Tahoma" panose="020B0604030504040204" pitchFamily="34" charset="0"/>
                          <a:cs typeface="Tahoma" panose="020B0604030504040204" pitchFamily="34" charset="0"/>
                          <a:sym typeface="Montserrat"/>
                        </a:rPr>
                        <a:t> pC</a:t>
                      </a:r>
                      <a:endParaRPr lang="en" sz="1600" b="1" dirty="0">
                        <a:solidFill>
                          <a:srgbClr val="434343"/>
                        </a:solidFill>
                        <a:latin typeface="Tahoma" panose="020B0604030504040204" pitchFamily="34" charset="0"/>
                        <a:ea typeface="Tahoma" panose="020B0604030504040204" pitchFamily="34" charset="0"/>
                        <a:cs typeface="Tahoma" panose="020B0604030504040204" pitchFamily="34" charset="0"/>
                        <a:sym typeface="Montserrat"/>
                      </a:endParaRPr>
                    </a:p>
                  </a:txBody>
                  <a:tcPr marL="91425" marR="91425" marT="68575" marB="68575" anchor="ctr">
                    <a:lnL w="38100" cap="flat" cmpd="sng">
                      <a:solidFill>
                        <a:srgbClr val="FFFFFF">
                          <a:alpha val="0"/>
                        </a:srgbClr>
                      </a:solidFill>
                      <a:prstDash val="solid"/>
                      <a:round/>
                      <a:headEnd type="none" w="med" len="med"/>
                      <a:tailEnd type="none" w="med" len="med"/>
                    </a:lnL>
                    <a:lnR w="38100" cap="flat" cmpd="sng">
                      <a:solidFill>
                        <a:srgbClr val="FFFFFF">
                          <a:alpha val="0"/>
                        </a:srgbClr>
                      </a:solidFill>
                      <a:prstDash val="solid"/>
                      <a:round/>
                      <a:headEnd type="none" w="med" len="med"/>
                      <a:tailEnd type="none" w="med" len="med"/>
                    </a:lnR>
                    <a:lnT w="381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xmlns="" val="10003"/>
                  </a:ext>
                </a:extLst>
              </a:tr>
            </a:tbl>
          </a:graphicData>
        </a:graphic>
      </p:graphicFrame>
      <p:pic>
        <p:nvPicPr>
          <p:cNvPr id="172034" name="Picture 2" descr="Image result for bending magnets dipoles sector  be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026" y="1887255"/>
            <a:ext cx="2933891" cy="942685"/>
          </a:xfrm>
          <a:prstGeom prst="rect">
            <a:avLst/>
          </a:prstGeom>
          <a:noFill/>
          <a:extLst>
            <a:ext uri="{909E8E84-426E-40DD-AFC4-6F175D3DCCD1}">
              <a14:hiddenFill xmlns:a14="http://schemas.microsoft.com/office/drawing/2010/main">
                <a:solidFill>
                  <a:srgbClr val="FFFFFF"/>
                </a:solidFill>
              </a14:hiddenFill>
            </a:ext>
          </a:extLst>
        </p:spPr>
      </p:pic>
      <p:pic>
        <p:nvPicPr>
          <p:cNvPr id="172036" name="Picture 4" descr="Image result for bending magnets dipoles sector  ben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5645" y="3074307"/>
            <a:ext cx="2855498" cy="145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06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138" y="4218573"/>
            <a:ext cx="3597158" cy="177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4" name="Text Box 7"/>
          <p:cNvSpPr txBox="1">
            <a:spLocks noChangeArrowheads="1"/>
          </p:cNvSpPr>
          <p:nvPr/>
        </p:nvSpPr>
        <p:spPr bwMode="auto">
          <a:xfrm>
            <a:off x="3657600" y="6019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45000"/>
              </a:spcBef>
              <a:spcAft>
                <a:spcPct val="30000"/>
              </a:spcAft>
              <a:buSzPct val="100000"/>
              <a:buBlip>
                <a:blip r:embed="rId4"/>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5"/>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6"/>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50000"/>
              </a:spcBef>
              <a:spcAft>
                <a:spcPct val="0"/>
              </a:spcAft>
              <a:buSzTx/>
              <a:buFontTx/>
              <a:buNone/>
            </a:pPr>
            <a:endParaRPr lang="en-US" altLang="en-US" sz="1000">
              <a:solidFill>
                <a:schemeClr val="tx1"/>
              </a:solidFill>
            </a:endParaRPr>
          </a:p>
        </p:txBody>
      </p:sp>
      <p:sp>
        <p:nvSpPr>
          <p:cNvPr id="38915" name="TextBox 326"/>
          <p:cNvSpPr txBox="1">
            <a:spLocks noChangeArrowheads="1"/>
          </p:cNvSpPr>
          <p:nvPr/>
        </p:nvSpPr>
        <p:spPr bwMode="auto">
          <a:xfrm>
            <a:off x="0" y="122238"/>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45000"/>
              </a:spcBef>
              <a:spcAft>
                <a:spcPct val="30000"/>
              </a:spcAft>
              <a:buSzPct val="100000"/>
              <a:buBlip>
                <a:blip r:embed="rId4"/>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5"/>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6"/>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gn="ctr">
              <a:lnSpc>
                <a:spcPct val="100000"/>
              </a:lnSpc>
              <a:spcBef>
                <a:spcPct val="0"/>
              </a:spcBef>
              <a:spcAft>
                <a:spcPct val="0"/>
              </a:spcAft>
              <a:buSzTx/>
              <a:buFontTx/>
              <a:buNone/>
            </a:pPr>
            <a:r>
              <a:rPr lang="en-US" altLang="en-US" sz="3200" dirty="0">
                <a:solidFill>
                  <a:srgbClr val="00B050"/>
                </a:solidFill>
                <a:latin typeface="Arial" pitchFamily="34" charset="0"/>
                <a:cs typeface="Arial" pitchFamily="34" charset="0"/>
              </a:rPr>
              <a:t>CEBAF </a:t>
            </a:r>
            <a:r>
              <a:rPr lang="en-US" altLang="en-US" sz="3200" dirty="0" smtClean="0">
                <a:solidFill>
                  <a:srgbClr val="00B050"/>
                </a:solidFill>
                <a:latin typeface="Arial" pitchFamily="34" charset="0"/>
                <a:cs typeface="Arial" pitchFamily="34" charset="0"/>
              </a:rPr>
              <a:t>Energy Recovery Linac</a:t>
            </a:r>
            <a:endParaRPr lang="en-US" altLang="en-US" sz="3200" dirty="0">
              <a:solidFill>
                <a:srgbClr val="00B050"/>
              </a:solidFill>
              <a:latin typeface="Arial" pitchFamily="34" charset="0"/>
              <a:cs typeface="Arial" pitchFamily="34" charset="0"/>
            </a:endParaRPr>
          </a:p>
        </p:txBody>
      </p:sp>
      <p:grpSp>
        <p:nvGrpSpPr>
          <p:cNvPr id="38916" name="Group 16"/>
          <p:cNvGrpSpPr>
            <a:grpSpLocks/>
          </p:cNvGrpSpPr>
          <p:nvPr/>
        </p:nvGrpSpPr>
        <p:grpSpPr bwMode="auto">
          <a:xfrm>
            <a:off x="5138738" y="1030288"/>
            <a:ext cx="2297112" cy="1708150"/>
            <a:chOff x="5138632" y="1029850"/>
            <a:chExt cx="2296515" cy="1709345"/>
          </a:xfrm>
        </p:grpSpPr>
        <p:grpSp>
          <p:nvGrpSpPr>
            <p:cNvPr id="39215" name="Group 407"/>
            <p:cNvGrpSpPr>
              <a:grpSpLocks/>
            </p:cNvGrpSpPr>
            <p:nvPr/>
          </p:nvGrpSpPr>
          <p:grpSpPr bwMode="auto">
            <a:xfrm>
              <a:off x="5282632" y="1029850"/>
              <a:ext cx="2152515" cy="1639246"/>
              <a:chOff x="2477" y="960"/>
              <a:chExt cx="1151" cy="912"/>
            </a:xfrm>
          </p:grpSpPr>
          <p:sp>
            <p:nvSpPr>
              <p:cNvPr id="39217" name="Line 70"/>
              <p:cNvSpPr>
                <a:spLocks noChangeShapeType="1"/>
              </p:cNvSpPr>
              <p:nvPr/>
            </p:nvSpPr>
            <p:spPr bwMode="auto">
              <a:xfrm flipH="1" flipV="1">
                <a:off x="2477" y="1870"/>
                <a:ext cx="0" cy="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18" name="Freeform 318"/>
              <p:cNvSpPr>
                <a:spLocks/>
              </p:cNvSpPr>
              <p:nvPr/>
            </p:nvSpPr>
            <p:spPr bwMode="auto">
              <a:xfrm>
                <a:off x="3303" y="1036"/>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39219" name="Freeform 319"/>
              <p:cNvSpPr>
                <a:spLocks/>
              </p:cNvSpPr>
              <p:nvPr/>
            </p:nvSpPr>
            <p:spPr bwMode="auto">
              <a:xfrm>
                <a:off x="3303" y="1036"/>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20" name="Freeform 320"/>
              <p:cNvSpPr>
                <a:spLocks/>
              </p:cNvSpPr>
              <p:nvPr/>
            </p:nvSpPr>
            <p:spPr bwMode="auto">
              <a:xfrm>
                <a:off x="3303" y="960"/>
                <a:ext cx="323" cy="115"/>
              </a:xfrm>
              <a:custGeom>
                <a:avLst/>
                <a:gdLst>
                  <a:gd name="T0" fmla="*/ 239 w 323"/>
                  <a:gd name="T1" fmla="*/ 0 h 117"/>
                  <a:gd name="T2" fmla="*/ 0 w 323"/>
                  <a:gd name="T3" fmla="*/ 56 h 117"/>
                  <a:gd name="T4" fmla="*/ 89 w 323"/>
                  <a:gd name="T5" fmla="*/ 82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endParaRPr lang="en-US"/>
              </a:p>
            </p:txBody>
          </p:sp>
          <p:sp>
            <p:nvSpPr>
              <p:cNvPr id="39221" name="Freeform 321"/>
              <p:cNvSpPr>
                <a:spLocks/>
              </p:cNvSpPr>
              <p:nvPr/>
            </p:nvSpPr>
            <p:spPr bwMode="auto">
              <a:xfrm>
                <a:off x="3303" y="960"/>
                <a:ext cx="323" cy="115"/>
              </a:xfrm>
              <a:custGeom>
                <a:avLst/>
                <a:gdLst>
                  <a:gd name="T0" fmla="*/ 239 w 323"/>
                  <a:gd name="T1" fmla="*/ 0 h 117"/>
                  <a:gd name="T2" fmla="*/ 0 w 323"/>
                  <a:gd name="T3" fmla="*/ 56 h 117"/>
                  <a:gd name="T4" fmla="*/ 89 w 323"/>
                  <a:gd name="T5" fmla="*/ 82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22" name="Freeform 322"/>
              <p:cNvSpPr>
                <a:spLocks/>
              </p:cNvSpPr>
              <p:nvPr/>
            </p:nvSpPr>
            <p:spPr bwMode="auto">
              <a:xfrm>
                <a:off x="3392" y="986"/>
                <a:ext cx="236" cy="177"/>
              </a:xfrm>
              <a:custGeom>
                <a:avLst/>
                <a:gdLst>
                  <a:gd name="T0" fmla="*/ 0 w 236"/>
                  <a:gd name="T1" fmla="*/ 130 h 180"/>
                  <a:gd name="T2" fmla="*/ 0 w 236"/>
                  <a:gd name="T3" fmla="*/ 70 h 180"/>
                  <a:gd name="T4" fmla="*/ 236 w 236"/>
                  <a:gd name="T5" fmla="*/ 0 h 180"/>
                  <a:gd name="T6" fmla="*/ 234 w 236"/>
                  <a:gd name="T7" fmla="*/ 67 h 180"/>
                  <a:gd name="T8" fmla="*/ 0 w 236"/>
                  <a:gd name="T9" fmla="*/ 13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endParaRPr lang="en-US"/>
              </a:p>
            </p:txBody>
          </p:sp>
          <p:sp>
            <p:nvSpPr>
              <p:cNvPr id="39223" name="Freeform 323"/>
              <p:cNvSpPr>
                <a:spLocks/>
              </p:cNvSpPr>
              <p:nvPr/>
            </p:nvSpPr>
            <p:spPr bwMode="auto">
              <a:xfrm>
                <a:off x="3392" y="986"/>
                <a:ext cx="236" cy="177"/>
              </a:xfrm>
              <a:custGeom>
                <a:avLst/>
                <a:gdLst>
                  <a:gd name="T0" fmla="*/ 0 w 236"/>
                  <a:gd name="T1" fmla="*/ 130 h 180"/>
                  <a:gd name="T2" fmla="*/ 0 w 236"/>
                  <a:gd name="T3" fmla="*/ 70 h 180"/>
                  <a:gd name="T4" fmla="*/ 236 w 236"/>
                  <a:gd name="T5" fmla="*/ 0 h 180"/>
                  <a:gd name="T6" fmla="*/ 234 w 236"/>
                  <a:gd name="T7" fmla="*/ 67 h 180"/>
                  <a:gd name="T8" fmla="*/ 0 w 236"/>
                  <a:gd name="T9" fmla="*/ 13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24"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27 h 108"/>
                  <a:gd name="T14" fmla="*/ 66 w 90"/>
                  <a:gd name="T15" fmla="*/ 32 h 108"/>
                  <a:gd name="T16" fmla="*/ 66 w 90"/>
                  <a:gd name="T17" fmla="*/ 43 h 108"/>
                  <a:gd name="T18" fmla="*/ 64 w 90"/>
                  <a:gd name="T19" fmla="*/ 53 h 108"/>
                  <a:gd name="T20" fmla="*/ 61 w 90"/>
                  <a:gd name="T21" fmla="*/ 60 h 108"/>
                  <a:gd name="T22" fmla="*/ 55 w 90"/>
                  <a:gd name="T23" fmla="*/ 63 h 108"/>
                  <a:gd name="T24" fmla="*/ 50 w 90"/>
                  <a:gd name="T25" fmla="*/ 64 h 108"/>
                  <a:gd name="T26" fmla="*/ 42 w 90"/>
                  <a:gd name="T27" fmla="*/ 65 h 108"/>
                  <a:gd name="T28" fmla="*/ 20 w 90"/>
                  <a:gd name="T29" fmla="*/ 65 h 108"/>
                  <a:gd name="T30" fmla="*/ 20 w 90"/>
                  <a:gd name="T31" fmla="*/ 19 h 108"/>
                  <a:gd name="T32" fmla="*/ 42 w 90"/>
                  <a:gd name="T33" fmla="*/ 19 h 108"/>
                  <a:gd name="T34" fmla="*/ 46 w 90"/>
                  <a:gd name="T35" fmla="*/ 0 h 108"/>
                  <a:gd name="T36" fmla="*/ 0 w 90"/>
                  <a:gd name="T37" fmla="*/ 0 h 108"/>
                  <a:gd name="T38" fmla="*/ 0 w 90"/>
                  <a:gd name="T39" fmla="*/ 74 h 108"/>
                  <a:gd name="T40" fmla="*/ 46 w 90"/>
                  <a:gd name="T41" fmla="*/ 74 h 108"/>
                  <a:gd name="T42" fmla="*/ 61 w 90"/>
                  <a:gd name="T43" fmla="*/ 72 h 108"/>
                  <a:gd name="T44" fmla="*/ 72 w 90"/>
                  <a:gd name="T45" fmla="*/ 69 h 108"/>
                  <a:gd name="T46" fmla="*/ 81 w 90"/>
                  <a:gd name="T47" fmla="*/ 64 h 108"/>
                  <a:gd name="T48" fmla="*/ 89 w 90"/>
                  <a:gd name="T49" fmla="*/ 51 h 108"/>
                  <a:gd name="T50" fmla="*/ 90 w 90"/>
                  <a:gd name="T51" fmla="*/ 30 h 108"/>
                  <a:gd name="T52" fmla="*/ 89 w 90"/>
                  <a:gd name="T53" fmla="*/ 27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endParaRPr lang="en-US"/>
              </a:p>
            </p:txBody>
          </p:sp>
          <p:sp>
            <p:nvSpPr>
              <p:cNvPr id="39225"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35 h 70"/>
                  <a:gd name="T20" fmla="*/ 41 w 46"/>
                  <a:gd name="T21" fmla="*/ 41 h 70"/>
                  <a:gd name="T22" fmla="*/ 35 w 46"/>
                  <a:gd name="T23" fmla="*/ 47 h 70"/>
                  <a:gd name="T24" fmla="*/ 30 w 46"/>
                  <a:gd name="T25" fmla="*/ 48 h 70"/>
                  <a:gd name="T26" fmla="*/ 22 w 46"/>
                  <a:gd name="T27" fmla="*/ 50 h 70"/>
                  <a:gd name="T28" fmla="*/ 0 w 46"/>
                  <a:gd name="T29" fmla="*/ 5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26" name="Freeform 326"/>
              <p:cNvSpPr>
                <a:spLocks/>
              </p:cNvSpPr>
              <p:nvPr/>
            </p:nvSpPr>
            <p:spPr bwMode="auto">
              <a:xfrm>
                <a:off x="3452" y="1006"/>
                <a:ext cx="90" cy="106"/>
              </a:xfrm>
              <a:custGeom>
                <a:avLst/>
                <a:gdLst>
                  <a:gd name="T0" fmla="*/ 46 w 90"/>
                  <a:gd name="T1" fmla="*/ 0 h 108"/>
                  <a:gd name="T2" fmla="*/ 0 w 90"/>
                  <a:gd name="T3" fmla="*/ 0 h 108"/>
                  <a:gd name="T4" fmla="*/ 0 w 90"/>
                  <a:gd name="T5" fmla="*/ 74 h 108"/>
                  <a:gd name="T6" fmla="*/ 46 w 90"/>
                  <a:gd name="T7" fmla="*/ 74 h 108"/>
                  <a:gd name="T8" fmla="*/ 61 w 90"/>
                  <a:gd name="T9" fmla="*/ 72 h 108"/>
                  <a:gd name="T10" fmla="*/ 72 w 90"/>
                  <a:gd name="T11" fmla="*/ 69 h 108"/>
                  <a:gd name="T12" fmla="*/ 81 w 90"/>
                  <a:gd name="T13" fmla="*/ 64 h 108"/>
                  <a:gd name="T14" fmla="*/ 89 w 90"/>
                  <a:gd name="T15" fmla="*/ 51 h 108"/>
                  <a:gd name="T16" fmla="*/ 90 w 90"/>
                  <a:gd name="T17" fmla="*/ 30 h 108"/>
                  <a:gd name="T18" fmla="*/ 89 w 90"/>
                  <a:gd name="T19" fmla="*/ 27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27" name="Freeform 327"/>
              <p:cNvSpPr>
                <a:spLocks/>
              </p:cNvSpPr>
              <p:nvPr/>
            </p:nvSpPr>
            <p:spPr bwMode="auto">
              <a:xfrm>
                <a:off x="2925" y="1160"/>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39228" name="Freeform 328"/>
              <p:cNvSpPr>
                <a:spLocks/>
              </p:cNvSpPr>
              <p:nvPr/>
            </p:nvSpPr>
            <p:spPr bwMode="auto">
              <a:xfrm>
                <a:off x="2925" y="1160"/>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29" name="Freeform 329"/>
              <p:cNvSpPr>
                <a:spLocks/>
              </p:cNvSpPr>
              <p:nvPr/>
            </p:nvSpPr>
            <p:spPr bwMode="auto">
              <a:xfrm>
                <a:off x="2925" y="1130"/>
                <a:ext cx="176" cy="70"/>
              </a:xfrm>
              <a:custGeom>
                <a:avLst/>
                <a:gdLst>
                  <a:gd name="T0" fmla="*/ 176 w 176"/>
                  <a:gd name="T1" fmla="*/ 35 h 71"/>
                  <a:gd name="T2" fmla="*/ 89 w 176"/>
                  <a:gd name="T3" fmla="*/ 5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endParaRPr lang="en-US"/>
              </a:p>
            </p:txBody>
          </p:sp>
          <p:sp>
            <p:nvSpPr>
              <p:cNvPr id="39230" name="Freeform 330"/>
              <p:cNvSpPr>
                <a:spLocks/>
              </p:cNvSpPr>
              <p:nvPr/>
            </p:nvSpPr>
            <p:spPr bwMode="auto">
              <a:xfrm>
                <a:off x="3014" y="1169"/>
                <a:ext cx="87" cy="119"/>
              </a:xfrm>
              <a:custGeom>
                <a:avLst/>
                <a:gdLst>
                  <a:gd name="T0" fmla="*/ 0 w 87"/>
                  <a:gd name="T1" fmla="*/ 85 h 121"/>
                  <a:gd name="T2" fmla="*/ 0 w 87"/>
                  <a:gd name="T3" fmla="*/ 30 h 121"/>
                  <a:gd name="T4" fmla="*/ 87 w 87"/>
                  <a:gd name="T5" fmla="*/ 0 h 121"/>
                  <a:gd name="T6" fmla="*/ 87 w 87"/>
                  <a:gd name="T7" fmla="*/ 66 h 121"/>
                  <a:gd name="T8" fmla="*/ 0 w 87"/>
                  <a:gd name="T9" fmla="*/ 85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endParaRPr lang="en-US"/>
              </a:p>
            </p:txBody>
          </p:sp>
          <p:sp>
            <p:nvSpPr>
              <p:cNvPr id="39231"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53 h 106"/>
                  <a:gd name="T16" fmla="*/ 78 w 238"/>
                  <a:gd name="T17" fmla="*/ 53 h 106"/>
                  <a:gd name="T18" fmla="*/ 67 w 238"/>
                  <a:gd name="T19" fmla="*/ 63 h 106"/>
                  <a:gd name="T20" fmla="*/ 45 w 238"/>
                  <a:gd name="T21" fmla="*/ 53 h 106"/>
                  <a:gd name="T22" fmla="*/ 32 w 238"/>
                  <a:gd name="T23" fmla="*/ 76 h 106"/>
                  <a:gd name="T24" fmla="*/ 15 w 238"/>
                  <a:gd name="T25" fmla="*/ 58 h 106"/>
                  <a:gd name="T26" fmla="*/ 0 w 238"/>
                  <a:gd name="T27" fmla="*/ 8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32" name="Line 333"/>
              <p:cNvSpPr>
                <a:spLocks noChangeShapeType="1"/>
              </p:cNvSpPr>
              <p:nvPr/>
            </p:nvSpPr>
            <p:spPr bwMode="auto">
              <a:xfrm flipV="1">
                <a:off x="2877" y="1234"/>
                <a:ext cx="92" cy="4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9216" name="Freeform 331"/>
            <p:cNvSpPr>
              <a:spLocks/>
            </p:cNvSpPr>
            <p:nvPr/>
          </p:nvSpPr>
          <p:spPr bwMode="auto">
            <a:xfrm>
              <a:off x="5138632" y="1596037"/>
              <a:ext cx="892050" cy="1143158"/>
            </a:xfrm>
            <a:custGeom>
              <a:avLst/>
              <a:gdLst>
                <a:gd name="T0" fmla="*/ 0 w 477"/>
                <a:gd name="T1" fmla="*/ 2147483647 h 636"/>
                <a:gd name="T2" fmla="*/ 2147483647 w 477"/>
                <a:gd name="T3" fmla="*/ 2147483647 h 636"/>
                <a:gd name="T4" fmla="*/ 214748364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8917" name="Group 429"/>
          <p:cNvGrpSpPr>
            <a:grpSpLocks/>
          </p:cNvGrpSpPr>
          <p:nvPr/>
        </p:nvGrpSpPr>
        <p:grpSpPr bwMode="auto">
          <a:xfrm>
            <a:off x="1997075" y="1892300"/>
            <a:ext cx="5270500" cy="2962275"/>
            <a:chOff x="672" y="1440"/>
            <a:chExt cx="2818" cy="1648"/>
          </a:xfrm>
        </p:grpSpPr>
        <p:sp>
          <p:nvSpPr>
            <p:cNvPr id="39025" name="Freeform 135"/>
            <p:cNvSpPr>
              <a:spLocks/>
            </p:cNvSpPr>
            <p:nvPr/>
          </p:nvSpPr>
          <p:spPr bwMode="auto">
            <a:xfrm>
              <a:off x="672" y="2400"/>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026" name="Group 425"/>
            <p:cNvGrpSpPr>
              <a:grpSpLocks/>
            </p:cNvGrpSpPr>
            <p:nvPr/>
          </p:nvGrpSpPr>
          <p:grpSpPr bwMode="auto">
            <a:xfrm>
              <a:off x="1108" y="1440"/>
              <a:ext cx="2382" cy="1491"/>
              <a:chOff x="1108" y="1440"/>
              <a:chExt cx="2382" cy="1491"/>
            </a:xfrm>
          </p:grpSpPr>
          <p:sp>
            <p:nvSpPr>
              <p:cNvPr id="39027"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endParaRPr lang="en-US"/>
              </a:p>
            </p:txBody>
          </p:sp>
          <p:sp>
            <p:nvSpPr>
              <p:cNvPr id="39028" name="Line 153"/>
              <p:cNvSpPr>
                <a:spLocks noChangeShapeType="1"/>
              </p:cNvSpPr>
              <p:nvPr/>
            </p:nvSpPr>
            <p:spPr bwMode="auto">
              <a:xfrm flipH="1">
                <a:off x="2016" y="2592"/>
                <a:ext cx="95" cy="297"/>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9" name="Line 154"/>
              <p:cNvSpPr>
                <a:spLocks noChangeShapeType="1"/>
              </p:cNvSpPr>
              <p:nvPr/>
            </p:nvSpPr>
            <p:spPr bwMode="auto">
              <a:xfrm flipH="1">
                <a:off x="2016" y="2670"/>
                <a:ext cx="95" cy="21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0" name="Line 155"/>
              <p:cNvSpPr>
                <a:spLocks noChangeShapeType="1"/>
              </p:cNvSpPr>
              <p:nvPr/>
            </p:nvSpPr>
            <p:spPr bwMode="auto">
              <a:xfrm flipH="1">
                <a:off x="2016" y="2718"/>
                <a:ext cx="95" cy="17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1" name="Freeform 171"/>
              <p:cNvSpPr>
                <a:spLocks/>
              </p:cNvSpPr>
              <p:nvPr/>
            </p:nvSpPr>
            <p:spPr bwMode="auto">
              <a:xfrm>
                <a:off x="1989" y="2842"/>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endParaRPr lang="en-US"/>
              </a:p>
            </p:txBody>
          </p:sp>
          <p:sp>
            <p:nvSpPr>
              <p:cNvPr id="39032" name="Line 156"/>
              <p:cNvSpPr>
                <a:spLocks noChangeShapeType="1"/>
              </p:cNvSpPr>
              <p:nvPr/>
            </p:nvSpPr>
            <p:spPr bwMode="auto">
              <a:xfrm flipH="1">
                <a:off x="2016" y="2762"/>
                <a:ext cx="95" cy="127"/>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3" name="Freeform 173"/>
              <p:cNvSpPr>
                <a:spLocks/>
              </p:cNvSpPr>
              <p:nvPr/>
            </p:nvSpPr>
            <p:spPr bwMode="auto">
              <a:xfrm>
                <a:off x="1989" y="2840"/>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p>
            </p:txBody>
          </p:sp>
          <p:sp>
            <p:nvSpPr>
              <p:cNvPr id="39034" name="Freeform 172"/>
              <p:cNvSpPr>
                <a:spLocks/>
              </p:cNvSpPr>
              <p:nvPr/>
            </p:nvSpPr>
            <p:spPr bwMode="auto">
              <a:xfrm>
                <a:off x="1989" y="2842"/>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5" name="Freeform 174"/>
              <p:cNvSpPr>
                <a:spLocks/>
              </p:cNvSpPr>
              <p:nvPr/>
            </p:nvSpPr>
            <p:spPr bwMode="auto">
              <a:xfrm>
                <a:off x="1989" y="2840"/>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6" name="Freeform 334"/>
              <p:cNvSpPr>
                <a:spLocks/>
              </p:cNvSpPr>
              <p:nvPr/>
            </p:nvSpPr>
            <p:spPr bwMode="auto">
              <a:xfrm>
                <a:off x="1269" y="2389"/>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7"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endParaRPr lang="en-US"/>
              </a:p>
            </p:txBody>
          </p:sp>
          <p:sp>
            <p:nvSpPr>
              <p:cNvPr id="39038"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9"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endParaRPr lang="en-US"/>
              </a:p>
            </p:txBody>
          </p:sp>
          <p:sp>
            <p:nvSpPr>
              <p:cNvPr id="39040"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endParaRPr lang="en-US"/>
              </a:p>
            </p:txBody>
          </p:sp>
          <p:sp>
            <p:nvSpPr>
              <p:cNvPr id="39041"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endParaRPr lang="en-US"/>
              </a:p>
            </p:txBody>
          </p:sp>
          <p:sp>
            <p:nvSpPr>
              <p:cNvPr id="39042"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endParaRPr lang="en-US"/>
              </a:p>
            </p:txBody>
          </p:sp>
          <p:sp>
            <p:nvSpPr>
              <p:cNvPr id="39043"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endParaRPr lang="en-US"/>
              </a:p>
            </p:txBody>
          </p:sp>
          <p:sp>
            <p:nvSpPr>
              <p:cNvPr id="39044"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endParaRPr lang="en-US"/>
              </a:p>
            </p:txBody>
          </p:sp>
          <p:sp>
            <p:nvSpPr>
              <p:cNvPr id="39045"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endParaRPr lang="en-US"/>
              </a:p>
            </p:txBody>
          </p:sp>
          <p:sp>
            <p:nvSpPr>
              <p:cNvPr id="39046"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7"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endParaRPr lang="en-US"/>
              </a:p>
            </p:txBody>
          </p:sp>
          <p:sp>
            <p:nvSpPr>
              <p:cNvPr id="39048"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9" name="Line 26"/>
              <p:cNvSpPr>
                <a:spLocks noChangeShapeType="1"/>
              </p:cNvSpPr>
              <p:nvPr/>
            </p:nvSpPr>
            <p:spPr bwMode="auto">
              <a:xfrm flipH="1">
                <a:off x="1592" y="2407"/>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0" name="Line 27"/>
              <p:cNvSpPr>
                <a:spLocks noChangeShapeType="1"/>
              </p:cNvSpPr>
              <p:nvPr/>
            </p:nvSpPr>
            <p:spPr bwMode="auto">
              <a:xfrm flipH="1">
                <a:off x="1567" y="2422"/>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1"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2" name="Line 29"/>
              <p:cNvSpPr>
                <a:spLocks noChangeShapeType="1"/>
              </p:cNvSpPr>
              <p:nvPr/>
            </p:nvSpPr>
            <p:spPr bwMode="auto">
              <a:xfrm>
                <a:off x="1566" y="2456"/>
                <a:ext cx="11" cy="1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3" name="Line 30"/>
              <p:cNvSpPr>
                <a:spLocks noChangeShapeType="1"/>
              </p:cNvSpPr>
              <p:nvPr/>
            </p:nvSpPr>
            <p:spPr bwMode="auto">
              <a:xfrm flipV="1">
                <a:off x="1588" y="2456"/>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4" name="Line 31"/>
              <p:cNvSpPr>
                <a:spLocks noChangeShapeType="1"/>
              </p:cNvSpPr>
              <p:nvPr/>
            </p:nvSpPr>
            <p:spPr bwMode="auto">
              <a:xfrm flipV="1">
                <a:off x="1612" y="2443"/>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5" name="Line 32"/>
              <p:cNvSpPr>
                <a:spLocks noChangeShapeType="1"/>
              </p:cNvSpPr>
              <p:nvPr/>
            </p:nvSpPr>
            <p:spPr bwMode="auto">
              <a:xfrm flipV="1">
                <a:off x="1636" y="242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6" name="Line 33"/>
              <p:cNvSpPr>
                <a:spLocks noChangeShapeType="1"/>
              </p:cNvSpPr>
              <p:nvPr/>
            </p:nvSpPr>
            <p:spPr bwMode="auto">
              <a:xfrm flipV="1">
                <a:off x="1662" y="241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7" name="Line 34"/>
              <p:cNvSpPr>
                <a:spLocks noChangeShapeType="1"/>
              </p:cNvSpPr>
              <p:nvPr/>
            </p:nvSpPr>
            <p:spPr bwMode="auto">
              <a:xfrm flipV="1">
                <a:off x="1686" y="2398"/>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8" name="Line 35"/>
              <p:cNvSpPr>
                <a:spLocks noChangeShapeType="1"/>
              </p:cNvSpPr>
              <p:nvPr/>
            </p:nvSpPr>
            <p:spPr bwMode="auto">
              <a:xfrm flipV="1">
                <a:off x="1710" y="2385"/>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9" name="Line 36"/>
              <p:cNvSpPr>
                <a:spLocks noChangeShapeType="1"/>
              </p:cNvSpPr>
              <p:nvPr/>
            </p:nvSpPr>
            <p:spPr bwMode="auto">
              <a:xfrm flipV="1">
                <a:off x="1736" y="2370"/>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0" name="Line 37"/>
              <p:cNvSpPr>
                <a:spLocks noChangeShapeType="1"/>
              </p:cNvSpPr>
              <p:nvPr/>
            </p:nvSpPr>
            <p:spPr bwMode="auto">
              <a:xfrm flipV="1">
                <a:off x="1760" y="2356"/>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1" name="Line 38"/>
              <p:cNvSpPr>
                <a:spLocks noChangeShapeType="1"/>
              </p:cNvSpPr>
              <p:nvPr/>
            </p:nvSpPr>
            <p:spPr bwMode="auto">
              <a:xfrm flipV="1">
                <a:off x="1784" y="2343"/>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2" name="Line 39"/>
              <p:cNvSpPr>
                <a:spLocks noChangeShapeType="1"/>
              </p:cNvSpPr>
              <p:nvPr/>
            </p:nvSpPr>
            <p:spPr bwMode="auto">
              <a:xfrm flipV="1">
                <a:off x="1809" y="232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3" name="Line 40"/>
              <p:cNvSpPr>
                <a:spLocks noChangeShapeType="1"/>
              </p:cNvSpPr>
              <p:nvPr/>
            </p:nvSpPr>
            <p:spPr bwMode="auto">
              <a:xfrm flipV="1">
                <a:off x="1835" y="231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4" name="Line 41"/>
              <p:cNvSpPr>
                <a:spLocks noChangeShapeType="1"/>
              </p:cNvSpPr>
              <p:nvPr/>
            </p:nvSpPr>
            <p:spPr bwMode="auto">
              <a:xfrm flipV="1">
                <a:off x="1859" y="229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5" name="Line 42"/>
              <p:cNvSpPr>
                <a:spLocks noChangeShapeType="1"/>
              </p:cNvSpPr>
              <p:nvPr/>
            </p:nvSpPr>
            <p:spPr bwMode="auto">
              <a:xfrm flipV="1">
                <a:off x="1883" y="228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6" name="Line 43"/>
              <p:cNvSpPr>
                <a:spLocks noChangeShapeType="1"/>
              </p:cNvSpPr>
              <p:nvPr/>
            </p:nvSpPr>
            <p:spPr bwMode="auto">
              <a:xfrm flipV="1">
                <a:off x="1907" y="2270"/>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7" name="Line 44"/>
              <p:cNvSpPr>
                <a:spLocks noChangeShapeType="1"/>
              </p:cNvSpPr>
              <p:nvPr/>
            </p:nvSpPr>
            <p:spPr bwMode="auto">
              <a:xfrm flipV="1">
                <a:off x="1933" y="2255"/>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8" name="Line 45"/>
              <p:cNvSpPr>
                <a:spLocks noChangeShapeType="1"/>
              </p:cNvSpPr>
              <p:nvPr/>
            </p:nvSpPr>
            <p:spPr bwMode="auto">
              <a:xfrm flipV="1">
                <a:off x="1957" y="2241"/>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9" name="Line 46"/>
              <p:cNvSpPr>
                <a:spLocks noChangeShapeType="1"/>
              </p:cNvSpPr>
              <p:nvPr/>
            </p:nvSpPr>
            <p:spPr bwMode="auto">
              <a:xfrm flipV="1">
                <a:off x="1981" y="222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0" name="Line 47"/>
              <p:cNvSpPr>
                <a:spLocks noChangeShapeType="1"/>
              </p:cNvSpPr>
              <p:nvPr/>
            </p:nvSpPr>
            <p:spPr bwMode="auto">
              <a:xfrm flipV="1">
                <a:off x="2007" y="221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1" name="Line 48"/>
              <p:cNvSpPr>
                <a:spLocks noChangeShapeType="1"/>
              </p:cNvSpPr>
              <p:nvPr/>
            </p:nvSpPr>
            <p:spPr bwMode="auto">
              <a:xfrm flipV="1">
                <a:off x="2031" y="2198"/>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2" name="Line 49"/>
              <p:cNvSpPr>
                <a:spLocks noChangeShapeType="1"/>
              </p:cNvSpPr>
              <p:nvPr/>
            </p:nvSpPr>
            <p:spPr bwMode="auto">
              <a:xfrm>
                <a:off x="2055" y="2191"/>
                <a:ext cx="1"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3" name="Line 97"/>
              <p:cNvSpPr>
                <a:spLocks noChangeShapeType="1"/>
              </p:cNvSpPr>
              <p:nvPr/>
            </p:nvSpPr>
            <p:spPr bwMode="auto">
              <a:xfrm flipH="1">
                <a:off x="2563" y="2483"/>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4" name="Line 98"/>
              <p:cNvSpPr>
                <a:spLocks noChangeShapeType="1"/>
              </p:cNvSpPr>
              <p:nvPr/>
            </p:nvSpPr>
            <p:spPr bwMode="auto">
              <a:xfrm flipH="1">
                <a:off x="2539" y="2498"/>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5" name="Line 99"/>
              <p:cNvSpPr>
                <a:spLocks noChangeShapeType="1"/>
              </p:cNvSpPr>
              <p:nvPr/>
            </p:nvSpPr>
            <p:spPr bwMode="auto">
              <a:xfrm flipH="1">
                <a:off x="2513" y="2511"/>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6" name="Line 100"/>
              <p:cNvSpPr>
                <a:spLocks noChangeShapeType="1"/>
              </p:cNvSpPr>
              <p:nvPr/>
            </p:nvSpPr>
            <p:spPr bwMode="auto">
              <a:xfrm flipH="1">
                <a:off x="2489" y="2526"/>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7" name="Line 101"/>
              <p:cNvSpPr>
                <a:spLocks noChangeShapeType="1"/>
              </p:cNvSpPr>
              <p:nvPr/>
            </p:nvSpPr>
            <p:spPr bwMode="auto">
              <a:xfrm flipH="1">
                <a:off x="2465" y="2541"/>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8" name="Line 102"/>
              <p:cNvSpPr>
                <a:spLocks noChangeShapeType="1"/>
              </p:cNvSpPr>
              <p:nvPr/>
            </p:nvSpPr>
            <p:spPr bwMode="auto">
              <a:xfrm flipH="1">
                <a:off x="2439" y="2554"/>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9" name="Line 103"/>
              <p:cNvSpPr>
                <a:spLocks noChangeShapeType="1"/>
              </p:cNvSpPr>
              <p:nvPr/>
            </p:nvSpPr>
            <p:spPr bwMode="auto">
              <a:xfrm flipH="1">
                <a:off x="2415" y="2569"/>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0" name="Line 104"/>
              <p:cNvSpPr>
                <a:spLocks noChangeShapeType="1"/>
              </p:cNvSpPr>
              <p:nvPr/>
            </p:nvSpPr>
            <p:spPr bwMode="auto">
              <a:xfrm flipH="1">
                <a:off x="2391" y="2584"/>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1" name="Line 105"/>
              <p:cNvSpPr>
                <a:spLocks noChangeShapeType="1"/>
              </p:cNvSpPr>
              <p:nvPr/>
            </p:nvSpPr>
            <p:spPr bwMode="auto">
              <a:xfrm flipH="1">
                <a:off x="2365" y="2598"/>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2" name="Line 106"/>
              <p:cNvSpPr>
                <a:spLocks noChangeShapeType="1"/>
              </p:cNvSpPr>
              <p:nvPr/>
            </p:nvSpPr>
            <p:spPr bwMode="auto">
              <a:xfrm flipH="1">
                <a:off x="2341" y="2611"/>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3" name="Line 107"/>
              <p:cNvSpPr>
                <a:spLocks noChangeShapeType="1"/>
              </p:cNvSpPr>
              <p:nvPr/>
            </p:nvSpPr>
            <p:spPr bwMode="auto">
              <a:xfrm flipH="1">
                <a:off x="2317" y="2626"/>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4" name="Line 108"/>
              <p:cNvSpPr>
                <a:spLocks noChangeShapeType="1"/>
              </p:cNvSpPr>
              <p:nvPr/>
            </p:nvSpPr>
            <p:spPr bwMode="auto">
              <a:xfrm flipH="1">
                <a:off x="2293" y="2641"/>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5" name="Line 109"/>
              <p:cNvSpPr>
                <a:spLocks noChangeShapeType="1"/>
              </p:cNvSpPr>
              <p:nvPr/>
            </p:nvSpPr>
            <p:spPr bwMode="auto">
              <a:xfrm flipH="1">
                <a:off x="2267" y="2654"/>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6"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87" name="Line 111"/>
              <p:cNvSpPr>
                <a:spLocks noChangeShapeType="1"/>
              </p:cNvSpPr>
              <p:nvPr/>
            </p:nvSpPr>
            <p:spPr bwMode="auto">
              <a:xfrm>
                <a:off x="2254" y="2686"/>
                <a:ext cx="11" cy="9"/>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8" name="Line 112"/>
              <p:cNvSpPr>
                <a:spLocks noChangeShapeType="1"/>
              </p:cNvSpPr>
              <p:nvPr/>
            </p:nvSpPr>
            <p:spPr bwMode="auto">
              <a:xfrm flipV="1">
                <a:off x="2276" y="268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9" name="Line 113"/>
              <p:cNvSpPr>
                <a:spLocks noChangeShapeType="1"/>
              </p:cNvSpPr>
              <p:nvPr/>
            </p:nvSpPr>
            <p:spPr bwMode="auto">
              <a:xfrm flipV="1">
                <a:off x="2300" y="2665"/>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0"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endParaRPr lang="en-US"/>
              </a:p>
            </p:txBody>
          </p:sp>
          <p:sp>
            <p:nvSpPr>
              <p:cNvPr id="39091"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endParaRPr lang="en-US"/>
              </a:p>
            </p:txBody>
          </p:sp>
          <p:sp>
            <p:nvSpPr>
              <p:cNvPr id="39092"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endParaRPr lang="en-US"/>
              </a:p>
            </p:txBody>
          </p:sp>
          <p:sp>
            <p:nvSpPr>
              <p:cNvPr id="39093"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endParaRPr lang="en-US"/>
              </a:p>
            </p:txBody>
          </p:sp>
          <p:sp>
            <p:nvSpPr>
              <p:cNvPr id="39094"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endParaRPr lang="en-US"/>
              </a:p>
            </p:txBody>
          </p:sp>
          <p:sp>
            <p:nvSpPr>
              <p:cNvPr id="39095"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96" name="Line 122"/>
              <p:cNvSpPr>
                <a:spLocks noChangeShapeType="1"/>
              </p:cNvSpPr>
              <p:nvPr/>
            </p:nvSpPr>
            <p:spPr bwMode="auto">
              <a:xfrm>
                <a:off x="2061" y="2192"/>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7"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endParaRPr lang="en-US"/>
              </a:p>
            </p:txBody>
          </p:sp>
          <p:sp>
            <p:nvSpPr>
              <p:cNvPr id="39098"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endParaRPr lang="en-US"/>
              </a:p>
            </p:txBody>
          </p:sp>
          <p:sp>
            <p:nvSpPr>
              <p:cNvPr id="39099" name="Line 132"/>
              <p:cNvSpPr>
                <a:spLocks noChangeShapeType="1"/>
              </p:cNvSpPr>
              <p:nvPr/>
            </p:nvSpPr>
            <p:spPr bwMode="auto">
              <a:xfrm flipH="1">
                <a:off x="1250" y="2552"/>
                <a:ext cx="43" cy="24"/>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0"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01" name="Freeform 134"/>
              <p:cNvSpPr>
                <a:spLocks/>
              </p:cNvSpPr>
              <p:nvPr/>
            </p:nvSpPr>
            <p:spPr bwMode="auto">
              <a:xfrm>
                <a:off x="1260" y="2354"/>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02"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endParaRPr lang="en-US"/>
              </a:p>
            </p:txBody>
          </p:sp>
          <p:sp>
            <p:nvSpPr>
              <p:cNvPr id="39103"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04"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39105"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06"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endParaRPr lang="en-US"/>
              </a:p>
            </p:txBody>
          </p:sp>
          <p:sp>
            <p:nvSpPr>
              <p:cNvPr id="39107"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08"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39109"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10"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39111"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12"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endParaRPr lang="en-US"/>
              </a:p>
            </p:txBody>
          </p:sp>
          <p:sp>
            <p:nvSpPr>
              <p:cNvPr id="39113"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14"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39115"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16"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endParaRPr lang="en-US"/>
              </a:p>
            </p:txBody>
          </p:sp>
          <p:sp>
            <p:nvSpPr>
              <p:cNvPr id="39117"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18"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endParaRPr lang="en-US"/>
              </a:p>
            </p:txBody>
          </p:sp>
          <p:sp>
            <p:nvSpPr>
              <p:cNvPr id="39119"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endParaRPr lang="en-US"/>
              </a:p>
            </p:txBody>
          </p:sp>
          <p:sp>
            <p:nvSpPr>
              <p:cNvPr id="39120"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endParaRPr lang="en-US"/>
              </a:p>
            </p:txBody>
          </p:sp>
          <p:sp>
            <p:nvSpPr>
              <p:cNvPr id="39121"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endParaRPr lang="en-US"/>
              </a:p>
            </p:txBody>
          </p:sp>
          <p:sp>
            <p:nvSpPr>
              <p:cNvPr id="39122"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endParaRPr lang="en-US"/>
              </a:p>
            </p:txBody>
          </p:sp>
          <p:sp>
            <p:nvSpPr>
              <p:cNvPr id="39123"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endParaRPr lang="en-US"/>
              </a:p>
            </p:txBody>
          </p:sp>
          <p:sp>
            <p:nvSpPr>
              <p:cNvPr id="39124"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endParaRPr lang="en-US"/>
              </a:p>
            </p:txBody>
          </p:sp>
          <p:sp>
            <p:nvSpPr>
              <p:cNvPr id="39125"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26"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endParaRPr lang="en-US"/>
              </a:p>
            </p:txBody>
          </p:sp>
          <p:sp>
            <p:nvSpPr>
              <p:cNvPr id="39127"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28"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endParaRPr lang="en-US"/>
              </a:p>
            </p:txBody>
          </p:sp>
          <p:sp>
            <p:nvSpPr>
              <p:cNvPr id="39129"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0"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1"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2"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3"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4"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5"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endParaRPr lang="en-US"/>
              </a:p>
            </p:txBody>
          </p:sp>
          <p:sp>
            <p:nvSpPr>
              <p:cNvPr id="39136"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7" name="Line 254"/>
              <p:cNvSpPr>
                <a:spLocks noChangeShapeType="1"/>
              </p:cNvSpPr>
              <p:nvPr/>
            </p:nvSpPr>
            <p:spPr bwMode="auto">
              <a:xfrm flipV="1">
                <a:off x="2350" y="2569"/>
                <a:ext cx="185" cy="11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38"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endParaRPr lang="en-US"/>
              </a:p>
            </p:txBody>
          </p:sp>
          <p:sp>
            <p:nvSpPr>
              <p:cNvPr id="39139"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40"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endParaRPr lang="en-US"/>
              </a:p>
            </p:txBody>
          </p:sp>
          <p:sp>
            <p:nvSpPr>
              <p:cNvPr id="39141"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endParaRPr lang="en-US"/>
              </a:p>
            </p:txBody>
          </p:sp>
          <p:sp>
            <p:nvSpPr>
              <p:cNvPr id="39142"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FFFFFF"/>
              </a:solidFill>
              <a:ln w="0">
                <a:solidFill>
                  <a:srgbClr val="FFFFFF"/>
                </a:solidFill>
                <a:round/>
                <a:headEnd/>
                <a:tailEnd/>
              </a:ln>
            </p:spPr>
            <p:txBody>
              <a:bodyPr/>
              <a:lstStyle/>
              <a:p>
                <a:endParaRPr lang="en-US"/>
              </a:p>
            </p:txBody>
          </p:sp>
          <p:sp>
            <p:nvSpPr>
              <p:cNvPr id="39143"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FFFFFF"/>
              </a:solidFill>
              <a:ln w="0">
                <a:solidFill>
                  <a:srgbClr val="9292FF"/>
                </a:solidFill>
                <a:round/>
                <a:headEnd/>
                <a:tailEnd/>
              </a:ln>
            </p:spPr>
            <p:txBody>
              <a:bodyPr/>
              <a:lstStyle/>
              <a:p>
                <a:endParaRPr lang="en-US"/>
              </a:p>
            </p:txBody>
          </p:sp>
          <p:sp>
            <p:nvSpPr>
              <p:cNvPr id="39144"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endParaRPr lang="en-US"/>
              </a:p>
            </p:txBody>
          </p:sp>
          <p:sp>
            <p:nvSpPr>
              <p:cNvPr id="39145"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endParaRPr lang="en-US"/>
              </a:p>
            </p:txBody>
          </p:sp>
          <p:sp>
            <p:nvSpPr>
              <p:cNvPr id="39146"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endParaRPr lang="en-US"/>
              </a:p>
            </p:txBody>
          </p:sp>
          <p:sp>
            <p:nvSpPr>
              <p:cNvPr id="39147" name="Freeform 314"/>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FFFFFF"/>
              </a:solidFill>
              <a:ln w="0">
                <a:solidFill>
                  <a:srgbClr val="0000FF"/>
                </a:solidFill>
                <a:round/>
                <a:headEnd/>
                <a:tailEnd/>
              </a:ln>
            </p:spPr>
            <p:txBody>
              <a:bodyPr/>
              <a:lstStyle/>
              <a:p>
                <a:endParaRPr lang="en-US"/>
              </a:p>
            </p:txBody>
          </p:sp>
          <p:sp>
            <p:nvSpPr>
              <p:cNvPr id="39148" name="Freeform 315"/>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49"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50" name="Line 50"/>
              <p:cNvSpPr>
                <a:spLocks noChangeShapeType="1"/>
              </p:cNvSpPr>
              <p:nvPr/>
            </p:nvSpPr>
            <p:spPr bwMode="auto">
              <a:xfrm flipV="1">
                <a:off x="2113" y="2152"/>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1" name="Line 52"/>
              <p:cNvSpPr>
                <a:spLocks noChangeShapeType="1"/>
              </p:cNvSpPr>
              <p:nvPr/>
            </p:nvSpPr>
            <p:spPr bwMode="auto">
              <a:xfrm flipV="1">
                <a:off x="2163" y="212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2" name="Line 53"/>
              <p:cNvSpPr>
                <a:spLocks noChangeShapeType="1"/>
              </p:cNvSpPr>
              <p:nvPr/>
            </p:nvSpPr>
            <p:spPr bwMode="auto">
              <a:xfrm flipV="1">
                <a:off x="2187" y="210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3" name="Line 54"/>
              <p:cNvSpPr>
                <a:spLocks noChangeShapeType="1"/>
              </p:cNvSpPr>
              <p:nvPr/>
            </p:nvSpPr>
            <p:spPr bwMode="auto">
              <a:xfrm flipV="1">
                <a:off x="2211" y="2094"/>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4" name="Line 55"/>
              <p:cNvSpPr>
                <a:spLocks noChangeShapeType="1"/>
              </p:cNvSpPr>
              <p:nvPr/>
            </p:nvSpPr>
            <p:spPr bwMode="auto">
              <a:xfrm flipV="1">
                <a:off x="2237" y="2079"/>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5" name="Line 56"/>
              <p:cNvSpPr>
                <a:spLocks noChangeShapeType="1"/>
              </p:cNvSpPr>
              <p:nvPr/>
            </p:nvSpPr>
            <p:spPr bwMode="auto">
              <a:xfrm flipV="1">
                <a:off x="2261" y="2064"/>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6" name="Line 57"/>
              <p:cNvSpPr>
                <a:spLocks noChangeShapeType="1"/>
              </p:cNvSpPr>
              <p:nvPr/>
            </p:nvSpPr>
            <p:spPr bwMode="auto">
              <a:xfrm flipV="1">
                <a:off x="2285" y="205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7" name="Line 58"/>
              <p:cNvSpPr>
                <a:spLocks noChangeShapeType="1"/>
              </p:cNvSpPr>
              <p:nvPr/>
            </p:nvSpPr>
            <p:spPr bwMode="auto">
              <a:xfrm flipV="1">
                <a:off x="2309" y="203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8" name="Line 59"/>
              <p:cNvSpPr>
                <a:spLocks noChangeShapeType="1"/>
              </p:cNvSpPr>
              <p:nvPr/>
            </p:nvSpPr>
            <p:spPr bwMode="auto">
              <a:xfrm flipV="1">
                <a:off x="2335" y="202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9" name="Line 60"/>
              <p:cNvSpPr>
                <a:spLocks noChangeShapeType="1"/>
              </p:cNvSpPr>
              <p:nvPr/>
            </p:nvSpPr>
            <p:spPr bwMode="auto">
              <a:xfrm flipV="1">
                <a:off x="2359" y="200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0" name="Line 61"/>
              <p:cNvSpPr>
                <a:spLocks noChangeShapeType="1"/>
              </p:cNvSpPr>
              <p:nvPr/>
            </p:nvSpPr>
            <p:spPr bwMode="auto">
              <a:xfrm flipV="1">
                <a:off x="2383" y="1994"/>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1" name="Line 62"/>
              <p:cNvSpPr>
                <a:spLocks noChangeShapeType="1"/>
              </p:cNvSpPr>
              <p:nvPr/>
            </p:nvSpPr>
            <p:spPr bwMode="auto">
              <a:xfrm flipV="1">
                <a:off x="2407" y="1979"/>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2" name="Line 63"/>
              <p:cNvSpPr>
                <a:spLocks noChangeShapeType="1"/>
              </p:cNvSpPr>
              <p:nvPr/>
            </p:nvSpPr>
            <p:spPr bwMode="auto">
              <a:xfrm flipV="1">
                <a:off x="2433" y="1964"/>
                <a:ext cx="12"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3" name="Line 64"/>
              <p:cNvSpPr>
                <a:spLocks noChangeShapeType="1"/>
              </p:cNvSpPr>
              <p:nvPr/>
            </p:nvSpPr>
            <p:spPr bwMode="auto">
              <a:xfrm flipV="1">
                <a:off x="2458" y="1949"/>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4" name="Line 65"/>
              <p:cNvSpPr>
                <a:spLocks noChangeShapeType="1"/>
              </p:cNvSpPr>
              <p:nvPr/>
            </p:nvSpPr>
            <p:spPr bwMode="auto">
              <a:xfrm flipV="1">
                <a:off x="2482" y="1936"/>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5" name="Line 66"/>
              <p:cNvSpPr>
                <a:spLocks noChangeShapeType="1"/>
              </p:cNvSpPr>
              <p:nvPr/>
            </p:nvSpPr>
            <p:spPr bwMode="auto">
              <a:xfrm flipV="1">
                <a:off x="2508" y="192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6" name="Line 67"/>
              <p:cNvSpPr>
                <a:spLocks noChangeShapeType="1"/>
              </p:cNvSpPr>
              <p:nvPr/>
            </p:nvSpPr>
            <p:spPr bwMode="auto">
              <a:xfrm flipV="1">
                <a:off x="2532" y="1907"/>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7" name="Line 71"/>
              <p:cNvSpPr>
                <a:spLocks noChangeShapeType="1"/>
              </p:cNvSpPr>
              <p:nvPr/>
            </p:nvSpPr>
            <p:spPr bwMode="auto">
              <a:xfrm flipH="1" flipV="1">
                <a:off x="2425" y="1862"/>
                <a:ext cx="124" cy="4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9168" name="Group 396"/>
              <p:cNvGrpSpPr>
                <a:grpSpLocks/>
              </p:cNvGrpSpPr>
              <p:nvPr/>
            </p:nvGrpSpPr>
            <p:grpSpPr bwMode="auto">
              <a:xfrm>
                <a:off x="2587" y="2137"/>
                <a:ext cx="616" cy="339"/>
                <a:chOff x="2582" y="2147"/>
                <a:chExt cx="616" cy="339"/>
              </a:xfrm>
            </p:grpSpPr>
            <p:sp>
              <p:nvSpPr>
                <p:cNvPr id="39186" name="Line 93"/>
                <p:cNvSpPr>
                  <a:spLocks noChangeShapeType="1"/>
                </p:cNvSpPr>
                <p:nvPr/>
              </p:nvSpPr>
              <p:spPr bwMode="auto">
                <a:xfrm flipH="1">
                  <a:off x="2686" y="2419"/>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7" name="Line 94"/>
                <p:cNvSpPr>
                  <a:spLocks noChangeShapeType="1"/>
                </p:cNvSpPr>
                <p:nvPr/>
              </p:nvSpPr>
              <p:spPr bwMode="auto">
                <a:xfrm flipH="1">
                  <a:off x="2673" y="2432"/>
                  <a:ext cx="2" cy="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8" name="Line 95"/>
                <p:cNvSpPr>
                  <a:spLocks noChangeShapeType="1"/>
                </p:cNvSpPr>
                <p:nvPr/>
              </p:nvSpPr>
              <p:spPr bwMode="auto">
                <a:xfrm flipH="1">
                  <a:off x="2606" y="2466"/>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9" name="Line 96"/>
                <p:cNvSpPr>
                  <a:spLocks noChangeShapeType="1"/>
                </p:cNvSpPr>
                <p:nvPr/>
              </p:nvSpPr>
              <p:spPr bwMode="auto">
                <a:xfrm flipH="1">
                  <a:off x="2582" y="2479"/>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0" name="Line 126"/>
                <p:cNvSpPr>
                  <a:spLocks noChangeShapeType="1"/>
                </p:cNvSpPr>
                <p:nvPr/>
              </p:nvSpPr>
              <p:spPr bwMode="auto">
                <a:xfrm flipH="1" flipV="1">
                  <a:off x="2605" y="245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1" name="Line 127"/>
                <p:cNvSpPr>
                  <a:spLocks noChangeShapeType="1"/>
                </p:cNvSpPr>
                <p:nvPr/>
              </p:nvSpPr>
              <p:spPr bwMode="auto">
                <a:xfrm flipV="1">
                  <a:off x="2612" y="244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2" name="Line 128"/>
                <p:cNvSpPr>
                  <a:spLocks noChangeShapeType="1"/>
                </p:cNvSpPr>
                <p:nvPr/>
              </p:nvSpPr>
              <p:spPr bwMode="auto">
                <a:xfrm flipV="1">
                  <a:off x="2638" y="2425"/>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3" name="Line 129"/>
                <p:cNvSpPr>
                  <a:spLocks noChangeShapeType="1"/>
                </p:cNvSpPr>
                <p:nvPr/>
              </p:nvSpPr>
              <p:spPr bwMode="auto">
                <a:xfrm>
                  <a:off x="2662" y="2429"/>
                  <a:ext cx="8" cy="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4" name="Line 72"/>
                <p:cNvSpPr>
                  <a:spLocks noChangeShapeType="1"/>
                </p:cNvSpPr>
                <p:nvPr/>
              </p:nvSpPr>
              <p:spPr bwMode="auto">
                <a:xfrm flipV="1">
                  <a:off x="3187" y="2169"/>
                  <a:ext cx="11"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5" name="Line 73"/>
                <p:cNvSpPr>
                  <a:spLocks noChangeShapeType="1"/>
                </p:cNvSpPr>
                <p:nvPr/>
              </p:nvSpPr>
              <p:spPr bwMode="auto">
                <a:xfrm flipH="1" flipV="1">
                  <a:off x="3179" y="2152"/>
                  <a:ext cx="12" cy="1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6" name="Line 74"/>
                <p:cNvSpPr>
                  <a:spLocks noChangeShapeType="1"/>
                </p:cNvSpPr>
                <p:nvPr/>
              </p:nvSpPr>
              <p:spPr bwMode="auto">
                <a:xfrm flipH="1">
                  <a:off x="3153" y="214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7" name="Line 75"/>
                <p:cNvSpPr>
                  <a:spLocks noChangeShapeType="1"/>
                </p:cNvSpPr>
                <p:nvPr/>
              </p:nvSpPr>
              <p:spPr bwMode="auto">
                <a:xfrm flipH="1">
                  <a:off x="3129" y="216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8" name="Line 76"/>
                <p:cNvSpPr>
                  <a:spLocks noChangeShapeType="1"/>
                </p:cNvSpPr>
                <p:nvPr/>
              </p:nvSpPr>
              <p:spPr bwMode="auto">
                <a:xfrm flipH="1">
                  <a:off x="3105" y="217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9" name="Line 77"/>
                <p:cNvSpPr>
                  <a:spLocks noChangeShapeType="1"/>
                </p:cNvSpPr>
                <p:nvPr/>
              </p:nvSpPr>
              <p:spPr bwMode="auto">
                <a:xfrm flipH="1">
                  <a:off x="3081" y="2189"/>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0" name="Line 78"/>
                <p:cNvSpPr>
                  <a:spLocks noChangeShapeType="1"/>
                </p:cNvSpPr>
                <p:nvPr/>
              </p:nvSpPr>
              <p:spPr bwMode="auto">
                <a:xfrm flipH="1">
                  <a:off x="3055" y="2204"/>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1" name="Line 79"/>
                <p:cNvSpPr>
                  <a:spLocks noChangeShapeType="1"/>
                </p:cNvSpPr>
                <p:nvPr/>
              </p:nvSpPr>
              <p:spPr bwMode="auto">
                <a:xfrm flipH="1">
                  <a:off x="3031" y="2217"/>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2" name="Line 80"/>
                <p:cNvSpPr>
                  <a:spLocks noChangeShapeType="1"/>
                </p:cNvSpPr>
                <p:nvPr/>
              </p:nvSpPr>
              <p:spPr bwMode="auto">
                <a:xfrm flipH="1">
                  <a:off x="3007" y="223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3" name="Line 81"/>
                <p:cNvSpPr>
                  <a:spLocks noChangeShapeType="1"/>
                </p:cNvSpPr>
                <p:nvPr/>
              </p:nvSpPr>
              <p:spPr bwMode="auto">
                <a:xfrm flipH="1">
                  <a:off x="2983" y="2247"/>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4" name="Line 82"/>
                <p:cNvSpPr>
                  <a:spLocks noChangeShapeType="1"/>
                </p:cNvSpPr>
                <p:nvPr/>
              </p:nvSpPr>
              <p:spPr bwMode="auto">
                <a:xfrm flipH="1">
                  <a:off x="2957" y="2262"/>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5" name="Line 83"/>
                <p:cNvSpPr>
                  <a:spLocks noChangeShapeType="1"/>
                </p:cNvSpPr>
                <p:nvPr/>
              </p:nvSpPr>
              <p:spPr bwMode="auto">
                <a:xfrm flipH="1">
                  <a:off x="2933" y="227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6" name="Line 84"/>
                <p:cNvSpPr>
                  <a:spLocks noChangeShapeType="1"/>
                </p:cNvSpPr>
                <p:nvPr/>
              </p:nvSpPr>
              <p:spPr bwMode="auto">
                <a:xfrm flipH="1">
                  <a:off x="2909" y="2290"/>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7" name="Line 85"/>
                <p:cNvSpPr>
                  <a:spLocks noChangeShapeType="1"/>
                </p:cNvSpPr>
                <p:nvPr/>
              </p:nvSpPr>
              <p:spPr bwMode="auto">
                <a:xfrm flipH="1">
                  <a:off x="2883" y="2304"/>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8" name="Line 86"/>
                <p:cNvSpPr>
                  <a:spLocks noChangeShapeType="1"/>
                </p:cNvSpPr>
                <p:nvPr/>
              </p:nvSpPr>
              <p:spPr bwMode="auto">
                <a:xfrm flipH="1">
                  <a:off x="2859" y="2319"/>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9" name="Line 87"/>
                <p:cNvSpPr>
                  <a:spLocks noChangeShapeType="1"/>
                </p:cNvSpPr>
                <p:nvPr/>
              </p:nvSpPr>
              <p:spPr bwMode="auto">
                <a:xfrm flipH="1">
                  <a:off x="2835" y="2332"/>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10" name="Line 88"/>
                <p:cNvSpPr>
                  <a:spLocks noChangeShapeType="1"/>
                </p:cNvSpPr>
                <p:nvPr/>
              </p:nvSpPr>
              <p:spPr bwMode="auto">
                <a:xfrm flipH="1">
                  <a:off x="2810" y="2347"/>
                  <a:ext cx="12"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11" name="Line 89"/>
                <p:cNvSpPr>
                  <a:spLocks noChangeShapeType="1"/>
                </p:cNvSpPr>
                <p:nvPr/>
              </p:nvSpPr>
              <p:spPr bwMode="auto">
                <a:xfrm flipH="1">
                  <a:off x="2784" y="2362"/>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12" name="Line 90"/>
                <p:cNvSpPr>
                  <a:spLocks noChangeShapeType="1"/>
                </p:cNvSpPr>
                <p:nvPr/>
              </p:nvSpPr>
              <p:spPr bwMode="auto">
                <a:xfrm flipH="1">
                  <a:off x="2760" y="237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13" name="Line 91"/>
                <p:cNvSpPr>
                  <a:spLocks noChangeShapeType="1"/>
                </p:cNvSpPr>
                <p:nvPr/>
              </p:nvSpPr>
              <p:spPr bwMode="auto">
                <a:xfrm flipH="1">
                  <a:off x="2736" y="2390"/>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14" name="Line 92"/>
                <p:cNvSpPr>
                  <a:spLocks noChangeShapeType="1"/>
                </p:cNvSpPr>
                <p:nvPr/>
              </p:nvSpPr>
              <p:spPr bwMode="auto">
                <a:xfrm flipH="1">
                  <a:off x="2712" y="2404"/>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9169" name="Line 123"/>
              <p:cNvSpPr>
                <a:spLocks noChangeShapeType="1"/>
              </p:cNvSpPr>
              <p:nvPr/>
            </p:nvSpPr>
            <p:spPr bwMode="auto">
              <a:xfrm flipV="1">
                <a:off x="2083" y="2192"/>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0" name="Line 124"/>
              <p:cNvSpPr>
                <a:spLocks noChangeShapeType="1"/>
              </p:cNvSpPr>
              <p:nvPr/>
            </p:nvSpPr>
            <p:spPr bwMode="auto">
              <a:xfrm flipV="1">
                <a:off x="2109" y="217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1" name="Line 125"/>
              <p:cNvSpPr>
                <a:spLocks noChangeShapeType="1"/>
              </p:cNvSpPr>
              <p:nvPr/>
            </p:nvSpPr>
            <p:spPr bwMode="auto">
              <a:xfrm flipH="1" flipV="1">
                <a:off x="2120" y="216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2" name="Line 253"/>
              <p:cNvSpPr>
                <a:spLocks noChangeShapeType="1"/>
              </p:cNvSpPr>
              <p:nvPr/>
            </p:nvSpPr>
            <p:spPr bwMode="auto">
              <a:xfrm flipV="1">
                <a:off x="2267" y="1870"/>
                <a:ext cx="185" cy="11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3"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endParaRPr lang="en-US"/>
              </a:p>
            </p:txBody>
          </p:sp>
          <p:sp>
            <p:nvSpPr>
              <p:cNvPr id="39174"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75"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endParaRPr lang="en-US"/>
              </a:p>
            </p:txBody>
          </p:sp>
          <p:sp>
            <p:nvSpPr>
              <p:cNvPr id="39176"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endParaRPr lang="en-US"/>
              </a:p>
            </p:txBody>
          </p:sp>
          <p:sp>
            <p:nvSpPr>
              <p:cNvPr id="39177"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endParaRPr lang="en-US"/>
              </a:p>
            </p:txBody>
          </p:sp>
          <p:sp>
            <p:nvSpPr>
              <p:cNvPr id="39178"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FF0000"/>
                </a:solidFill>
                <a:round/>
                <a:headEnd/>
                <a:tailEnd/>
              </a:ln>
            </p:spPr>
            <p:txBody>
              <a:bodyPr/>
              <a:lstStyle/>
              <a:p>
                <a:endParaRPr lang="en-US"/>
              </a:p>
            </p:txBody>
          </p:sp>
          <p:sp>
            <p:nvSpPr>
              <p:cNvPr id="39179"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endParaRPr lang="en-US"/>
              </a:p>
            </p:txBody>
          </p:sp>
          <p:sp>
            <p:nvSpPr>
              <p:cNvPr id="39180"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FF0000"/>
                </a:solidFill>
                <a:round/>
                <a:headEnd/>
                <a:tailEnd/>
              </a:ln>
            </p:spPr>
            <p:txBody>
              <a:bodyPr/>
              <a:lstStyle/>
              <a:p>
                <a:endParaRPr lang="en-US"/>
              </a:p>
            </p:txBody>
          </p:sp>
          <p:sp>
            <p:nvSpPr>
              <p:cNvPr id="39181"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endParaRPr lang="en-US"/>
              </a:p>
            </p:txBody>
          </p:sp>
          <p:sp>
            <p:nvSpPr>
              <p:cNvPr id="39182"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83" name="Freeform 315"/>
              <p:cNvSpPr>
                <a:spLocks/>
              </p:cNvSpPr>
              <p:nvPr/>
            </p:nvSpPr>
            <p:spPr bwMode="auto">
              <a:xfrm>
                <a:off x="2393" y="2601"/>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84" name="Freeform 314"/>
              <p:cNvSpPr>
                <a:spLocks/>
              </p:cNvSpPr>
              <p:nvPr/>
            </p:nvSpPr>
            <p:spPr bwMode="auto">
              <a:xfrm>
                <a:off x="2393" y="2599"/>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FFFFFF"/>
              </a:solidFill>
              <a:ln w="12700" cmpd="sng">
                <a:solidFill>
                  <a:srgbClr val="0000E3"/>
                </a:solidFill>
                <a:round/>
                <a:headEnd/>
                <a:tailEnd/>
              </a:ln>
            </p:spPr>
            <p:txBody>
              <a:bodyPr/>
              <a:lstStyle/>
              <a:p>
                <a:endParaRPr lang="en-US"/>
              </a:p>
            </p:txBody>
          </p:sp>
          <p:sp>
            <p:nvSpPr>
              <p:cNvPr id="39185"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FFFFFF"/>
              </a:solidFill>
              <a:ln w="0">
                <a:solidFill>
                  <a:srgbClr val="CC0000"/>
                </a:solidFill>
                <a:round/>
                <a:headEnd/>
                <a:tailEnd/>
              </a:ln>
            </p:spPr>
            <p:txBody>
              <a:bodyPr/>
              <a:lstStyle/>
              <a:p>
                <a:endParaRPr lang="en-US"/>
              </a:p>
            </p:txBody>
          </p:sp>
        </p:grpSp>
      </p:grpSp>
      <p:grpSp>
        <p:nvGrpSpPr>
          <p:cNvPr id="38918" name="Group 432"/>
          <p:cNvGrpSpPr>
            <a:grpSpLocks/>
          </p:cNvGrpSpPr>
          <p:nvPr/>
        </p:nvGrpSpPr>
        <p:grpSpPr bwMode="auto">
          <a:xfrm>
            <a:off x="1679575" y="3249613"/>
            <a:ext cx="3856038" cy="3000375"/>
            <a:chOff x="550" y="2195"/>
            <a:chExt cx="2062" cy="1669"/>
          </a:xfrm>
        </p:grpSpPr>
        <p:grpSp>
          <p:nvGrpSpPr>
            <p:cNvPr id="38930" name="Group 413"/>
            <p:cNvGrpSpPr>
              <a:grpSpLocks/>
            </p:cNvGrpSpPr>
            <p:nvPr/>
          </p:nvGrpSpPr>
          <p:grpSpPr bwMode="auto">
            <a:xfrm>
              <a:off x="1874" y="2195"/>
              <a:ext cx="714" cy="291"/>
              <a:chOff x="1913" y="2147"/>
              <a:chExt cx="714" cy="291"/>
            </a:xfrm>
          </p:grpSpPr>
          <p:sp>
            <p:nvSpPr>
              <p:cNvPr id="39008" name="Freeform 281"/>
              <p:cNvSpPr>
                <a:spLocks/>
              </p:cNvSpPr>
              <p:nvPr/>
            </p:nvSpPr>
            <p:spPr bwMode="auto">
              <a:xfrm>
                <a:off x="1913" y="2269"/>
                <a:ext cx="432" cy="124"/>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endParaRPr lang="en-US"/>
              </a:p>
            </p:txBody>
          </p:sp>
          <p:sp>
            <p:nvSpPr>
              <p:cNvPr id="39009" name="Line 23"/>
              <p:cNvSpPr>
                <a:spLocks noChangeShapeType="1"/>
              </p:cNvSpPr>
              <p:nvPr/>
            </p:nvSpPr>
            <p:spPr bwMode="auto">
              <a:xfrm>
                <a:off x="2087" y="2180"/>
                <a:ext cx="199" cy="97"/>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9010" name="Group 397"/>
              <p:cNvGrpSpPr>
                <a:grpSpLocks/>
              </p:cNvGrpSpPr>
              <p:nvPr/>
            </p:nvGrpSpPr>
            <p:grpSpPr bwMode="auto">
              <a:xfrm>
                <a:off x="2132" y="2147"/>
                <a:ext cx="495" cy="291"/>
                <a:chOff x="2132" y="2147"/>
                <a:chExt cx="495" cy="291"/>
              </a:xfrm>
            </p:grpSpPr>
            <p:sp>
              <p:nvSpPr>
                <p:cNvPr id="39011" name="Line 170"/>
                <p:cNvSpPr>
                  <a:spLocks noChangeShapeType="1"/>
                </p:cNvSpPr>
                <p:nvPr/>
              </p:nvSpPr>
              <p:spPr bwMode="auto">
                <a:xfrm>
                  <a:off x="2378" y="2319"/>
                  <a:ext cx="249" cy="11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12" name="Line 51"/>
                <p:cNvSpPr>
                  <a:spLocks noChangeShapeType="1"/>
                </p:cNvSpPr>
                <p:nvPr/>
              </p:nvSpPr>
              <p:spPr bwMode="auto">
                <a:xfrm flipV="1">
                  <a:off x="2132" y="214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13" name="Freeform 157"/>
                <p:cNvSpPr>
                  <a:spLocks/>
                </p:cNvSpPr>
                <p:nvPr/>
              </p:nvSpPr>
              <p:spPr bwMode="auto">
                <a:xfrm>
                  <a:off x="2288" y="2199"/>
                  <a:ext cx="263" cy="74"/>
                </a:xfrm>
                <a:custGeom>
                  <a:avLst/>
                  <a:gdLst>
                    <a:gd name="T0" fmla="*/ 72 w 263"/>
                    <a:gd name="T1" fmla="*/ 5 h 74"/>
                    <a:gd name="T2" fmla="*/ 0 w 263"/>
                    <a:gd name="T3" fmla="*/ 39 h 74"/>
                    <a:gd name="T4" fmla="*/ 68 w 263"/>
                    <a:gd name="T5" fmla="*/ 70 h 74"/>
                    <a:gd name="T6" fmla="*/ 139 w 263"/>
                    <a:gd name="T7" fmla="*/ 39 h 74"/>
                    <a:gd name="T8" fmla="*/ 191 w 263"/>
                    <a:gd name="T9" fmla="*/ 74 h 74"/>
                    <a:gd name="T10" fmla="*/ 263 w 263"/>
                    <a:gd name="T11" fmla="*/ 39 h 74"/>
                    <a:gd name="T12" fmla="*/ 194 w 263"/>
                    <a:gd name="T13" fmla="*/ 0 h 74"/>
                    <a:gd name="T14" fmla="*/ 126 w 263"/>
                    <a:gd name="T15" fmla="*/ 31 h 74"/>
                    <a:gd name="T16" fmla="*/ 72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5"/>
                      </a:moveTo>
                      <a:lnTo>
                        <a:pt x="0" y="39"/>
                      </a:lnTo>
                      <a:lnTo>
                        <a:pt x="68" y="70"/>
                      </a:lnTo>
                      <a:lnTo>
                        <a:pt x="139" y="39"/>
                      </a:lnTo>
                      <a:lnTo>
                        <a:pt x="191" y="74"/>
                      </a:lnTo>
                      <a:lnTo>
                        <a:pt x="263" y="39"/>
                      </a:lnTo>
                      <a:lnTo>
                        <a:pt x="194" y="0"/>
                      </a:lnTo>
                      <a:lnTo>
                        <a:pt x="126" y="31"/>
                      </a:lnTo>
                      <a:lnTo>
                        <a:pt x="72" y="5"/>
                      </a:lnTo>
                      <a:close/>
                    </a:path>
                  </a:pathLst>
                </a:custGeom>
                <a:solidFill>
                  <a:srgbClr val="80FFFF"/>
                </a:solidFill>
                <a:ln w="0">
                  <a:solidFill>
                    <a:srgbClr val="80FFFF"/>
                  </a:solidFill>
                  <a:round/>
                  <a:headEnd/>
                  <a:tailEnd/>
                </a:ln>
              </p:spPr>
              <p:txBody>
                <a:bodyPr/>
                <a:lstStyle/>
                <a:p>
                  <a:endParaRPr lang="en-US"/>
                </a:p>
              </p:txBody>
            </p:sp>
            <p:sp>
              <p:nvSpPr>
                <p:cNvPr id="39014" name="Freeform 158"/>
                <p:cNvSpPr>
                  <a:spLocks/>
                </p:cNvSpPr>
                <p:nvPr/>
              </p:nvSpPr>
              <p:spPr bwMode="auto">
                <a:xfrm>
                  <a:off x="2158" y="2199"/>
                  <a:ext cx="263" cy="74"/>
                </a:xfrm>
                <a:custGeom>
                  <a:avLst/>
                  <a:gdLst>
                    <a:gd name="T0" fmla="*/ 74 w 263"/>
                    <a:gd name="T1" fmla="*/ 5 h 74"/>
                    <a:gd name="T2" fmla="*/ 0 w 263"/>
                    <a:gd name="T3" fmla="*/ 39 h 74"/>
                    <a:gd name="T4" fmla="*/ 68 w 263"/>
                    <a:gd name="T5" fmla="*/ 70 h 74"/>
                    <a:gd name="T6" fmla="*/ 139 w 263"/>
                    <a:gd name="T7" fmla="*/ 39 h 74"/>
                    <a:gd name="T8" fmla="*/ 193 w 263"/>
                    <a:gd name="T9" fmla="*/ 74 h 74"/>
                    <a:gd name="T10" fmla="*/ 263 w 263"/>
                    <a:gd name="T11" fmla="*/ 39 h 74"/>
                    <a:gd name="T12" fmla="*/ 194 w 263"/>
                    <a:gd name="T13" fmla="*/ 0 h 74"/>
                    <a:gd name="T14" fmla="*/ 128 w 263"/>
                    <a:gd name="T15" fmla="*/ 31 h 74"/>
                    <a:gd name="T16" fmla="*/ 74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5"/>
                      </a:moveTo>
                      <a:lnTo>
                        <a:pt x="0" y="39"/>
                      </a:lnTo>
                      <a:lnTo>
                        <a:pt x="68" y="70"/>
                      </a:lnTo>
                      <a:lnTo>
                        <a:pt x="139" y="39"/>
                      </a:lnTo>
                      <a:lnTo>
                        <a:pt x="193" y="74"/>
                      </a:lnTo>
                      <a:lnTo>
                        <a:pt x="263" y="39"/>
                      </a:lnTo>
                      <a:lnTo>
                        <a:pt x="194" y="0"/>
                      </a:lnTo>
                      <a:lnTo>
                        <a:pt x="128" y="31"/>
                      </a:lnTo>
                      <a:lnTo>
                        <a:pt x="74" y="5"/>
                      </a:lnTo>
                      <a:close/>
                    </a:path>
                  </a:pathLst>
                </a:custGeom>
                <a:solidFill>
                  <a:srgbClr val="80FFFF"/>
                </a:solidFill>
                <a:ln w="0">
                  <a:solidFill>
                    <a:srgbClr val="80FFFF"/>
                  </a:solidFill>
                  <a:round/>
                  <a:headEnd/>
                  <a:tailEnd/>
                </a:ln>
              </p:spPr>
              <p:txBody>
                <a:bodyPr/>
                <a:lstStyle/>
                <a:p>
                  <a:endParaRPr lang="en-US"/>
                </a:p>
              </p:txBody>
            </p:sp>
            <p:sp>
              <p:nvSpPr>
                <p:cNvPr id="39015" name="Freeform 282"/>
                <p:cNvSpPr>
                  <a:spLocks/>
                </p:cNvSpPr>
                <p:nvPr/>
              </p:nvSpPr>
              <p:spPr bwMode="auto">
                <a:xfrm>
                  <a:off x="2356"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39016" name="Freeform 283"/>
                <p:cNvSpPr>
                  <a:spLocks/>
                </p:cNvSpPr>
                <p:nvPr/>
              </p:nvSpPr>
              <p:spPr bwMode="auto">
                <a:xfrm>
                  <a:off x="2428" y="2236"/>
                  <a:ext cx="51" cy="113"/>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endParaRPr lang="en-US"/>
                </a:p>
              </p:txBody>
            </p:sp>
            <p:sp>
              <p:nvSpPr>
                <p:cNvPr id="39017" name="Freeform 284"/>
                <p:cNvSpPr>
                  <a:spLocks/>
                </p:cNvSpPr>
                <p:nvPr/>
              </p:nvSpPr>
              <p:spPr bwMode="auto">
                <a:xfrm>
                  <a:off x="2479"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39018" name="Freeform 285"/>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close/>
                    </a:path>
                  </a:pathLst>
                </a:custGeom>
                <a:solidFill>
                  <a:srgbClr val="ABABAB"/>
                </a:solidFill>
                <a:ln w="0">
                  <a:solidFill>
                    <a:srgbClr val="ABABAB"/>
                  </a:solidFill>
                  <a:round/>
                  <a:headEnd/>
                  <a:tailEnd/>
                </a:ln>
              </p:spPr>
              <p:txBody>
                <a:bodyPr/>
                <a:lstStyle/>
                <a:p>
                  <a:endParaRPr lang="en-US"/>
                </a:p>
              </p:txBody>
            </p:sp>
            <p:sp>
              <p:nvSpPr>
                <p:cNvPr id="39019" name="Freeform 286"/>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0" name="Freeform 287"/>
                <p:cNvSpPr>
                  <a:spLocks/>
                </p:cNvSpPr>
                <p:nvPr/>
              </p:nvSpPr>
              <p:spPr bwMode="auto">
                <a:xfrm>
                  <a:off x="2156" y="2234"/>
                  <a:ext cx="72" cy="117"/>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endParaRPr lang="en-US"/>
                </a:p>
              </p:txBody>
            </p:sp>
            <p:sp>
              <p:nvSpPr>
                <p:cNvPr id="39021" name="Freeform 288"/>
                <p:cNvSpPr>
                  <a:spLocks/>
                </p:cNvSpPr>
                <p:nvPr/>
              </p:nvSpPr>
              <p:spPr bwMode="auto">
                <a:xfrm>
                  <a:off x="2228" y="2234"/>
                  <a:ext cx="71" cy="117"/>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endParaRPr lang="en-US"/>
                </a:p>
              </p:txBody>
            </p:sp>
            <p:sp>
              <p:nvSpPr>
                <p:cNvPr id="39022" name="Freeform 289"/>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p>
              </p:txBody>
            </p:sp>
            <p:sp>
              <p:nvSpPr>
                <p:cNvPr id="39023" name="Freeform 290"/>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4" name="Freeform 291"/>
                <p:cNvSpPr>
                  <a:spLocks/>
                </p:cNvSpPr>
                <p:nvPr/>
              </p:nvSpPr>
              <p:spPr bwMode="auto">
                <a:xfrm>
                  <a:off x="2291" y="2239"/>
                  <a:ext cx="73" cy="117"/>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endParaRPr lang="en-US"/>
                </a:p>
              </p:txBody>
            </p:sp>
          </p:grpSp>
        </p:grpSp>
        <p:grpSp>
          <p:nvGrpSpPr>
            <p:cNvPr id="38931" name="Group 431"/>
            <p:cNvGrpSpPr>
              <a:grpSpLocks/>
            </p:cNvGrpSpPr>
            <p:nvPr/>
          </p:nvGrpSpPr>
          <p:grpSpPr bwMode="auto">
            <a:xfrm>
              <a:off x="550" y="2742"/>
              <a:ext cx="2062" cy="1122"/>
              <a:chOff x="550" y="2742"/>
              <a:chExt cx="2062" cy="1122"/>
            </a:xfrm>
          </p:grpSpPr>
          <p:grpSp>
            <p:nvGrpSpPr>
              <p:cNvPr id="38932" name="Group 430"/>
              <p:cNvGrpSpPr>
                <a:grpSpLocks/>
              </p:cNvGrpSpPr>
              <p:nvPr/>
            </p:nvGrpSpPr>
            <p:grpSpPr bwMode="auto">
              <a:xfrm>
                <a:off x="550" y="2742"/>
                <a:ext cx="1161" cy="1122"/>
                <a:chOff x="550" y="2742"/>
                <a:chExt cx="1161" cy="1122"/>
              </a:xfrm>
            </p:grpSpPr>
            <p:sp>
              <p:nvSpPr>
                <p:cNvPr id="38936" name="Line 11"/>
                <p:cNvSpPr>
                  <a:spLocks noChangeShapeType="1"/>
                </p:cNvSpPr>
                <p:nvPr/>
              </p:nvSpPr>
              <p:spPr bwMode="auto">
                <a:xfrm flipV="1">
                  <a:off x="832" y="3081"/>
                  <a:ext cx="870" cy="38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7" name="Freeform 12"/>
                <p:cNvSpPr>
                  <a:spLocks/>
                </p:cNvSpPr>
                <p:nvPr/>
              </p:nvSpPr>
              <p:spPr bwMode="auto">
                <a:xfrm>
                  <a:off x="1295" y="3079"/>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8" name="Freeform 150"/>
                <p:cNvSpPr>
                  <a:spLocks/>
                </p:cNvSpPr>
                <p:nvPr/>
              </p:nvSpPr>
              <p:spPr bwMode="auto">
                <a:xfrm>
                  <a:off x="550" y="3066"/>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9" name="Freeform 151"/>
                <p:cNvSpPr>
                  <a:spLocks/>
                </p:cNvSpPr>
                <p:nvPr/>
              </p:nvSpPr>
              <p:spPr bwMode="auto">
                <a:xfrm>
                  <a:off x="782" y="3391"/>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0" name="Freeform 152"/>
                <p:cNvSpPr>
                  <a:spLocks/>
                </p:cNvSpPr>
                <p:nvPr/>
              </p:nvSpPr>
              <p:spPr bwMode="auto">
                <a:xfrm>
                  <a:off x="1234" y="3695"/>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1"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endParaRPr lang="en-US"/>
                </a:p>
              </p:txBody>
            </p:sp>
            <p:sp>
              <p:nvSpPr>
                <p:cNvPr id="38942"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endParaRPr lang="en-US"/>
                </a:p>
              </p:txBody>
            </p:sp>
            <p:sp>
              <p:nvSpPr>
                <p:cNvPr id="38943"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4"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endParaRPr lang="en-US"/>
                </a:p>
              </p:txBody>
            </p:sp>
            <p:sp>
              <p:nvSpPr>
                <p:cNvPr id="38945"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endParaRPr lang="en-US"/>
                </a:p>
              </p:txBody>
            </p:sp>
            <p:sp>
              <p:nvSpPr>
                <p:cNvPr id="38946"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endParaRPr lang="en-US"/>
                </a:p>
              </p:txBody>
            </p:sp>
            <p:sp>
              <p:nvSpPr>
                <p:cNvPr id="38947"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endParaRPr lang="en-US"/>
                </a:p>
              </p:txBody>
            </p:sp>
            <p:sp>
              <p:nvSpPr>
                <p:cNvPr id="38948"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endParaRPr lang="en-US"/>
                </a:p>
              </p:txBody>
            </p:sp>
            <p:sp>
              <p:nvSpPr>
                <p:cNvPr id="38949"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endParaRPr lang="en-US"/>
                </a:p>
              </p:txBody>
            </p:sp>
            <p:sp>
              <p:nvSpPr>
                <p:cNvPr id="38950"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endParaRPr lang="en-US"/>
                </a:p>
              </p:txBody>
            </p:sp>
            <p:sp>
              <p:nvSpPr>
                <p:cNvPr id="38951"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endParaRPr lang="en-US"/>
                </a:p>
              </p:txBody>
            </p:sp>
            <p:sp>
              <p:nvSpPr>
                <p:cNvPr id="38952"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endParaRPr lang="en-US"/>
                </a:p>
              </p:txBody>
            </p:sp>
            <p:sp>
              <p:nvSpPr>
                <p:cNvPr id="38953"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endParaRPr lang="en-US"/>
                </a:p>
              </p:txBody>
            </p:sp>
            <p:sp>
              <p:nvSpPr>
                <p:cNvPr id="38954"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55"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endParaRPr lang="en-US"/>
                </a:p>
              </p:txBody>
            </p:sp>
            <p:sp>
              <p:nvSpPr>
                <p:cNvPr id="38956"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endParaRPr lang="en-US"/>
                </a:p>
              </p:txBody>
            </p:sp>
            <p:sp>
              <p:nvSpPr>
                <p:cNvPr id="38957"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endParaRPr lang="en-US"/>
                </a:p>
              </p:txBody>
            </p:sp>
            <p:sp>
              <p:nvSpPr>
                <p:cNvPr id="38958"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endParaRPr lang="en-US"/>
                </a:p>
              </p:txBody>
            </p:sp>
            <p:sp>
              <p:nvSpPr>
                <p:cNvPr id="38959"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endParaRPr lang="en-US"/>
                </a:p>
              </p:txBody>
            </p:sp>
            <p:sp>
              <p:nvSpPr>
                <p:cNvPr id="38960"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endParaRPr lang="en-US"/>
                </a:p>
              </p:txBody>
            </p:sp>
            <p:sp>
              <p:nvSpPr>
                <p:cNvPr id="38961"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endParaRPr lang="en-US"/>
                </a:p>
              </p:txBody>
            </p:sp>
            <p:sp>
              <p:nvSpPr>
                <p:cNvPr id="38962"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endParaRPr lang="en-US"/>
                </a:p>
              </p:txBody>
            </p:sp>
            <p:sp>
              <p:nvSpPr>
                <p:cNvPr id="38963"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endParaRPr lang="en-US"/>
                </a:p>
              </p:txBody>
            </p:sp>
            <p:sp>
              <p:nvSpPr>
                <p:cNvPr id="38964"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endParaRPr lang="en-US"/>
                </a:p>
              </p:txBody>
            </p:sp>
            <p:sp>
              <p:nvSpPr>
                <p:cNvPr id="38965"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66"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endParaRPr lang="en-US"/>
                </a:p>
              </p:txBody>
            </p:sp>
            <p:sp>
              <p:nvSpPr>
                <p:cNvPr id="38967"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endParaRPr lang="en-US"/>
                </a:p>
              </p:txBody>
            </p:sp>
            <p:sp>
              <p:nvSpPr>
                <p:cNvPr id="38968"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endParaRPr lang="en-US"/>
                </a:p>
              </p:txBody>
            </p:sp>
            <p:sp>
              <p:nvSpPr>
                <p:cNvPr id="38969"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endParaRPr lang="en-US"/>
                </a:p>
              </p:txBody>
            </p:sp>
            <p:sp>
              <p:nvSpPr>
                <p:cNvPr id="38970"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endParaRPr lang="en-US"/>
                </a:p>
              </p:txBody>
            </p:sp>
            <p:sp>
              <p:nvSpPr>
                <p:cNvPr id="38971"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endParaRPr lang="en-US"/>
                </a:p>
              </p:txBody>
            </p:sp>
            <p:sp>
              <p:nvSpPr>
                <p:cNvPr id="38972"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endParaRPr lang="en-US"/>
                </a:p>
              </p:txBody>
            </p:sp>
            <p:sp>
              <p:nvSpPr>
                <p:cNvPr id="38973"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endParaRPr lang="en-US"/>
                </a:p>
              </p:txBody>
            </p:sp>
            <p:sp>
              <p:nvSpPr>
                <p:cNvPr id="38974"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endParaRPr lang="en-US"/>
                </a:p>
              </p:txBody>
            </p:sp>
            <p:sp>
              <p:nvSpPr>
                <p:cNvPr id="38975"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endParaRPr lang="en-US"/>
                </a:p>
              </p:txBody>
            </p:sp>
            <p:sp>
              <p:nvSpPr>
                <p:cNvPr id="38976"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endParaRPr lang="en-US"/>
                </a:p>
              </p:txBody>
            </p:sp>
            <p:sp>
              <p:nvSpPr>
                <p:cNvPr id="38977"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78"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endParaRPr lang="en-US"/>
                </a:p>
              </p:txBody>
            </p:sp>
            <p:sp>
              <p:nvSpPr>
                <p:cNvPr id="38979"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endParaRPr lang="en-US"/>
                </a:p>
              </p:txBody>
            </p:sp>
            <p:sp>
              <p:nvSpPr>
                <p:cNvPr id="38980"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endParaRPr lang="en-US"/>
                </a:p>
              </p:txBody>
            </p:sp>
            <p:sp>
              <p:nvSpPr>
                <p:cNvPr id="38981"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endParaRPr lang="en-US"/>
                </a:p>
              </p:txBody>
            </p:sp>
            <p:sp>
              <p:nvSpPr>
                <p:cNvPr id="38982"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endParaRPr lang="en-US"/>
                </a:p>
              </p:txBody>
            </p:sp>
            <p:sp>
              <p:nvSpPr>
                <p:cNvPr id="38983"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endParaRPr lang="en-US"/>
                </a:p>
              </p:txBody>
            </p:sp>
            <p:sp>
              <p:nvSpPr>
                <p:cNvPr id="38984"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endParaRPr lang="en-US"/>
                </a:p>
              </p:txBody>
            </p:sp>
            <p:sp>
              <p:nvSpPr>
                <p:cNvPr id="38985"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endParaRPr lang="en-US"/>
                </a:p>
              </p:txBody>
            </p:sp>
            <p:sp>
              <p:nvSpPr>
                <p:cNvPr id="38986"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87"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endParaRPr lang="en-US"/>
                </a:p>
              </p:txBody>
            </p:sp>
            <p:sp>
              <p:nvSpPr>
                <p:cNvPr id="38988"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endParaRPr lang="en-US"/>
                </a:p>
              </p:txBody>
            </p:sp>
            <p:sp>
              <p:nvSpPr>
                <p:cNvPr id="38989"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endParaRPr lang="en-US"/>
                </a:p>
              </p:txBody>
            </p:sp>
            <p:sp>
              <p:nvSpPr>
                <p:cNvPr id="38990"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endParaRPr lang="en-US"/>
                </a:p>
              </p:txBody>
            </p:sp>
            <p:sp>
              <p:nvSpPr>
                <p:cNvPr id="38991"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endParaRPr lang="en-US"/>
                </a:p>
              </p:txBody>
            </p:sp>
            <p:sp>
              <p:nvSpPr>
                <p:cNvPr id="38992"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endParaRPr lang="en-US"/>
                </a:p>
              </p:txBody>
            </p:sp>
            <p:sp>
              <p:nvSpPr>
                <p:cNvPr id="38993"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endParaRPr lang="en-US"/>
                </a:p>
              </p:txBody>
            </p:sp>
            <p:sp>
              <p:nvSpPr>
                <p:cNvPr id="38994"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endParaRPr lang="en-US"/>
                </a:p>
              </p:txBody>
            </p:sp>
            <p:sp>
              <p:nvSpPr>
                <p:cNvPr id="38995"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endParaRPr lang="en-US"/>
                </a:p>
              </p:txBody>
            </p:sp>
            <p:sp>
              <p:nvSpPr>
                <p:cNvPr id="38996"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endParaRPr lang="en-US"/>
                </a:p>
              </p:txBody>
            </p:sp>
            <p:sp>
              <p:nvSpPr>
                <p:cNvPr id="38997"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endParaRPr lang="en-US"/>
                </a:p>
              </p:txBody>
            </p:sp>
            <p:sp>
              <p:nvSpPr>
                <p:cNvPr id="38998"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99"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endParaRPr lang="en-US"/>
                </a:p>
              </p:txBody>
            </p:sp>
            <p:sp>
              <p:nvSpPr>
                <p:cNvPr id="39000"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endParaRPr lang="en-US"/>
                </a:p>
              </p:txBody>
            </p:sp>
            <p:sp>
              <p:nvSpPr>
                <p:cNvPr id="39001"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endParaRPr lang="en-US"/>
                </a:p>
              </p:txBody>
            </p:sp>
            <p:sp>
              <p:nvSpPr>
                <p:cNvPr id="39002"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endParaRPr lang="en-US"/>
                </a:p>
              </p:txBody>
            </p:sp>
            <p:sp>
              <p:nvSpPr>
                <p:cNvPr id="39003"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endParaRPr lang="en-US"/>
                </a:p>
              </p:txBody>
            </p:sp>
            <p:sp>
              <p:nvSpPr>
                <p:cNvPr id="39004"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endParaRPr lang="en-US"/>
                </a:p>
              </p:txBody>
            </p:sp>
            <p:sp>
              <p:nvSpPr>
                <p:cNvPr id="39005"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endParaRPr lang="en-US"/>
                </a:p>
              </p:txBody>
            </p:sp>
            <p:sp>
              <p:nvSpPr>
                <p:cNvPr id="39006"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endParaRPr lang="en-US"/>
                </a:p>
              </p:txBody>
            </p:sp>
            <p:sp>
              <p:nvSpPr>
                <p:cNvPr id="39007"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endParaRPr lang="en-US"/>
                </a:p>
              </p:txBody>
            </p:sp>
          </p:grpSp>
          <p:grpSp>
            <p:nvGrpSpPr>
              <p:cNvPr id="38933" name="Group 420"/>
              <p:cNvGrpSpPr>
                <a:grpSpLocks/>
              </p:cNvGrpSpPr>
              <p:nvPr/>
            </p:nvGrpSpPr>
            <p:grpSpPr bwMode="auto">
              <a:xfrm>
                <a:off x="2431" y="2792"/>
                <a:ext cx="181" cy="146"/>
                <a:chOff x="2470" y="2744"/>
                <a:chExt cx="181" cy="146"/>
              </a:xfrm>
            </p:grpSpPr>
            <p:sp>
              <p:nvSpPr>
                <p:cNvPr id="38934" name="Freeform 371"/>
                <p:cNvSpPr>
                  <a:spLocks/>
                </p:cNvSpPr>
                <p:nvPr/>
              </p:nvSpPr>
              <p:spPr bwMode="auto">
                <a:xfrm>
                  <a:off x="2475" y="2744"/>
                  <a:ext cx="176" cy="146"/>
                </a:xfrm>
                <a:custGeom>
                  <a:avLst/>
                  <a:gdLst>
                    <a:gd name="T0" fmla="*/ 176 w 176"/>
                    <a:gd name="T1" fmla="*/ 144 h 146"/>
                    <a:gd name="T2" fmla="*/ 172 w 176"/>
                    <a:gd name="T3" fmla="*/ 146 h 146"/>
                    <a:gd name="T4" fmla="*/ 159 w 176"/>
                    <a:gd name="T5" fmla="*/ 144 h 146"/>
                    <a:gd name="T6" fmla="*/ 143 w 176"/>
                    <a:gd name="T7" fmla="*/ 144 h 146"/>
                    <a:gd name="T8" fmla="*/ 122 w 176"/>
                    <a:gd name="T9" fmla="*/ 141 h 146"/>
                    <a:gd name="T10" fmla="*/ 98 w 176"/>
                    <a:gd name="T11" fmla="*/ 135 h 146"/>
                    <a:gd name="T12" fmla="*/ 74 w 176"/>
                    <a:gd name="T13" fmla="*/ 126 h 146"/>
                    <a:gd name="T14" fmla="*/ 54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5 h 146"/>
                    <a:gd name="T28" fmla="*/ 55 w 176"/>
                    <a:gd name="T29" fmla="*/ 39 h 146"/>
                    <a:gd name="T30" fmla="*/ 55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4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4"/>
                      </a:moveTo>
                      <a:lnTo>
                        <a:pt x="172" y="146"/>
                      </a:lnTo>
                      <a:lnTo>
                        <a:pt x="159" y="144"/>
                      </a:lnTo>
                      <a:lnTo>
                        <a:pt x="143" y="144"/>
                      </a:lnTo>
                      <a:lnTo>
                        <a:pt x="122" y="141"/>
                      </a:lnTo>
                      <a:lnTo>
                        <a:pt x="98" y="135"/>
                      </a:lnTo>
                      <a:lnTo>
                        <a:pt x="74" y="126"/>
                      </a:lnTo>
                      <a:lnTo>
                        <a:pt x="54" y="111"/>
                      </a:lnTo>
                      <a:lnTo>
                        <a:pt x="33" y="93"/>
                      </a:lnTo>
                      <a:lnTo>
                        <a:pt x="20" y="67"/>
                      </a:lnTo>
                      <a:lnTo>
                        <a:pt x="7" y="74"/>
                      </a:lnTo>
                      <a:lnTo>
                        <a:pt x="0" y="0"/>
                      </a:lnTo>
                      <a:lnTo>
                        <a:pt x="72" y="26"/>
                      </a:lnTo>
                      <a:lnTo>
                        <a:pt x="55" y="35"/>
                      </a:lnTo>
                      <a:lnTo>
                        <a:pt x="55" y="39"/>
                      </a:lnTo>
                      <a:lnTo>
                        <a:pt x="55" y="44"/>
                      </a:lnTo>
                      <a:lnTo>
                        <a:pt x="55" y="54"/>
                      </a:lnTo>
                      <a:lnTo>
                        <a:pt x="61" y="67"/>
                      </a:lnTo>
                      <a:lnTo>
                        <a:pt x="68" y="81"/>
                      </a:lnTo>
                      <a:lnTo>
                        <a:pt x="83" y="96"/>
                      </a:lnTo>
                      <a:lnTo>
                        <a:pt x="106" y="113"/>
                      </a:lnTo>
                      <a:lnTo>
                        <a:pt x="135" y="130"/>
                      </a:lnTo>
                      <a:lnTo>
                        <a:pt x="176" y="144"/>
                      </a:lnTo>
                      <a:close/>
                    </a:path>
                  </a:pathLst>
                </a:custGeom>
                <a:solidFill>
                  <a:srgbClr val="00FFFF"/>
                </a:solidFill>
                <a:ln w="0">
                  <a:solidFill>
                    <a:srgbClr val="00FFFF"/>
                  </a:solidFill>
                  <a:round/>
                  <a:headEnd/>
                  <a:tailEnd/>
                </a:ln>
              </p:spPr>
              <p:txBody>
                <a:bodyPr/>
                <a:lstStyle/>
                <a:p>
                  <a:endParaRPr lang="en-US"/>
                </a:p>
              </p:txBody>
            </p:sp>
            <p:sp>
              <p:nvSpPr>
                <p:cNvPr id="38935" name="Freeform 372"/>
                <p:cNvSpPr>
                  <a:spLocks/>
                </p:cNvSpPr>
                <p:nvPr/>
              </p:nvSpPr>
              <p:spPr bwMode="auto">
                <a:xfrm>
                  <a:off x="2470" y="2746"/>
                  <a:ext cx="181" cy="139"/>
                </a:xfrm>
                <a:custGeom>
                  <a:avLst/>
                  <a:gdLst>
                    <a:gd name="T0" fmla="*/ 181 w 181"/>
                    <a:gd name="T1" fmla="*/ 139 h 139"/>
                    <a:gd name="T2" fmla="*/ 178 w 181"/>
                    <a:gd name="T3" fmla="*/ 139 h 139"/>
                    <a:gd name="T4" fmla="*/ 165 w 181"/>
                    <a:gd name="T5" fmla="*/ 139 h 139"/>
                    <a:gd name="T6" fmla="*/ 148 w 181"/>
                    <a:gd name="T7" fmla="*/ 139 h 139"/>
                    <a:gd name="T8" fmla="*/ 128 w 181"/>
                    <a:gd name="T9" fmla="*/ 137 h 139"/>
                    <a:gd name="T10" fmla="*/ 104 w 181"/>
                    <a:gd name="T11" fmla="*/ 131 h 139"/>
                    <a:gd name="T12" fmla="*/ 79 w 181"/>
                    <a:gd name="T13" fmla="*/ 122 h 139"/>
                    <a:gd name="T14" fmla="*/ 57 w 181"/>
                    <a:gd name="T15" fmla="*/ 109 h 139"/>
                    <a:gd name="T16" fmla="*/ 37 w 181"/>
                    <a:gd name="T17" fmla="*/ 90 h 139"/>
                    <a:gd name="T18" fmla="*/ 24 w 181"/>
                    <a:gd name="T19" fmla="*/ 64 h 139"/>
                    <a:gd name="T20" fmla="*/ 11 w 181"/>
                    <a:gd name="T21" fmla="*/ 74 h 139"/>
                    <a:gd name="T22" fmla="*/ 0 w 181"/>
                    <a:gd name="T23" fmla="*/ 0 h 139"/>
                    <a:gd name="T24" fmla="*/ 74 w 181"/>
                    <a:gd name="T25" fmla="*/ 24 h 139"/>
                    <a:gd name="T26" fmla="*/ 57 w 181"/>
                    <a:gd name="T27" fmla="*/ 33 h 139"/>
                    <a:gd name="T28" fmla="*/ 55 w 181"/>
                    <a:gd name="T29" fmla="*/ 37 h 139"/>
                    <a:gd name="T30" fmla="*/ 55 w 181"/>
                    <a:gd name="T31" fmla="*/ 42 h 139"/>
                    <a:gd name="T32" fmla="*/ 57 w 181"/>
                    <a:gd name="T33" fmla="*/ 51 h 139"/>
                    <a:gd name="T34" fmla="*/ 63 w 181"/>
                    <a:gd name="T35" fmla="*/ 64 h 139"/>
                    <a:gd name="T36" fmla="*/ 72 w 181"/>
                    <a:gd name="T37" fmla="*/ 77 h 139"/>
                    <a:gd name="T38" fmla="*/ 87 w 181"/>
                    <a:gd name="T39" fmla="*/ 94 h 139"/>
                    <a:gd name="T40" fmla="*/ 109 w 181"/>
                    <a:gd name="T41" fmla="*/ 109 h 139"/>
                    <a:gd name="T42" fmla="*/ 141 w 181"/>
                    <a:gd name="T43" fmla="*/ 124 h 139"/>
                    <a:gd name="T44" fmla="*/ 181 w 181"/>
                    <a:gd name="T45" fmla="*/ 139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9"/>
                    <a:gd name="T71" fmla="*/ 181 w 181"/>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9">
                      <a:moveTo>
                        <a:pt x="181" y="139"/>
                      </a:moveTo>
                      <a:lnTo>
                        <a:pt x="178" y="139"/>
                      </a:lnTo>
                      <a:lnTo>
                        <a:pt x="165" y="139"/>
                      </a:lnTo>
                      <a:lnTo>
                        <a:pt x="148" y="139"/>
                      </a:lnTo>
                      <a:lnTo>
                        <a:pt x="128" y="137"/>
                      </a:lnTo>
                      <a:lnTo>
                        <a:pt x="104" y="131"/>
                      </a:lnTo>
                      <a:lnTo>
                        <a:pt x="79" y="122"/>
                      </a:lnTo>
                      <a:lnTo>
                        <a:pt x="57" y="109"/>
                      </a:lnTo>
                      <a:lnTo>
                        <a:pt x="37" y="90"/>
                      </a:lnTo>
                      <a:lnTo>
                        <a:pt x="24" y="64"/>
                      </a:lnTo>
                      <a:lnTo>
                        <a:pt x="11" y="74"/>
                      </a:lnTo>
                      <a:lnTo>
                        <a:pt x="0" y="0"/>
                      </a:lnTo>
                      <a:lnTo>
                        <a:pt x="74" y="24"/>
                      </a:lnTo>
                      <a:lnTo>
                        <a:pt x="57" y="33"/>
                      </a:lnTo>
                      <a:lnTo>
                        <a:pt x="55" y="37"/>
                      </a:lnTo>
                      <a:lnTo>
                        <a:pt x="55" y="42"/>
                      </a:lnTo>
                      <a:lnTo>
                        <a:pt x="57" y="51"/>
                      </a:lnTo>
                      <a:lnTo>
                        <a:pt x="63" y="64"/>
                      </a:lnTo>
                      <a:lnTo>
                        <a:pt x="72" y="77"/>
                      </a:lnTo>
                      <a:lnTo>
                        <a:pt x="87" y="94"/>
                      </a:lnTo>
                      <a:lnTo>
                        <a:pt x="109" y="109"/>
                      </a:lnTo>
                      <a:lnTo>
                        <a:pt x="141" y="124"/>
                      </a:lnTo>
                      <a:lnTo>
                        <a:pt x="181" y="139"/>
                      </a:lnTo>
                      <a:close/>
                    </a:path>
                  </a:pathLst>
                </a:custGeom>
                <a:solidFill>
                  <a:srgbClr val="0000FF"/>
                </a:solidFill>
                <a:ln w="0">
                  <a:solidFill>
                    <a:srgbClr val="0000FF"/>
                  </a:solidFill>
                  <a:round/>
                  <a:headEnd/>
                  <a:tailEnd/>
                </a:ln>
              </p:spPr>
              <p:txBody>
                <a:bodyPr/>
                <a:lstStyle/>
                <a:p>
                  <a:endParaRPr lang="en-US"/>
                </a:p>
              </p:txBody>
            </p:sp>
          </p:grpSp>
        </p:grpSp>
      </p:grpSp>
      <p:sp>
        <p:nvSpPr>
          <p:cNvPr id="14" name="Trapezoid 13"/>
          <p:cNvSpPr/>
          <p:nvPr/>
        </p:nvSpPr>
        <p:spPr bwMode="auto">
          <a:xfrm rot="14608290">
            <a:off x="5090320" y="4037806"/>
            <a:ext cx="150812" cy="136525"/>
          </a:xfrm>
          <a:prstGeom prst="trapezoid">
            <a:avLst/>
          </a:prstGeom>
          <a:solidFill>
            <a:srgbClr val="FFFFFF"/>
          </a:solidFill>
          <a:ln w="12699" cap="flat" cmpd="sng" algn="ctr">
            <a:solidFill>
              <a:srgbClr val="FFFFFF"/>
            </a:solidFill>
            <a:prstDash val="solid"/>
            <a:round/>
            <a:headEnd type="none" w="med" len="med"/>
            <a:tailEnd type="none" w="med" len="med"/>
          </a:ln>
          <a:effectLst/>
        </p:spPr>
        <p:txBody>
          <a:bodyPr lIns="90488" tIns="44450" rIns="90488" bIns="44450" anchor="ctr"/>
          <a:lstStyle/>
          <a:p>
            <a:pPr>
              <a:defRPr/>
            </a:pPr>
            <a:endParaRPr lang="en-US">
              <a:ea typeface="ＭＳ Ｐゴシック" charset="0"/>
              <a:cs typeface="ＭＳ Ｐゴシック" charset="0"/>
            </a:endParaRPr>
          </a:p>
        </p:txBody>
      </p:sp>
      <p:sp>
        <p:nvSpPr>
          <p:cNvPr id="38920" name="Rectangle 15"/>
          <p:cNvSpPr>
            <a:spLocks noChangeArrowheads="1"/>
          </p:cNvSpPr>
          <p:nvPr/>
        </p:nvSpPr>
        <p:spPr bwMode="auto">
          <a:xfrm rot="-1846642">
            <a:off x="5092700" y="4057650"/>
            <a:ext cx="142875" cy="115888"/>
          </a:xfrm>
          <a:prstGeom prst="rect">
            <a:avLst/>
          </a:prstGeom>
          <a:solidFill>
            <a:srgbClr val="3366FF"/>
          </a:solidFill>
          <a:ln w="12699">
            <a:solidFill>
              <a:srgbClr val="0000E3"/>
            </a:solidFill>
            <a:round/>
            <a:headEnd/>
            <a:tailEnd/>
          </a:ln>
        </p:spPr>
        <p:txBody>
          <a:bodyPr lIns="90488" tIns="44450" rIns="90488" bIns="44450" anchor="ctr"/>
          <a:lstStyle>
            <a:lvl1pPr>
              <a:lnSpc>
                <a:spcPct val="110000"/>
              </a:lnSpc>
              <a:spcBef>
                <a:spcPct val="45000"/>
              </a:spcBef>
              <a:spcAft>
                <a:spcPct val="30000"/>
              </a:spcAft>
              <a:buSzPct val="100000"/>
              <a:buBlip>
                <a:blip r:embed="rId4"/>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5"/>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6"/>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chemeClr val="tx1"/>
              </a:solidFill>
            </a:endParaRPr>
          </a:p>
        </p:txBody>
      </p:sp>
      <p:cxnSp>
        <p:nvCxnSpPr>
          <p:cNvPr id="38921" name="Straight Connector 18"/>
          <p:cNvCxnSpPr>
            <a:cxnSpLocks noChangeShapeType="1"/>
            <a:endCxn id="38929" idx="3"/>
          </p:cNvCxnSpPr>
          <p:nvPr/>
        </p:nvCxnSpPr>
        <p:spPr bwMode="auto">
          <a:xfrm flipH="1">
            <a:off x="4298950" y="4203700"/>
            <a:ext cx="823913" cy="592138"/>
          </a:xfrm>
          <a:prstGeom prst="line">
            <a:avLst/>
          </a:prstGeom>
          <a:noFill/>
          <a:ln w="12699">
            <a:solidFill>
              <a:srgbClr val="FF0000"/>
            </a:solidFill>
            <a:round/>
            <a:headEnd/>
            <a:tailEnd/>
          </a:ln>
          <a:extLst>
            <a:ext uri="{909E8E84-426E-40DD-AFC4-6F175D3DCCD1}">
              <a14:hiddenFill xmlns:a14="http://schemas.microsoft.com/office/drawing/2010/main">
                <a:noFill/>
              </a14:hiddenFill>
            </a:ext>
          </a:extLst>
        </p:spPr>
      </p:cxnSp>
      <p:grpSp>
        <p:nvGrpSpPr>
          <p:cNvPr id="38922" name="Group 23"/>
          <p:cNvGrpSpPr>
            <a:grpSpLocks/>
          </p:cNvGrpSpPr>
          <p:nvPr/>
        </p:nvGrpSpPr>
        <p:grpSpPr bwMode="auto">
          <a:xfrm>
            <a:off x="4164013" y="4683125"/>
            <a:ext cx="266700" cy="265113"/>
            <a:chOff x="4620264" y="4529862"/>
            <a:chExt cx="265558" cy="266018"/>
          </a:xfrm>
        </p:grpSpPr>
        <p:sp>
          <p:nvSpPr>
            <p:cNvPr id="326" name="Freeform 130"/>
            <p:cNvSpPr>
              <a:spLocks/>
            </p:cNvSpPr>
            <p:nvPr/>
          </p:nvSpPr>
          <p:spPr bwMode="auto">
            <a:xfrm>
              <a:off x="4620264" y="4585615"/>
              <a:ext cx="134359" cy="210265"/>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chemeClr val="accent1">
                <a:lumMod val="75000"/>
              </a:schemeClr>
            </a:solidFill>
            <a:ln w="0">
              <a:solidFill>
                <a:srgbClr val="00B200"/>
              </a:solidFill>
              <a:round/>
              <a:headEnd/>
              <a:tailEnd/>
            </a:ln>
          </p:spPr>
          <p:txBody>
            <a:bodyPr/>
            <a:lstStyle/>
            <a:p>
              <a:pPr>
                <a:defRPr/>
              </a:pPr>
              <a:endParaRPr lang="en-US">
                <a:latin typeface="Arial Unicode MS" charset="0"/>
                <a:ea typeface="ＭＳ Ｐゴシック" charset="0"/>
                <a:cs typeface="ＭＳ Ｐゴシック" charset="0"/>
              </a:endParaRPr>
            </a:p>
          </p:txBody>
        </p:sp>
        <p:sp>
          <p:nvSpPr>
            <p:cNvPr id="38928" name="Freeform 131"/>
            <p:cNvSpPr>
              <a:spLocks/>
            </p:cNvSpPr>
            <p:nvPr/>
          </p:nvSpPr>
          <p:spPr bwMode="auto">
            <a:xfrm>
              <a:off x="4754913" y="4585582"/>
              <a:ext cx="130909" cy="210298"/>
            </a:xfrm>
            <a:custGeom>
              <a:avLst/>
              <a:gdLst>
                <a:gd name="T0" fmla="*/ 0 w 70"/>
                <a:gd name="T1" fmla="*/ 2147483647 h 117"/>
                <a:gd name="T2" fmla="*/ 0 w 70"/>
                <a:gd name="T3" fmla="*/ 2147483647 h 117"/>
                <a:gd name="T4" fmla="*/ 2147483647 w 70"/>
                <a:gd name="T5" fmla="*/ 0 h 117"/>
                <a:gd name="T6" fmla="*/ 2147483647 w 70"/>
                <a:gd name="T7" fmla="*/ 2147483647 h 117"/>
                <a:gd name="T8" fmla="*/ 0 w 70"/>
                <a:gd name="T9" fmla="*/ 214748364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endParaRPr lang="en-US"/>
            </a:p>
          </p:txBody>
        </p:sp>
        <p:sp>
          <p:nvSpPr>
            <p:cNvPr id="38929" name="Freeform 169"/>
            <p:cNvSpPr>
              <a:spLocks/>
            </p:cNvSpPr>
            <p:nvPr/>
          </p:nvSpPr>
          <p:spPr bwMode="auto">
            <a:xfrm>
              <a:off x="4622134" y="4529862"/>
              <a:ext cx="263688" cy="113237"/>
            </a:xfrm>
            <a:custGeom>
              <a:avLst/>
              <a:gdLst>
                <a:gd name="T0" fmla="*/ 0 w 141"/>
                <a:gd name="T1" fmla="*/ 2147483647 h 63"/>
                <a:gd name="T2" fmla="*/ 2147483647 w 141"/>
                <a:gd name="T3" fmla="*/ 0 h 63"/>
                <a:gd name="T4" fmla="*/ 2147483647 w 141"/>
                <a:gd name="T5" fmla="*/ 2147483647 h 63"/>
                <a:gd name="T6" fmla="*/ 2147483647 w 141"/>
                <a:gd name="T7" fmla="*/ 2147483647 h 63"/>
                <a:gd name="T8" fmla="*/ 0 w 141"/>
                <a:gd name="T9" fmla="*/ 2147483647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chemeClr val="accent1"/>
            </a:solidFill>
            <a:ln w="0">
              <a:solidFill>
                <a:srgbClr val="80FF80"/>
              </a:solidFill>
              <a:round/>
              <a:headEnd/>
              <a:tailEnd/>
            </a:ln>
          </p:spPr>
          <p:txBody>
            <a:bodyPr/>
            <a:lstStyle/>
            <a:p>
              <a:endParaRPr lang="en-US"/>
            </a:p>
          </p:txBody>
        </p:sp>
      </p:grpSp>
      <p:grpSp>
        <p:nvGrpSpPr>
          <p:cNvPr id="38923" name="Group 319"/>
          <p:cNvGrpSpPr>
            <a:grpSpLocks/>
          </p:cNvGrpSpPr>
          <p:nvPr/>
        </p:nvGrpSpPr>
        <p:grpSpPr bwMode="auto">
          <a:xfrm>
            <a:off x="3108325" y="4351338"/>
            <a:ext cx="893763" cy="436562"/>
            <a:chOff x="3109096" y="4351128"/>
            <a:chExt cx="892277" cy="436429"/>
          </a:xfrm>
        </p:grpSpPr>
        <p:sp>
          <p:nvSpPr>
            <p:cNvPr id="38925" name="Freeform 372"/>
            <p:cNvSpPr>
              <a:spLocks/>
            </p:cNvSpPr>
            <p:nvPr/>
          </p:nvSpPr>
          <p:spPr bwMode="auto">
            <a:xfrm rot="1700817">
              <a:off x="3109096" y="4351128"/>
              <a:ext cx="338493" cy="249841"/>
            </a:xfrm>
            <a:custGeom>
              <a:avLst/>
              <a:gdLst>
                <a:gd name="T0" fmla="*/ 2147483647 w 181"/>
                <a:gd name="T1" fmla="*/ 2147483647 h 139"/>
                <a:gd name="T2" fmla="*/ 2147483647 w 181"/>
                <a:gd name="T3" fmla="*/ 2147483647 h 139"/>
                <a:gd name="T4" fmla="*/ 2147483647 w 181"/>
                <a:gd name="T5" fmla="*/ 2147483647 h 139"/>
                <a:gd name="T6" fmla="*/ 2147483647 w 181"/>
                <a:gd name="T7" fmla="*/ 2147483647 h 139"/>
                <a:gd name="T8" fmla="*/ 2147483647 w 181"/>
                <a:gd name="T9" fmla="*/ 2147483647 h 139"/>
                <a:gd name="T10" fmla="*/ 2147483647 w 181"/>
                <a:gd name="T11" fmla="*/ 2147483647 h 139"/>
                <a:gd name="T12" fmla="*/ 2147483647 w 181"/>
                <a:gd name="T13" fmla="*/ 2147483647 h 139"/>
                <a:gd name="T14" fmla="*/ 2147483647 w 181"/>
                <a:gd name="T15" fmla="*/ 2147483647 h 139"/>
                <a:gd name="T16" fmla="*/ 2147483647 w 181"/>
                <a:gd name="T17" fmla="*/ 2147483647 h 139"/>
                <a:gd name="T18" fmla="*/ 2147483647 w 181"/>
                <a:gd name="T19" fmla="*/ 2147483647 h 139"/>
                <a:gd name="T20" fmla="*/ 2147483647 w 181"/>
                <a:gd name="T21" fmla="*/ 2147483647 h 139"/>
                <a:gd name="T22" fmla="*/ 0 w 181"/>
                <a:gd name="T23" fmla="*/ 0 h 139"/>
                <a:gd name="T24" fmla="*/ 2147483647 w 181"/>
                <a:gd name="T25" fmla="*/ 2147483647 h 139"/>
                <a:gd name="T26" fmla="*/ 2147483647 w 181"/>
                <a:gd name="T27" fmla="*/ 2147483647 h 139"/>
                <a:gd name="T28" fmla="*/ 2147483647 w 181"/>
                <a:gd name="T29" fmla="*/ 2147483647 h 139"/>
                <a:gd name="T30" fmla="*/ 2147483647 w 181"/>
                <a:gd name="T31" fmla="*/ 2147483647 h 139"/>
                <a:gd name="T32" fmla="*/ 2147483647 w 181"/>
                <a:gd name="T33" fmla="*/ 2147483647 h 139"/>
                <a:gd name="T34" fmla="*/ 2147483647 w 181"/>
                <a:gd name="T35" fmla="*/ 2147483647 h 139"/>
                <a:gd name="T36" fmla="*/ 2147483647 w 181"/>
                <a:gd name="T37" fmla="*/ 2147483647 h 139"/>
                <a:gd name="T38" fmla="*/ 2147483647 w 181"/>
                <a:gd name="T39" fmla="*/ 2147483647 h 139"/>
                <a:gd name="T40" fmla="*/ 2147483647 w 181"/>
                <a:gd name="T41" fmla="*/ 2147483647 h 139"/>
                <a:gd name="T42" fmla="*/ 2147483647 w 181"/>
                <a:gd name="T43" fmla="*/ 2147483647 h 139"/>
                <a:gd name="T44" fmla="*/ 2147483647 w 181"/>
                <a:gd name="T45" fmla="*/ 2147483647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9"/>
                <a:gd name="T71" fmla="*/ 181 w 181"/>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9">
                  <a:moveTo>
                    <a:pt x="181" y="139"/>
                  </a:moveTo>
                  <a:lnTo>
                    <a:pt x="178" y="139"/>
                  </a:lnTo>
                  <a:lnTo>
                    <a:pt x="165" y="139"/>
                  </a:lnTo>
                  <a:lnTo>
                    <a:pt x="148" y="139"/>
                  </a:lnTo>
                  <a:lnTo>
                    <a:pt x="128" y="137"/>
                  </a:lnTo>
                  <a:lnTo>
                    <a:pt x="104" y="131"/>
                  </a:lnTo>
                  <a:lnTo>
                    <a:pt x="79" y="122"/>
                  </a:lnTo>
                  <a:lnTo>
                    <a:pt x="57" y="109"/>
                  </a:lnTo>
                  <a:lnTo>
                    <a:pt x="37" y="90"/>
                  </a:lnTo>
                  <a:lnTo>
                    <a:pt x="24" y="64"/>
                  </a:lnTo>
                  <a:lnTo>
                    <a:pt x="11" y="74"/>
                  </a:lnTo>
                  <a:lnTo>
                    <a:pt x="0" y="0"/>
                  </a:lnTo>
                  <a:lnTo>
                    <a:pt x="74" y="24"/>
                  </a:lnTo>
                  <a:lnTo>
                    <a:pt x="57" y="33"/>
                  </a:lnTo>
                  <a:lnTo>
                    <a:pt x="55" y="37"/>
                  </a:lnTo>
                  <a:lnTo>
                    <a:pt x="55" y="42"/>
                  </a:lnTo>
                  <a:lnTo>
                    <a:pt x="57" y="51"/>
                  </a:lnTo>
                  <a:lnTo>
                    <a:pt x="63" y="64"/>
                  </a:lnTo>
                  <a:lnTo>
                    <a:pt x="72" y="77"/>
                  </a:lnTo>
                  <a:lnTo>
                    <a:pt x="87" y="94"/>
                  </a:lnTo>
                  <a:lnTo>
                    <a:pt x="109" y="109"/>
                  </a:lnTo>
                  <a:lnTo>
                    <a:pt x="141" y="124"/>
                  </a:lnTo>
                  <a:lnTo>
                    <a:pt x="181" y="139"/>
                  </a:lnTo>
                  <a:close/>
                </a:path>
              </a:pathLst>
            </a:custGeom>
            <a:solidFill>
              <a:srgbClr val="0000FF"/>
            </a:solidFill>
            <a:ln w="0">
              <a:solidFill>
                <a:srgbClr val="0000FF"/>
              </a:solidFill>
              <a:round/>
              <a:headEnd/>
              <a:tailEnd/>
            </a:ln>
          </p:spPr>
          <p:txBody>
            <a:bodyPr/>
            <a:lstStyle/>
            <a:p>
              <a:endParaRPr lang="en-US"/>
            </a:p>
          </p:txBody>
        </p:sp>
        <p:sp>
          <p:nvSpPr>
            <p:cNvPr id="38926" name="Text Box 137"/>
            <p:cNvSpPr txBox="1">
              <a:spLocks noChangeArrowheads="1"/>
            </p:cNvSpPr>
            <p:nvPr/>
          </p:nvSpPr>
          <p:spPr bwMode="auto">
            <a:xfrm>
              <a:off x="3308875" y="4528512"/>
              <a:ext cx="692498"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lnSpc>
                  <a:spcPct val="110000"/>
                </a:lnSpc>
                <a:spcBef>
                  <a:spcPct val="45000"/>
                </a:spcBef>
                <a:spcAft>
                  <a:spcPct val="30000"/>
                </a:spcAft>
                <a:buSzPct val="100000"/>
                <a:buBlip>
                  <a:blip r:embed="rId4"/>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5"/>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6"/>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1100" dirty="0">
                  <a:solidFill>
                    <a:schemeClr val="tx1"/>
                  </a:solidFill>
                  <a:latin typeface="Symbol" pitchFamily="18" charset="2"/>
                </a:rPr>
                <a:t>D</a:t>
              </a:r>
              <a:r>
                <a:rPr lang="en-US" altLang="en-US" sz="1100" dirty="0">
                  <a:solidFill>
                    <a:schemeClr val="tx1"/>
                  </a:solidFill>
                </a:rPr>
                <a:t>s = </a:t>
              </a:r>
              <a:r>
                <a:rPr lang="en-US" altLang="en-US" sz="1100" dirty="0">
                  <a:solidFill>
                    <a:schemeClr val="tx1"/>
                  </a:solidFill>
                  <a:latin typeface="Symbol" pitchFamily="18" charset="2"/>
                </a:rPr>
                <a:t>l</a:t>
              </a:r>
              <a:r>
                <a:rPr lang="en-US" altLang="en-US" sz="1100" dirty="0">
                  <a:solidFill>
                    <a:schemeClr val="tx1"/>
                  </a:solidFill>
                </a:rPr>
                <a:t>/2</a:t>
              </a:r>
            </a:p>
          </p:txBody>
        </p:sp>
      </p:grpSp>
      <p:sp>
        <p:nvSpPr>
          <p:cNvPr id="320" name="Oval 319"/>
          <p:cNvSpPr>
            <a:spLocks noChangeArrowheads="1"/>
          </p:cNvSpPr>
          <p:nvPr/>
        </p:nvSpPr>
        <p:spPr bwMode="auto">
          <a:xfrm>
            <a:off x="5037138" y="4089400"/>
            <a:ext cx="133350" cy="133350"/>
          </a:xfrm>
          <a:prstGeom prst="ellipse">
            <a:avLst/>
          </a:prstGeom>
          <a:solidFill>
            <a:srgbClr val="FF0000"/>
          </a:solidFill>
          <a:ln w="12699">
            <a:solidFill>
              <a:srgbClr val="FF0000"/>
            </a:solidFill>
            <a:round/>
            <a:headEnd/>
            <a:tailEnd/>
          </a:ln>
        </p:spPr>
        <p:txBody>
          <a:bodyPr lIns="90488" tIns="44450" rIns="90488" bIns="44450" anchor="ctr"/>
          <a:lstStyle>
            <a:lvl1pPr>
              <a:lnSpc>
                <a:spcPct val="110000"/>
              </a:lnSpc>
              <a:spcBef>
                <a:spcPct val="45000"/>
              </a:spcBef>
              <a:spcAft>
                <a:spcPct val="30000"/>
              </a:spcAft>
              <a:buSzPct val="100000"/>
              <a:buBlip>
                <a:blip r:embed="rId4"/>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5"/>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6"/>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rgbClr val="FF0000"/>
              </a:solidFill>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149" y="1293513"/>
            <a:ext cx="4171048" cy="1477763"/>
          </a:xfrm>
          <a:prstGeom prst="rect">
            <a:avLst/>
          </a:prstGeom>
        </p:spPr>
      </p:pic>
      <p:sp>
        <p:nvSpPr>
          <p:cNvPr id="323" name="TextBox 322"/>
          <p:cNvSpPr txBox="1"/>
          <p:nvPr/>
        </p:nvSpPr>
        <p:spPr>
          <a:xfrm>
            <a:off x="5262212" y="4143356"/>
            <a:ext cx="694284" cy="515526"/>
          </a:xfrm>
          <a:prstGeom prst="rect">
            <a:avLst/>
          </a:prstGeom>
          <a:noFill/>
        </p:spPr>
        <p:txBody>
          <a:bodyPr wrap="square" rtlCol="0">
            <a:spAutoFit/>
          </a:bodyPr>
          <a:lstStyle/>
          <a:p>
            <a:r>
              <a:rPr lang="en-US" altLang="en-US" sz="1100" dirty="0" smtClean="0">
                <a:solidFill>
                  <a:schemeClr val="tx1"/>
                </a:solidFill>
                <a:latin typeface="Arial" pitchFamily="34" charset="0"/>
                <a:cs typeface="Arial" pitchFamily="34" charset="0"/>
              </a:rPr>
              <a:t>11 GeV</a:t>
            </a:r>
            <a:endParaRPr lang="en-US" altLang="en-US" sz="1100" dirty="0">
              <a:solidFill>
                <a:schemeClr val="tx1"/>
              </a:solidFill>
              <a:latin typeface="Arial" pitchFamily="34" charset="0"/>
              <a:cs typeface="Arial" pitchFamily="34" charset="0"/>
            </a:endParaRPr>
          </a:p>
          <a:p>
            <a:endParaRPr lang="en-US" sz="1100" dirty="0">
              <a:solidFill>
                <a:schemeClr val="tx1"/>
              </a:solidFill>
            </a:endParaRPr>
          </a:p>
        </p:txBody>
      </p:sp>
    </p:spTree>
    <p:extLst>
      <p:ext uri="{BB962C8B-B14F-4D97-AF65-F5344CB8AC3E}">
        <p14:creationId xmlns:p14="http://schemas.microsoft.com/office/powerpoint/2010/main" val="3295430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087 1.48148E-6 L -0.04635 0.02801 L -0.08542 0.04861 L -0.11719 0.05208 L -0.15642 0.04861 L -0.19184 0.03518 L -0.20903 0.01829 L -0.21545 -0.00371 L -0.21545 -0.01574 L -0.21458 -0.03033 L -0.18906 -0.0544 L -0.14913 -0.08727 " pathEditMode="relative" ptsTypes="AAAAAAAAAAAA">
                                      <p:cBhvr>
                                        <p:cTn id="14" dur="1000" fill="hold"/>
                                        <p:tgtEl>
                                          <p:spTgt spid="3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
          <p:cNvSpPr txBox="1">
            <a:spLocks noChangeArrowheads="1"/>
          </p:cNvSpPr>
          <p:nvPr/>
        </p:nvSpPr>
        <p:spPr bwMode="auto">
          <a:xfrm>
            <a:off x="3657600" y="6019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50000"/>
              </a:spcBef>
              <a:spcAft>
                <a:spcPct val="0"/>
              </a:spcAft>
              <a:buSzTx/>
              <a:buFontTx/>
              <a:buNone/>
            </a:pPr>
            <a:endParaRPr lang="en-US" altLang="en-US" sz="1000">
              <a:solidFill>
                <a:schemeClr val="tx1"/>
              </a:solidFill>
            </a:endParaRPr>
          </a:p>
        </p:txBody>
      </p:sp>
      <p:grpSp>
        <p:nvGrpSpPr>
          <p:cNvPr id="39940" name="Group 16"/>
          <p:cNvGrpSpPr>
            <a:grpSpLocks/>
          </p:cNvGrpSpPr>
          <p:nvPr/>
        </p:nvGrpSpPr>
        <p:grpSpPr bwMode="auto">
          <a:xfrm>
            <a:off x="5138738" y="1030288"/>
            <a:ext cx="2297112" cy="1708150"/>
            <a:chOff x="5138632" y="1029850"/>
            <a:chExt cx="2296515" cy="1709345"/>
          </a:xfrm>
        </p:grpSpPr>
        <p:grpSp>
          <p:nvGrpSpPr>
            <p:cNvPr id="40244" name="Group 407"/>
            <p:cNvGrpSpPr>
              <a:grpSpLocks/>
            </p:cNvGrpSpPr>
            <p:nvPr/>
          </p:nvGrpSpPr>
          <p:grpSpPr bwMode="auto">
            <a:xfrm>
              <a:off x="5282632" y="1029850"/>
              <a:ext cx="2152515" cy="1639246"/>
              <a:chOff x="2477" y="960"/>
              <a:chExt cx="1151" cy="912"/>
            </a:xfrm>
          </p:grpSpPr>
          <p:sp>
            <p:nvSpPr>
              <p:cNvPr id="40246" name="Line 70"/>
              <p:cNvSpPr>
                <a:spLocks noChangeShapeType="1"/>
              </p:cNvSpPr>
              <p:nvPr/>
            </p:nvSpPr>
            <p:spPr bwMode="auto">
              <a:xfrm flipH="1" flipV="1">
                <a:off x="2477" y="1870"/>
                <a:ext cx="0" cy="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47" name="Freeform 318"/>
              <p:cNvSpPr>
                <a:spLocks/>
              </p:cNvSpPr>
              <p:nvPr/>
            </p:nvSpPr>
            <p:spPr bwMode="auto">
              <a:xfrm>
                <a:off x="3303" y="1036"/>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40248" name="Freeform 319"/>
              <p:cNvSpPr>
                <a:spLocks/>
              </p:cNvSpPr>
              <p:nvPr/>
            </p:nvSpPr>
            <p:spPr bwMode="auto">
              <a:xfrm>
                <a:off x="3303" y="1036"/>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49" name="Freeform 320"/>
              <p:cNvSpPr>
                <a:spLocks/>
              </p:cNvSpPr>
              <p:nvPr/>
            </p:nvSpPr>
            <p:spPr bwMode="auto">
              <a:xfrm>
                <a:off x="3303" y="960"/>
                <a:ext cx="323" cy="115"/>
              </a:xfrm>
              <a:custGeom>
                <a:avLst/>
                <a:gdLst>
                  <a:gd name="T0" fmla="*/ 239 w 323"/>
                  <a:gd name="T1" fmla="*/ 0 h 117"/>
                  <a:gd name="T2" fmla="*/ 0 w 323"/>
                  <a:gd name="T3" fmla="*/ 56 h 117"/>
                  <a:gd name="T4" fmla="*/ 89 w 323"/>
                  <a:gd name="T5" fmla="*/ 82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endParaRPr lang="en-US"/>
              </a:p>
            </p:txBody>
          </p:sp>
          <p:sp>
            <p:nvSpPr>
              <p:cNvPr id="40250" name="Freeform 321"/>
              <p:cNvSpPr>
                <a:spLocks/>
              </p:cNvSpPr>
              <p:nvPr/>
            </p:nvSpPr>
            <p:spPr bwMode="auto">
              <a:xfrm>
                <a:off x="3303" y="960"/>
                <a:ext cx="323" cy="115"/>
              </a:xfrm>
              <a:custGeom>
                <a:avLst/>
                <a:gdLst>
                  <a:gd name="T0" fmla="*/ 239 w 323"/>
                  <a:gd name="T1" fmla="*/ 0 h 117"/>
                  <a:gd name="T2" fmla="*/ 0 w 323"/>
                  <a:gd name="T3" fmla="*/ 56 h 117"/>
                  <a:gd name="T4" fmla="*/ 89 w 323"/>
                  <a:gd name="T5" fmla="*/ 82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51" name="Freeform 322"/>
              <p:cNvSpPr>
                <a:spLocks/>
              </p:cNvSpPr>
              <p:nvPr/>
            </p:nvSpPr>
            <p:spPr bwMode="auto">
              <a:xfrm>
                <a:off x="3392" y="986"/>
                <a:ext cx="236" cy="177"/>
              </a:xfrm>
              <a:custGeom>
                <a:avLst/>
                <a:gdLst>
                  <a:gd name="T0" fmla="*/ 0 w 236"/>
                  <a:gd name="T1" fmla="*/ 130 h 180"/>
                  <a:gd name="T2" fmla="*/ 0 w 236"/>
                  <a:gd name="T3" fmla="*/ 70 h 180"/>
                  <a:gd name="T4" fmla="*/ 236 w 236"/>
                  <a:gd name="T5" fmla="*/ 0 h 180"/>
                  <a:gd name="T6" fmla="*/ 234 w 236"/>
                  <a:gd name="T7" fmla="*/ 67 h 180"/>
                  <a:gd name="T8" fmla="*/ 0 w 236"/>
                  <a:gd name="T9" fmla="*/ 13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endParaRPr lang="en-US"/>
              </a:p>
            </p:txBody>
          </p:sp>
          <p:sp>
            <p:nvSpPr>
              <p:cNvPr id="40252" name="Freeform 323"/>
              <p:cNvSpPr>
                <a:spLocks/>
              </p:cNvSpPr>
              <p:nvPr/>
            </p:nvSpPr>
            <p:spPr bwMode="auto">
              <a:xfrm>
                <a:off x="3392" y="986"/>
                <a:ext cx="236" cy="177"/>
              </a:xfrm>
              <a:custGeom>
                <a:avLst/>
                <a:gdLst>
                  <a:gd name="T0" fmla="*/ 0 w 236"/>
                  <a:gd name="T1" fmla="*/ 130 h 180"/>
                  <a:gd name="T2" fmla="*/ 0 w 236"/>
                  <a:gd name="T3" fmla="*/ 70 h 180"/>
                  <a:gd name="T4" fmla="*/ 236 w 236"/>
                  <a:gd name="T5" fmla="*/ 0 h 180"/>
                  <a:gd name="T6" fmla="*/ 234 w 236"/>
                  <a:gd name="T7" fmla="*/ 67 h 180"/>
                  <a:gd name="T8" fmla="*/ 0 w 236"/>
                  <a:gd name="T9" fmla="*/ 13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53"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27 h 108"/>
                  <a:gd name="T14" fmla="*/ 66 w 90"/>
                  <a:gd name="T15" fmla="*/ 32 h 108"/>
                  <a:gd name="T16" fmla="*/ 66 w 90"/>
                  <a:gd name="T17" fmla="*/ 43 h 108"/>
                  <a:gd name="T18" fmla="*/ 64 w 90"/>
                  <a:gd name="T19" fmla="*/ 53 h 108"/>
                  <a:gd name="T20" fmla="*/ 61 w 90"/>
                  <a:gd name="T21" fmla="*/ 60 h 108"/>
                  <a:gd name="T22" fmla="*/ 55 w 90"/>
                  <a:gd name="T23" fmla="*/ 63 h 108"/>
                  <a:gd name="T24" fmla="*/ 50 w 90"/>
                  <a:gd name="T25" fmla="*/ 64 h 108"/>
                  <a:gd name="T26" fmla="*/ 42 w 90"/>
                  <a:gd name="T27" fmla="*/ 65 h 108"/>
                  <a:gd name="T28" fmla="*/ 20 w 90"/>
                  <a:gd name="T29" fmla="*/ 65 h 108"/>
                  <a:gd name="T30" fmla="*/ 20 w 90"/>
                  <a:gd name="T31" fmla="*/ 19 h 108"/>
                  <a:gd name="T32" fmla="*/ 42 w 90"/>
                  <a:gd name="T33" fmla="*/ 19 h 108"/>
                  <a:gd name="T34" fmla="*/ 46 w 90"/>
                  <a:gd name="T35" fmla="*/ 0 h 108"/>
                  <a:gd name="T36" fmla="*/ 0 w 90"/>
                  <a:gd name="T37" fmla="*/ 0 h 108"/>
                  <a:gd name="T38" fmla="*/ 0 w 90"/>
                  <a:gd name="T39" fmla="*/ 74 h 108"/>
                  <a:gd name="T40" fmla="*/ 46 w 90"/>
                  <a:gd name="T41" fmla="*/ 74 h 108"/>
                  <a:gd name="T42" fmla="*/ 61 w 90"/>
                  <a:gd name="T43" fmla="*/ 72 h 108"/>
                  <a:gd name="T44" fmla="*/ 72 w 90"/>
                  <a:gd name="T45" fmla="*/ 69 h 108"/>
                  <a:gd name="T46" fmla="*/ 81 w 90"/>
                  <a:gd name="T47" fmla="*/ 64 h 108"/>
                  <a:gd name="T48" fmla="*/ 89 w 90"/>
                  <a:gd name="T49" fmla="*/ 51 h 108"/>
                  <a:gd name="T50" fmla="*/ 90 w 90"/>
                  <a:gd name="T51" fmla="*/ 30 h 108"/>
                  <a:gd name="T52" fmla="*/ 89 w 90"/>
                  <a:gd name="T53" fmla="*/ 27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endParaRPr lang="en-US"/>
              </a:p>
            </p:txBody>
          </p:sp>
          <p:sp>
            <p:nvSpPr>
              <p:cNvPr id="40254"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35 h 70"/>
                  <a:gd name="T20" fmla="*/ 41 w 46"/>
                  <a:gd name="T21" fmla="*/ 41 h 70"/>
                  <a:gd name="T22" fmla="*/ 35 w 46"/>
                  <a:gd name="T23" fmla="*/ 47 h 70"/>
                  <a:gd name="T24" fmla="*/ 30 w 46"/>
                  <a:gd name="T25" fmla="*/ 48 h 70"/>
                  <a:gd name="T26" fmla="*/ 22 w 46"/>
                  <a:gd name="T27" fmla="*/ 50 h 70"/>
                  <a:gd name="T28" fmla="*/ 0 w 46"/>
                  <a:gd name="T29" fmla="*/ 5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55" name="Freeform 326"/>
              <p:cNvSpPr>
                <a:spLocks/>
              </p:cNvSpPr>
              <p:nvPr/>
            </p:nvSpPr>
            <p:spPr bwMode="auto">
              <a:xfrm>
                <a:off x="3452" y="1006"/>
                <a:ext cx="90" cy="106"/>
              </a:xfrm>
              <a:custGeom>
                <a:avLst/>
                <a:gdLst>
                  <a:gd name="T0" fmla="*/ 46 w 90"/>
                  <a:gd name="T1" fmla="*/ 0 h 108"/>
                  <a:gd name="T2" fmla="*/ 0 w 90"/>
                  <a:gd name="T3" fmla="*/ 0 h 108"/>
                  <a:gd name="T4" fmla="*/ 0 w 90"/>
                  <a:gd name="T5" fmla="*/ 74 h 108"/>
                  <a:gd name="T6" fmla="*/ 46 w 90"/>
                  <a:gd name="T7" fmla="*/ 74 h 108"/>
                  <a:gd name="T8" fmla="*/ 61 w 90"/>
                  <a:gd name="T9" fmla="*/ 72 h 108"/>
                  <a:gd name="T10" fmla="*/ 72 w 90"/>
                  <a:gd name="T11" fmla="*/ 69 h 108"/>
                  <a:gd name="T12" fmla="*/ 81 w 90"/>
                  <a:gd name="T13" fmla="*/ 64 h 108"/>
                  <a:gd name="T14" fmla="*/ 89 w 90"/>
                  <a:gd name="T15" fmla="*/ 51 h 108"/>
                  <a:gd name="T16" fmla="*/ 90 w 90"/>
                  <a:gd name="T17" fmla="*/ 30 h 108"/>
                  <a:gd name="T18" fmla="*/ 89 w 90"/>
                  <a:gd name="T19" fmla="*/ 27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56" name="Freeform 327"/>
              <p:cNvSpPr>
                <a:spLocks/>
              </p:cNvSpPr>
              <p:nvPr/>
            </p:nvSpPr>
            <p:spPr bwMode="auto">
              <a:xfrm>
                <a:off x="2925" y="1160"/>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40257" name="Freeform 328"/>
              <p:cNvSpPr>
                <a:spLocks/>
              </p:cNvSpPr>
              <p:nvPr/>
            </p:nvSpPr>
            <p:spPr bwMode="auto">
              <a:xfrm>
                <a:off x="2925" y="1160"/>
                <a:ext cx="89" cy="128"/>
              </a:xfrm>
              <a:custGeom>
                <a:avLst/>
                <a:gdLst>
                  <a:gd name="T0" fmla="*/ 89 w 89"/>
                  <a:gd name="T1" fmla="*/ 93 h 130"/>
                  <a:gd name="T2" fmla="*/ 89 w 89"/>
                  <a:gd name="T3" fmla="*/ 32 h 130"/>
                  <a:gd name="T4" fmla="*/ 0 w 89"/>
                  <a:gd name="T5" fmla="*/ 0 h 130"/>
                  <a:gd name="T6" fmla="*/ 0 w 89"/>
                  <a:gd name="T7" fmla="*/ 69 h 130"/>
                  <a:gd name="T8" fmla="*/ 89 w 89"/>
                  <a:gd name="T9" fmla="*/ 93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58" name="Freeform 329"/>
              <p:cNvSpPr>
                <a:spLocks/>
              </p:cNvSpPr>
              <p:nvPr/>
            </p:nvSpPr>
            <p:spPr bwMode="auto">
              <a:xfrm>
                <a:off x="2925" y="1130"/>
                <a:ext cx="176" cy="70"/>
              </a:xfrm>
              <a:custGeom>
                <a:avLst/>
                <a:gdLst>
                  <a:gd name="T0" fmla="*/ 176 w 176"/>
                  <a:gd name="T1" fmla="*/ 35 h 71"/>
                  <a:gd name="T2" fmla="*/ 89 w 176"/>
                  <a:gd name="T3" fmla="*/ 5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endParaRPr lang="en-US"/>
              </a:p>
            </p:txBody>
          </p:sp>
          <p:sp>
            <p:nvSpPr>
              <p:cNvPr id="40259" name="Freeform 330"/>
              <p:cNvSpPr>
                <a:spLocks/>
              </p:cNvSpPr>
              <p:nvPr/>
            </p:nvSpPr>
            <p:spPr bwMode="auto">
              <a:xfrm>
                <a:off x="3014" y="1169"/>
                <a:ext cx="87" cy="119"/>
              </a:xfrm>
              <a:custGeom>
                <a:avLst/>
                <a:gdLst>
                  <a:gd name="T0" fmla="*/ 0 w 87"/>
                  <a:gd name="T1" fmla="*/ 85 h 121"/>
                  <a:gd name="T2" fmla="*/ 0 w 87"/>
                  <a:gd name="T3" fmla="*/ 30 h 121"/>
                  <a:gd name="T4" fmla="*/ 87 w 87"/>
                  <a:gd name="T5" fmla="*/ 0 h 121"/>
                  <a:gd name="T6" fmla="*/ 87 w 87"/>
                  <a:gd name="T7" fmla="*/ 66 h 121"/>
                  <a:gd name="T8" fmla="*/ 0 w 87"/>
                  <a:gd name="T9" fmla="*/ 85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endParaRPr lang="en-US"/>
              </a:p>
            </p:txBody>
          </p:sp>
          <p:sp>
            <p:nvSpPr>
              <p:cNvPr id="40260"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53 h 106"/>
                  <a:gd name="T16" fmla="*/ 78 w 238"/>
                  <a:gd name="T17" fmla="*/ 53 h 106"/>
                  <a:gd name="T18" fmla="*/ 67 w 238"/>
                  <a:gd name="T19" fmla="*/ 63 h 106"/>
                  <a:gd name="T20" fmla="*/ 45 w 238"/>
                  <a:gd name="T21" fmla="*/ 53 h 106"/>
                  <a:gd name="T22" fmla="*/ 32 w 238"/>
                  <a:gd name="T23" fmla="*/ 76 h 106"/>
                  <a:gd name="T24" fmla="*/ 15 w 238"/>
                  <a:gd name="T25" fmla="*/ 58 h 106"/>
                  <a:gd name="T26" fmla="*/ 0 w 238"/>
                  <a:gd name="T27" fmla="*/ 8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61" name="Line 333"/>
              <p:cNvSpPr>
                <a:spLocks noChangeShapeType="1"/>
              </p:cNvSpPr>
              <p:nvPr/>
            </p:nvSpPr>
            <p:spPr bwMode="auto">
              <a:xfrm flipV="1">
                <a:off x="2877" y="1234"/>
                <a:ext cx="92" cy="4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245" name="Freeform 331"/>
            <p:cNvSpPr>
              <a:spLocks/>
            </p:cNvSpPr>
            <p:nvPr/>
          </p:nvSpPr>
          <p:spPr bwMode="auto">
            <a:xfrm>
              <a:off x="5138632" y="1596037"/>
              <a:ext cx="892050" cy="1143158"/>
            </a:xfrm>
            <a:custGeom>
              <a:avLst/>
              <a:gdLst>
                <a:gd name="T0" fmla="*/ 0 w 477"/>
                <a:gd name="T1" fmla="*/ 2147483647 h 636"/>
                <a:gd name="T2" fmla="*/ 2147483647 w 477"/>
                <a:gd name="T3" fmla="*/ 2147483647 h 636"/>
                <a:gd name="T4" fmla="*/ 214748364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9941" name="Group 429"/>
          <p:cNvGrpSpPr>
            <a:grpSpLocks/>
          </p:cNvGrpSpPr>
          <p:nvPr/>
        </p:nvGrpSpPr>
        <p:grpSpPr bwMode="auto">
          <a:xfrm>
            <a:off x="1997075" y="1892300"/>
            <a:ext cx="5270500" cy="2962275"/>
            <a:chOff x="672" y="1440"/>
            <a:chExt cx="2818" cy="1648"/>
          </a:xfrm>
        </p:grpSpPr>
        <p:sp>
          <p:nvSpPr>
            <p:cNvPr id="40054" name="Freeform 135"/>
            <p:cNvSpPr>
              <a:spLocks/>
            </p:cNvSpPr>
            <p:nvPr/>
          </p:nvSpPr>
          <p:spPr bwMode="auto">
            <a:xfrm>
              <a:off x="672" y="2400"/>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0055" name="Group 425"/>
            <p:cNvGrpSpPr>
              <a:grpSpLocks/>
            </p:cNvGrpSpPr>
            <p:nvPr/>
          </p:nvGrpSpPr>
          <p:grpSpPr bwMode="auto">
            <a:xfrm>
              <a:off x="1108" y="1440"/>
              <a:ext cx="2382" cy="1491"/>
              <a:chOff x="1108" y="1440"/>
              <a:chExt cx="2382" cy="1491"/>
            </a:xfrm>
          </p:grpSpPr>
          <p:sp>
            <p:nvSpPr>
              <p:cNvPr id="40056"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endParaRPr lang="en-US"/>
              </a:p>
            </p:txBody>
          </p:sp>
          <p:sp>
            <p:nvSpPr>
              <p:cNvPr id="40057" name="Line 153"/>
              <p:cNvSpPr>
                <a:spLocks noChangeShapeType="1"/>
              </p:cNvSpPr>
              <p:nvPr/>
            </p:nvSpPr>
            <p:spPr bwMode="auto">
              <a:xfrm flipH="1">
                <a:off x="2016" y="2592"/>
                <a:ext cx="95" cy="297"/>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58" name="Line 154"/>
              <p:cNvSpPr>
                <a:spLocks noChangeShapeType="1"/>
              </p:cNvSpPr>
              <p:nvPr/>
            </p:nvSpPr>
            <p:spPr bwMode="auto">
              <a:xfrm flipH="1">
                <a:off x="2016" y="2670"/>
                <a:ext cx="95" cy="21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59" name="Line 155"/>
              <p:cNvSpPr>
                <a:spLocks noChangeShapeType="1"/>
              </p:cNvSpPr>
              <p:nvPr/>
            </p:nvSpPr>
            <p:spPr bwMode="auto">
              <a:xfrm flipH="1">
                <a:off x="2016" y="2718"/>
                <a:ext cx="95" cy="17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60" name="Freeform 171"/>
              <p:cNvSpPr>
                <a:spLocks/>
              </p:cNvSpPr>
              <p:nvPr/>
            </p:nvSpPr>
            <p:spPr bwMode="auto">
              <a:xfrm>
                <a:off x="1989" y="2842"/>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endParaRPr lang="en-US"/>
              </a:p>
            </p:txBody>
          </p:sp>
          <p:sp>
            <p:nvSpPr>
              <p:cNvPr id="40061" name="Line 156"/>
              <p:cNvSpPr>
                <a:spLocks noChangeShapeType="1"/>
              </p:cNvSpPr>
              <p:nvPr/>
            </p:nvSpPr>
            <p:spPr bwMode="auto">
              <a:xfrm flipH="1">
                <a:off x="2016" y="2762"/>
                <a:ext cx="95" cy="127"/>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62" name="Freeform 173"/>
              <p:cNvSpPr>
                <a:spLocks/>
              </p:cNvSpPr>
              <p:nvPr/>
            </p:nvSpPr>
            <p:spPr bwMode="auto">
              <a:xfrm>
                <a:off x="1989" y="2840"/>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p>
            </p:txBody>
          </p:sp>
          <p:sp>
            <p:nvSpPr>
              <p:cNvPr id="40063" name="Freeform 172"/>
              <p:cNvSpPr>
                <a:spLocks/>
              </p:cNvSpPr>
              <p:nvPr/>
            </p:nvSpPr>
            <p:spPr bwMode="auto">
              <a:xfrm>
                <a:off x="1989" y="2842"/>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64" name="Freeform 174"/>
              <p:cNvSpPr>
                <a:spLocks/>
              </p:cNvSpPr>
              <p:nvPr/>
            </p:nvSpPr>
            <p:spPr bwMode="auto">
              <a:xfrm>
                <a:off x="1989" y="2840"/>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65" name="Freeform 334"/>
              <p:cNvSpPr>
                <a:spLocks/>
              </p:cNvSpPr>
              <p:nvPr/>
            </p:nvSpPr>
            <p:spPr bwMode="auto">
              <a:xfrm>
                <a:off x="1269" y="2389"/>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66"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endParaRPr lang="en-US"/>
              </a:p>
            </p:txBody>
          </p:sp>
          <p:sp>
            <p:nvSpPr>
              <p:cNvPr id="40067"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68"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endParaRPr lang="en-US"/>
              </a:p>
            </p:txBody>
          </p:sp>
          <p:sp>
            <p:nvSpPr>
              <p:cNvPr id="40069"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endParaRPr lang="en-US"/>
              </a:p>
            </p:txBody>
          </p:sp>
          <p:sp>
            <p:nvSpPr>
              <p:cNvPr id="40070"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endParaRPr lang="en-US"/>
              </a:p>
            </p:txBody>
          </p:sp>
          <p:sp>
            <p:nvSpPr>
              <p:cNvPr id="40071"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endParaRPr lang="en-US"/>
              </a:p>
            </p:txBody>
          </p:sp>
          <p:sp>
            <p:nvSpPr>
              <p:cNvPr id="40072"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endParaRPr lang="en-US"/>
              </a:p>
            </p:txBody>
          </p:sp>
          <p:sp>
            <p:nvSpPr>
              <p:cNvPr id="40073"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endParaRPr lang="en-US"/>
              </a:p>
            </p:txBody>
          </p:sp>
          <p:sp>
            <p:nvSpPr>
              <p:cNvPr id="40074"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endParaRPr lang="en-US"/>
              </a:p>
            </p:txBody>
          </p:sp>
          <p:sp>
            <p:nvSpPr>
              <p:cNvPr id="40075"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76"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endParaRPr lang="en-US"/>
              </a:p>
            </p:txBody>
          </p:sp>
          <p:sp>
            <p:nvSpPr>
              <p:cNvPr id="40077"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78" name="Line 26"/>
              <p:cNvSpPr>
                <a:spLocks noChangeShapeType="1"/>
              </p:cNvSpPr>
              <p:nvPr/>
            </p:nvSpPr>
            <p:spPr bwMode="auto">
              <a:xfrm flipH="1">
                <a:off x="1592" y="2407"/>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79" name="Line 27"/>
              <p:cNvSpPr>
                <a:spLocks noChangeShapeType="1"/>
              </p:cNvSpPr>
              <p:nvPr/>
            </p:nvSpPr>
            <p:spPr bwMode="auto">
              <a:xfrm flipH="1">
                <a:off x="1567" y="2422"/>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0"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81" name="Line 29"/>
              <p:cNvSpPr>
                <a:spLocks noChangeShapeType="1"/>
              </p:cNvSpPr>
              <p:nvPr/>
            </p:nvSpPr>
            <p:spPr bwMode="auto">
              <a:xfrm>
                <a:off x="1566" y="2456"/>
                <a:ext cx="11" cy="1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2" name="Line 30"/>
              <p:cNvSpPr>
                <a:spLocks noChangeShapeType="1"/>
              </p:cNvSpPr>
              <p:nvPr/>
            </p:nvSpPr>
            <p:spPr bwMode="auto">
              <a:xfrm flipV="1">
                <a:off x="1588" y="2456"/>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3" name="Line 31"/>
              <p:cNvSpPr>
                <a:spLocks noChangeShapeType="1"/>
              </p:cNvSpPr>
              <p:nvPr/>
            </p:nvSpPr>
            <p:spPr bwMode="auto">
              <a:xfrm flipV="1">
                <a:off x="1612" y="2443"/>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4" name="Line 32"/>
              <p:cNvSpPr>
                <a:spLocks noChangeShapeType="1"/>
              </p:cNvSpPr>
              <p:nvPr/>
            </p:nvSpPr>
            <p:spPr bwMode="auto">
              <a:xfrm flipV="1">
                <a:off x="1636" y="242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5" name="Line 33"/>
              <p:cNvSpPr>
                <a:spLocks noChangeShapeType="1"/>
              </p:cNvSpPr>
              <p:nvPr/>
            </p:nvSpPr>
            <p:spPr bwMode="auto">
              <a:xfrm flipV="1">
                <a:off x="1662" y="241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6" name="Line 34"/>
              <p:cNvSpPr>
                <a:spLocks noChangeShapeType="1"/>
              </p:cNvSpPr>
              <p:nvPr/>
            </p:nvSpPr>
            <p:spPr bwMode="auto">
              <a:xfrm flipV="1">
                <a:off x="1686" y="2398"/>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7" name="Line 35"/>
              <p:cNvSpPr>
                <a:spLocks noChangeShapeType="1"/>
              </p:cNvSpPr>
              <p:nvPr/>
            </p:nvSpPr>
            <p:spPr bwMode="auto">
              <a:xfrm flipV="1">
                <a:off x="1710" y="2385"/>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8" name="Line 36"/>
              <p:cNvSpPr>
                <a:spLocks noChangeShapeType="1"/>
              </p:cNvSpPr>
              <p:nvPr/>
            </p:nvSpPr>
            <p:spPr bwMode="auto">
              <a:xfrm flipV="1">
                <a:off x="1736" y="2370"/>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9" name="Line 37"/>
              <p:cNvSpPr>
                <a:spLocks noChangeShapeType="1"/>
              </p:cNvSpPr>
              <p:nvPr/>
            </p:nvSpPr>
            <p:spPr bwMode="auto">
              <a:xfrm flipV="1">
                <a:off x="1760" y="2356"/>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0" name="Line 38"/>
              <p:cNvSpPr>
                <a:spLocks noChangeShapeType="1"/>
              </p:cNvSpPr>
              <p:nvPr/>
            </p:nvSpPr>
            <p:spPr bwMode="auto">
              <a:xfrm flipV="1">
                <a:off x="1784" y="2343"/>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1" name="Line 39"/>
              <p:cNvSpPr>
                <a:spLocks noChangeShapeType="1"/>
              </p:cNvSpPr>
              <p:nvPr/>
            </p:nvSpPr>
            <p:spPr bwMode="auto">
              <a:xfrm flipV="1">
                <a:off x="1809" y="232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2" name="Line 40"/>
              <p:cNvSpPr>
                <a:spLocks noChangeShapeType="1"/>
              </p:cNvSpPr>
              <p:nvPr/>
            </p:nvSpPr>
            <p:spPr bwMode="auto">
              <a:xfrm flipV="1">
                <a:off x="1835" y="231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3" name="Line 41"/>
              <p:cNvSpPr>
                <a:spLocks noChangeShapeType="1"/>
              </p:cNvSpPr>
              <p:nvPr/>
            </p:nvSpPr>
            <p:spPr bwMode="auto">
              <a:xfrm flipV="1">
                <a:off x="1859" y="229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4" name="Line 42"/>
              <p:cNvSpPr>
                <a:spLocks noChangeShapeType="1"/>
              </p:cNvSpPr>
              <p:nvPr/>
            </p:nvSpPr>
            <p:spPr bwMode="auto">
              <a:xfrm flipV="1">
                <a:off x="1883" y="228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5" name="Line 43"/>
              <p:cNvSpPr>
                <a:spLocks noChangeShapeType="1"/>
              </p:cNvSpPr>
              <p:nvPr/>
            </p:nvSpPr>
            <p:spPr bwMode="auto">
              <a:xfrm flipV="1">
                <a:off x="1907" y="2270"/>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6" name="Line 44"/>
              <p:cNvSpPr>
                <a:spLocks noChangeShapeType="1"/>
              </p:cNvSpPr>
              <p:nvPr/>
            </p:nvSpPr>
            <p:spPr bwMode="auto">
              <a:xfrm flipV="1">
                <a:off x="1933" y="2255"/>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7" name="Line 45"/>
              <p:cNvSpPr>
                <a:spLocks noChangeShapeType="1"/>
              </p:cNvSpPr>
              <p:nvPr/>
            </p:nvSpPr>
            <p:spPr bwMode="auto">
              <a:xfrm flipV="1">
                <a:off x="1957" y="2241"/>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8" name="Line 46"/>
              <p:cNvSpPr>
                <a:spLocks noChangeShapeType="1"/>
              </p:cNvSpPr>
              <p:nvPr/>
            </p:nvSpPr>
            <p:spPr bwMode="auto">
              <a:xfrm flipV="1">
                <a:off x="1981" y="222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9" name="Line 47"/>
              <p:cNvSpPr>
                <a:spLocks noChangeShapeType="1"/>
              </p:cNvSpPr>
              <p:nvPr/>
            </p:nvSpPr>
            <p:spPr bwMode="auto">
              <a:xfrm flipV="1">
                <a:off x="2007" y="221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0" name="Line 48"/>
              <p:cNvSpPr>
                <a:spLocks noChangeShapeType="1"/>
              </p:cNvSpPr>
              <p:nvPr/>
            </p:nvSpPr>
            <p:spPr bwMode="auto">
              <a:xfrm flipV="1">
                <a:off x="2031" y="2198"/>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1" name="Line 49"/>
              <p:cNvSpPr>
                <a:spLocks noChangeShapeType="1"/>
              </p:cNvSpPr>
              <p:nvPr/>
            </p:nvSpPr>
            <p:spPr bwMode="auto">
              <a:xfrm>
                <a:off x="2055" y="2191"/>
                <a:ext cx="1"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2" name="Line 97"/>
              <p:cNvSpPr>
                <a:spLocks noChangeShapeType="1"/>
              </p:cNvSpPr>
              <p:nvPr/>
            </p:nvSpPr>
            <p:spPr bwMode="auto">
              <a:xfrm flipH="1">
                <a:off x="2563" y="2483"/>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3" name="Line 98"/>
              <p:cNvSpPr>
                <a:spLocks noChangeShapeType="1"/>
              </p:cNvSpPr>
              <p:nvPr/>
            </p:nvSpPr>
            <p:spPr bwMode="auto">
              <a:xfrm flipH="1">
                <a:off x="2539" y="2498"/>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4" name="Line 99"/>
              <p:cNvSpPr>
                <a:spLocks noChangeShapeType="1"/>
              </p:cNvSpPr>
              <p:nvPr/>
            </p:nvSpPr>
            <p:spPr bwMode="auto">
              <a:xfrm flipH="1">
                <a:off x="2513" y="2511"/>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5" name="Line 100"/>
              <p:cNvSpPr>
                <a:spLocks noChangeShapeType="1"/>
              </p:cNvSpPr>
              <p:nvPr/>
            </p:nvSpPr>
            <p:spPr bwMode="auto">
              <a:xfrm flipH="1">
                <a:off x="2489" y="2526"/>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6" name="Line 101"/>
              <p:cNvSpPr>
                <a:spLocks noChangeShapeType="1"/>
              </p:cNvSpPr>
              <p:nvPr/>
            </p:nvSpPr>
            <p:spPr bwMode="auto">
              <a:xfrm flipH="1">
                <a:off x="2465" y="2541"/>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7" name="Line 102"/>
              <p:cNvSpPr>
                <a:spLocks noChangeShapeType="1"/>
              </p:cNvSpPr>
              <p:nvPr/>
            </p:nvSpPr>
            <p:spPr bwMode="auto">
              <a:xfrm flipH="1">
                <a:off x="2439" y="2554"/>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8" name="Line 103"/>
              <p:cNvSpPr>
                <a:spLocks noChangeShapeType="1"/>
              </p:cNvSpPr>
              <p:nvPr/>
            </p:nvSpPr>
            <p:spPr bwMode="auto">
              <a:xfrm flipH="1">
                <a:off x="2415" y="2569"/>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9" name="Line 104"/>
              <p:cNvSpPr>
                <a:spLocks noChangeShapeType="1"/>
              </p:cNvSpPr>
              <p:nvPr/>
            </p:nvSpPr>
            <p:spPr bwMode="auto">
              <a:xfrm flipH="1">
                <a:off x="2391" y="2584"/>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10" name="Line 105"/>
              <p:cNvSpPr>
                <a:spLocks noChangeShapeType="1"/>
              </p:cNvSpPr>
              <p:nvPr/>
            </p:nvSpPr>
            <p:spPr bwMode="auto">
              <a:xfrm flipH="1">
                <a:off x="2365" y="2598"/>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11" name="Line 106"/>
              <p:cNvSpPr>
                <a:spLocks noChangeShapeType="1"/>
              </p:cNvSpPr>
              <p:nvPr/>
            </p:nvSpPr>
            <p:spPr bwMode="auto">
              <a:xfrm flipH="1">
                <a:off x="2341" y="2611"/>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12" name="Line 107"/>
              <p:cNvSpPr>
                <a:spLocks noChangeShapeType="1"/>
              </p:cNvSpPr>
              <p:nvPr/>
            </p:nvSpPr>
            <p:spPr bwMode="auto">
              <a:xfrm flipH="1">
                <a:off x="2317" y="2626"/>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13" name="Line 108"/>
              <p:cNvSpPr>
                <a:spLocks noChangeShapeType="1"/>
              </p:cNvSpPr>
              <p:nvPr/>
            </p:nvSpPr>
            <p:spPr bwMode="auto">
              <a:xfrm flipH="1">
                <a:off x="2293" y="2641"/>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14" name="Line 109"/>
              <p:cNvSpPr>
                <a:spLocks noChangeShapeType="1"/>
              </p:cNvSpPr>
              <p:nvPr/>
            </p:nvSpPr>
            <p:spPr bwMode="auto">
              <a:xfrm flipH="1">
                <a:off x="2267" y="2654"/>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15"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16" name="Line 111"/>
              <p:cNvSpPr>
                <a:spLocks noChangeShapeType="1"/>
              </p:cNvSpPr>
              <p:nvPr/>
            </p:nvSpPr>
            <p:spPr bwMode="auto">
              <a:xfrm>
                <a:off x="2254" y="2686"/>
                <a:ext cx="11" cy="9"/>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17" name="Line 112"/>
              <p:cNvSpPr>
                <a:spLocks noChangeShapeType="1"/>
              </p:cNvSpPr>
              <p:nvPr/>
            </p:nvSpPr>
            <p:spPr bwMode="auto">
              <a:xfrm flipV="1">
                <a:off x="2276" y="268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18" name="Line 113"/>
              <p:cNvSpPr>
                <a:spLocks noChangeShapeType="1"/>
              </p:cNvSpPr>
              <p:nvPr/>
            </p:nvSpPr>
            <p:spPr bwMode="auto">
              <a:xfrm flipV="1">
                <a:off x="2300" y="2665"/>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19"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endParaRPr lang="en-US"/>
              </a:p>
            </p:txBody>
          </p:sp>
          <p:sp>
            <p:nvSpPr>
              <p:cNvPr id="40120"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endParaRPr lang="en-US"/>
              </a:p>
            </p:txBody>
          </p:sp>
          <p:sp>
            <p:nvSpPr>
              <p:cNvPr id="40121"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endParaRPr lang="en-US"/>
              </a:p>
            </p:txBody>
          </p:sp>
          <p:sp>
            <p:nvSpPr>
              <p:cNvPr id="40122"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endParaRPr lang="en-US"/>
              </a:p>
            </p:txBody>
          </p:sp>
          <p:sp>
            <p:nvSpPr>
              <p:cNvPr id="40123"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endParaRPr lang="en-US"/>
              </a:p>
            </p:txBody>
          </p:sp>
          <p:sp>
            <p:nvSpPr>
              <p:cNvPr id="40124"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25" name="Line 122"/>
              <p:cNvSpPr>
                <a:spLocks noChangeShapeType="1"/>
              </p:cNvSpPr>
              <p:nvPr/>
            </p:nvSpPr>
            <p:spPr bwMode="auto">
              <a:xfrm>
                <a:off x="2061" y="2192"/>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26"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endParaRPr lang="en-US"/>
              </a:p>
            </p:txBody>
          </p:sp>
          <p:sp>
            <p:nvSpPr>
              <p:cNvPr id="40127"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endParaRPr lang="en-US"/>
              </a:p>
            </p:txBody>
          </p:sp>
          <p:sp>
            <p:nvSpPr>
              <p:cNvPr id="40128" name="Line 132"/>
              <p:cNvSpPr>
                <a:spLocks noChangeShapeType="1"/>
              </p:cNvSpPr>
              <p:nvPr/>
            </p:nvSpPr>
            <p:spPr bwMode="auto">
              <a:xfrm flipH="1">
                <a:off x="1250" y="2552"/>
                <a:ext cx="43" cy="24"/>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29"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30" name="Freeform 134"/>
              <p:cNvSpPr>
                <a:spLocks/>
              </p:cNvSpPr>
              <p:nvPr/>
            </p:nvSpPr>
            <p:spPr bwMode="auto">
              <a:xfrm>
                <a:off x="1260" y="2354"/>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31"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endParaRPr lang="en-US"/>
              </a:p>
            </p:txBody>
          </p:sp>
          <p:sp>
            <p:nvSpPr>
              <p:cNvPr id="40132"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33"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40134"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35"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endParaRPr lang="en-US"/>
              </a:p>
            </p:txBody>
          </p:sp>
          <p:sp>
            <p:nvSpPr>
              <p:cNvPr id="40136"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37"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40138"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39"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40140"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41"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endParaRPr lang="en-US"/>
              </a:p>
            </p:txBody>
          </p:sp>
          <p:sp>
            <p:nvSpPr>
              <p:cNvPr id="40142"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43"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40144"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45"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endParaRPr lang="en-US"/>
              </a:p>
            </p:txBody>
          </p:sp>
          <p:sp>
            <p:nvSpPr>
              <p:cNvPr id="40146"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47"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endParaRPr lang="en-US"/>
              </a:p>
            </p:txBody>
          </p:sp>
          <p:sp>
            <p:nvSpPr>
              <p:cNvPr id="40148"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endParaRPr lang="en-US"/>
              </a:p>
            </p:txBody>
          </p:sp>
          <p:sp>
            <p:nvSpPr>
              <p:cNvPr id="40149"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endParaRPr lang="en-US"/>
              </a:p>
            </p:txBody>
          </p:sp>
          <p:sp>
            <p:nvSpPr>
              <p:cNvPr id="40150"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endParaRPr lang="en-US"/>
              </a:p>
            </p:txBody>
          </p:sp>
          <p:sp>
            <p:nvSpPr>
              <p:cNvPr id="40151"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endParaRPr lang="en-US"/>
              </a:p>
            </p:txBody>
          </p:sp>
          <p:sp>
            <p:nvSpPr>
              <p:cNvPr id="40152"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endParaRPr lang="en-US"/>
              </a:p>
            </p:txBody>
          </p:sp>
          <p:sp>
            <p:nvSpPr>
              <p:cNvPr id="40153"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endParaRPr lang="en-US"/>
              </a:p>
            </p:txBody>
          </p:sp>
          <p:sp>
            <p:nvSpPr>
              <p:cNvPr id="40154"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55"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endParaRPr lang="en-US"/>
              </a:p>
            </p:txBody>
          </p:sp>
          <p:sp>
            <p:nvSpPr>
              <p:cNvPr id="40156"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57"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endParaRPr lang="en-US"/>
              </a:p>
            </p:txBody>
          </p:sp>
          <p:sp>
            <p:nvSpPr>
              <p:cNvPr id="40158"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59"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60"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61"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62"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63"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64"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endParaRPr lang="en-US"/>
              </a:p>
            </p:txBody>
          </p:sp>
          <p:sp>
            <p:nvSpPr>
              <p:cNvPr id="40165"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66" name="Line 254"/>
              <p:cNvSpPr>
                <a:spLocks noChangeShapeType="1"/>
              </p:cNvSpPr>
              <p:nvPr/>
            </p:nvSpPr>
            <p:spPr bwMode="auto">
              <a:xfrm flipV="1">
                <a:off x="2350" y="2569"/>
                <a:ext cx="185" cy="11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67"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endParaRPr lang="en-US"/>
              </a:p>
            </p:txBody>
          </p:sp>
          <p:sp>
            <p:nvSpPr>
              <p:cNvPr id="40168"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69"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endParaRPr lang="en-US"/>
              </a:p>
            </p:txBody>
          </p:sp>
          <p:sp>
            <p:nvSpPr>
              <p:cNvPr id="40170"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endParaRPr lang="en-US"/>
              </a:p>
            </p:txBody>
          </p:sp>
          <p:sp>
            <p:nvSpPr>
              <p:cNvPr id="40171"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FFFFFF"/>
              </a:solidFill>
              <a:ln w="0">
                <a:solidFill>
                  <a:srgbClr val="FFFFFF"/>
                </a:solidFill>
                <a:round/>
                <a:headEnd/>
                <a:tailEnd/>
              </a:ln>
            </p:spPr>
            <p:txBody>
              <a:bodyPr/>
              <a:lstStyle/>
              <a:p>
                <a:endParaRPr lang="en-US"/>
              </a:p>
            </p:txBody>
          </p:sp>
          <p:sp>
            <p:nvSpPr>
              <p:cNvPr id="40172"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FFFFFF"/>
              </a:solidFill>
              <a:ln w="0">
                <a:solidFill>
                  <a:srgbClr val="9292FF"/>
                </a:solidFill>
                <a:round/>
                <a:headEnd/>
                <a:tailEnd/>
              </a:ln>
            </p:spPr>
            <p:txBody>
              <a:bodyPr/>
              <a:lstStyle/>
              <a:p>
                <a:endParaRPr lang="en-US"/>
              </a:p>
            </p:txBody>
          </p:sp>
          <p:sp>
            <p:nvSpPr>
              <p:cNvPr id="40173"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endParaRPr lang="en-US"/>
              </a:p>
            </p:txBody>
          </p:sp>
          <p:sp>
            <p:nvSpPr>
              <p:cNvPr id="40174"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endParaRPr lang="en-US"/>
              </a:p>
            </p:txBody>
          </p:sp>
          <p:sp>
            <p:nvSpPr>
              <p:cNvPr id="40175"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endParaRPr lang="en-US"/>
              </a:p>
            </p:txBody>
          </p:sp>
          <p:sp>
            <p:nvSpPr>
              <p:cNvPr id="40176" name="Freeform 314"/>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FFFFFF"/>
              </a:solidFill>
              <a:ln w="0">
                <a:solidFill>
                  <a:srgbClr val="0000FF"/>
                </a:solidFill>
                <a:round/>
                <a:headEnd/>
                <a:tailEnd/>
              </a:ln>
            </p:spPr>
            <p:txBody>
              <a:bodyPr/>
              <a:lstStyle/>
              <a:p>
                <a:endParaRPr lang="en-US"/>
              </a:p>
            </p:txBody>
          </p:sp>
          <p:sp>
            <p:nvSpPr>
              <p:cNvPr id="40177" name="Freeform 315"/>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78"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79" name="Line 50"/>
              <p:cNvSpPr>
                <a:spLocks noChangeShapeType="1"/>
              </p:cNvSpPr>
              <p:nvPr/>
            </p:nvSpPr>
            <p:spPr bwMode="auto">
              <a:xfrm flipV="1">
                <a:off x="2113" y="2152"/>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80" name="Line 52"/>
              <p:cNvSpPr>
                <a:spLocks noChangeShapeType="1"/>
              </p:cNvSpPr>
              <p:nvPr/>
            </p:nvSpPr>
            <p:spPr bwMode="auto">
              <a:xfrm flipV="1">
                <a:off x="2163" y="212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81" name="Line 53"/>
              <p:cNvSpPr>
                <a:spLocks noChangeShapeType="1"/>
              </p:cNvSpPr>
              <p:nvPr/>
            </p:nvSpPr>
            <p:spPr bwMode="auto">
              <a:xfrm flipV="1">
                <a:off x="2187" y="210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82" name="Line 54"/>
              <p:cNvSpPr>
                <a:spLocks noChangeShapeType="1"/>
              </p:cNvSpPr>
              <p:nvPr/>
            </p:nvSpPr>
            <p:spPr bwMode="auto">
              <a:xfrm flipV="1">
                <a:off x="2211" y="2094"/>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83" name="Line 55"/>
              <p:cNvSpPr>
                <a:spLocks noChangeShapeType="1"/>
              </p:cNvSpPr>
              <p:nvPr/>
            </p:nvSpPr>
            <p:spPr bwMode="auto">
              <a:xfrm flipV="1">
                <a:off x="2237" y="2079"/>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84" name="Line 56"/>
              <p:cNvSpPr>
                <a:spLocks noChangeShapeType="1"/>
              </p:cNvSpPr>
              <p:nvPr/>
            </p:nvSpPr>
            <p:spPr bwMode="auto">
              <a:xfrm flipV="1">
                <a:off x="2261" y="2064"/>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85" name="Line 57"/>
              <p:cNvSpPr>
                <a:spLocks noChangeShapeType="1"/>
              </p:cNvSpPr>
              <p:nvPr/>
            </p:nvSpPr>
            <p:spPr bwMode="auto">
              <a:xfrm flipV="1">
                <a:off x="2285" y="205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86" name="Line 58"/>
              <p:cNvSpPr>
                <a:spLocks noChangeShapeType="1"/>
              </p:cNvSpPr>
              <p:nvPr/>
            </p:nvSpPr>
            <p:spPr bwMode="auto">
              <a:xfrm flipV="1">
                <a:off x="2309" y="203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87" name="Line 59"/>
              <p:cNvSpPr>
                <a:spLocks noChangeShapeType="1"/>
              </p:cNvSpPr>
              <p:nvPr/>
            </p:nvSpPr>
            <p:spPr bwMode="auto">
              <a:xfrm flipV="1">
                <a:off x="2335" y="202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88" name="Line 60"/>
              <p:cNvSpPr>
                <a:spLocks noChangeShapeType="1"/>
              </p:cNvSpPr>
              <p:nvPr/>
            </p:nvSpPr>
            <p:spPr bwMode="auto">
              <a:xfrm flipV="1">
                <a:off x="2359" y="200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89" name="Line 61"/>
              <p:cNvSpPr>
                <a:spLocks noChangeShapeType="1"/>
              </p:cNvSpPr>
              <p:nvPr/>
            </p:nvSpPr>
            <p:spPr bwMode="auto">
              <a:xfrm flipV="1">
                <a:off x="2383" y="1994"/>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90" name="Line 62"/>
              <p:cNvSpPr>
                <a:spLocks noChangeShapeType="1"/>
              </p:cNvSpPr>
              <p:nvPr/>
            </p:nvSpPr>
            <p:spPr bwMode="auto">
              <a:xfrm flipV="1">
                <a:off x="2407" y="1979"/>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91" name="Line 63"/>
              <p:cNvSpPr>
                <a:spLocks noChangeShapeType="1"/>
              </p:cNvSpPr>
              <p:nvPr/>
            </p:nvSpPr>
            <p:spPr bwMode="auto">
              <a:xfrm flipV="1">
                <a:off x="2433" y="1964"/>
                <a:ext cx="12"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92" name="Line 64"/>
              <p:cNvSpPr>
                <a:spLocks noChangeShapeType="1"/>
              </p:cNvSpPr>
              <p:nvPr/>
            </p:nvSpPr>
            <p:spPr bwMode="auto">
              <a:xfrm flipV="1">
                <a:off x="2458" y="1949"/>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93" name="Line 65"/>
              <p:cNvSpPr>
                <a:spLocks noChangeShapeType="1"/>
              </p:cNvSpPr>
              <p:nvPr/>
            </p:nvSpPr>
            <p:spPr bwMode="auto">
              <a:xfrm flipV="1">
                <a:off x="2482" y="1936"/>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94" name="Line 66"/>
              <p:cNvSpPr>
                <a:spLocks noChangeShapeType="1"/>
              </p:cNvSpPr>
              <p:nvPr/>
            </p:nvSpPr>
            <p:spPr bwMode="auto">
              <a:xfrm flipV="1">
                <a:off x="2508" y="192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95" name="Line 67"/>
              <p:cNvSpPr>
                <a:spLocks noChangeShapeType="1"/>
              </p:cNvSpPr>
              <p:nvPr/>
            </p:nvSpPr>
            <p:spPr bwMode="auto">
              <a:xfrm flipV="1">
                <a:off x="2532" y="1907"/>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96" name="Line 71"/>
              <p:cNvSpPr>
                <a:spLocks noChangeShapeType="1"/>
              </p:cNvSpPr>
              <p:nvPr/>
            </p:nvSpPr>
            <p:spPr bwMode="auto">
              <a:xfrm flipH="1" flipV="1">
                <a:off x="2425" y="1862"/>
                <a:ext cx="124" cy="4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197" name="Group 396"/>
              <p:cNvGrpSpPr>
                <a:grpSpLocks/>
              </p:cNvGrpSpPr>
              <p:nvPr/>
            </p:nvGrpSpPr>
            <p:grpSpPr bwMode="auto">
              <a:xfrm>
                <a:off x="2587" y="2137"/>
                <a:ext cx="616" cy="339"/>
                <a:chOff x="2582" y="2147"/>
                <a:chExt cx="616" cy="339"/>
              </a:xfrm>
            </p:grpSpPr>
            <p:sp>
              <p:nvSpPr>
                <p:cNvPr id="40215" name="Line 93"/>
                <p:cNvSpPr>
                  <a:spLocks noChangeShapeType="1"/>
                </p:cNvSpPr>
                <p:nvPr/>
              </p:nvSpPr>
              <p:spPr bwMode="auto">
                <a:xfrm flipH="1">
                  <a:off x="2686" y="2419"/>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16" name="Line 94"/>
                <p:cNvSpPr>
                  <a:spLocks noChangeShapeType="1"/>
                </p:cNvSpPr>
                <p:nvPr/>
              </p:nvSpPr>
              <p:spPr bwMode="auto">
                <a:xfrm flipH="1">
                  <a:off x="2673" y="2432"/>
                  <a:ext cx="2" cy="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17" name="Line 95"/>
                <p:cNvSpPr>
                  <a:spLocks noChangeShapeType="1"/>
                </p:cNvSpPr>
                <p:nvPr/>
              </p:nvSpPr>
              <p:spPr bwMode="auto">
                <a:xfrm flipH="1">
                  <a:off x="2606" y="2466"/>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18" name="Line 96"/>
                <p:cNvSpPr>
                  <a:spLocks noChangeShapeType="1"/>
                </p:cNvSpPr>
                <p:nvPr/>
              </p:nvSpPr>
              <p:spPr bwMode="auto">
                <a:xfrm flipH="1">
                  <a:off x="2582" y="2479"/>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19" name="Line 126"/>
                <p:cNvSpPr>
                  <a:spLocks noChangeShapeType="1"/>
                </p:cNvSpPr>
                <p:nvPr/>
              </p:nvSpPr>
              <p:spPr bwMode="auto">
                <a:xfrm flipH="1" flipV="1">
                  <a:off x="2605" y="245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20" name="Line 127"/>
                <p:cNvSpPr>
                  <a:spLocks noChangeShapeType="1"/>
                </p:cNvSpPr>
                <p:nvPr/>
              </p:nvSpPr>
              <p:spPr bwMode="auto">
                <a:xfrm flipV="1">
                  <a:off x="2612" y="244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21" name="Line 128"/>
                <p:cNvSpPr>
                  <a:spLocks noChangeShapeType="1"/>
                </p:cNvSpPr>
                <p:nvPr/>
              </p:nvSpPr>
              <p:spPr bwMode="auto">
                <a:xfrm flipV="1">
                  <a:off x="2638" y="2425"/>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22" name="Line 129"/>
                <p:cNvSpPr>
                  <a:spLocks noChangeShapeType="1"/>
                </p:cNvSpPr>
                <p:nvPr/>
              </p:nvSpPr>
              <p:spPr bwMode="auto">
                <a:xfrm>
                  <a:off x="2662" y="2429"/>
                  <a:ext cx="8" cy="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23" name="Line 72"/>
                <p:cNvSpPr>
                  <a:spLocks noChangeShapeType="1"/>
                </p:cNvSpPr>
                <p:nvPr/>
              </p:nvSpPr>
              <p:spPr bwMode="auto">
                <a:xfrm flipV="1">
                  <a:off x="3187" y="2169"/>
                  <a:ext cx="11"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24" name="Line 73"/>
                <p:cNvSpPr>
                  <a:spLocks noChangeShapeType="1"/>
                </p:cNvSpPr>
                <p:nvPr/>
              </p:nvSpPr>
              <p:spPr bwMode="auto">
                <a:xfrm flipH="1" flipV="1">
                  <a:off x="3179" y="2152"/>
                  <a:ext cx="12" cy="1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25" name="Line 74"/>
                <p:cNvSpPr>
                  <a:spLocks noChangeShapeType="1"/>
                </p:cNvSpPr>
                <p:nvPr/>
              </p:nvSpPr>
              <p:spPr bwMode="auto">
                <a:xfrm flipH="1">
                  <a:off x="3153" y="214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26" name="Line 75"/>
                <p:cNvSpPr>
                  <a:spLocks noChangeShapeType="1"/>
                </p:cNvSpPr>
                <p:nvPr/>
              </p:nvSpPr>
              <p:spPr bwMode="auto">
                <a:xfrm flipH="1">
                  <a:off x="3129" y="2160"/>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27" name="Line 76"/>
                <p:cNvSpPr>
                  <a:spLocks noChangeShapeType="1"/>
                </p:cNvSpPr>
                <p:nvPr/>
              </p:nvSpPr>
              <p:spPr bwMode="auto">
                <a:xfrm flipH="1">
                  <a:off x="3105" y="217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28" name="Line 77"/>
                <p:cNvSpPr>
                  <a:spLocks noChangeShapeType="1"/>
                </p:cNvSpPr>
                <p:nvPr/>
              </p:nvSpPr>
              <p:spPr bwMode="auto">
                <a:xfrm flipH="1">
                  <a:off x="3081" y="2189"/>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29" name="Line 78"/>
                <p:cNvSpPr>
                  <a:spLocks noChangeShapeType="1"/>
                </p:cNvSpPr>
                <p:nvPr/>
              </p:nvSpPr>
              <p:spPr bwMode="auto">
                <a:xfrm flipH="1">
                  <a:off x="3055" y="2204"/>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30" name="Line 79"/>
                <p:cNvSpPr>
                  <a:spLocks noChangeShapeType="1"/>
                </p:cNvSpPr>
                <p:nvPr/>
              </p:nvSpPr>
              <p:spPr bwMode="auto">
                <a:xfrm flipH="1">
                  <a:off x="3031" y="2217"/>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31" name="Line 80"/>
                <p:cNvSpPr>
                  <a:spLocks noChangeShapeType="1"/>
                </p:cNvSpPr>
                <p:nvPr/>
              </p:nvSpPr>
              <p:spPr bwMode="auto">
                <a:xfrm flipH="1">
                  <a:off x="3007" y="2232"/>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32" name="Line 81"/>
                <p:cNvSpPr>
                  <a:spLocks noChangeShapeType="1"/>
                </p:cNvSpPr>
                <p:nvPr/>
              </p:nvSpPr>
              <p:spPr bwMode="auto">
                <a:xfrm flipH="1">
                  <a:off x="2983" y="2247"/>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33" name="Line 82"/>
                <p:cNvSpPr>
                  <a:spLocks noChangeShapeType="1"/>
                </p:cNvSpPr>
                <p:nvPr/>
              </p:nvSpPr>
              <p:spPr bwMode="auto">
                <a:xfrm flipH="1">
                  <a:off x="2957" y="2262"/>
                  <a:ext cx="1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34" name="Line 83"/>
                <p:cNvSpPr>
                  <a:spLocks noChangeShapeType="1"/>
                </p:cNvSpPr>
                <p:nvPr/>
              </p:nvSpPr>
              <p:spPr bwMode="auto">
                <a:xfrm flipH="1">
                  <a:off x="2933" y="227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35" name="Line 84"/>
                <p:cNvSpPr>
                  <a:spLocks noChangeShapeType="1"/>
                </p:cNvSpPr>
                <p:nvPr/>
              </p:nvSpPr>
              <p:spPr bwMode="auto">
                <a:xfrm flipH="1">
                  <a:off x="2909" y="2290"/>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36" name="Line 85"/>
                <p:cNvSpPr>
                  <a:spLocks noChangeShapeType="1"/>
                </p:cNvSpPr>
                <p:nvPr/>
              </p:nvSpPr>
              <p:spPr bwMode="auto">
                <a:xfrm flipH="1">
                  <a:off x="2883" y="2304"/>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37" name="Line 86"/>
                <p:cNvSpPr>
                  <a:spLocks noChangeShapeType="1"/>
                </p:cNvSpPr>
                <p:nvPr/>
              </p:nvSpPr>
              <p:spPr bwMode="auto">
                <a:xfrm flipH="1">
                  <a:off x="2859" y="2319"/>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38" name="Line 87"/>
                <p:cNvSpPr>
                  <a:spLocks noChangeShapeType="1"/>
                </p:cNvSpPr>
                <p:nvPr/>
              </p:nvSpPr>
              <p:spPr bwMode="auto">
                <a:xfrm flipH="1">
                  <a:off x="2835" y="2332"/>
                  <a:ext cx="13"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39" name="Line 88"/>
                <p:cNvSpPr>
                  <a:spLocks noChangeShapeType="1"/>
                </p:cNvSpPr>
                <p:nvPr/>
              </p:nvSpPr>
              <p:spPr bwMode="auto">
                <a:xfrm flipH="1">
                  <a:off x="2810" y="2347"/>
                  <a:ext cx="12"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40" name="Line 89"/>
                <p:cNvSpPr>
                  <a:spLocks noChangeShapeType="1"/>
                </p:cNvSpPr>
                <p:nvPr/>
              </p:nvSpPr>
              <p:spPr bwMode="auto">
                <a:xfrm flipH="1">
                  <a:off x="2784" y="2362"/>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41" name="Line 90"/>
                <p:cNvSpPr>
                  <a:spLocks noChangeShapeType="1"/>
                </p:cNvSpPr>
                <p:nvPr/>
              </p:nvSpPr>
              <p:spPr bwMode="auto">
                <a:xfrm flipH="1">
                  <a:off x="2760" y="2375"/>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42" name="Line 91"/>
                <p:cNvSpPr>
                  <a:spLocks noChangeShapeType="1"/>
                </p:cNvSpPr>
                <p:nvPr/>
              </p:nvSpPr>
              <p:spPr bwMode="auto">
                <a:xfrm flipH="1">
                  <a:off x="2736" y="2390"/>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43" name="Line 92"/>
                <p:cNvSpPr>
                  <a:spLocks noChangeShapeType="1"/>
                </p:cNvSpPr>
                <p:nvPr/>
              </p:nvSpPr>
              <p:spPr bwMode="auto">
                <a:xfrm flipH="1">
                  <a:off x="2712" y="2404"/>
                  <a:ext cx="11" cy="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198" name="Line 123"/>
              <p:cNvSpPr>
                <a:spLocks noChangeShapeType="1"/>
              </p:cNvSpPr>
              <p:nvPr/>
            </p:nvSpPr>
            <p:spPr bwMode="auto">
              <a:xfrm flipV="1">
                <a:off x="2083" y="2192"/>
                <a:ext cx="13" cy="6"/>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99" name="Line 124"/>
              <p:cNvSpPr>
                <a:spLocks noChangeShapeType="1"/>
              </p:cNvSpPr>
              <p:nvPr/>
            </p:nvSpPr>
            <p:spPr bwMode="auto">
              <a:xfrm flipV="1">
                <a:off x="2109" y="2178"/>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00" name="Line 125"/>
              <p:cNvSpPr>
                <a:spLocks noChangeShapeType="1"/>
              </p:cNvSpPr>
              <p:nvPr/>
            </p:nvSpPr>
            <p:spPr bwMode="auto">
              <a:xfrm flipH="1" flipV="1">
                <a:off x="2120" y="2163"/>
                <a:ext cx="11"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01" name="Line 253"/>
              <p:cNvSpPr>
                <a:spLocks noChangeShapeType="1"/>
              </p:cNvSpPr>
              <p:nvPr/>
            </p:nvSpPr>
            <p:spPr bwMode="auto">
              <a:xfrm flipV="1">
                <a:off x="2267" y="1870"/>
                <a:ext cx="185" cy="11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02"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endParaRPr lang="en-US"/>
              </a:p>
            </p:txBody>
          </p:sp>
          <p:sp>
            <p:nvSpPr>
              <p:cNvPr id="40203"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04"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endParaRPr lang="en-US"/>
              </a:p>
            </p:txBody>
          </p:sp>
          <p:sp>
            <p:nvSpPr>
              <p:cNvPr id="40205"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endParaRPr lang="en-US"/>
              </a:p>
            </p:txBody>
          </p:sp>
          <p:sp>
            <p:nvSpPr>
              <p:cNvPr id="40206"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endParaRPr lang="en-US"/>
              </a:p>
            </p:txBody>
          </p:sp>
          <p:sp>
            <p:nvSpPr>
              <p:cNvPr id="40207"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FF0000"/>
                </a:solidFill>
                <a:round/>
                <a:headEnd/>
                <a:tailEnd/>
              </a:ln>
            </p:spPr>
            <p:txBody>
              <a:bodyPr/>
              <a:lstStyle/>
              <a:p>
                <a:endParaRPr lang="en-US"/>
              </a:p>
            </p:txBody>
          </p:sp>
          <p:sp>
            <p:nvSpPr>
              <p:cNvPr id="40208"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endParaRPr lang="en-US"/>
              </a:p>
            </p:txBody>
          </p:sp>
          <p:sp>
            <p:nvSpPr>
              <p:cNvPr id="40209"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FF0000"/>
                </a:solidFill>
                <a:round/>
                <a:headEnd/>
                <a:tailEnd/>
              </a:ln>
            </p:spPr>
            <p:txBody>
              <a:bodyPr/>
              <a:lstStyle/>
              <a:p>
                <a:endParaRPr lang="en-US"/>
              </a:p>
            </p:txBody>
          </p:sp>
          <p:sp>
            <p:nvSpPr>
              <p:cNvPr id="40210"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endParaRPr lang="en-US"/>
              </a:p>
            </p:txBody>
          </p:sp>
          <p:sp>
            <p:nvSpPr>
              <p:cNvPr id="40211"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12" name="Freeform 315"/>
              <p:cNvSpPr>
                <a:spLocks/>
              </p:cNvSpPr>
              <p:nvPr/>
            </p:nvSpPr>
            <p:spPr bwMode="auto">
              <a:xfrm>
                <a:off x="2393" y="2601"/>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13" name="Freeform 314"/>
              <p:cNvSpPr>
                <a:spLocks/>
              </p:cNvSpPr>
              <p:nvPr/>
            </p:nvSpPr>
            <p:spPr bwMode="auto">
              <a:xfrm>
                <a:off x="2393" y="2599"/>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FFFFFF"/>
              </a:solidFill>
              <a:ln w="12700" cmpd="sng">
                <a:solidFill>
                  <a:srgbClr val="0000E3"/>
                </a:solidFill>
                <a:round/>
                <a:headEnd/>
                <a:tailEnd/>
              </a:ln>
            </p:spPr>
            <p:txBody>
              <a:bodyPr/>
              <a:lstStyle/>
              <a:p>
                <a:endParaRPr lang="en-US"/>
              </a:p>
            </p:txBody>
          </p:sp>
          <p:sp>
            <p:nvSpPr>
              <p:cNvPr id="40214"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FFFFFF"/>
              </a:solidFill>
              <a:ln w="0">
                <a:solidFill>
                  <a:srgbClr val="CC0000"/>
                </a:solidFill>
                <a:round/>
                <a:headEnd/>
                <a:tailEnd/>
              </a:ln>
            </p:spPr>
            <p:txBody>
              <a:bodyPr/>
              <a:lstStyle/>
              <a:p>
                <a:endParaRPr lang="en-US"/>
              </a:p>
            </p:txBody>
          </p:sp>
        </p:grpSp>
      </p:grpSp>
      <p:grpSp>
        <p:nvGrpSpPr>
          <p:cNvPr id="39942" name="Group 432"/>
          <p:cNvGrpSpPr>
            <a:grpSpLocks/>
          </p:cNvGrpSpPr>
          <p:nvPr/>
        </p:nvGrpSpPr>
        <p:grpSpPr bwMode="auto">
          <a:xfrm>
            <a:off x="1679575" y="3249613"/>
            <a:ext cx="3856038" cy="3000375"/>
            <a:chOff x="550" y="2195"/>
            <a:chExt cx="2062" cy="1669"/>
          </a:xfrm>
        </p:grpSpPr>
        <p:grpSp>
          <p:nvGrpSpPr>
            <p:cNvPr id="39959" name="Group 413"/>
            <p:cNvGrpSpPr>
              <a:grpSpLocks/>
            </p:cNvGrpSpPr>
            <p:nvPr/>
          </p:nvGrpSpPr>
          <p:grpSpPr bwMode="auto">
            <a:xfrm>
              <a:off x="1874" y="2195"/>
              <a:ext cx="714" cy="291"/>
              <a:chOff x="1913" y="2147"/>
              <a:chExt cx="714" cy="291"/>
            </a:xfrm>
          </p:grpSpPr>
          <p:sp>
            <p:nvSpPr>
              <p:cNvPr id="40037" name="Freeform 281"/>
              <p:cNvSpPr>
                <a:spLocks/>
              </p:cNvSpPr>
              <p:nvPr/>
            </p:nvSpPr>
            <p:spPr bwMode="auto">
              <a:xfrm>
                <a:off x="1913" y="2269"/>
                <a:ext cx="432" cy="124"/>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endParaRPr lang="en-US"/>
              </a:p>
            </p:txBody>
          </p:sp>
          <p:sp>
            <p:nvSpPr>
              <p:cNvPr id="40038" name="Line 23"/>
              <p:cNvSpPr>
                <a:spLocks noChangeShapeType="1"/>
              </p:cNvSpPr>
              <p:nvPr/>
            </p:nvSpPr>
            <p:spPr bwMode="auto">
              <a:xfrm>
                <a:off x="2087" y="2180"/>
                <a:ext cx="199" cy="97"/>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039" name="Group 397"/>
              <p:cNvGrpSpPr>
                <a:grpSpLocks/>
              </p:cNvGrpSpPr>
              <p:nvPr/>
            </p:nvGrpSpPr>
            <p:grpSpPr bwMode="auto">
              <a:xfrm>
                <a:off x="2132" y="2147"/>
                <a:ext cx="495" cy="291"/>
                <a:chOff x="2132" y="2147"/>
                <a:chExt cx="495" cy="291"/>
              </a:xfrm>
            </p:grpSpPr>
            <p:sp>
              <p:nvSpPr>
                <p:cNvPr id="40040" name="Line 170"/>
                <p:cNvSpPr>
                  <a:spLocks noChangeShapeType="1"/>
                </p:cNvSpPr>
                <p:nvPr/>
              </p:nvSpPr>
              <p:spPr bwMode="auto">
                <a:xfrm>
                  <a:off x="2378" y="2319"/>
                  <a:ext cx="249" cy="11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41" name="Line 51"/>
                <p:cNvSpPr>
                  <a:spLocks noChangeShapeType="1"/>
                </p:cNvSpPr>
                <p:nvPr/>
              </p:nvSpPr>
              <p:spPr bwMode="auto">
                <a:xfrm flipV="1">
                  <a:off x="2132" y="2147"/>
                  <a:ext cx="13" cy="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42" name="Freeform 157"/>
                <p:cNvSpPr>
                  <a:spLocks/>
                </p:cNvSpPr>
                <p:nvPr/>
              </p:nvSpPr>
              <p:spPr bwMode="auto">
                <a:xfrm>
                  <a:off x="2288" y="2199"/>
                  <a:ext cx="263" cy="74"/>
                </a:xfrm>
                <a:custGeom>
                  <a:avLst/>
                  <a:gdLst>
                    <a:gd name="T0" fmla="*/ 72 w 263"/>
                    <a:gd name="T1" fmla="*/ 5 h 74"/>
                    <a:gd name="T2" fmla="*/ 0 w 263"/>
                    <a:gd name="T3" fmla="*/ 39 h 74"/>
                    <a:gd name="T4" fmla="*/ 68 w 263"/>
                    <a:gd name="T5" fmla="*/ 70 h 74"/>
                    <a:gd name="T6" fmla="*/ 139 w 263"/>
                    <a:gd name="T7" fmla="*/ 39 h 74"/>
                    <a:gd name="T8" fmla="*/ 191 w 263"/>
                    <a:gd name="T9" fmla="*/ 74 h 74"/>
                    <a:gd name="T10" fmla="*/ 263 w 263"/>
                    <a:gd name="T11" fmla="*/ 39 h 74"/>
                    <a:gd name="T12" fmla="*/ 194 w 263"/>
                    <a:gd name="T13" fmla="*/ 0 h 74"/>
                    <a:gd name="T14" fmla="*/ 126 w 263"/>
                    <a:gd name="T15" fmla="*/ 31 h 74"/>
                    <a:gd name="T16" fmla="*/ 72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5"/>
                      </a:moveTo>
                      <a:lnTo>
                        <a:pt x="0" y="39"/>
                      </a:lnTo>
                      <a:lnTo>
                        <a:pt x="68" y="70"/>
                      </a:lnTo>
                      <a:lnTo>
                        <a:pt x="139" y="39"/>
                      </a:lnTo>
                      <a:lnTo>
                        <a:pt x="191" y="74"/>
                      </a:lnTo>
                      <a:lnTo>
                        <a:pt x="263" y="39"/>
                      </a:lnTo>
                      <a:lnTo>
                        <a:pt x="194" y="0"/>
                      </a:lnTo>
                      <a:lnTo>
                        <a:pt x="126" y="31"/>
                      </a:lnTo>
                      <a:lnTo>
                        <a:pt x="72" y="5"/>
                      </a:lnTo>
                      <a:close/>
                    </a:path>
                  </a:pathLst>
                </a:custGeom>
                <a:solidFill>
                  <a:srgbClr val="80FFFF"/>
                </a:solidFill>
                <a:ln w="0">
                  <a:solidFill>
                    <a:srgbClr val="80FFFF"/>
                  </a:solidFill>
                  <a:round/>
                  <a:headEnd/>
                  <a:tailEnd/>
                </a:ln>
              </p:spPr>
              <p:txBody>
                <a:bodyPr/>
                <a:lstStyle/>
                <a:p>
                  <a:endParaRPr lang="en-US"/>
                </a:p>
              </p:txBody>
            </p:sp>
            <p:sp>
              <p:nvSpPr>
                <p:cNvPr id="40043" name="Freeform 158"/>
                <p:cNvSpPr>
                  <a:spLocks/>
                </p:cNvSpPr>
                <p:nvPr/>
              </p:nvSpPr>
              <p:spPr bwMode="auto">
                <a:xfrm>
                  <a:off x="2158" y="2199"/>
                  <a:ext cx="263" cy="74"/>
                </a:xfrm>
                <a:custGeom>
                  <a:avLst/>
                  <a:gdLst>
                    <a:gd name="T0" fmla="*/ 74 w 263"/>
                    <a:gd name="T1" fmla="*/ 5 h 74"/>
                    <a:gd name="T2" fmla="*/ 0 w 263"/>
                    <a:gd name="T3" fmla="*/ 39 h 74"/>
                    <a:gd name="T4" fmla="*/ 68 w 263"/>
                    <a:gd name="T5" fmla="*/ 70 h 74"/>
                    <a:gd name="T6" fmla="*/ 139 w 263"/>
                    <a:gd name="T7" fmla="*/ 39 h 74"/>
                    <a:gd name="T8" fmla="*/ 193 w 263"/>
                    <a:gd name="T9" fmla="*/ 74 h 74"/>
                    <a:gd name="T10" fmla="*/ 263 w 263"/>
                    <a:gd name="T11" fmla="*/ 39 h 74"/>
                    <a:gd name="T12" fmla="*/ 194 w 263"/>
                    <a:gd name="T13" fmla="*/ 0 h 74"/>
                    <a:gd name="T14" fmla="*/ 128 w 263"/>
                    <a:gd name="T15" fmla="*/ 31 h 74"/>
                    <a:gd name="T16" fmla="*/ 74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5"/>
                      </a:moveTo>
                      <a:lnTo>
                        <a:pt x="0" y="39"/>
                      </a:lnTo>
                      <a:lnTo>
                        <a:pt x="68" y="70"/>
                      </a:lnTo>
                      <a:lnTo>
                        <a:pt x="139" y="39"/>
                      </a:lnTo>
                      <a:lnTo>
                        <a:pt x="193" y="74"/>
                      </a:lnTo>
                      <a:lnTo>
                        <a:pt x="263" y="39"/>
                      </a:lnTo>
                      <a:lnTo>
                        <a:pt x="194" y="0"/>
                      </a:lnTo>
                      <a:lnTo>
                        <a:pt x="128" y="31"/>
                      </a:lnTo>
                      <a:lnTo>
                        <a:pt x="74" y="5"/>
                      </a:lnTo>
                      <a:close/>
                    </a:path>
                  </a:pathLst>
                </a:custGeom>
                <a:solidFill>
                  <a:srgbClr val="80FFFF"/>
                </a:solidFill>
                <a:ln w="0">
                  <a:solidFill>
                    <a:srgbClr val="80FFFF"/>
                  </a:solidFill>
                  <a:round/>
                  <a:headEnd/>
                  <a:tailEnd/>
                </a:ln>
              </p:spPr>
              <p:txBody>
                <a:bodyPr/>
                <a:lstStyle/>
                <a:p>
                  <a:endParaRPr lang="en-US"/>
                </a:p>
              </p:txBody>
            </p:sp>
            <p:sp>
              <p:nvSpPr>
                <p:cNvPr id="40044" name="Freeform 282"/>
                <p:cNvSpPr>
                  <a:spLocks/>
                </p:cNvSpPr>
                <p:nvPr/>
              </p:nvSpPr>
              <p:spPr bwMode="auto">
                <a:xfrm>
                  <a:off x="2356"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40045" name="Freeform 283"/>
                <p:cNvSpPr>
                  <a:spLocks/>
                </p:cNvSpPr>
                <p:nvPr/>
              </p:nvSpPr>
              <p:spPr bwMode="auto">
                <a:xfrm>
                  <a:off x="2428" y="2236"/>
                  <a:ext cx="51" cy="113"/>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endParaRPr lang="en-US"/>
                </a:p>
              </p:txBody>
            </p:sp>
            <p:sp>
              <p:nvSpPr>
                <p:cNvPr id="40046" name="Freeform 284"/>
                <p:cNvSpPr>
                  <a:spLocks/>
                </p:cNvSpPr>
                <p:nvPr/>
              </p:nvSpPr>
              <p:spPr bwMode="auto">
                <a:xfrm>
                  <a:off x="2479"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40047" name="Freeform 285"/>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close/>
                    </a:path>
                  </a:pathLst>
                </a:custGeom>
                <a:solidFill>
                  <a:srgbClr val="ABABAB"/>
                </a:solidFill>
                <a:ln w="0">
                  <a:solidFill>
                    <a:srgbClr val="ABABAB"/>
                  </a:solidFill>
                  <a:round/>
                  <a:headEnd/>
                  <a:tailEnd/>
                </a:ln>
              </p:spPr>
              <p:txBody>
                <a:bodyPr/>
                <a:lstStyle/>
                <a:p>
                  <a:endParaRPr lang="en-US"/>
                </a:p>
              </p:txBody>
            </p:sp>
            <p:sp>
              <p:nvSpPr>
                <p:cNvPr id="40048" name="Freeform 286"/>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49" name="Freeform 287"/>
                <p:cNvSpPr>
                  <a:spLocks/>
                </p:cNvSpPr>
                <p:nvPr/>
              </p:nvSpPr>
              <p:spPr bwMode="auto">
                <a:xfrm>
                  <a:off x="2156" y="2234"/>
                  <a:ext cx="72" cy="117"/>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endParaRPr lang="en-US"/>
                </a:p>
              </p:txBody>
            </p:sp>
            <p:sp>
              <p:nvSpPr>
                <p:cNvPr id="40050" name="Freeform 288"/>
                <p:cNvSpPr>
                  <a:spLocks/>
                </p:cNvSpPr>
                <p:nvPr/>
              </p:nvSpPr>
              <p:spPr bwMode="auto">
                <a:xfrm>
                  <a:off x="2228" y="2234"/>
                  <a:ext cx="71" cy="117"/>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endParaRPr lang="en-US"/>
                </a:p>
              </p:txBody>
            </p:sp>
            <p:sp>
              <p:nvSpPr>
                <p:cNvPr id="40051" name="Freeform 289"/>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p>
              </p:txBody>
            </p:sp>
            <p:sp>
              <p:nvSpPr>
                <p:cNvPr id="40052" name="Freeform 290"/>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53" name="Freeform 291"/>
                <p:cNvSpPr>
                  <a:spLocks/>
                </p:cNvSpPr>
                <p:nvPr/>
              </p:nvSpPr>
              <p:spPr bwMode="auto">
                <a:xfrm>
                  <a:off x="2291" y="2239"/>
                  <a:ext cx="73" cy="117"/>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endParaRPr lang="en-US"/>
                </a:p>
              </p:txBody>
            </p:sp>
          </p:grpSp>
        </p:grpSp>
        <p:grpSp>
          <p:nvGrpSpPr>
            <p:cNvPr id="39960" name="Group 431"/>
            <p:cNvGrpSpPr>
              <a:grpSpLocks/>
            </p:cNvGrpSpPr>
            <p:nvPr/>
          </p:nvGrpSpPr>
          <p:grpSpPr bwMode="auto">
            <a:xfrm>
              <a:off x="550" y="2742"/>
              <a:ext cx="2062" cy="1122"/>
              <a:chOff x="550" y="2742"/>
              <a:chExt cx="2062" cy="1122"/>
            </a:xfrm>
          </p:grpSpPr>
          <p:grpSp>
            <p:nvGrpSpPr>
              <p:cNvPr id="39961" name="Group 430"/>
              <p:cNvGrpSpPr>
                <a:grpSpLocks/>
              </p:cNvGrpSpPr>
              <p:nvPr/>
            </p:nvGrpSpPr>
            <p:grpSpPr bwMode="auto">
              <a:xfrm>
                <a:off x="550" y="2742"/>
                <a:ext cx="1161" cy="1122"/>
                <a:chOff x="550" y="2742"/>
                <a:chExt cx="1161" cy="1122"/>
              </a:xfrm>
            </p:grpSpPr>
            <p:sp>
              <p:nvSpPr>
                <p:cNvPr id="39965" name="Line 11"/>
                <p:cNvSpPr>
                  <a:spLocks noChangeShapeType="1"/>
                </p:cNvSpPr>
                <p:nvPr/>
              </p:nvSpPr>
              <p:spPr bwMode="auto">
                <a:xfrm flipV="1">
                  <a:off x="832" y="3081"/>
                  <a:ext cx="870" cy="38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6" name="Freeform 12"/>
                <p:cNvSpPr>
                  <a:spLocks/>
                </p:cNvSpPr>
                <p:nvPr/>
              </p:nvSpPr>
              <p:spPr bwMode="auto">
                <a:xfrm>
                  <a:off x="1295" y="3079"/>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7" name="Freeform 150"/>
                <p:cNvSpPr>
                  <a:spLocks/>
                </p:cNvSpPr>
                <p:nvPr/>
              </p:nvSpPr>
              <p:spPr bwMode="auto">
                <a:xfrm>
                  <a:off x="550" y="3066"/>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8" name="Freeform 151"/>
                <p:cNvSpPr>
                  <a:spLocks/>
                </p:cNvSpPr>
                <p:nvPr/>
              </p:nvSpPr>
              <p:spPr bwMode="auto">
                <a:xfrm>
                  <a:off x="782" y="3391"/>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9" name="Freeform 152"/>
                <p:cNvSpPr>
                  <a:spLocks/>
                </p:cNvSpPr>
                <p:nvPr/>
              </p:nvSpPr>
              <p:spPr bwMode="auto">
                <a:xfrm>
                  <a:off x="1234" y="3695"/>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70"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endParaRPr lang="en-US"/>
                </a:p>
              </p:txBody>
            </p:sp>
            <p:sp>
              <p:nvSpPr>
                <p:cNvPr id="39971"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endParaRPr lang="en-US"/>
                </a:p>
              </p:txBody>
            </p:sp>
            <p:sp>
              <p:nvSpPr>
                <p:cNvPr id="39972"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73"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endParaRPr lang="en-US"/>
                </a:p>
              </p:txBody>
            </p:sp>
            <p:sp>
              <p:nvSpPr>
                <p:cNvPr id="39974"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endParaRPr lang="en-US"/>
                </a:p>
              </p:txBody>
            </p:sp>
            <p:sp>
              <p:nvSpPr>
                <p:cNvPr id="39975"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endParaRPr lang="en-US"/>
                </a:p>
              </p:txBody>
            </p:sp>
            <p:sp>
              <p:nvSpPr>
                <p:cNvPr id="39976"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endParaRPr lang="en-US"/>
                </a:p>
              </p:txBody>
            </p:sp>
            <p:sp>
              <p:nvSpPr>
                <p:cNvPr id="39977"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endParaRPr lang="en-US"/>
                </a:p>
              </p:txBody>
            </p:sp>
            <p:sp>
              <p:nvSpPr>
                <p:cNvPr id="39978"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endParaRPr lang="en-US"/>
                </a:p>
              </p:txBody>
            </p:sp>
            <p:sp>
              <p:nvSpPr>
                <p:cNvPr id="39979"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endParaRPr lang="en-US"/>
                </a:p>
              </p:txBody>
            </p:sp>
            <p:sp>
              <p:nvSpPr>
                <p:cNvPr id="39980"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endParaRPr lang="en-US"/>
                </a:p>
              </p:txBody>
            </p:sp>
            <p:sp>
              <p:nvSpPr>
                <p:cNvPr id="39981"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endParaRPr lang="en-US"/>
                </a:p>
              </p:txBody>
            </p:sp>
            <p:sp>
              <p:nvSpPr>
                <p:cNvPr id="39982"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endParaRPr lang="en-US"/>
                </a:p>
              </p:txBody>
            </p:sp>
            <p:sp>
              <p:nvSpPr>
                <p:cNvPr id="39983"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84"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endParaRPr lang="en-US"/>
                </a:p>
              </p:txBody>
            </p:sp>
            <p:sp>
              <p:nvSpPr>
                <p:cNvPr id="39985"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endParaRPr lang="en-US"/>
                </a:p>
              </p:txBody>
            </p:sp>
            <p:sp>
              <p:nvSpPr>
                <p:cNvPr id="39986"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endParaRPr lang="en-US"/>
                </a:p>
              </p:txBody>
            </p:sp>
            <p:sp>
              <p:nvSpPr>
                <p:cNvPr id="39987"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endParaRPr lang="en-US"/>
                </a:p>
              </p:txBody>
            </p:sp>
            <p:sp>
              <p:nvSpPr>
                <p:cNvPr id="39988"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endParaRPr lang="en-US"/>
                </a:p>
              </p:txBody>
            </p:sp>
            <p:sp>
              <p:nvSpPr>
                <p:cNvPr id="39989"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endParaRPr lang="en-US"/>
                </a:p>
              </p:txBody>
            </p:sp>
            <p:sp>
              <p:nvSpPr>
                <p:cNvPr id="39990"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endParaRPr lang="en-US"/>
                </a:p>
              </p:txBody>
            </p:sp>
            <p:sp>
              <p:nvSpPr>
                <p:cNvPr id="39991"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endParaRPr lang="en-US"/>
                </a:p>
              </p:txBody>
            </p:sp>
            <p:sp>
              <p:nvSpPr>
                <p:cNvPr id="39992"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endParaRPr lang="en-US"/>
                </a:p>
              </p:txBody>
            </p:sp>
            <p:sp>
              <p:nvSpPr>
                <p:cNvPr id="39993"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endParaRPr lang="en-US"/>
                </a:p>
              </p:txBody>
            </p:sp>
            <p:sp>
              <p:nvSpPr>
                <p:cNvPr id="39994"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5"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endParaRPr lang="en-US"/>
                </a:p>
              </p:txBody>
            </p:sp>
            <p:sp>
              <p:nvSpPr>
                <p:cNvPr id="39996"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endParaRPr lang="en-US"/>
                </a:p>
              </p:txBody>
            </p:sp>
            <p:sp>
              <p:nvSpPr>
                <p:cNvPr id="39997"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endParaRPr lang="en-US"/>
                </a:p>
              </p:txBody>
            </p:sp>
            <p:sp>
              <p:nvSpPr>
                <p:cNvPr id="39998"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endParaRPr lang="en-US"/>
                </a:p>
              </p:txBody>
            </p:sp>
            <p:sp>
              <p:nvSpPr>
                <p:cNvPr id="39999"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endParaRPr lang="en-US"/>
                </a:p>
              </p:txBody>
            </p:sp>
            <p:sp>
              <p:nvSpPr>
                <p:cNvPr id="40000"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endParaRPr lang="en-US"/>
                </a:p>
              </p:txBody>
            </p:sp>
            <p:sp>
              <p:nvSpPr>
                <p:cNvPr id="40001"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endParaRPr lang="en-US"/>
                </a:p>
              </p:txBody>
            </p:sp>
            <p:sp>
              <p:nvSpPr>
                <p:cNvPr id="40002"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endParaRPr lang="en-US"/>
                </a:p>
              </p:txBody>
            </p:sp>
            <p:sp>
              <p:nvSpPr>
                <p:cNvPr id="40003"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endParaRPr lang="en-US"/>
                </a:p>
              </p:txBody>
            </p:sp>
            <p:sp>
              <p:nvSpPr>
                <p:cNvPr id="40004"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endParaRPr lang="en-US"/>
                </a:p>
              </p:txBody>
            </p:sp>
            <p:sp>
              <p:nvSpPr>
                <p:cNvPr id="40005"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endParaRPr lang="en-US"/>
                </a:p>
              </p:txBody>
            </p:sp>
            <p:sp>
              <p:nvSpPr>
                <p:cNvPr id="40006"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07"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endParaRPr lang="en-US"/>
                </a:p>
              </p:txBody>
            </p:sp>
            <p:sp>
              <p:nvSpPr>
                <p:cNvPr id="40008"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endParaRPr lang="en-US"/>
                </a:p>
              </p:txBody>
            </p:sp>
            <p:sp>
              <p:nvSpPr>
                <p:cNvPr id="40009"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endParaRPr lang="en-US"/>
                </a:p>
              </p:txBody>
            </p:sp>
            <p:sp>
              <p:nvSpPr>
                <p:cNvPr id="40010"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endParaRPr lang="en-US"/>
                </a:p>
              </p:txBody>
            </p:sp>
            <p:sp>
              <p:nvSpPr>
                <p:cNvPr id="40011"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endParaRPr lang="en-US"/>
                </a:p>
              </p:txBody>
            </p:sp>
            <p:sp>
              <p:nvSpPr>
                <p:cNvPr id="40012"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endParaRPr lang="en-US"/>
                </a:p>
              </p:txBody>
            </p:sp>
            <p:sp>
              <p:nvSpPr>
                <p:cNvPr id="40013"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endParaRPr lang="en-US"/>
                </a:p>
              </p:txBody>
            </p:sp>
            <p:sp>
              <p:nvSpPr>
                <p:cNvPr id="40014"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endParaRPr lang="en-US"/>
                </a:p>
              </p:txBody>
            </p:sp>
            <p:sp>
              <p:nvSpPr>
                <p:cNvPr id="40015"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16"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endParaRPr lang="en-US"/>
                </a:p>
              </p:txBody>
            </p:sp>
            <p:sp>
              <p:nvSpPr>
                <p:cNvPr id="40017"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endParaRPr lang="en-US"/>
                </a:p>
              </p:txBody>
            </p:sp>
            <p:sp>
              <p:nvSpPr>
                <p:cNvPr id="40018"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endParaRPr lang="en-US"/>
                </a:p>
              </p:txBody>
            </p:sp>
            <p:sp>
              <p:nvSpPr>
                <p:cNvPr id="40019"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endParaRPr lang="en-US"/>
                </a:p>
              </p:txBody>
            </p:sp>
            <p:sp>
              <p:nvSpPr>
                <p:cNvPr id="40020"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endParaRPr lang="en-US"/>
                </a:p>
              </p:txBody>
            </p:sp>
            <p:sp>
              <p:nvSpPr>
                <p:cNvPr id="40021"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endParaRPr lang="en-US"/>
                </a:p>
              </p:txBody>
            </p:sp>
            <p:sp>
              <p:nvSpPr>
                <p:cNvPr id="40022"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endParaRPr lang="en-US"/>
                </a:p>
              </p:txBody>
            </p:sp>
            <p:sp>
              <p:nvSpPr>
                <p:cNvPr id="40023"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endParaRPr lang="en-US"/>
                </a:p>
              </p:txBody>
            </p:sp>
            <p:sp>
              <p:nvSpPr>
                <p:cNvPr id="40024"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endParaRPr lang="en-US"/>
                </a:p>
              </p:txBody>
            </p:sp>
            <p:sp>
              <p:nvSpPr>
                <p:cNvPr id="40025"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endParaRPr lang="en-US"/>
                </a:p>
              </p:txBody>
            </p:sp>
            <p:sp>
              <p:nvSpPr>
                <p:cNvPr id="40026"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endParaRPr lang="en-US"/>
                </a:p>
              </p:txBody>
            </p:sp>
            <p:sp>
              <p:nvSpPr>
                <p:cNvPr id="40027"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28"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endParaRPr lang="en-US"/>
                </a:p>
              </p:txBody>
            </p:sp>
            <p:sp>
              <p:nvSpPr>
                <p:cNvPr id="40029"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endParaRPr lang="en-US"/>
                </a:p>
              </p:txBody>
            </p:sp>
            <p:sp>
              <p:nvSpPr>
                <p:cNvPr id="40030"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endParaRPr lang="en-US"/>
                </a:p>
              </p:txBody>
            </p:sp>
            <p:sp>
              <p:nvSpPr>
                <p:cNvPr id="40031"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endParaRPr lang="en-US"/>
                </a:p>
              </p:txBody>
            </p:sp>
            <p:sp>
              <p:nvSpPr>
                <p:cNvPr id="40032"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endParaRPr lang="en-US"/>
                </a:p>
              </p:txBody>
            </p:sp>
            <p:sp>
              <p:nvSpPr>
                <p:cNvPr id="40033"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endParaRPr lang="en-US"/>
                </a:p>
              </p:txBody>
            </p:sp>
            <p:sp>
              <p:nvSpPr>
                <p:cNvPr id="40034"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endParaRPr lang="en-US"/>
                </a:p>
              </p:txBody>
            </p:sp>
            <p:sp>
              <p:nvSpPr>
                <p:cNvPr id="40035"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endParaRPr lang="en-US"/>
                </a:p>
              </p:txBody>
            </p:sp>
            <p:sp>
              <p:nvSpPr>
                <p:cNvPr id="40036"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endParaRPr lang="en-US"/>
                </a:p>
              </p:txBody>
            </p:sp>
          </p:grpSp>
          <p:grpSp>
            <p:nvGrpSpPr>
              <p:cNvPr id="39962" name="Group 420"/>
              <p:cNvGrpSpPr>
                <a:grpSpLocks/>
              </p:cNvGrpSpPr>
              <p:nvPr/>
            </p:nvGrpSpPr>
            <p:grpSpPr bwMode="auto">
              <a:xfrm>
                <a:off x="2431" y="2792"/>
                <a:ext cx="181" cy="146"/>
                <a:chOff x="2470" y="2744"/>
                <a:chExt cx="181" cy="146"/>
              </a:xfrm>
            </p:grpSpPr>
            <p:sp>
              <p:nvSpPr>
                <p:cNvPr id="39963" name="Freeform 371"/>
                <p:cNvSpPr>
                  <a:spLocks/>
                </p:cNvSpPr>
                <p:nvPr/>
              </p:nvSpPr>
              <p:spPr bwMode="auto">
                <a:xfrm>
                  <a:off x="2475" y="2744"/>
                  <a:ext cx="176" cy="146"/>
                </a:xfrm>
                <a:custGeom>
                  <a:avLst/>
                  <a:gdLst>
                    <a:gd name="T0" fmla="*/ 176 w 176"/>
                    <a:gd name="T1" fmla="*/ 144 h 146"/>
                    <a:gd name="T2" fmla="*/ 172 w 176"/>
                    <a:gd name="T3" fmla="*/ 146 h 146"/>
                    <a:gd name="T4" fmla="*/ 159 w 176"/>
                    <a:gd name="T5" fmla="*/ 144 h 146"/>
                    <a:gd name="T6" fmla="*/ 143 w 176"/>
                    <a:gd name="T7" fmla="*/ 144 h 146"/>
                    <a:gd name="T8" fmla="*/ 122 w 176"/>
                    <a:gd name="T9" fmla="*/ 141 h 146"/>
                    <a:gd name="T10" fmla="*/ 98 w 176"/>
                    <a:gd name="T11" fmla="*/ 135 h 146"/>
                    <a:gd name="T12" fmla="*/ 74 w 176"/>
                    <a:gd name="T13" fmla="*/ 126 h 146"/>
                    <a:gd name="T14" fmla="*/ 54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5 h 146"/>
                    <a:gd name="T28" fmla="*/ 55 w 176"/>
                    <a:gd name="T29" fmla="*/ 39 h 146"/>
                    <a:gd name="T30" fmla="*/ 55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4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4"/>
                      </a:moveTo>
                      <a:lnTo>
                        <a:pt x="172" y="146"/>
                      </a:lnTo>
                      <a:lnTo>
                        <a:pt x="159" y="144"/>
                      </a:lnTo>
                      <a:lnTo>
                        <a:pt x="143" y="144"/>
                      </a:lnTo>
                      <a:lnTo>
                        <a:pt x="122" y="141"/>
                      </a:lnTo>
                      <a:lnTo>
                        <a:pt x="98" y="135"/>
                      </a:lnTo>
                      <a:lnTo>
                        <a:pt x="74" y="126"/>
                      </a:lnTo>
                      <a:lnTo>
                        <a:pt x="54" y="111"/>
                      </a:lnTo>
                      <a:lnTo>
                        <a:pt x="33" y="93"/>
                      </a:lnTo>
                      <a:lnTo>
                        <a:pt x="20" y="67"/>
                      </a:lnTo>
                      <a:lnTo>
                        <a:pt x="7" y="74"/>
                      </a:lnTo>
                      <a:lnTo>
                        <a:pt x="0" y="0"/>
                      </a:lnTo>
                      <a:lnTo>
                        <a:pt x="72" y="26"/>
                      </a:lnTo>
                      <a:lnTo>
                        <a:pt x="55" y="35"/>
                      </a:lnTo>
                      <a:lnTo>
                        <a:pt x="55" y="39"/>
                      </a:lnTo>
                      <a:lnTo>
                        <a:pt x="55" y="44"/>
                      </a:lnTo>
                      <a:lnTo>
                        <a:pt x="55" y="54"/>
                      </a:lnTo>
                      <a:lnTo>
                        <a:pt x="61" y="67"/>
                      </a:lnTo>
                      <a:lnTo>
                        <a:pt x="68" y="81"/>
                      </a:lnTo>
                      <a:lnTo>
                        <a:pt x="83" y="96"/>
                      </a:lnTo>
                      <a:lnTo>
                        <a:pt x="106" y="113"/>
                      </a:lnTo>
                      <a:lnTo>
                        <a:pt x="135" y="130"/>
                      </a:lnTo>
                      <a:lnTo>
                        <a:pt x="176" y="144"/>
                      </a:lnTo>
                      <a:close/>
                    </a:path>
                  </a:pathLst>
                </a:custGeom>
                <a:solidFill>
                  <a:srgbClr val="00FFFF"/>
                </a:solidFill>
                <a:ln w="0">
                  <a:solidFill>
                    <a:srgbClr val="00FFFF"/>
                  </a:solidFill>
                  <a:round/>
                  <a:headEnd/>
                  <a:tailEnd/>
                </a:ln>
              </p:spPr>
              <p:txBody>
                <a:bodyPr/>
                <a:lstStyle/>
                <a:p>
                  <a:endParaRPr lang="en-US"/>
                </a:p>
              </p:txBody>
            </p:sp>
            <p:sp>
              <p:nvSpPr>
                <p:cNvPr id="39964" name="Freeform 372"/>
                <p:cNvSpPr>
                  <a:spLocks/>
                </p:cNvSpPr>
                <p:nvPr/>
              </p:nvSpPr>
              <p:spPr bwMode="auto">
                <a:xfrm>
                  <a:off x="2470" y="2746"/>
                  <a:ext cx="181" cy="139"/>
                </a:xfrm>
                <a:custGeom>
                  <a:avLst/>
                  <a:gdLst>
                    <a:gd name="T0" fmla="*/ 181 w 181"/>
                    <a:gd name="T1" fmla="*/ 139 h 139"/>
                    <a:gd name="T2" fmla="*/ 178 w 181"/>
                    <a:gd name="T3" fmla="*/ 139 h 139"/>
                    <a:gd name="T4" fmla="*/ 165 w 181"/>
                    <a:gd name="T5" fmla="*/ 139 h 139"/>
                    <a:gd name="T6" fmla="*/ 148 w 181"/>
                    <a:gd name="T7" fmla="*/ 139 h 139"/>
                    <a:gd name="T8" fmla="*/ 128 w 181"/>
                    <a:gd name="T9" fmla="*/ 137 h 139"/>
                    <a:gd name="T10" fmla="*/ 104 w 181"/>
                    <a:gd name="T11" fmla="*/ 131 h 139"/>
                    <a:gd name="T12" fmla="*/ 79 w 181"/>
                    <a:gd name="T13" fmla="*/ 122 h 139"/>
                    <a:gd name="T14" fmla="*/ 57 w 181"/>
                    <a:gd name="T15" fmla="*/ 109 h 139"/>
                    <a:gd name="T16" fmla="*/ 37 w 181"/>
                    <a:gd name="T17" fmla="*/ 90 h 139"/>
                    <a:gd name="T18" fmla="*/ 24 w 181"/>
                    <a:gd name="T19" fmla="*/ 64 h 139"/>
                    <a:gd name="T20" fmla="*/ 11 w 181"/>
                    <a:gd name="T21" fmla="*/ 74 h 139"/>
                    <a:gd name="T22" fmla="*/ 0 w 181"/>
                    <a:gd name="T23" fmla="*/ 0 h 139"/>
                    <a:gd name="T24" fmla="*/ 74 w 181"/>
                    <a:gd name="T25" fmla="*/ 24 h 139"/>
                    <a:gd name="T26" fmla="*/ 57 w 181"/>
                    <a:gd name="T27" fmla="*/ 33 h 139"/>
                    <a:gd name="T28" fmla="*/ 55 w 181"/>
                    <a:gd name="T29" fmla="*/ 37 h 139"/>
                    <a:gd name="T30" fmla="*/ 55 w 181"/>
                    <a:gd name="T31" fmla="*/ 42 h 139"/>
                    <a:gd name="T32" fmla="*/ 57 w 181"/>
                    <a:gd name="T33" fmla="*/ 51 h 139"/>
                    <a:gd name="T34" fmla="*/ 63 w 181"/>
                    <a:gd name="T35" fmla="*/ 64 h 139"/>
                    <a:gd name="T36" fmla="*/ 72 w 181"/>
                    <a:gd name="T37" fmla="*/ 77 h 139"/>
                    <a:gd name="T38" fmla="*/ 87 w 181"/>
                    <a:gd name="T39" fmla="*/ 94 h 139"/>
                    <a:gd name="T40" fmla="*/ 109 w 181"/>
                    <a:gd name="T41" fmla="*/ 109 h 139"/>
                    <a:gd name="T42" fmla="*/ 141 w 181"/>
                    <a:gd name="T43" fmla="*/ 124 h 139"/>
                    <a:gd name="T44" fmla="*/ 181 w 181"/>
                    <a:gd name="T45" fmla="*/ 139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9"/>
                    <a:gd name="T71" fmla="*/ 181 w 181"/>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9">
                      <a:moveTo>
                        <a:pt x="181" y="139"/>
                      </a:moveTo>
                      <a:lnTo>
                        <a:pt x="178" y="139"/>
                      </a:lnTo>
                      <a:lnTo>
                        <a:pt x="165" y="139"/>
                      </a:lnTo>
                      <a:lnTo>
                        <a:pt x="148" y="139"/>
                      </a:lnTo>
                      <a:lnTo>
                        <a:pt x="128" y="137"/>
                      </a:lnTo>
                      <a:lnTo>
                        <a:pt x="104" y="131"/>
                      </a:lnTo>
                      <a:lnTo>
                        <a:pt x="79" y="122"/>
                      </a:lnTo>
                      <a:lnTo>
                        <a:pt x="57" y="109"/>
                      </a:lnTo>
                      <a:lnTo>
                        <a:pt x="37" y="90"/>
                      </a:lnTo>
                      <a:lnTo>
                        <a:pt x="24" y="64"/>
                      </a:lnTo>
                      <a:lnTo>
                        <a:pt x="11" y="74"/>
                      </a:lnTo>
                      <a:lnTo>
                        <a:pt x="0" y="0"/>
                      </a:lnTo>
                      <a:lnTo>
                        <a:pt x="74" y="24"/>
                      </a:lnTo>
                      <a:lnTo>
                        <a:pt x="57" y="33"/>
                      </a:lnTo>
                      <a:lnTo>
                        <a:pt x="55" y="37"/>
                      </a:lnTo>
                      <a:lnTo>
                        <a:pt x="55" y="42"/>
                      </a:lnTo>
                      <a:lnTo>
                        <a:pt x="57" y="51"/>
                      </a:lnTo>
                      <a:lnTo>
                        <a:pt x="63" y="64"/>
                      </a:lnTo>
                      <a:lnTo>
                        <a:pt x="72" y="77"/>
                      </a:lnTo>
                      <a:lnTo>
                        <a:pt x="87" y="94"/>
                      </a:lnTo>
                      <a:lnTo>
                        <a:pt x="109" y="109"/>
                      </a:lnTo>
                      <a:lnTo>
                        <a:pt x="141" y="124"/>
                      </a:lnTo>
                      <a:lnTo>
                        <a:pt x="181" y="139"/>
                      </a:lnTo>
                      <a:close/>
                    </a:path>
                  </a:pathLst>
                </a:custGeom>
                <a:solidFill>
                  <a:srgbClr val="0000FF"/>
                </a:solidFill>
                <a:ln w="0">
                  <a:solidFill>
                    <a:srgbClr val="0000FF"/>
                  </a:solidFill>
                  <a:round/>
                  <a:headEnd/>
                  <a:tailEnd/>
                </a:ln>
              </p:spPr>
              <p:txBody>
                <a:bodyPr/>
                <a:lstStyle/>
                <a:p>
                  <a:endParaRPr lang="en-US"/>
                </a:p>
              </p:txBody>
            </p:sp>
          </p:grpSp>
        </p:grpSp>
      </p:grpSp>
      <p:sp>
        <p:nvSpPr>
          <p:cNvPr id="14" name="Trapezoid 13"/>
          <p:cNvSpPr/>
          <p:nvPr/>
        </p:nvSpPr>
        <p:spPr bwMode="auto">
          <a:xfrm rot="14608290">
            <a:off x="5090320" y="4037806"/>
            <a:ext cx="150812" cy="136525"/>
          </a:xfrm>
          <a:prstGeom prst="trapezoid">
            <a:avLst/>
          </a:prstGeom>
          <a:solidFill>
            <a:srgbClr val="FFFFFF"/>
          </a:solidFill>
          <a:ln w="12699" cap="flat" cmpd="sng" algn="ctr">
            <a:solidFill>
              <a:srgbClr val="FFFFFF"/>
            </a:solidFill>
            <a:prstDash val="solid"/>
            <a:round/>
            <a:headEnd type="none" w="med" len="med"/>
            <a:tailEnd type="none" w="med" len="med"/>
          </a:ln>
          <a:effectLst/>
        </p:spPr>
        <p:txBody>
          <a:bodyPr lIns="90488" tIns="44450" rIns="90488" bIns="44450" anchor="ctr"/>
          <a:lstStyle/>
          <a:p>
            <a:pPr>
              <a:defRPr/>
            </a:pPr>
            <a:endParaRPr lang="en-US">
              <a:ea typeface="ＭＳ Ｐゴシック" charset="0"/>
              <a:cs typeface="ＭＳ Ｐゴシック" charset="0"/>
            </a:endParaRPr>
          </a:p>
        </p:txBody>
      </p:sp>
      <p:sp>
        <p:nvSpPr>
          <p:cNvPr id="39944" name="Rectangle 15"/>
          <p:cNvSpPr>
            <a:spLocks noChangeArrowheads="1"/>
          </p:cNvSpPr>
          <p:nvPr/>
        </p:nvSpPr>
        <p:spPr bwMode="auto">
          <a:xfrm rot="-1846642">
            <a:off x="5092700" y="4057650"/>
            <a:ext cx="142875" cy="115888"/>
          </a:xfrm>
          <a:prstGeom prst="rect">
            <a:avLst/>
          </a:prstGeom>
          <a:solidFill>
            <a:srgbClr val="3366FF"/>
          </a:solidFill>
          <a:ln w="12699">
            <a:solidFill>
              <a:srgbClr val="0000E3"/>
            </a:solidFill>
            <a:round/>
            <a:headEnd/>
            <a:tailEnd/>
          </a:ln>
        </p:spPr>
        <p:txBody>
          <a:bodyPr lIns="90488" tIns="44450" rIns="90488" bIns="44450" anchor="ct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chemeClr val="tx1"/>
              </a:solidFill>
            </a:endParaRPr>
          </a:p>
        </p:txBody>
      </p:sp>
      <p:cxnSp>
        <p:nvCxnSpPr>
          <p:cNvPr id="39945" name="Straight Connector 18"/>
          <p:cNvCxnSpPr>
            <a:cxnSpLocks noChangeShapeType="1"/>
            <a:endCxn id="39958" idx="3"/>
          </p:cNvCxnSpPr>
          <p:nvPr/>
        </p:nvCxnSpPr>
        <p:spPr bwMode="auto">
          <a:xfrm flipH="1">
            <a:off x="4298950" y="4203700"/>
            <a:ext cx="823913" cy="592138"/>
          </a:xfrm>
          <a:prstGeom prst="line">
            <a:avLst/>
          </a:prstGeom>
          <a:noFill/>
          <a:ln w="12699">
            <a:solidFill>
              <a:srgbClr val="FF0000"/>
            </a:solidFill>
            <a:round/>
            <a:headEnd/>
            <a:tailEnd/>
          </a:ln>
          <a:extLst>
            <a:ext uri="{909E8E84-426E-40DD-AFC4-6F175D3DCCD1}">
              <a14:hiddenFill xmlns:a14="http://schemas.microsoft.com/office/drawing/2010/main">
                <a:noFill/>
              </a14:hiddenFill>
            </a:ext>
          </a:extLst>
        </p:spPr>
      </p:cxnSp>
      <p:grpSp>
        <p:nvGrpSpPr>
          <p:cNvPr id="39946" name="Group 23"/>
          <p:cNvGrpSpPr>
            <a:grpSpLocks/>
          </p:cNvGrpSpPr>
          <p:nvPr/>
        </p:nvGrpSpPr>
        <p:grpSpPr bwMode="auto">
          <a:xfrm>
            <a:off x="4164013" y="4683125"/>
            <a:ext cx="266700" cy="265113"/>
            <a:chOff x="4620264" y="4529862"/>
            <a:chExt cx="265558" cy="266018"/>
          </a:xfrm>
        </p:grpSpPr>
        <p:sp>
          <p:nvSpPr>
            <p:cNvPr id="326" name="Freeform 130"/>
            <p:cNvSpPr>
              <a:spLocks/>
            </p:cNvSpPr>
            <p:nvPr/>
          </p:nvSpPr>
          <p:spPr bwMode="auto">
            <a:xfrm>
              <a:off x="4620264" y="4585615"/>
              <a:ext cx="134359" cy="210265"/>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chemeClr val="accent1">
                <a:lumMod val="75000"/>
              </a:schemeClr>
            </a:solidFill>
            <a:ln w="0">
              <a:solidFill>
                <a:srgbClr val="00B200"/>
              </a:solidFill>
              <a:round/>
              <a:headEnd/>
              <a:tailEnd/>
            </a:ln>
          </p:spPr>
          <p:txBody>
            <a:bodyPr/>
            <a:lstStyle/>
            <a:p>
              <a:pPr>
                <a:defRPr/>
              </a:pPr>
              <a:endParaRPr lang="en-US">
                <a:latin typeface="Arial Unicode MS" charset="0"/>
                <a:ea typeface="ＭＳ Ｐゴシック" charset="0"/>
                <a:cs typeface="ＭＳ Ｐゴシック" charset="0"/>
              </a:endParaRPr>
            </a:p>
          </p:txBody>
        </p:sp>
        <p:sp>
          <p:nvSpPr>
            <p:cNvPr id="39957" name="Freeform 131"/>
            <p:cNvSpPr>
              <a:spLocks/>
            </p:cNvSpPr>
            <p:nvPr/>
          </p:nvSpPr>
          <p:spPr bwMode="auto">
            <a:xfrm>
              <a:off x="4754913" y="4585582"/>
              <a:ext cx="130909" cy="210298"/>
            </a:xfrm>
            <a:custGeom>
              <a:avLst/>
              <a:gdLst>
                <a:gd name="T0" fmla="*/ 0 w 70"/>
                <a:gd name="T1" fmla="*/ 2147483647 h 117"/>
                <a:gd name="T2" fmla="*/ 0 w 70"/>
                <a:gd name="T3" fmla="*/ 2147483647 h 117"/>
                <a:gd name="T4" fmla="*/ 2147483647 w 70"/>
                <a:gd name="T5" fmla="*/ 0 h 117"/>
                <a:gd name="T6" fmla="*/ 2147483647 w 70"/>
                <a:gd name="T7" fmla="*/ 2147483647 h 117"/>
                <a:gd name="T8" fmla="*/ 0 w 70"/>
                <a:gd name="T9" fmla="*/ 214748364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endParaRPr lang="en-US"/>
            </a:p>
          </p:txBody>
        </p:sp>
        <p:sp>
          <p:nvSpPr>
            <p:cNvPr id="39958" name="Freeform 169"/>
            <p:cNvSpPr>
              <a:spLocks/>
            </p:cNvSpPr>
            <p:nvPr/>
          </p:nvSpPr>
          <p:spPr bwMode="auto">
            <a:xfrm>
              <a:off x="4622134" y="4529862"/>
              <a:ext cx="263688" cy="113237"/>
            </a:xfrm>
            <a:custGeom>
              <a:avLst/>
              <a:gdLst>
                <a:gd name="T0" fmla="*/ 0 w 141"/>
                <a:gd name="T1" fmla="*/ 2147483647 h 63"/>
                <a:gd name="T2" fmla="*/ 2147483647 w 141"/>
                <a:gd name="T3" fmla="*/ 0 h 63"/>
                <a:gd name="T4" fmla="*/ 2147483647 w 141"/>
                <a:gd name="T5" fmla="*/ 2147483647 h 63"/>
                <a:gd name="T6" fmla="*/ 2147483647 w 141"/>
                <a:gd name="T7" fmla="*/ 2147483647 h 63"/>
                <a:gd name="T8" fmla="*/ 0 w 141"/>
                <a:gd name="T9" fmla="*/ 2147483647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chemeClr val="accent1"/>
            </a:solidFill>
            <a:ln w="0">
              <a:solidFill>
                <a:srgbClr val="80FF80"/>
              </a:solidFill>
              <a:round/>
              <a:headEnd/>
              <a:tailEnd/>
            </a:ln>
          </p:spPr>
          <p:txBody>
            <a:bodyPr/>
            <a:lstStyle/>
            <a:p>
              <a:endParaRPr lang="en-US"/>
            </a:p>
          </p:txBody>
        </p:sp>
      </p:grpSp>
      <p:grpSp>
        <p:nvGrpSpPr>
          <p:cNvPr id="39947" name="Group 319"/>
          <p:cNvGrpSpPr>
            <a:grpSpLocks/>
          </p:cNvGrpSpPr>
          <p:nvPr/>
        </p:nvGrpSpPr>
        <p:grpSpPr bwMode="auto">
          <a:xfrm>
            <a:off x="3108325" y="4351338"/>
            <a:ext cx="893763" cy="436562"/>
            <a:chOff x="3109096" y="4351128"/>
            <a:chExt cx="892277" cy="436429"/>
          </a:xfrm>
        </p:grpSpPr>
        <p:sp>
          <p:nvSpPr>
            <p:cNvPr id="39954" name="Freeform 372"/>
            <p:cNvSpPr>
              <a:spLocks/>
            </p:cNvSpPr>
            <p:nvPr/>
          </p:nvSpPr>
          <p:spPr bwMode="auto">
            <a:xfrm rot="1700817">
              <a:off x="3109096" y="4351128"/>
              <a:ext cx="338493" cy="249841"/>
            </a:xfrm>
            <a:custGeom>
              <a:avLst/>
              <a:gdLst>
                <a:gd name="T0" fmla="*/ 2147483647 w 181"/>
                <a:gd name="T1" fmla="*/ 2147483647 h 139"/>
                <a:gd name="T2" fmla="*/ 2147483647 w 181"/>
                <a:gd name="T3" fmla="*/ 2147483647 h 139"/>
                <a:gd name="T4" fmla="*/ 2147483647 w 181"/>
                <a:gd name="T5" fmla="*/ 2147483647 h 139"/>
                <a:gd name="T6" fmla="*/ 2147483647 w 181"/>
                <a:gd name="T7" fmla="*/ 2147483647 h 139"/>
                <a:gd name="T8" fmla="*/ 2147483647 w 181"/>
                <a:gd name="T9" fmla="*/ 2147483647 h 139"/>
                <a:gd name="T10" fmla="*/ 2147483647 w 181"/>
                <a:gd name="T11" fmla="*/ 2147483647 h 139"/>
                <a:gd name="T12" fmla="*/ 2147483647 w 181"/>
                <a:gd name="T13" fmla="*/ 2147483647 h 139"/>
                <a:gd name="T14" fmla="*/ 2147483647 w 181"/>
                <a:gd name="T15" fmla="*/ 2147483647 h 139"/>
                <a:gd name="T16" fmla="*/ 2147483647 w 181"/>
                <a:gd name="T17" fmla="*/ 2147483647 h 139"/>
                <a:gd name="T18" fmla="*/ 2147483647 w 181"/>
                <a:gd name="T19" fmla="*/ 2147483647 h 139"/>
                <a:gd name="T20" fmla="*/ 2147483647 w 181"/>
                <a:gd name="T21" fmla="*/ 2147483647 h 139"/>
                <a:gd name="T22" fmla="*/ 0 w 181"/>
                <a:gd name="T23" fmla="*/ 0 h 139"/>
                <a:gd name="T24" fmla="*/ 2147483647 w 181"/>
                <a:gd name="T25" fmla="*/ 2147483647 h 139"/>
                <a:gd name="T26" fmla="*/ 2147483647 w 181"/>
                <a:gd name="T27" fmla="*/ 2147483647 h 139"/>
                <a:gd name="T28" fmla="*/ 2147483647 w 181"/>
                <a:gd name="T29" fmla="*/ 2147483647 h 139"/>
                <a:gd name="T30" fmla="*/ 2147483647 w 181"/>
                <a:gd name="T31" fmla="*/ 2147483647 h 139"/>
                <a:gd name="T32" fmla="*/ 2147483647 w 181"/>
                <a:gd name="T33" fmla="*/ 2147483647 h 139"/>
                <a:gd name="T34" fmla="*/ 2147483647 w 181"/>
                <a:gd name="T35" fmla="*/ 2147483647 h 139"/>
                <a:gd name="T36" fmla="*/ 2147483647 w 181"/>
                <a:gd name="T37" fmla="*/ 2147483647 h 139"/>
                <a:gd name="T38" fmla="*/ 2147483647 w 181"/>
                <a:gd name="T39" fmla="*/ 2147483647 h 139"/>
                <a:gd name="T40" fmla="*/ 2147483647 w 181"/>
                <a:gd name="T41" fmla="*/ 2147483647 h 139"/>
                <a:gd name="T42" fmla="*/ 2147483647 w 181"/>
                <a:gd name="T43" fmla="*/ 2147483647 h 139"/>
                <a:gd name="T44" fmla="*/ 2147483647 w 181"/>
                <a:gd name="T45" fmla="*/ 2147483647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9"/>
                <a:gd name="T71" fmla="*/ 181 w 181"/>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9">
                  <a:moveTo>
                    <a:pt x="181" y="139"/>
                  </a:moveTo>
                  <a:lnTo>
                    <a:pt x="178" y="139"/>
                  </a:lnTo>
                  <a:lnTo>
                    <a:pt x="165" y="139"/>
                  </a:lnTo>
                  <a:lnTo>
                    <a:pt x="148" y="139"/>
                  </a:lnTo>
                  <a:lnTo>
                    <a:pt x="128" y="137"/>
                  </a:lnTo>
                  <a:lnTo>
                    <a:pt x="104" y="131"/>
                  </a:lnTo>
                  <a:lnTo>
                    <a:pt x="79" y="122"/>
                  </a:lnTo>
                  <a:lnTo>
                    <a:pt x="57" y="109"/>
                  </a:lnTo>
                  <a:lnTo>
                    <a:pt x="37" y="90"/>
                  </a:lnTo>
                  <a:lnTo>
                    <a:pt x="24" y="64"/>
                  </a:lnTo>
                  <a:lnTo>
                    <a:pt x="11" y="74"/>
                  </a:lnTo>
                  <a:lnTo>
                    <a:pt x="0" y="0"/>
                  </a:lnTo>
                  <a:lnTo>
                    <a:pt x="74" y="24"/>
                  </a:lnTo>
                  <a:lnTo>
                    <a:pt x="57" y="33"/>
                  </a:lnTo>
                  <a:lnTo>
                    <a:pt x="55" y="37"/>
                  </a:lnTo>
                  <a:lnTo>
                    <a:pt x="55" y="42"/>
                  </a:lnTo>
                  <a:lnTo>
                    <a:pt x="57" y="51"/>
                  </a:lnTo>
                  <a:lnTo>
                    <a:pt x="63" y="64"/>
                  </a:lnTo>
                  <a:lnTo>
                    <a:pt x="72" y="77"/>
                  </a:lnTo>
                  <a:lnTo>
                    <a:pt x="87" y="94"/>
                  </a:lnTo>
                  <a:lnTo>
                    <a:pt x="109" y="109"/>
                  </a:lnTo>
                  <a:lnTo>
                    <a:pt x="141" y="124"/>
                  </a:lnTo>
                  <a:lnTo>
                    <a:pt x="181" y="139"/>
                  </a:lnTo>
                  <a:close/>
                </a:path>
              </a:pathLst>
            </a:custGeom>
            <a:solidFill>
              <a:srgbClr val="0000FF"/>
            </a:solidFill>
            <a:ln w="0">
              <a:solidFill>
                <a:srgbClr val="0000FF"/>
              </a:solidFill>
              <a:round/>
              <a:headEnd/>
              <a:tailEnd/>
            </a:ln>
          </p:spPr>
          <p:txBody>
            <a:bodyPr/>
            <a:lstStyle/>
            <a:p>
              <a:endParaRPr lang="en-US"/>
            </a:p>
          </p:txBody>
        </p:sp>
        <p:sp>
          <p:nvSpPr>
            <p:cNvPr id="39955" name="Text Box 137"/>
            <p:cNvSpPr txBox="1">
              <a:spLocks noChangeArrowheads="1"/>
            </p:cNvSpPr>
            <p:nvPr/>
          </p:nvSpPr>
          <p:spPr bwMode="auto">
            <a:xfrm>
              <a:off x="3308875" y="4528512"/>
              <a:ext cx="692498"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1100" dirty="0">
                  <a:solidFill>
                    <a:schemeClr val="tx1"/>
                  </a:solidFill>
                  <a:latin typeface="Symbol" pitchFamily="18" charset="2"/>
                </a:rPr>
                <a:t>D</a:t>
              </a:r>
              <a:r>
                <a:rPr lang="en-US" altLang="en-US" sz="1100" dirty="0">
                  <a:solidFill>
                    <a:schemeClr val="tx1"/>
                  </a:solidFill>
                </a:rPr>
                <a:t>s = </a:t>
              </a:r>
              <a:r>
                <a:rPr lang="en-US" altLang="en-US" sz="1100" dirty="0">
                  <a:solidFill>
                    <a:schemeClr val="tx1"/>
                  </a:solidFill>
                  <a:latin typeface="Symbol" pitchFamily="18" charset="2"/>
                </a:rPr>
                <a:t>l</a:t>
              </a:r>
              <a:r>
                <a:rPr lang="en-US" altLang="en-US" sz="1100" dirty="0">
                  <a:solidFill>
                    <a:schemeClr val="tx1"/>
                  </a:solidFill>
                </a:rPr>
                <a:t>/2</a:t>
              </a:r>
            </a:p>
          </p:txBody>
        </p:sp>
      </p:grpSp>
      <p:sp>
        <p:nvSpPr>
          <p:cNvPr id="320" name="Oval 319"/>
          <p:cNvSpPr>
            <a:spLocks noChangeArrowheads="1"/>
          </p:cNvSpPr>
          <p:nvPr/>
        </p:nvSpPr>
        <p:spPr bwMode="auto">
          <a:xfrm>
            <a:off x="3675063" y="3482975"/>
            <a:ext cx="133350" cy="133350"/>
          </a:xfrm>
          <a:prstGeom prst="ellipse">
            <a:avLst/>
          </a:prstGeom>
          <a:solidFill>
            <a:srgbClr val="00B0F0"/>
          </a:solidFill>
          <a:ln w="12699">
            <a:solidFill>
              <a:srgbClr val="00B0F0"/>
            </a:solidFill>
            <a:round/>
            <a:headEnd/>
            <a:tailEnd/>
          </a:ln>
        </p:spPr>
        <p:txBody>
          <a:bodyPr lIns="90488" tIns="44450" rIns="90488" bIns="44450" anchor="ct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endParaRPr lang="en-US" altLang="en-US" sz="1000">
              <a:solidFill>
                <a:srgbClr val="FF0000"/>
              </a:solidFill>
            </a:endParaRPr>
          </a:p>
        </p:txBody>
      </p:sp>
      <p:sp>
        <p:nvSpPr>
          <p:cNvPr id="321" name="Text Box 137"/>
          <p:cNvSpPr txBox="1">
            <a:spLocks noChangeArrowheads="1"/>
          </p:cNvSpPr>
          <p:nvPr/>
        </p:nvSpPr>
        <p:spPr bwMode="auto">
          <a:xfrm>
            <a:off x="3895725" y="5041900"/>
            <a:ext cx="747000"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1100" dirty="0" smtClean="0">
                <a:solidFill>
                  <a:schemeClr val="tx1"/>
                </a:solidFill>
                <a:latin typeface="Arial" pitchFamily="34" charset="0"/>
                <a:cs typeface="Arial" pitchFamily="34" charset="0"/>
              </a:rPr>
              <a:t>123 </a:t>
            </a:r>
            <a:r>
              <a:rPr lang="en-US" altLang="en-US" sz="1100" dirty="0">
                <a:solidFill>
                  <a:schemeClr val="tx1"/>
                </a:solidFill>
                <a:latin typeface="Arial" pitchFamily="34" charset="0"/>
                <a:cs typeface="Arial" pitchFamily="34" charset="0"/>
              </a:rPr>
              <a:t>MeV</a:t>
            </a:r>
          </a:p>
        </p:txBody>
      </p:sp>
      <p:grpSp>
        <p:nvGrpSpPr>
          <p:cNvPr id="324" name="Group 323"/>
          <p:cNvGrpSpPr>
            <a:grpSpLocks/>
          </p:cNvGrpSpPr>
          <p:nvPr/>
        </p:nvGrpSpPr>
        <p:grpSpPr bwMode="auto">
          <a:xfrm>
            <a:off x="798513" y="1204913"/>
            <a:ext cx="2319337" cy="1979612"/>
            <a:chOff x="789710" y="1205347"/>
            <a:chExt cx="2319251" cy="1978429"/>
          </a:xfrm>
        </p:grpSpPr>
        <p:sp>
          <p:nvSpPr>
            <p:cNvPr id="323" name="5-Point Star 322"/>
            <p:cNvSpPr/>
            <p:nvPr/>
          </p:nvSpPr>
          <p:spPr bwMode="auto">
            <a:xfrm>
              <a:off x="789710" y="1205347"/>
              <a:ext cx="2319251" cy="1978429"/>
            </a:xfrm>
            <a:prstGeom prst="star5">
              <a:avLst/>
            </a:prstGeom>
            <a:solidFill>
              <a:srgbClr val="FFFF00"/>
            </a:solidFill>
            <a:ln w="12699" cap="flat" cmpd="sng" algn="ctr">
              <a:noFill/>
              <a:prstDash val="solid"/>
              <a:round/>
              <a:headEnd type="none" w="med" len="med"/>
              <a:tailEnd type="none" w="med" len="med"/>
            </a:ln>
            <a:effectLst/>
          </p:spPr>
          <p:txBody>
            <a:bodyPr lIns="90488" tIns="44450" rIns="90488" bIns="44450" anchor="ctr"/>
            <a:lstStyle/>
            <a:p>
              <a:pPr>
                <a:defRPr/>
              </a:pPr>
              <a:endParaRPr lang="en-US">
                <a:ea typeface="ＭＳ Ｐゴシック" charset="0"/>
                <a:cs typeface="ＭＳ Ｐゴシック" charset="0"/>
              </a:endParaRPr>
            </a:p>
          </p:txBody>
        </p:sp>
        <p:sp>
          <p:nvSpPr>
            <p:cNvPr id="39953" name="Text Box 137"/>
            <p:cNvSpPr txBox="1">
              <a:spLocks noChangeArrowheads="1"/>
            </p:cNvSpPr>
            <p:nvPr/>
          </p:nvSpPr>
          <p:spPr bwMode="auto">
            <a:xfrm>
              <a:off x="1419529" y="1951568"/>
              <a:ext cx="109966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gn="ctr">
                <a:lnSpc>
                  <a:spcPct val="100000"/>
                </a:lnSpc>
                <a:spcBef>
                  <a:spcPct val="0"/>
                </a:spcBef>
                <a:spcAft>
                  <a:spcPct val="0"/>
                </a:spcAft>
                <a:buSzTx/>
                <a:buFontTx/>
                <a:buNone/>
              </a:pPr>
              <a:r>
                <a:rPr lang="en-US" altLang="en-US" sz="1400" b="1">
                  <a:solidFill>
                    <a:srgbClr val="FF0000"/>
                  </a:solidFill>
                  <a:latin typeface="Arial" pitchFamily="34" charset="0"/>
                  <a:cs typeface="Arial" pitchFamily="34" charset="0"/>
                </a:rPr>
                <a:t>90:1</a:t>
              </a:r>
            </a:p>
            <a:p>
              <a:pPr algn="ctr">
                <a:lnSpc>
                  <a:spcPct val="100000"/>
                </a:lnSpc>
                <a:spcBef>
                  <a:spcPct val="0"/>
                </a:spcBef>
                <a:spcAft>
                  <a:spcPct val="0"/>
                </a:spcAft>
                <a:buSzTx/>
                <a:buFontTx/>
                <a:buNone/>
              </a:pPr>
              <a:r>
                <a:rPr lang="en-US" altLang="en-US" sz="1400" b="1">
                  <a:solidFill>
                    <a:srgbClr val="FF0000"/>
                  </a:solidFill>
                  <a:latin typeface="Arial" pitchFamily="34" charset="0"/>
                  <a:cs typeface="Arial" pitchFamily="34" charset="0"/>
                </a:rPr>
                <a:t>98.9% ERL</a:t>
              </a:r>
            </a:p>
          </p:txBody>
        </p:sp>
      </p:grpSp>
      <p:sp>
        <p:nvSpPr>
          <p:cNvPr id="2" name="Rectangle 1"/>
          <p:cNvSpPr>
            <a:spLocks noChangeArrowheads="1"/>
          </p:cNvSpPr>
          <p:nvPr/>
        </p:nvSpPr>
        <p:spPr bwMode="auto">
          <a:xfrm>
            <a:off x="1385888" y="3068638"/>
            <a:ext cx="1206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nSpc>
                <a:spcPct val="100000"/>
              </a:lnSpc>
              <a:spcBef>
                <a:spcPct val="0"/>
              </a:spcBef>
              <a:spcAft>
                <a:spcPct val="0"/>
              </a:spcAft>
              <a:buSzTx/>
              <a:buFontTx/>
              <a:buNone/>
            </a:pPr>
            <a:r>
              <a:rPr lang="en-US" altLang="en-US" sz="1200">
                <a:solidFill>
                  <a:srgbClr val="7030A0"/>
                </a:solidFill>
                <a:latin typeface="Symbol" pitchFamily="18" charset="2"/>
                <a:cs typeface="Arial" pitchFamily="34" charset="0"/>
              </a:rPr>
              <a:t>h</a:t>
            </a:r>
            <a:r>
              <a:rPr lang="en-US" altLang="en-US" sz="1200" baseline="-34000">
                <a:solidFill>
                  <a:srgbClr val="7030A0"/>
                </a:solidFill>
                <a:latin typeface="Arial" pitchFamily="34" charset="0"/>
                <a:cs typeface="Arial" pitchFamily="34" charset="0"/>
              </a:rPr>
              <a:t>ERL </a:t>
            </a:r>
            <a:r>
              <a:rPr lang="en-US" altLang="en-US" sz="1200">
                <a:solidFill>
                  <a:srgbClr val="7030A0"/>
                </a:solidFill>
                <a:latin typeface="Arial" pitchFamily="34" charset="0"/>
                <a:cs typeface="Arial" pitchFamily="34" charset="0"/>
              </a:rPr>
              <a:t>= E</a:t>
            </a:r>
            <a:r>
              <a:rPr lang="en-US" altLang="en-US" sz="1200" baseline="-25000">
                <a:solidFill>
                  <a:srgbClr val="7030A0"/>
                </a:solidFill>
                <a:latin typeface="Arial" pitchFamily="34" charset="0"/>
                <a:cs typeface="Arial" pitchFamily="34" charset="0"/>
              </a:rPr>
              <a:t>inj</a:t>
            </a:r>
            <a:r>
              <a:rPr lang="en-US" altLang="en-US" sz="1200">
                <a:solidFill>
                  <a:srgbClr val="7030A0"/>
                </a:solidFill>
                <a:latin typeface="Arial" pitchFamily="34" charset="0"/>
                <a:cs typeface="Arial" pitchFamily="34" charset="0"/>
              </a:rPr>
              <a:t>/E</a:t>
            </a:r>
            <a:r>
              <a:rPr lang="en-US" altLang="en-US" sz="1200" baseline="-25000">
                <a:solidFill>
                  <a:srgbClr val="7030A0"/>
                </a:solidFill>
                <a:latin typeface="Arial" pitchFamily="34" charset="0"/>
                <a:cs typeface="Arial" pitchFamily="34" charset="0"/>
              </a:rPr>
              <a:t>final </a:t>
            </a:r>
            <a:endParaRPr lang="en-US" altLang="en-US" sz="1200">
              <a:solidFill>
                <a:schemeClr val="tx1"/>
              </a:solidFill>
              <a:cs typeface="Arial"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2042" y="4666766"/>
            <a:ext cx="3849417" cy="1693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 name="TextBox 326"/>
          <p:cNvSpPr txBox="1">
            <a:spLocks noChangeArrowheads="1"/>
          </p:cNvSpPr>
          <p:nvPr/>
        </p:nvSpPr>
        <p:spPr bwMode="auto">
          <a:xfrm>
            <a:off x="0" y="122238"/>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45000"/>
              </a:spcBef>
              <a:spcAft>
                <a:spcPct val="30000"/>
              </a:spcAft>
              <a:buSzPct val="100000"/>
              <a:buBlip>
                <a:blip r:embed="rId3"/>
              </a:buBlip>
              <a:defRPr sz="2400">
                <a:solidFill>
                  <a:srgbClr val="000066"/>
                </a:solidFill>
                <a:latin typeface="Arial Unicode MS" pitchFamily="34" charset="-128"/>
                <a:ea typeface="MS PGothic" pitchFamily="34" charset="-128"/>
              </a:defRPr>
            </a:lvl1pPr>
            <a:lvl2pPr marL="742950" indent="-285750">
              <a:lnSpc>
                <a:spcPct val="110000"/>
              </a:lnSpc>
              <a:spcBef>
                <a:spcPct val="45000"/>
              </a:spcBef>
              <a:spcAft>
                <a:spcPct val="30000"/>
              </a:spcAft>
              <a:buBlip>
                <a:blip r:embed="rId4"/>
              </a:buBlip>
              <a:defRPr sz="2000">
                <a:solidFill>
                  <a:srgbClr val="800080"/>
                </a:solidFill>
                <a:latin typeface="Arial Unicode MS" pitchFamily="34" charset="-128"/>
                <a:ea typeface="MS PGothic" pitchFamily="34" charset="-128"/>
              </a:defRPr>
            </a:lvl2pPr>
            <a:lvl3pPr marL="1143000" indent="-228600">
              <a:lnSpc>
                <a:spcPct val="110000"/>
              </a:lnSpc>
              <a:spcBef>
                <a:spcPct val="45000"/>
              </a:spcBef>
              <a:spcAft>
                <a:spcPct val="30000"/>
              </a:spcAft>
              <a:buSzPct val="100000"/>
              <a:buBlip>
                <a:blip r:embed="rId5"/>
              </a:buBlip>
              <a:defRPr>
                <a:solidFill>
                  <a:srgbClr val="009900"/>
                </a:solidFill>
                <a:latin typeface="Arial Unicode MS" pitchFamily="34" charset="-128"/>
                <a:ea typeface="MS PGothic" pitchFamily="34" charset="-128"/>
              </a:defRPr>
            </a:lvl3pPr>
            <a:lvl4pPr marL="1600200" indent="-228600">
              <a:spcBef>
                <a:spcPct val="20000"/>
              </a:spcBef>
              <a:buSzPct val="100000"/>
              <a:defRPr sz="2400">
                <a:solidFill>
                  <a:schemeClr val="tx1"/>
                </a:solidFill>
                <a:latin typeface="Times New Roman" pitchFamily="18" charset="0"/>
                <a:ea typeface="MS PGothic" pitchFamily="34" charset="-128"/>
              </a:defRPr>
            </a:lvl4pPr>
            <a:lvl5pPr marL="2057400" indent="-228600">
              <a:spcBef>
                <a:spcPct val="20000"/>
              </a:spcBef>
              <a:buSzPct val="100000"/>
              <a:buChar char="»"/>
              <a:defRPr sz="2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defRPr>
            </a:lvl9pPr>
          </a:lstStyle>
          <a:p>
            <a:pPr algn="ctr">
              <a:lnSpc>
                <a:spcPct val="100000"/>
              </a:lnSpc>
              <a:spcBef>
                <a:spcPct val="0"/>
              </a:spcBef>
              <a:spcAft>
                <a:spcPct val="0"/>
              </a:spcAft>
              <a:buSzTx/>
              <a:buFontTx/>
              <a:buNone/>
            </a:pPr>
            <a:r>
              <a:rPr lang="en-US" altLang="en-US" sz="3200" dirty="0">
                <a:solidFill>
                  <a:srgbClr val="00B050"/>
                </a:solidFill>
                <a:latin typeface="Arial" pitchFamily="34" charset="0"/>
                <a:cs typeface="Arial" pitchFamily="34" charset="0"/>
              </a:rPr>
              <a:t>CEBAF </a:t>
            </a:r>
            <a:r>
              <a:rPr lang="en-US" altLang="en-US" sz="3200" dirty="0" smtClean="0">
                <a:solidFill>
                  <a:srgbClr val="00B050"/>
                </a:solidFill>
                <a:latin typeface="Arial" pitchFamily="34" charset="0"/>
                <a:cs typeface="Arial" pitchFamily="34" charset="0"/>
              </a:rPr>
              <a:t>Energy Recovery Linac</a:t>
            </a:r>
            <a:endParaRPr lang="en-US" altLang="en-US" sz="3200"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1429429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00018 -0.00046 L 0.17534 -0.13194 L 0.19236 -0.14699 L 0.20903 -0.15879 L 0.22621 -0.1699 L 0.24774 -0.17916 L 0.27778 -0.18588 L 0.29774 -0.18588 L 0.31736 -0.1831 L 0.33906 -0.17754 L 0.35573 -0.17037 L 0.36944 -0.15926 L 0.37621 -0.15092 L 0.37986 -0.14143 L 0.38455 -0.12986 L 0.38316 -0.11319 L 0.38107 -0.10092 L 0.37534 -0.08981 L 0.36371 -0.0743 L 0.35451 -0.06805 L 0.32656 -0.04653 L 0.14496 0.09121 L 0.13281 0.09306 L 0.12031 0.10301 L 0.09982 0.11806 L 0.07986 0.12847 L 0.06528 0.13403 L 0.04236 0.1375 L 0.02326 0.13797 L -0.00347 0.13565 L -0.02431 0.13079 L -0.05052 0.11412 L -0.06181 0.09676 L -0.06719 0.0801 L -0.06684 0.07014 L -0.06597 0.05347 L -0.05764 0.03959 L -0.04514 0.02917 L -0.03177 0.01459 L -0.01806 0.0125 L 0.17656 -0.13379 L 0.18611 -0.15648 L 0.20399 -0.16921 L 0.23455 -0.1875 L 0.25694 -0.1949 L 0.27864 -0.19977 L 0.30156 -0.1993 L 0.32778 -0.19583 L 0.34739 -0.18819 L 0.36614 -0.17639 L 0.37743 -0.16319 L 0.38159 -0.15324 L 0.38368 -0.14305 L 0.38489 -0.12708 L 0.37864 -0.11041 L 0.36857 -0.09537 L 0.35746 -0.08379 L 0.35034 -0.07824 L 0.32482 -0.0449 L 0.14653 0.09074 L 0.12864 0.07523 L 0.11198 0.0875 L 0.08368 0.10579 L 0.06371 0.11528 L 0.04357 0.11968 L 0.02274 0.12084 L -0.00712 0.11898 L -0.03091 0.11297 L -0.05261 0.09908 L -0.06424 0.08519 L -0.07101 0.07176 L -0.07257 0.05417 L -0.07014 0.04121 L -0.06545 0.0301 L -0.05504 0.01459 L -0.03629 -0.00139 L -0.00972 0.00695 L 0.17448 -0.13148 L 0.18316 -0.16528 L 0.20955 -0.18194 L 0.23455 -0.19583 L 0.25868 -0.20324 L 0.28368 -0.20694 L 0.31528 -0.20416 L 0.34705 -0.19583 L 0.36493 -0.1831 L 0.37899 -0.15764 L 0.38107 -0.13703 L 0.37778 -0.12037 L 0.36944 -0.10602 L 0.35955 -0.09375 L 0.34653 -0.08541 L 0.32534 -0.04699 L 0.15034 0.08357 L 0.13038 0.05787 L 0.11441 0.07014 L 0.08784 0.0875 L 0.07205 0.0963 L 0.04566 0.10232 L 0.02482 0.10347 L -0.00643 0.10185 L -0.03212 0.09398 L -0.05382 0.07917 L -0.06684 0.05741 L -0.06927 0.03681 L -0.06806 0.02246 L -0.05712 0.00301 L -0.04393 -0.01319 L -0.03212 -0.02083 L -0.00295 0.00185 L 0.17274 -0.13032 L 0.18663 -0.18264 L 0.20746 -0.19815 L 0.23524 -0.21528 L 0.25816 -0.22268 L 0.28698 -0.22754 L 0.31198 -0.2243 L 0.34028 -0.21759 L 0.35903 -0.2081 L 0.37326 -0.1949 L 0.38316 -0.17477 L 0.38489 -0.15879 L 0.38073 -0.13865 L 0.37534 -0.12916 L 0.36371 -0.11435 L 0.34982 -0.10532 L 0.32569 -0.04537 L 0.14982 0.08472 L 0.13073 0.04236 L 0.11284 0.0551 L 0.08246 0.0757 L 0.06649 0.08241 L 0.04288 0.0875 L 0.01944 0.08843 L -0.00504 0.0875 L -0.03091 0.0801 L -0.0467 0.06968 L -0.06337 0.05139 L -0.07049 0.0257 L -0.06754 0.00625 L -0.05504 -0.01528 L -0.04011 -0.02916 L -0.03212 -0.03472 L -0.00261 0.0007 L 0.17274 -0.12986 L 0.18611 -0.19977 L 0.21232 -0.21713 L 0.23194 -0.22708 L 0.25607 -0.23703 L 0.28316 -0.24143 L 0.31024 -0.23981 L 0.33489 -0.23426 L 0.35955 -0.22477 L 0.37118 -0.21365 L 0.38246 -0.19421 L 0.38403 -0.17315 L 0.38246 -0.16041 L 0.37691 -0.14768 L 0.36823 -0.13657 L 0.35903 -0.12639 L 0.34948 -0.11921 L 0.32482 -0.04421 L 0.14913 0.09352 L 0.05191 0.19028 " pathEditMode="relative" ptsTypes="AAAAAAAAAAAAAAAAAAAAAAAAAAAAAAAAAAAAAAAAAAAAAAAAAAAAAAAAAAAAAAAAAAAAAAAAAAAAAAAAAAAAAAAAAAAAAAAAAAAAAAAAAAAAAAAAAAAAAAAAAAAAAAAAAAAAAAAAAAAAAAAAAAAAAAAAAAAAAAAAAAAA">
                                      <p:cBhvr>
                                        <p:cTn id="6" dur="5000" fill="hold"/>
                                        <p:tgtEl>
                                          <p:spTgt spid="320"/>
                                        </p:tgtEl>
                                        <p:attrNameLst>
                                          <p:attrName>ppt_x</p:attrName>
                                          <p:attrName>ppt_y</p:attrName>
                                        </p:attrNameLst>
                                      </p:cBhvr>
                                    </p:animMotion>
                                  </p:childTnLst>
                                </p:cTn>
                              </p:par>
                            </p:childTnLst>
                          </p:cTn>
                        </p:par>
                        <p:par>
                          <p:cTn id="7" fill="hold" nodeType="afterGroup">
                            <p:stCondLst>
                              <p:cond delay="5000"/>
                            </p:stCondLst>
                            <p:childTnLst>
                              <p:par>
                                <p:cTn id="8" presetID="1" presetClass="entr" presetSubtype="0" fill="hold" grpId="0" nodeType="afterEffect">
                                  <p:stCondLst>
                                    <p:cond delay="0"/>
                                  </p:stCondLst>
                                  <p:childTnLst>
                                    <p:set>
                                      <p:cBhvr>
                                        <p:cTn id="9" dur="1" fill="hold">
                                          <p:stCondLst>
                                            <p:cond delay="0"/>
                                          </p:stCondLst>
                                        </p:cTn>
                                        <p:tgtEl>
                                          <p:spTgt spid="32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24"/>
                                        </p:tgtEl>
                                        <p:attrNameLst>
                                          <p:attrName>style.visibility</p:attrName>
                                        </p:attrNameLst>
                                      </p:cBhvr>
                                      <p:to>
                                        <p:strVal val="visible"/>
                                      </p:to>
                                    </p:set>
                                    <p:anim calcmode="lin" valueType="num">
                                      <p:cBhvr>
                                        <p:cTn id="14" dur="1000" fill="hold"/>
                                        <p:tgtEl>
                                          <p:spTgt spid="324"/>
                                        </p:tgtEl>
                                        <p:attrNameLst>
                                          <p:attrName>ppt_w</p:attrName>
                                        </p:attrNameLst>
                                      </p:cBhvr>
                                      <p:tavLst>
                                        <p:tav tm="0">
                                          <p:val>
                                            <p:strVal val="#ppt_w*0.70"/>
                                          </p:val>
                                        </p:tav>
                                        <p:tav tm="100000">
                                          <p:val>
                                            <p:strVal val="#ppt_w"/>
                                          </p:val>
                                        </p:tav>
                                      </p:tavLst>
                                    </p:anim>
                                    <p:anim calcmode="lin" valueType="num">
                                      <p:cBhvr>
                                        <p:cTn id="15" dur="1000" fill="hold"/>
                                        <p:tgtEl>
                                          <p:spTgt spid="324"/>
                                        </p:tgtEl>
                                        <p:attrNameLst>
                                          <p:attrName>ppt_h</p:attrName>
                                        </p:attrNameLst>
                                      </p:cBhvr>
                                      <p:tavLst>
                                        <p:tav tm="0">
                                          <p:val>
                                            <p:strVal val="#ppt_h"/>
                                          </p:val>
                                        </p:tav>
                                        <p:tav tm="100000">
                                          <p:val>
                                            <p:strVal val="#ppt_h"/>
                                          </p:val>
                                        </p:tav>
                                      </p:tavLst>
                                    </p:anim>
                                    <p:animEffect transition="in" filter="fade">
                                      <p:cBhvr>
                                        <p:cTn id="16" dur="1000"/>
                                        <p:tgtEl>
                                          <p:spTgt spid="324"/>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600" b="0" dirty="0" smtClean="0">
                <a:solidFill>
                  <a:srgbClr val="00B050"/>
                </a:solidFill>
                <a:latin typeface="Arial" charset="0"/>
                <a:cs typeface="Arial" charset="0"/>
              </a:rPr>
              <a:t>Summary</a:t>
            </a:r>
            <a:endParaRPr lang="en-US" sz="3600" b="0" dirty="0" smtClean="0">
              <a:solidFill>
                <a:srgbClr val="00B050"/>
              </a:solidFill>
            </a:endParaRPr>
          </a:p>
        </p:txBody>
      </p:sp>
      <p:sp>
        <p:nvSpPr>
          <p:cNvPr id="22531" name="Content Placeholder 2"/>
          <p:cNvSpPr>
            <a:spLocks noGrp="1"/>
          </p:cNvSpPr>
          <p:nvPr>
            <p:ph idx="1"/>
          </p:nvPr>
        </p:nvSpPr>
        <p:spPr>
          <a:xfrm>
            <a:off x="457200" y="995855"/>
            <a:ext cx="8229600" cy="5287963"/>
          </a:xfrm>
        </p:spPr>
        <p:txBody>
          <a:bodyPr/>
          <a:lstStyle/>
          <a:p>
            <a:pPr eaLnBrk="1" hangingPunct="1">
              <a:lnSpc>
                <a:spcPct val="150000"/>
              </a:lnSpc>
              <a:spcBef>
                <a:spcPts val="1200"/>
              </a:spcBef>
              <a:spcAft>
                <a:spcPts val="600"/>
              </a:spcAft>
              <a:buBlip>
                <a:blip r:embed="rId2"/>
              </a:buBlip>
            </a:pPr>
            <a:r>
              <a:rPr lang="en-US" b="0" dirty="0" smtClean="0">
                <a:solidFill>
                  <a:srgbClr val="7030A0"/>
                </a:solidFill>
                <a:latin typeface="Arial" charset="0"/>
                <a:cs typeface="Arial" charset="0"/>
              </a:rPr>
              <a:t>In this lecture we have introduced fundamental properties of the electromagnetic field as well as elements of the relativistic particle dynamics.</a:t>
            </a:r>
          </a:p>
          <a:p>
            <a:pPr eaLnBrk="1" hangingPunct="1">
              <a:lnSpc>
                <a:spcPct val="150000"/>
              </a:lnSpc>
              <a:spcBef>
                <a:spcPts val="1200"/>
              </a:spcBef>
              <a:spcAft>
                <a:spcPts val="600"/>
              </a:spcAft>
              <a:buBlip>
                <a:blip r:embed="rId2"/>
              </a:buBlip>
            </a:pPr>
            <a:r>
              <a:rPr lang="en-US" b="0" dirty="0" smtClean="0">
                <a:solidFill>
                  <a:srgbClr val="7030A0"/>
                </a:solidFill>
                <a:latin typeface="Arial" charset="0"/>
                <a:cs typeface="Arial" charset="0"/>
              </a:rPr>
              <a:t>We have also highlighted some of the most important ideas in accelerator design and described fundamental building blocks of modern accelerators.</a:t>
            </a:r>
          </a:p>
          <a:p>
            <a:pPr eaLnBrk="1" hangingPunct="1">
              <a:lnSpc>
                <a:spcPct val="150000"/>
              </a:lnSpc>
              <a:spcBef>
                <a:spcPts val="1200"/>
              </a:spcBef>
              <a:spcAft>
                <a:spcPts val="600"/>
              </a:spcAft>
              <a:buBlip>
                <a:blip r:embed="rId2"/>
              </a:buBlip>
            </a:pPr>
            <a:r>
              <a:rPr lang="en-US" b="0" dirty="0" smtClean="0">
                <a:solidFill>
                  <a:srgbClr val="7030A0"/>
                </a:solidFill>
                <a:latin typeface="Arial" charset="0"/>
                <a:cs typeface="Arial" charset="0"/>
              </a:rPr>
              <a:t>Finally, we have introduced the main accelerators at Jefferson Lab: 12 GeV CEBAF and the FEL/LERF.</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4"/>
          <p:cNvSpPr>
            <a:spLocks noChangeArrowheads="1"/>
          </p:cNvSpPr>
          <p:nvPr/>
        </p:nvSpPr>
        <p:spPr bwMode="auto">
          <a:xfrm>
            <a:off x="0" y="614636"/>
            <a:ext cx="9144000" cy="285750"/>
          </a:xfrm>
          <a:prstGeom prst="rect">
            <a:avLst/>
          </a:prstGeom>
          <a:solidFill>
            <a:schemeClr val="bg1"/>
          </a:solidFill>
          <a:ln>
            <a:noFill/>
          </a:ln>
          <a:extLs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nchor="ct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endParaRPr lang="en-US" altLang="en-US"/>
          </a:p>
        </p:txBody>
      </p:sp>
      <p:sp>
        <p:nvSpPr>
          <p:cNvPr id="132098" name="Rectangle 5"/>
          <p:cNvSpPr>
            <a:spLocks noGrp="1" noChangeArrowheads="1"/>
          </p:cNvSpPr>
          <p:nvPr>
            <p:ph type="title"/>
          </p:nvPr>
        </p:nvSpPr>
        <p:spPr>
          <a:xfrm>
            <a:off x="1418540" y="252018"/>
            <a:ext cx="6456335" cy="5118976"/>
          </a:xfrm>
        </p:spPr>
        <p:txBody>
          <a:bodyPr/>
          <a:lstStyle/>
          <a:p>
            <a:r>
              <a:rPr lang="en-US" altLang="en-US" sz="5400" b="0" dirty="0" smtClean="0">
                <a:solidFill>
                  <a:srgbClr val="00B050"/>
                </a:solidFill>
              </a:rPr>
              <a:t>Thank you for your attention!</a:t>
            </a:r>
            <a:br>
              <a:rPr lang="en-US" altLang="en-US" sz="5400" b="0" dirty="0" smtClean="0">
                <a:solidFill>
                  <a:srgbClr val="00B050"/>
                </a:solidFill>
              </a:rPr>
            </a:br>
            <a:r>
              <a:rPr lang="en-US" altLang="en-US" sz="5400" b="0" dirty="0">
                <a:solidFill>
                  <a:srgbClr val="00B050"/>
                </a:solidFill>
              </a:rPr>
              <a:t/>
            </a:r>
            <a:br>
              <a:rPr lang="en-US" altLang="en-US" sz="5400" b="0" dirty="0">
                <a:solidFill>
                  <a:srgbClr val="00B050"/>
                </a:solidFill>
              </a:rPr>
            </a:br>
            <a:r>
              <a:rPr lang="en-US" altLang="en-US" sz="5400" b="0" dirty="0" smtClean="0">
                <a:solidFill>
                  <a:srgbClr val="00B050"/>
                </a:solidFill>
              </a:rPr>
              <a:t>Questions?</a:t>
            </a:r>
          </a:p>
        </p:txBody>
      </p:sp>
    </p:spTree>
    <p:extLst>
      <p:ext uri="{BB962C8B-B14F-4D97-AF65-F5344CB8AC3E}">
        <p14:creationId xmlns:p14="http://schemas.microsoft.com/office/powerpoint/2010/main" val="4216671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4" y="2278939"/>
            <a:ext cx="4385605" cy="234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025" y="4032833"/>
            <a:ext cx="4102560" cy="194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bwMode="auto">
          <a:xfrm>
            <a:off x="441448" y="0"/>
            <a:ext cx="8248650" cy="7258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altLang="en-US" b="0" kern="0" dirty="0" smtClean="0">
                <a:solidFill>
                  <a:srgbClr val="00B050"/>
                </a:solidFill>
              </a:rPr>
              <a:t>Maxwell</a:t>
            </a:r>
            <a:r>
              <a:rPr lang="ja-JP" altLang="en-US" b="0" kern="0" dirty="0" smtClean="0">
                <a:solidFill>
                  <a:srgbClr val="00B050"/>
                </a:solidFill>
              </a:rPr>
              <a:t>’</a:t>
            </a:r>
            <a:r>
              <a:rPr lang="en-US" altLang="ja-JP" b="0" kern="0" dirty="0" smtClean="0">
                <a:solidFill>
                  <a:srgbClr val="00B050"/>
                </a:solidFill>
              </a:rPr>
              <a:t>s Equations</a:t>
            </a:r>
            <a:endParaRPr lang="en-US" altLang="en-US" b="0" kern="0" dirty="0" smtClean="0">
              <a:solidFill>
                <a:srgbClr val="00B050"/>
              </a:solidFill>
            </a:endParaRPr>
          </a:p>
        </p:txBody>
      </p:sp>
      <p:grpSp>
        <p:nvGrpSpPr>
          <p:cNvPr id="6" name="Group 5"/>
          <p:cNvGrpSpPr/>
          <p:nvPr/>
        </p:nvGrpSpPr>
        <p:grpSpPr>
          <a:xfrm>
            <a:off x="2192802" y="812568"/>
            <a:ext cx="6940816" cy="3120929"/>
            <a:chOff x="2192802" y="812568"/>
            <a:chExt cx="6940816" cy="3120929"/>
          </a:xfrm>
        </p:grpSpPr>
        <p:grpSp>
          <p:nvGrpSpPr>
            <p:cNvPr id="5" name="Group 4"/>
            <p:cNvGrpSpPr/>
            <p:nvPr/>
          </p:nvGrpSpPr>
          <p:grpSpPr>
            <a:xfrm>
              <a:off x="2192802" y="812568"/>
              <a:ext cx="6940816" cy="3120929"/>
              <a:chOff x="2192802" y="725855"/>
              <a:chExt cx="6940816" cy="3120929"/>
            </a:xfrm>
          </p:grpSpPr>
          <p:pic>
            <p:nvPicPr>
              <p:cNvPr id="145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2802" y="725855"/>
                <a:ext cx="6940816" cy="312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782" y="903234"/>
                <a:ext cx="1117302" cy="293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2263746" y="807929"/>
                <a:ext cx="6675302" cy="2936382"/>
              </a:xfrm>
              <a:prstGeom prst="rect">
                <a:avLst/>
              </a:prstGeom>
              <a:noFill/>
              <a:ln w="28575" cap="flat" cmpd="sng" algn="ctr">
                <a:solidFill>
                  <a:srgbClr val="7030A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grpSp>
        <p:pic>
          <p:nvPicPr>
            <p:cNvPr id="145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8371" y="2484009"/>
              <a:ext cx="1731651" cy="44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1074" y="3142265"/>
              <a:ext cx="1976016" cy="40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541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0403" y="4945697"/>
            <a:ext cx="1464798" cy="739950"/>
          </a:xfrm>
          <a:prstGeom prst="rect">
            <a:avLst/>
          </a:prstGeom>
          <a:noFill/>
          <a:ln w="1905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1454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43" y="5820926"/>
            <a:ext cx="4635063" cy="28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502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00B050"/>
                </a:solidFill>
              </a:rPr>
              <a:t>Maxwell’s Equations (physical picture)</a:t>
            </a:r>
            <a:endParaRPr lang="en-US" b="0" dirty="0">
              <a:solidFill>
                <a:srgbClr val="00B050"/>
              </a:solidFill>
            </a:endParaRPr>
          </a:p>
        </p:txBody>
      </p:sp>
      <p:grpSp>
        <p:nvGrpSpPr>
          <p:cNvPr id="9" name="Group 8"/>
          <p:cNvGrpSpPr/>
          <p:nvPr/>
        </p:nvGrpSpPr>
        <p:grpSpPr>
          <a:xfrm>
            <a:off x="-1" y="1236459"/>
            <a:ext cx="9053513" cy="4541837"/>
            <a:chOff x="-1" y="1236459"/>
            <a:chExt cx="9053513" cy="4541837"/>
          </a:xfrm>
        </p:grpSpPr>
        <p:grpSp>
          <p:nvGrpSpPr>
            <p:cNvPr id="6" name="Group 5"/>
            <p:cNvGrpSpPr/>
            <p:nvPr/>
          </p:nvGrpSpPr>
          <p:grpSpPr>
            <a:xfrm>
              <a:off x="-1" y="1236459"/>
              <a:ext cx="9053513" cy="4541837"/>
              <a:chOff x="-1" y="1236459"/>
              <a:chExt cx="9053513" cy="4541837"/>
            </a:xfrm>
          </p:grpSpPr>
          <p:graphicFrame>
            <p:nvGraphicFramePr>
              <p:cNvPr id="97282" name="Object 2"/>
              <p:cNvGraphicFramePr>
                <a:graphicFrameLocks noChangeAspect="1"/>
              </p:cNvGraphicFramePr>
              <p:nvPr>
                <p:extLst>
                  <p:ext uri="{D42A27DB-BD31-4B8C-83A1-F6EECF244321}">
                    <p14:modId xmlns:p14="http://schemas.microsoft.com/office/powerpoint/2010/main" val="832599786"/>
                  </p:ext>
                </p:extLst>
              </p:nvPr>
            </p:nvGraphicFramePr>
            <p:xfrm>
              <a:off x="0" y="1236459"/>
              <a:ext cx="9053512" cy="4541837"/>
            </p:xfrm>
            <a:graphic>
              <a:graphicData uri="http://schemas.openxmlformats.org/presentationml/2006/ole">
                <mc:AlternateContent xmlns:mc="http://schemas.openxmlformats.org/markup-compatibility/2006">
                  <mc:Choice xmlns:v="urn:schemas-microsoft-com:vml" Requires="v">
                    <p:oleObj spid="_x0000_s97389" name="Equation" r:id="rId3" imgW="4254480" imgH="2133360" progId="Equation.DSMT4">
                      <p:embed/>
                    </p:oleObj>
                  </mc:Choice>
                  <mc:Fallback>
                    <p:oleObj name="Equation" r:id="rId3" imgW="4254480" imgH="2133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6459"/>
                            <a:ext cx="9053512" cy="454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bwMode="auto">
              <a:xfrm>
                <a:off x="-1" y="1324318"/>
                <a:ext cx="3271345" cy="4384129"/>
              </a:xfrm>
              <a:prstGeom prst="rect">
                <a:avLst/>
              </a:prstGeom>
              <a:solidFill>
                <a:schemeClr val="bg1"/>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pic>
            <p:nvPicPr>
              <p:cNvPr id="97306"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722" y="1478854"/>
                <a:ext cx="17145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307"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32" y="4406970"/>
                <a:ext cx="28098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308"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133" y="3544629"/>
                <a:ext cx="17430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31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470" y="2335282"/>
                <a:ext cx="24384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47295" y="5231016"/>
                <a:ext cx="2354814" cy="492443"/>
              </a:xfrm>
              <a:prstGeom prst="rect">
                <a:avLst/>
              </a:prstGeom>
              <a:noFill/>
            </p:spPr>
            <p:txBody>
              <a:bodyPr wrap="square" rtlCol="0">
                <a:spAutoFit/>
              </a:bodyPr>
              <a:lstStyle/>
              <a:p>
                <a:r>
                  <a:rPr lang="en-US" sz="2600" dirty="0" smtClean="0">
                    <a:solidFill>
                      <a:schemeClr val="tx1"/>
                    </a:solidFill>
                    <a:latin typeface="Times New Roman" panose="02020603050405020304" pitchFamily="18" charset="0"/>
                    <a:cs typeface="Times New Roman" panose="02020603050405020304" pitchFamily="18" charset="0"/>
                  </a:rPr>
                  <a:t>(Ampere’s Law)</a:t>
                </a:r>
                <a:endParaRPr lang="en-US" sz="2600" dirty="0">
                  <a:solidFill>
                    <a:schemeClr val="tx1"/>
                  </a:solidFill>
                  <a:latin typeface="Times New Roman" panose="02020603050405020304" pitchFamily="18" charset="0"/>
                  <a:cs typeface="Times New Roman" panose="02020603050405020304" pitchFamily="18" charset="0"/>
                </a:endParaRPr>
              </a:p>
            </p:txBody>
          </p:sp>
        </p:grpSp>
        <p:sp>
          <p:nvSpPr>
            <p:cNvPr id="7" name="TextBox 6"/>
            <p:cNvSpPr txBox="1"/>
            <p:nvPr/>
          </p:nvSpPr>
          <p:spPr>
            <a:xfrm>
              <a:off x="6229511" y="2719565"/>
              <a:ext cx="1881848" cy="461665"/>
            </a:xfrm>
            <a:prstGeom prst="rect">
              <a:avLst/>
            </a:prstGeom>
            <a:solidFill>
              <a:schemeClr val="bg1"/>
            </a:solidFill>
          </p:spPr>
          <p:txBody>
            <a:bodyPr wrap="square" rtlCol="0">
              <a:spAutoFit/>
            </a:bodyPr>
            <a:lstStyle/>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111108" y="2727449"/>
              <a:ext cx="354724" cy="461665"/>
            </a:xfrm>
            <a:prstGeom prst="rect">
              <a:avLst/>
            </a:prstGeom>
            <a:noFill/>
          </p:spPr>
          <p:txBody>
            <a:bodyPr wrap="square" rtlCol="0">
              <a:spAutoFit/>
            </a:bodyPr>
            <a:lstStyle/>
            <a:p>
              <a:r>
                <a:rPr lang="en-US" sz="2400" dirty="0" smtClean="0">
                  <a:solidFill>
                    <a:schemeClr val="tx1"/>
                  </a:solidFill>
                </a:rPr>
                <a:t>)</a:t>
              </a:r>
              <a:endParaRPr lang="en-US" sz="2400" dirty="0">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013" y="1571623"/>
            <a:ext cx="20002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25" y="2514598"/>
            <a:ext cx="284797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707" y="2608031"/>
            <a:ext cx="1611383" cy="760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2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6" y="4688763"/>
            <a:ext cx="8954321"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25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3231" y="2846360"/>
            <a:ext cx="758058" cy="28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214686" y="3422891"/>
            <a:ext cx="1156628" cy="584775"/>
            <a:chOff x="624873" y="3352799"/>
            <a:chExt cx="1156628" cy="584775"/>
          </a:xfrm>
        </p:grpSpPr>
        <p:pic>
          <p:nvPicPr>
            <p:cNvPr id="13825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73" y="3368962"/>
              <a:ext cx="7524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7346" y="3352799"/>
              <a:ext cx="404155" cy="584775"/>
            </a:xfrm>
            <a:prstGeom prst="rect">
              <a:avLst/>
            </a:prstGeom>
            <a:noFill/>
          </p:spPr>
          <p:txBody>
            <a:bodyPr wrap="square" rtlCol="0">
              <a:spAutoFit/>
            </a:bodyPr>
            <a:lstStyle/>
            <a:p>
              <a:r>
                <a:rPr lang="en-US" sz="3200" dirty="0" smtClean="0">
                  <a:solidFill>
                    <a:schemeClr val="tx1"/>
                  </a:solidFill>
                </a:rPr>
                <a:t>/</a:t>
              </a:r>
              <a:endParaRPr lang="en-US" sz="3200" dirty="0">
                <a:solidFill>
                  <a:schemeClr val="tx1"/>
                </a:solidFill>
              </a:endParaRPr>
            </a:p>
          </p:txBody>
        </p:sp>
      </p:grpSp>
      <p:sp>
        <p:nvSpPr>
          <p:cNvPr id="11" name="Title 1"/>
          <p:cNvSpPr txBox="1">
            <a:spLocks/>
          </p:cNvSpPr>
          <p:nvPr/>
        </p:nvSpPr>
        <p:spPr bwMode="auto">
          <a:xfrm>
            <a:off x="542925" y="85092"/>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b="0" kern="0" dirty="0" smtClean="0">
                <a:solidFill>
                  <a:srgbClr val="00B050"/>
                </a:solidFill>
              </a:rPr>
              <a:t>Maxwell’s Equations (in free space)</a:t>
            </a:r>
            <a:endParaRPr lang="en-US" b="0" kern="0" dirty="0">
              <a:solidFill>
                <a:srgbClr val="00B050"/>
              </a:solidFill>
            </a:endParaRPr>
          </a:p>
        </p:txBody>
      </p:sp>
      <p:sp>
        <p:nvSpPr>
          <p:cNvPr id="6" name="Left Brace 5"/>
          <p:cNvSpPr/>
          <p:nvPr/>
        </p:nvSpPr>
        <p:spPr bwMode="auto">
          <a:xfrm>
            <a:off x="2720906" y="1569981"/>
            <a:ext cx="204213" cy="892227"/>
          </a:xfrm>
          <a:prstGeom prst="leftBrace">
            <a:avLst>
              <a:gd name="adj1" fmla="val 52474"/>
              <a:gd name="adj2" fmla="val 48933"/>
            </a:avLst>
          </a:prstGeom>
          <a:noFill/>
          <a:ln w="12699"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14" name="Left Brace 13"/>
          <p:cNvSpPr/>
          <p:nvPr/>
        </p:nvSpPr>
        <p:spPr bwMode="auto">
          <a:xfrm>
            <a:off x="2689661" y="2741556"/>
            <a:ext cx="235458" cy="1173219"/>
          </a:xfrm>
          <a:prstGeom prst="leftBrace">
            <a:avLst>
              <a:gd name="adj1" fmla="val 52474"/>
              <a:gd name="adj2" fmla="val 48933"/>
            </a:avLst>
          </a:prstGeom>
          <a:noFill/>
          <a:ln w="12699"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Tree>
    <p:extLst>
      <p:ext uri="{BB962C8B-B14F-4D97-AF65-F5344CB8AC3E}">
        <p14:creationId xmlns:p14="http://schemas.microsoft.com/office/powerpoint/2010/main" val="349027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00B050"/>
                </a:solidFill>
              </a:rPr>
              <a:t>Electromagnetic Waves (in free space)</a:t>
            </a:r>
            <a:endParaRPr lang="en-US" b="0" dirty="0">
              <a:solidFill>
                <a:srgbClr val="00B050"/>
              </a:solidFill>
            </a:endParaRPr>
          </a:p>
        </p:txBody>
      </p:sp>
      <p:pic>
        <p:nvPicPr>
          <p:cNvPr id="139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757" y="926305"/>
            <a:ext cx="40671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61" y="2036872"/>
            <a:ext cx="2613135" cy="51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213" y="2139759"/>
            <a:ext cx="1562264" cy="34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947" y="2547773"/>
            <a:ext cx="34861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717" y="3724274"/>
            <a:ext cx="4841326" cy="94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7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5870" y="4861363"/>
            <a:ext cx="2657475" cy="1019175"/>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grpSp>
        <p:nvGrpSpPr>
          <p:cNvPr id="11" name="Group 10"/>
          <p:cNvGrpSpPr/>
          <p:nvPr/>
        </p:nvGrpSpPr>
        <p:grpSpPr>
          <a:xfrm>
            <a:off x="4146331" y="5045951"/>
            <a:ext cx="4431754" cy="1110378"/>
            <a:chOff x="4146331" y="5045951"/>
            <a:chExt cx="4431754" cy="1110378"/>
          </a:xfrm>
        </p:grpSpPr>
        <p:pic>
          <p:nvPicPr>
            <p:cNvPr id="13927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0960" y="5045951"/>
              <a:ext cx="3667125" cy="771525"/>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bwMode="auto">
            <a:xfrm>
              <a:off x="4146331" y="5234152"/>
              <a:ext cx="315310" cy="338958"/>
            </a:xfrm>
            <a:prstGeom prst="rightArrow">
              <a:avLst/>
            </a:prstGeom>
            <a:no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5" name="Right Arrow 4"/>
            <p:cNvSpPr/>
            <p:nvPr/>
          </p:nvSpPr>
          <p:spPr bwMode="auto">
            <a:xfrm>
              <a:off x="4303986" y="5150233"/>
              <a:ext cx="315310" cy="441434"/>
            </a:xfrm>
            <a:prstGeom prst="rightArrow">
              <a:avLst/>
            </a:prstGeom>
            <a:solidFill>
              <a:schemeClr val="accent2">
                <a:lumMod val="20000"/>
                <a:lumOff val="80000"/>
              </a:schemeClr>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pic>
          <p:nvPicPr>
            <p:cNvPr id="13927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8724" y="5880538"/>
              <a:ext cx="1362731" cy="275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6460743" y="927783"/>
            <a:ext cx="2282779" cy="903397"/>
            <a:chOff x="6595538" y="1840622"/>
            <a:chExt cx="2282779" cy="903397"/>
          </a:xfrm>
        </p:grpSpPr>
        <p:pic>
          <p:nvPicPr>
            <p:cNvPr id="13927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5538" y="1951716"/>
              <a:ext cx="2211834" cy="68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uble Bracket 7"/>
            <p:cNvSpPr/>
            <p:nvPr/>
          </p:nvSpPr>
          <p:spPr bwMode="auto">
            <a:xfrm>
              <a:off x="6666483" y="1840622"/>
              <a:ext cx="2211834" cy="903397"/>
            </a:xfrm>
            <a:prstGeom prst="bracketPair">
              <a:avLst>
                <a:gd name="adj" fmla="val 9690"/>
              </a:avLst>
            </a:prstGeom>
            <a:noFill/>
            <a:ln w="12699"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Unicode MS" pitchFamily="34" charset="-128"/>
              </a:endParaRPr>
            </a:p>
          </p:txBody>
        </p:sp>
      </p:grpSp>
      <p:grpSp>
        <p:nvGrpSpPr>
          <p:cNvPr id="10" name="Group 9"/>
          <p:cNvGrpSpPr/>
          <p:nvPr/>
        </p:nvGrpSpPr>
        <p:grpSpPr>
          <a:xfrm>
            <a:off x="6746168" y="4023302"/>
            <a:ext cx="1894981" cy="646880"/>
            <a:chOff x="6531688" y="4023302"/>
            <a:chExt cx="1894981" cy="646880"/>
          </a:xfrm>
        </p:grpSpPr>
        <p:sp>
          <p:nvSpPr>
            <p:cNvPr id="26" name="Double Bracket 25"/>
            <p:cNvSpPr/>
            <p:nvPr/>
          </p:nvSpPr>
          <p:spPr bwMode="auto">
            <a:xfrm>
              <a:off x="6531688" y="4023302"/>
              <a:ext cx="1894981" cy="646880"/>
            </a:xfrm>
            <a:prstGeom prst="bracketPair">
              <a:avLst>
                <a:gd name="adj" fmla="val 9690"/>
              </a:avLst>
            </a:prstGeom>
            <a:noFill/>
            <a:ln w="12699"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Unicode MS" pitchFamily="34" charset="-128"/>
              </a:endParaRPr>
            </a:p>
          </p:txBody>
        </p:sp>
        <p:pic>
          <p:nvPicPr>
            <p:cNvPr id="13927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5740" y="4141954"/>
              <a:ext cx="16668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16355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00B050"/>
                </a:solidFill>
              </a:rPr>
              <a:t>Plane Wave Solutions</a:t>
            </a:r>
            <a:endParaRPr lang="en-US" b="0" dirty="0">
              <a:solidFill>
                <a:srgbClr val="00B050"/>
              </a:solidFill>
            </a:endParaRPr>
          </a:p>
        </p:txBody>
      </p:sp>
      <p:pic>
        <p:nvPicPr>
          <p:cNvPr id="14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20" y="825877"/>
            <a:ext cx="642937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539" y="4942450"/>
            <a:ext cx="2962109" cy="628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6851102" y="2329930"/>
            <a:ext cx="2000250" cy="2033259"/>
            <a:chOff x="6685564" y="2108310"/>
            <a:chExt cx="2000250" cy="2033259"/>
          </a:xfrm>
        </p:grpSpPr>
        <p:pic>
          <p:nvPicPr>
            <p:cNvPr id="140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5564" y="2108310"/>
              <a:ext cx="20002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695" y="3236694"/>
              <a:ext cx="1409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0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3303" y="5485580"/>
            <a:ext cx="3210582" cy="5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265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rgbClr val="800080"/>
            </a:solidFill>
            <a:effectLst/>
            <a:latin typeface="Arial Unicode MS" pitchFamily="34" charset="-128"/>
          </a:defRPr>
        </a:defPPr>
      </a:lstStyle>
    </a:spDef>
    <a:ln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rgbClr val="800080"/>
            </a:solidFill>
            <a:effectLst/>
            <a:latin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21283</TotalTime>
  <Pages>1</Pages>
  <Words>1273</Words>
  <Application>Microsoft Macintosh PowerPoint</Application>
  <PresentationFormat>Letter Paper (8.5x11 in)</PresentationFormat>
  <Paragraphs>241</Paragraphs>
  <Slides>44</Slides>
  <Notes>12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7" baseType="lpstr">
      <vt:lpstr>Arial Unicode MS</vt:lpstr>
      <vt:lpstr>Century Schoolbook</vt:lpstr>
      <vt:lpstr>Droid Serif</vt:lpstr>
      <vt:lpstr>Montserrat</vt:lpstr>
      <vt:lpstr>MS PGothic</vt:lpstr>
      <vt:lpstr>ＭＳ Ｐゴシック</vt:lpstr>
      <vt:lpstr>Symbol</vt:lpstr>
      <vt:lpstr>Tahoma</vt:lpstr>
      <vt:lpstr>Times New Roman</vt:lpstr>
      <vt:lpstr>Wingdings</vt:lpstr>
      <vt:lpstr>Arial</vt:lpstr>
      <vt:lpstr>Custom Design</vt:lpstr>
      <vt:lpstr>Equation</vt:lpstr>
      <vt:lpstr>PowerPoint Presentation</vt:lpstr>
      <vt:lpstr>Outline</vt:lpstr>
      <vt:lpstr>Fundamental Concepts</vt:lpstr>
      <vt:lpstr>Fundamental Concepts</vt:lpstr>
      <vt:lpstr>PowerPoint Presentation</vt:lpstr>
      <vt:lpstr>Maxwell’s Equations (physical picture)</vt:lpstr>
      <vt:lpstr>PowerPoint Presentation</vt:lpstr>
      <vt:lpstr>Electromagnetic Waves (in free space)</vt:lpstr>
      <vt:lpstr>Plane Wave Solutions</vt:lpstr>
      <vt:lpstr>Electromagnetic Energy Conservation</vt:lpstr>
      <vt:lpstr>Poynting’s Theorem</vt:lpstr>
      <vt:lpstr>Jefferson Lab Accelerating Cavities</vt:lpstr>
      <vt:lpstr>Jefferson Lab Accelerating Cavities</vt:lpstr>
      <vt:lpstr>Energy Units</vt:lpstr>
      <vt:lpstr>More Energy Units</vt:lpstr>
      <vt:lpstr>Reference Frames and Lorentz Transformation</vt:lpstr>
      <vt:lpstr>Four-Velocity and Four-Momentum</vt:lpstr>
      <vt:lpstr>Relativistic Newton Equation</vt:lpstr>
      <vt:lpstr>Relativistic Electromagnetism</vt:lpstr>
      <vt:lpstr>Relativistic Electromagnetism II</vt:lpstr>
      <vt:lpstr>Particle Motion in Constant Magnetic Field (E = 0)</vt:lpstr>
      <vt:lpstr>Magnetic Rigidity: Bending Radius vs Momentum</vt:lpstr>
      <vt:lpstr>Cyclotron Frequency</vt:lpstr>
      <vt:lpstr>Lawrence’s Question (circa 1930)</vt:lpstr>
      <vt:lpstr>PowerPoint Presentation</vt:lpstr>
      <vt:lpstr>All the Fundamentals of an Accelerator</vt:lpstr>
      <vt:lpstr>Lawrence’s 27”/69 cm 5 MeV Cyclotron</vt:lpstr>
      <vt:lpstr>TRIUMF 500 MeV Proton Cyclotron</vt:lpstr>
      <vt:lpstr>Modern Medical Cyclotron (IBA)</vt:lpstr>
      <vt:lpstr>Dipole (Bend) Magnet</vt:lpstr>
      <vt:lpstr>Quadrupole (Lenz) Magnet</vt:lpstr>
      <vt:lpstr>Focal Length of a Quadrupole</vt:lpstr>
      <vt:lpstr>Strong Focusing – FODO Lattice</vt:lpstr>
      <vt:lpstr>Alternating Gradient Synchrotron (AGS)</vt:lpstr>
      <vt:lpstr>Jefferson Lab</vt:lpstr>
      <vt:lpstr>PowerPoint Presentation</vt:lpstr>
      <vt:lpstr>New 12 GeV Linac</vt:lpstr>
      <vt:lpstr>CEBAF Arcs</vt:lpstr>
      <vt:lpstr>Energy Recovery – Fundamental Idea</vt:lpstr>
      <vt:lpstr>PowerPoint Presentation</vt:lpstr>
      <vt:lpstr>PowerPoint Presentation</vt:lpstr>
      <vt:lpstr>PowerPoint Presentation</vt:lpstr>
      <vt:lpstr>Summary</vt:lpstr>
      <vt:lpstr>Thank you for your attention!  Questions?</vt:lpstr>
    </vt:vector>
  </TitlesOfParts>
  <Company>Jefferson 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Presentation Name Here]</dc:title>
  <dc:subject>BESAC</dc:subject>
  <dc:creator>Julie J. Oyer</dc:creator>
  <cp:keywords>Presentation Generic</cp:keywords>
  <cp:lastModifiedBy>Microsoft Office User</cp:lastModifiedBy>
  <cp:revision>641</cp:revision>
  <cp:lastPrinted>2000-12-01T16:23:09Z</cp:lastPrinted>
  <dcterms:created xsi:type="dcterms:W3CDTF">2005-02-01T21:25:50Z</dcterms:created>
  <dcterms:modified xsi:type="dcterms:W3CDTF">2018-06-05T14:14:18Z</dcterms:modified>
</cp:coreProperties>
</file>